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260" r:id="rId4"/>
    <p:sldId id="259" r:id="rId5"/>
    <p:sldId id="264" r:id="rId6"/>
    <p:sldId id="266" r:id="rId7"/>
    <p:sldId id="268" r:id="rId8"/>
    <p:sldId id="269" r:id="rId9"/>
    <p:sldId id="270" r:id="rId10"/>
    <p:sldId id="267" r:id="rId11"/>
    <p:sldId id="271" r:id="rId12"/>
    <p:sldId id="272" r:id="rId13"/>
    <p:sldId id="273" r:id="rId14"/>
    <p:sldId id="274" r:id="rId15"/>
    <p:sldId id="258" r:id="rId16"/>
    <p:sldId id="261" r:id="rId17"/>
    <p:sldId id="262" r:id="rId18"/>
    <p:sldId id="265" r:id="rId19"/>
  </p:sldIdLst>
  <p:sldSz cx="9144000" cy="6858000" type="screen4x3"/>
  <p:notesSz cx="6858000" cy="9144000"/>
  <p:embeddedFontLst>
    <p:embeddedFont>
      <p:font typeface="Calibri" pitchFamily="34" charset="0"/>
      <p:regular r:id="rId20"/>
      <p:bold r:id="rId21"/>
      <p:italic r:id="rId22"/>
      <p:boldItalic r:id="rId23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133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font" Target="fonts/font2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1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4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3.fntdata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hallaweb.jlab.org/wiki/index.php/Solid_design_FOM" TargetMode="External"/><Relationship Id="rId2" Type="http://schemas.openxmlformats.org/officeDocument/2006/relationships/hyperlink" Target="https://hallaweb.jlab.org/wiki/index.php/Baffle_Design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hallaweb.jlab.org/wiki/index.php/Solid_design_FOM" TargetMode="External"/><Relationship Id="rId2" Type="http://schemas.openxmlformats.org/officeDocument/2006/relationships/hyperlink" Target="https://hallaweb.jlab.org/wiki/index.php/Baffle_Design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SoLID</a:t>
            </a:r>
            <a:r>
              <a:rPr lang="en-US" dirty="0" smtClean="0"/>
              <a:t> Baffle and </a:t>
            </a:r>
            <a:br>
              <a:rPr lang="en-US" dirty="0" smtClean="0"/>
            </a:br>
            <a:r>
              <a:rPr lang="en-US" dirty="0" smtClean="0"/>
              <a:t>Background Update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Zhiwen</a:t>
            </a:r>
            <a:r>
              <a:rPr lang="en-US" dirty="0" smtClean="0"/>
              <a:t> Zhao</a:t>
            </a:r>
          </a:p>
          <a:p>
            <a:r>
              <a:rPr lang="en-US" dirty="0" err="1" smtClean="0"/>
              <a:t>UVa</a:t>
            </a:r>
            <a:endParaRPr lang="en-US" dirty="0" smtClean="0"/>
          </a:p>
          <a:p>
            <a:r>
              <a:rPr lang="en-US" dirty="0" smtClean="0"/>
              <a:t>2013/05/23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Hit on EC in R(</a:t>
            </a:r>
            <a:r>
              <a:rPr lang="en-US" dirty="0" err="1" smtClean="0"/>
              <a:t>physics+background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6626" name="Picture 2" descr="http://hallaweb.jlab.org/12GeV/SoLID/download/sim/background/PVDIS_LD2/baffle_smallerZ_cutinner/compare_fluxR_ec_particl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895600"/>
            <a:ext cx="4717278" cy="3657600"/>
          </a:xfrm>
          <a:prstGeom prst="rect">
            <a:avLst/>
          </a:prstGeom>
          <a:noFill/>
        </p:spPr>
      </p:pic>
      <p:pic>
        <p:nvPicPr>
          <p:cNvPr id="26628" name="Picture 4" descr="http://hallaweb.jlab.org/12GeV/SoLID/download/sim/background/PVDIS_LD2/baffle_smallerZ_cutinner/compare_EfluxR_ec_particl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43400" y="2971800"/>
            <a:ext cx="4717278" cy="3657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Hit on EC </a:t>
            </a:r>
            <a:r>
              <a:rPr lang="en-US" dirty="0" smtClean="0"/>
              <a:t>in Phi(</a:t>
            </a:r>
            <a:r>
              <a:rPr lang="en-US" dirty="0" err="1" smtClean="0"/>
              <a:t>physics+background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8674" name="Picture 2" descr="http://hallaweb.jlab.org/12GeV/SoLID/download/sim/background/PVDIS_LD2/baffle_smallerZ_cutinner/compare_fluxPhi_ec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828800"/>
            <a:ext cx="7672901" cy="4572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GEM geometry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-304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PVDIS GEM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Content Placeholder 3"/>
          <p:cNvGraphicFramePr>
            <a:graphicFrameLocks/>
          </p:cNvGraphicFramePr>
          <p:nvPr/>
        </p:nvGraphicFramePr>
        <p:xfrm>
          <a:off x="1676400" y="762000"/>
          <a:ext cx="5562600" cy="28245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7100"/>
                <a:gridCol w="927100"/>
                <a:gridCol w="927100"/>
                <a:gridCol w="927100"/>
                <a:gridCol w="927100"/>
                <a:gridCol w="927100"/>
              </a:tblGrid>
              <a:tr h="407806"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id</a:t>
                      </a:r>
                      <a:endParaRPr lang="en-US" sz="16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Z</a:t>
                      </a:r>
                    </a:p>
                    <a:p>
                      <a:pPr algn="ctr"/>
                      <a:r>
                        <a:rPr lang="en-US" sz="1600" dirty="0" smtClean="0"/>
                        <a:t>(cm)</a:t>
                      </a:r>
                      <a:endParaRPr lang="en-US" sz="16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PVDIS target center</a:t>
                      </a:r>
                      <a:endParaRPr lang="en-US" sz="16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PVDIS target full</a:t>
                      </a:r>
                      <a:endParaRPr lang="en-US" sz="16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57394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R range</a:t>
                      </a:r>
                    </a:p>
                    <a:p>
                      <a:pPr algn="ctr"/>
                      <a:r>
                        <a:rPr lang="en-US" sz="1600" dirty="0" smtClean="0"/>
                        <a:t>(cm)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Area</a:t>
                      </a:r>
                    </a:p>
                    <a:p>
                      <a:pPr algn="ctr"/>
                      <a:r>
                        <a:rPr lang="en-US" sz="1600" dirty="0" smtClean="0"/>
                        <a:t>(m2)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R range</a:t>
                      </a:r>
                    </a:p>
                    <a:p>
                      <a:pPr algn="ctr"/>
                      <a:r>
                        <a:rPr lang="en-US" sz="1600" dirty="0" smtClean="0"/>
                        <a:t>(cm)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Area</a:t>
                      </a:r>
                    </a:p>
                    <a:p>
                      <a:pPr algn="ctr"/>
                      <a:r>
                        <a:rPr lang="en-US" sz="1600" dirty="0" smtClean="0"/>
                        <a:t>(m2)</a:t>
                      </a:r>
                    </a:p>
                  </a:txBody>
                  <a:tcPr anchor="ctr"/>
                </a:tc>
              </a:tr>
              <a:tr h="36752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157.5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56-107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2.6116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48-122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3.9521</a:t>
                      </a:r>
                      <a:endParaRPr lang="en-US" sz="1600" dirty="0"/>
                    </a:p>
                  </a:txBody>
                  <a:tcPr anchor="ctr"/>
                </a:tc>
              </a:tr>
              <a:tr h="36752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185.5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67-128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3.7369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59-143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5.3307</a:t>
                      </a:r>
                      <a:endParaRPr lang="en-US" sz="1600" dirty="0"/>
                    </a:p>
                  </a:txBody>
                  <a:tcPr anchor="ctr"/>
                </a:tc>
              </a:tr>
              <a:tr h="36752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306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113-215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10.5105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105-230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13.1554</a:t>
                      </a:r>
                      <a:endParaRPr lang="en-US" sz="1600" dirty="0"/>
                    </a:p>
                  </a:txBody>
                  <a:tcPr anchor="ctr"/>
                </a:tc>
              </a:tr>
              <a:tr h="36752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315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117-222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11.1824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109-237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13.9135</a:t>
                      </a:r>
                      <a:endParaRPr lang="en-US" sz="1600" dirty="0"/>
                    </a:p>
                  </a:txBody>
                  <a:tcPr anchor="ctr"/>
                </a:tc>
              </a:tr>
              <a:tr h="36752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total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7030A0"/>
                          </a:solidFill>
                        </a:rPr>
                        <a:t>28.0414</a:t>
                      </a:r>
                      <a:endParaRPr lang="en-US" sz="1600" dirty="0">
                        <a:solidFill>
                          <a:srgbClr val="7030A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7030A0"/>
                          </a:solidFill>
                        </a:rPr>
                        <a:t>36.3517</a:t>
                      </a:r>
                      <a:endParaRPr lang="en-US" sz="1600" dirty="0">
                        <a:solidFill>
                          <a:srgbClr val="7030A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Content Placeholder 2"/>
          <p:cNvSpPr txBox="1">
            <a:spLocks/>
          </p:cNvSpPr>
          <p:nvPr/>
        </p:nvSpPr>
        <p:spPr>
          <a:xfrm>
            <a:off x="381000" y="3962400"/>
            <a:ext cx="8229600" cy="1905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dirty="0" smtClean="0"/>
              <a:t>CLEO coil center at 0.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3200" dirty="0" smtClean="0"/>
              <a:t>PVDIS 40cm long target with center at 10cm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dirty="0" smtClean="0"/>
              <a:t>PVDIS angle 21-36 degree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dirty="0" smtClean="0"/>
              <a:t>Considering the CLEO baffle, plane 1 and 2 are directly behind baffle and only need partial coverage (70-80%?), plane 3 and 4 are between Cherenkov and EC and need full coverage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dirty="0" smtClean="0">
                <a:solidFill>
                  <a:srgbClr val="FF0000"/>
                </a:solidFill>
              </a:rPr>
              <a:t>To cover full target, GEM needs to increase by 30%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04800"/>
            <a:ext cx="8229600" cy="1143000"/>
          </a:xfrm>
        </p:spPr>
        <p:txBody>
          <a:bodyPr/>
          <a:lstStyle/>
          <a:p>
            <a:r>
              <a:rPr lang="en-US" dirty="0" smtClean="0"/>
              <a:t>SIDIS/</a:t>
            </a:r>
            <a:r>
              <a:rPr lang="en-US" dirty="0" err="1" smtClean="0"/>
              <a:t>JPsi</a:t>
            </a:r>
            <a:r>
              <a:rPr lang="en-US" dirty="0" smtClean="0"/>
              <a:t> GEM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0" y="589280"/>
          <a:ext cx="8839200" cy="4495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3920"/>
                <a:gridCol w="883920"/>
                <a:gridCol w="883920"/>
                <a:gridCol w="883920"/>
                <a:gridCol w="883920"/>
                <a:gridCol w="883920"/>
                <a:gridCol w="883920"/>
                <a:gridCol w="883920"/>
                <a:gridCol w="883920"/>
                <a:gridCol w="883920"/>
              </a:tblGrid>
              <a:tr h="411480"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id</a:t>
                      </a:r>
                      <a:endParaRPr lang="en-US" sz="16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Z</a:t>
                      </a:r>
                    </a:p>
                    <a:p>
                      <a:pPr algn="ctr"/>
                      <a:r>
                        <a:rPr lang="en-US" sz="1600" dirty="0" smtClean="0"/>
                        <a:t>(cm)</a:t>
                      </a:r>
                      <a:endParaRPr lang="en-US" sz="16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SIDIS target center</a:t>
                      </a:r>
                      <a:endParaRPr lang="en-US" sz="16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SIDIS target full</a:t>
                      </a:r>
                      <a:endParaRPr lang="en-US" sz="16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JPsi</a:t>
                      </a:r>
                      <a:r>
                        <a:rPr lang="en-US" sz="1600" dirty="0" smtClean="0"/>
                        <a:t> target center</a:t>
                      </a:r>
                      <a:endParaRPr lang="en-US" sz="16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4953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R range</a:t>
                      </a:r>
                    </a:p>
                    <a:p>
                      <a:pPr algn="ctr"/>
                      <a:r>
                        <a:rPr lang="en-US" sz="1600" dirty="0" smtClean="0"/>
                        <a:t>(cm)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Area</a:t>
                      </a:r>
                    </a:p>
                    <a:p>
                      <a:pPr algn="ctr"/>
                      <a:r>
                        <a:rPr lang="en-US" sz="1600" dirty="0" smtClean="0"/>
                        <a:t>(m2)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R range</a:t>
                      </a:r>
                    </a:p>
                    <a:p>
                      <a:pPr algn="ctr"/>
                      <a:r>
                        <a:rPr lang="en-US" sz="1600" dirty="0" smtClean="0"/>
                        <a:t>(cm)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Area</a:t>
                      </a:r>
                    </a:p>
                    <a:p>
                      <a:pPr algn="ctr"/>
                      <a:r>
                        <a:rPr lang="en-US" sz="1600" dirty="0" smtClean="0"/>
                        <a:t>(m2)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R range</a:t>
                      </a:r>
                    </a:p>
                    <a:p>
                      <a:pPr algn="ctr"/>
                      <a:r>
                        <a:rPr lang="en-US" sz="1600" dirty="0" smtClean="0"/>
                        <a:t>needed</a:t>
                      </a:r>
                    </a:p>
                    <a:p>
                      <a:pPr algn="ctr"/>
                      <a:r>
                        <a:rPr lang="en-US" sz="1600" dirty="0" smtClean="0"/>
                        <a:t>(cm)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Area needed</a:t>
                      </a:r>
                    </a:p>
                    <a:p>
                      <a:pPr algn="ctr"/>
                      <a:r>
                        <a:rPr lang="en-US" sz="1600" dirty="0" smtClean="0"/>
                        <a:t>(m2)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Area addition</a:t>
                      </a:r>
                    </a:p>
                    <a:p>
                      <a:pPr algn="ctr"/>
                      <a:r>
                        <a:rPr lang="en-US" sz="1000" dirty="0" smtClean="0"/>
                        <a:t>to “SIDIS target center”</a:t>
                      </a:r>
                    </a:p>
                    <a:p>
                      <a:pPr algn="ctr"/>
                      <a:r>
                        <a:rPr lang="en-US" sz="1600" dirty="0" smtClean="0"/>
                        <a:t>(m2)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Area addition </a:t>
                      </a:r>
                      <a:r>
                        <a:rPr lang="en-US" sz="1200" dirty="0" smtClean="0"/>
                        <a:t>to “SIDIS target full”</a:t>
                      </a:r>
                    </a:p>
                    <a:p>
                      <a:pPr algn="ctr"/>
                      <a:r>
                        <a:rPr lang="en-US" sz="1600" dirty="0" smtClean="0"/>
                        <a:t>(m2)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-175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46-78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1.2466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41-87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1.8498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36-67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1.0031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0.2576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0.1210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-150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26-91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2.3892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23-98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2.8510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21-80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1.8720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0.0738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0.0276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-119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30-103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3.0502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27-112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3.7118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25-97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2.7595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0.0864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0.0327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-68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37-126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4.5575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34-135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5.3624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32-123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4.4312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0.1084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0.0415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46-95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2.1705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44-100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2.5334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42-90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1.9905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0.1106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0.0540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92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58-118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3.3175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55-123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3.8026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55-115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3.2044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0.1065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0.0000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total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7030A0"/>
                          </a:solidFill>
                        </a:rPr>
                        <a:t>16.7315</a:t>
                      </a:r>
                      <a:endParaRPr lang="en-US" sz="1600" dirty="0">
                        <a:solidFill>
                          <a:srgbClr val="7030A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7030A0"/>
                          </a:solidFill>
                        </a:rPr>
                        <a:t>20.1110</a:t>
                      </a:r>
                      <a:endParaRPr lang="en-US" sz="1600" dirty="0">
                        <a:solidFill>
                          <a:srgbClr val="7030A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15.2607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0.7433</a:t>
                      </a:r>
                    </a:p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(4.5%)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0.2768</a:t>
                      </a:r>
                    </a:p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(1.4%)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Content Placeholder 2"/>
          <p:cNvSpPr txBox="1">
            <a:spLocks/>
          </p:cNvSpPr>
          <p:nvPr/>
        </p:nvSpPr>
        <p:spPr>
          <a:xfrm>
            <a:off x="304800" y="5029200"/>
            <a:ext cx="8229600" cy="1676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dirty="0" smtClean="0"/>
              <a:t>CLEO coil center at 0.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dirty="0" smtClean="0"/>
              <a:t>Plane (1,2,3,4) cover large angle and plane (2,3,4,5,6) cover forward angle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3200" dirty="0" smtClean="0"/>
              <a:t>SIDIS 40cm long target with center at -350cm,  SIDIS angle 7.5-14.85-24 degree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JPsi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15cm long target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with center at -300cm tentative</a:t>
            </a:r>
            <a:r>
              <a:rPr lang="en-US" sz="3200" dirty="0" err="1" smtClean="0"/>
              <a:t>ly</a:t>
            </a:r>
            <a:r>
              <a:rPr lang="en-US" sz="3200" dirty="0" smtClean="0"/>
              <a:t>,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JPsi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angle 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8-</a:t>
            </a:r>
            <a:r>
              <a:rPr lang="en-US" sz="3200" dirty="0" smtClean="0"/>
              <a:t> 16.28-28 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degree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dirty="0" err="1" smtClean="0"/>
              <a:t>Jpsi</a:t>
            </a:r>
            <a:r>
              <a:rPr lang="en-US" sz="3200" dirty="0" smtClean="0"/>
              <a:t> coverage is only optimized by target center as it’s length is smaller</a:t>
            </a:r>
            <a:endParaRPr kumimoji="0" lang="en-US" sz="32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3200" dirty="0" smtClean="0"/>
              <a:t>GEM size determined by “</a:t>
            </a:r>
            <a:r>
              <a:rPr lang="en-US" sz="3200" dirty="0" err="1" smtClean="0"/>
              <a:t>Jpsi</a:t>
            </a:r>
            <a:r>
              <a:rPr lang="en-US" sz="3200" dirty="0" smtClean="0"/>
              <a:t> target center” inner and “SIDIS target full” outer</a:t>
            </a:r>
            <a:endParaRPr kumimoji="0" lang="en-US" sz="32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3200" baseline="0" dirty="0" smtClean="0">
                <a:solidFill>
                  <a:srgbClr val="FF0000"/>
                </a:solidFill>
              </a:rPr>
              <a:t>PVDIS</a:t>
            </a:r>
            <a:r>
              <a:rPr lang="en-US" sz="3200" dirty="0" smtClean="0">
                <a:solidFill>
                  <a:srgbClr val="FF0000"/>
                </a:solidFill>
              </a:rPr>
              <a:t> has more than enough GEM for SIDIS/</a:t>
            </a:r>
            <a:r>
              <a:rPr lang="en-US" sz="3200" dirty="0" err="1" smtClean="0">
                <a:solidFill>
                  <a:srgbClr val="FF0000"/>
                </a:solidFill>
              </a:rPr>
              <a:t>JPsi</a:t>
            </a:r>
            <a:r>
              <a:rPr lang="en-US" sz="3200" dirty="0" smtClean="0">
                <a:solidFill>
                  <a:srgbClr val="FF0000"/>
                </a:solidFill>
              </a:rPr>
              <a:t> to cover full target</a:t>
            </a:r>
          </a:p>
          <a:p>
            <a:pPr marL="342900" lvl="0" indent="-342900">
              <a:spcBef>
                <a:spcPct val="20000"/>
              </a:spcBef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Design Detail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562600"/>
          </a:xfrm>
        </p:spPr>
        <p:txBody>
          <a:bodyPr>
            <a:normAutofit fontScale="70000" lnSpcReduction="20000"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/>
              <a:t>Common</a:t>
            </a:r>
          </a:p>
          <a:p>
            <a:pPr lvl="1"/>
            <a:r>
              <a:rPr lang="en-US" dirty="0" smtClean="0"/>
              <a:t>use </a:t>
            </a:r>
            <a:r>
              <a:rPr lang="en-US" dirty="0" err="1" smtClean="0"/>
              <a:t>SoLID</a:t>
            </a:r>
            <a:r>
              <a:rPr lang="en-US" dirty="0" smtClean="0"/>
              <a:t> CLEOv8 field map</a:t>
            </a:r>
          </a:p>
          <a:p>
            <a:pPr lvl="1"/>
            <a:r>
              <a:rPr lang="en-US" dirty="0" smtClean="0"/>
              <a:t>30 sectors with each sector covering 12 deg</a:t>
            </a:r>
          </a:p>
          <a:p>
            <a:pPr lvl="1"/>
            <a:r>
              <a:rPr lang="en-US" dirty="0" smtClean="0"/>
              <a:t>Still each plate is 9cm thick of lead</a:t>
            </a:r>
          </a:p>
          <a:p>
            <a:pPr lvl="1"/>
            <a:r>
              <a:rPr lang="en-US" dirty="0" smtClean="0"/>
              <a:t>SCALE MIN=1.4, MAX=1.4, LASTBAF=0. in makebaf5.C</a:t>
            </a:r>
          </a:p>
          <a:p>
            <a:r>
              <a:rPr lang="en-US" dirty="0" smtClean="0"/>
              <a:t>Larger Z baffle only</a:t>
            </a:r>
          </a:p>
          <a:p>
            <a:pPr lvl="1"/>
            <a:r>
              <a:rPr lang="en-US" dirty="0" smtClean="0"/>
              <a:t>Z (40, 70, 100, 130, 160, 190) cm  </a:t>
            </a:r>
          </a:p>
          <a:p>
            <a:pPr lvl="2"/>
            <a:r>
              <a:rPr lang="en-US" dirty="0" smtClean="0"/>
              <a:t>overlap with Cherenkov and leaves no room for GEM</a:t>
            </a:r>
          </a:p>
          <a:p>
            <a:pPr lvl="1"/>
            <a:r>
              <a:rPr lang="en-US" dirty="0" err="1" smtClean="0"/>
              <a:t>Rin</a:t>
            </a:r>
            <a:r>
              <a:rPr lang="en-US" dirty="0" smtClean="0"/>
              <a:t> (3.90, 15.30, 26.60, 37.90, 49.20, 61.01)cm</a:t>
            </a:r>
          </a:p>
          <a:p>
            <a:pPr lvl="1"/>
            <a:r>
              <a:rPr lang="en-US" dirty="0" smtClean="0"/>
              <a:t>Rout (41.31, 62.32, 83.32, 104.33, 125.34, 142.00)cm  </a:t>
            </a:r>
          </a:p>
          <a:p>
            <a:pPr lvl="2"/>
            <a:r>
              <a:rPr lang="en-US" dirty="0" smtClean="0"/>
              <a:t>Not optimized for polar angle 21-36 deg acceptance of full 40cm long target with center at 10cm</a:t>
            </a:r>
          </a:p>
          <a:p>
            <a:r>
              <a:rPr lang="en-US" dirty="0" smtClean="0"/>
              <a:t>Smaller Z baffle only</a:t>
            </a:r>
          </a:p>
          <a:p>
            <a:pPr lvl="1"/>
            <a:r>
              <a:rPr lang="en-US" dirty="0" smtClean="0"/>
              <a:t>Z (40, 68, 96, 124, 152, 180) cm </a:t>
            </a:r>
          </a:p>
          <a:p>
            <a:pPr lvl="2"/>
            <a:r>
              <a:rPr lang="en-US" dirty="0" smtClean="0"/>
              <a:t>no overlap with current setup</a:t>
            </a:r>
          </a:p>
          <a:p>
            <a:pPr lvl="1"/>
            <a:r>
              <a:rPr lang="en-US" dirty="0" err="1" smtClean="0"/>
              <a:t>Rin</a:t>
            </a:r>
            <a:r>
              <a:rPr lang="en-US" dirty="0" smtClean="0"/>
              <a:t>  (2.11, 12.86, 23.61, 34.36, 45.10, 55.85)cm</a:t>
            </a:r>
          </a:p>
          <a:p>
            <a:pPr lvl="1"/>
            <a:r>
              <a:rPr lang="en-US" dirty="0" smtClean="0"/>
              <a:t>Rout  (39.60, 59.94, 80.28, 100.63, 120.97, 141.31)cm</a:t>
            </a:r>
          </a:p>
          <a:p>
            <a:pPr lvl="2"/>
            <a:r>
              <a:rPr lang="en-US" dirty="0" smtClean="0"/>
              <a:t>Optimized for polar angle 21-36 deg acceptance of full 40cm long target with center at 10cm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>
            <a:normAutofit/>
          </a:bodyPr>
          <a:lstStyle/>
          <a:p>
            <a:r>
              <a:rPr lang="en-US" sz="2500" dirty="0" smtClean="0"/>
              <a:t>Design approach</a:t>
            </a:r>
            <a:br>
              <a:rPr lang="en-US" sz="2500" dirty="0" smtClean="0"/>
            </a:br>
            <a:r>
              <a:rPr lang="en-US" sz="2500" dirty="0" smtClean="0"/>
              <a:t>from larger Z baffle to smaller Z baffle </a:t>
            </a:r>
            <a:endParaRPr lang="en-US" sz="2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266700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Continue with </a:t>
            </a:r>
            <a:r>
              <a:rPr lang="en-US" dirty="0" err="1" smtClean="0"/>
              <a:t>Seamus’s</a:t>
            </a:r>
            <a:r>
              <a:rPr lang="en-US" dirty="0" smtClean="0"/>
              <a:t> approach</a:t>
            </a:r>
          </a:p>
          <a:p>
            <a:pPr lvl="1"/>
            <a:r>
              <a:rPr lang="en-US" dirty="0" smtClean="0"/>
              <a:t>In simulation, throw negative particles from target position with field, record tracks at different position</a:t>
            </a:r>
          </a:p>
          <a:p>
            <a:pPr lvl="1"/>
            <a:r>
              <a:rPr lang="en-US" dirty="0" smtClean="0"/>
              <a:t>Then do linear fitting to figure out what kind of blocking should be at the assumed baffle plates position.</a:t>
            </a:r>
          </a:p>
          <a:p>
            <a:pPr lvl="1"/>
            <a:r>
              <a:rPr lang="en-US" dirty="0" smtClean="0"/>
              <a:t>Output the opening (not block)</a:t>
            </a:r>
          </a:p>
          <a:p>
            <a:pPr lvl="1"/>
            <a:r>
              <a:rPr lang="en-US" dirty="0" smtClean="0"/>
              <a:t>refer to </a:t>
            </a:r>
          </a:p>
          <a:p>
            <a:pPr lvl="2"/>
            <a:r>
              <a:rPr lang="en-US" dirty="0" smtClean="0">
                <a:solidFill>
                  <a:srgbClr val="0070C0"/>
                </a:solidFill>
                <a:hlinkClick r:id="rId2"/>
              </a:rPr>
              <a:t>https://hallaweb.jlab.org/wiki/index.php/Baffle_Design</a:t>
            </a:r>
            <a:endParaRPr lang="en-US" dirty="0" smtClean="0">
              <a:solidFill>
                <a:srgbClr val="0070C0"/>
              </a:solidFill>
            </a:endParaRPr>
          </a:p>
          <a:p>
            <a:pPr lvl="2"/>
            <a:r>
              <a:rPr lang="en-US" dirty="0" smtClean="0">
                <a:solidFill>
                  <a:srgbClr val="0070C0"/>
                </a:solidFill>
                <a:hlinkClick r:id="rId3"/>
              </a:rPr>
              <a:t>https://hallaweb.jlab.org/wiki/index.php/Solid_design_FOM</a:t>
            </a:r>
            <a:endParaRPr lang="en-US" dirty="0" smtClean="0">
              <a:solidFill>
                <a:srgbClr val="0070C0"/>
              </a:solidFill>
            </a:endParaRPr>
          </a:p>
          <a:p>
            <a:r>
              <a:rPr lang="en-US" dirty="0" smtClean="0"/>
              <a:t>Fix a bug of detector plane position in the input file</a:t>
            </a:r>
          </a:p>
          <a:p>
            <a:r>
              <a:rPr lang="en-US" dirty="0" smtClean="0"/>
              <a:t>Change Z, </a:t>
            </a:r>
            <a:r>
              <a:rPr lang="en-US" dirty="0" err="1" smtClean="0"/>
              <a:t>Rin</a:t>
            </a:r>
            <a:r>
              <a:rPr lang="en-US" dirty="0" smtClean="0"/>
              <a:t>, Rout to the desired values</a:t>
            </a:r>
          </a:p>
          <a:p>
            <a:pPr lvl="2"/>
            <a:endParaRPr lang="en-US" dirty="0" smtClean="0">
              <a:solidFill>
                <a:srgbClr val="0070C0"/>
              </a:solidFill>
            </a:endParaRPr>
          </a:p>
        </p:txBody>
      </p:sp>
      <p:pic>
        <p:nvPicPr>
          <p:cNvPr id="31746" name="Picture 2" descr="http://hallaweb.jlab.org/12GeV/SoLID/download/baffle/compare/zwzhao/block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5391" y="3200400"/>
            <a:ext cx="7494209" cy="3657600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eDIS</a:t>
            </a:r>
            <a:r>
              <a:rPr lang="en-US" dirty="0" smtClean="0"/>
              <a:t> rate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2530" name="Picture 2" descr="C:\Users\owner\Google Drive\baffle\solid_baffle_zwzhao_20130517_plot\rate_Q2x_seamu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295400"/>
            <a:ext cx="8534400" cy="54483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PVDIS challenge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High luminosity (1.27e</a:t>
            </a:r>
            <a:r>
              <a:rPr lang="en-US" baseline="30000" dirty="0" smtClean="0"/>
              <a:t>39</a:t>
            </a:r>
            <a:r>
              <a:rPr lang="en-US" dirty="0" smtClean="0"/>
              <a:t>/cm2/s for 50uA on 40cm LD2 target) causes high rate and high energy dose on detectors</a:t>
            </a:r>
          </a:p>
          <a:p>
            <a:r>
              <a:rPr lang="en-US" dirty="0" smtClean="0"/>
              <a:t>Baffle shields low energy EM photons directly from target while low energy electrons are bent away by field</a:t>
            </a:r>
          </a:p>
          <a:p>
            <a:r>
              <a:rPr lang="en-US" dirty="0" smtClean="0"/>
              <a:t>Most interesting physics at high Q2 and high x needs DIS electrons with highest energy which bend least and fly like photons, so comprise is needed</a:t>
            </a:r>
          </a:p>
          <a:p>
            <a:r>
              <a:rPr lang="en-US" dirty="0" smtClean="0"/>
              <a:t>Positive </a:t>
            </a:r>
            <a:r>
              <a:rPr lang="en-US" dirty="0" err="1" smtClean="0"/>
              <a:t>pions</a:t>
            </a:r>
            <a:r>
              <a:rPr lang="en-US" dirty="0" smtClean="0"/>
              <a:t> contribute in background at trigger level and </a:t>
            </a:r>
            <a:r>
              <a:rPr lang="en-US" dirty="0" smtClean="0"/>
              <a:t>are</a:t>
            </a:r>
            <a:r>
              <a:rPr lang="en-US" dirty="0" smtClean="0"/>
              <a:t> </a:t>
            </a:r>
            <a:r>
              <a:rPr lang="en-US" dirty="0" smtClean="0"/>
              <a:t>better to be suppressed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Design </a:t>
            </a:r>
            <a:r>
              <a:rPr lang="en-US" dirty="0" smtClean="0"/>
              <a:t>Condition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562600"/>
          </a:xfrm>
        </p:spPr>
        <p:txBody>
          <a:bodyPr>
            <a:noAutofit/>
          </a:bodyPr>
          <a:lstStyle/>
          <a:p>
            <a:pPr lvl="1">
              <a:buFont typeface="Arial" pitchFamily="34" charset="0"/>
              <a:buChar char="•"/>
            </a:pPr>
            <a:r>
              <a:rPr lang="en-US" sz="2500" dirty="0" err="1" smtClean="0"/>
              <a:t>SoLID</a:t>
            </a:r>
            <a:r>
              <a:rPr lang="en-US" sz="2500" dirty="0" smtClean="0"/>
              <a:t> latest CLEOv8 </a:t>
            </a:r>
            <a:r>
              <a:rPr lang="en-US" sz="2500" dirty="0" smtClean="0"/>
              <a:t>field map</a:t>
            </a:r>
          </a:p>
          <a:p>
            <a:pPr lvl="1">
              <a:buFont typeface="Arial" pitchFamily="34" charset="0"/>
              <a:buChar char="•"/>
            </a:pPr>
            <a:r>
              <a:rPr lang="en-US" sz="2500" dirty="0" smtClean="0"/>
              <a:t>30 sectors with each sector covering 12 deg</a:t>
            </a:r>
          </a:p>
          <a:p>
            <a:pPr lvl="1">
              <a:buFont typeface="Arial" pitchFamily="34" charset="0"/>
              <a:buChar char="•"/>
            </a:pPr>
            <a:r>
              <a:rPr lang="en-US" sz="2500" dirty="0" smtClean="0"/>
              <a:t>each </a:t>
            </a:r>
            <a:r>
              <a:rPr lang="en-US" sz="2500" dirty="0" smtClean="0"/>
              <a:t>plate is 9cm thick </a:t>
            </a:r>
            <a:r>
              <a:rPr lang="en-US" sz="2500" dirty="0" smtClean="0"/>
              <a:t>lead</a:t>
            </a:r>
            <a:endParaRPr lang="en-US" sz="2500" dirty="0" smtClean="0"/>
          </a:p>
          <a:p>
            <a:pPr lvl="1">
              <a:buFont typeface="Arial" pitchFamily="34" charset="0"/>
              <a:buChar char="•"/>
            </a:pPr>
            <a:r>
              <a:rPr lang="en-US" sz="2500" dirty="0" smtClean="0"/>
              <a:t>Z </a:t>
            </a:r>
            <a:r>
              <a:rPr lang="en-US" sz="2500" dirty="0" smtClean="0"/>
              <a:t>(40, 68, 96, 124, 152, 180) cm </a:t>
            </a:r>
          </a:p>
          <a:p>
            <a:pPr lvl="2"/>
            <a:r>
              <a:rPr lang="en-US" sz="2500" dirty="0" smtClean="0"/>
              <a:t>no overlap with current setup</a:t>
            </a:r>
          </a:p>
          <a:p>
            <a:pPr lvl="1">
              <a:buFont typeface="Arial" pitchFamily="34" charset="0"/>
              <a:buChar char="•"/>
            </a:pPr>
            <a:r>
              <a:rPr lang="en-US" sz="2500" dirty="0" err="1" smtClean="0"/>
              <a:t>Rin</a:t>
            </a:r>
            <a:r>
              <a:rPr lang="en-US" sz="2500" dirty="0" smtClean="0"/>
              <a:t> </a:t>
            </a:r>
            <a:r>
              <a:rPr lang="en-US" sz="2500" dirty="0" smtClean="0"/>
              <a:t>(</a:t>
            </a:r>
            <a:r>
              <a:rPr lang="en-US" sz="2500" dirty="0" smtClean="0">
                <a:solidFill>
                  <a:srgbClr val="0070C0"/>
                </a:solidFill>
              </a:rPr>
              <a:t>4.00</a:t>
            </a:r>
            <a:r>
              <a:rPr lang="en-US" sz="2500" dirty="0" smtClean="0"/>
              <a:t>, </a:t>
            </a:r>
            <a:r>
              <a:rPr lang="en-US" sz="2500" dirty="0" smtClean="0"/>
              <a:t>12.86, 23.61, 34.36, 45.10, 55.85)cm</a:t>
            </a:r>
          </a:p>
          <a:p>
            <a:pPr lvl="1">
              <a:buFont typeface="Arial" pitchFamily="34" charset="0"/>
              <a:buChar char="•"/>
            </a:pPr>
            <a:r>
              <a:rPr lang="en-US" sz="2500" dirty="0" smtClean="0"/>
              <a:t>Rout </a:t>
            </a:r>
            <a:r>
              <a:rPr lang="en-US" sz="2500" dirty="0" smtClean="0"/>
              <a:t>(</a:t>
            </a:r>
            <a:r>
              <a:rPr lang="en-US" sz="2500" dirty="0" smtClean="0"/>
              <a:t>39.60, 59.94, 80.28, 100.63, 120.97, 141.31)cm</a:t>
            </a:r>
          </a:p>
          <a:p>
            <a:pPr lvl="2"/>
            <a:r>
              <a:rPr lang="en-US" sz="2500" dirty="0" smtClean="0"/>
              <a:t>Optimized for polar angle 21-36 deg acceptance of full 40cm long target with center at </a:t>
            </a:r>
            <a:r>
              <a:rPr lang="en-US" sz="2500" dirty="0" smtClean="0"/>
              <a:t>10cm, e</a:t>
            </a:r>
            <a:r>
              <a:rPr lang="en-US" sz="2500" dirty="0" smtClean="0"/>
              <a:t>xcept the first baffle inner radius needs to be at 4cm instead of 2cm to avoid more EM background</a:t>
            </a:r>
            <a:endParaRPr lang="en-US" sz="25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Current Baffle</a:t>
            </a:r>
            <a:br>
              <a:rPr lang="en-US" dirty="0" smtClean="0"/>
            </a:br>
            <a:r>
              <a:rPr lang="en-US" sz="2200" dirty="0" smtClean="0"/>
              <a:t>(Smaller Z baffle cut inner)</a:t>
            </a: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143000"/>
            <a:ext cx="8229600" cy="16764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Continue with </a:t>
            </a:r>
            <a:r>
              <a:rPr lang="en-US" dirty="0" err="1" smtClean="0"/>
              <a:t>Seamus’s</a:t>
            </a:r>
            <a:r>
              <a:rPr lang="en-US" dirty="0" smtClean="0"/>
              <a:t> </a:t>
            </a:r>
            <a:r>
              <a:rPr lang="en-US" dirty="0" smtClean="0"/>
              <a:t>approach, but take all design conditions into account</a:t>
            </a:r>
          </a:p>
          <a:p>
            <a:pPr lvl="1"/>
            <a:r>
              <a:rPr lang="en-US" dirty="0" smtClean="0"/>
              <a:t>refer to </a:t>
            </a:r>
          </a:p>
          <a:p>
            <a:pPr lvl="2"/>
            <a:r>
              <a:rPr lang="en-US" dirty="0" smtClean="0">
                <a:solidFill>
                  <a:srgbClr val="0070C0"/>
                </a:solidFill>
                <a:hlinkClick r:id="rId2"/>
              </a:rPr>
              <a:t>https://hallaweb.jlab.org/wiki/index.php/Baffle_Design</a:t>
            </a:r>
            <a:endParaRPr lang="en-US" dirty="0" smtClean="0">
              <a:solidFill>
                <a:srgbClr val="0070C0"/>
              </a:solidFill>
            </a:endParaRPr>
          </a:p>
          <a:p>
            <a:pPr lvl="2"/>
            <a:r>
              <a:rPr lang="en-US" dirty="0" smtClean="0">
                <a:solidFill>
                  <a:srgbClr val="0070C0"/>
                </a:solidFill>
                <a:hlinkClick r:id="rId3"/>
              </a:rPr>
              <a:t>https://</a:t>
            </a:r>
            <a:r>
              <a:rPr lang="en-US" dirty="0" smtClean="0">
                <a:solidFill>
                  <a:srgbClr val="0070C0"/>
                </a:solidFill>
                <a:hlinkClick r:id="rId3"/>
              </a:rPr>
              <a:t>hallaweb.jlab.org/wiki/index.php/Solid_design_FOM</a:t>
            </a:r>
            <a:endParaRPr lang="en-US" dirty="0" smtClean="0">
              <a:solidFill>
                <a:srgbClr val="0070C0"/>
              </a:solidFill>
            </a:endParaRPr>
          </a:p>
          <a:p>
            <a:pPr lvl="2"/>
            <a:endParaRPr lang="en-US" dirty="0" smtClean="0">
              <a:solidFill>
                <a:srgbClr val="0070C0"/>
              </a:solidFill>
            </a:endParaRPr>
          </a:p>
          <a:p>
            <a:pPr lvl="2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5123" name="Picture 3" descr="C:\Users\owner\Downloads\baffl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2743200"/>
            <a:ext cx="8294255" cy="4114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>
            <a:normAutofit/>
          </a:bodyPr>
          <a:lstStyle/>
          <a:p>
            <a:r>
              <a:rPr lang="en-US" sz="3000" dirty="0" smtClean="0"/>
              <a:t>General </a:t>
            </a:r>
            <a:r>
              <a:rPr lang="en-US" sz="3000" dirty="0" smtClean="0"/>
              <a:t>acceptance</a:t>
            </a:r>
            <a:endParaRPr lang="en-US" sz="3000" dirty="0"/>
          </a:p>
        </p:txBody>
      </p:sp>
      <p:sp>
        <p:nvSpPr>
          <p:cNvPr id="8" name="Rectangle 7"/>
          <p:cNvSpPr/>
          <p:nvPr/>
        </p:nvSpPr>
        <p:spPr>
          <a:xfrm>
            <a:off x="152400" y="545068"/>
            <a:ext cx="982320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dirty="0" smtClean="0"/>
              <a:t>negative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276600" y="545068"/>
            <a:ext cx="859594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dirty="0" smtClean="0"/>
              <a:t>neutral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400800" y="468868"/>
            <a:ext cx="918200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dirty="0" smtClean="0"/>
              <a:t>positive</a:t>
            </a:r>
            <a:endParaRPr lang="en-US" dirty="0"/>
          </a:p>
        </p:txBody>
      </p:sp>
      <p:pic>
        <p:nvPicPr>
          <p:cNvPr id="23554" name="Picture 2" descr="http://hallaweb.jlab.org/12GeV/SoLID/download/baffle/baffle_smallerZ_cutinner_plot/acceptance_negativ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5818" y="838200"/>
            <a:ext cx="3181217" cy="2286000"/>
          </a:xfrm>
          <a:prstGeom prst="rect">
            <a:avLst/>
          </a:prstGeom>
          <a:noFill/>
        </p:spPr>
      </p:pic>
      <p:pic>
        <p:nvPicPr>
          <p:cNvPr id="23556" name="Picture 4" descr="http://hallaweb.jlab.org/12GeV/SoLID/download/baffle/baffle_smallerZ_cutinner_plot/acceptance_neutral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0426" y="838200"/>
            <a:ext cx="3181217" cy="2286000"/>
          </a:xfrm>
          <a:prstGeom prst="rect">
            <a:avLst/>
          </a:prstGeom>
          <a:noFill/>
        </p:spPr>
      </p:pic>
      <p:pic>
        <p:nvPicPr>
          <p:cNvPr id="23558" name="Picture 6" descr="http://hallaweb.jlab.org/12GeV/SoLID/download/baffle/baffle_smallerZ_cutinner_plot/acceptance_positiv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21234" y="838200"/>
            <a:ext cx="3181216" cy="2286000"/>
          </a:xfrm>
          <a:prstGeom prst="rect">
            <a:avLst/>
          </a:prstGeom>
          <a:noFill/>
        </p:spPr>
      </p:pic>
      <p:pic>
        <p:nvPicPr>
          <p:cNvPr id="16" name="Picture 2" descr="http://hallaweb.jlab.org/12GeV/SoLID/download/baffle/baffle_smallerZ_cutinner_plot/acceptance_eDIS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8600" y="4038600"/>
            <a:ext cx="8613264" cy="2743200"/>
          </a:xfrm>
          <a:prstGeom prst="rect">
            <a:avLst/>
          </a:prstGeom>
          <a:noFill/>
        </p:spPr>
      </p:pic>
      <p:sp>
        <p:nvSpPr>
          <p:cNvPr id="17" name="Rectangle 16"/>
          <p:cNvSpPr/>
          <p:nvPr/>
        </p:nvSpPr>
        <p:spPr>
          <a:xfrm>
            <a:off x="787786" y="1981200"/>
            <a:ext cx="5838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30</a:t>
            </a:r>
            <a:r>
              <a:rPr lang="en-US" dirty="0" smtClean="0"/>
              <a:t>%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6705600" y="2133600"/>
            <a:ext cx="5838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20%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3657600" y="1752600"/>
            <a:ext cx="4667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5</a:t>
            </a:r>
            <a:r>
              <a:rPr lang="en-US" dirty="0" smtClean="0"/>
              <a:t>%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762000" y="1371600"/>
            <a:ext cx="5838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20%</a:t>
            </a:r>
            <a:endParaRPr lang="en-US" dirty="0"/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609600" y="3048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eDIS</a:t>
            </a: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acceptance</a:t>
            </a:r>
            <a:endParaRPr kumimoji="0" lang="en-US" sz="3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543800" y="4572000"/>
            <a:ext cx="5838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4</a:t>
            </a:r>
            <a:r>
              <a:rPr lang="en-US" dirty="0" smtClean="0"/>
              <a:t>0</a:t>
            </a:r>
            <a:r>
              <a:rPr lang="en-US" dirty="0" smtClean="0"/>
              <a:t>%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5638800" y="5105400"/>
            <a:ext cx="5838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50</a:t>
            </a:r>
            <a:r>
              <a:rPr lang="en-US" dirty="0" smtClean="0"/>
              <a:t>%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Apv</a:t>
            </a:r>
            <a:r>
              <a:rPr lang="en-US" dirty="0" smtClean="0"/>
              <a:t> Error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/>
          <a:lstStyle/>
          <a:p>
            <a:r>
              <a:rPr lang="en-US" dirty="0" smtClean="0"/>
              <a:t>50uA 85% polarized 11GeV beam on 40cm LD2 for 120 </a:t>
            </a:r>
            <a:r>
              <a:rPr lang="en-US" dirty="0" smtClean="0"/>
              <a:t>days</a:t>
            </a:r>
          </a:p>
          <a:p>
            <a:r>
              <a:rPr lang="en-US" dirty="0" smtClean="0"/>
              <a:t>Trigger at 2GeV</a:t>
            </a:r>
            <a:endParaRPr lang="en-US" dirty="0"/>
          </a:p>
        </p:txBody>
      </p:sp>
      <p:pic>
        <p:nvPicPr>
          <p:cNvPr id="4" name="Picture 2" descr="C:\Users\owner\Google Drive\baffle\solid_baffle_zwzhao_20130523_plot\ApvErr_Q2x_2GeV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19600" y="3581400"/>
            <a:ext cx="5013215" cy="3200400"/>
          </a:xfrm>
          <a:prstGeom prst="rect">
            <a:avLst/>
          </a:prstGeom>
          <a:noFill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3581400"/>
            <a:ext cx="4404791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609600" y="3364468"/>
            <a:ext cx="3634521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dirty="0" err="1" smtClean="0"/>
              <a:t>BaBar</a:t>
            </a:r>
            <a:r>
              <a:rPr lang="en-US" dirty="0" smtClean="0"/>
              <a:t> field and baffle, from proposal</a:t>
            </a:r>
            <a:endParaRPr lang="en-US" dirty="0" smtClean="0"/>
          </a:p>
        </p:txBody>
      </p:sp>
      <p:sp>
        <p:nvSpPr>
          <p:cNvPr id="7" name="Rectangle 6"/>
          <p:cNvSpPr/>
          <p:nvPr/>
        </p:nvSpPr>
        <p:spPr>
          <a:xfrm>
            <a:off x="5257800" y="3352800"/>
            <a:ext cx="3565207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dirty="0" smtClean="0"/>
              <a:t>CLEO field and baffle, from proposal</a:t>
            </a:r>
            <a:endParaRPr lang="en-US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>
            <a:normAutofit/>
          </a:bodyPr>
          <a:lstStyle/>
          <a:p>
            <a:r>
              <a:rPr lang="en-US" sz="3000" dirty="0" smtClean="0"/>
              <a:t>Trigger </a:t>
            </a:r>
            <a:r>
              <a:rPr lang="en-US" sz="3000" dirty="0" smtClean="0"/>
              <a:t>effect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839200" cy="2209799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800" dirty="0" err="1" smtClean="0"/>
              <a:t>ApvErr</a:t>
            </a:r>
            <a:r>
              <a:rPr lang="en-US" sz="1800" dirty="0" smtClean="0"/>
              <a:t>								trigger (</a:t>
            </a:r>
            <a:r>
              <a:rPr lang="en-US" sz="1800" dirty="0" err="1" smtClean="0"/>
              <a:t>GeV</a:t>
            </a:r>
            <a:r>
              <a:rPr lang="en-US" sz="1800" dirty="0" smtClean="0"/>
              <a:t>)</a:t>
            </a:r>
          </a:p>
          <a:p>
            <a:pPr>
              <a:buNone/>
            </a:pPr>
            <a:r>
              <a:rPr lang="en-US" sz="1800" dirty="0" smtClean="0"/>
              <a:t>0.17,0.24,0.36,0.38,0.42,0.39,0.48,0.44,0.56,0.51,0.66,0.64,0.75,0.70,0.67	0.0</a:t>
            </a:r>
          </a:p>
          <a:p>
            <a:pPr>
              <a:buNone/>
            </a:pPr>
            <a:r>
              <a:rPr lang="en-US" sz="1800" dirty="0" smtClean="0"/>
              <a:t>0.20,0.26,0.36,0.40,0.42,0.40,0.48,0.44,0.56,0.51,0.66,0.64,0.75,0.70,0.67	1.5</a:t>
            </a:r>
          </a:p>
          <a:p>
            <a:pPr>
              <a:buNone/>
            </a:pPr>
            <a:r>
              <a:rPr lang="en-US" sz="1800" dirty="0" smtClean="0"/>
              <a:t>0.27,0.31,0.37,0.62,0.45,0.51,0.48,0.51,0.56,0.54,0.66,0.65,0.75,0.70,0.67	2.0</a:t>
            </a:r>
          </a:p>
          <a:p>
            <a:pPr>
              <a:buNone/>
            </a:pPr>
            <a:r>
              <a:rPr lang="en-US" sz="1800" dirty="0" smtClean="0"/>
              <a:t>0.38,0.37,0.39,0.96,0.42,0.74,0.48,0.65,0.56,0.65,0.66,0.75,0.75,0.74,0.67	2.3</a:t>
            </a:r>
          </a:p>
          <a:p>
            <a:pPr>
              <a:buNone/>
            </a:pPr>
            <a:r>
              <a:rPr lang="en-US" sz="1800" dirty="0" smtClean="0"/>
              <a:t>0.53,0.43,0.43,1.46,0.44,1.03,0.48,0.86,0.56,0.80,0.66,0.89,0.75,0.83,0.69	2.5</a:t>
            </a:r>
          </a:p>
          <a:p>
            <a:pPr>
              <a:buNone/>
            </a:pPr>
            <a:r>
              <a:rPr lang="en-US" sz="1800" dirty="0" smtClean="0"/>
              <a:t>2.13,0.84,0.63,0.00,0.56,9.22,0.56,2.83,0.60,2.14,0.68,1.97,0.75,1.40,0.81	3.0</a:t>
            </a:r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en-US" sz="1800" dirty="0"/>
          </a:p>
        </p:txBody>
      </p:sp>
      <p:pic>
        <p:nvPicPr>
          <p:cNvPr id="1028" name="Picture 4" descr="D:\Google Drive\baffle\solid_baffle_zwzhao_20130517_plot\AbeamErr_Q2x_acc_trigger2GeV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5208" y="4267200"/>
            <a:ext cx="3580868" cy="2286000"/>
          </a:xfrm>
          <a:prstGeom prst="rect">
            <a:avLst/>
          </a:prstGeom>
          <a:noFill/>
        </p:spPr>
      </p:pic>
      <p:pic>
        <p:nvPicPr>
          <p:cNvPr id="1029" name="Picture 5" descr="D:\Google Drive\baffle\solid_baffle_zwzhao_20130517_plot\AbeamErr_Q2x_acc_trigger2.3GeV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24400" y="4191000"/>
            <a:ext cx="3580868" cy="2286000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914400" y="4572000"/>
            <a:ext cx="11530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trigger 2.0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400127" y="4495800"/>
            <a:ext cx="11530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trigger 2.3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373831" y="3429000"/>
            <a:ext cx="8541569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500" dirty="0" err="1" smtClean="0"/>
              <a:t>ApvErr</a:t>
            </a:r>
            <a:r>
              <a:rPr lang="en-US" sz="2500" dirty="0" smtClean="0"/>
              <a:t> at large Q2 and large x starts to increase if trigger &gt; 2GeV</a:t>
            </a:r>
            <a:endParaRPr lang="en-US" sz="2500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000" dirty="0" smtClean="0"/>
              <a:t>Trigger effect 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763000" cy="2590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500" dirty="0" err="1" smtClean="0"/>
              <a:t>ApvErr</a:t>
            </a:r>
            <a:r>
              <a:rPr lang="en-US" sz="1500" dirty="0" smtClean="0"/>
              <a:t>							trigger (</a:t>
            </a:r>
            <a:r>
              <a:rPr lang="en-US" sz="1500" dirty="0" err="1" smtClean="0"/>
              <a:t>GeV</a:t>
            </a:r>
            <a:r>
              <a:rPr lang="en-US" sz="1500" dirty="0" smtClean="0"/>
              <a:t>)</a:t>
            </a:r>
          </a:p>
          <a:p>
            <a:pPr>
              <a:buNone/>
            </a:pPr>
            <a:r>
              <a:rPr lang="en-US" sz="1500" dirty="0" smtClean="0"/>
              <a:t>0.28,0.32,0.38,0.63,0.42,0.52,0.49,0.52,0.57,0.55,0.67,0.66,0.75,0.72,0.68	p&lt;2.0, r(110cm – 270cm)  </a:t>
            </a:r>
          </a:p>
          <a:p>
            <a:pPr>
              <a:buNone/>
            </a:pPr>
            <a:endParaRPr lang="en-US" sz="1500" dirty="0" smtClean="0"/>
          </a:p>
          <a:p>
            <a:pPr>
              <a:buNone/>
            </a:pPr>
            <a:r>
              <a:rPr lang="en-US" sz="1500" dirty="0" smtClean="0"/>
              <a:t>1.90,0.58,0.44,0.72,0.43,0.53,0.49,0.52,0.57,0.55,0.67,0.66,0.75,0.72,0.68 	p&lt;3.0, r(110cm – 140cm) </a:t>
            </a:r>
          </a:p>
          <a:p>
            <a:pPr>
              <a:buNone/>
            </a:pPr>
            <a:r>
              <a:rPr lang="en-US" sz="1500" dirty="0" smtClean="0"/>
              <a:t>								p&lt;2.5 ,r(140cm – 170cm)</a:t>
            </a:r>
          </a:p>
          <a:p>
            <a:pPr>
              <a:buNone/>
            </a:pPr>
            <a:r>
              <a:rPr lang="en-US" sz="1500" dirty="0" smtClean="0"/>
              <a:t>								p&lt;2.0, r (170cm – 270cm)</a:t>
            </a:r>
          </a:p>
          <a:p>
            <a:pPr>
              <a:buNone/>
            </a:pPr>
            <a:endParaRPr lang="en-US" sz="1500" dirty="0" smtClean="0"/>
          </a:p>
          <a:p>
            <a:pPr>
              <a:buNone/>
            </a:pPr>
            <a:r>
              <a:rPr lang="en-US" sz="1500" dirty="0" smtClean="0">
                <a:solidFill>
                  <a:srgbClr val="FF0000"/>
                </a:solidFill>
              </a:rPr>
              <a:t>0.52,0.42,0.41,0.72,0.43,0.53,0.49,0.52,0.57,0.55,0.67,0.66,0.75,0.72,0.68</a:t>
            </a:r>
            <a:r>
              <a:rPr lang="en-US" sz="1500" dirty="0" smtClean="0"/>
              <a:t>	</a:t>
            </a:r>
            <a:r>
              <a:rPr lang="en-US" sz="1500" dirty="0" smtClean="0">
                <a:solidFill>
                  <a:srgbClr val="FF0000"/>
                </a:solidFill>
              </a:rPr>
              <a:t>p&lt;2.5, r(110cm – 170cm) </a:t>
            </a:r>
          </a:p>
          <a:p>
            <a:pPr>
              <a:buNone/>
            </a:pPr>
            <a:r>
              <a:rPr lang="en-US" sz="1500" dirty="0" smtClean="0">
                <a:solidFill>
                  <a:srgbClr val="FF0000"/>
                </a:solidFill>
              </a:rPr>
              <a:t>							                      p&lt;2.0, r(170cm – 270cm)</a:t>
            </a:r>
          </a:p>
          <a:p>
            <a:pPr>
              <a:buNone/>
            </a:pPr>
            <a:endParaRPr lang="en-US" sz="1500" dirty="0"/>
          </a:p>
        </p:txBody>
      </p:sp>
      <p:pic>
        <p:nvPicPr>
          <p:cNvPr id="24578" name="Picture 2" descr="C:\Users\owner\Google Drive\baffle\solid_baffle_zwzhao_20130523_plot\AbeamErr_Q2x_acc_trigger2GeV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4038600"/>
            <a:ext cx="4297040" cy="2743200"/>
          </a:xfrm>
          <a:prstGeom prst="rect">
            <a:avLst/>
          </a:prstGeom>
          <a:noFill/>
        </p:spPr>
      </p:pic>
      <p:pic>
        <p:nvPicPr>
          <p:cNvPr id="24579" name="Picture 3" descr="C:\Users\owner\Google Drive\baffle\solid_baffle_zwzhao_20130523_plot\AbeamErr_Q2x_acc_triggerVar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4038600"/>
            <a:ext cx="4297041" cy="2743200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980894" y="3974068"/>
            <a:ext cx="2638864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dirty="0" smtClean="0"/>
              <a:t>p&lt;2.0, r(110cm – 270cm) 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552894" y="3733800"/>
            <a:ext cx="2638864" cy="6463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buNone/>
            </a:pPr>
            <a:r>
              <a:rPr lang="en-US" dirty="0" smtClean="0"/>
              <a:t>p&lt;2.5, r(110cm – 170cm) </a:t>
            </a:r>
          </a:p>
          <a:p>
            <a:r>
              <a:rPr lang="en-US" dirty="0" smtClean="0"/>
              <a:t>p&lt;2.0, r(170cm – 270cm)</a:t>
            </a:r>
          </a:p>
        </p:txBody>
      </p:sp>
      <p:sp>
        <p:nvSpPr>
          <p:cNvPr id="9" name="Rectangle 8"/>
          <p:cNvSpPr/>
          <p:nvPr/>
        </p:nvSpPr>
        <p:spPr>
          <a:xfrm>
            <a:off x="304800" y="3135868"/>
            <a:ext cx="31297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 smtClean="0">
                <a:solidFill>
                  <a:srgbClr val="FF0000"/>
                </a:solidFill>
              </a:rPr>
              <a:t>This could an option for trigger</a:t>
            </a:r>
            <a:endParaRPr lang="en-US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Background, baffle effect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3554" name="Picture 2" descr="http://hallaweb.jlab.org/12GeV/SoLID/download/sim/background/PVDIS_LD2/baffle_smallerZ_cutinner/compare_fluxR_ec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5442" y="3810000"/>
            <a:ext cx="3537958" cy="2743200"/>
          </a:xfrm>
          <a:prstGeom prst="rect">
            <a:avLst/>
          </a:prstGeom>
          <a:noFill/>
        </p:spPr>
      </p:pic>
      <p:pic>
        <p:nvPicPr>
          <p:cNvPr id="23556" name="Picture 4" descr="http://hallaweb.jlab.org/12GeV/SoLID/download/sim/background/PVDIS_LD2/baffle_smallerZ_cutinner/compare_EfluxR_ec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3886200"/>
            <a:ext cx="3537958" cy="2743200"/>
          </a:xfrm>
          <a:prstGeom prst="rect">
            <a:avLst/>
          </a:prstGeom>
          <a:noFill/>
        </p:spPr>
      </p:pic>
      <p:pic>
        <p:nvPicPr>
          <p:cNvPr id="23558" name="Picture 6" descr="http://hallaweb.jlab.org/12GeV/SoLID/download/sim/background/PVDIS_LD2/baffle_smallerZ_cutinner/compare_fluxR_gem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76800" y="1143000"/>
            <a:ext cx="3537958" cy="2743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946</Words>
  <Application>Microsoft Office PowerPoint</Application>
  <PresentationFormat>On-screen Show (4:3)</PresentationFormat>
  <Paragraphs>252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Arial</vt:lpstr>
      <vt:lpstr>Calibri</vt:lpstr>
      <vt:lpstr>Office Theme</vt:lpstr>
      <vt:lpstr>SoLID Baffle and  Background Update</vt:lpstr>
      <vt:lpstr>PVDIS challenge</vt:lpstr>
      <vt:lpstr>Design Condition</vt:lpstr>
      <vt:lpstr>Current Baffle (Smaller Z baffle cut inner)</vt:lpstr>
      <vt:lpstr>General acceptance</vt:lpstr>
      <vt:lpstr>Apv Error</vt:lpstr>
      <vt:lpstr>Trigger effect</vt:lpstr>
      <vt:lpstr>Trigger effect </vt:lpstr>
      <vt:lpstr>Background, baffle effect</vt:lpstr>
      <vt:lpstr>Hit on EC in R(physics+background)</vt:lpstr>
      <vt:lpstr>Hit on EC in Phi(physics+background)</vt:lpstr>
      <vt:lpstr>GEM geometry</vt:lpstr>
      <vt:lpstr>Slide 13</vt:lpstr>
      <vt:lpstr>SIDIS/JPsi GEM</vt:lpstr>
      <vt:lpstr>backup</vt:lpstr>
      <vt:lpstr>Design Detail</vt:lpstr>
      <vt:lpstr>Design approach from larger Z baffle to smaller Z baffle </vt:lpstr>
      <vt:lpstr>eDIS rate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SoLID Baffle and  Background Update</dc:title>
  <dc:creator>owner</dc:creator>
  <cp:lastModifiedBy>owner</cp:lastModifiedBy>
  <cp:revision>31</cp:revision>
  <dcterms:created xsi:type="dcterms:W3CDTF">2006-08-16T00:00:00Z</dcterms:created>
  <dcterms:modified xsi:type="dcterms:W3CDTF">2013-05-23T17:23:39Z</dcterms:modified>
</cp:coreProperties>
</file>