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4" r:id="rId6"/>
    <p:sldId id="265" r:id="rId7"/>
    <p:sldId id="266" r:id="rId8"/>
    <p:sldId id="282" r:id="rId9"/>
    <p:sldId id="284" r:id="rId10"/>
    <p:sldId id="287" r:id="rId11"/>
    <p:sldId id="289" r:id="rId12"/>
    <p:sldId id="288" r:id="rId13"/>
    <p:sldId id="263" r:id="rId14"/>
    <p:sldId id="262" r:id="rId15"/>
    <p:sldId id="261" r:id="rId16"/>
    <p:sldId id="285" r:id="rId17"/>
    <p:sldId id="286" r:id="rId18"/>
    <p:sldId id="259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52" y="-16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4BAA-1087-4F53-9FFA-DDE3283B27C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C73-D7F6-4FA4-B50B-12E401ABB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62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4BAA-1087-4F53-9FFA-DDE3283B27C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C73-D7F6-4FA4-B50B-12E401ABB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88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4BAA-1087-4F53-9FFA-DDE3283B27C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C73-D7F6-4FA4-B50B-12E401ABB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7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4BAA-1087-4F53-9FFA-DDE3283B27C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C73-D7F6-4FA4-B50B-12E401ABB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69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4BAA-1087-4F53-9FFA-DDE3283B27C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C73-D7F6-4FA4-B50B-12E401ABB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8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4BAA-1087-4F53-9FFA-DDE3283B27C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C73-D7F6-4FA4-B50B-12E401ABB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08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4BAA-1087-4F53-9FFA-DDE3283B27C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C73-D7F6-4FA4-B50B-12E401ABB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31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4BAA-1087-4F53-9FFA-DDE3283B27C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C73-D7F6-4FA4-B50B-12E401ABB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5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4BAA-1087-4F53-9FFA-DDE3283B27C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C73-D7F6-4FA4-B50B-12E401ABB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6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4BAA-1087-4F53-9FFA-DDE3283B27C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C73-D7F6-4FA4-B50B-12E401ABB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28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4BAA-1087-4F53-9FFA-DDE3283B27C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C73-D7F6-4FA4-B50B-12E401ABB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512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C4BAA-1087-4F53-9FFA-DDE3283B27C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CDC73-D7F6-4FA4-B50B-12E401ABB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27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Hall A DAQ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April 6</a:t>
            </a:r>
            <a:r>
              <a:rPr lang="en-US" baseline="30000" dirty="0" smtClean="0"/>
              <a:t>th</a:t>
            </a:r>
            <a:r>
              <a:rPr lang="en-US" dirty="0" smtClean="0"/>
              <a:t> 2015</a:t>
            </a:r>
          </a:p>
          <a:p>
            <a:r>
              <a:rPr lang="en-US" dirty="0" smtClean="0"/>
              <a:t>Alexandre Camsonne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37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SoLID</a:t>
            </a:r>
            <a:r>
              <a:rPr lang="en-US" dirty="0" smtClean="0"/>
              <a:t> review DAQ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371600"/>
            <a:ext cx="8572500" cy="810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7728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SoLID</a:t>
            </a:r>
            <a:r>
              <a:rPr lang="en-US" dirty="0"/>
              <a:t> review DAQ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2286000"/>
            <a:ext cx="9428602" cy="2798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9464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SILO transfer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few files did not get transferred regularly</a:t>
            </a:r>
          </a:p>
          <a:p>
            <a:r>
              <a:rPr lang="en-US" dirty="0" smtClean="0"/>
              <a:t>Second script to check and resubmit : works fine</a:t>
            </a:r>
          </a:p>
          <a:p>
            <a:endParaRPr lang="en-US" dirty="0"/>
          </a:p>
          <a:p>
            <a:r>
              <a:rPr lang="en-US" dirty="0" smtClean="0"/>
              <a:t>Ole might have found the issue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786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experiment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energy </a:t>
            </a:r>
            <a:r>
              <a:rPr lang="en-US" dirty="0" err="1" smtClean="0"/>
              <a:t>runnning</a:t>
            </a:r>
            <a:endParaRPr lang="en-US" dirty="0" smtClean="0"/>
          </a:p>
          <a:p>
            <a:pPr lvl="1"/>
            <a:r>
              <a:rPr lang="en-US" dirty="0" smtClean="0"/>
              <a:t>Coincidence trigger for </a:t>
            </a:r>
            <a:r>
              <a:rPr lang="en-US" dirty="0" err="1" smtClean="0"/>
              <a:t>Ar</a:t>
            </a:r>
            <a:r>
              <a:rPr lang="en-US" dirty="0" smtClean="0"/>
              <a:t> (</a:t>
            </a:r>
            <a:r>
              <a:rPr lang="en-US" dirty="0" err="1" smtClean="0"/>
              <a:t>ee’p</a:t>
            </a:r>
            <a:r>
              <a:rPr lang="en-US" dirty="0" smtClean="0"/>
              <a:t>) ?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1 DAQ for both HRS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Need Aerogel ?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Need efficiency trigger for proton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592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APEX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Mostly same as </a:t>
            </a:r>
            <a:r>
              <a:rPr lang="en-US" dirty="0" err="1" smtClean="0"/>
              <a:t>Gmp</a:t>
            </a:r>
            <a:endParaRPr lang="en-US" dirty="0" smtClean="0"/>
          </a:p>
          <a:p>
            <a:pPr lvl="1"/>
            <a:r>
              <a:rPr lang="en-US" dirty="0" smtClean="0"/>
              <a:t>Coincidence trigger</a:t>
            </a:r>
          </a:p>
          <a:p>
            <a:pPr lvl="1"/>
            <a:r>
              <a:rPr lang="en-US" dirty="0" smtClean="0"/>
              <a:t>FADC for </a:t>
            </a:r>
            <a:r>
              <a:rPr lang="en-US" dirty="0" err="1" smtClean="0"/>
              <a:t>SciFi</a:t>
            </a:r>
            <a:r>
              <a:rPr lang="en-US" dirty="0" smtClean="0"/>
              <a:t> detector : install VME64X crate in Right HRS ( 11 FADC for HCAL , need 8 )</a:t>
            </a:r>
          </a:p>
          <a:p>
            <a:pPr lvl="1"/>
            <a:r>
              <a:rPr lang="en-US" dirty="0" smtClean="0"/>
              <a:t>Need implement TDC </a:t>
            </a:r>
            <a:r>
              <a:rPr lang="en-US" dirty="0" err="1" smtClean="0"/>
              <a:t>sparsification</a:t>
            </a:r>
            <a:endParaRPr lang="en-US" dirty="0" smtClean="0"/>
          </a:p>
          <a:p>
            <a:pPr lvl="1"/>
            <a:r>
              <a:rPr lang="en-US" dirty="0" smtClean="0"/>
              <a:t>Include FPP ?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Optional : deploy new TI in parallel to standard TI to have event blocking option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933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SBS Trigger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Presented to SBS review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26248"/>
            <a:ext cx="7727608" cy="5465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638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SBS Trigger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New TI scheme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1676400"/>
            <a:ext cx="8229599" cy="5820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198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SBS Trigger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on TS for pipeline DAQ and Fastbus</a:t>
            </a:r>
          </a:p>
          <a:p>
            <a:r>
              <a:rPr lang="en-US" dirty="0" smtClean="0"/>
              <a:t>Use trigger partitioning ( trigger part of DAQ depending on the trigger ) feature of new TS </a:t>
            </a:r>
          </a:p>
          <a:p>
            <a:r>
              <a:rPr lang="en-US" dirty="0" smtClean="0"/>
              <a:t>Need new TI</a:t>
            </a:r>
          </a:p>
          <a:p>
            <a:endParaRPr lang="en-US" dirty="0"/>
          </a:p>
          <a:p>
            <a:r>
              <a:rPr lang="en-US" dirty="0" smtClean="0"/>
              <a:t>Advantage : </a:t>
            </a:r>
          </a:p>
          <a:p>
            <a:pPr lvl="1"/>
            <a:r>
              <a:rPr lang="en-US" dirty="0" smtClean="0"/>
              <a:t>TS takes care of flipping ( could try to get rid of V1495 and do in TS )</a:t>
            </a:r>
          </a:p>
          <a:p>
            <a:pPr lvl="1"/>
            <a:r>
              <a:rPr lang="en-US" dirty="0" smtClean="0"/>
              <a:t>One data stream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350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SBS Cerenkov 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53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SBS meeting</a:t>
            </a:r>
            <a:br>
              <a:rPr lang="en-US" dirty="0" smtClean="0"/>
            </a:br>
            <a:r>
              <a:rPr lang="en-US" dirty="0" smtClean="0"/>
              <a:t>VETROC application for Cerenkov triggering</a:t>
            </a:r>
            <a:br>
              <a:rPr lang="en-US" dirty="0" smtClean="0"/>
            </a:b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Alexandre Camsonne</a:t>
            </a:r>
          </a:p>
          <a:p>
            <a:r>
              <a:rPr lang="en-US" dirty="0" smtClean="0"/>
              <a:t>March 18</a:t>
            </a:r>
            <a:r>
              <a:rPr lang="en-US" baseline="30000" dirty="0" smtClean="0"/>
              <a:t>th</a:t>
            </a:r>
            <a:r>
              <a:rPr lang="en-US" dirty="0" smtClean="0"/>
              <a:t>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07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2964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budget Compton ( Bob / Alex / Dave )</a:t>
            </a:r>
            <a:endParaRPr lang="en-US" dirty="0"/>
          </a:p>
          <a:p>
            <a:r>
              <a:rPr lang="en-US" dirty="0" smtClean="0"/>
              <a:t>new BCM receiver / BCM calibration ( Luke ? )</a:t>
            </a:r>
            <a:endParaRPr lang="en-US" dirty="0"/>
          </a:p>
          <a:p>
            <a:r>
              <a:rPr lang="en-US" dirty="0" err="1" smtClean="0"/>
              <a:t>BigBite</a:t>
            </a:r>
            <a:r>
              <a:rPr lang="en-US" dirty="0" smtClean="0"/>
              <a:t> DAQ status ( Alexandre )</a:t>
            </a:r>
            <a:endParaRPr lang="en-US" dirty="0"/>
          </a:p>
          <a:p>
            <a:r>
              <a:rPr lang="en-US" dirty="0" smtClean="0"/>
              <a:t>silo file transfer errors ( Bob / Ole ? )</a:t>
            </a:r>
            <a:endParaRPr lang="en-US" dirty="0"/>
          </a:p>
          <a:p>
            <a:r>
              <a:rPr lang="en-US" dirty="0" err="1" smtClean="0"/>
              <a:t>SoLID</a:t>
            </a:r>
            <a:r>
              <a:rPr lang="en-US" dirty="0" smtClean="0"/>
              <a:t> review outcome DAQ  recommendations ( JP / Alexandre )</a:t>
            </a:r>
            <a:endParaRPr lang="en-US" dirty="0"/>
          </a:p>
          <a:p>
            <a:r>
              <a:rPr lang="en-US" dirty="0" smtClean="0"/>
              <a:t>upcoming experiment preparation (</a:t>
            </a:r>
            <a:r>
              <a:rPr lang="en-US" dirty="0" err="1" smtClean="0"/>
              <a:t>GMp</a:t>
            </a:r>
            <a:r>
              <a:rPr lang="en-US" dirty="0" smtClean="0"/>
              <a:t>/DVCS, 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/>
              <a:t>ee'p</a:t>
            </a:r>
            <a:r>
              <a:rPr lang="en-US" dirty="0" smtClean="0"/>
              <a:t>, APEX ) ( Alexandre 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dirty="0" smtClean="0"/>
              <a:t>SBS </a:t>
            </a:r>
            <a:r>
              <a:rPr lang="en-US" dirty="0"/>
              <a:t>Fastbus status and plan (</a:t>
            </a:r>
            <a:r>
              <a:rPr lang="en-US" dirty="0" err="1"/>
              <a:t>Dasuni</a:t>
            </a:r>
            <a:r>
              <a:rPr lang="en-US" dirty="0"/>
              <a:t> </a:t>
            </a:r>
            <a:r>
              <a:rPr lang="en-US" dirty="0" smtClean="0"/>
              <a:t>?)</a:t>
            </a:r>
          </a:p>
          <a:p>
            <a:r>
              <a:rPr lang="en-US" dirty="0" smtClean="0"/>
              <a:t>SBS </a:t>
            </a:r>
            <a:r>
              <a:rPr lang="en-US" dirty="0"/>
              <a:t>trigger distribution scheme ( Alexandre 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SBS </a:t>
            </a:r>
            <a:r>
              <a:rPr lang="en-US" dirty="0" err="1" smtClean="0"/>
              <a:t>cerenkov</a:t>
            </a:r>
            <a:r>
              <a:rPr lang="en-US" dirty="0" smtClean="0"/>
              <a:t> trigger and readout using VETROC ( Alexandre - same as what was presented at SBS meeting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2773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VETROC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Developped</a:t>
            </a:r>
            <a:r>
              <a:rPr lang="en-US" dirty="0" smtClean="0"/>
              <a:t> for Compton and </a:t>
            </a:r>
            <a:r>
              <a:rPr lang="en-US" dirty="0" err="1" smtClean="0"/>
              <a:t>SoLID</a:t>
            </a:r>
            <a:r>
              <a:rPr lang="en-US" dirty="0" smtClean="0"/>
              <a:t> MRPC </a:t>
            </a:r>
          </a:p>
          <a:p>
            <a:r>
              <a:rPr lang="en-US" dirty="0" smtClean="0"/>
              <a:t>64 input + 8 input and 8 output</a:t>
            </a:r>
          </a:p>
          <a:p>
            <a:r>
              <a:rPr lang="en-US" dirty="0" smtClean="0"/>
              <a:t>Extension with </a:t>
            </a:r>
            <a:r>
              <a:rPr lang="en-US" dirty="0" err="1" smtClean="0"/>
              <a:t>mezannine</a:t>
            </a:r>
            <a:r>
              <a:rPr lang="en-US" dirty="0" smtClean="0"/>
              <a:t> to 128 channels (compatible with V1495 mezzanines )</a:t>
            </a:r>
          </a:p>
          <a:p>
            <a:r>
              <a:rPr lang="en-US" dirty="0" smtClean="0"/>
              <a:t>Optical link</a:t>
            </a:r>
          </a:p>
          <a:p>
            <a:r>
              <a:rPr lang="en-US" dirty="0" smtClean="0"/>
              <a:t>VXS link for triggering purpose </a:t>
            </a:r>
          </a:p>
          <a:p>
            <a:r>
              <a:rPr lang="en-US" dirty="0" smtClean="0"/>
              <a:t>Will try to develop high resolution TDC ( possibly 25 ps resolution )</a:t>
            </a:r>
          </a:p>
          <a:p>
            <a:r>
              <a:rPr lang="en-US" dirty="0" smtClean="0"/>
              <a:t>Estimate price around 2.5 K$ for 64 channels and about 4 K$ for 128 channels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7685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500" y="190500"/>
            <a:ext cx="7772400" cy="1470025"/>
          </a:xfrm>
        </p:spPr>
        <p:txBody>
          <a:bodyPr>
            <a:noAutofit/>
          </a:bodyPr>
          <a:lstStyle/>
          <a:p>
            <a:r>
              <a:rPr lang="en-US" sz="3200" dirty="0" err="1"/>
              <a:t>vXS</a:t>
            </a:r>
            <a:r>
              <a:rPr lang="en-US" sz="3200" dirty="0"/>
              <a:t> </a:t>
            </a:r>
            <a:r>
              <a:rPr lang="en-US" sz="3200" dirty="0" err="1"/>
              <a:t>fPGA</a:t>
            </a:r>
            <a:r>
              <a:rPr lang="en-US" sz="3200" dirty="0"/>
              <a:t>-based Time to Digital Converter (</a:t>
            </a:r>
            <a:r>
              <a:rPr lang="en-US" sz="3200" dirty="0" err="1"/>
              <a:t>vfTDC</a:t>
            </a:r>
            <a:r>
              <a:rPr lang="en-US" sz="3200" dirty="0"/>
              <a:t>)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437" y="2032880"/>
            <a:ext cx="3364948" cy="4127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05076" y="3978213"/>
            <a:ext cx="1482564" cy="487313"/>
          </a:xfrm>
          <a:prstGeom prst="rect">
            <a:avLst/>
          </a:prstGeom>
          <a:noFill/>
        </p:spPr>
        <p:txBody>
          <a:bodyPr wrap="none" lIns="76197" tIns="38098" rIns="76197" bIns="38098" rtlCol="0">
            <a:spAutoFit/>
          </a:bodyPr>
          <a:lstStyle/>
          <a:p>
            <a:r>
              <a:rPr lang="en-US" sz="1300" dirty="0"/>
              <a:t>Trigger Interface</a:t>
            </a:r>
          </a:p>
          <a:p>
            <a:r>
              <a:rPr lang="en-US" sz="1300" dirty="0" err="1"/>
              <a:t>Trg</a:t>
            </a:r>
            <a:r>
              <a:rPr lang="en-US" sz="1300" dirty="0"/>
              <a:t>/</a:t>
            </a:r>
            <a:r>
              <a:rPr lang="en-US" sz="1300" dirty="0" err="1"/>
              <a:t>Clk</a:t>
            </a:r>
            <a:r>
              <a:rPr lang="en-US" sz="1300" dirty="0"/>
              <a:t>/Reset/Busy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77978" y="4502518"/>
            <a:ext cx="1098805" cy="282128"/>
          </a:xfrm>
          <a:prstGeom prst="rect">
            <a:avLst/>
          </a:prstGeom>
          <a:noFill/>
        </p:spPr>
        <p:txBody>
          <a:bodyPr wrap="none" lIns="76197" tIns="38098" rIns="76197" bIns="38098" rtlCol="0">
            <a:spAutoFit/>
          </a:bodyPr>
          <a:lstStyle/>
          <a:p>
            <a:r>
              <a:rPr lang="en-US" sz="1300" dirty="0"/>
              <a:t>4x fiber </a:t>
            </a:r>
            <a:r>
              <a:rPr lang="en-US" sz="1300" dirty="0" err="1"/>
              <a:t>Tx</a:t>
            </a:r>
            <a:r>
              <a:rPr lang="en-US" sz="1300" dirty="0"/>
              <a:t>/Rx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81366" y="3933921"/>
            <a:ext cx="1482564" cy="487313"/>
          </a:xfrm>
          <a:prstGeom prst="rect">
            <a:avLst/>
          </a:prstGeom>
          <a:noFill/>
        </p:spPr>
        <p:txBody>
          <a:bodyPr wrap="none" lIns="76197" tIns="38098" rIns="76197" bIns="38098" rtlCol="0">
            <a:spAutoFit/>
          </a:bodyPr>
          <a:lstStyle/>
          <a:p>
            <a:r>
              <a:rPr lang="en-US" sz="1300" dirty="0"/>
              <a:t>VXS P0:</a:t>
            </a:r>
          </a:p>
          <a:p>
            <a:r>
              <a:rPr lang="en-US" sz="1300" dirty="0" err="1"/>
              <a:t>Trg</a:t>
            </a:r>
            <a:r>
              <a:rPr lang="en-US" sz="1300" dirty="0"/>
              <a:t>/</a:t>
            </a:r>
            <a:r>
              <a:rPr lang="en-US" sz="1300" dirty="0" err="1"/>
              <a:t>Clk</a:t>
            </a:r>
            <a:r>
              <a:rPr lang="en-US" sz="1300" dirty="0"/>
              <a:t>/Reset/Busy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77978" y="3585059"/>
            <a:ext cx="930758" cy="282128"/>
          </a:xfrm>
          <a:prstGeom prst="rect">
            <a:avLst/>
          </a:prstGeom>
          <a:noFill/>
        </p:spPr>
        <p:txBody>
          <a:bodyPr wrap="none" lIns="76197" tIns="38098" rIns="76197" bIns="38098" rtlCol="0">
            <a:spAutoFit/>
          </a:bodyPr>
          <a:lstStyle/>
          <a:p>
            <a:r>
              <a:rPr lang="en-US" sz="1300" dirty="0"/>
              <a:t>32 LVTTL in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52937" y="3239380"/>
            <a:ext cx="1292929" cy="282128"/>
          </a:xfrm>
          <a:prstGeom prst="rect">
            <a:avLst/>
          </a:prstGeom>
          <a:noFill/>
        </p:spPr>
        <p:txBody>
          <a:bodyPr wrap="none" lIns="76197" tIns="38098" rIns="76197" bIns="38098" rtlCol="0">
            <a:spAutoFit/>
          </a:bodyPr>
          <a:lstStyle/>
          <a:p>
            <a:r>
              <a:rPr lang="en-US" sz="1300" dirty="0"/>
              <a:t>32 differential in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37" y="2040818"/>
            <a:ext cx="1210108" cy="692498"/>
          </a:xfrm>
          <a:prstGeom prst="rect">
            <a:avLst/>
          </a:prstGeom>
          <a:noFill/>
        </p:spPr>
        <p:txBody>
          <a:bodyPr wrap="none" lIns="76197" tIns="38098" rIns="76197" bIns="38098" rtlCol="0">
            <a:spAutoFit/>
          </a:bodyPr>
          <a:lstStyle/>
          <a:p>
            <a:r>
              <a:rPr lang="en-US" sz="1300" dirty="0"/>
              <a:t>Generic </a:t>
            </a:r>
          </a:p>
          <a:p>
            <a:r>
              <a:rPr lang="en-US" sz="1300" dirty="0"/>
              <a:t>8 differential In</a:t>
            </a:r>
          </a:p>
          <a:p>
            <a:r>
              <a:rPr lang="en-US" sz="1300" dirty="0"/>
              <a:t>8 ECL out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77978" y="5398380"/>
            <a:ext cx="1304702" cy="692498"/>
          </a:xfrm>
          <a:prstGeom prst="rect">
            <a:avLst/>
          </a:prstGeom>
          <a:noFill/>
        </p:spPr>
        <p:txBody>
          <a:bodyPr wrap="square" lIns="76197" tIns="38098" rIns="76197" bIns="38098" rtlCol="0">
            <a:spAutoFit/>
          </a:bodyPr>
          <a:lstStyle/>
          <a:p>
            <a:r>
              <a:rPr lang="en-US" sz="1300" dirty="0"/>
              <a:t>32 LVTTL in (with </a:t>
            </a:r>
            <a:r>
              <a:rPr lang="en-US" sz="1300" dirty="0" err="1"/>
              <a:t>mezz</a:t>
            </a:r>
            <a:r>
              <a:rPr lang="en-US" sz="1300" dirty="0"/>
              <a:t>. for differential IN)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52937" y="5052702"/>
            <a:ext cx="1292929" cy="282128"/>
          </a:xfrm>
          <a:prstGeom prst="rect">
            <a:avLst/>
          </a:prstGeom>
          <a:noFill/>
        </p:spPr>
        <p:txBody>
          <a:bodyPr wrap="none" lIns="76197" tIns="38098" rIns="76197" bIns="38098" rtlCol="0">
            <a:spAutoFit/>
          </a:bodyPr>
          <a:lstStyle/>
          <a:p>
            <a:r>
              <a:rPr lang="en-US" sz="1300" dirty="0"/>
              <a:t>32 differential in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81366" y="4832644"/>
            <a:ext cx="1599209" cy="692498"/>
          </a:xfrm>
          <a:prstGeom prst="rect">
            <a:avLst/>
          </a:prstGeom>
          <a:noFill/>
        </p:spPr>
        <p:txBody>
          <a:bodyPr wrap="none" lIns="76197" tIns="38098" rIns="76197" bIns="38098" rtlCol="0">
            <a:spAutoFit/>
          </a:bodyPr>
          <a:lstStyle/>
          <a:p>
            <a:r>
              <a:rPr lang="en-US" sz="1300" dirty="0"/>
              <a:t>28 LVTTL on row A</a:t>
            </a:r>
          </a:p>
          <a:p>
            <a:r>
              <a:rPr lang="en-US" sz="1300" dirty="0"/>
              <a:t>4 + 4 LVTTL on row D</a:t>
            </a:r>
          </a:p>
          <a:p>
            <a:r>
              <a:rPr lang="en-US" sz="1300" dirty="0"/>
              <a:t>28 LVTTL on row 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65491" y="2532134"/>
            <a:ext cx="1099660" cy="692498"/>
          </a:xfrm>
          <a:prstGeom prst="rect">
            <a:avLst/>
          </a:prstGeom>
          <a:noFill/>
        </p:spPr>
        <p:txBody>
          <a:bodyPr wrap="none" lIns="76197" tIns="38098" rIns="76197" bIns="38098" rtlCol="0">
            <a:spAutoFit/>
          </a:bodyPr>
          <a:lstStyle/>
          <a:p>
            <a:r>
              <a:rPr lang="en-US" sz="1300" dirty="0"/>
              <a:t>VME64x:</a:t>
            </a:r>
          </a:p>
          <a:p>
            <a:r>
              <a:rPr lang="en-US" sz="1300" dirty="0"/>
              <a:t>Register,</a:t>
            </a:r>
          </a:p>
          <a:p>
            <a:r>
              <a:rPr lang="en-US" sz="1300" dirty="0"/>
              <a:t>Data Readout</a:t>
            </a:r>
          </a:p>
        </p:txBody>
      </p:sp>
      <p:cxnSp>
        <p:nvCxnSpPr>
          <p:cNvPr id="18" name="Straight Arrow Connector 17"/>
          <p:cNvCxnSpPr>
            <a:stCxn id="13" idx="3"/>
          </p:cNvCxnSpPr>
          <p:nvPr/>
        </p:nvCxnSpPr>
        <p:spPr>
          <a:xfrm>
            <a:off x="3290044" y="2387067"/>
            <a:ext cx="567893" cy="1538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2" idx="3"/>
          </p:cNvCxnSpPr>
          <p:nvPr/>
        </p:nvCxnSpPr>
        <p:spPr>
          <a:xfrm>
            <a:off x="3245866" y="3380444"/>
            <a:ext cx="612071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1" idx="3"/>
          </p:cNvCxnSpPr>
          <p:nvPr/>
        </p:nvCxnSpPr>
        <p:spPr>
          <a:xfrm flipV="1">
            <a:off x="2908736" y="3493380"/>
            <a:ext cx="1965201" cy="23274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8" idx="3"/>
          </p:cNvCxnSpPr>
          <p:nvPr/>
        </p:nvCxnSpPr>
        <p:spPr>
          <a:xfrm>
            <a:off x="3287640" y="4221870"/>
            <a:ext cx="760797" cy="9701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" idx="3"/>
          </p:cNvCxnSpPr>
          <p:nvPr/>
        </p:nvCxnSpPr>
        <p:spPr>
          <a:xfrm>
            <a:off x="3076784" y="4643582"/>
            <a:ext cx="908153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5" idx="3"/>
          </p:cNvCxnSpPr>
          <p:nvPr/>
        </p:nvCxnSpPr>
        <p:spPr>
          <a:xfrm>
            <a:off x="3245866" y="5193766"/>
            <a:ext cx="675571" cy="1410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4" idx="3"/>
          </p:cNvCxnSpPr>
          <p:nvPr/>
        </p:nvCxnSpPr>
        <p:spPr>
          <a:xfrm flipV="1">
            <a:off x="3282680" y="5461881"/>
            <a:ext cx="1527757" cy="28274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6" idx="1"/>
          </p:cNvCxnSpPr>
          <p:nvPr/>
        </p:nvCxnSpPr>
        <p:spPr>
          <a:xfrm flipH="1" flipV="1">
            <a:off x="6778937" y="5178893"/>
            <a:ext cx="402429" cy="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" idx="1"/>
          </p:cNvCxnSpPr>
          <p:nvPr/>
        </p:nvCxnSpPr>
        <p:spPr>
          <a:xfrm flipH="1">
            <a:off x="6778937" y="4177577"/>
            <a:ext cx="402429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7" idx="1"/>
          </p:cNvCxnSpPr>
          <p:nvPr/>
        </p:nvCxnSpPr>
        <p:spPr>
          <a:xfrm flipH="1" flipV="1">
            <a:off x="6778937" y="2878382"/>
            <a:ext cx="386554" cy="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683437" y="6309382"/>
            <a:ext cx="2048585" cy="282128"/>
          </a:xfrm>
          <a:prstGeom prst="rect">
            <a:avLst/>
          </a:prstGeom>
          <a:noFill/>
        </p:spPr>
        <p:txBody>
          <a:bodyPr wrap="none" lIns="76197" tIns="38098" rIns="76197" bIns="38098" rtlCol="0">
            <a:spAutoFit/>
          </a:bodyPr>
          <a:lstStyle/>
          <a:p>
            <a:r>
              <a:rPr lang="en-US" sz="1300" dirty="0"/>
              <a:t>FPGA, XC7A200T-2FF1156C</a:t>
            </a:r>
          </a:p>
        </p:txBody>
      </p:sp>
      <p:cxnSp>
        <p:nvCxnSpPr>
          <p:cNvPr id="29" name="Straight Arrow Connector 28"/>
          <p:cNvCxnSpPr>
            <a:stCxn id="28" idx="0"/>
          </p:cNvCxnSpPr>
          <p:nvPr/>
        </p:nvCxnSpPr>
        <p:spPr>
          <a:xfrm flipH="1" flipV="1">
            <a:off x="5318437" y="4270374"/>
            <a:ext cx="389293" cy="203900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854289" y="1690169"/>
            <a:ext cx="1035540" cy="282128"/>
          </a:xfrm>
          <a:prstGeom prst="rect">
            <a:avLst/>
          </a:prstGeom>
          <a:noFill/>
        </p:spPr>
        <p:txBody>
          <a:bodyPr wrap="none" lIns="76197" tIns="38098" rIns="76197" bIns="38098" rtlCol="0">
            <a:spAutoFit/>
          </a:bodyPr>
          <a:lstStyle/>
          <a:p>
            <a:r>
              <a:rPr lang="en-US" sz="1300" dirty="0"/>
              <a:t>18Mbit RAM</a:t>
            </a:r>
          </a:p>
        </p:txBody>
      </p:sp>
      <p:cxnSp>
        <p:nvCxnSpPr>
          <p:cNvPr id="31" name="Straight Arrow Connector 30"/>
          <p:cNvCxnSpPr>
            <a:stCxn id="30" idx="2"/>
          </p:cNvCxnSpPr>
          <p:nvPr/>
        </p:nvCxnSpPr>
        <p:spPr>
          <a:xfrm flipH="1">
            <a:off x="5127937" y="1972297"/>
            <a:ext cx="244123" cy="1408148"/>
          </a:xfrm>
          <a:prstGeom prst="straightConnector1">
            <a:avLst/>
          </a:prstGeom>
          <a:ln w="38100">
            <a:solidFill>
              <a:srgbClr val="C00000">
                <a:alpha val="63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08000" y="2426987"/>
            <a:ext cx="846379" cy="2766779"/>
          </a:xfrm>
          <a:prstGeom prst="rect">
            <a:avLst/>
          </a:prstGeom>
          <a:noFill/>
        </p:spPr>
        <p:txBody>
          <a:bodyPr vert="vert270" wrap="none" lIns="76197" tIns="38098" rIns="76197" bIns="38098" rtlCol="0">
            <a:spAutoFit/>
            <a:scene3d>
              <a:camera prst="orthographicFront">
                <a:rot lat="0" lon="21599994" rev="0"/>
              </a:camera>
              <a:lightRig rig="threePt" dir="t"/>
            </a:scene3d>
          </a:bodyPr>
          <a:lstStyle/>
          <a:p>
            <a:r>
              <a:rPr lang="en-US" sz="4500" dirty="0">
                <a:solidFill>
                  <a:srgbClr val="0070C0"/>
                </a:solidFill>
              </a:rPr>
              <a:t>preliminary</a:t>
            </a:r>
          </a:p>
        </p:txBody>
      </p:sp>
    </p:spTree>
    <p:extLst>
      <p:ext uri="{BB962C8B-B14F-4D97-AF65-F5344CB8AC3E}">
        <p14:creationId xmlns:p14="http://schemas.microsoft.com/office/powerpoint/2010/main" val="1492116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Pipelined electronics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250 MHz sampling</a:t>
            </a:r>
          </a:p>
          <a:p>
            <a:r>
              <a:rPr lang="en-US" dirty="0" smtClean="0"/>
              <a:t>4x 3  </a:t>
            </a:r>
            <a:r>
              <a:rPr lang="en-US" dirty="0" err="1" smtClean="0"/>
              <a:t>GBps</a:t>
            </a:r>
            <a:r>
              <a:rPr lang="en-US" dirty="0" smtClean="0"/>
              <a:t> Optical fiber link</a:t>
            </a:r>
          </a:p>
          <a:p>
            <a:endParaRPr lang="en-US" dirty="0"/>
          </a:p>
          <a:p>
            <a:r>
              <a:rPr lang="en-US" dirty="0" smtClean="0"/>
              <a:t>Can process hits every 4 ns or 8 ns</a:t>
            </a:r>
          </a:p>
          <a:p>
            <a:endParaRPr lang="en-US" dirty="0"/>
          </a:p>
          <a:p>
            <a:r>
              <a:rPr lang="en-US" dirty="0" smtClean="0"/>
              <a:t>Readout VME320 : 200 MB/s ( 5 times faster than Fastbus 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0787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(1) Simple FPGA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smtClean="0"/>
              <a:t>Fast, potentially no crate</a:t>
            </a:r>
          </a:p>
          <a:p>
            <a:r>
              <a:rPr lang="en-US" dirty="0" smtClean="0"/>
              <a:t>OR of all AND of a 3 channels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2470666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419350" y="2470666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933700" y="2470666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1106062" y="2819400"/>
            <a:ext cx="798938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106062" y="3196900"/>
            <a:ext cx="1554007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1106062" y="3574400"/>
            <a:ext cx="1921726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448050" y="2470666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962400" y="2470666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106062" y="3951900"/>
            <a:ext cx="2532488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1106062" y="4329400"/>
            <a:ext cx="3046838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495800" y="2470666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106062" y="4706898"/>
            <a:ext cx="3580238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4" idx="2"/>
          </p:cNvCxnSpPr>
          <p:nvPr/>
        </p:nvCxnSpPr>
        <p:spPr>
          <a:xfrm>
            <a:off x="2095500" y="5366266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609850" y="53985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124200" y="5418098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638550" y="5405398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152900" y="53985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686300" y="541913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095500" y="5867400"/>
            <a:ext cx="38481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324600" y="5419130"/>
            <a:ext cx="137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Cerenkov trigger</a:t>
            </a:r>
          </a:p>
          <a:p>
            <a:pPr algn="ctr"/>
            <a:r>
              <a:rPr lang="en-US" dirty="0" smtClean="0"/>
              <a:t>In about 200 ns max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590800" y="6052761"/>
            <a:ext cx="2433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 of all VETROC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925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(2) Pipeline logic VME64X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2001798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3966" y="2920866"/>
            <a:ext cx="6527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128</a:t>
            </a:r>
          </a:p>
          <a:p>
            <a:pPr algn="ctr"/>
            <a:r>
              <a:rPr lang="en-US" dirty="0" smtClean="0"/>
              <a:t>X</a:t>
            </a:r>
          </a:p>
          <a:p>
            <a:pPr algn="ctr"/>
            <a:r>
              <a:rPr lang="en-US" dirty="0"/>
              <a:t>8</a:t>
            </a:r>
            <a:endParaRPr lang="en-US" dirty="0" smtClean="0"/>
          </a:p>
          <a:p>
            <a:pPr algn="ctr"/>
            <a:r>
              <a:rPr lang="en-US" dirty="0" smtClean="0"/>
              <a:t>=</a:t>
            </a:r>
          </a:p>
          <a:p>
            <a:pPr algn="ctr"/>
            <a:r>
              <a:rPr lang="en-US" dirty="0" smtClean="0"/>
              <a:t>1024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19350" y="2001798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33700" y="2001798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1106062" y="2350532"/>
            <a:ext cx="798938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106062" y="2728032"/>
            <a:ext cx="1554007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106062" y="3105532"/>
            <a:ext cx="1921726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38850" y="2001798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53200" y="2001798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086600" y="2001798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343400" y="2001798"/>
            <a:ext cx="5334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0800000">
            <a:off x="7277100" y="2236232"/>
            <a:ext cx="14097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10800000">
            <a:off x="6743700" y="2613732"/>
            <a:ext cx="19431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10800000">
            <a:off x="6229350" y="2991230"/>
            <a:ext cx="245745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486400" y="2020332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29000" y="2020332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1143000" y="3417332"/>
            <a:ext cx="2476500" cy="2421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 rot="10800000">
            <a:off x="5676900" y="3341132"/>
            <a:ext cx="3009900" cy="1972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2057400" y="2001798"/>
            <a:ext cx="2438400" cy="34873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>
            <a:off x="2501900" y="2379365"/>
            <a:ext cx="1993900" cy="34873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>
            <a:off x="3015088" y="2746499"/>
            <a:ext cx="1480712" cy="34873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Arrow 35"/>
          <p:cNvSpPr/>
          <p:nvPr/>
        </p:nvSpPr>
        <p:spPr>
          <a:xfrm>
            <a:off x="3498850" y="3215231"/>
            <a:ext cx="996950" cy="34873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Arrow 36"/>
          <p:cNvSpPr/>
          <p:nvPr/>
        </p:nvSpPr>
        <p:spPr>
          <a:xfrm rot="10800000">
            <a:off x="4876800" y="3414998"/>
            <a:ext cx="2438400" cy="34873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 rot="10800000">
            <a:off x="4876800" y="3792565"/>
            <a:ext cx="1993900" cy="34873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 rot="10800000">
            <a:off x="4876800" y="4159699"/>
            <a:ext cx="1480712" cy="34873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ight Arrow 39"/>
          <p:cNvSpPr/>
          <p:nvPr/>
        </p:nvSpPr>
        <p:spPr>
          <a:xfrm rot="10800000">
            <a:off x="4876800" y="4628431"/>
            <a:ext cx="996950" cy="34873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2501900" y="1371600"/>
            <a:ext cx="13193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Optical links</a:t>
            </a:r>
          </a:p>
          <a:p>
            <a:pPr algn="ctr"/>
            <a:r>
              <a:rPr lang="en-US" dirty="0" smtClean="0"/>
              <a:t>4x3 </a:t>
            </a:r>
            <a:r>
              <a:rPr lang="en-US" dirty="0" err="1" smtClean="0"/>
              <a:t>GBps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767264" y="1371600"/>
            <a:ext cx="13193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Optical links</a:t>
            </a:r>
          </a:p>
          <a:p>
            <a:pPr algn="ctr"/>
            <a:r>
              <a:rPr lang="en-US" dirty="0"/>
              <a:t>4x3 </a:t>
            </a:r>
            <a:r>
              <a:rPr lang="en-US" dirty="0" err="1"/>
              <a:t>GBps</a:t>
            </a:r>
            <a:endParaRPr lang="en-US" dirty="0"/>
          </a:p>
          <a:p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343400" y="1383268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SSP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371600" y="5105400"/>
            <a:ext cx="63436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Trigger latency :</a:t>
            </a:r>
          </a:p>
          <a:p>
            <a:pPr algn="ctr"/>
            <a:r>
              <a:rPr lang="en-US" dirty="0" smtClean="0"/>
              <a:t>250 ns ( </a:t>
            </a:r>
            <a:r>
              <a:rPr lang="en-US" dirty="0" err="1" smtClean="0"/>
              <a:t>serialisation</a:t>
            </a:r>
            <a:r>
              <a:rPr lang="en-US" dirty="0" smtClean="0"/>
              <a:t> / </a:t>
            </a:r>
            <a:r>
              <a:rPr lang="en-US" dirty="0" err="1" smtClean="0"/>
              <a:t>deserialisation</a:t>
            </a:r>
            <a:r>
              <a:rPr lang="en-US" dirty="0" smtClean="0"/>
              <a:t> )</a:t>
            </a:r>
          </a:p>
          <a:p>
            <a:pPr algn="ctr"/>
            <a:r>
              <a:rPr lang="en-US" dirty="0" smtClean="0"/>
              <a:t>15 ns data</a:t>
            </a:r>
          </a:p>
          <a:p>
            <a:pPr algn="ctr"/>
            <a:r>
              <a:rPr lang="en-US" dirty="0" smtClean="0"/>
              <a:t>50 ns Processing</a:t>
            </a:r>
          </a:p>
          <a:p>
            <a:pPr algn="ctr"/>
            <a:r>
              <a:rPr lang="en-US" dirty="0" smtClean="0"/>
              <a:t>Trigger in about 350 ns for 1024 channels 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360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35628" y="1228130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00085" y="1228130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64542" y="1228130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29000" y="1228130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77800" y="1228130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42257" y="1228130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106714" y="1228130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1571171" y="1228130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(3) Pipeline logic VXS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814786" y="1228130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295572" y="1228130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776358" y="1228130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343400" y="1228130"/>
            <a:ext cx="5334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334000" y="1228130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4343400" y="609600"/>
            <a:ext cx="540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CTP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7737930" y="1228130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8218716" y="1228130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8699500" y="1228130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257144" y="1228130"/>
            <a:ext cx="3810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 rot="10800000">
            <a:off x="4787900" y="1228130"/>
            <a:ext cx="4127500" cy="34873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 rot="10800000">
            <a:off x="4787900" y="1608306"/>
            <a:ext cx="3663043" cy="34873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 rot="10800000">
            <a:off x="4787900" y="1988482"/>
            <a:ext cx="3198586" cy="34873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Arrow 35"/>
          <p:cNvSpPr/>
          <p:nvPr/>
        </p:nvSpPr>
        <p:spPr>
          <a:xfrm rot="10800000">
            <a:off x="4787900" y="2368658"/>
            <a:ext cx="2734130" cy="34873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ight Arrow 50"/>
          <p:cNvSpPr/>
          <p:nvPr/>
        </p:nvSpPr>
        <p:spPr>
          <a:xfrm rot="10800000">
            <a:off x="4787900" y="2748834"/>
            <a:ext cx="2269671" cy="34873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Arrow 51"/>
          <p:cNvSpPr/>
          <p:nvPr/>
        </p:nvSpPr>
        <p:spPr>
          <a:xfrm rot="10800000">
            <a:off x="4787900" y="3100864"/>
            <a:ext cx="1840512" cy="34873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ight Arrow 52"/>
          <p:cNvSpPr/>
          <p:nvPr/>
        </p:nvSpPr>
        <p:spPr>
          <a:xfrm rot="10800000">
            <a:off x="4787900" y="3506029"/>
            <a:ext cx="1359045" cy="34873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 rot="10800000">
            <a:off x="4787900" y="3889363"/>
            <a:ext cx="853601" cy="34873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ight Arrow 54"/>
          <p:cNvSpPr/>
          <p:nvPr/>
        </p:nvSpPr>
        <p:spPr>
          <a:xfrm>
            <a:off x="381000" y="1195864"/>
            <a:ext cx="4127500" cy="34873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ight Arrow 55"/>
          <p:cNvSpPr/>
          <p:nvPr/>
        </p:nvSpPr>
        <p:spPr>
          <a:xfrm>
            <a:off x="845457" y="1576040"/>
            <a:ext cx="3663043" cy="34873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ight Arrow 56"/>
          <p:cNvSpPr/>
          <p:nvPr/>
        </p:nvSpPr>
        <p:spPr>
          <a:xfrm>
            <a:off x="1309914" y="1956216"/>
            <a:ext cx="3198586" cy="34873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ight Arrow 57"/>
          <p:cNvSpPr/>
          <p:nvPr/>
        </p:nvSpPr>
        <p:spPr>
          <a:xfrm>
            <a:off x="1774370" y="2336392"/>
            <a:ext cx="2734130" cy="34873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ight Arrow 58"/>
          <p:cNvSpPr/>
          <p:nvPr/>
        </p:nvSpPr>
        <p:spPr>
          <a:xfrm>
            <a:off x="2238829" y="2716568"/>
            <a:ext cx="2269671" cy="34873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ight Arrow 59"/>
          <p:cNvSpPr/>
          <p:nvPr/>
        </p:nvSpPr>
        <p:spPr>
          <a:xfrm>
            <a:off x="2667988" y="3068598"/>
            <a:ext cx="1840512" cy="34873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ight Arrow 60"/>
          <p:cNvSpPr/>
          <p:nvPr/>
        </p:nvSpPr>
        <p:spPr>
          <a:xfrm>
            <a:off x="3149455" y="3473763"/>
            <a:ext cx="1359045" cy="34873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ight Arrow 61"/>
          <p:cNvSpPr/>
          <p:nvPr/>
        </p:nvSpPr>
        <p:spPr>
          <a:xfrm>
            <a:off x="3654899" y="3857097"/>
            <a:ext cx="853601" cy="34873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67565" y="665202"/>
            <a:ext cx="178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VXS lanes 5 </a:t>
            </a:r>
            <a:r>
              <a:rPr lang="en-US" dirty="0" err="1" smtClean="0"/>
              <a:t>GBps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6498367" y="665202"/>
            <a:ext cx="178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VXS lanes 5 </a:t>
            </a:r>
            <a:r>
              <a:rPr lang="en-US" dirty="0" err="1" smtClean="0"/>
              <a:t>GBps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035628" y="4624864"/>
            <a:ext cx="4640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Up to 16 VETROC per VXS crates : 2048 channels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1371600" y="5283875"/>
            <a:ext cx="63436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Trigger latency :</a:t>
            </a:r>
          </a:p>
          <a:p>
            <a:pPr algn="ctr"/>
            <a:r>
              <a:rPr lang="en-US" dirty="0" smtClean="0"/>
              <a:t>250 ns ( </a:t>
            </a:r>
            <a:r>
              <a:rPr lang="en-US" dirty="0" err="1" smtClean="0"/>
              <a:t>serialisation</a:t>
            </a:r>
            <a:r>
              <a:rPr lang="en-US" dirty="0" smtClean="0"/>
              <a:t> / </a:t>
            </a:r>
            <a:r>
              <a:rPr lang="en-US" dirty="0" err="1" smtClean="0"/>
              <a:t>deserialisation</a:t>
            </a:r>
            <a:r>
              <a:rPr lang="en-US" dirty="0" smtClean="0"/>
              <a:t> )</a:t>
            </a:r>
          </a:p>
          <a:p>
            <a:pPr algn="ctr"/>
            <a:r>
              <a:rPr lang="en-US" dirty="0" smtClean="0"/>
              <a:t>15 ns data ( 128 bits per board )</a:t>
            </a:r>
          </a:p>
          <a:p>
            <a:pPr algn="ctr"/>
            <a:r>
              <a:rPr lang="en-US" dirty="0" smtClean="0"/>
              <a:t>50 ns Processing</a:t>
            </a:r>
          </a:p>
          <a:p>
            <a:pPr algn="ctr"/>
            <a:r>
              <a:rPr lang="en-US" dirty="0" smtClean="0"/>
              <a:t>Trigger in about 350 ns  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3307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(4) Hybrid pipeline logic VXS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315438" y="5523468"/>
            <a:ext cx="4640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Up to 16*8=128 VETROC = 16384 channels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08610" y="1332468"/>
            <a:ext cx="16002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108610" y="2704068"/>
            <a:ext cx="16002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108610" y="4075668"/>
            <a:ext cx="16002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91510" y="2475468"/>
            <a:ext cx="17399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200" y="2886670"/>
            <a:ext cx="9797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VETROC</a:t>
            </a:r>
          </a:p>
          <a:p>
            <a:pPr algn="ctr"/>
            <a:r>
              <a:rPr lang="en-US" dirty="0" smtClean="0"/>
              <a:t>VME64X</a:t>
            </a:r>
          </a:p>
          <a:p>
            <a:pPr algn="ctr"/>
            <a:r>
              <a:rPr lang="en-US" dirty="0" smtClean="0"/>
              <a:t>crates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613810" y="2704068"/>
            <a:ext cx="152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Elbow Connector 13"/>
          <p:cNvCxnSpPr>
            <a:stCxn id="5" idx="3"/>
          </p:cNvCxnSpPr>
          <p:nvPr/>
        </p:nvCxnSpPr>
        <p:spPr>
          <a:xfrm>
            <a:off x="2708810" y="1942068"/>
            <a:ext cx="1905000" cy="9906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41" idx="3"/>
            <a:endCxn id="10" idx="1"/>
          </p:cNvCxnSpPr>
          <p:nvPr/>
        </p:nvCxnSpPr>
        <p:spPr>
          <a:xfrm>
            <a:off x="2708810" y="3313668"/>
            <a:ext cx="1905000" cy="127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42" idx="3"/>
          </p:cNvCxnSpPr>
          <p:nvPr/>
        </p:nvCxnSpPr>
        <p:spPr>
          <a:xfrm flipV="1">
            <a:off x="2708810" y="3636833"/>
            <a:ext cx="1905000" cy="104843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553360" y="1332468"/>
            <a:ext cx="3119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16 x SSP and 1 GTP in VXS crate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731410" y="3299936"/>
            <a:ext cx="341259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Channels = 2048 * crates </a:t>
            </a:r>
          </a:p>
          <a:p>
            <a:r>
              <a:rPr lang="en-US" sz="1600" dirty="0" smtClean="0"/>
              <a:t>Latency </a:t>
            </a:r>
          </a:p>
          <a:p>
            <a:r>
              <a:rPr lang="en-US" sz="1600" dirty="0" smtClean="0"/>
              <a:t>Serialization VXS VETROC-SSP 250 ns</a:t>
            </a:r>
          </a:p>
          <a:p>
            <a:r>
              <a:rPr lang="en-US" sz="1600" dirty="0" smtClean="0"/>
              <a:t>Serialization  SSP 250 ns</a:t>
            </a:r>
          </a:p>
          <a:p>
            <a:r>
              <a:rPr lang="en-US" sz="1600" dirty="0"/>
              <a:t>Serialization VXS </a:t>
            </a:r>
            <a:r>
              <a:rPr lang="en-US" sz="1600" dirty="0" smtClean="0"/>
              <a:t>SSP-GTP </a:t>
            </a:r>
            <a:r>
              <a:rPr lang="en-US" sz="1600" dirty="0"/>
              <a:t>250 ns</a:t>
            </a:r>
          </a:p>
          <a:p>
            <a:r>
              <a:rPr lang="en-US" sz="1600" dirty="0" smtClean="0"/>
              <a:t>Data transfer  = 2048 / 8 </a:t>
            </a:r>
            <a:r>
              <a:rPr lang="en-US" sz="1600" dirty="0" err="1" smtClean="0"/>
              <a:t>GBps</a:t>
            </a:r>
            <a:r>
              <a:rPr lang="en-US" sz="1600" dirty="0" smtClean="0"/>
              <a:t> = 256 ns per crate</a:t>
            </a:r>
          </a:p>
          <a:p>
            <a:r>
              <a:rPr lang="en-US" sz="1600" dirty="0" smtClean="0"/>
              <a:t>Processing 500 ns</a:t>
            </a:r>
          </a:p>
          <a:p>
            <a:r>
              <a:rPr lang="en-US" sz="1600" dirty="0" smtClean="0"/>
              <a:t>Trigger latency about 2 us for 2 crates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1702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(5) Full fledge pipeline logic VXS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10000" y="4191000"/>
            <a:ext cx="4640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Channels = 2048 * crates </a:t>
            </a:r>
          </a:p>
          <a:p>
            <a:pPr algn="ctr"/>
            <a:r>
              <a:rPr lang="en-US" dirty="0" smtClean="0"/>
              <a:t>Latency </a:t>
            </a:r>
          </a:p>
          <a:p>
            <a:pPr algn="ctr"/>
            <a:r>
              <a:rPr lang="en-US" dirty="0" smtClean="0"/>
              <a:t>Serialization VXS VETROC-CTP 250 ns</a:t>
            </a:r>
          </a:p>
          <a:p>
            <a:pPr algn="ctr"/>
            <a:r>
              <a:rPr lang="en-US" dirty="0" smtClean="0"/>
              <a:t>Serialization CTP – SSP 250 ns</a:t>
            </a:r>
          </a:p>
          <a:p>
            <a:pPr algn="ctr"/>
            <a:r>
              <a:rPr lang="en-US" dirty="0"/>
              <a:t>Serialization </a:t>
            </a:r>
            <a:r>
              <a:rPr lang="en-US" dirty="0" smtClean="0"/>
              <a:t>SSP-GTP </a:t>
            </a:r>
            <a:r>
              <a:rPr lang="en-US" dirty="0"/>
              <a:t>250 ns</a:t>
            </a:r>
          </a:p>
          <a:p>
            <a:pPr algn="ctr"/>
            <a:r>
              <a:rPr lang="en-US" dirty="0" smtClean="0"/>
              <a:t>Data transfer  = 2048 / 8 </a:t>
            </a:r>
            <a:r>
              <a:rPr lang="en-US" dirty="0" err="1" smtClean="0"/>
              <a:t>GBps</a:t>
            </a:r>
            <a:r>
              <a:rPr lang="en-US" dirty="0" smtClean="0"/>
              <a:t> = 256 ns per crate</a:t>
            </a:r>
          </a:p>
          <a:p>
            <a:pPr algn="ctr"/>
            <a:r>
              <a:rPr lang="en-US" dirty="0" smtClean="0"/>
              <a:t>Processing 500 ns</a:t>
            </a:r>
          </a:p>
          <a:p>
            <a:pPr algn="ctr"/>
            <a:r>
              <a:rPr lang="en-US" dirty="0" smtClean="0"/>
              <a:t>Trigger latency about 2.3 us for 2 crates 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28800" y="1219200"/>
            <a:ext cx="16002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828800" y="2590800"/>
            <a:ext cx="16002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828800" y="3962400"/>
            <a:ext cx="16002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711700" y="2362200"/>
            <a:ext cx="17399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1083" y="2877234"/>
            <a:ext cx="127887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VETROC</a:t>
            </a:r>
          </a:p>
          <a:p>
            <a:pPr algn="ctr"/>
            <a:r>
              <a:rPr lang="en-US" dirty="0" smtClean="0"/>
              <a:t>VXS</a:t>
            </a:r>
          </a:p>
          <a:p>
            <a:pPr algn="ctr"/>
            <a:r>
              <a:rPr lang="en-US" dirty="0" smtClean="0"/>
              <a:t>Crates</a:t>
            </a:r>
          </a:p>
          <a:p>
            <a:pPr algn="ctr"/>
            <a:r>
              <a:rPr lang="en-US" dirty="0" smtClean="0"/>
              <a:t>16 VETROC </a:t>
            </a:r>
          </a:p>
          <a:p>
            <a:pPr algn="ctr"/>
            <a:r>
              <a:rPr lang="en-US" dirty="0" smtClean="0"/>
              <a:t>Per crate</a:t>
            </a:r>
          </a:p>
          <a:p>
            <a:pPr algn="ctr"/>
            <a:r>
              <a:rPr lang="en-US" dirty="0" smtClean="0"/>
              <a:t>=</a:t>
            </a:r>
          </a:p>
          <a:p>
            <a:pPr algn="ctr"/>
            <a:r>
              <a:rPr lang="en-US" dirty="0" smtClean="0"/>
              <a:t>2048</a:t>
            </a:r>
          </a:p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34000" y="2590800"/>
            <a:ext cx="152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Elbow Connector 13"/>
          <p:cNvCxnSpPr>
            <a:stCxn id="5" idx="3"/>
          </p:cNvCxnSpPr>
          <p:nvPr/>
        </p:nvCxnSpPr>
        <p:spPr>
          <a:xfrm>
            <a:off x="3429000" y="1828800"/>
            <a:ext cx="1905000" cy="9906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41" idx="3"/>
            <a:endCxn id="10" idx="1"/>
          </p:cNvCxnSpPr>
          <p:nvPr/>
        </p:nvCxnSpPr>
        <p:spPr>
          <a:xfrm>
            <a:off x="3429000" y="3200400"/>
            <a:ext cx="1905000" cy="127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42" idx="3"/>
          </p:cNvCxnSpPr>
          <p:nvPr/>
        </p:nvCxnSpPr>
        <p:spPr>
          <a:xfrm flipV="1">
            <a:off x="3429000" y="3523565"/>
            <a:ext cx="1905000" cy="104843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647083" y="1803400"/>
            <a:ext cx="195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 x SSP and 1 GTP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57200" y="54864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Up to 128 x 2048 channels</a:t>
            </a:r>
          </a:p>
          <a:p>
            <a:pPr algn="ctr"/>
            <a:r>
              <a:rPr lang="en-US" dirty="0" smtClean="0"/>
              <a:t>=</a:t>
            </a:r>
          </a:p>
          <a:p>
            <a:pPr algn="ctr"/>
            <a:r>
              <a:rPr lang="en-US" dirty="0" smtClean="0"/>
              <a:t>262,144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9970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resolution TDC available at readout stage ( could be made available at trigger level but need redesign ) : preliminary resolution 20 </a:t>
            </a:r>
            <a:r>
              <a:rPr lang="en-US" dirty="0" err="1" smtClean="0"/>
              <a:t>ps</a:t>
            </a:r>
            <a:r>
              <a:rPr lang="en-US" dirty="0" smtClean="0"/>
              <a:t> on 128 channels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VME320  : 140 MB/s sustained</a:t>
            </a:r>
          </a:p>
          <a:p>
            <a:endParaRPr lang="en-US" dirty="0" smtClean="0"/>
          </a:p>
          <a:p>
            <a:r>
              <a:rPr lang="en-US" dirty="0" smtClean="0"/>
              <a:t>Can fully take advantage of event blocking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0557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550 PMT</a:t>
            </a:r>
          </a:p>
          <a:p>
            <a:r>
              <a:rPr lang="en-US" dirty="0" smtClean="0"/>
              <a:t>Option (2)</a:t>
            </a:r>
          </a:p>
          <a:p>
            <a:r>
              <a:rPr lang="en-US" dirty="0" smtClean="0"/>
              <a:t>5 x VETROC = 5x4K$ =20 K$</a:t>
            </a:r>
          </a:p>
          <a:p>
            <a:r>
              <a:rPr lang="en-US" dirty="0" smtClean="0"/>
              <a:t>1 VME64X crate = 8 K$</a:t>
            </a:r>
          </a:p>
          <a:p>
            <a:r>
              <a:rPr lang="en-US" dirty="0" smtClean="0"/>
              <a:t>1 SSP = 5 K$</a:t>
            </a:r>
          </a:p>
          <a:p>
            <a:r>
              <a:rPr lang="en-US" dirty="0" smtClean="0"/>
              <a:t>1 TI = 4 K$</a:t>
            </a:r>
          </a:p>
          <a:p>
            <a:r>
              <a:rPr lang="en-US" dirty="0" smtClean="0"/>
              <a:t>1 CPU = 4 K$</a:t>
            </a:r>
          </a:p>
          <a:p>
            <a:r>
              <a:rPr lang="en-US" dirty="0" smtClean="0"/>
              <a:t>Total about 41 K$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268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Compton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 for integrating mode DAQ</a:t>
            </a:r>
          </a:p>
          <a:p>
            <a:r>
              <a:rPr lang="en-US" dirty="0"/>
              <a:t>  1 ..... Gate Generator, 2 VME </a:t>
            </a:r>
            <a:r>
              <a:rPr lang="en-US" dirty="0" err="1"/>
              <a:t>scalers</a:t>
            </a:r>
            <a:r>
              <a:rPr lang="en-US" dirty="0"/>
              <a:t>, .... 19</a:t>
            </a:r>
          </a:p>
          <a:p>
            <a:r>
              <a:rPr lang="en-US" dirty="0"/>
              <a:t>          Spare V1495, spare V538A</a:t>
            </a:r>
          </a:p>
          <a:p>
            <a:endParaRPr lang="en-US" dirty="0"/>
          </a:p>
          <a:p>
            <a:r>
              <a:rPr lang="en-US" dirty="0"/>
              <a:t>          for counting mode DAQ;</a:t>
            </a:r>
          </a:p>
          <a:p>
            <a:r>
              <a:rPr lang="en-US" dirty="0"/>
              <a:t>          assume we use existing </a:t>
            </a:r>
            <a:r>
              <a:rPr lang="en-US" dirty="0" smtClean="0"/>
              <a:t>FADC </a:t>
            </a:r>
            <a:endParaRPr lang="en-US" dirty="0"/>
          </a:p>
          <a:p>
            <a:r>
              <a:rPr lang="en-US" dirty="0"/>
              <a:t>  2 ..... VXS Crate, </a:t>
            </a:r>
            <a:r>
              <a:rPr lang="en-US" dirty="0" err="1"/>
              <a:t>cpu</a:t>
            </a:r>
            <a:r>
              <a:rPr lang="en-US" dirty="0"/>
              <a:t>, TI ................ 22</a:t>
            </a:r>
          </a:p>
          <a:p>
            <a:endParaRPr lang="en-US" dirty="0"/>
          </a:p>
          <a:p>
            <a:r>
              <a:rPr lang="en-US" dirty="0"/>
              <a:t>  3 ..... Prototype VETROC .................. </a:t>
            </a:r>
            <a:r>
              <a:rPr lang="en-US" dirty="0" smtClean="0"/>
              <a:t>5 </a:t>
            </a:r>
            <a:endParaRPr lang="en-US" dirty="0"/>
          </a:p>
          <a:p>
            <a:r>
              <a:rPr lang="en-US" dirty="0"/>
              <a:t>          (~ 1 year later need 5 production</a:t>
            </a:r>
          </a:p>
          <a:p>
            <a:r>
              <a:rPr lang="en-US" dirty="0"/>
              <a:t>           boards for a total of 40K$)</a:t>
            </a:r>
          </a:p>
          <a:p>
            <a:endParaRPr lang="en-US" dirty="0"/>
          </a:p>
          <a:p>
            <a:r>
              <a:rPr lang="en-US" dirty="0"/>
              <a:t>          To buy after the single plane recently installed</a:t>
            </a:r>
          </a:p>
          <a:p>
            <a:r>
              <a:rPr lang="en-US" dirty="0"/>
              <a:t>          is demonstrated to work</a:t>
            </a:r>
          </a:p>
          <a:p>
            <a:r>
              <a:rPr lang="en-US" dirty="0"/>
              <a:t>  4 ..... Thick silicon for E-</a:t>
            </a:r>
            <a:r>
              <a:rPr lang="en-US" dirty="0" err="1"/>
              <a:t>det</a:t>
            </a:r>
            <a:r>
              <a:rPr lang="en-US" dirty="0"/>
              <a:t> .......... 38</a:t>
            </a:r>
          </a:p>
          <a:p>
            <a:endParaRPr lang="en-US" dirty="0"/>
          </a:p>
          <a:p>
            <a:r>
              <a:rPr lang="en-US" dirty="0"/>
              <a:t>          3 planes for 26K$</a:t>
            </a:r>
          </a:p>
          <a:p>
            <a:r>
              <a:rPr lang="en-US" dirty="0"/>
              <a:t>          7 for 35K$</a:t>
            </a:r>
          </a:p>
          <a:p>
            <a:r>
              <a:rPr lang="en-US" dirty="0"/>
              <a:t>          10 for 38K$ (preferred)</a:t>
            </a:r>
          </a:p>
        </p:txBody>
      </p:sp>
    </p:spTree>
    <p:extLst>
      <p:ext uri="{BB962C8B-B14F-4D97-AF65-F5344CB8AC3E}">
        <p14:creationId xmlns:p14="http://schemas.microsoft.com/office/powerpoint/2010/main" val="25258438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2400 channels</a:t>
            </a:r>
          </a:p>
          <a:p>
            <a:r>
              <a:rPr lang="en-US" dirty="0" smtClean="0"/>
              <a:t>Option (4)</a:t>
            </a:r>
          </a:p>
          <a:p>
            <a:pPr lvl="1"/>
            <a:r>
              <a:rPr lang="en-US" dirty="0"/>
              <a:t>1</a:t>
            </a:r>
            <a:r>
              <a:rPr lang="en-US" dirty="0" smtClean="0"/>
              <a:t> VME64X crates =  8 K$ = 8 K$</a:t>
            </a:r>
          </a:p>
          <a:p>
            <a:pPr lvl="1"/>
            <a:r>
              <a:rPr lang="en-US" dirty="0" smtClean="0"/>
              <a:t>1 VXS crate = 15 K$</a:t>
            </a:r>
          </a:p>
          <a:p>
            <a:pPr lvl="1"/>
            <a:r>
              <a:rPr lang="en-US" dirty="0" smtClean="0"/>
              <a:t>2 CPU = 2 x 4 K$ =16 K$</a:t>
            </a:r>
          </a:p>
          <a:p>
            <a:pPr lvl="1"/>
            <a:r>
              <a:rPr lang="en-US" dirty="0" smtClean="0"/>
              <a:t>1 GTP = 6 K$</a:t>
            </a:r>
          </a:p>
          <a:p>
            <a:pPr lvl="1"/>
            <a:r>
              <a:rPr lang="en-US" dirty="0"/>
              <a:t>2</a:t>
            </a:r>
            <a:r>
              <a:rPr lang="en-US" dirty="0" smtClean="0"/>
              <a:t> TI = 2 x 3 K$ = 6 K$</a:t>
            </a:r>
          </a:p>
          <a:p>
            <a:pPr lvl="1"/>
            <a:r>
              <a:rPr lang="en-US" dirty="0" smtClean="0"/>
              <a:t>3 SSP = 3 x 5 K$ = 15 K$ </a:t>
            </a:r>
          </a:p>
          <a:p>
            <a:pPr lvl="1"/>
            <a:r>
              <a:rPr lang="en-US" dirty="0" smtClean="0"/>
              <a:t>1 TD = 4 K$</a:t>
            </a:r>
          </a:p>
          <a:p>
            <a:pPr lvl="1"/>
            <a:r>
              <a:rPr lang="en-US" dirty="0" smtClean="0"/>
              <a:t>19 VETROC = 19 x 4 K$ = 76 K$</a:t>
            </a:r>
          </a:p>
          <a:p>
            <a:r>
              <a:rPr lang="en-US" dirty="0" smtClean="0"/>
              <a:t>Total = 146 K$</a:t>
            </a:r>
          </a:p>
        </p:txBody>
      </p:sp>
    </p:spTree>
    <p:extLst>
      <p:ext uri="{BB962C8B-B14F-4D97-AF65-F5344CB8AC3E}">
        <p14:creationId xmlns:p14="http://schemas.microsoft.com/office/powerpoint/2010/main" val="35543131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2400 channels</a:t>
            </a:r>
          </a:p>
          <a:p>
            <a:r>
              <a:rPr lang="en-US" dirty="0" smtClean="0"/>
              <a:t>Option (5)</a:t>
            </a:r>
          </a:p>
          <a:p>
            <a:pPr lvl="1"/>
            <a:r>
              <a:rPr lang="en-US" dirty="0" smtClean="0"/>
              <a:t>3 VXS crate = 3x 15 K$ = 45 K$</a:t>
            </a:r>
          </a:p>
          <a:p>
            <a:pPr lvl="1"/>
            <a:r>
              <a:rPr lang="en-US" dirty="0" smtClean="0"/>
              <a:t>2 CTP = 2 x 5 K$ = 10 K$</a:t>
            </a:r>
          </a:p>
          <a:p>
            <a:pPr lvl="1"/>
            <a:r>
              <a:rPr lang="en-US" dirty="0"/>
              <a:t>3</a:t>
            </a:r>
            <a:r>
              <a:rPr lang="en-US" dirty="0" smtClean="0"/>
              <a:t> CPU = 2 x 4 K$ =12 K$</a:t>
            </a:r>
          </a:p>
          <a:p>
            <a:pPr lvl="1"/>
            <a:r>
              <a:rPr lang="en-US" dirty="0" smtClean="0"/>
              <a:t>1 GTP = 6 K$</a:t>
            </a:r>
          </a:p>
          <a:p>
            <a:pPr lvl="1"/>
            <a:r>
              <a:rPr lang="en-US" dirty="0" smtClean="0"/>
              <a:t>3 TI = 2 x 3 K$ = 6 K$</a:t>
            </a:r>
          </a:p>
          <a:p>
            <a:pPr lvl="1"/>
            <a:r>
              <a:rPr lang="en-US" dirty="0"/>
              <a:t>1</a:t>
            </a:r>
            <a:r>
              <a:rPr lang="en-US" dirty="0" smtClean="0"/>
              <a:t> SSP =  5 K$ </a:t>
            </a:r>
          </a:p>
          <a:p>
            <a:pPr lvl="1"/>
            <a:r>
              <a:rPr lang="en-US" dirty="0" smtClean="0"/>
              <a:t>19 VETROC = 19 x 4 K$ = 76 K$</a:t>
            </a:r>
          </a:p>
          <a:p>
            <a:r>
              <a:rPr lang="en-US" dirty="0" smtClean="0"/>
              <a:t>Total = 160 K$</a:t>
            </a:r>
          </a:p>
        </p:txBody>
      </p:sp>
    </p:spTree>
    <p:extLst>
      <p:ext uri="{BB962C8B-B14F-4D97-AF65-F5344CB8AC3E}">
        <p14:creationId xmlns:p14="http://schemas.microsoft.com/office/powerpoint/2010/main" val="29797465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 triggers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Have all PMTs every 4 ns</a:t>
            </a:r>
          </a:p>
          <a:p>
            <a:pPr lvl="1"/>
            <a:r>
              <a:rPr lang="en-US" dirty="0" smtClean="0"/>
              <a:t>Clustering</a:t>
            </a:r>
          </a:p>
          <a:p>
            <a:pPr lvl="1"/>
            <a:r>
              <a:rPr lang="en-US" dirty="0" smtClean="0"/>
              <a:t>Ring ?</a:t>
            </a:r>
          </a:p>
          <a:p>
            <a:pPr lvl="1"/>
            <a:endParaRPr lang="en-US" dirty="0"/>
          </a:p>
          <a:p>
            <a:r>
              <a:rPr lang="en-US" dirty="0" smtClean="0"/>
              <a:t>If redesign of firmware logic to have high resolution at L1</a:t>
            </a:r>
          </a:p>
          <a:p>
            <a:pPr lvl="1"/>
            <a:r>
              <a:rPr lang="en-US" dirty="0" smtClean="0"/>
              <a:t>Could have time over threshold and have amplitude at L1</a:t>
            </a:r>
          </a:p>
          <a:p>
            <a:pPr lvl="1"/>
            <a:r>
              <a:rPr lang="en-US" dirty="0" smtClean="0"/>
              <a:t>Cut on single PMT amplitude</a:t>
            </a:r>
          </a:p>
          <a:p>
            <a:pPr lvl="1"/>
            <a:r>
              <a:rPr lang="en-US" dirty="0" smtClean="0"/>
              <a:t>Threshold on digital </a:t>
            </a:r>
            <a:r>
              <a:rPr lang="en-US" smtClean="0"/>
              <a:t>sum all </a:t>
            </a:r>
            <a:r>
              <a:rPr lang="en-US" dirty="0" smtClean="0"/>
              <a:t>PMTs</a:t>
            </a:r>
          </a:p>
          <a:p>
            <a:pPr lvl="1"/>
            <a:r>
              <a:rPr lang="en-US" dirty="0" smtClean="0"/>
              <a:t>Threshold on digital sum on ring or clusters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2688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VETROC can form prompt trigger and do readout</a:t>
            </a:r>
          </a:p>
          <a:p>
            <a:r>
              <a:rPr lang="en-US" dirty="0" smtClean="0"/>
              <a:t>Pipeline logic can be used for more complicated triggers ( more latency around 300 ns ) might be still fast enough for L1A within a crate, can be used for L2 with HCAL</a:t>
            </a:r>
          </a:p>
          <a:p>
            <a:r>
              <a:rPr lang="en-US" dirty="0" smtClean="0"/>
              <a:t>Cost ranges from</a:t>
            </a:r>
          </a:p>
          <a:p>
            <a:r>
              <a:rPr lang="en-US" dirty="0" smtClean="0"/>
              <a:t>High resolution readout developed 25 </a:t>
            </a:r>
            <a:r>
              <a:rPr lang="en-US" dirty="0" err="1" smtClean="0"/>
              <a:t>ps</a:t>
            </a:r>
            <a:r>
              <a:rPr lang="en-US" dirty="0" smtClean="0"/>
              <a:t> resolution</a:t>
            </a:r>
          </a:p>
          <a:p>
            <a:r>
              <a:rPr lang="en-US" dirty="0" smtClean="0"/>
              <a:t>Might be able to have high resolution at trigger level with investment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846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BCM new receiver down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524000"/>
            <a:ext cx="8496300" cy="481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4159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BCM new receiver up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114" y="1600200"/>
            <a:ext cx="813777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7186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BCM new receiver RF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/>
              <a:t>https://logbooks.jlab.org/entry/3322081</a:t>
            </a:r>
          </a:p>
        </p:txBody>
      </p:sp>
      <p:pic>
        <p:nvPicPr>
          <p:cNvPr id="3074" name="Picture 2" descr="https://logbooks.jlab.org/files/2015/02/3322081/Digital_receiver_bcm_linearit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133600"/>
            <a:ext cx="851535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599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BCM new receiver RF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/>
              <a:t>https://logbooks.jlab.org/entry/3322081</a:t>
            </a:r>
          </a:p>
        </p:txBody>
      </p:sp>
      <p:pic>
        <p:nvPicPr>
          <p:cNvPr id="4098" name="Picture 2" descr="https://logbooks.jlab.org/files/2015/02/3322081/BCM_test_results_residual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1219200"/>
            <a:ext cx="9404855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3354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1MHz BCM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Offset from 1 MHz box about  -15 mV</a:t>
            </a:r>
          </a:p>
          <a:p>
            <a:r>
              <a:rPr lang="en-US" dirty="0" smtClean="0"/>
              <a:t>Added linear fan</a:t>
            </a:r>
          </a:p>
          <a:p>
            <a:r>
              <a:rPr lang="en-US" dirty="0"/>
              <a:t>x</a:t>
            </a:r>
            <a:r>
              <a:rPr lang="en-US" dirty="0" smtClean="0"/>
              <a:t>3 saturates at about 15 </a:t>
            </a:r>
            <a:r>
              <a:rPr lang="en-US" dirty="0" err="1" smtClean="0"/>
              <a:t>uA</a:t>
            </a:r>
            <a:endParaRPr lang="en-US" dirty="0" smtClean="0"/>
          </a:p>
          <a:p>
            <a:r>
              <a:rPr lang="en-US" dirty="0"/>
              <a:t>x</a:t>
            </a:r>
            <a:r>
              <a:rPr lang="en-US" dirty="0" smtClean="0"/>
              <a:t>10 saturates above 5 </a:t>
            </a:r>
            <a:r>
              <a:rPr lang="en-US" dirty="0" err="1" smtClean="0"/>
              <a:t>uA</a:t>
            </a:r>
            <a:endParaRPr lang="en-US" dirty="0" smtClean="0"/>
          </a:p>
          <a:p>
            <a:r>
              <a:rPr lang="en-US" dirty="0" smtClean="0"/>
              <a:t>Need to check overlap of different gains </a:t>
            </a:r>
          </a:p>
          <a:p>
            <a:r>
              <a:rPr lang="en-US" dirty="0" smtClean="0"/>
              <a:t>Need low current data for calibration linearity check</a:t>
            </a:r>
          </a:p>
          <a:p>
            <a:r>
              <a:rPr lang="en-US" dirty="0" smtClean="0"/>
              <a:t>3 options</a:t>
            </a:r>
          </a:p>
          <a:p>
            <a:pPr lvl="1"/>
            <a:r>
              <a:rPr lang="en-US" dirty="0" smtClean="0"/>
              <a:t>Keep this way if x10,x3 and x1 cover whole range</a:t>
            </a:r>
          </a:p>
          <a:p>
            <a:pPr lvl="1"/>
            <a:r>
              <a:rPr lang="en-US" dirty="0" smtClean="0"/>
              <a:t>Revert back no fan ( should be ok 15 mV = 0.2 </a:t>
            </a:r>
            <a:r>
              <a:rPr lang="en-US" dirty="0" err="1" smtClean="0"/>
              <a:t>uA</a:t>
            </a:r>
            <a:r>
              <a:rPr lang="en-US" dirty="0" smtClean="0"/>
              <a:t> )</a:t>
            </a:r>
          </a:p>
          <a:p>
            <a:pPr lvl="1"/>
            <a:r>
              <a:rPr lang="en-US" dirty="0" smtClean="0"/>
              <a:t>Get </a:t>
            </a:r>
            <a:r>
              <a:rPr lang="en-US" dirty="0"/>
              <a:t>M</a:t>
            </a:r>
            <a:r>
              <a:rPr lang="en-US" dirty="0" smtClean="0"/>
              <a:t>usson to open the 1 MHz box and adjust offset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258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BigBite</a:t>
            </a:r>
            <a:r>
              <a:rPr lang="en-US" dirty="0" smtClean="0"/>
              <a:t> DAQ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 CPUs</a:t>
            </a:r>
          </a:p>
          <a:p>
            <a:r>
              <a:rPr lang="en-US" dirty="0" smtClean="0"/>
              <a:t>1 crate trigger with new TI with 1877S</a:t>
            </a:r>
          </a:p>
          <a:p>
            <a:r>
              <a:rPr lang="en-US" dirty="0" smtClean="0"/>
              <a:t>1 crate triggering from back with 1877S</a:t>
            </a:r>
          </a:p>
          <a:p>
            <a:r>
              <a:rPr lang="en-US" dirty="0" smtClean="0"/>
              <a:t>1 crate bad 5V PS fixed</a:t>
            </a:r>
          </a:p>
          <a:p>
            <a:r>
              <a:rPr lang="en-US" dirty="0" smtClean="0"/>
              <a:t>Few bad slots will replace bin when tests done</a:t>
            </a:r>
          </a:p>
          <a:p>
            <a:endParaRPr lang="en-US" dirty="0"/>
          </a:p>
          <a:p>
            <a:r>
              <a:rPr lang="en-US" dirty="0" smtClean="0"/>
              <a:t>Need program V1495</a:t>
            </a:r>
          </a:p>
          <a:p>
            <a:r>
              <a:rPr lang="en-US" dirty="0" smtClean="0"/>
              <a:t>New computer would be handy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908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1312</Words>
  <Application>Microsoft Office PowerPoint</Application>
  <PresentationFormat>On-screen Show (4:3)</PresentationFormat>
  <Paragraphs>258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Hall A DAQ meeting</vt:lpstr>
      <vt:lpstr>Agenda</vt:lpstr>
      <vt:lpstr>Budget Compton</vt:lpstr>
      <vt:lpstr>BCM new receiver down</vt:lpstr>
      <vt:lpstr>BCM new receiver up</vt:lpstr>
      <vt:lpstr>BCM new receiver RF source</vt:lpstr>
      <vt:lpstr>BCM new receiver RF source</vt:lpstr>
      <vt:lpstr>Standard 1MHz BCM</vt:lpstr>
      <vt:lpstr>BigBite DAQ status</vt:lpstr>
      <vt:lpstr>SoLID review DAQ</vt:lpstr>
      <vt:lpstr>SoLID review DAQ</vt:lpstr>
      <vt:lpstr>SILO transfer errors</vt:lpstr>
      <vt:lpstr>Upcoming experiment </vt:lpstr>
      <vt:lpstr>APEX plan</vt:lpstr>
      <vt:lpstr>SBS Trigger scheme</vt:lpstr>
      <vt:lpstr>SBS Trigger scheme</vt:lpstr>
      <vt:lpstr>SBS Trigger scheme</vt:lpstr>
      <vt:lpstr>SBS Cerenkov Trigger</vt:lpstr>
      <vt:lpstr>SBS meeting VETROC application for Cerenkov triggering  </vt:lpstr>
      <vt:lpstr>VETROC board</vt:lpstr>
      <vt:lpstr>vXS fPGA-based Time to Digital Converter (vfTDC) </vt:lpstr>
      <vt:lpstr>Pipelined electronics</vt:lpstr>
      <vt:lpstr>(1) Simple FPGA logic</vt:lpstr>
      <vt:lpstr>(2) Pipeline logic VME64X</vt:lpstr>
      <vt:lpstr>(3) Pipeline logic VXS</vt:lpstr>
      <vt:lpstr>(4) Hybrid pipeline logic VXS</vt:lpstr>
      <vt:lpstr>(5) Full fledge pipeline logic VXS</vt:lpstr>
      <vt:lpstr>Readout</vt:lpstr>
      <vt:lpstr>GRINCH</vt:lpstr>
      <vt:lpstr>RICH</vt:lpstr>
      <vt:lpstr>RICH</vt:lpstr>
      <vt:lpstr>RICH triggers</vt:lpstr>
      <vt:lpstr>Conclusion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Hall A DAQ meeting</dc:title>
  <dc:creator>camsonne</dc:creator>
  <cp:lastModifiedBy>camsonne</cp:lastModifiedBy>
  <cp:revision>17</cp:revision>
  <dcterms:created xsi:type="dcterms:W3CDTF">2015-04-06T03:06:27Z</dcterms:created>
  <dcterms:modified xsi:type="dcterms:W3CDTF">2015-04-06T12:56:10Z</dcterms:modified>
</cp:coreProperties>
</file>