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0" r:id="rId2"/>
    <p:sldId id="258" r:id="rId3"/>
    <p:sldId id="271" r:id="rId4"/>
    <p:sldId id="262" r:id="rId5"/>
    <p:sldId id="272" r:id="rId6"/>
    <p:sldId id="278" r:id="rId7"/>
    <p:sldId id="279" r:id="rId8"/>
    <p:sldId id="261" r:id="rId9"/>
    <p:sldId id="273" r:id="rId10"/>
    <p:sldId id="277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990000"/>
    <a:srgbClr val="0F9172"/>
    <a:srgbClr val="984807"/>
    <a:srgbClr val="C6D9F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28" autoAdjust="0"/>
  </p:normalViewPr>
  <p:slideViewPr>
    <p:cSldViewPr>
      <p:cViewPr varScale="1">
        <p:scale>
          <a:sx n="106" d="100"/>
          <a:sy n="106" d="100"/>
        </p:scale>
        <p:origin x="-11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5410F-2F51-46EB-8CAE-22FFE19F6CEA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D6E01C-3F61-4273-B2C4-0695B5491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65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5A024-274B-4C6B-982F-90F40479DF85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BC5F-3279-4BC1-AAC9-7136553A1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5A024-274B-4C6B-982F-90F40479DF85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BC5F-3279-4BC1-AAC9-7136553A1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5A024-274B-4C6B-982F-90F40479DF85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BC5F-3279-4BC1-AAC9-7136553A1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5A024-274B-4C6B-982F-90F40479DF85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BC5F-3279-4BC1-AAC9-7136553A1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5A024-274B-4C6B-982F-90F40479DF85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BC5F-3279-4BC1-AAC9-7136553A1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5A024-274B-4C6B-982F-90F40479DF85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BC5F-3279-4BC1-AAC9-7136553A1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5A024-274B-4C6B-982F-90F40479DF85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BC5F-3279-4BC1-AAC9-7136553A1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5A024-274B-4C6B-982F-90F40479DF85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BC5F-3279-4BC1-AAC9-7136553A1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5A024-274B-4C6B-982F-90F40479DF85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BC5F-3279-4BC1-AAC9-7136553A1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5A024-274B-4C6B-982F-90F40479DF85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BC5F-3279-4BC1-AAC9-7136553A1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5A024-274B-4C6B-982F-90F40479DF85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BC5F-3279-4BC1-AAC9-7136553A1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5A024-274B-4C6B-982F-90F40479DF85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0BC5F-3279-4BC1-AAC9-7136553A1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7772400" cy="2381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G2p Safety Readiness Review</a:t>
            </a:r>
            <a:br>
              <a:rPr lang="en-US" dirty="0" smtClean="0"/>
            </a:br>
            <a:r>
              <a:rPr lang="en-US" dirty="0" smtClean="0"/>
              <a:t>January 17, 2012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Radiation Damage</a:t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George </a:t>
            </a:r>
            <a:r>
              <a:rPr lang="en-US" dirty="0" err="1" smtClean="0"/>
              <a:t>Kharashvili</a:t>
            </a:r>
            <a:r>
              <a:rPr lang="en-US" dirty="0" smtClean="0"/>
              <a:t>, Radiation Control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"/>
            <a:ext cx="8660598" cy="650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 rot="21031775">
            <a:off x="550986" y="4880618"/>
            <a:ext cx="8458200" cy="914400"/>
          </a:xfrm>
          <a:prstGeom prst="rect">
            <a:avLst/>
          </a:prstGeom>
          <a:solidFill>
            <a:srgbClr val="9933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96575" cy="755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39763" y="2751138"/>
            <a:ext cx="1504950" cy="1560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/>
              <a:t>Semiconductors  </a:t>
            </a:r>
          </a:p>
          <a:p>
            <a:pPr>
              <a:lnSpc>
                <a:spcPct val="120000"/>
              </a:lnSpc>
            </a:pPr>
            <a:endParaRPr lang="en-US" sz="1400" b="1"/>
          </a:p>
          <a:p>
            <a:pPr>
              <a:lnSpc>
                <a:spcPct val="90000"/>
              </a:lnSpc>
            </a:pPr>
            <a:r>
              <a:rPr lang="en-US" sz="1400" b="1"/>
              <a:t>Polymers</a:t>
            </a:r>
          </a:p>
          <a:p>
            <a:pPr>
              <a:lnSpc>
                <a:spcPct val="90000"/>
              </a:lnSpc>
            </a:pPr>
            <a:endParaRPr lang="en-US" sz="1400" b="1"/>
          </a:p>
          <a:p>
            <a:pPr>
              <a:lnSpc>
                <a:spcPct val="90000"/>
              </a:lnSpc>
            </a:pPr>
            <a:r>
              <a:rPr lang="en-US" sz="1400" b="1"/>
              <a:t>Ceramics</a:t>
            </a:r>
          </a:p>
          <a:p>
            <a:pPr>
              <a:lnSpc>
                <a:spcPct val="90000"/>
              </a:lnSpc>
            </a:pPr>
            <a:endParaRPr lang="en-US" sz="1400" b="1"/>
          </a:p>
          <a:p>
            <a:pPr>
              <a:lnSpc>
                <a:spcPct val="90000"/>
              </a:lnSpc>
            </a:pPr>
            <a:r>
              <a:rPr lang="en-US" sz="1400" b="1"/>
              <a:t>Metals and alloys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962150" y="4435475"/>
            <a:ext cx="7175500" cy="520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400"/>
              <a:t>10.0     1E2      1E3      1E4      1E5     1E6      1E7    1E8      1E9     1E10    1E11  Gy</a:t>
            </a:r>
          </a:p>
          <a:p>
            <a:r>
              <a:rPr lang="en-US" sz="1400"/>
              <a:t>1E12  1E13    1E14    1E15    1E16   1E17    1E18   1E19    1E20    1E21     1E22  n/cm</a:t>
            </a:r>
            <a:r>
              <a:rPr lang="en-US" sz="1400" baseline="30000"/>
              <a:t>2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682750" y="5105400"/>
            <a:ext cx="2139950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/>
              <a:t>- no damage</a:t>
            </a:r>
          </a:p>
          <a:p>
            <a:r>
              <a:rPr lang="en-US" sz="1600"/>
              <a:t>- mild to severe damage</a:t>
            </a:r>
          </a:p>
          <a:p>
            <a:r>
              <a:rPr lang="en-US" sz="1600"/>
              <a:t>- destruction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27063" y="5114925"/>
            <a:ext cx="1008062" cy="803275"/>
            <a:chOff x="338" y="3511"/>
            <a:chExt cx="635" cy="506"/>
          </a:xfrm>
        </p:grpSpPr>
        <p:sp>
          <p:nvSpPr>
            <p:cNvPr id="10272" name="Rectangle 5"/>
            <p:cNvSpPr>
              <a:spLocks noChangeArrowheads="1"/>
            </p:cNvSpPr>
            <p:nvPr/>
          </p:nvSpPr>
          <p:spPr bwMode="auto">
            <a:xfrm>
              <a:off x="342" y="3511"/>
              <a:ext cx="631" cy="14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273" name="Rectangle 6" descr="Light upward diagonal"/>
            <p:cNvSpPr>
              <a:spLocks noChangeArrowheads="1"/>
            </p:cNvSpPr>
            <p:nvPr/>
          </p:nvSpPr>
          <p:spPr bwMode="auto">
            <a:xfrm>
              <a:off x="341" y="3690"/>
              <a:ext cx="631" cy="14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274" name="Rectangle 7"/>
            <p:cNvSpPr>
              <a:spLocks noChangeArrowheads="1"/>
            </p:cNvSpPr>
            <p:nvPr/>
          </p:nvSpPr>
          <p:spPr bwMode="auto">
            <a:xfrm>
              <a:off x="338" y="3876"/>
              <a:ext cx="631" cy="141"/>
            </a:xfrm>
            <a:prstGeom prst="rect">
              <a:avLst/>
            </a:prstGeom>
            <a:solidFill>
              <a:srgbClr val="FF33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46" name="Rectangle 9"/>
          <p:cNvSpPr>
            <a:spLocks noChangeArrowheads="1"/>
          </p:cNvSpPr>
          <p:nvPr/>
        </p:nvSpPr>
        <p:spPr bwMode="auto">
          <a:xfrm>
            <a:off x="1371600" y="1992313"/>
            <a:ext cx="4510088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800"/>
              <a:t>commercial COTS      hardened electronics</a:t>
            </a:r>
          </a:p>
        </p:txBody>
      </p:sp>
      <p:sp>
        <p:nvSpPr>
          <p:cNvPr id="10247" name="Line 10"/>
          <p:cNvSpPr>
            <a:spLocks noChangeShapeType="1"/>
          </p:cNvSpPr>
          <p:nvPr/>
        </p:nvSpPr>
        <p:spPr bwMode="auto">
          <a:xfrm>
            <a:off x="2381250" y="2325688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2414588" y="2822575"/>
            <a:ext cx="6167437" cy="1477963"/>
            <a:chOff x="1464" y="2111"/>
            <a:chExt cx="3885" cy="931"/>
          </a:xfrm>
        </p:grpSpPr>
        <p:sp>
          <p:nvSpPr>
            <p:cNvPr id="10260" name="Rectangle 11"/>
            <p:cNvSpPr>
              <a:spLocks noChangeArrowheads="1"/>
            </p:cNvSpPr>
            <p:nvPr/>
          </p:nvSpPr>
          <p:spPr bwMode="auto">
            <a:xfrm>
              <a:off x="1484" y="2111"/>
              <a:ext cx="3865" cy="153"/>
            </a:xfrm>
            <a:prstGeom prst="rect">
              <a:avLst/>
            </a:prstGeom>
            <a:solidFill>
              <a:srgbClr val="FF33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261" name="Rectangle 12"/>
            <p:cNvSpPr>
              <a:spLocks noChangeArrowheads="1"/>
            </p:cNvSpPr>
            <p:nvPr/>
          </p:nvSpPr>
          <p:spPr bwMode="auto">
            <a:xfrm>
              <a:off x="1504" y="2395"/>
              <a:ext cx="3835" cy="141"/>
            </a:xfrm>
            <a:prstGeom prst="rect">
              <a:avLst/>
            </a:prstGeom>
            <a:solidFill>
              <a:srgbClr val="FF33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262" name="Rectangle 13"/>
            <p:cNvSpPr>
              <a:spLocks noChangeArrowheads="1"/>
            </p:cNvSpPr>
            <p:nvPr/>
          </p:nvSpPr>
          <p:spPr bwMode="auto">
            <a:xfrm>
              <a:off x="1501" y="2633"/>
              <a:ext cx="3835" cy="152"/>
            </a:xfrm>
            <a:prstGeom prst="rect">
              <a:avLst/>
            </a:prstGeom>
            <a:solidFill>
              <a:srgbClr val="FF33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263" name="Rectangle 14"/>
            <p:cNvSpPr>
              <a:spLocks noChangeArrowheads="1"/>
            </p:cNvSpPr>
            <p:nvPr/>
          </p:nvSpPr>
          <p:spPr bwMode="auto">
            <a:xfrm>
              <a:off x="1474" y="2893"/>
              <a:ext cx="3868" cy="14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264" name="Rectangle 15" descr="Light upward diagonal"/>
            <p:cNvSpPr>
              <a:spLocks noChangeArrowheads="1"/>
            </p:cNvSpPr>
            <p:nvPr/>
          </p:nvSpPr>
          <p:spPr bwMode="auto">
            <a:xfrm>
              <a:off x="1652" y="2111"/>
              <a:ext cx="1257" cy="15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265" name="Rectangle 16" descr="Light upward diagonal"/>
            <p:cNvSpPr>
              <a:spLocks noChangeArrowheads="1"/>
            </p:cNvSpPr>
            <p:nvPr/>
          </p:nvSpPr>
          <p:spPr bwMode="auto">
            <a:xfrm>
              <a:off x="2081" y="2392"/>
              <a:ext cx="1207" cy="14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266" name="Rectangle 17" descr="Light upward diagonal"/>
            <p:cNvSpPr>
              <a:spLocks noChangeArrowheads="1"/>
            </p:cNvSpPr>
            <p:nvPr/>
          </p:nvSpPr>
          <p:spPr bwMode="auto">
            <a:xfrm>
              <a:off x="2648" y="2636"/>
              <a:ext cx="1257" cy="14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267" name="Rectangle 18" descr="Light upward diagonal"/>
            <p:cNvSpPr>
              <a:spLocks noChangeArrowheads="1"/>
            </p:cNvSpPr>
            <p:nvPr/>
          </p:nvSpPr>
          <p:spPr bwMode="auto">
            <a:xfrm>
              <a:off x="4471" y="2893"/>
              <a:ext cx="873" cy="14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268" name="Rectangle 19"/>
            <p:cNvSpPr>
              <a:spLocks noChangeArrowheads="1"/>
            </p:cNvSpPr>
            <p:nvPr/>
          </p:nvSpPr>
          <p:spPr bwMode="auto">
            <a:xfrm>
              <a:off x="1474" y="2111"/>
              <a:ext cx="181" cy="15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269" name="Rectangle 20"/>
            <p:cNvSpPr>
              <a:spLocks noChangeArrowheads="1"/>
            </p:cNvSpPr>
            <p:nvPr/>
          </p:nvSpPr>
          <p:spPr bwMode="auto">
            <a:xfrm>
              <a:off x="1464" y="2392"/>
              <a:ext cx="609" cy="14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270" name="Rectangle 21"/>
            <p:cNvSpPr>
              <a:spLocks noChangeArrowheads="1"/>
            </p:cNvSpPr>
            <p:nvPr/>
          </p:nvSpPr>
          <p:spPr bwMode="auto">
            <a:xfrm>
              <a:off x="1474" y="2636"/>
              <a:ext cx="1166" cy="15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271" name="Line 22"/>
            <p:cNvSpPr>
              <a:spLocks noChangeShapeType="1"/>
            </p:cNvSpPr>
            <p:nvPr/>
          </p:nvSpPr>
          <p:spPr bwMode="auto">
            <a:xfrm>
              <a:off x="1863" y="2657"/>
              <a:ext cx="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9" name="Line 24"/>
          <p:cNvSpPr>
            <a:spLocks noChangeShapeType="1"/>
          </p:cNvSpPr>
          <p:nvPr/>
        </p:nvSpPr>
        <p:spPr bwMode="auto">
          <a:xfrm>
            <a:off x="3436938" y="2328863"/>
            <a:ext cx="1206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Line 25"/>
          <p:cNvSpPr>
            <a:spLocks noChangeShapeType="1"/>
          </p:cNvSpPr>
          <p:nvPr/>
        </p:nvSpPr>
        <p:spPr bwMode="auto">
          <a:xfrm>
            <a:off x="2381250" y="2667000"/>
            <a:ext cx="2759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26"/>
          <p:cNvSpPr>
            <a:spLocks noChangeArrowheads="1"/>
          </p:cNvSpPr>
          <p:nvPr/>
        </p:nvSpPr>
        <p:spPr bwMode="auto">
          <a:xfrm>
            <a:off x="3046413" y="2360613"/>
            <a:ext cx="14478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 i="1"/>
              <a:t>accelerators</a:t>
            </a:r>
          </a:p>
        </p:txBody>
      </p:sp>
      <p:sp>
        <p:nvSpPr>
          <p:cNvPr id="10252" name="Rectangle 27"/>
          <p:cNvSpPr>
            <a:spLocks noChangeArrowheads="1"/>
          </p:cNvSpPr>
          <p:nvPr/>
        </p:nvSpPr>
        <p:spPr bwMode="auto">
          <a:xfrm>
            <a:off x="1905000" y="990600"/>
            <a:ext cx="54451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Radiation Damage to Materials/Electronics</a:t>
            </a:r>
          </a:p>
        </p:txBody>
      </p:sp>
      <p:sp>
        <p:nvSpPr>
          <p:cNvPr id="10253" name="Rectangle 28"/>
          <p:cNvSpPr>
            <a:spLocks noChangeArrowheads="1"/>
          </p:cNvSpPr>
          <p:nvPr/>
        </p:nvSpPr>
        <p:spPr bwMode="auto">
          <a:xfrm>
            <a:off x="5105400" y="5257800"/>
            <a:ext cx="4002088" cy="828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/>
              <a:t>!!! Assumption !!!</a:t>
            </a:r>
            <a:br>
              <a:rPr lang="en-US" sz="1600" b="1"/>
            </a:br>
            <a:r>
              <a:rPr lang="en-US" sz="1600" b="1"/>
              <a:t>(depends on particle energy spectra)</a:t>
            </a:r>
            <a:br>
              <a:rPr lang="en-US" sz="1600" b="1"/>
            </a:br>
            <a:r>
              <a:rPr lang="en-US" sz="1600"/>
              <a:t>1 neutron (1MeV) /cm</a:t>
            </a:r>
            <a:r>
              <a:rPr lang="en-US" sz="1600" baseline="30000"/>
              <a:t>2</a:t>
            </a:r>
            <a:r>
              <a:rPr lang="en-US" sz="1600"/>
              <a:t> ~ 3.3E-11 Gy</a:t>
            </a:r>
          </a:p>
        </p:txBody>
      </p:sp>
      <p:sp>
        <p:nvSpPr>
          <p:cNvPr id="55" name="Rectangle 2"/>
          <p:cNvSpPr txBox="1">
            <a:spLocks noChangeArrowheads="1"/>
          </p:cNvSpPr>
          <p:nvPr/>
        </p:nvSpPr>
        <p:spPr>
          <a:xfrm>
            <a:off x="685800" y="304800"/>
            <a:ext cx="7772400" cy="60960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r>
              <a:rPr lang="en-US" sz="36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Dose &amp; Displacement Damage</a:t>
            </a:r>
          </a:p>
        </p:txBody>
      </p:sp>
      <p:sp>
        <p:nvSpPr>
          <p:cNvPr id="10255" name="TextBox 55"/>
          <p:cNvSpPr txBox="1">
            <a:spLocks noChangeArrowheads="1"/>
          </p:cNvSpPr>
          <p:nvPr/>
        </p:nvSpPr>
        <p:spPr bwMode="auto">
          <a:xfrm>
            <a:off x="0" y="6107113"/>
            <a:ext cx="21463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i="1"/>
              <a:t>© Lockheed Martin</a:t>
            </a:r>
            <a:endParaRPr lang="en-GB" sz="1800" i="1"/>
          </a:p>
        </p:txBody>
      </p:sp>
      <p:sp>
        <p:nvSpPr>
          <p:cNvPr id="10256" name="Date Placeholder 5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July 31st 2008</a:t>
            </a:r>
          </a:p>
        </p:txBody>
      </p:sp>
      <p:sp>
        <p:nvSpPr>
          <p:cNvPr id="10257" name="Slide Number Placeholder 5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5D1BDA-2680-4525-AC9A-ADEAC716F0A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58" name="Footer Placeholder 5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CERN FLUKA User Meeting</a:t>
            </a:r>
            <a:endParaRPr lang="en-US"/>
          </a:p>
        </p:txBody>
      </p:sp>
      <p:sp>
        <p:nvSpPr>
          <p:cNvPr id="10259" name="TextBox 59"/>
          <p:cNvSpPr txBox="1">
            <a:spLocks noChangeArrowheads="1"/>
          </p:cNvSpPr>
          <p:nvPr/>
        </p:nvSpPr>
        <p:spPr bwMode="auto">
          <a:xfrm>
            <a:off x="2214563" y="1519238"/>
            <a:ext cx="4643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!!! A Rough Overview Only !!!</a:t>
            </a:r>
            <a:endParaRPr lang="en-GB" b="1" dirty="0">
              <a:solidFill>
                <a:srgbClr val="C00000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1649766" y="3886200"/>
            <a:ext cx="2133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3639844" y="3886200"/>
            <a:ext cx="2133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2555287" y="4114800"/>
            <a:ext cx="1676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Radiation damage levels in terms of 1-MeV neutron equivalent </a:t>
            </a:r>
            <a:r>
              <a:rPr lang="en-US" dirty="0" err="1" smtClean="0"/>
              <a:t>fluence</a:t>
            </a:r>
            <a:r>
              <a:rPr lang="en-US" dirty="0" smtClean="0"/>
              <a:t> in Si were calculated assuming following running conditions:</a:t>
            </a:r>
          </a:p>
          <a:p>
            <a:endParaRPr lang="en-US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85800" y="3352800"/>
          <a:ext cx="7315200" cy="2286000"/>
        </p:xfrm>
        <a:graphic>
          <a:graphicData uri="http://schemas.openxmlformats.org/drawingml/2006/table">
            <a:tbl>
              <a:tblPr/>
              <a:tblGrid>
                <a:gridCol w="2438400"/>
                <a:gridCol w="2438400"/>
                <a:gridCol w="2438400"/>
              </a:tblGrid>
              <a:tr h="7764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Calibri"/>
                          <a:cs typeface="Times New Roman"/>
                        </a:rPr>
                        <a:t>Energy</a:t>
                      </a:r>
                    </a:p>
                  </a:txBody>
                  <a:tcPr marL="65962" marR="659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Calibri"/>
                          <a:cs typeface="Times New Roman"/>
                        </a:rPr>
                        <a:t>Current</a:t>
                      </a:r>
                    </a:p>
                  </a:txBody>
                  <a:tcPr marL="65962" marR="659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Calibri"/>
                          <a:cs typeface="Times New Roman"/>
                        </a:rPr>
                        <a:t>Duration</a:t>
                      </a:r>
                    </a:p>
                  </a:txBody>
                  <a:tcPr marL="65962" marR="659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3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2.254 </a:t>
                      </a:r>
                      <a:r>
                        <a:rPr lang="en-US" sz="2400" dirty="0" err="1">
                          <a:latin typeface="Calibri"/>
                          <a:ea typeface="Calibri"/>
                          <a:cs typeface="Times New Roman"/>
                        </a:rPr>
                        <a:t>GeV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962" marR="659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100 </a:t>
                      </a:r>
                      <a:r>
                        <a:rPr lang="en-US" sz="2400" dirty="0" err="1">
                          <a:latin typeface="Calibri"/>
                          <a:ea typeface="Calibri"/>
                          <a:cs typeface="Times New Roman"/>
                        </a:rPr>
                        <a:t>nA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962" marR="659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Calibri"/>
                          <a:cs typeface="Times New Roman"/>
                        </a:rPr>
                        <a:t>11.1 </a:t>
                      </a: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days</a:t>
                      </a:r>
                    </a:p>
                  </a:txBody>
                  <a:tcPr marL="65962" marR="659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64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3.35 GeV</a:t>
                      </a:r>
                    </a:p>
                  </a:txBody>
                  <a:tcPr marL="65962" marR="659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100 </a:t>
                      </a:r>
                      <a:r>
                        <a:rPr lang="en-US" sz="2400" dirty="0" err="1">
                          <a:latin typeface="Calibri"/>
                          <a:ea typeface="Calibri"/>
                          <a:cs typeface="Times New Roman"/>
                        </a:rPr>
                        <a:t>nA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962" marR="659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Calibri"/>
                          <a:cs typeface="Times New Roman"/>
                        </a:rPr>
                        <a:t>6.6 </a:t>
                      </a: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days</a:t>
                      </a:r>
                    </a:p>
                  </a:txBody>
                  <a:tcPr marL="65962" marR="659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"/>
            <a:ext cx="8458200" cy="635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304800" y="2819400"/>
            <a:ext cx="8458200" cy="914400"/>
          </a:xfrm>
          <a:prstGeom prst="rect">
            <a:avLst/>
          </a:prstGeom>
          <a:solidFill>
            <a:srgbClr val="9933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96575" cy="755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990600" y="609600"/>
            <a:ext cx="77352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smtClean="0"/>
              <a:t>X=0, Z=0 corresponds to the face of the local dump</a:t>
            </a:r>
            <a:endParaRPr lang="en-US" sz="2800" b="1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96575" cy="755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762000"/>
            <a:ext cx="7848600" cy="5542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838200" y="4572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Radiation damage levels along the beam axis, 2m away from the dump.</a:t>
            </a:r>
          </a:p>
          <a:p>
            <a:r>
              <a:rPr lang="en-US" dirty="0" smtClean="0"/>
              <a:t>Detectors 3</a:t>
            </a:r>
            <a:r>
              <a:rPr lang="en-US" baseline="30000" dirty="0" smtClean="0"/>
              <a:t>rd</a:t>
            </a:r>
            <a:r>
              <a:rPr lang="en-US" dirty="0" smtClean="0"/>
              <a:t> arm is located in the ~4 x 10</a:t>
            </a:r>
            <a:r>
              <a:rPr lang="en-US" baseline="30000" dirty="0" smtClean="0"/>
              <a:t>11</a:t>
            </a:r>
            <a:r>
              <a:rPr lang="en-US" dirty="0" smtClean="0"/>
              <a:t> n/cm</a:t>
            </a:r>
            <a:r>
              <a:rPr lang="en-US" baseline="30000" dirty="0" smtClean="0"/>
              <a:t>2</a:t>
            </a:r>
            <a:r>
              <a:rPr lang="en-US" dirty="0" smtClean="0"/>
              <a:t> area.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"/>
            <a:ext cx="8458200" cy="635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304800" y="1600200"/>
            <a:ext cx="8458200" cy="914400"/>
          </a:xfrm>
          <a:prstGeom prst="rect">
            <a:avLst/>
          </a:prstGeom>
          <a:solidFill>
            <a:srgbClr val="9933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96575" cy="755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132</Words>
  <Application>Microsoft Office PowerPoint</Application>
  <PresentationFormat>On-screen Show (4:3)</PresentationFormat>
  <Paragraphs>37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G2p Safety Readiness Review January 17, 2012  Radiation Damage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Jefferson Science Associates,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George Kharashvili</dc:creator>
  <cp:lastModifiedBy>georgek</cp:lastModifiedBy>
  <cp:revision>36</cp:revision>
  <dcterms:created xsi:type="dcterms:W3CDTF">2011-05-25T15:18:09Z</dcterms:created>
  <dcterms:modified xsi:type="dcterms:W3CDTF">2012-01-17T14:23:26Z</dcterms:modified>
</cp:coreProperties>
</file>