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3" r:id="rId7"/>
    <p:sldId id="262" r:id="rId8"/>
    <p:sldId id="264" r:id="rId9"/>
    <p:sldId id="265" r:id="rId10"/>
    <p:sldId id="268" r:id="rId11"/>
    <p:sldId id="266" r:id="rId12"/>
    <p:sldId id="269" r:id="rId13"/>
    <p:sldId id="275" r:id="rId14"/>
    <p:sldId id="274" r:id="rId15"/>
    <p:sldId id="276" r:id="rId16"/>
    <p:sldId id="277" r:id="rId17"/>
    <p:sldId id="273" r:id="rId18"/>
    <p:sldId id="272" r:id="rId19"/>
    <p:sldId id="270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Baffle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Zhiwen</a:t>
            </a:r>
            <a:r>
              <a:rPr lang="en-US" dirty="0" smtClean="0"/>
              <a:t> Zhao</a:t>
            </a:r>
          </a:p>
          <a:p>
            <a:r>
              <a:rPr lang="en-US" dirty="0" smtClean="0"/>
              <a:t>2013/08/13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2438400"/>
          </a:xfrm>
        </p:spPr>
        <p:txBody>
          <a:bodyPr>
            <a:normAutofit/>
          </a:bodyPr>
          <a:lstStyle/>
          <a:p>
            <a:r>
              <a:rPr lang="en-US" dirty="0" smtClean="0"/>
              <a:t>All similar to no baffle case, just add kryptonite baffle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cutinner</a:t>
            </a:r>
            <a:r>
              <a:rPr lang="en-US" dirty="0" smtClean="0"/>
              <a:t> 4cm</a:t>
            </a:r>
          </a:p>
          <a:p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5867400" y="152400"/>
            <a:ext cx="2435731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PVDIS setup, with baffle</a:t>
            </a:r>
            <a:endParaRPr lang="en-US" dirty="0"/>
          </a:p>
        </p:txBody>
      </p:sp>
      <p:pic>
        <p:nvPicPr>
          <p:cNvPr id="9218" name="Picture 2" descr="D:\Google Drive\baffle\solid_baffle_zwzhao_20130820_plot\PVDIS_setu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776" y="3048000"/>
            <a:ext cx="3889624" cy="3657600"/>
          </a:xfrm>
          <a:prstGeom prst="rect">
            <a:avLst/>
          </a:prstGeom>
          <a:noFill/>
        </p:spPr>
      </p:pic>
      <p:pic>
        <p:nvPicPr>
          <p:cNvPr id="9219" name="Picture 3" descr="D:\Google Drive\baffle\solid_baffle_zwzhao_20130820_plot\PVDIS_setup_zo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048000"/>
            <a:ext cx="3889624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D:\Google Drive\baffle\solid_baffle_zwzhao_20130820_plot\acceptance_baffle_cutiiner4cm\acceptance_solid_CLEO_PVDIS_negative_cutinner4cm_ac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0953" y="0"/>
            <a:ext cx="7083047" cy="4572000"/>
          </a:xfrm>
          <a:prstGeom prst="rect">
            <a:avLst/>
          </a:prstGeom>
          <a:noFill/>
        </p:spPr>
      </p:pic>
      <p:pic>
        <p:nvPicPr>
          <p:cNvPr id="8195" name="Picture 3" descr="D:\Google Drive\baffle\solid_baffle_zwzhao_20130820_plot\acceptance_baffle_cutiiner4cm\acceptance_solid_CLEO_PVDIS_neutral_cutinner4cm_a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0953" y="2286000"/>
            <a:ext cx="7083047" cy="4572000"/>
          </a:xfrm>
          <a:prstGeom prst="rect">
            <a:avLst/>
          </a:prstGeom>
          <a:noFill/>
        </p:spPr>
      </p:pic>
      <p:pic>
        <p:nvPicPr>
          <p:cNvPr id="8196" name="Picture 4" descr="D:\Google Drive\baffle\solid_baffle_zwzhao_20130820_plot\acceptance_baffle_cutiiner4cm\acceptance_solid_CLEO_PVDIS_positive_cutinner4cm_ac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0953" y="4572000"/>
            <a:ext cx="7083047" cy="4572000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1371600"/>
            <a:ext cx="1905000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source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Z(-10,30)cm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R(0,3.536)mm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9206" y="3276600"/>
            <a:ext cx="859594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neutral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98880" y="304800"/>
            <a:ext cx="98232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negative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90600" y="5562600"/>
            <a:ext cx="91820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positive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3705761"/>
            <a:ext cx="2057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Strong bending &lt; 0.5GeV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Sweep away  &lt; 0.2GeV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165"/>
          <a:ext cx="8229600" cy="8345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914400"/>
                <a:gridCol w="457200"/>
                <a:gridCol w="457200"/>
                <a:gridCol w="914400"/>
              </a:tblGrid>
              <a:tr h="347912"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Process</a:t>
                      </a:r>
                      <a:endParaRPr lang="en-US" sz="13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Proposal PAC34</a:t>
                      </a:r>
                      <a:endParaRPr lang="en-US" sz="13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Current</a:t>
                      </a:r>
                      <a:endParaRPr lang="en-US" sz="13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open</a:t>
                      </a:r>
                      <a:endParaRPr lang="en-US" sz="13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baffled</a:t>
                      </a:r>
                      <a:endParaRPr lang="en-US" sz="13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Open</a:t>
                      </a:r>
                      <a:endParaRPr lang="en-US" sz="13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Baffle (</a:t>
                      </a:r>
                      <a:r>
                        <a:rPr lang="en-US" sz="1300" dirty="0" err="1" smtClean="0"/>
                        <a:t>smallerZ</a:t>
                      </a:r>
                      <a:r>
                        <a:rPr lang="en-US" sz="1300" baseline="0" dirty="0" smtClean="0"/>
                        <a:t> 4cm)</a:t>
                      </a:r>
                      <a:endParaRPr lang="en-US" sz="13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Baffle (</a:t>
                      </a:r>
                      <a:r>
                        <a:rPr lang="en-US" sz="1300" dirty="0" err="1" smtClean="0"/>
                        <a:t>largerZ</a:t>
                      </a:r>
                      <a:r>
                        <a:rPr lang="en-US" sz="1300" dirty="0" smtClean="0"/>
                        <a:t>)</a:t>
                      </a:r>
                      <a:endParaRPr lang="en-US" sz="13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883"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/>
                        <a:t>e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DIS total</a:t>
                      </a:r>
                      <a:endParaRPr 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2500 kHz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110 kHz</a:t>
                      </a:r>
                      <a:endParaRPr lang="en-US" sz="13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7800 kHz</a:t>
                      </a:r>
                      <a:endParaRPr lang="en-US" sz="13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1140 kHz</a:t>
                      </a:r>
                      <a:endParaRPr lang="en-US" sz="13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830 kHz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638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err="1" smtClean="0"/>
                        <a:t>eDIS</a:t>
                      </a:r>
                      <a:r>
                        <a:rPr lang="en-US" sz="1300" dirty="0" smtClean="0"/>
                        <a:t> W&gt;2GeV</a:t>
                      </a:r>
                      <a:r>
                        <a:rPr lang="en-US" sz="1300" baseline="0" dirty="0" smtClean="0"/>
                        <a:t>,x&gt;0.20</a:t>
                      </a:r>
                      <a:endParaRPr lang="en-US" sz="13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1500 kHz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110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2000 kHz</a:t>
                      </a:r>
                      <a:endParaRPr lang="en-US" sz="13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650 kHz</a:t>
                      </a:r>
                      <a:endParaRPr lang="en-US" sz="13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618 kHz</a:t>
                      </a:r>
                      <a:endParaRPr lang="en-US" sz="13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638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err="1" smtClean="0"/>
                        <a:t>eDIS</a:t>
                      </a:r>
                      <a:r>
                        <a:rPr lang="en-US" sz="1300" dirty="0" smtClean="0"/>
                        <a:t> W&gt;2GeV</a:t>
                      </a:r>
                      <a:r>
                        <a:rPr lang="en-US" sz="1300" baseline="0" dirty="0" smtClean="0"/>
                        <a:t>,x&gt;0.55</a:t>
                      </a:r>
                      <a:endParaRPr 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35 kHz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12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94 kHz</a:t>
                      </a:r>
                      <a:endParaRPr lang="en-US" sz="13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24 kHz</a:t>
                      </a:r>
                      <a:endParaRPr lang="en-US" sz="13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28 kHz</a:t>
                      </a:r>
                      <a:endParaRPr lang="en-US" sz="13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63883">
                <a:tc>
                  <a:txBody>
                    <a:bodyPr/>
                    <a:lstStyle/>
                    <a:p>
                      <a:pPr algn="l"/>
                      <a:r>
                        <a:rPr lang="en-US" sz="1300" dirty="0" err="1" smtClean="0"/>
                        <a:t>eDIS</a:t>
                      </a:r>
                      <a:r>
                        <a:rPr lang="en-US" sz="1300" dirty="0" smtClean="0"/>
                        <a:t> W&gt;2GeV</a:t>
                      </a:r>
                      <a:r>
                        <a:rPr lang="en-US" sz="1300" baseline="0" dirty="0" smtClean="0"/>
                        <a:t>,x&gt;0.65</a:t>
                      </a:r>
                      <a:endParaRPr 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8 kHz</a:t>
                      </a:r>
                      <a:endParaRPr lang="en-US" sz="13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3</a:t>
                      </a:r>
                      <a:endParaRPr lang="en-US" sz="13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22 kHz</a:t>
                      </a:r>
                      <a:endParaRPr lang="en-US" sz="13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5.7 kHz</a:t>
                      </a:r>
                      <a:endParaRPr lang="en-US" sz="13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6.7 kHz</a:t>
                      </a:r>
                      <a:endParaRPr lang="en-US" sz="13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err="1" smtClean="0"/>
                        <a:t>pim</a:t>
                      </a:r>
                      <a:r>
                        <a:rPr lang="en-US" sz="1300" baseline="0" dirty="0" smtClean="0"/>
                        <a:t> all</a:t>
                      </a:r>
                      <a:endParaRPr lang="en-US" sz="13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3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3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26700 MHz</a:t>
                      </a:r>
                      <a:endParaRPr lang="en-US" sz="13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1000 MHz</a:t>
                      </a:r>
                      <a:endParaRPr lang="en-US" sz="13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560 MHz</a:t>
                      </a:r>
                      <a:endParaRPr lang="en-US" sz="13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5431">
                <a:tc>
                  <a:txBody>
                    <a:bodyPr/>
                    <a:lstStyle/>
                    <a:p>
                      <a:pPr algn="l"/>
                      <a:r>
                        <a:rPr lang="en-US" sz="1300" dirty="0" err="1" smtClean="0"/>
                        <a:t>pim</a:t>
                      </a:r>
                      <a:r>
                        <a:rPr lang="en-US" sz="1300" baseline="0" dirty="0" smtClean="0"/>
                        <a:t> p&gt;0.3GeV</a:t>
                      </a:r>
                      <a:endParaRPr 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2300 MHz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140 MHz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14000 MHz</a:t>
                      </a:r>
                      <a:endParaRPr lang="en-US" sz="13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740 MHz</a:t>
                      </a:r>
                      <a:endParaRPr lang="en-US" sz="13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160 MHz</a:t>
                      </a:r>
                      <a:endParaRPr lang="en-US" sz="13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5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err="1" smtClean="0"/>
                        <a:t>pim</a:t>
                      </a:r>
                      <a:r>
                        <a:rPr lang="en-US" sz="1300" baseline="0" dirty="0" smtClean="0"/>
                        <a:t> p&gt;1.0GeV</a:t>
                      </a:r>
                      <a:endParaRPr lang="en-US" sz="13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460 MHz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70 MHz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1600 MHz</a:t>
                      </a:r>
                      <a:endParaRPr lang="en-US" sz="13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270 MHz</a:t>
                      </a:r>
                      <a:endParaRPr lang="en-US" sz="13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150 MHz</a:t>
                      </a:r>
                      <a:endParaRPr lang="en-US" sz="13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5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err="1" smtClean="0"/>
                        <a:t>pim</a:t>
                      </a:r>
                      <a:r>
                        <a:rPr lang="en-US" sz="1300" baseline="0" dirty="0" smtClean="0"/>
                        <a:t> p&gt;2.0GeV</a:t>
                      </a:r>
                      <a:endParaRPr lang="en-US" sz="13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26 MHz</a:t>
                      </a:r>
                      <a:endParaRPr lang="en-US" sz="13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8 MHz</a:t>
                      </a:r>
                      <a:endParaRPr lang="en-US" sz="13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53 MHz</a:t>
                      </a:r>
                      <a:endParaRPr lang="en-US" sz="13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17 MHz</a:t>
                      </a:r>
                      <a:endParaRPr lang="en-US" sz="13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18 MHz</a:t>
                      </a:r>
                      <a:endParaRPr lang="en-US" sz="13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pip all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3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3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26900 MHz</a:t>
                      </a:r>
                      <a:endParaRPr lang="en-US" sz="13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1400 MHz</a:t>
                      </a:r>
                      <a:endParaRPr lang="en-US" sz="13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1200 MHz</a:t>
                      </a:r>
                      <a:endParaRPr lang="en-US" sz="13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5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pip</a:t>
                      </a:r>
                      <a:r>
                        <a:rPr lang="en-US" sz="1300" baseline="0" dirty="0" smtClean="0"/>
                        <a:t> p&gt;0.3GeV</a:t>
                      </a:r>
                      <a:endParaRPr lang="en-US" sz="13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14000 MHz</a:t>
                      </a:r>
                      <a:endParaRPr lang="en-US" sz="13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610 MHz</a:t>
                      </a:r>
                      <a:endParaRPr lang="en-US" sz="13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280 MHz</a:t>
                      </a:r>
                      <a:endParaRPr lang="en-US" sz="13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5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pip</a:t>
                      </a:r>
                      <a:r>
                        <a:rPr lang="en-US" sz="1300" baseline="0" dirty="0" smtClean="0"/>
                        <a:t> p&gt;1.0GeV</a:t>
                      </a:r>
                      <a:endParaRPr lang="en-US" sz="13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1600 MHz</a:t>
                      </a:r>
                      <a:endParaRPr lang="en-US" sz="13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71 MHz</a:t>
                      </a:r>
                      <a:endParaRPr lang="en-US" sz="13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5.3 MHz</a:t>
                      </a:r>
                      <a:endParaRPr lang="en-US" sz="13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5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pip</a:t>
                      </a:r>
                      <a:r>
                        <a:rPr lang="en-US" sz="1300" baseline="0" dirty="0" smtClean="0"/>
                        <a:t> p&gt;2.0GeV</a:t>
                      </a:r>
                      <a:endParaRPr lang="en-US" sz="13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3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3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51 MHz</a:t>
                      </a:r>
                      <a:endParaRPr lang="en-US" sz="13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0.25 MHz</a:t>
                      </a:r>
                      <a:endParaRPr lang="en-US" sz="13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0.039 MHz</a:t>
                      </a:r>
                      <a:endParaRPr lang="en-US" sz="13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445"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/>
                        <a:t>e DIS W&gt;2GeV,x&lt;0.20 </a:t>
                      </a:r>
                    </a:p>
                    <a:p>
                      <a:pPr algn="l"/>
                      <a:r>
                        <a:rPr lang="en-US" sz="1300" dirty="0" smtClean="0"/>
                        <a:t>EC triggered</a:t>
                      </a:r>
                      <a:endParaRPr 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680 kHz</a:t>
                      </a:r>
                      <a:endParaRPr 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102 kHz</a:t>
                      </a:r>
                      <a:endParaRPr lang="en-US" sz="13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1430kHz</a:t>
                      </a:r>
                      <a:endParaRPr 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>
                          <a:solidFill>
                            <a:srgbClr val="FF0000"/>
                          </a:solidFill>
                        </a:rPr>
                        <a:t>446 kHz</a:t>
                      </a:r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>
                          <a:solidFill>
                            <a:srgbClr val="0070C0"/>
                          </a:solidFill>
                        </a:rPr>
                        <a:t>448kHz</a:t>
                      </a:r>
                      <a:endParaRPr lang="en-US" sz="13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485kHz</a:t>
                      </a:r>
                      <a:endParaRPr lang="en-US" sz="13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311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err="1" smtClean="0"/>
                        <a:t>Pim</a:t>
                      </a:r>
                      <a:r>
                        <a:rPr lang="en-US" sz="1300" dirty="0" smtClean="0"/>
                        <a:t>  EC triggered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540 kHz</a:t>
                      </a:r>
                      <a:endParaRPr 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120 kHz</a:t>
                      </a:r>
                      <a:endParaRPr lang="en-US" sz="13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604000 kHz</a:t>
                      </a:r>
                      <a:endParaRPr 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>
                          <a:solidFill>
                            <a:srgbClr val="FF0000"/>
                          </a:solidFill>
                        </a:rPr>
                        <a:t>47900 </a:t>
                      </a:r>
                      <a:r>
                        <a:rPr lang="en-US" sz="1300" dirty="0" smtClean="0">
                          <a:solidFill>
                            <a:srgbClr val="FF0000"/>
                          </a:solidFill>
                        </a:rPr>
                        <a:t>kHz</a:t>
                      </a:r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>
                          <a:solidFill>
                            <a:srgbClr val="0070C0"/>
                          </a:solidFill>
                        </a:rPr>
                        <a:t>4250 kHz</a:t>
                      </a:r>
                      <a:endParaRPr lang="en-US" sz="13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23900 </a:t>
                      </a:r>
                      <a:r>
                        <a:rPr lang="en-US" sz="1300" dirty="0" smtClean="0"/>
                        <a:t>kHz</a:t>
                      </a:r>
                      <a:endParaRPr lang="en-US" sz="13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74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Pip  EC triggered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3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616000 kHz</a:t>
                      </a:r>
                      <a:endParaRPr 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>
                          <a:solidFill>
                            <a:srgbClr val="FF0000"/>
                          </a:solidFill>
                        </a:rPr>
                        <a:t>16900 </a:t>
                      </a:r>
                      <a:r>
                        <a:rPr lang="en-US" sz="1300" dirty="0" smtClean="0">
                          <a:solidFill>
                            <a:srgbClr val="FF0000"/>
                          </a:solidFill>
                        </a:rPr>
                        <a:t>kHz</a:t>
                      </a:r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>
                          <a:solidFill>
                            <a:srgbClr val="0070C0"/>
                          </a:solidFill>
                        </a:rPr>
                        <a:t>226 kHz</a:t>
                      </a:r>
                      <a:endParaRPr lang="en-US" sz="13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1960 </a:t>
                      </a:r>
                      <a:r>
                        <a:rPr lang="en-US" sz="1300" dirty="0" smtClean="0"/>
                        <a:t>kHz</a:t>
                      </a:r>
                      <a:endParaRPr lang="en-US" sz="13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74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err="1" smtClean="0"/>
                        <a:t>Pim</a:t>
                      </a:r>
                      <a:r>
                        <a:rPr lang="en-US" sz="1300" dirty="0" smtClean="0"/>
                        <a:t>  EC triggered,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Pileup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10 kHz</a:t>
                      </a:r>
                      <a:endParaRPr 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&lt;2</a:t>
                      </a:r>
                      <a:r>
                        <a:rPr lang="en-US" sz="1300" baseline="0" dirty="0" smtClean="0"/>
                        <a:t> kHz</a:t>
                      </a:r>
                      <a:endParaRPr lang="en-US" sz="13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3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PVDIS EC Trigger Effect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8/19/2013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262" y="1447800"/>
            <a:ext cx="886433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Google Drive\baffle\solid_baffle_zwzhao_20130820_plot\Eklog_R_e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76400"/>
            <a:ext cx="8829367" cy="1828800"/>
          </a:xfrm>
          <a:prstGeom prst="rect">
            <a:avLst/>
          </a:prstGeom>
          <a:noFill/>
        </p:spPr>
      </p:pic>
      <p:pic>
        <p:nvPicPr>
          <p:cNvPr id="1027" name="Picture 3" descr="D:\Google Drive\baffle\solid_baffle_zwzhao_20130820_plot\Eklog_R_ec_t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114800"/>
            <a:ext cx="8829368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Google Drive\baffle\solid_baffle_zwzhao_20130820_plot\fluxR_e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905000"/>
            <a:ext cx="5306363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Google Drive\baffle\solid_baffle_zwzhao_20130820_plot\compare_1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52600"/>
            <a:ext cx="5898591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Generator “</a:t>
            </a:r>
            <a:r>
              <a:rPr lang="en-US" dirty="0" err="1" smtClean="0"/>
              <a:t>eicRate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eDIS</a:t>
            </a:r>
            <a:r>
              <a:rPr lang="en-US" dirty="0" smtClean="0"/>
              <a:t> rate based on formula from PDG on proton or neutron</a:t>
            </a:r>
          </a:p>
          <a:p>
            <a:r>
              <a:rPr lang="en-US" dirty="0" err="1" smtClean="0"/>
              <a:t>eES</a:t>
            </a:r>
            <a:r>
              <a:rPr lang="en-US" dirty="0" smtClean="0"/>
              <a:t> rate based on formula on proton or neutron</a:t>
            </a:r>
          </a:p>
          <a:p>
            <a:r>
              <a:rPr lang="en-US" dirty="0" err="1" smtClean="0"/>
              <a:t>hadron</a:t>
            </a:r>
            <a:r>
              <a:rPr lang="en-US" dirty="0" smtClean="0"/>
              <a:t> rate based on Wiser fit</a:t>
            </a:r>
          </a:p>
          <a:p>
            <a:pPr lvl="1"/>
            <a:r>
              <a:rPr lang="en-US" dirty="0" err="1" smtClean="0"/>
              <a:t>pip,pim,Kp,Km,p</a:t>
            </a:r>
            <a:r>
              <a:rPr lang="en-US" dirty="0" smtClean="0"/>
              <a:t> and p-bar on proton from Wiser fit directly</a:t>
            </a:r>
          </a:p>
          <a:p>
            <a:pPr lvl="1"/>
            <a:r>
              <a:rPr lang="en-US" dirty="0" smtClean="0"/>
              <a:t>pi0 rate = (</a:t>
            </a:r>
            <a:r>
              <a:rPr lang="en-US" dirty="0" err="1" smtClean="0"/>
              <a:t>pip+pim</a:t>
            </a:r>
            <a:r>
              <a:rPr lang="en-US" dirty="0" smtClean="0"/>
              <a:t>)/2 , </a:t>
            </a:r>
            <a:r>
              <a:rPr lang="en-US" dirty="0" err="1" smtClean="0"/>
              <a:t>Ks,Kl</a:t>
            </a:r>
            <a:r>
              <a:rPr lang="en-US" dirty="0" smtClean="0"/>
              <a:t> rate = (</a:t>
            </a:r>
            <a:r>
              <a:rPr lang="en-US" dirty="0" err="1" smtClean="0"/>
              <a:t>Kp+Km</a:t>
            </a:r>
            <a:r>
              <a:rPr lang="en-US" dirty="0" smtClean="0"/>
              <a:t>)/2</a:t>
            </a:r>
          </a:p>
          <a:p>
            <a:pPr lvl="1"/>
            <a:r>
              <a:rPr lang="en-US" dirty="0" smtClean="0"/>
              <a:t>pip/</a:t>
            </a:r>
            <a:r>
              <a:rPr lang="en-US" dirty="0" err="1" smtClean="0"/>
              <a:t>pim</a:t>
            </a:r>
            <a:r>
              <a:rPr lang="en-US" dirty="0" smtClean="0"/>
              <a:t> rate on proton = </a:t>
            </a:r>
            <a:r>
              <a:rPr lang="en-US" dirty="0" err="1" smtClean="0"/>
              <a:t>pim</a:t>
            </a:r>
            <a:r>
              <a:rPr lang="en-US" dirty="0" smtClean="0"/>
              <a:t>/pip rate on neutron, </a:t>
            </a:r>
            <a:r>
              <a:rPr lang="en-US" dirty="0" err="1" smtClean="0"/>
              <a:t>Kp</a:t>
            </a:r>
            <a:r>
              <a:rPr lang="en-US" dirty="0" smtClean="0"/>
              <a:t>/Km rate on proton = Km/</a:t>
            </a:r>
            <a:r>
              <a:rPr lang="en-US" dirty="0" err="1" smtClean="0"/>
              <a:t>Kp</a:t>
            </a:r>
            <a:r>
              <a:rPr lang="en-US" dirty="0" smtClean="0"/>
              <a:t> rate on neutron</a:t>
            </a:r>
          </a:p>
          <a:p>
            <a:pPr lvl="1"/>
            <a:r>
              <a:rPr lang="en-US" dirty="0" smtClean="0"/>
              <a:t>p rate on proton = p rate on neutron</a:t>
            </a:r>
          </a:p>
          <a:p>
            <a:pPr lvl="1"/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radlen</a:t>
            </a:r>
            <a:r>
              <a:rPr lang="en-US" dirty="0" smtClean="0">
                <a:solidFill>
                  <a:srgbClr val="FF0000"/>
                </a:solidFill>
              </a:rPr>
              <a:t> used in Wiser fit, The </a:t>
            </a:r>
            <a:r>
              <a:rPr lang="en-US" dirty="0" err="1" smtClean="0">
                <a:solidFill>
                  <a:srgbClr val="FF0000"/>
                </a:solidFill>
              </a:rPr>
              <a:t>crosssection</a:t>
            </a:r>
            <a:r>
              <a:rPr lang="en-US" dirty="0" smtClean="0">
                <a:solidFill>
                  <a:srgbClr val="FF0000"/>
                </a:solidFill>
              </a:rPr>
              <a:t> output from Wiser is linearly proportional to </a:t>
            </a:r>
            <a:r>
              <a:rPr lang="en-US" dirty="0" err="1" smtClean="0">
                <a:solidFill>
                  <a:srgbClr val="FF0000"/>
                </a:solidFill>
              </a:rPr>
              <a:t>radlen</a:t>
            </a:r>
            <a:r>
              <a:rPr lang="en-US" dirty="0" smtClean="0">
                <a:solidFill>
                  <a:srgbClr val="FF0000"/>
                </a:solidFill>
              </a:rPr>
              <a:t>. Different code uses different estimation of </a:t>
            </a:r>
            <a:r>
              <a:rPr lang="en-US" dirty="0" err="1" smtClean="0">
                <a:solidFill>
                  <a:srgbClr val="FF0000"/>
                </a:solidFill>
              </a:rPr>
              <a:t>radlen</a:t>
            </a:r>
            <a:r>
              <a:rPr lang="en-US" dirty="0" smtClean="0">
                <a:solidFill>
                  <a:srgbClr val="FF0000"/>
                </a:solidFill>
              </a:rPr>
              <a:t>, here is what “</a:t>
            </a:r>
            <a:r>
              <a:rPr lang="en-US" dirty="0" err="1" smtClean="0">
                <a:solidFill>
                  <a:srgbClr val="FF0000"/>
                </a:solidFill>
              </a:rPr>
              <a:t>eicRate</a:t>
            </a:r>
            <a:r>
              <a:rPr lang="en-US" dirty="0" smtClean="0">
                <a:solidFill>
                  <a:srgbClr val="FF0000"/>
                </a:solidFill>
              </a:rPr>
              <a:t>” uses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Intrad</a:t>
            </a:r>
            <a:r>
              <a:rPr lang="en-US" dirty="0" smtClean="0">
                <a:solidFill>
                  <a:srgbClr val="FF0000"/>
                </a:solidFill>
              </a:rPr>
              <a:t>  = 2.0*log(</a:t>
            </a:r>
            <a:r>
              <a:rPr lang="en-US" dirty="0" err="1" smtClean="0">
                <a:solidFill>
                  <a:srgbClr val="FF0000"/>
                </a:solidFill>
              </a:rPr>
              <a:t>e_lab</a:t>
            </a:r>
            <a:r>
              <a:rPr lang="en-US" dirty="0" smtClean="0">
                <a:solidFill>
                  <a:srgbClr val="FF0000"/>
                </a:solidFill>
              </a:rPr>
              <a:t>/0.000511)/(137.0*3.14159)</a:t>
            </a:r>
          </a:p>
          <a:p>
            <a:pPr lvl="1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= 0.0464 (for 11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r>
              <a:rPr lang="en-US" dirty="0" smtClean="0">
                <a:solidFill>
                  <a:srgbClr val="FF0000"/>
                </a:solidFill>
              </a:rPr>
              <a:t> beam)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radlen</a:t>
            </a:r>
            <a:r>
              <a:rPr lang="en-US" dirty="0" smtClean="0">
                <a:solidFill>
                  <a:srgbClr val="FF0000"/>
                </a:solidFill>
              </a:rPr>
              <a:t> = 0.5*</a:t>
            </a:r>
            <a:r>
              <a:rPr lang="en-US" dirty="0" err="1" smtClean="0">
                <a:solidFill>
                  <a:srgbClr val="FF0000"/>
                </a:solidFill>
              </a:rPr>
              <a:t>rad</a:t>
            </a:r>
            <a:r>
              <a:rPr lang="en-US" dirty="0" smtClean="0">
                <a:solidFill>
                  <a:srgbClr val="FF0000"/>
                </a:solidFill>
              </a:rPr>
              <a:t>*100.*(4.0/3.0) + </a:t>
            </a:r>
            <a:r>
              <a:rPr lang="en-US" dirty="0" err="1" smtClean="0">
                <a:solidFill>
                  <a:srgbClr val="FF0000"/>
                </a:solidFill>
              </a:rPr>
              <a:t>intrad</a:t>
            </a:r>
            <a:r>
              <a:rPr lang="en-US" dirty="0" smtClean="0">
                <a:solidFill>
                  <a:srgbClr val="FF0000"/>
                </a:solidFill>
              </a:rPr>
              <a:t>*100.0</a:t>
            </a:r>
          </a:p>
          <a:p>
            <a:pPr lvl="1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= 8.22 (for 40cm LD2 target with </a:t>
            </a:r>
            <a:r>
              <a:rPr lang="en-US" dirty="0" err="1" smtClean="0">
                <a:solidFill>
                  <a:srgbClr val="FF0000"/>
                </a:solidFill>
              </a:rPr>
              <a:t>rad</a:t>
            </a:r>
            <a:r>
              <a:rPr lang="en-US" dirty="0" smtClean="0">
                <a:solidFill>
                  <a:srgbClr val="FF0000"/>
                </a:solidFill>
              </a:rPr>
              <a:t>=40/745.4=0.0537)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2" name="Picture 4" descr="http://hallaweb.jlab.org/12GeV/SoLID/download/sim/rate/PVDIS_LD2/ThetaP_eD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7532915" cy="3657600"/>
          </a:xfrm>
          <a:prstGeom prst="rect">
            <a:avLst/>
          </a:prstGeom>
          <a:noFill/>
        </p:spPr>
      </p:pic>
      <p:pic>
        <p:nvPicPr>
          <p:cNvPr id="27650" name="Picture 2" descr="http://hallaweb.jlab.org/12GeV/SoLID/download/sim/rate/PVDIS_LD2/ThetaP_p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085" y="3352800"/>
            <a:ext cx="7532915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Pim</a:t>
            </a:r>
            <a:r>
              <a:rPr lang="en-US" dirty="0" smtClean="0"/>
              <a:t>/e ratio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1e2 P&gt;2GeV, 5e2 P&gt;1.5GeV, </a:t>
            </a:r>
          </a:p>
          <a:p>
            <a:pPr>
              <a:buNone/>
            </a:pPr>
            <a:r>
              <a:rPr lang="en-US" dirty="0" smtClean="0"/>
              <a:t>1e3 P&gt;1GeV, 5e3 P &lt;1GeV</a:t>
            </a:r>
            <a:endParaRPr lang="en-US" dirty="0"/>
          </a:p>
        </p:txBody>
      </p:sp>
      <p:pic>
        <p:nvPicPr>
          <p:cNvPr id="10242" name="Picture 2" descr="http://hallaweb.jlab.org/12GeV/SoLID/download/sim/rate/PVDIS_LD2/ThetaP_pime_rati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14600"/>
            <a:ext cx="8474528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Acceptance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 descr="http://hallaweb.jlab.org/12GeV/SoLID/download/sim/rate/PVDIS_LD2/ThetaP_1D_nocu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2485" y="0"/>
            <a:ext cx="7532915" cy="3657600"/>
          </a:xfrm>
          <a:prstGeom prst="rect">
            <a:avLst/>
          </a:prstGeom>
          <a:noFill/>
        </p:spPr>
      </p:pic>
      <p:pic>
        <p:nvPicPr>
          <p:cNvPr id="26628" name="Picture 4" descr="http://hallaweb.jlab.org/12GeV/SoLID/download/sim/rate/PVDIS_LD2/ThetaP_1D_cu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276600"/>
            <a:ext cx="7532914" cy="3657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362200" y="533400"/>
            <a:ext cx="1371600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smtClean="0"/>
              <a:t>No cut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2514600" y="3581400"/>
            <a:ext cx="1371600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smtClean="0"/>
              <a:t>Cut P&gt;2GeV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6019800" y="533400"/>
            <a:ext cx="1371600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smtClean="0"/>
              <a:t>No cut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6248400" y="3581400"/>
            <a:ext cx="1600200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smtClean="0"/>
              <a:t>Cut 21&lt;theta&lt;36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24384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Vacuum plane in front of EC and GEM, everything else are kryptonite or vacuum</a:t>
            </a:r>
          </a:p>
          <a:p>
            <a:r>
              <a:rPr lang="en-US" dirty="0" smtClean="0"/>
              <a:t>Virtual plane in front of EC R(90,270)cm to record hits, limited by </a:t>
            </a:r>
            <a:r>
              <a:rPr lang="en-US" dirty="0" err="1" smtClean="0"/>
              <a:t>endcap</a:t>
            </a:r>
            <a:r>
              <a:rPr lang="en-US" dirty="0" smtClean="0"/>
              <a:t> size</a:t>
            </a:r>
          </a:p>
          <a:p>
            <a:r>
              <a:rPr lang="en-US" dirty="0" smtClean="0"/>
              <a:t>EC module R(110,265)cm, 110cm due to target downstream end at 21 degree, 265cm due to </a:t>
            </a:r>
            <a:r>
              <a:rPr lang="en-US" dirty="0" err="1" smtClean="0"/>
              <a:t>endcap</a:t>
            </a:r>
            <a:r>
              <a:rPr lang="en-US" dirty="0" smtClean="0"/>
              <a:t> size</a:t>
            </a:r>
          </a:p>
          <a:p>
            <a:r>
              <a:rPr lang="en-US" dirty="0" smtClean="0"/>
              <a:t>EC effect R(110,250)cm, 250cm choose to ensure EC best performance</a:t>
            </a:r>
          </a:p>
          <a:p>
            <a:endParaRPr lang="en-US" dirty="0" smtClean="0"/>
          </a:p>
          <a:p>
            <a:r>
              <a:rPr lang="en-US" dirty="0" smtClean="0"/>
              <a:t>Throw in </a:t>
            </a:r>
            <a:r>
              <a:rPr lang="en-US" dirty="0" err="1" smtClean="0"/>
              <a:t>geantino</a:t>
            </a:r>
            <a:r>
              <a:rPr lang="en-US" dirty="0" smtClean="0"/>
              <a:t>/</a:t>
            </a:r>
            <a:r>
              <a:rPr lang="en-US" dirty="0" err="1" smtClean="0"/>
              <a:t>chargedgeantino</a:t>
            </a:r>
            <a:r>
              <a:rPr lang="en-US" dirty="0" smtClean="0"/>
              <a:t> from various vertex and evenly in P and theta</a:t>
            </a:r>
          </a:p>
          <a:p>
            <a:r>
              <a:rPr lang="en-US" dirty="0" smtClean="0"/>
              <a:t>Look at accepted particles on virtual plane in front of EC with cut on  R(110,250)cm to determine acceptance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 descr="D:\Google Drive\baffle\solid_baffle_zwzhao_20130820_plot\PVDIS_setup_nobaff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124200"/>
            <a:ext cx="3889624" cy="3657600"/>
          </a:xfrm>
          <a:prstGeom prst="rect">
            <a:avLst/>
          </a:prstGeom>
          <a:noFill/>
        </p:spPr>
      </p:pic>
      <p:pic>
        <p:nvPicPr>
          <p:cNvPr id="1027" name="Picture 3" descr="D:\Google Drive\baffle\solid_baffle_zwzhao_20130820_plot\PVDIS_setup_nobaffle_zo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124200"/>
            <a:ext cx="3889624" cy="3657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629400" y="152400"/>
            <a:ext cx="2262607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PVDIS setup, no baffle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1143000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1600200" cy="1905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point source</a:t>
            </a:r>
          </a:p>
          <a:p>
            <a:pPr>
              <a:buNone/>
            </a:pPr>
            <a:r>
              <a:rPr lang="en-US" dirty="0" smtClean="0"/>
              <a:t>Z=10cm</a:t>
            </a:r>
          </a:p>
          <a:p>
            <a:pPr>
              <a:buNone/>
            </a:pPr>
            <a:r>
              <a:rPr lang="en-US" dirty="0" smtClean="0"/>
              <a:t>r=0mm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69206" y="3276600"/>
            <a:ext cx="859594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neutral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98880" y="304800"/>
            <a:ext cx="98232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negative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90600" y="5562600"/>
            <a:ext cx="91820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positive</a:t>
            </a:r>
            <a:endParaRPr lang="en-US" dirty="0"/>
          </a:p>
        </p:txBody>
      </p:sp>
      <p:pic>
        <p:nvPicPr>
          <p:cNvPr id="2053" name="Picture 5" descr="D:\Google Drive\baffle\solid_baffle_zwzhao_20130820_plot\acceptance\acceptance_solid_CLEO_PVDIS_negative_nobaffle_z0r0_ac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0953" y="0"/>
            <a:ext cx="7083047" cy="4572000"/>
          </a:xfrm>
          <a:prstGeom prst="rect">
            <a:avLst/>
          </a:prstGeom>
          <a:noFill/>
        </p:spPr>
      </p:pic>
      <p:pic>
        <p:nvPicPr>
          <p:cNvPr id="2054" name="Picture 6" descr="D:\Google Drive\baffle\solid_baffle_zwzhao_20130820_plot\acceptance\acceptance_solid_CLEO_PVDIS_neutral_nobaffle_z0r0_a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0953" y="2286000"/>
            <a:ext cx="7083047" cy="4572000"/>
          </a:xfrm>
          <a:prstGeom prst="rect">
            <a:avLst/>
          </a:prstGeom>
          <a:noFill/>
        </p:spPr>
      </p:pic>
      <p:pic>
        <p:nvPicPr>
          <p:cNvPr id="2055" name="Picture 7" descr="D:\Google Drive\baffle\solid_baffle_zwzhao_20130820_plot\acceptance\acceptance_solid_CLEO_PVDIS_positive_nobaffle_z0r0_ac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0953" y="4572000"/>
            <a:ext cx="7083047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1143000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1600200" cy="1905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point source</a:t>
            </a:r>
          </a:p>
          <a:p>
            <a:pPr>
              <a:buNone/>
            </a:pPr>
            <a:r>
              <a:rPr lang="en-US" dirty="0" smtClean="0"/>
              <a:t>Z=30cm</a:t>
            </a:r>
          </a:p>
          <a:p>
            <a:pPr>
              <a:buNone/>
            </a:pPr>
            <a:r>
              <a:rPr lang="en-US" dirty="0" smtClean="0"/>
              <a:t>r=0mm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69206" y="3276600"/>
            <a:ext cx="859594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neutral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98880" y="304800"/>
            <a:ext cx="98232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negative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90600" y="5562600"/>
            <a:ext cx="91820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positive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6200" y="4114800"/>
            <a:ext cx="19779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/>
              <a:t>Accept larger </a:t>
            </a:r>
          </a:p>
          <a:p>
            <a:r>
              <a:rPr lang="en-US" sz="2500" dirty="0" smtClean="0"/>
              <a:t>polar angle</a:t>
            </a:r>
            <a:endParaRPr lang="en-US" sz="2500" dirty="0"/>
          </a:p>
        </p:txBody>
      </p:sp>
      <p:pic>
        <p:nvPicPr>
          <p:cNvPr id="3077" name="Picture 5" descr="D:\Google Drive\baffle\solid_baffle_zwzhao_20130820_plot\acceptance\acceptance_solid_CLEO_PVDIS_negative_nobaffle_z20r0_ac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0953" y="0"/>
            <a:ext cx="7083047" cy="4572000"/>
          </a:xfrm>
          <a:prstGeom prst="rect">
            <a:avLst/>
          </a:prstGeom>
          <a:noFill/>
        </p:spPr>
      </p:pic>
      <p:pic>
        <p:nvPicPr>
          <p:cNvPr id="3078" name="Picture 6" descr="D:\Google Drive\baffle\solid_baffle_zwzhao_20130820_plot\acceptance\acceptance_solid_CLEO_PVDIS_neutral_nobaffle_z20r0_a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0953" y="2286000"/>
            <a:ext cx="7083047" cy="4572000"/>
          </a:xfrm>
          <a:prstGeom prst="rect">
            <a:avLst/>
          </a:prstGeom>
          <a:noFill/>
        </p:spPr>
      </p:pic>
      <p:pic>
        <p:nvPicPr>
          <p:cNvPr id="3079" name="Picture 7" descr="D:\Google Drive\baffle\solid_baffle_zwzhao_20130820_plot\acceptance\acceptance_solid_CLEO_PVDIS_positive_nobaffle_z20r0_ac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0953" y="4572000"/>
            <a:ext cx="7083047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1143000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1905000" cy="1905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point source</a:t>
            </a:r>
          </a:p>
          <a:p>
            <a:pPr>
              <a:buNone/>
            </a:pPr>
            <a:r>
              <a:rPr lang="en-US" dirty="0" smtClean="0"/>
              <a:t>Z=30cm</a:t>
            </a:r>
          </a:p>
          <a:p>
            <a:pPr>
              <a:buNone/>
            </a:pPr>
            <a:r>
              <a:rPr lang="en-US" dirty="0" smtClean="0"/>
              <a:t>r=3.536mm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69206" y="3276600"/>
            <a:ext cx="859594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neutral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98880" y="304800"/>
            <a:ext cx="98232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negative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90600" y="5562600"/>
            <a:ext cx="91820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positive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6200" y="4114800"/>
            <a:ext cx="19779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/>
              <a:t>Accept larger </a:t>
            </a:r>
          </a:p>
          <a:p>
            <a:r>
              <a:rPr lang="en-US" sz="2500" dirty="0" smtClean="0"/>
              <a:t>polar angle</a:t>
            </a:r>
            <a:endParaRPr lang="en-US" sz="2500" dirty="0"/>
          </a:p>
        </p:txBody>
      </p:sp>
      <p:pic>
        <p:nvPicPr>
          <p:cNvPr id="5125" name="Picture 5" descr="D:\Google Drive\baffle\solid_baffle_zwzhao_20130820_plot\acceptance\acceptance_solid_CLEO_PVDIS_negative_nobaffle_z20r0.3536_ac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0953" y="0"/>
            <a:ext cx="7083047" cy="4572000"/>
          </a:xfrm>
          <a:prstGeom prst="rect">
            <a:avLst/>
          </a:prstGeom>
          <a:noFill/>
        </p:spPr>
      </p:pic>
      <p:pic>
        <p:nvPicPr>
          <p:cNvPr id="5126" name="Picture 6" descr="D:\Google Drive\baffle\solid_baffle_zwzhao_20130820_plot\acceptance\acceptance_solid_CLEO_PVDIS_neutral_nobaffle_z20r0.3536_a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0953" y="2286000"/>
            <a:ext cx="7083047" cy="4572000"/>
          </a:xfrm>
          <a:prstGeom prst="rect">
            <a:avLst/>
          </a:prstGeom>
          <a:noFill/>
        </p:spPr>
      </p:pic>
      <p:pic>
        <p:nvPicPr>
          <p:cNvPr id="5127" name="Picture 7" descr="D:\Google Drive\baffle\solid_baffle_zwzhao_20130820_plot\acceptance\acceptance_solid_CLEO_PVDIS_positive_nobaffle_z20r0.3536_ac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0953" y="4572000"/>
            <a:ext cx="7083047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393" y="110570"/>
            <a:ext cx="8229600" cy="1143000"/>
          </a:xfrm>
        </p:spPr>
        <p:txBody>
          <a:bodyPr>
            <a:noAutofit/>
          </a:bodyPr>
          <a:lstStyle/>
          <a:p>
            <a:r>
              <a:rPr lang="en-US" sz="3000" dirty="0" smtClean="0"/>
              <a:t>How particle rotates in </a:t>
            </a:r>
            <a:r>
              <a:rPr lang="en-US" sz="3000" dirty="0" err="1" smtClean="0"/>
              <a:t>SoLID</a:t>
            </a:r>
            <a:r>
              <a:rPr lang="en-US" sz="3000" dirty="0" smtClean="0"/>
              <a:t> field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098" name="Picture 2" descr="D:\Google Drive\baffle\solid_baffle_zwzhao_20130820_plot\acceptance\acceptance_solid_CLEO_PVDIS_negative_nobaffle_z0r0_hit_rMo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6381850" cy="27432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7924800" y="762000"/>
            <a:ext cx="98232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negative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" y="304800"/>
            <a:ext cx="1600200" cy="1066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Point source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Z=10cm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r=0mm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4800600"/>
            <a:ext cx="7239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/>
              <a:t>Sweep away &lt; 0.2MeV,  Squeeze ~ 0.3GeV</a:t>
            </a:r>
          </a:p>
        </p:txBody>
      </p:sp>
      <p:pic>
        <p:nvPicPr>
          <p:cNvPr id="4108" name="Picture 12" descr="D:\Google Drive\baffle\solid_baffle_zwzhao_20130820_plot\acceptance_nobaffle_pointtarget\acceptance_solid_CLEO_PVDIS_negative_nobaffle_z0r0_hit_phidiffM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600200"/>
            <a:ext cx="6381849" cy="2743200"/>
          </a:xfrm>
          <a:prstGeom prst="rect">
            <a:avLst/>
          </a:prstGeom>
          <a:noFill/>
        </p:spPr>
      </p:pic>
      <p:pic>
        <p:nvPicPr>
          <p:cNvPr id="4109" name="Picture 13" descr="D:\Google Drive\baffle\solid_baffle_zwzhao_20130820_plot\acceptance_nobaffle_pointtarget\acceptance_solid_CLEO_PVDIS_negative_nobaffle_z0r0_hit_thetadiffMo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600200"/>
            <a:ext cx="6381849" cy="27432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438400" y="4114800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</a:t>
            </a:r>
          </a:p>
        </p:txBody>
      </p:sp>
      <p:sp>
        <p:nvSpPr>
          <p:cNvPr id="23" name="Rectangle 22"/>
          <p:cNvSpPr/>
          <p:nvPr/>
        </p:nvSpPr>
        <p:spPr>
          <a:xfrm rot="16200000">
            <a:off x="-147671" y="1988139"/>
            <a:ext cx="688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Mom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800600" y="4038600"/>
            <a:ext cx="906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Phi_diff</a:t>
            </a:r>
            <a:endParaRPr lang="en-US" dirty="0" smtClean="0"/>
          </a:p>
        </p:txBody>
      </p:sp>
      <p:sp>
        <p:nvSpPr>
          <p:cNvPr id="25" name="Rectangle 24"/>
          <p:cNvSpPr/>
          <p:nvPr/>
        </p:nvSpPr>
        <p:spPr>
          <a:xfrm>
            <a:off x="7772400" y="4038600"/>
            <a:ext cx="1146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Theta_diff</a:t>
            </a:r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D:\Google Drive\baffle\solid_baffle_zwzhao_20130820_plot\acceptance\acceptance_solid_CLEO_PVDIS_negative_nobaffle_ac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0953" y="0"/>
            <a:ext cx="7083047" cy="4572000"/>
          </a:xfrm>
          <a:prstGeom prst="rect">
            <a:avLst/>
          </a:prstGeom>
          <a:noFill/>
        </p:spPr>
      </p:pic>
      <p:pic>
        <p:nvPicPr>
          <p:cNvPr id="6147" name="Picture 3" descr="D:\Google Drive\baffle\solid_baffle_zwzhao_20130820_plot\acceptance\acceptance_solid_CLEO_PVDIS_neutral_nobaffle_a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0953" y="2286000"/>
            <a:ext cx="7083047" cy="4572000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371600"/>
            <a:ext cx="1905000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source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Z(-10,30)cm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R(0,3.536)mm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9206" y="3276600"/>
            <a:ext cx="859594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neutral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98880" y="304800"/>
            <a:ext cx="98232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negative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90600" y="5562600"/>
            <a:ext cx="91820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positive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3705761"/>
            <a:ext cx="2057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Strong bending &lt; 0.5GeV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Sweep away  &lt; 0.2GeV</a:t>
            </a:r>
            <a:endParaRPr lang="en-US" sz="2000" dirty="0"/>
          </a:p>
        </p:txBody>
      </p:sp>
      <p:pic>
        <p:nvPicPr>
          <p:cNvPr id="6150" name="Picture 6" descr="D:\Google Drive\baffle\solid_baffle_zwzhao_20130820_plot\acceptance_nobaffle\acceptance_solid_CLEO_PVDIS_positive_nobaffle_ac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0953" y="4572000"/>
            <a:ext cx="7083047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D:\Google Drive\baffle\solid_baffle_zwzhao_20130820_plot\acceptance_nobaffle\acceptance_solid_CLEO_PVDIS_e_nobaffle_ac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0953" y="0"/>
            <a:ext cx="7083047" cy="4572000"/>
          </a:xfrm>
          <a:prstGeom prst="rect">
            <a:avLst/>
          </a:prstGeom>
          <a:noFill/>
        </p:spPr>
      </p:pic>
      <p:pic>
        <p:nvPicPr>
          <p:cNvPr id="7171" name="Picture 3" descr="D:\Google Drive\baffle\solid_baffle_zwzhao_20130820_plot\acceptance_nobaffle\acceptance_solid_CLEO_PVDIS_pim_nobaffle_a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0953" y="2286000"/>
            <a:ext cx="7083047" cy="4572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969206" y="3276600"/>
            <a:ext cx="543739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pim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98880" y="304800"/>
            <a:ext cx="370614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e-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90600" y="5562600"/>
            <a:ext cx="481222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pip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962400"/>
            <a:ext cx="2057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~3% </a:t>
            </a:r>
            <a:r>
              <a:rPr lang="en-US" sz="2000" dirty="0" err="1" smtClean="0"/>
              <a:t>pion</a:t>
            </a:r>
            <a:r>
              <a:rPr lang="en-US" sz="2000" dirty="0" smtClean="0"/>
              <a:t> decay before reach EC </a:t>
            </a:r>
            <a:endParaRPr lang="en-US" sz="20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28600" y="1371600"/>
            <a:ext cx="1905000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Z(-10,30)cm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R(0,3.536)mm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4" name="Picture 6" descr="D:\Google Drive\baffle\solid_baffle_zwzhao_20130820_plot\acceptance_nobaffle\acceptance_solid_CLEO_PVDIS_pip_nobaffle_ac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0953" y="4572000"/>
            <a:ext cx="7083047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7693</TotalTime>
  <Words>589</Words>
  <Application>Microsoft Office PowerPoint</Application>
  <PresentationFormat>On-screen Show (4:3)</PresentationFormat>
  <Paragraphs>230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Baffle update</vt:lpstr>
      <vt:lpstr>Acceptance study</vt:lpstr>
      <vt:lpstr>condition</vt:lpstr>
      <vt:lpstr>Slide 4</vt:lpstr>
      <vt:lpstr>Slide 5</vt:lpstr>
      <vt:lpstr>Slide 6</vt:lpstr>
      <vt:lpstr>How particle rotates in SoLID field</vt:lpstr>
      <vt:lpstr>Slide 8</vt:lpstr>
      <vt:lpstr>Slide 9</vt:lpstr>
      <vt:lpstr>condition</vt:lpstr>
      <vt:lpstr>Slide 11</vt:lpstr>
      <vt:lpstr>Slide 12</vt:lpstr>
      <vt:lpstr>PVDIS EC Trigger Effect</vt:lpstr>
      <vt:lpstr>trigger</vt:lpstr>
      <vt:lpstr>Slide 15</vt:lpstr>
      <vt:lpstr>Slide 16</vt:lpstr>
      <vt:lpstr>Generator “eicRate”</vt:lpstr>
      <vt:lpstr>Slide 18</vt:lpstr>
      <vt:lpstr>Pim/e ratio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Baffle update</dc:title>
  <dc:creator>owner</dc:creator>
  <cp:lastModifiedBy>owner</cp:lastModifiedBy>
  <cp:revision>201</cp:revision>
  <dcterms:created xsi:type="dcterms:W3CDTF">2006-08-16T00:00:00Z</dcterms:created>
  <dcterms:modified xsi:type="dcterms:W3CDTF">2013-08-26T15:08:10Z</dcterms:modified>
</cp:coreProperties>
</file>