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1" r:id="rId3"/>
    <p:sldId id="272" r:id="rId4"/>
    <p:sldId id="282" r:id="rId5"/>
    <p:sldId id="283" r:id="rId6"/>
    <p:sldId id="284" r:id="rId7"/>
    <p:sldId id="285" r:id="rId8"/>
    <p:sldId id="273" r:id="rId9"/>
    <p:sldId id="286" r:id="rId10"/>
    <p:sldId id="290" r:id="rId11"/>
    <p:sldId id="288" r:id="rId12"/>
    <p:sldId id="299" r:id="rId13"/>
    <p:sldId id="291" r:id="rId14"/>
    <p:sldId id="292" r:id="rId15"/>
    <p:sldId id="293" r:id="rId16"/>
    <p:sldId id="294" r:id="rId17"/>
    <p:sldId id="295" r:id="rId18"/>
    <p:sldId id="274" r:id="rId19"/>
    <p:sldId id="298" r:id="rId20"/>
    <p:sldId id="296" r:id="rId21"/>
    <p:sldId id="297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102" d="100"/>
          <a:sy n="102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5FE3B-9515-48D4-AE68-6FCE54D9262A}" type="datetimeFigureOut">
              <a:rPr lang="zh-CN" altLang="en-US" smtClean="0"/>
              <a:t>2017/1/18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9C090-17B5-4987-8AC1-E7AEC3B08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25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C4BBE-1691-4564-8C9A-3FA243AFFCD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114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D0C00-76CE-4F7B-BE2D-D3B4B592A3C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64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2552-F9E9-43F9-B0A8-74FBF9B6E860}" type="datetime1">
              <a:rPr lang="zh-CN" altLang="en-US" smtClean="0"/>
              <a:t>2017/1/18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E401-613F-4AA4-91B0-A3645550D744}" type="datetime1">
              <a:rPr lang="zh-CN" altLang="en-US" smtClean="0"/>
              <a:t>2017/1/18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BEC8-1DB4-401E-B88A-BE469B8567AA}" type="datetime1">
              <a:rPr lang="zh-CN" altLang="en-US" smtClean="0"/>
              <a:t>2017/1/18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66E-60D1-4678-9092-CEC05DF93AAB}" type="datetime1">
              <a:rPr lang="zh-CN" altLang="en-US" smtClean="0"/>
              <a:t>2017/1/18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10E4-012C-4E77-B8CE-3F7414875A84}" type="datetime1">
              <a:rPr lang="zh-CN" altLang="en-US" smtClean="0"/>
              <a:t>2017/1/18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095B-D3D8-4EBE-B2CB-5FA30736E3A1}" type="datetime1">
              <a:rPr lang="zh-CN" altLang="en-US" smtClean="0"/>
              <a:t>2017/1/18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3D92-595E-4D58-8B79-6E1544586E68}" type="datetime1">
              <a:rPr lang="zh-CN" altLang="en-US" smtClean="0"/>
              <a:t>2017/1/18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C2C4-76C7-403A-B192-3A6B73757D95}" type="datetime1">
              <a:rPr lang="zh-CN" altLang="en-US" smtClean="0"/>
              <a:t>2017/1/18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5D96-35D4-4108-B721-699FF897EAE8}" type="datetime1">
              <a:rPr lang="zh-CN" altLang="en-US" smtClean="0"/>
              <a:t>2017/1/18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7E3A-0D4B-4A24-8CEC-16C5D6E076F3}" type="datetime1">
              <a:rPr lang="zh-CN" altLang="en-US" smtClean="0"/>
              <a:t>2017/1/18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8695-CBE9-401E-9110-370930C4EAEA}" type="datetime1">
              <a:rPr lang="zh-CN" altLang="en-US" smtClean="0"/>
              <a:t>2017/1/18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73B70-DFE3-4D05-A535-B369AAF924E9}" type="datetime1">
              <a:rPr lang="zh-CN" altLang="en-US" smtClean="0"/>
              <a:t>2017/1/18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80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4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440.png"/><Relationship Id="rId7" Type="http://schemas.openxmlformats.org/officeDocument/2006/relationships/image" Target="../media/image4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10" Type="http://schemas.openxmlformats.org/officeDocument/2006/relationships/image" Target="../media/image460.png"/><Relationship Id="rId9" Type="http://schemas.openxmlformats.org/officeDocument/2006/relationships/image" Target="../media/image5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1040.png"/><Relationship Id="rId4" Type="http://schemas.openxmlformats.org/officeDocument/2006/relationships/image" Target="../media/image10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21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MRPC </a:t>
            </a:r>
            <a:r>
              <a:rPr lang="en-US" altLang="zh-CN" dirty="0"/>
              <a:t>S</a:t>
            </a:r>
            <a:r>
              <a:rPr lang="en-US" altLang="zh-CN" dirty="0" smtClean="0"/>
              <a:t>imulation </a:t>
            </a:r>
            <a:r>
              <a:rPr lang="en-US" altLang="zh-CN" dirty="0" smtClean="0"/>
              <a:t>at </a:t>
            </a:r>
            <a:r>
              <a:rPr lang="en-US" altLang="zh-CN" dirty="0"/>
              <a:t>BESIII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2448272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err="1" smtClean="0"/>
              <a:t>Fenfen</a:t>
            </a:r>
            <a:r>
              <a:rPr lang="en-US" altLang="zh-CN" dirty="0" smtClean="0"/>
              <a:t> An</a:t>
            </a:r>
          </a:p>
          <a:p>
            <a:r>
              <a:rPr lang="en-US" altLang="zh-CN" dirty="0" smtClean="0"/>
              <a:t>anff@ihep.ac.cn</a:t>
            </a:r>
          </a:p>
          <a:p>
            <a:r>
              <a:rPr lang="en-US" altLang="zh-CN" dirty="0" smtClean="0"/>
              <a:t>Institute of High Energy Physics, Beijing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2017.01.18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3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26" name="标题 1"/>
          <p:cNvSpPr txBox="1">
            <a:spLocks/>
          </p:cNvSpPr>
          <p:nvPr/>
        </p:nvSpPr>
        <p:spPr>
          <a:xfrm>
            <a:off x="35496" y="116632"/>
            <a:ext cx="5400600" cy="77809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4000" dirty="0" smtClean="0"/>
              <a:t>Electron Multiplication</a:t>
            </a:r>
            <a:endParaRPr lang="zh-CN" altLang="en-US" sz="4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79512" y="1198493"/>
                <a:ext cx="86409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Avalanche evolution along one gas gap, which grows exponentially until the size exceeds </a:t>
                </a:r>
                <a:r>
                  <a:rPr lang="en-US" altLang="zh-CN" dirty="0"/>
                  <a:t>1.5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×10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zh-CN" dirty="0" smtClean="0"/>
                  <a:t>,</a:t>
                </a:r>
                <a:r>
                  <a:rPr lang="en-US" altLang="zh-CN" dirty="0"/>
                  <a:t> i.e. 2.4 </a:t>
                </a:r>
                <a:r>
                  <a:rPr lang="en-US" altLang="zh-CN" dirty="0" err="1"/>
                  <a:t>pC</a:t>
                </a:r>
                <a:r>
                  <a:rPr lang="en-US" altLang="zh-CN" dirty="0"/>
                  <a:t>,  close  to the avalanche-streamer limit </a:t>
                </a:r>
                <a:r>
                  <a:rPr lang="en-US" altLang="zh-CN" sz="14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altLang="zh-CN" sz="1400" dirty="0" err="1" smtClean="0">
                    <a:solidFill>
                      <a:srgbClr val="0070C0"/>
                    </a:solidFill>
                  </a:rPr>
                  <a:t>Nucl</a:t>
                </a:r>
                <a:r>
                  <a:rPr lang="en-US" altLang="zh-CN" sz="1400" dirty="0" smtClean="0">
                    <a:solidFill>
                      <a:srgbClr val="0070C0"/>
                    </a:solidFill>
                  </a:rPr>
                  <a:t>. </a:t>
                </a:r>
                <a:r>
                  <a:rPr lang="en-US" altLang="zh-CN" sz="1400" dirty="0" err="1" smtClean="0">
                    <a:solidFill>
                      <a:srgbClr val="0070C0"/>
                    </a:solidFill>
                  </a:rPr>
                  <a:t>Instrum</a:t>
                </a:r>
                <a:r>
                  <a:rPr lang="en-US" altLang="zh-CN" sz="1400" dirty="0">
                    <a:solidFill>
                      <a:srgbClr val="0070C0"/>
                    </a:solidFill>
                  </a:rPr>
                  <a:t>. Meth. A 305 (1991) 91]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98493"/>
                <a:ext cx="864096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564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2836302" cy="253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3573016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During BESIII physics runs, electric field E has been tuned so that MRPC had reached the detection efficiency plateau, so MC tuning of the 1-d model becomes not so critical for data and MC consistency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13285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Transverse diffusion is ignored, space charge effect is simplified, because they won’t affect the leading time that determines the detection efficiency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3" y="3284984"/>
            <a:ext cx="3494116" cy="318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03648" y="4293096"/>
                <a:ext cx="633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𝑡h𝑟𝑒𝑠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293096"/>
                <a:ext cx="63364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962" r="-18269" b="-9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51519" y="1052736"/>
            <a:ext cx="82089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Signal current induced on the readout pads is calculated </a:t>
            </a:r>
            <a:r>
              <a:rPr lang="en-US" altLang="zh-CN" dirty="0"/>
              <a:t>using </a:t>
            </a:r>
            <a:r>
              <a:rPr lang="en-US" altLang="zh-CN" dirty="0" err="1"/>
              <a:t>Ramo’s</a:t>
            </a:r>
            <a:r>
              <a:rPr lang="en-US" altLang="zh-CN" dirty="0"/>
              <a:t> theorem </a:t>
            </a:r>
            <a:endParaRPr lang="en-US" altLang="zh-CN" dirty="0" smtClean="0"/>
          </a:p>
          <a:p>
            <a:r>
              <a:rPr lang="en-US" altLang="zh-CN" sz="16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</a:rPr>
              <a:t>S. </a:t>
            </a:r>
            <a:r>
              <a:rPr lang="en-US" altLang="zh-CN" sz="1600" dirty="0" err="1">
                <a:solidFill>
                  <a:schemeClr val="accent6">
                    <a:lumMod val="50000"/>
                  </a:schemeClr>
                </a:solidFill>
              </a:rPr>
              <a:t>Ramo</a:t>
            </a: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</a:rPr>
              <a:t>, Proceedings </a:t>
            </a:r>
            <a:r>
              <a:rPr lang="en-US" altLang="zh-CN" sz="1600" dirty="0" smtClean="0">
                <a:solidFill>
                  <a:schemeClr val="accent6">
                    <a:lumMod val="50000"/>
                  </a:schemeClr>
                </a:solidFill>
              </a:rPr>
              <a:t>of </a:t>
            </a:r>
            <a:r>
              <a:rPr lang="en-US" altLang="zh-CN" sz="1600" dirty="0">
                <a:solidFill>
                  <a:schemeClr val="accent6">
                    <a:lumMod val="50000"/>
                  </a:schemeClr>
                </a:solidFill>
              </a:rPr>
              <a:t>IRE 27 (1939</a:t>
            </a:r>
            <a:r>
              <a:rPr lang="en-US" altLang="zh-CN" sz="1600" dirty="0" smtClean="0">
                <a:solidFill>
                  <a:schemeClr val="accent6">
                    <a:lumMod val="50000"/>
                  </a:schemeClr>
                </a:solidFill>
              </a:rPr>
              <a:t>)]</a:t>
            </a:r>
            <a:endParaRPr lang="en-US" altLang="zh-CN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下箭头 44"/>
          <p:cNvSpPr/>
          <p:nvPr/>
        </p:nvSpPr>
        <p:spPr>
          <a:xfrm>
            <a:off x="1583680" y="4685413"/>
            <a:ext cx="108000" cy="126386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352316" y="1772816"/>
                <a:ext cx="3312368" cy="425053"/>
              </a:xfrm>
              <a:prstGeom prst="rect">
                <a:avLst/>
              </a:prstGeom>
              <a:ln w="19050">
                <a:solidFill>
                  <a:srgbClr val="92D050"/>
                </a:solidFill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𝑤𝑒𝑖𝑔h𝑡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𝑑𝑟𝑖𝑓𝑡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2000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altLang="zh-CN" sz="2000" i="1">
                          <a:latin typeface="Cambria Math"/>
                        </a:rPr>
                        <m:t>𝑁</m:t>
                      </m:r>
                      <m:r>
                        <a:rPr lang="en-US" altLang="zh-CN" sz="2000" i="1">
                          <a:latin typeface="Cambria Math"/>
                        </a:rPr>
                        <m:t>(</m:t>
                      </m:r>
                      <m:r>
                        <a:rPr lang="en-US" altLang="zh-CN" sz="2000" i="1">
                          <a:latin typeface="Cambria Math"/>
                        </a:rPr>
                        <m:t>𝑡</m:t>
                      </m:r>
                      <m:r>
                        <a:rPr lang="en-US" altLang="zh-CN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16" y="1772816"/>
                <a:ext cx="3312368" cy="425053"/>
              </a:xfrm>
              <a:prstGeom prst="rect">
                <a:avLst/>
              </a:prstGeom>
              <a:blipFill rotWithShape="1">
                <a:blip r:embed="rId4"/>
                <a:stretch>
                  <a:fillRect b="-5479"/>
                </a:stretch>
              </a:blipFill>
              <a:ln w="1905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标题 1"/>
          <p:cNvSpPr txBox="1">
            <a:spLocks/>
          </p:cNvSpPr>
          <p:nvPr/>
        </p:nvSpPr>
        <p:spPr>
          <a:xfrm>
            <a:off x="35496" y="116632"/>
            <a:ext cx="5400600" cy="77809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4000" dirty="0"/>
              <a:t>Charge Induction</a:t>
            </a:r>
            <a:endParaRPr lang="zh-CN" altLang="en-US" sz="4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205818" y="2915652"/>
                <a:ext cx="52302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A threshold cut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𝑡h𝑟𝑒𝑠</m:t>
                        </m:r>
                      </m:sub>
                    </m:sSub>
                  </m:oMath>
                </a14:m>
                <a:r>
                  <a:rPr lang="zh-CN" alt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is applied on the induced signal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18" y="2915652"/>
                <a:ext cx="523027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049" t="-8197" r="-11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427984" y="3995772"/>
            <a:ext cx="4644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shape is simpler than in real data (no multi-peaks due to reflection), </a:t>
            </a:r>
            <a:r>
              <a:rPr lang="en-US" altLang="zh-CN" dirty="0" smtClean="0">
                <a:solidFill>
                  <a:srgbClr val="FF0000"/>
                </a:solidFill>
              </a:rPr>
              <a:t>but OK. No influence on detection after T-Q correction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96" y="116632"/>
            <a:ext cx="5400600" cy="778098"/>
          </a:xfr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l"/>
            <a:r>
              <a:rPr lang="en-US" altLang="zh-CN" sz="4100" dirty="0" smtClean="0"/>
              <a:t>Time Conversion</a:t>
            </a:r>
            <a:endParaRPr lang="zh-CN" altLang="en-US" sz="4100" dirty="0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/>
              <a:t>12</a:t>
            </a:fld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2948" y="2204864"/>
                <a:ext cx="8473508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0070C0"/>
                    </a:solidFill>
                  </a:rPr>
                  <a:t>TOT: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𝑡𝑟𝑎𝑖𝑙𝑖𝑛𝑔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𝑙𝑒𝑎𝑑𝑖𝑛𝑔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rgbClr val="0070C0"/>
                    </a:solidFill>
                  </a:rPr>
                  <a:t>, convert to Q based on experimental relationship (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r</a:t>
                </a:r>
                <a:r>
                  <a:rPr lang="en-US" altLang="zh-CN" dirty="0" smtClean="0">
                    <a:solidFill>
                      <a:srgbClr val="0070C0"/>
                    </a:solidFill>
                  </a:rPr>
                  <a:t>ight plot)</a:t>
                </a:r>
                <a:endParaRPr lang="en-US" altLang="zh-CN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48" y="2204864"/>
                <a:ext cx="8473508" cy="391902"/>
              </a:xfrm>
              <a:prstGeom prst="rect">
                <a:avLst/>
              </a:prstGeom>
              <a:blipFill rotWithShape="1">
                <a:blip r:embed="rId2"/>
                <a:stretch>
                  <a:fillRect l="-576" t="-781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2" y="2924944"/>
            <a:ext cx="3816424" cy="294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2948" y="1068438"/>
            <a:ext cx="420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Definition of TDC and TOT in MC: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02948" y="1471386"/>
                <a:ext cx="8617524" cy="667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0070C0"/>
                    </a:solidFill>
                  </a:rPr>
                  <a:t>TDC consists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𝑡h𝑟𝑒𝑠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rgbClr val="0070C0"/>
                    </a:solidFill>
                  </a:rPr>
                  <a:t> (the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time when charge crosses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𝑡h𝑟𝑒𝑠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b="0" i="0" dirty="0" smtClean="0">
                    <a:solidFill>
                      <a:srgbClr val="0070C0"/>
                    </a:solidFill>
                    <a:latin typeface="Cambria Math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𝑝𝑟𝑜𝑝</m:t>
                        </m:r>
                      </m:sub>
                    </m:sSub>
                  </m:oMath>
                </a14:m>
                <a:r>
                  <a:rPr lang="en-US" altLang="zh-CN" b="0" i="0" dirty="0" smtClean="0">
                    <a:solidFill>
                      <a:srgbClr val="0070C0"/>
                    </a:solidFill>
                    <a:latin typeface="Cambria Math"/>
                  </a:rPr>
                  <a:t> (propagation time along the strips assuming a velocity of 0.5c) </a:t>
                </a: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48" y="1471386"/>
                <a:ext cx="8617524" cy="667747"/>
              </a:xfrm>
              <a:prstGeom prst="rect">
                <a:avLst/>
              </a:prstGeom>
              <a:blipFill rotWithShape="1">
                <a:blip r:embed="rId4"/>
                <a:stretch>
                  <a:fillRect l="-566" t="-5455" r="-1061" b="-1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6992"/>
            <a:ext cx="2886819" cy="26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5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7" y="1293728"/>
                <a:ext cx="5112567" cy="4506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 smtClean="0">
                    <a:solidFill>
                      <a:srgbClr val="00B050"/>
                    </a:solidFill>
                  </a:rPr>
                  <a:t>Tuning </a:t>
                </a:r>
                <a:r>
                  <a:rPr lang="en-US" altLang="zh-CN" sz="2200" dirty="0">
                    <a:solidFill>
                      <a:srgbClr val="00B050"/>
                    </a:solidFill>
                  </a:rPr>
                  <a:t>parameters                   </a:t>
                </a:r>
                <a:r>
                  <a:rPr lang="en-US" altLang="zh-CN" sz="2200" dirty="0" smtClean="0">
                    <a:solidFill>
                      <a:srgbClr val="00B050"/>
                    </a:solidFill>
                  </a:rPr>
                  <a:t>     </a:t>
                </a:r>
              </a:p>
              <a:p>
                <a:endParaRPr lang="en-US" altLang="zh-CN" i="1" dirty="0" smtClean="0">
                  <a:latin typeface="Cambria Math"/>
                </a:endParaRPr>
              </a:p>
              <a:p>
                <a:pPr>
                  <a:lnSpc>
                    <a:spcPts val="23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𝑖𝑜𝑛</m:t>
                        </m:r>
                      </m:sub>
                    </m:sSub>
                  </m:oMath>
                </a14:m>
                <a:r>
                  <a:rPr lang="en-US" altLang="zh-CN" dirty="0"/>
                  <a:t>:</a:t>
                </a:r>
                <a:r>
                  <a:rPr lang="en-US" altLang="zh-CN" dirty="0" smtClean="0"/>
                  <a:t>             energy </a:t>
                </a:r>
                <a:r>
                  <a:rPr lang="en-US" altLang="zh-CN" dirty="0"/>
                  <a:t>to produce one E-ion </a:t>
                </a:r>
                <a:r>
                  <a:rPr lang="en-US" altLang="zh-CN" dirty="0" smtClean="0"/>
                  <a:t>pair</a:t>
                </a:r>
              </a:p>
              <a:p>
                <a:pPr>
                  <a:lnSpc>
                    <a:spcPts val="2300"/>
                  </a:lnSpc>
                </a:pPr>
                <a:r>
                  <a:rPr lang="en-US" altLang="zh-CN" dirty="0" err="1" smtClean="0">
                    <a:solidFill>
                      <a:srgbClr val="C00000"/>
                    </a:solidFill>
                  </a:rPr>
                  <a:t>Fano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 factor</a:t>
                </a:r>
                <a:r>
                  <a:rPr lang="en-US" altLang="zh-CN" dirty="0" smtClean="0"/>
                  <a:t>:  fluctuation of the E-Ion pair production</a:t>
                </a:r>
              </a:p>
              <a:p>
                <a:pPr>
                  <a:lnSpc>
                    <a:spcPts val="2300"/>
                  </a:lnSpc>
                </a:pPr>
                <a:r>
                  <a:rPr lang="en-US" altLang="zh-CN" dirty="0" err="1" smtClean="0">
                    <a:solidFill>
                      <a:srgbClr val="C00000"/>
                    </a:solidFill>
                  </a:rPr>
                  <a:t>StepLimiter</a:t>
                </a:r>
                <a:r>
                  <a:rPr lang="en-US" altLang="zh-CN" dirty="0" smtClean="0"/>
                  <a:t>:  Limit the step where incident particles      </a:t>
                </a:r>
              </a:p>
              <a:p>
                <a:pPr>
                  <a:lnSpc>
                    <a:spcPts val="2300"/>
                  </a:lnSpc>
                </a:pPr>
                <a:r>
                  <a:rPr lang="en-US" altLang="zh-CN" dirty="0" smtClean="0"/>
                  <a:t>                      interact with the sensitive detector area</a:t>
                </a:r>
              </a:p>
              <a:p>
                <a:endParaRPr lang="en-US" altLang="zh-CN" dirty="0"/>
              </a:p>
              <a:p>
                <a:pPr>
                  <a:lnSpc>
                    <a:spcPts val="2300"/>
                  </a:lnSpc>
                </a:pPr>
                <a:r>
                  <a:rPr lang="en-US" altLang="zh-CN" dirty="0" smtClean="0">
                    <a:solidFill>
                      <a:srgbClr val="C00000"/>
                    </a:solidFill>
                  </a:rPr>
                  <a:t>Electric field E</a:t>
                </a:r>
                <a:r>
                  <a:rPr lang="en-US" altLang="zh-CN" dirty="0" smtClean="0"/>
                  <a:t>: determine the avalanche evolution</a:t>
                </a:r>
              </a:p>
              <a:p>
                <a:pPr>
                  <a:lnSpc>
                    <a:spcPts val="2300"/>
                  </a:lnSpc>
                </a:pPr>
                <a:r>
                  <a:rPr lang="en-US" altLang="zh-CN" dirty="0" smtClean="0">
                    <a:solidFill>
                      <a:srgbClr val="C00000"/>
                    </a:solidFill>
                  </a:rPr>
                  <a:t>Saturation effect</a:t>
                </a:r>
              </a:p>
              <a:p>
                <a:endParaRPr lang="en-US" altLang="zh-CN" dirty="0"/>
              </a:p>
              <a:p>
                <a:pPr>
                  <a:lnSpc>
                    <a:spcPts val="23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𝑡h𝑟𝑒𝑠</m:t>
                        </m:r>
                      </m:sub>
                    </m:sSub>
                  </m:oMath>
                </a14:m>
                <a:r>
                  <a:rPr lang="en-US" altLang="zh-CN" dirty="0" smtClean="0"/>
                  <a:t>:           threshold charge defines TDC</a:t>
                </a:r>
              </a:p>
              <a:p>
                <a:pPr>
                  <a:lnSpc>
                    <a:spcPts val="23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𝑐𝑜𝑛𝑠𝑡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rgbClr val="C00000"/>
                    </a:solidFill>
                  </a:rPr>
                  <a:t>:           </a:t>
                </a:r>
                <a:r>
                  <a:rPr lang="en-US" altLang="zh-CN" dirty="0" smtClean="0"/>
                  <a:t>fluctuation of TDC and TOT</a:t>
                </a:r>
              </a:p>
              <a:p>
                <a:pPr>
                  <a:lnSpc>
                    <a:spcPts val="2300"/>
                  </a:lnSpc>
                </a:pPr>
                <a:r>
                  <a:rPr lang="en-US" altLang="zh-CN" dirty="0" smtClean="0">
                    <a:solidFill>
                      <a:srgbClr val="C00000"/>
                    </a:solidFill>
                  </a:rPr>
                  <a:t>TDC Jitter function</a:t>
                </a:r>
              </a:p>
              <a:p>
                <a:pPr>
                  <a:lnSpc>
                    <a:spcPts val="2300"/>
                  </a:lnSpc>
                </a:pPr>
                <a:r>
                  <a:rPr lang="en-US" altLang="zh-CN" dirty="0" smtClean="0">
                    <a:solidFill>
                      <a:srgbClr val="C00000"/>
                    </a:solidFill>
                  </a:rPr>
                  <a:t>Charge-to-TOT conversion function</a:t>
                </a:r>
              </a:p>
              <a:p>
                <a:pPr>
                  <a:lnSpc>
                    <a:spcPts val="2300"/>
                  </a:lnSpc>
                </a:pPr>
                <a:r>
                  <a:rPr lang="en-US" altLang="zh-CN" dirty="0">
                    <a:solidFill>
                      <a:srgbClr val="C00000"/>
                    </a:solidFill>
                  </a:rPr>
                  <a:t>Dead </a:t>
                </a:r>
                <a:r>
                  <a:rPr lang="en-US" altLang="zh-CN" dirty="0" smtClean="0">
                    <a:solidFill>
                      <a:srgbClr val="C00000"/>
                    </a:solidFill>
                  </a:rPr>
                  <a:t>channels</a:t>
                </a:r>
                <a:endParaRPr lang="en-US" altLang="zh-CN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1293728"/>
                <a:ext cx="5112567" cy="4506362"/>
              </a:xfrm>
              <a:prstGeom prst="rect">
                <a:avLst/>
              </a:prstGeom>
              <a:blipFill rotWithShape="1">
                <a:blip r:embed="rId2"/>
                <a:stretch>
                  <a:fillRect l="-1073" t="-812" r="-4768" b="-8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6228184" y="1331476"/>
            <a:ext cx="19143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 smtClean="0">
                <a:solidFill>
                  <a:srgbClr val="00B050"/>
                </a:solidFill>
              </a:rPr>
              <a:t>Decided </a:t>
            </a:r>
            <a:r>
              <a:rPr lang="en-US" altLang="zh-CN" sz="2200" dirty="0">
                <a:solidFill>
                  <a:srgbClr val="00B050"/>
                </a:solidFill>
              </a:rPr>
              <a:t>values</a:t>
            </a:r>
            <a:endParaRPr lang="zh-CN" altLang="en-US" sz="22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5800730" y="1988840"/>
                <a:ext cx="2659702" cy="3577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300"/>
                  </a:lnSpc>
                </a:pPr>
                <a:r>
                  <a:rPr lang="en-US" altLang="zh-CN" dirty="0" smtClean="0"/>
                  <a:t>20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eV</a:t>
                </a:r>
              </a:p>
              <a:p>
                <a:pPr algn="ctr">
                  <a:lnSpc>
                    <a:spcPts val="2300"/>
                  </a:lnSpc>
                </a:pPr>
                <a:r>
                  <a:rPr lang="en-US" altLang="zh-CN" dirty="0"/>
                  <a:t>0.2</a:t>
                </a:r>
              </a:p>
              <a:p>
                <a:pPr algn="ctr">
                  <a:lnSpc>
                    <a:spcPts val="2300"/>
                  </a:lnSpc>
                </a:pPr>
                <a:r>
                  <a:rPr lang="en-US" altLang="zh-CN" dirty="0"/>
                  <a:t>0.03 mm</a:t>
                </a:r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 smtClean="0"/>
              </a:p>
              <a:p>
                <a:pPr algn="ctr">
                  <a:lnSpc>
                    <a:spcPts val="2300"/>
                  </a:lnSpc>
                </a:pPr>
                <a:r>
                  <a:rPr lang="en-US" altLang="zh-CN" dirty="0" smtClean="0"/>
                  <a:t>7000 V</a:t>
                </a:r>
              </a:p>
              <a:p>
                <a:pPr algn="ctr">
                  <a:lnSpc>
                    <a:spcPts val="23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1.5×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altLang="zh-CN" dirty="0" smtClean="0"/>
              </a:p>
              <a:p>
                <a:pPr algn="ctr"/>
                <a:endParaRPr lang="en-US" altLang="zh-CN" dirty="0"/>
              </a:p>
              <a:p>
                <a:pPr algn="ctr">
                  <a:lnSpc>
                    <a:spcPts val="2300"/>
                  </a:lnSpc>
                </a:pPr>
                <a:r>
                  <a:rPr lang="en-US" altLang="zh-CN" dirty="0" smtClean="0"/>
                  <a:t>45 </a:t>
                </a:r>
                <a:r>
                  <a:rPr lang="en-US" altLang="zh-CN" dirty="0" err="1" smtClean="0"/>
                  <a:t>fC</a:t>
                </a:r>
                <a:endParaRPr lang="en-US" altLang="zh-CN" dirty="0" smtClean="0"/>
              </a:p>
              <a:p>
                <a:pPr algn="ctr">
                  <a:lnSpc>
                    <a:spcPts val="2300"/>
                  </a:lnSpc>
                </a:pPr>
                <a:r>
                  <a:rPr lang="en-US" altLang="zh-CN" dirty="0" smtClean="0"/>
                  <a:t>38 </a:t>
                </a:r>
                <a:r>
                  <a:rPr lang="en-US" altLang="zh-CN" dirty="0" err="1" smtClean="0"/>
                  <a:t>ps</a:t>
                </a:r>
                <a:r>
                  <a:rPr lang="en-US" altLang="zh-CN" dirty="0" smtClean="0"/>
                  <a:t> (TDC), 27 </a:t>
                </a:r>
                <a:r>
                  <a:rPr lang="en-US" altLang="zh-CN" dirty="0" err="1" smtClean="0"/>
                  <a:t>ps</a:t>
                </a:r>
                <a:r>
                  <a:rPr lang="en-US" altLang="zh-CN" dirty="0" smtClean="0"/>
                  <a:t> (ADC)</a:t>
                </a:r>
              </a:p>
              <a:p>
                <a:pPr algn="ctr">
                  <a:lnSpc>
                    <a:spcPts val="2300"/>
                  </a:lnSpc>
                </a:pPr>
                <a:r>
                  <a:rPr lang="en-US" altLang="zh-CN" dirty="0" smtClean="0"/>
                  <a:t>Taken from exp.</a:t>
                </a:r>
              </a:p>
              <a:p>
                <a:pPr algn="ctr">
                  <a:lnSpc>
                    <a:spcPts val="2300"/>
                  </a:lnSpc>
                </a:pPr>
                <a:r>
                  <a:rPr lang="en-US" altLang="zh-CN" dirty="0"/>
                  <a:t>Taken from exp</a:t>
                </a:r>
                <a:r>
                  <a:rPr lang="en-US" altLang="zh-CN" dirty="0" smtClean="0"/>
                  <a:t>.</a:t>
                </a:r>
                <a:endParaRPr lang="en-US" altLang="zh-CN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730" y="1988840"/>
                <a:ext cx="2659702" cy="3577903"/>
              </a:xfrm>
              <a:prstGeom prst="rect">
                <a:avLst/>
              </a:prstGeom>
              <a:blipFill rotWithShape="1">
                <a:blip r:embed="rId3"/>
                <a:stretch>
                  <a:fillRect l="-1606" t="-852" r="-1376" b="-11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/>
          <p:cNvCxnSpPr/>
          <p:nvPr/>
        </p:nvCxnSpPr>
        <p:spPr>
          <a:xfrm>
            <a:off x="5652120" y="1331476"/>
            <a:ext cx="0" cy="4329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395537" y="1772816"/>
            <a:ext cx="79208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95536" y="3356992"/>
            <a:ext cx="8136903" cy="34879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95536" y="4232337"/>
            <a:ext cx="8136903" cy="63682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95536" y="1916832"/>
            <a:ext cx="8136903" cy="34879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35496" y="116632"/>
            <a:ext cx="5400600" cy="77809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4000" dirty="0"/>
              <a:t>MC Tuning Parameters</a:t>
            </a:r>
            <a:endParaRPr lang="zh-CN" altLang="en-US" sz="4100" dirty="0"/>
          </a:p>
        </p:txBody>
      </p:sp>
    </p:spTree>
    <p:extLst>
      <p:ext uri="{BB962C8B-B14F-4D97-AF65-F5344CB8AC3E}">
        <p14:creationId xmlns:p14="http://schemas.microsoft.com/office/powerpoint/2010/main" val="15740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8" name="TextBox 3"/>
          <p:cNvSpPr txBox="1"/>
          <p:nvPr/>
        </p:nvSpPr>
        <p:spPr>
          <a:xfrm>
            <a:off x="583323" y="4221088"/>
            <a:ext cx="3384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The correction formula in MC:</a:t>
            </a:r>
            <a:endParaRPr lang="en-US" altLang="zh-CN" sz="700" dirty="0">
              <a:solidFill>
                <a:srgbClr val="FF0000"/>
              </a:solidFill>
            </a:endParaRPr>
          </a:p>
          <a:p>
            <a:r>
              <a:rPr lang="en-US" altLang="zh-CN" sz="2000" dirty="0"/>
              <a:t>F</a:t>
            </a:r>
            <a:r>
              <a:rPr lang="en-US" altLang="zh-CN" sz="2000" dirty="0" smtClean="0"/>
              <a:t>or single end time:</a:t>
            </a:r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"/>
              <p:cNvSpPr txBox="1"/>
              <p:nvPr/>
            </p:nvSpPr>
            <p:spPr>
              <a:xfrm>
                <a:off x="667319" y="4941168"/>
                <a:ext cx="2775055" cy="68300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𝑐𝑜𝑟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𝑠𝑖𝑛𝑔𝑙𝑒</m:t>
                          </m:r>
                        </m:sup>
                      </m:sSubSup>
                      <m:r>
                        <a:rPr lang="en-US" altLang="zh-CN" b="0" i="0" smtClean="0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rad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.</m:t>
                      </m:r>
                      <m:r>
                        <a:rPr lang="en-US" altLang="zh-CN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altLang="zh-CN" b="0" dirty="0" smtClean="0"/>
              </a:p>
            </p:txBody>
          </p:sp>
        </mc:Choice>
        <mc:Fallback xmlns="">
          <p:sp>
            <p:nvSpPr>
              <p:cNvPr id="9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19" y="4941168"/>
                <a:ext cx="2775055" cy="6830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7"/>
              <p:cNvSpPr txBox="1"/>
              <p:nvPr/>
            </p:nvSpPr>
            <p:spPr>
              <a:xfrm>
                <a:off x="4952014" y="4978241"/>
                <a:ext cx="2253759" cy="68300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𝑐𝑜𝑟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𝑐𝑜𝑚𝑏𝑖𝑛𝑒</m:t>
                          </m:r>
                        </m:sup>
                      </m:sSubSup>
                      <m:r>
                        <a:rPr lang="en-US" altLang="zh-CN" b="0" i="0" smtClean="0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altLang="zh-CN" b="0" dirty="0" smtClean="0"/>
              </a:p>
            </p:txBody>
          </p:sp>
        </mc:Choice>
        <mc:Fallback xmlns="">
          <p:sp>
            <p:nvSpPr>
              <p:cNvPr id="10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014" y="4978241"/>
                <a:ext cx="2253759" cy="6830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标题 1"/>
          <p:cNvSpPr txBox="1">
            <a:spLocks/>
          </p:cNvSpPr>
          <p:nvPr/>
        </p:nvSpPr>
        <p:spPr>
          <a:xfrm>
            <a:off x="35496" y="116632"/>
            <a:ext cx="8136904" cy="77809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4000" dirty="0"/>
              <a:t>Calibration &amp; Reconstruction in MC</a:t>
            </a:r>
            <a:endParaRPr lang="zh-CN" altLang="en-US" sz="41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6578"/>
            <a:ext cx="3462638" cy="20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4644008" y="1483788"/>
            <a:ext cx="3744414" cy="505052"/>
            <a:chOff x="2153999" y="958820"/>
            <a:chExt cx="3114968" cy="517011"/>
          </a:xfrm>
        </p:grpSpPr>
        <p:sp>
          <p:nvSpPr>
            <p:cNvPr id="18" name="圆角矩形 17"/>
            <p:cNvSpPr/>
            <p:nvPr/>
          </p:nvSpPr>
          <p:spPr>
            <a:xfrm>
              <a:off x="2153999" y="958820"/>
              <a:ext cx="3110584" cy="50834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圆角矩形 4"/>
                <p:cNvSpPr/>
                <p:nvPr/>
              </p:nvSpPr>
              <p:spPr>
                <a:xfrm>
                  <a:off x="2208013" y="1017114"/>
                  <a:ext cx="3060954" cy="45871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0800" tIns="50800" rIns="50800" bIns="50800" numCol="1" spcCol="1270" anchor="ctr" anchorCtr="0">
                  <a:noAutofit/>
                </a:bodyPr>
                <a:lstStyle/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1900" dirty="0">
                      <a:solidFill>
                        <a:schemeClr val="tx1"/>
                      </a:solidFill>
                    </a:rPr>
                    <a:t>Time </a:t>
                  </a:r>
                  <a:r>
                    <a:rPr lang="en-US" altLang="zh-CN" sz="1900" dirty="0" smtClean="0">
                      <a:solidFill>
                        <a:schemeClr val="tx1"/>
                      </a:solidFill>
                    </a:rPr>
                    <a:t>difference</a:t>
                  </a:r>
                  <a:r>
                    <a:rPr lang="en-US" altLang="zh-CN" dirty="0" smtClean="0">
                      <a:solidFill>
                        <a:schemeClr val="tx1"/>
                      </a:solidFill>
                    </a:rPr>
                    <a:t>: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mtClean="0">
                          <a:solidFill>
                            <a:schemeClr val="tx1"/>
                          </a:solidFill>
                          <a:latin typeface="Cambria Math"/>
                        </a:rPr>
                        <m:t>Δ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𝑚𝑒𝑎𝑠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𝑒𝑥𝑝</m:t>
                          </m:r>
                        </m:sub>
                      </m:sSub>
                    </m:oMath>
                  </a14:m>
                  <a:endParaRPr lang="en-US" altLang="zh-CN" b="0" i="1" kern="1200" dirty="0" smtClean="0">
                    <a:solidFill>
                      <a:schemeClr val="tx1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21" name="圆角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8013" y="1017114"/>
                  <a:ext cx="3060954" cy="45871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2703" b="-1216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组合 19"/>
          <p:cNvGrpSpPr/>
          <p:nvPr/>
        </p:nvGrpSpPr>
        <p:grpSpPr>
          <a:xfrm>
            <a:off x="4644008" y="2132856"/>
            <a:ext cx="3345481" cy="676913"/>
            <a:chOff x="2153999" y="958820"/>
            <a:chExt cx="3110584" cy="508347"/>
          </a:xfrm>
        </p:grpSpPr>
        <p:sp>
          <p:nvSpPr>
            <p:cNvPr id="21" name="圆角矩形 20"/>
            <p:cNvSpPr/>
            <p:nvPr/>
          </p:nvSpPr>
          <p:spPr>
            <a:xfrm>
              <a:off x="2153999" y="958820"/>
              <a:ext cx="3110584" cy="50834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圆角矩形 4"/>
                <p:cNvSpPr/>
                <p:nvPr/>
              </p:nvSpPr>
              <p:spPr>
                <a:xfrm>
                  <a:off x="2178814" y="999930"/>
                  <a:ext cx="3060954" cy="45871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0800" tIns="50800" rIns="50800" bIns="50800" numCol="1" spcCol="1270" anchor="ctr" anchorCtr="0">
                  <a:noAutofit/>
                </a:bodyPr>
                <a:lstStyle/>
                <a:p>
                  <a:pPr lvl="0" algn="ctr" defTabSz="889000">
                    <a:lnSpc>
                      <a:spcPct val="6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1900" dirty="0" smtClean="0">
                      <a:solidFill>
                        <a:schemeClr val="tx1"/>
                      </a:solidFill>
                    </a:rPr>
                    <a:t>Measured </a:t>
                  </a:r>
                  <a:r>
                    <a:rPr lang="en-US" altLang="zh-CN" sz="1900" dirty="0">
                      <a:solidFill>
                        <a:schemeClr val="tx1"/>
                      </a:solidFill>
                    </a:rPr>
                    <a:t>time of </a:t>
                  </a:r>
                  <a:r>
                    <a:rPr lang="en-US" altLang="zh-CN" sz="1900" dirty="0" smtClean="0">
                      <a:solidFill>
                        <a:schemeClr val="tx1"/>
                      </a:solidFill>
                    </a:rPr>
                    <a:t>flight</a:t>
                  </a:r>
                </a:p>
                <a:p>
                  <a:pPr lvl="0" algn="ctr" defTabSz="889000">
                    <a:lnSpc>
                      <a:spcPct val="6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𝑚𝑒𝑎𝑠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𝑇𝐷𝐶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𝑒𝑠𝑡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𝑐𝑜𝑟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a14:m>
                  <a:endParaRPr lang="en-US" altLang="zh-CN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圆角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8814" y="999930"/>
                  <a:ext cx="3060954" cy="45871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6000" b="-2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组合 22"/>
          <p:cNvGrpSpPr/>
          <p:nvPr/>
        </p:nvGrpSpPr>
        <p:grpSpPr>
          <a:xfrm>
            <a:off x="4644008" y="2996953"/>
            <a:ext cx="3956701" cy="504056"/>
            <a:chOff x="2153999" y="958820"/>
            <a:chExt cx="3110584" cy="540134"/>
          </a:xfrm>
        </p:grpSpPr>
        <p:sp>
          <p:nvSpPr>
            <p:cNvPr id="24" name="圆角矩形 23"/>
            <p:cNvSpPr/>
            <p:nvPr/>
          </p:nvSpPr>
          <p:spPr>
            <a:xfrm>
              <a:off x="2153999" y="958820"/>
              <a:ext cx="3110584" cy="50834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圆角矩形 4"/>
                <p:cNvSpPr/>
                <p:nvPr/>
              </p:nvSpPr>
              <p:spPr>
                <a:xfrm>
                  <a:off x="2178815" y="1040237"/>
                  <a:ext cx="3060954" cy="45871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0800" tIns="50800" rIns="50800" bIns="50800" numCol="1" spcCol="1270" anchor="ctr" anchorCtr="0">
                  <a:noAutofit/>
                </a:bodyPr>
                <a:lstStyle/>
                <a:p>
                  <a:pPr lvl="0" algn="ctr" defTabSz="889000">
                    <a:lnSpc>
                      <a:spcPct val="6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1900" dirty="0" smtClean="0">
                      <a:solidFill>
                        <a:schemeClr val="tx1"/>
                      </a:solidFill>
                    </a:rPr>
                    <a:t>Expected time of flight: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𝑒𝑥𝑝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</a:rPr>
                        <m:t>𝛽</m:t>
                      </m:r>
                    </m:oMath>
                  </a14:m>
                  <a:endParaRPr lang="en-US" altLang="zh-CN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圆角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8815" y="1040237"/>
                  <a:ext cx="3060954" cy="45871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1429"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矩形 11"/>
          <p:cNvSpPr/>
          <p:nvPr/>
        </p:nvSpPr>
        <p:spPr>
          <a:xfrm>
            <a:off x="4932040" y="4584606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For combined time:</a:t>
            </a:r>
          </a:p>
        </p:txBody>
      </p:sp>
    </p:spTree>
    <p:extLst>
      <p:ext uri="{BB962C8B-B14F-4D97-AF65-F5344CB8AC3E}">
        <p14:creationId xmlns:p14="http://schemas.microsoft.com/office/powerpoint/2010/main" val="489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88" y="4851991"/>
            <a:ext cx="1850934" cy="155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39" y="1752692"/>
            <a:ext cx="1850934" cy="155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40" y="3324038"/>
            <a:ext cx="1850933" cy="152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46" y="1770562"/>
            <a:ext cx="1850935" cy="153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09" y="3317937"/>
            <a:ext cx="1958675" cy="153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09" y="4851991"/>
            <a:ext cx="1871697" cy="157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469" y="980728"/>
            <a:ext cx="8669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Electrons are a good benchmark for MC tuning, and for checking reconstruction &amp; calibration algorithm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609" y="3642771"/>
            <a:ext cx="2832004" cy="230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51520" y="6453336"/>
            <a:ext cx="4379049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dirty="0"/>
              <a:t>Good consistency </a:t>
            </a:r>
            <a:r>
              <a:rPr lang="en-US" altLang="zh-CN" dirty="0" smtClean="0"/>
              <a:t>achieved </a:t>
            </a:r>
            <a:r>
              <a:rPr lang="en-US" altLang="zh-CN" dirty="0"/>
              <a:t>in </a:t>
            </a:r>
            <a:r>
              <a:rPr lang="en-US" altLang="zh-CN" dirty="0" err="1"/>
              <a:t>Bhabha</a:t>
            </a:r>
            <a:r>
              <a:rPr lang="en-US" altLang="zh-CN" dirty="0"/>
              <a:t> </a:t>
            </a:r>
            <a:r>
              <a:rPr lang="en-US" altLang="zh-CN" dirty="0" smtClean="0"/>
              <a:t>events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184577" y="2996952"/>
                <a:ext cx="3707903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dirty="0" smtClean="0"/>
                  <a:t>In </a:t>
                </a:r>
                <a:r>
                  <a:rPr lang="en-US" altLang="zh-CN" dirty="0"/>
                  <a:t>radiative </a:t>
                </a:r>
                <a:r>
                  <a:rPr lang="en-US" altLang="zh-CN" dirty="0" err="1"/>
                  <a:t>Bhabha</a:t>
                </a:r>
                <a:r>
                  <a:rPr lang="en-US" altLang="zh-CN" dirty="0"/>
                  <a:t> events, </a:t>
                </a:r>
                <a:r>
                  <a:rPr lang="en-US" altLang="zh-CN" dirty="0" smtClean="0"/>
                  <a:t>consistent </a:t>
                </a:r>
                <a:r>
                  <a:rPr lang="en-US" altLang="zh-CN" dirty="0"/>
                  <a:t>within1% for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𝑝</m:t>
                    </m:r>
                    <m:r>
                      <a:rPr lang="en-US" altLang="zh-CN" i="1" dirty="0">
                        <a:latin typeface="Cambria Math"/>
                      </a:rPr>
                      <m:t>&gt; </m:t>
                    </m:r>
                  </m:oMath>
                </a14:m>
                <a:r>
                  <a:rPr lang="en-US" altLang="zh-CN" dirty="0"/>
                  <a:t>0.5 GeV/c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577" y="2996952"/>
                <a:ext cx="3707903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1314" t="-4717" r="-1478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Data &amp; MC Comparison (Electron)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96136" y="1755111"/>
                <a:ext cx="2000098" cy="725007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𝑑𝑒𝑐</m:t>
                          </m:r>
                        </m:sub>
                      </m:sSub>
                      <m:r>
                        <a:rPr lang="en-US" altLang="zh-CN" sz="20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Δ</m:t>
                                  </m:r>
                                  <m:r>
                                    <a:rPr lang="en-US" altLang="zh-CN" sz="2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&lt;1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𝑛𝑠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MDC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𝑒𝑥𝑡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000" i="1" dirty="0">
                  <a:solidFill>
                    <a:srgbClr val="0000FF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755111"/>
                <a:ext cx="2000098" cy="72500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44824"/>
            <a:ext cx="3240360" cy="218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Data &amp; MC Comparison </a:t>
            </a:r>
            <a:r>
              <a:rPr lang="en-US" altLang="zh-CN" dirty="0" smtClean="0"/>
              <a:t>(Hadron</a:t>
            </a:r>
            <a:r>
              <a:rPr lang="en-US" altLang="zh-CN" dirty="0"/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504" y="4685074"/>
                <a:ext cx="8477755" cy="400110"/>
              </a:xfrm>
              <a:prstGeom prst="rect">
                <a:avLst/>
              </a:prstGeom>
              <a:solidFill>
                <a:srgbClr val="F6FB3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000000"/>
                    </a:solidFill>
                  </a:rPr>
                  <a:t>Control samples</a:t>
                </a:r>
                <a:r>
                  <a:rPr lang="en-US" altLang="zh-CN" dirty="0" smtClean="0">
                    <a:solidFill>
                      <a:srgbClr val="000000"/>
                    </a:solidFill>
                  </a:rPr>
                  <a:t>:</a:t>
                </a:r>
                <a:r>
                  <a:rPr lang="en-US" altLang="zh-CN" i="1" dirty="0" smtClean="0">
                    <a:solidFill>
                      <a:srgbClr val="00000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altLang="zh-CN" i="1" dirty="0" smtClean="0">
                    <a:solidFill>
                      <a:srgbClr val="000000"/>
                    </a:solidFill>
                  </a:rPr>
                  <a:t>KK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0000"/>
                        </a:solidFill>
                        <a:latin typeface="Cambria Math"/>
                      </a:rPr>
                      <m:t>𝜋𝜋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altLang="zh-CN" i="1" dirty="0" smtClean="0">
                    <a:solidFill>
                      <a:srgbClr val="000000"/>
                    </a:solidFill>
                  </a:rPr>
                  <a:t>KK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/>
                      </a:rPr>
                      <m:t>𝜋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/>
                      </a:rPr>
                      <m:t>𝜋𝜋𝜋𝜋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/>
                      </a:rPr>
                      <m:t>𝜋𝜋𝜋𝜋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/>
                      </a:rPr>
                      <m:t>𝜋𝜋𝜋𝜋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/>
                      </a:rPr>
                      <m:t>𝜋𝜋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/>
                      </a:rPr>
                      <m:t>𝐾𝐾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/>
                      </a:rPr>
                      <m:t>𝜋𝜋𝜋𝜋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altLang="zh-CN" i="1" dirty="0" smtClean="0">
                    <a:solidFill>
                      <a:srgbClr val="000000"/>
                    </a:solidFill>
                  </a:rPr>
                  <a:t>KKKK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altLang="zh-CN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685074"/>
                <a:ext cx="8477755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791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8983" y="1700808"/>
                <a:ext cx="209281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Δ</m:t>
                      </m:r>
                      <m:r>
                        <a:rPr lang="en-US" altLang="zh-CN" b="0" i="1" smtClean="0">
                          <a:latin typeface="Cambria Math"/>
                        </a:rPr>
                        <m:t>𝑡</m:t>
                      </m:r>
                      <m:r>
                        <a:rPr lang="en-US" altLang="zh-CN" b="0" i="1" smtClean="0">
                          <a:latin typeface="Cambria Math"/>
                        </a:rPr>
                        <m:t>(</m:t>
                      </m:r>
                      <m:r>
                        <a:rPr lang="en-US" altLang="zh-CN" b="0" i="1" smtClean="0">
                          <a:latin typeface="Cambria Math"/>
                        </a:rPr>
                        <m:t>𝑛𝑠</m:t>
                      </m:r>
                      <m:r>
                        <a:rPr lang="en-US" altLang="zh-CN" b="0" i="1" smtClean="0">
                          <a:latin typeface="Cambria Math"/>
                        </a:rPr>
                        <m:t>)~ </m:t>
                      </m:r>
                      <m:r>
                        <a:rPr lang="en-US" altLang="zh-CN" b="0" i="1" smtClean="0">
                          <a:latin typeface="Cambria Math"/>
                        </a:rPr>
                        <m:t>𝑝</m:t>
                      </m:r>
                      <m:r>
                        <a:rPr lang="en-US" altLang="zh-CN" b="0" i="1" smtClean="0">
                          <a:latin typeface="Cambria Math"/>
                        </a:rPr>
                        <m:t>(</m:t>
                      </m:r>
                      <m:r>
                        <a:rPr lang="en-US" altLang="zh-CN" b="0" i="1" smtClean="0">
                          <a:latin typeface="Cambria Math"/>
                        </a:rPr>
                        <m:t>𝐺𝑒𝑉</m:t>
                      </m:r>
                      <m:r>
                        <a:rPr lang="en-US" altLang="zh-CN" b="0" i="1" smtClean="0">
                          <a:latin typeface="Cambria Math"/>
                        </a:rPr>
                        <m:t>/</m:t>
                      </m:r>
                      <m:r>
                        <a:rPr lang="en-US" altLang="zh-CN" b="0" i="1" smtClean="0">
                          <a:latin typeface="Cambria Math"/>
                        </a:rPr>
                        <m:t>𝑐</m:t>
                      </m:r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83" y="1700808"/>
                <a:ext cx="209281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21046" y="1124744"/>
                <a:ext cx="4633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chemeClr val="accent1"/>
                    </a:solidFill>
                  </a:rPr>
                  <a:t>The main task of MRPC is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𝐾</m:t>
                    </m:r>
                    <m:r>
                      <a:rPr lang="en-US" altLang="zh-CN" sz="2000" b="0" i="0" smtClean="0">
                        <a:solidFill>
                          <a:schemeClr val="accent1"/>
                        </a:solidFill>
                        <a:latin typeface="Cambria Math"/>
                      </a:rPr>
                      <m:t>/</m:t>
                    </m:r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altLang="zh-CN" sz="2000" dirty="0" smtClean="0">
                    <a:solidFill>
                      <a:schemeClr val="accent1"/>
                    </a:solidFill>
                  </a:rPr>
                  <a:t> separation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046" y="1124744"/>
                <a:ext cx="4633704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1447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290482" y="2391271"/>
                <a:ext cx="4732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</a:rPr>
                  <a:t> </a:t>
                </a:r>
                <a:endParaRPr lang="zh-CN" altLang="en-US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482" y="2391271"/>
                <a:ext cx="473206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547664" y="3131676"/>
                <a:ext cx="47160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>
                          <a:solidFill>
                            <a:srgbClr val="000000"/>
                          </a:solidFill>
                          <a:latin typeface="Cambria Math"/>
                        </a:rPr>
                        <m:t>𝑲</m:t>
                      </m:r>
                    </m:oMath>
                  </m:oMathPara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131676"/>
                <a:ext cx="471603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31432" y="1845735"/>
                <a:ext cx="4541949" cy="863185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𝑝𝑖𝑑</m:t>
                          </m:r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altLang="zh-CN" sz="24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𝑃𝑟𝑜𝑏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altLang="zh-CN" sz="24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𝑃𝑟𝑜𝑏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)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MDC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𝑡𝑟𝑘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400" i="1" dirty="0">
                  <a:solidFill>
                    <a:srgbClr val="0000FF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432" y="1845735"/>
                <a:ext cx="4541949" cy="86318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851920" y="3153162"/>
            <a:ext cx="5004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For MC, the ultimate goal is to achieve 1% consistency</a:t>
            </a:r>
            <a:r>
              <a:rPr lang="en-US" altLang="zh-CN" sz="2000" dirty="0">
                <a:solidFill>
                  <a:srgbClr val="C00000"/>
                </a:solidFill>
              </a:rPr>
              <a:t> </a:t>
            </a:r>
            <a:r>
              <a:rPr lang="en-US" altLang="zh-CN" sz="2000" dirty="0" smtClean="0">
                <a:solidFill>
                  <a:srgbClr val="C00000"/>
                </a:solidFill>
              </a:rPr>
              <a:t>of PID efficiency with data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7504" y="5149641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B050"/>
                </a:solidFill>
              </a:rPr>
              <a:t>We purify the control samples so that background is less than 1%.</a:t>
            </a:r>
          </a:p>
        </p:txBody>
      </p:sp>
    </p:spTree>
    <p:extLst>
      <p:ext uri="{BB962C8B-B14F-4D97-AF65-F5344CB8AC3E}">
        <p14:creationId xmlns:p14="http://schemas.microsoft.com/office/powerpoint/2010/main" val="425276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Data &amp; MC Comparison </a:t>
            </a:r>
            <a:r>
              <a:rPr lang="en-US" altLang="zh-CN" dirty="0" smtClean="0"/>
              <a:t>(Hadron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2736"/>
            <a:ext cx="2638417" cy="314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472" y="1053142"/>
            <a:ext cx="2422581" cy="314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4" y="4246614"/>
            <a:ext cx="2810412" cy="250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374" y="4271563"/>
            <a:ext cx="2603256" cy="251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"/>
              <p:cNvSpPr txBox="1"/>
              <p:nvPr/>
            </p:nvSpPr>
            <p:spPr>
              <a:xfrm>
                <a:off x="433272" y="3501008"/>
                <a:ext cx="2691871" cy="646331"/>
              </a:xfrm>
              <a:prstGeom prst="rect">
                <a:avLst/>
              </a:prstGeom>
              <a:solidFill>
                <a:srgbClr val="F6FB37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demotes the polar angle relative to the beam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8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72" y="3501008"/>
                <a:ext cx="2691871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1810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2"/>
              <p:cNvSpPr txBox="1"/>
              <p:nvPr/>
            </p:nvSpPr>
            <p:spPr>
              <a:xfrm>
                <a:off x="185686" y="1575695"/>
                <a:ext cx="2948688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C00000"/>
                    </a:solidFill>
                  </a:rPr>
                  <a:t>Generally PID consistency is expected within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~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𝑐𝑜𝑠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lang="zh-CN" alt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rgbClr val="C00000"/>
                    </a:solidFill>
                  </a:rPr>
                  <a:t>2-demensional space</a:t>
                </a:r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86" y="1575695"/>
                <a:ext cx="2948688" cy="1015663"/>
              </a:xfrm>
              <a:prstGeom prst="rect">
                <a:avLst/>
              </a:prstGeom>
              <a:blipFill rotWithShape="0">
                <a:blip r:embed="rId7"/>
                <a:stretch>
                  <a:fillRect l="-2066" t="-2994" r="-2893" b="-95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5940152" y="4877639"/>
            <a:ext cx="3190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</a:rPr>
              <a:t>Generally 1% consistent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7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96" y="116632"/>
            <a:ext cx="5400600" cy="778098"/>
          </a:xfr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l"/>
            <a:r>
              <a:rPr lang="en-US" altLang="zh-CN" sz="4100" dirty="0" smtClean="0"/>
              <a:t>Conclusion</a:t>
            </a:r>
            <a:endParaRPr lang="zh-CN" altLang="en-US" sz="4100" dirty="0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/>
              <a:t>18</a:t>
            </a:fld>
            <a:endParaRPr lang="zh-CN" altLang="en-US" sz="1400" dirty="0"/>
          </a:p>
        </p:txBody>
      </p:sp>
      <p:sp>
        <p:nvSpPr>
          <p:cNvPr id="6" name="矩形 5"/>
          <p:cNvSpPr/>
          <p:nvPr/>
        </p:nvSpPr>
        <p:spPr>
          <a:xfrm>
            <a:off x="4716016" y="5373216"/>
            <a:ext cx="344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9" y="1095127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At BESIII, the MRPC detector has very high efficiency (99% in beam test) and good resolution (~60 </a:t>
            </a:r>
            <a:r>
              <a:rPr lang="en-US" altLang="zh-CN" sz="2400" dirty="0" err="1" smtClean="0"/>
              <a:t>ps</a:t>
            </a:r>
            <a:r>
              <a:rPr lang="en-US" altLang="zh-CN" sz="2400" dirty="0" smtClean="0"/>
              <a:t>), which reduces the requirements of simulation of the signal shape (the avalanche model, saturation effect, ignorance of the reflection in strips 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In simulation</a:t>
            </a:r>
            <a:r>
              <a:rPr lang="en-US" altLang="zh-CN" sz="2400" smtClean="0"/>
              <a:t>, tuning </a:t>
            </a:r>
            <a:r>
              <a:rPr lang="en-US" altLang="zh-CN" sz="2400" dirty="0" smtClean="0"/>
              <a:t>the parameters to the highest sensitivity would make good consistency of PID efficiency between data and MC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060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94918"/>
            <a:ext cx="8229600" cy="634082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4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96" y="116632"/>
            <a:ext cx="5400600" cy="778098"/>
          </a:xfr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l"/>
            <a:r>
              <a:rPr lang="en-US" altLang="zh-CN" sz="4100" dirty="0" smtClean="0"/>
              <a:t>MRPC Detector at BESIII</a:t>
            </a:r>
            <a:endParaRPr lang="zh-CN" altLang="en-US" sz="4100" dirty="0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/>
              <a:t>2</a:t>
            </a:fld>
            <a:endParaRPr lang="zh-CN" altLang="en-US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41386"/>
            <a:ext cx="3465051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59626" y="5363924"/>
            <a:ext cx="350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Module Arrangement in one endcap</a:t>
            </a:r>
            <a:endParaRPr lang="zh-CN" altLang="en-US" dirty="0"/>
          </a:p>
        </p:txBody>
      </p:sp>
      <p:pic>
        <p:nvPicPr>
          <p:cNvPr id="11" name="图片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688"/>
            <a:ext cx="1333838" cy="18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0" y="1235862"/>
            <a:ext cx="5003959" cy="501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箭头连接符 6"/>
          <p:cNvCxnSpPr>
            <a:cxnSpLocks noChangeShapeType="1"/>
          </p:cNvCxnSpPr>
          <p:nvPr/>
        </p:nvCxnSpPr>
        <p:spPr bwMode="auto">
          <a:xfrm>
            <a:off x="683568" y="3644503"/>
            <a:ext cx="3817451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文本框 17"/>
          <p:cNvSpPr txBox="1">
            <a:spLocks noChangeArrowheads="1"/>
          </p:cNvSpPr>
          <p:nvPr/>
        </p:nvSpPr>
        <p:spPr bwMode="auto">
          <a:xfrm>
            <a:off x="2626849" y="3289200"/>
            <a:ext cx="1118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chemeClr val="tx1"/>
                </a:solidFill>
                <a:latin typeface="Arial" charset="0"/>
                <a:ea typeface="宋体" charset="-122"/>
              </a:rPr>
              <a:t>1728mm</a:t>
            </a:r>
            <a:endParaRPr lang="zh-CN" altLang="en-US" sz="1800" dirty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cxnSp>
        <p:nvCxnSpPr>
          <p:cNvPr id="16" name="直接箭头连接符 6"/>
          <p:cNvCxnSpPr>
            <a:cxnSpLocks noChangeShapeType="1"/>
          </p:cNvCxnSpPr>
          <p:nvPr/>
        </p:nvCxnSpPr>
        <p:spPr bwMode="auto">
          <a:xfrm>
            <a:off x="2377141" y="2924944"/>
            <a:ext cx="394659" cy="1591505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本框 17"/>
          <p:cNvSpPr txBox="1">
            <a:spLocks noChangeArrowheads="1"/>
          </p:cNvSpPr>
          <p:nvPr/>
        </p:nvSpPr>
        <p:spPr bwMode="auto">
          <a:xfrm>
            <a:off x="2015128" y="3720696"/>
            <a:ext cx="1118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chemeClr val="tx1"/>
                </a:solidFill>
                <a:latin typeface="Arial" charset="0"/>
                <a:ea typeface="宋体" charset="-122"/>
              </a:rPr>
              <a:t>764mm</a:t>
            </a:r>
            <a:endParaRPr lang="zh-CN" altLang="en-US" sz="1800" dirty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172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Data &amp; MC Comparison </a:t>
            </a:r>
            <a:r>
              <a:rPr lang="en-US" altLang="zh-CN" dirty="0" smtClean="0"/>
              <a:t>(Hadron)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24" y="1985629"/>
            <a:ext cx="3297124" cy="28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1262"/>
            <a:ext cx="3041225" cy="280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6" y="52292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70C0"/>
                </a:solidFill>
              </a:rPr>
              <a:t>Resolution consistency is not so crucial due to the excellent resolution and the separation ability (next page)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200" y="1302971"/>
            <a:ext cx="5803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MC resolution is smeared to be consistent with data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MRPC Misidentification</a:t>
            </a:r>
            <a:endParaRPr lang="zh-CN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238" y="1268760"/>
            <a:ext cx="3888770" cy="417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253190" cy="356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75656" y="3573016"/>
                <a:ext cx="6399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𝝈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573016"/>
                <a:ext cx="63991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47905" y="3831431"/>
                <a:ext cx="5325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00B05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𝝈</m:t>
                    </m:r>
                  </m:oMath>
                </a14:m>
                <a:endParaRPr lang="zh-CN" alt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905" y="3831431"/>
                <a:ext cx="53251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7045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0" y="5633372"/>
                <a:ext cx="910850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b="0" dirty="0" smtClean="0">
                    <a:solidFill>
                      <a:schemeClr val="tx1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zh-CN" altLang="en-US" sz="2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200" dirty="0" smtClean="0">
                    <a:solidFill>
                      <a:schemeClr val="tx1"/>
                    </a:solidFill>
                  </a:rPr>
                  <a:t>separation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CN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𝑚𝑖𝑠𝑃𝐼𝐷</m:t>
                        </m:r>
                      </m:sub>
                    </m:sSub>
                    <m:r>
                      <a:rPr lang="en-US" altLang="zh-CN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CN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  <m:r>
                      <a:rPr lang="en-US" altLang="zh-CN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altLang="zh-CN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en-US" altLang="zh-CN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%</m:t>
                    </m:r>
                  </m:oMath>
                </a14:m>
                <a:r>
                  <a:rPr lang="en-US" altLang="zh-CN" sz="2200" dirty="0" smtClean="0">
                    <a:solidFill>
                      <a:schemeClr val="tx1"/>
                    </a:solidFill>
                  </a:rPr>
                  <a:t>) corresponds to 1.3 GeV/c momentum</a:t>
                </a:r>
              </a:p>
              <a:p>
                <a:r>
                  <a:rPr lang="en-US" altLang="zh-CN" sz="2200" dirty="0" smtClean="0"/>
                  <a:t>3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/>
                      </a:rPr>
                      <m:t>𝜎</m:t>
                    </m:r>
                  </m:oMath>
                </a14:m>
                <a:r>
                  <a:rPr lang="zh-CN" altLang="en-US" sz="2200" dirty="0"/>
                  <a:t> </a:t>
                </a:r>
                <a:r>
                  <a:rPr lang="en-US" altLang="zh-CN" sz="2200" dirty="0"/>
                  <a:t>separation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zh-CN" sz="2200" i="1">
                            <a:latin typeface="Cambria Math"/>
                          </a:rPr>
                          <m:t>𝑚𝑖𝑠𝑃𝐼𝐷</m:t>
                        </m:r>
                      </m:sub>
                    </m:sSub>
                    <m:r>
                      <a:rPr lang="en-US" altLang="zh-CN" sz="2200" i="1">
                        <a:latin typeface="Cambria Math"/>
                      </a:rPr>
                      <m:t>=</m:t>
                    </m:r>
                    <m:r>
                      <a:rPr lang="en-US" altLang="zh-CN" sz="2200" b="0" i="1" smtClean="0">
                        <a:latin typeface="Cambria Math"/>
                      </a:rPr>
                      <m:t>4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200" b="0" i="1" smtClean="0">
                        <a:latin typeface="Cambria Math"/>
                      </a:rPr>
                      <m:t>5</m:t>
                    </m:r>
                    <m:r>
                      <a:rPr lang="en-US" altLang="zh-CN" sz="2200" i="1">
                        <a:latin typeface="Cambria Math"/>
                      </a:rPr>
                      <m:t>%</m:t>
                    </m:r>
                  </m:oMath>
                </a14:m>
                <a:r>
                  <a:rPr lang="en-US" altLang="zh-CN" sz="2200" dirty="0"/>
                  <a:t>) corresponds to </a:t>
                </a:r>
                <a:r>
                  <a:rPr lang="en-US" altLang="zh-CN" sz="2200" dirty="0" smtClean="0"/>
                  <a:t>1.68 </a:t>
                </a:r>
                <a:r>
                  <a:rPr lang="en-US" altLang="zh-CN" sz="2200" dirty="0"/>
                  <a:t>GeV/c momentum</a:t>
                </a:r>
                <a:endParaRPr lang="zh-CN" altLang="en-US" sz="2200" dirty="0"/>
              </a:p>
              <a:p>
                <a:r>
                  <a:rPr lang="en-US" altLang="zh-CN" sz="2200" dirty="0" smtClean="0">
                    <a:solidFill>
                      <a:srgbClr val="C00000"/>
                    </a:solidFill>
                  </a:rPr>
                  <a:t>10ps more smearing of resolution would not actually influence up to 1.3 GeV/c</a:t>
                </a:r>
                <a:endParaRPr lang="zh-CN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33372"/>
                <a:ext cx="9108504" cy="1107996"/>
              </a:xfrm>
              <a:prstGeom prst="rect">
                <a:avLst/>
              </a:prstGeom>
              <a:blipFill rotWithShape="1">
                <a:blip r:embed="rId6"/>
                <a:stretch>
                  <a:fillRect l="-803" t="-3297" r="-67" b="-98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7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96" y="116632"/>
            <a:ext cx="5400600" cy="778098"/>
          </a:xfr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l"/>
            <a:r>
              <a:rPr lang="en-US" altLang="zh-CN" sz="4100" dirty="0" smtClean="0"/>
              <a:t>One MRPC Module</a:t>
            </a:r>
            <a:endParaRPr lang="zh-CN" altLang="en-US" sz="4100" dirty="0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/>
              <a:t>3</a:t>
            </a:fld>
            <a:endParaRPr lang="zh-CN" altLang="en-US" sz="1400" dirty="0"/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3548062" y="1384300"/>
            <a:ext cx="239208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  <a:ea typeface="黑体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chemeClr val="tx1"/>
              </a:solidFill>
              <a:latin typeface="Times New Roman" pitchFamily="18" charset="0"/>
              <a:ea typeface="宋体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Times New Roman" pitchFamily="18" charset="0"/>
                <a:ea typeface="宋体" charset="-122"/>
              </a:rPr>
              <a:t>Bare Chamber</a:t>
            </a:r>
            <a:endParaRPr lang="en-US" altLang="zh-CN" sz="1800" dirty="0">
              <a:solidFill>
                <a:schemeClr val="tx1"/>
              </a:solidFill>
              <a:latin typeface="Times New Roman" pitchFamily="18" charset="0"/>
              <a:ea typeface="宋体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chemeClr val="tx1"/>
              </a:solidFill>
              <a:latin typeface="Times New Roman" pitchFamily="18" charset="0"/>
              <a:ea typeface="宋体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Times New Roman" pitchFamily="18" charset="0"/>
                <a:ea typeface="宋体" charset="-122"/>
              </a:rPr>
              <a:t>Frame of the gas container</a:t>
            </a:r>
            <a:endParaRPr lang="en-US" altLang="zh-CN" sz="1800" dirty="0">
              <a:solidFill>
                <a:schemeClr val="tx1"/>
              </a:solidFill>
              <a:latin typeface="Times New Roman" pitchFamily="18" charset="0"/>
              <a:ea typeface="宋体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chemeClr val="tx1"/>
              </a:solidFill>
              <a:latin typeface="Times New Roman" pitchFamily="18" charset="0"/>
              <a:ea typeface="宋体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Times New Roman" pitchFamily="18" charset="0"/>
                <a:ea typeface="宋体" charset="-122"/>
              </a:rPr>
              <a:t>Upper and lower Covers</a:t>
            </a:r>
            <a:endParaRPr lang="en-US" altLang="zh-CN" sz="1800" dirty="0">
              <a:solidFill>
                <a:schemeClr val="tx1"/>
              </a:solidFill>
              <a:latin typeface="Times New Roman" pitchFamily="18" charset="0"/>
              <a:ea typeface="宋体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chemeClr val="tx1"/>
              </a:solidFill>
              <a:latin typeface="Times New Roman" pitchFamily="18" charset="0"/>
              <a:ea typeface="宋体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chemeClr val="tx1"/>
                </a:solidFill>
                <a:latin typeface="Times New Roman" pitchFamily="18" charset="0"/>
                <a:ea typeface="宋体" charset="-122"/>
              </a:rPr>
              <a:t>Front-end Electronic Boxes</a:t>
            </a:r>
            <a:endParaRPr lang="en-US" altLang="zh-CN" sz="1800" dirty="0">
              <a:solidFill>
                <a:schemeClr val="tx1"/>
              </a:solidFill>
              <a:latin typeface="Times New Roman" pitchFamily="18" charset="0"/>
              <a:ea typeface="宋体" charset="-122"/>
            </a:endParaRPr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2363"/>
            <a:ext cx="3455988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1046163"/>
            <a:ext cx="33782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箭头连接符 8"/>
          <p:cNvCxnSpPr>
            <a:cxnSpLocks noChangeShapeType="1"/>
          </p:cNvCxnSpPr>
          <p:nvPr/>
        </p:nvCxnSpPr>
        <p:spPr bwMode="auto">
          <a:xfrm flipH="1">
            <a:off x="2814639" y="1916832"/>
            <a:ext cx="788986" cy="327893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箭头连接符 9"/>
          <p:cNvCxnSpPr>
            <a:cxnSpLocks noChangeShapeType="1"/>
          </p:cNvCxnSpPr>
          <p:nvPr/>
        </p:nvCxnSpPr>
        <p:spPr bwMode="auto">
          <a:xfrm flipV="1">
            <a:off x="5220072" y="1700214"/>
            <a:ext cx="1215653" cy="720674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箭头连接符 10"/>
          <p:cNvCxnSpPr>
            <a:cxnSpLocks noChangeShapeType="1"/>
          </p:cNvCxnSpPr>
          <p:nvPr/>
        </p:nvCxnSpPr>
        <p:spPr bwMode="auto">
          <a:xfrm flipV="1">
            <a:off x="5220072" y="2996952"/>
            <a:ext cx="1215653" cy="199509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箭头连接符 11"/>
          <p:cNvCxnSpPr>
            <a:cxnSpLocks noChangeShapeType="1"/>
          </p:cNvCxnSpPr>
          <p:nvPr/>
        </p:nvCxnSpPr>
        <p:spPr bwMode="auto">
          <a:xfrm flipV="1">
            <a:off x="5220072" y="2100263"/>
            <a:ext cx="1583953" cy="982662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接箭头连接符 12"/>
          <p:cNvCxnSpPr>
            <a:cxnSpLocks noChangeShapeType="1"/>
          </p:cNvCxnSpPr>
          <p:nvPr/>
        </p:nvCxnSpPr>
        <p:spPr bwMode="auto">
          <a:xfrm flipV="1">
            <a:off x="5580112" y="3678239"/>
            <a:ext cx="1069926" cy="470841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直接箭头连接符 13"/>
          <p:cNvCxnSpPr>
            <a:cxnSpLocks noChangeShapeType="1"/>
          </p:cNvCxnSpPr>
          <p:nvPr/>
        </p:nvCxnSpPr>
        <p:spPr bwMode="auto">
          <a:xfrm flipV="1">
            <a:off x="5580112" y="3125789"/>
            <a:ext cx="1854151" cy="951283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8050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工作\工作\TOF\adjust\Screenshot-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955" y="2013149"/>
            <a:ext cx="2301653" cy="210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工作\工作\TOF\adjust\Screenshot-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1872451" cy="238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工作\工作\TOF\adjust\Screenshot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01" y="4447796"/>
            <a:ext cx="2301039" cy="214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481" y="1412776"/>
            <a:ext cx="396775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Bare chamber built of layers of materials</a:t>
            </a:r>
            <a:endParaRPr lang="zh-CN" altLang="en-US" dirty="0"/>
          </a:p>
        </p:txBody>
      </p:sp>
      <p:sp>
        <p:nvSpPr>
          <p:cNvPr id="12" name="右箭头 11"/>
          <p:cNvSpPr/>
          <p:nvPr/>
        </p:nvSpPr>
        <p:spPr>
          <a:xfrm>
            <a:off x="4716016" y="2852936"/>
            <a:ext cx="1063608" cy="26234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35496" y="116632"/>
            <a:ext cx="6864935" cy="64807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4100" dirty="0" smtClean="0"/>
              <a:t> Geant4 Simulation</a:t>
            </a:r>
            <a:endParaRPr lang="zh-CN" altLang="en-US" sz="4100" dirty="0"/>
          </a:p>
        </p:txBody>
      </p:sp>
      <p:pic>
        <p:nvPicPr>
          <p:cNvPr id="17" name="Picture 2" descr="C:\Users\安芬芬\Desktop\新建文件夹\MRP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273" y="1724497"/>
            <a:ext cx="1823208" cy="242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椭圆 17"/>
          <p:cNvSpPr/>
          <p:nvPr/>
        </p:nvSpPr>
        <p:spPr>
          <a:xfrm>
            <a:off x="7740352" y="2327244"/>
            <a:ext cx="296293" cy="95774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5240" y="993502"/>
            <a:ext cx="2843184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Placed in Aluminum box of a 25 mm thickness.</a:t>
            </a:r>
          </a:p>
          <a:p>
            <a:r>
              <a:rPr lang="en-US" altLang="zh-CN" dirty="0" smtClean="0"/>
              <a:t>Small parts are simulated</a:t>
            </a:r>
            <a:endParaRPr lang="zh-CN" altLang="en-US" dirty="0"/>
          </a:p>
        </p:txBody>
      </p:sp>
      <p:pic>
        <p:nvPicPr>
          <p:cNvPr id="22" name="Picture 2" descr="C:\Users\安芬芬\Desktop\新建文件夹\Screenshot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26" y="2154541"/>
            <a:ext cx="1227077" cy="162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椭圆 23"/>
          <p:cNvSpPr/>
          <p:nvPr/>
        </p:nvSpPr>
        <p:spPr>
          <a:xfrm>
            <a:off x="6300192" y="2924944"/>
            <a:ext cx="379725" cy="395554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6033333" y="1833179"/>
            <a:ext cx="320747" cy="1189465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7884368" y="3429000"/>
            <a:ext cx="379725" cy="395554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27" name="直接箭头连接符 26"/>
          <p:cNvCxnSpPr>
            <a:endCxn id="18" idx="2"/>
          </p:cNvCxnSpPr>
          <p:nvPr/>
        </p:nvCxnSpPr>
        <p:spPr>
          <a:xfrm>
            <a:off x="7423260" y="1916832"/>
            <a:ext cx="317092" cy="889282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6804248" y="1782108"/>
            <a:ext cx="1080120" cy="171890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13" name="右箭头 12"/>
          <p:cNvSpPr/>
          <p:nvPr/>
        </p:nvSpPr>
        <p:spPr>
          <a:xfrm rot="5400000">
            <a:off x="6957800" y="3888155"/>
            <a:ext cx="779500" cy="29323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5475" y="4581128"/>
            <a:ext cx="5927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</a:t>
            </a:r>
            <a:r>
              <a:rPr lang="en-US" altLang="zh-CN" dirty="0" smtClean="0"/>
              <a:t>etail simulation of the geometry and material may not help for precise simulation of MRPC detection efficiency since it’s light (~2.5kg for one module), but may influence the energy measurement by the calorimeter behind it.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The key point is to set sensitive gas area in the right position.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83193" y="1124744"/>
                <a:ext cx="837761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C00000"/>
                    </a:solidFill>
                  </a:rPr>
                  <a:t>Identical arrangement with real detector to provide correct extrapolated position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altLang="zh-CN" sz="2000" dirty="0" smtClean="0">
                    <a:solidFill>
                      <a:srgbClr val="C00000"/>
                    </a:solidFill>
                  </a:rPr>
                  <a:t> Alignment of each module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93" y="1124744"/>
                <a:ext cx="8377614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801" t="-4310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" descr="E:\工作\工作\TOF\adjust\rot_sel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975" y="1833988"/>
            <a:ext cx="1072297" cy="174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工作\工作\TOF\adjust\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03" y="2027604"/>
            <a:ext cx="1009051" cy="163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05191" y="2924944"/>
                <a:ext cx="461326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3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300" b="0" i="0" smtClean="0">
                              <a:latin typeface="Cambria Math" panose="02040503050406030204" pitchFamily="18" charset="0"/>
                            </a:rPr>
                            <m:t>dθ</m:t>
                          </m:r>
                        </m:e>
                        <m:sub>
                          <m:r>
                            <a:rPr lang="en-US" altLang="zh-CN" sz="13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3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191" y="2924944"/>
                <a:ext cx="461326" cy="29238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5" descr="E:\工作\工作\TOF\adjust\rot_global 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797" y="1700808"/>
            <a:ext cx="1367698" cy="222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31363" y="3339349"/>
                <a:ext cx="461326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3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300" b="0" i="0" smtClean="0">
                              <a:latin typeface="Cambria Math" panose="02040503050406030204" pitchFamily="18" charset="0"/>
                            </a:rPr>
                            <m:t>dθ</m:t>
                          </m:r>
                        </m:e>
                        <m:sub>
                          <m:r>
                            <a:rPr lang="en-US" altLang="zh-CN" sz="13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3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363" y="3339349"/>
                <a:ext cx="461326" cy="29238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29913" y="6309320"/>
            <a:ext cx="2054737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Before 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</a:rPr>
              <a:t>Alignment 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Picture 2" descr="E:\工作\工作\TOF\adjust\Screenshot-1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27140"/>
            <a:ext cx="1896035" cy="141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22541" y="6327179"/>
            <a:ext cx="1765683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After </a:t>
            </a:r>
            <a:r>
              <a:rPr lang="en-US" altLang="zh-CN" dirty="0" smtClean="0">
                <a:solidFill>
                  <a:schemeClr val="bg1"/>
                </a:solidFill>
                <a:latin typeface="Times New Roman" pitchFamily="18" charset="0"/>
              </a:rPr>
              <a:t>Alignment 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4" name="Picture 4" descr="E:\工作\工作\TOF\adjust\Screenshot-1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80" y="4855712"/>
            <a:ext cx="1881828" cy="14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右箭头 14"/>
              <p:cNvSpPr/>
              <p:nvPr/>
            </p:nvSpPr>
            <p:spPr>
              <a:xfrm>
                <a:off x="3130281" y="4855711"/>
                <a:ext cx="1441719" cy="1405376"/>
              </a:xfrm>
              <a:prstGeom prst="rightArrow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smtClean="0">
                          <a:solidFill>
                            <a:schemeClr val="tx1"/>
                          </a:solidFill>
                          <a:latin typeface="Cambria Math"/>
                        </a:rPr>
                        <m:t>dZ</m:t>
                      </m:r>
                      <m:r>
                        <a:rPr lang="en-US" altLang="zh-CN" sz="1400" smtClean="0">
                          <a:solidFill>
                            <a:schemeClr val="tx1"/>
                          </a:solidFill>
                          <a:latin typeface="Cambria Math"/>
                        </a:rPr>
                        <m:t>=6</m:t>
                      </m:r>
                      <m:r>
                        <m:rPr>
                          <m:sty m:val="p"/>
                        </m:rPr>
                        <a:rPr lang="en-US" altLang="zh-CN" sz="1400" smtClean="0">
                          <a:solidFill>
                            <a:schemeClr val="tx1"/>
                          </a:solidFill>
                          <a:latin typeface="Cambria Math"/>
                        </a:rPr>
                        <m:t>mm</m:t>
                      </m:r>
                    </m:oMath>
                  </m:oMathPara>
                </a14:m>
                <a:endParaRPr lang="en-US" altLang="zh-CN" sz="1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>
                          <a:solidFill>
                            <a:schemeClr val="tx1"/>
                          </a:solidFill>
                          <a:latin typeface="Cambria Math"/>
                        </a:rPr>
                        <m:t>d</m:t>
                      </m:r>
                      <m:sSub>
                        <m:sSubPr>
                          <m:ctrlPr>
                            <a:rPr lang="en-US" altLang="zh-CN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altLang="zh-CN" sz="1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14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CN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1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1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altLang="zh-CN" sz="1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>
                          <a:solidFill>
                            <a:schemeClr val="tx1"/>
                          </a:solidFill>
                          <a:latin typeface="Cambria Math"/>
                        </a:rPr>
                        <m:t>d</m:t>
                      </m:r>
                      <m:sSub>
                        <m:sSubPr>
                          <m:ctrlPr>
                            <a:rPr lang="en-US" altLang="zh-CN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altLang="zh-CN" sz="1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14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CN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1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1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右箭头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281" y="4855711"/>
                <a:ext cx="1441719" cy="1405376"/>
              </a:xfrm>
              <a:prstGeom prst="rightArrow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39552" y="4427820"/>
            <a:ext cx="745588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Missing hits of extrapolated tracks (collision data taken by prototype modules)</a:t>
            </a:r>
            <a:endParaRPr lang="zh-CN" altLang="en-US" dirty="0"/>
          </a:p>
        </p:txBody>
      </p:sp>
      <p:sp>
        <p:nvSpPr>
          <p:cNvPr id="17" name="标题 1"/>
          <p:cNvSpPr txBox="1">
            <a:spLocks/>
          </p:cNvSpPr>
          <p:nvPr/>
        </p:nvSpPr>
        <p:spPr>
          <a:xfrm>
            <a:off x="35496" y="116632"/>
            <a:ext cx="6864935" cy="64807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4100" dirty="0" smtClean="0"/>
              <a:t> Alignment</a:t>
            </a:r>
            <a:endParaRPr lang="zh-CN" altLang="en-US" sz="4100" dirty="0"/>
          </a:p>
        </p:txBody>
      </p:sp>
    </p:spTree>
    <p:extLst>
      <p:ext uri="{BB962C8B-B14F-4D97-AF65-F5344CB8AC3E}">
        <p14:creationId xmlns:p14="http://schemas.microsoft.com/office/powerpoint/2010/main" val="22795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135720" y="4293096"/>
            <a:ext cx="4684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MRPC working principle:</a:t>
            </a:r>
          </a:p>
          <a:p>
            <a:pPr marL="457200" indent="-457200">
              <a:buAutoNum type="arabicPeriod"/>
            </a:pPr>
            <a:r>
              <a:rPr lang="en-US" altLang="zh-CN" sz="2000" dirty="0">
                <a:solidFill>
                  <a:srgbClr val="C00000"/>
                </a:solidFill>
              </a:rPr>
              <a:t>P</a:t>
            </a:r>
            <a:r>
              <a:rPr lang="en-US" altLang="zh-CN" sz="2000" dirty="0" smtClean="0">
                <a:solidFill>
                  <a:srgbClr val="C00000"/>
                </a:solidFill>
              </a:rPr>
              <a:t>rimary ionization </a:t>
            </a:r>
            <a:r>
              <a:rPr lang="en-US" altLang="zh-CN" sz="2000" dirty="0" smtClean="0"/>
              <a:t>in the gas</a:t>
            </a:r>
          </a:p>
          <a:p>
            <a:pPr marL="457200" indent="-457200">
              <a:buAutoNum type="arabicPeriod"/>
            </a:pPr>
            <a:r>
              <a:rPr lang="en-US" altLang="zh-CN" sz="2000" dirty="0" smtClean="0"/>
              <a:t>Electrons get </a:t>
            </a:r>
            <a:r>
              <a:rPr lang="en-US" altLang="zh-CN" sz="2000" dirty="0" smtClean="0">
                <a:solidFill>
                  <a:srgbClr val="C00000"/>
                </a:solidFill>
              </a:rPr>
              <a:t>multiplied</a:t>
            </a:r>
            <a:r>
              <a:rPr lang="en-US" altLang="zh-CN" sz="2000" dirty="0" smtClean="0"/>
              <a:t> and move under electric field </a:t>
            </a:r>
          </a:p>
          <a:p>
            <a:pPr marL="457200" indent="-457200">
              <a:buAutoNum type="arabicPeriod"/>
            </a:pPr>
            <a:r>
              <a:rPr lang="en-US" altLang="zh-CN" sz="2000" dirty="0" smtClean="0"/>
              <a:t>Avalanches simultaneously </a:t>
            </a:r>
            <a:r>
              <a:rPr lang="en-US" altLang="zh-CN" sz="2000" dirty="0" smtClean="0">
                <a:solidFill>
                  <a:srgbClr val="C00000"/>
                </a:solidFill>
              </a:rPr>
              <a:t>induce current </a:t>
            </a:r>
            <a:r>
              <a:rPr lang="en-US" altLang="zh-CN" sz="2000" dirty="0" smtClean="0"/>
              <a:t>on the readout strips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8032" y="1025441"/>
                <a:ext cx="44279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C00000"/>
                    </a:solidFill>
                  </a:rPr>
                  <a:t>Digitization to real detector response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zh-CN" alt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rgbClr val="C00000"/>
                    </a:solidFill>
                  </a:rPr>
                  <a:t>convert deposit energy provided by Geant4 to output signals from electronics</a:t>
                </a:r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32" y="1025441"/>
                <a:ext cx="4427984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1376" t="-2994" r="-275" b="-9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图片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61" y="2174056"/>
            <a:ext cx="3290024" cy="454741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1282404"/>
            <a:ext cx="2857804" cy="2689006"/>
          </a:xfrm>
          <a:prstGeom prst="rect">
            <a:avLst/>
          </a:prstGeom>
        </p:spPr>
      </p:pic>
      <p:cxnSp>
        <p:nvCxnSpPr>
          <p:cNvPr id="7" name="直接箭头连接符 6"/>
          <p:cNvCxnSpPr>
            <a:endCxn id="81" idx="1"/>
          </p:cNvCxnSpPr>
          <p:nvPr/>
        </p:nvCxnSpPr>
        <p:spPr>
          <a:xfrm flipV="1">
            <a:off x="2843808" y="2626907"/>
            <a:ext cx="2736304" cy="58606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本框 81"/>
          <p:cNvSpPr txBox="1"/>
          <p:nvPr/>
        </p:nvSpPr>
        <p:spPr>
          <a:xfrm>
            <a:off x="4412262" y="2380818"/>
            <a:ext cx="1311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200 steps</a:t>
            </a:r>
            <a:endParaRPr lang="zh-CN" altLang="en-US" sz="2000" b="1" dirty="0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35496" y="116632"/>
            <a:ext cx="6864935" cy="64807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4100" dirty="0" smtClean="0"/>
              <a:t> </a:t>
            </a:r>
            <a:r>
              <a:rPr lang="en-US" altLang="zh-CN" sz="4000" dirty="0"/>
              <a:t>MRPC </a:t>
            </a:r>
            <a:r>
              <a:rPr lang="en-US" altLang="zh-CN" sz="4000" dirty="0" smtClean="0"/>
              <a:t>Working Principle</a:t>
            </a:r>
            <a:endParaRPr lang="zh-CN" altLang="en-US" sz="4100" dirty="0"/>
          </a:p>
        </p:txBody>
      </p:sp>
    </p:spTree>
    <p:extLst>
      <p:ext uri="{BB962C8B-B14F-4D97-AF65-F5344CB8AC3E}">
        <p14:creationId xmlns:p14="http://schemas.microsoft.com/office/powerpoint/2010/main" val="34548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1124744"/>
                <a:ext cx="30603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FF0000"/>
                    </a:solidFill>
                  </a:rPr>
                  <a:t>Primary E-Ion 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𝑖𝑜𝑛</m:t>
                        </m:r>
                      </m:sub>
                    </m:sSub>
                  </m:oMath>
                </a14:m>
                <a:endParaRPr lang="en-US" altLang="zh-CN" sz="20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24744"/>
                <a:ext cx="3060340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2191" t="-7692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hape 322"/>
          <p:cNvSpPr/>
          <p:nvPr/>
        </p:nvSpPr>
        <p:spPr>
          <a:xfrm>
            <a:off x="6516216" y="1830511"/>
            <a:ext cx="2407974" cy="62545"/>
          </a:xfrm>
          <a:prstGeom prst="rect">
            <a:avLst/>
          </a:prstGeom>
          <a:blipFill>
            <a:blip r:embed="rId3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4200" spc="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10" name="Shape 329"/>
          <p:cNvSpPr/>
          <p:nvPr/>
        </p:nvSpPr>
        <p:spPr>
          <a:xfrm>
            <a:off x="7596335" y="1196752"/>
            <a:ext cx="144017" cy="126621"/>
          </a:xfrm>
          <a:prstGeom prst="ellipse">
            <a:avLst/>
          </a:prstGeom>
          <a:solidFill>
            <a:srgbClr val="D81E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4200" spc="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11" name="Shape 349"/>
          <p:cNvSpPr/>
          <p:nvPr/>
        </p:nvSpPr>
        <p:spPr>
          <a:xfrm flipH="1">
            <a:off x="7308303" y="548680"/>
            <a:ext cx="360041" cy="1800200"/>
          </a:xfrm>
          <a:prstGeom prst="line">
            <a:avLst/>
          </a:prstGeom>
          <a:ln w="47625">
            <a:solidFill>
              <a:srgbClr val="B18CFE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372200" y="47667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- - - - - - - - - - -</a:t>
            </a:r>
            <a:endParaRPr lang="zh-CN" altLang="en-US" sz="3200" dirty="0"/>
          </a:p>
        </p:txBody>
      </p:sp>
      <p:sp>
        <p:nvSpPr>
          <p:cNvPr id="13" name="Shape 322"/>
          <p:cNvSpPr/>
          <p:nvPr/>
        </p:nvSpPr>
        <p:spPr>
          <a:xfrm>
            <a:off x="6501474" y="918183"/>
            <a:ext cx="2407974" cy="62545"/>
          </a:xfrm>
          <a:prstGeom prst="rect">
            <a:avLst/>
          </a:prstGeom>
          <a:blipFill>
            <a:blip r:embed="rId3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4200" spc="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6444208" y="184482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+ + + + + + + + + + + +</a:t>
            </a:r>
            <a:endParaRPr lang="zh-CN" altLang="en-US" sz="2000" b="1" dirty="0"/>
          </a:p>
        </p:txBody>
      </p:sp>
      <p:sp>
        <p:nvSpPr>
          <p:cNvPr id="16" name="Shape 329"/>
          <p:cNvSpPr/>
          <p:nvPr/>
        </p:nvSpPr>
        <p:spPr>
          <a:xfrm>
            <a:off x="7308304" y="1268760"/>
            <a:ext cx="144017" cy="126621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457200">
              <a:spcBef>
                <a:spcPts val="0"/>
              </a:spcBef>
              <a:defRPr sz="4200" spc="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en-US" dirty="0" smtClean="0"/>
              <a:t>   </a:t>
            </a:r>
            <a:endParaRPr dirty="0"/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7668344" y="1093471"/>
            <a:ext cx="0" cy="1752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7380312" y="1397641"/>
            <a:ext cx="0" cy="1591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9287" y="1772816"/>
                <a:ext cx="1708720" cy="700063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 anchor="ctr" anchorCtr="1">
                <a:spAutoFit/>
              </a:bodyPr>
              <a:lstStyle/>
              <a:p>
                <a:pPr algn="di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9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1900" b="0" i="1" smtClean="0">
                              <a:latin typeface="Cambria Math"/>
                            </a:rPr>
                            <m:t>𝑖𝑜𝑛</m:t>
                          </m:r>
                        </m:sub>
                      </m:sSub>
                      <m:r>
                        <a:rPr lang="en-US" altLang="zh-CN" sz="19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19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9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900" b="0" i="0" smtClean="0">
                                  <a:latin typeface="Cambria Math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900" b="0" i="0" smtClean="0">
                                  <a:latin typeface="Cambria Math"/>
                                </a:rPr>
                                <m:t>dep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19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900" b="0" i="0" smtClean="0">
                                  <a:latin typeface="Cambria Math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900" b="0" i="0" smtClean="0">
                                  <a:latin typeface="Cambria Math"/>
                                </a:rPr>
                                <m:t>ion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1900" b="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7" y="1772816"/>
                <a:ext cx="1708720" cy="7000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105511" y="1772816"/>
            <a:ext cx="376263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Deposit energy, provided by GEANT4</a:t>
            </a:r>
            <a:endParaRPr lang="zh-CN" altLang="en-US" dirty="0"/>
          </a:p>
        </p:txBody>
      </p:sp>
      <p:cxnSp>
        <p:nvCxnSpPr>
          <p:cNvPr id="19" name="直接箭头连接符 18"/>
          <p:cNvCxnSpPr>
            <a:endCxn id="17" idx="1"/>
          </p:cNvCxnSpPr>
          <p:nvPr/>
        </p:nvCxnSpPr>
        <p:spPr>
          <a:xfrm flipV="1">
            <a:off x="1601455" y="1957482"/>
            <a:ext cx="504056" cy="75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05511" y="2339588"/>
            <a:ext cx="302433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Energy required for one E-Ion</a:t>
            </a:r>
            <a:endParaRPr lang="zh-CN" altLang="en-US" dirty="0"/>
          </a:p>
        </p:txBody>
      </p:sp>
      <p:cxnSp>
        <p:nvCxnSpPr>
          <p:cNvPr id="27" name="直接箭头连接符 26"/>
          <p:cNvCxnSpPr>
            <a:endCxn id="26" idx="1"/>
          </p:cNvCxnSpPr>
          <p:nvPr/>
        </p:nvCxnSpPr>
        <p:spPr>
          <a:xfrm>
            <a:off x="1601455" y="2316942"/>
            <a:ext cx="504056" cy="2073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标题 1"/>
          <p:cNvSpPr>
            <a:spLocks noGrp="1"/>
          </p:cNvSpPr>
          <p:nvPr>
            <p:ph type="title"/>
          </p:nvPr>
        </p:nvSpPr>
        <p:spPr>
          <a:xfrm>
            <a:off x="35496" y="116632"/>
            <a:ext cx="5400600" cy="778098"/>
          </a:xfr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l"/>
            <a:r>
              <a:rPr lang="en-US" altLang="zh-CN" sz="4000" dirty="0"/>
              <a:t>Primary Ionization</a:t>
            </a:r>
            <a:endParaRPr lang="zh-CN" altLang="en-US" sz="4100" dirty="0"/>
          </a:p>
        </p:txBody>
      </p:sp>
      <p:sp>
        <p:nvSpPr>
          <p:cNvPr id="20" name="TextBox 19"/>
          <p:cNvSpPr txBox="1"/>
          <p:nvPr/>
        </p:nvSpPr>
        <p:spPr>
          <a:xfrm>
            <a:off x="6144585" y="126876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0.22mm</a:t>
            </a:r>
            <a:endParaRPr lang="zh-CN" altLang="en-US" dirty="0"/>
          </a:p>
        </p:txBody>
      </p:sp>
      <p:cxnSp>
        <p:nvCxnSpPr>
          <p:cNvPr id="29" name="直接箭头连接符 28"/>
          <p:cNvCxnSpPr/>
          <p:nvPr/>
        </p:nvCxnSpPr>
        <p:spPr>
          <a:xfrm>
            <a:off x="6660232" y="1550041"/>
            <a:ext cx="0" cy="2804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6660232" y="1030173"/>
            <a:ext cx="0" cy="3105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48" name="TextBox 2047"/>
              <p:cNvSpPr txBox="1"/>
              <p:nvPr/>
            </p:nvSpPr>
            <p:spPr>
              <a:xfrm>
                <a:off x="35496" y="3291608"/>
                <a:ext cx="9098966" cy="1289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FF0000"/>
                    </a:solidFill>
                  </a:rPr>
                  <a:t>Questions to consider:</a:t>
                </a:r>
              </a:p>
              <a:p>
                <a:r>
                  <a:rPr lang="en-US" altLang="zh-CN" dirty="0" smtClean="0"/>
                  <a:t>1. How many interactions are required in one gas gap? (</a:t>
                </a:r>
                <a:r>
                  <a:rPr lang="en-US" altLang="zh-CN" dirty="0"/>
                  <a:t>Geant4 </a:t>
                </a:r>
                <a:r>
                  <a:rPr lang="en-US" altLang="zh-CN" dirty="0" smtClean="0"/>
                  <a:t>step length=0.03mm, 7 interact.)</a:t>
                </a:r>
              </a:p>
              <a:p>
                <a:r>
                  <a:rPr lang="en-US" altLang="zh-CN" dirty="0" smtClean="0"/>
                  <a:t>2. How much energy is required for one ionization?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ion</m:t>
                        </m:r>
                      </m:sub>
                    </m:sSub>
                  </m:oMath>
                </a14:m>
                <a:r>
                  <a:rPr lang="en-US" altLang="zh-CN" dirty="0" smtClean="0"/>
                  <a:t>)</a:t>
                </a:r>
              </a:p>
              <a:p>
                <a:r>
                  <a:rPr lang="en-US" altLang="zh-CN" dirty="0" smtClean="0"/>
                  <a:t>3. Fluctuation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𝑖𝑜𝑛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(</a:t>
                </a:r>
                <a:r>
                  <a:rPr lang="en-US" altLang="zh-CN" dirty="0" err="1" smtClean="0"/>
                  <a:t>Gaussion</a:t>
                </a:r>
                <a:r>
                  <a:rPr lang="en-US" altLang="zh-CN" dirty="0" smtClean="0"/>
                  <a:t> distribution,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𝜎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𝑖𝑜𝑛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/>
                          </a:rPr>
                          <m:t>∗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𝑓</m:t>
                        </m:r>
                      </m:e>
                    </m:rad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CN" dirty="0" smtClean="0"/>
                  <a:t>=0.2)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048" name="TextBox 20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291608"/>
                <a:ext cx="9098966" cy="1289520"/>
              </a:xfrm>
              <a:prstGeom prst="rect">
                <a:avLst/>
              </a:prstGeom>
              <a:blipFill rotWithShape="1">
                <a:blip r:embed="rId5"/>
                <a:stretch>
                  <a:fillRect l="-737" t="-2370" b="-5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TextBox 2049"/>
          <p:cNvSpPr txBox="1"/>
          <p:nvPr/>
        </p:nvSpPr>
        <p:spPr>
          <a:xfrm>
            <a:off x="179512" y="5157192"/>
            <a:ext cx="8582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The only key question above is Q2: To make it generate ionizations!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1" name="TextBox 2050"/>
              <p:cNvSpPr txBox="1"/>
              <p:nvPr/>
            </p:nvSpPr>
            <p:spPr>
              <a:xfrm>
                <a:off x="179512" y="5805264"/>
                <a:ext cx="80648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Step Length and </a:t>
                </a:r>
                <a:r>
                  <a:rPr lang="en-US" altLang="zh-CN" dirty="0" err="1"/>
                  <a:t>F</a:t>
                </a:r>
                <a:r>
                  <a:rPr lang="en-US" altLang="zh-CN" dirty="0" err="1" smtClean="0"/>
                  <a:t>ano</a:t>
                </a:r>
                <a:r>
                  <a:rPr lang="en-US" altLang="zh-CN" dirty="0" smtClean="0"/>
                  <a:t> Factor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will not actually influence the final total number of primary electrons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051" name="TextBox 20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805264"/>
                <a:ext cx="8064896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605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4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96" y="116632"/>
            <a:ext cx="5400600" cy="778098"/>
          </a:xfr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l"/>
            <a:r>
              <a:rPr lang="en-US" altLang="zh-CN" sz="4000" dirty="0"/>
              <a:t>Primary Ionization</a:t>
            </a:r>
            <a:endParaRPr lang="zh-CN" altLang="en-US" sz="4100" dirty="0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/>
              <a:t>8</a:t>
            </a:fld>
            <a:endParaRPr lang="zh-CN" altLang="en-US" sz="1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1075"/>
            <a:ext cx="2242592" cy="21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安芬芬\Desktop\数字化调试参数的研究\res2Step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1214"/>
            <a:ext cx="2526598" cy="217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安芬芬\Desktop\数字化调试参数的研究\eff2Step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446" y="1700807"/>
            <a:ext cx="2526598" cy="217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167" y="1124744"/>
            <a:ext cx="8415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Step Limiter changes don’t influence the total number of primary electrons, and thus not time resolution and efficiency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95536" y="4149080"/>
                <a:ext cx="81369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FF0000"/>
                            </a:solidFill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FF0000"/>
                            </a:solidFill>
                            <a:latin typeface="Cambria Math"/>
                          </a:rPr>
                          <m:t>ion</m:t>
                        </m:r>
                      </m:sub>
                    </m:sSub>
                  </m:oMath>
                </a14:m>
                <a:r>
                  <a:rPr lang="zh-CN" alt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should have been determined based on references. </a:t>
                </a:r>
                <a:r>
                  <a:rPr lang="en-US" altLang="zh-CN" dirty="0" smtClean="0"/>
                  <a:t>In BESIII case, we tune it lower than theoretical value, to make it more sensitive to small signals.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149080"/>
                <a:ext cx="8136904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674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58062"/>
            <a:ext cx="2402925" cy="205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995936" y="5229200"/>
                <a:ext cx="2405402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ion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=20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eV at BESIII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229200"/>
                <a:ext cx="2405402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0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26" name="标题 1"/>
          <p:cNvSpPr txBox="1">
            <a:spLocks/>
          </p:cNvSpPr>
          <p:nvPr/>
        </p:nvSpPr>
        <p:spPr>
          <a:xfrm>
            <a:off x="35496" y="116632"/>
            <a:ext cx="5400600" cy="77809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4000" dirty="0" smtClean="0"/>
              <a:t>Electron Multiplication</a:t>
            </a:r>
            <a:endParaRPr lang="zh-CN" altLang="en-US" sz="4100" dirty="0"/>
          </a:p>
        </p:txBody>
      </p:sp>
      <p:sp>
        <p:nvSpPr>
          <p:cNvPr id="22" name="矩形 21"/>
          <p:cNvSpPr/>
          <p:nvPr/>
        </p:nvSpPr>
        <p:spPr>
          <a:xfrm>
            <a:off x="107504" y="1196752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Avalanche process is simulated based on the 1D-model introduced in Ref. </a:t>
            </a:r>
            <a:r>
              <a:rPr lang="en-US" altLang="zh-CN" sz="1400" dirty="0">
                <a:solidFill>
                  <a:srgbClr val="0070C0"/>
                </a:solidFill>
              </a:rPr>
              <a:t>[</a:t>
            </a:r>
            <a:r>
              <a:rPr lang="en-US" altLang="zh-CN" sz="1400" dirty="0" err="1">
                <a:solidFill>
                  <a:srgbClr val="0070C0"/>
                </a:solidFill>
              </a:rPr>
              <a:t>Nucl</a:t>
            </a:r>
            <a:r>
              <a:rPr lang="en-US" altLang="zh-CN" sz="1400" dirty="0">
                <a:solidFill>
                  <a:srgbClr val="0070C0"/>
                </a:solidFill>
              </a:rPr>
              <a:t>. </a:t>
            </a:r>
            <a:r>
              <a:rPr lang="en-US" altLang="zh-CN" sz="1400" dirty="0" err="1">
                <a:solidFill>
                  <a:srgbClr val="0070C0"/>
                </a:solidFill>
              </a:rPr>
              <a:t>Instrum</a:t>
            </a:r>
            <a:r>
              <a:rPr lang="en-US" altLang="zh-CN" sz="1400" dirty="0">
                <a:solidFill>
                  <a:srgbClr val="0070C0"/>
                </a:solidFill>
              </a:rPr>
              <a:t>. Meth. A 500 </a:t>
            </a:r>
            <a:r>
              <a:rPr lang="en-US" altLang="zh-CN" sz="1400" dirty="0" smtClean="0">
                <a:solidFill>
                  <a:srgbClr val="0070C0"/>
                </a:solidFill>
              </a:rPr>
              <a:t>(1-3) (2003) 144]</a:t>
            </a:r>
            <a:endParaRPr lang="en-US" altLang="zh-CN" sz="1400" dirty="0">
              <a:solidFill>
                <a:srgbClr val="0070C0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598175"/>
            <a:ext cx="2700995" cy="2541459"/>
          </a:xfrm>
          <a:prstGeom prst="rect">
            <a:avLst/>
          </a:prstGeom>
        </p:spPr>
      </p:pic>
      <p:sp>
        <p:nvSpPr>
          <p:cNvPr id="30" name="文本框 81"/>
          <p:cNvSpPr txBox="1"/>
          <p:nvPr/>
        </p:nvSpPr>
        <p:spPr>
          <a:xfrm>
            <a:off x="5276358" y="2636912"/>
            <a:ext cx="1311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200 steps</a:t>
            </a:r>
            <a:endParaRPr lang="zh-CN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179512" y="1900863"/>
                <a:ext cx="4946476" cy="2477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 smtClean="0"/>
                  <a:t>1. Divide the gas gap into 200 steps, with primary electrons at the positions given by G4.</a:t>
                </a:r>
                <a:endParaRPr lang="en-US" altLang="zh-CN" sz="1600" dirty="0"/>
              </a:p>
              <a:p>
                <a:endParaRPr lang="en-US" altLang="zh-CN" sz="1100" dirty="0" smtClean="0"/>
              </a:p>
              <a:p>
                <a:r>
                  <a:rPr lang="en-US" altLang="zh-CN" sz="1600" dirty="0" smtClean="0"/>
                  <a:t>2. Under electric field E, when one electron moves to the next step, we calculate its probability to </a:t>
                </a:r>
                <a:r>
                  <a:rPr lang="en-US" altLang="zh-CN" sz="1600" dirty="0" smtClean="0">
                    <a:solidFill>
                      <a:srgbClr val="0070C0"/>
                    </a:solidFill>
                  </a:rPr>
                  <a:t>get </a:t>
                </a:r>
                <a:r>
                  <a:rPr lang="en-US" altLang="zh-CN" sz="1600" dirty="0">
                    <a:solidFill>
                      <a:srgbClr val="0070C0"/>
                    </a:solidFill>
                  </a:rPr>
                  <a:t>ionized (Townsend coefficient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CN" sz="1600" dirty="0">
                    <a:solidFill>
                      <a:srgbClr val="0070C0"/>
                    </a:solidFill>
                  </a:rPr>
                  <a:t>) </a:t>
                </a:r>
                <a:r>
                  <a:rPr lang="en-US" altLang="zh-CN" sz="1600" dirty="0" smtClean="0"/>
                  <a:t>or</a:t>
                </a:r>
                <a:r>
                  <a:rPr lang="en-US" altLang="zh-CN" sz="16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1600" dirty="0" smtClean="0">
                    <a:solidFill>
                      <a:srgbClr val="FF0000"/>
                    </a:solidFill>
                  </a:rPr>
                  <a:t>get 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attached (Attachment coefficient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/>
                      </a:rPr>
                      <m:t>𝜂</m:t>
                    </m:r>
                  </m:oMath>
                </a14:m>
                <a:r>
                  <a:rPr lang="en-US" altLang="zh-CN" sz="1600" dirty="0" smtClean="0">
                    <a:solidFill>
                      <a:srgbClr val="FF0000"/>
                    </a:solidFill>
                  </a:rPr>
                  <a:t>).</a:t>
                </a:r>
              </a:p>
              <a:p>
                <a:r>
                  <a:rPr lang="en-US" altLang="zh-CN" sz="1600" dirty="0" smtClean="0"/>
                  <a:t>   It stops multiplication if it’s saturated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/>
                          </a:rPr>
                          <m:t>𝑎𝑣𝑎</m:t>
                        </m:r>
                      </m:sub>
                    </m:sSub>
                  </m:oMath>
                </a14:m>
                <a:r>
                  <a:rPr lang="en-US" altLang="zh-CN" sz="1600" dirty="0" smtClean="0"/>
                  <a:t>&gt;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/>
                      </a:rPr>
                      <m:t>1.5×</m:t>
                    </m:r>
                    <m:sSup>
                      <m:sSupPr>
                        <m:ctrlPr>
                          <a:rPr lang="en-US" altLang="zh-CN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sz="1600" i="1"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zh-CN" sz="1600" dirty="0" smtClean="0"/>
                  <a:t>)</a:t>
                </a:r>
              </a:p>
              <a:p>
                <a:endParaRPr lang="en-US" altLang="zh-CN" sz="1200" dirty="0">
                  <a:solidFill>
                    <a:srgbClr val="FF0000"/>
                  </a:solidFill>
                </a:endParaRPr>
              </a:p>
              <a:p>
                <a:r>
                  <a:rPr lang="en-US" altLang="zh-CN" sz="1600" dirty="0" smtClean="0"/>
                  <a:t>3. Repeat step 2 until it reaches the edge.</a:t>
                </a:r>
                <a:endParaRPr lang="en-US" altLang="zh-CN" sz="16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900863"/>
                <a:ext cx="4946476" cy="2477601"/>
              </a:xfrm>
              <a:prstGeom prst="rect">
                <a:avLst/>
              </a:prstGeom>
              <a:blipFill rotWithShape="1">
                <a:blip r:embed="rId3"/>
                <a:stretch>
                  <a:fillRect l="-616" t="-739" r="-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435279"/>
            <a:ext cx="2429790" cy="225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156806" y="5157192"/>
            <a:ext cx="321539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Calculated using MAGBOLTZ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51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">
      <a:dk1>
        <a:srgbClr val="000000"/>
      </a:dk1>
      <a:lt1>
        <a:sysClr val="window" lastClr="FFFFFF"/>
      </a:lt1>
      <a:dk2>
        <a:srgbClr val="2F5897"/>
      </a:dk2>
      <a:lt2>
        <a:srgbClr val="E4E9EF"/>
      </a:lt2>
      <a:accent1>
        <a:srgbClr val="000000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复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5926</TotalTime>
  <Words>1473</Words>
  <Application>Microsoft Office PowerPoint</Application>
  <PresentationFormat>全屏显示(4:3)</PresentationFormat>
  <Paragraphs>183</Paragraphs>
  <Slides>21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MRPC Simulation at BESIII</vt:lpstr>
      <vt:lpstr>MRPC Detector at BESIII</vt:lpstr>
      <vt:lpstr>One MRPC Module</vt:lpstr>
      <vt:lpstr>PowerPoint 演示文稿</vt:lpstr>
      <vt:lpstr>PowerPoint 演示文稿</vt:lpstr>
      <vt:lpstr>PowerPoint 演示文稿</vt:lpstr>
      <vt:lpstr>Primary Ionization</vt:lpstr>
      <vt:lpstr>Primary Ionization</vt:lpstr>
      <vt:lpstr>PowerPoint 演示文稿</vt:lpstr>
      <vt:lpstr>PowerPoint 演示文稿</vt:lpstr>
      <vt:lpstr>PowerPoint 演示文稿</vt:lpstr>
      <vt:lpstr>Time Conversion</vt:lpstr>
      <vt:lpstr>PowerPoint 演示文稿</vt:lpstr>
      <vt:lpstr>PowerPoint 演示文稿</vt:lpstr>
      <vt:lpstr>Data &amp; MC Comparison (Electron)</vt:lpstr>
      <vt:lpstr>Data &amp; MC Comparison (Hadron)</vt:lpstr>
      <vt:lpstr>Data &amp; MC Comparison (Hadron)</vt:lpstr>
      <vt:lpstr>Conclusion</vt:lpstr>
      <vt:lpstr>Backup</vt:lpstr>
      <vt:lpstr>Data &amp; MC Comparison (Hadron)</vt:lpstr>
      <vt:lpstr>MRPC Misidentification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anff</dc:creator>
  <cp:lastModifiedBy>安芬芬</cp:lastModifiedBy>
  <cp:revision>205</cp:revision>
  <dcterms:created xsi:type="dcterms:W3CDTF">2016-02-10T11:11:48Z</dcterms:created>
  <dcterms:modified xsi:type="dcterms:W3CDTF">2017-01-18T04:41:53Z</dcterms:modified>
</cp:coreProperties>
</file>