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4" r:id="rId1"/>
  </p:sldMasterIdLst>
  <p:notesMasterIdLst>
    <p:notesMasterId r:id="rId11"/>
  </p:notesMasterIdLst>
  <p:sldIdLst>
    <p:sldId id="337" r:id="rId2"/>
    <p:sldId id="342" r:id="rId3"/>
    <p:sldId id="360" r:id="rId4"/>
    <p:sldId id="361" r:id="rId5"/>
    <p:sldId id="362" r:id="rId6"/>
    <p:sldId id="354" r:id="rId7"/>
    <p:sldId id="355" r:id="rId8"/>
    <p:sldId id="356" r:id="rId9"/>
    <p:sldId id="358" r:id="rId10"/>
  </p:sldIdLst>
  <p:sldSz cx="9144000" cy="6858000" type="screen4x3"/>
  <p:notesSz cx="6858000" cy="9144000"/>
  <p:defaultTextStyle>
    <a:defPPr>
      <a:defRPr lang="en-US"/>
    </a:defPPr>
    <a:lvl1pPr marL="0" algn="l" defTabSz="457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457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457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6" algn="l" defTabSz="457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1" algn="l" defTabSz="457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457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30" algn="l" defTabSz="457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6" algn="l" defTabSz="457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41" algn="l" defTabSz="457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744" y="-1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IAD:Documents:Kiad's%20Work:GEM%20Chamber:SBS_Efficienc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/>
      <c:scatterChart>
        <c:scatterStyle val="lineMarker"/>
        <c:ser>
          <c:idx val="0"/>
          <c:order val="0"/>
          <c:tx>
            <c:v>Location B1</c:v>
          </c:tx>
          <c:spPr>
            <a:ln w="47625">
              <a:noFill/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Gas_flow_position!$A$43:$A$48</c:f>
              <c:numCache>
                <c:formatCode>General</c:formatCode>
                <c:ptCount val="6"/>
                <c:pt idx="0">
                  <c:v>4050.0</c:v>
                </c:pt>
                <c:pt idx="1">
                  <c:v>4150.0</c:v>
                </c:pt>
                <c:pt idx="2">
                  <c:v>4250.0</c:v>
                </c:pt>
                <c:pt idx="3">
                  <c:v>4300.0</c:v>
                </c:pt>
                <c:pt idx="4">
                  <c:v>4350.0</c:v>
                </c:pt>
                <c:pt idx="5">
                  <c:v>4400.0</c:v>
                </c:pt>
              </c:numCache>
            </c:numRef>
          </c:xVal>
          <c:yVal>
            <c:numRef>
              <c:f>Gas_flow_position!$C$43:$C$48</c:f>
              <c:numCache>
                <c:formatCode>0.00</c:formatCode>
                <c:ptCount val="6"/>
                <c:pt idx="0">
                  <c:v>0.680357142857143</c:v>
                </c:pt>
                <c:pt idx="1">
                  <c:v>0.876964285714286</c:v>
                </c:pt>
                <c:pt idx="2">
                  <c:v>0.935357142857143</c:v>
                </c:pt>
                <c:pt idx="3">
                  <c:v>0.961071428571429</c:v>
                </c:pt>
                <c:pt idx="4">
                  <c:v>0.957857142857143</c:v>
                </c:pt>
                <c:pt idx="5">
                  <c:v>0.96375</c:v>
                </c:pt>
              </c:numCache>
            </c:numRef>
          </c:yVal>
        </c:ser>
        <c:ser>
          <c:idx val="1"/>
          <c:order val="1"/>
          <c:tx>
            <c:v>Location D1</c:v>
          </c:tx>
          <c:spPr>
            <a:ln w="47625">
              <a:noFill/>
            </a:ln>
          </c:spPr>
          <c:marker>
            <c:symbol val="circ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xVal>
            <c:numRef>
              <c:f>Gas_flow_position!$A$52:$A$57</c:f>
              <c:numCache>
                <c:formatCode>General</c:formatCode>
                <c:ptCount val="6"/>
                <c:pt idx="0">
                  <c:v>4050.0</c:v>
                </c:pt>
                <c:pt idx="1">
                  <c:v>4150.0</c:v>
                </c:pt>
                <c:pt idx="2">
                  <c:v>4250.0</c:v>
                </c:pt>
                <c:pt idx="3">
                  <c:v>4300.0</c:v>
                </c:pt>
                <c:pt idx="4">
                  <c:v>4350.0</c:v>
                </c:pt>
                <c:pt idx="5">
                  <c:v>4400.0</c:v>
                </c:pt>
              </c:numCache>
            </c:numRef>
          </c:xVal>
          <c:yVal>
            <c:numRef>
              <c:f>Gas_flow_position!$C$52:$C$57</c:f>
              <c:numCache>
                <c:formatCode>0.00</c:formatCode>
                <c:ptCount val="6"/>
                <c:pt idx="0">
                  <c:v>0.651964285714286</c:v>
                </c:pt>
                <c:pt idx="1">
                  <c:v>0.86625</c:v>
                </c:pt>
                <c:pt idx="2">
                  <c:v>0.944464285714286</c:v>
                </c:pt>
                <c:pt idx="3">
                  <c:v>0.935892857142857</c:v>
                </c:pt>
                <c:pt idx="4">
                  <c:v>0.957321428571429</c:v>
                </c:pt>
                <c:pt idx="5">
                  <c:v>0.969642857142857</c:v>
                </c:pt>
              </c:numCache>
            </c:numRef>
          </c:yVal>
        </c:ser>
        <c:ser>
          <c:idx val="2"/>
          <c:order val="2"/>
          <c:tx>
            <c:v>Location C3</c:v>
          </c:tx>
          <c:spPr>
            <a:ln w="47625">
              <a:noFill/>
            </a:ln>
          </c:spPr>
          <c:marker>
            <c:symbol val="circle"/>
            <c:size val="5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xVal>
            <c:numRef>
              <c:f>Gas_flow_position!$A$61:$A$66</c:f>
              <c:numCache>
                <c:formatCode>General</c:formatCode>
                <c:ptCount val="6"/>
                <c:pt idx="0">
                  <c:v>4050.0</c:v>
                </c:pt>
                <c:pt idx="1">
                  <c:v>4150.0</c:v>
                </c:pt>
                <c:pt idx="2">
                  <c:v>4250.0</c:v>
                </c:pt>
                <c:pt idx="3">
                  <c:v>4300.0</c:v>
                </c:pt>
                <c:pt idx="4">
                  <c:v>4350.0</c:v>
                </c:pt>
                <c:pt idx="5">
                  <c:v>4400.0</c:v>
                </c:pt>
              </c:numCache>
            </c:numRef>
          </c:xVal>
          <c:yVal>
            <c:numRef>
              <c:f>Gas_flow_position!$C$61:$C$66</c:f>
              <c:numCache>
                <c:formatCode>0.00</c:formatCode>
                <c:ptCount val="6"/>
                <c:pt idx="0">
                  <c:v>0.560357142857143</c:v>
                </c:pt>
                <c:pt idx="1">
                  <c:v>0.808928571428571</c:v>
                </c:pt>
                <c:pt idx="2">
                  <c:v>0.923571428571429</c:v>
                </c:pt>
                <c:pt idx="3">
                  <c:v>0.950357142857143</c:v>
                </c:pt>
                <c:pt idx="4">
                  <c:v>0.955714285714286</c:v>
                </c:pt>
                <c:pt idx="5">
                  <c:v>0.969107142857143</c:v>
                </c:pt>
              </c:numCache>
            </c:numRef>
          </c:yVal>
        </c:ser>
        <c:ser>
          <c:idx val="3"/>
          <c:order val="3"/>
          <c:tx>
            <c:v>Location B5</c:v>
          </c:tx>
          <c:spPr>
            <a:ln w="47625">
              <a:noFill/>
            </a:ln>
          </c:spPr>
          <c:marker>
            <c:symbol val="circle"/>
            <c:size val="5"/>
            <c:spPr>
              <a:solidFill>
                <a:srgbClr val="D517E6"/>
              </a:solidFill>
              <a:ln>
                <a:solidFill>
                  <a:srgbClr val="D517E6"/>
                </a:solidFill>
              </a:ln>
            </c:spPr>
          </c:marker>
          <c:xVal>
            <c:numRef>
              <c:f>Gas_flow_position!$A$70:$A$75</c:f>
              <c:numCache>
                <c:formatCode>General</c:formatCode>
                <c:ptCount val="6"/>
                <c:pt idx="0">
                  <c:v>4050.0</c:v>
                </c:pt>
                <c:pt idx="1">
                  <c:v>4150.0</c:v>
                </c:pt>
                <c:pt idx="2">
                  <c:v>4250.0</c:v>
                </c:pt>
                <c:pt idx="3">
                  <c:v>4300.0</c:v>
                </c:pt>
                <c:pt idx="4">
                  <c:v>4350.0</c:v>
                </c:pt>
                <c:pt idx="5">
                  <c:v>4400.0</c:v>
                </c:pt>
              </c:numCache>
            </c:numRef>
          </c:xVal>
          <c:yVal>
            <c:numRef>
              <c:f>Gas_flow_position!$C$70:$C$75</c:f>
              <c:numCache>
                <c:formatCode>0.00</c:formatCode>
                <c:ptCount val="6"/>
                <c:pt idx="0">
                  <c:v>0.650555555555555</c:v>
                </c:pt>
                <c:pt idx="1">
                  <c:v>0.858333333333333</c:v>
                </c:pt>
                <c:pt idx="2">
                  <c:v>0.948333333333333</c:v>
                </c:pt>
                <c:pt idx="3">
                  <c:v>0.947777777777778</c:v>
                </c:pt>
                <c:pt idx="4">
                  <c:v>0.966111111111111</c:v>
                </c:pt>
                <c:pt idx="5">
                  <c:v>0.979444444444444</c:v>
                </c:pt>
              </c:numCache>
            </c:numRef>
          </c:yVal>
        </c:ser>
        <c:axId val="561945032"/>
        <c:axId val="510539256"/>
      </c:scatterChart>
      <c:valAx>
        <c:axId val="5619450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0" i="0"/>
                </a:pPr>
                <a:r>
                  <a:rPr lang="en-US" sz="1400" b="0" i="0" dirty="0" smtClean="0"/>
                  <a:t>High</a:t>
                </a:r>
                <a:r>
                  <a:rPr lang="en-US" sz="1400" b="0" i="0" baseline="0" dirty="0" smtClean="0"/>
                  <a:t> Voltage</a:t>
                </a:r>
                <a:r>
                  <a:rPr lang="en-US" sz="1400" b="0" i="0" dirty="0" smtClean="0"/>
                  <a:t> (</a:t>
                </a:r>
                <a:r>
                  <a:rPr lang="en-US" sz="1400" b="0" i="0" dirty="0" err="1" smtClean="0"/>
                  <a:t>v</a:t>
                </a:r>
                <a:r>
                  <a:rPr lang="en-US" sz="1400" b="0" i="0" dirty="0" smtClean="0"/>
                  <a:t>)</a:t>
                </a:r>
                <a:endParaRPr lang="en-US" sz="1400" b="0" i="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10539256"/>
        <c:crosses val="autoZero"/>
        <c:crossBetween val="midCat"/>
      </c:valAx>
      <c:valAx>
        <c:axId val="510539256"/>
        <c:scaling>
          <c:orientation val="minMax"/>
          <c:max val="1.0"/>
          <c:min val="0.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 i="0"/>
                </a:pPr>
                <a:r>
                  <a:rPr lang="en-US" sz="1400" b="0" i="0"/>
                  <a:t>Efficiency</a:t>
                </a:r>
              </a:p>
            </c:rich>
          </c:tx>
          <c:layout/>
        </c:title>
        <c:numFmt formatCode="0.00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61945032"/>
        <c:crosses val="autoZero"/>
        <c:crossBetween val="midCat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0FEAA-D65A-8549-AC70-3CD4D057A76F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FAA1B-299E-3B47-8112-195429785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16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21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0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6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1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C27D7-1B45-44DB-B4E0-01AA1442E4B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11914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948" y="609600"/>
            <a:ext cx="5404104" cy="3282696"/>
          </a:xfrm>
          <a:prstGeom prst="roundRect">
            <a:avLst>
              <a:gd name="adj" fmla="val 1052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vert="horz" lIns="91420" tIns="182842" rIns="91420" bIns="182842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342829" indent="-342829" algn="ctr" defTabSz="914210" rtl="0" eaLnBrk="1" latinLnBrk="0" hangingPunct="1">
              <a:lnSpc>
                <a:spcPts val="5199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5400" b="1" kern="1200" baseline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91002"/>
            <a:ext cx="5029200" cy="1447800"/>
          </a:xfrm>
          <a:effectLst/>
        </p:spPr>
        <p:txBody>
          <a:bodyPr vert="horz" lIns="91420" tIns="45711" rIns="91420" bIns="45711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ctr" defTabSz="91421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A930-FF22-194A-8755-4F3924F65D79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7974-4917-2946-9B2F-3494A651F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A930-FF22-194A-8755-4F3924F65D79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7974-4917-2946-9B2F-3494A651FB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672" y="793378"/>
            <a:ext cx="3807293" cy="968189"/>
          </a:xfr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20" tIns="45711" rIns="91420" bIns="45711" rtlCol="0" anchor="b">
            <a:noAutofit/>
            <a:sp3d extrusionH="12700">
              <a:extrusionClr>
                <a:schemeClr val="bg1"/>
              </a:extrusionClr>
            </a:sp3d>
          </a:bodyPr>
          <a:lstStyle>
            <a:lvl1pPr algn="l" defTabSz="914210" rtl="0" eaLnBrk="1" latinLnBrk="0" hangingPunct="1">
              <a:lnSpc>
                <a:spcPts val="3998"/>
              </a:lnSpc>
              <a:spcBef>
                <a:spcPct val="0"/>
              </a:spcBef>
              <a:buNone/>
              <a:defRPr sz="3600" b="1" kern="1200" baseline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2" y="1748118"/>
            <a:ext cx="3807293" cy="3585882"/>
          </a:xfrm>
          <a:effectLst/>
        </p:spPr>
        <p:txBody>
          <a:bodyPr vert="horz" lIns="91420" tIns="45711" rIns="91420" bIns="45711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>
              <a:lnSpc>
                <a:spcPct val="110000"/>
              </a:lnSpc>
              <a:buNone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marL="0" lvl="0" indent="0" algn="l" defTabSz="91421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600" y="671516"/>
            <a:ext cx="3810000" cy="4599734"/>
          </a:xfrm>
          <a:prstGeom prst="roundRect">
            <a:avLst>
              <a:gd name="adj" fmla="val 439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20" tIns="45711" rIns="91420" bIns="45711" rtlCol="0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829" indent="-342829" algn="l" defTabSz="91421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430306"/>
            <a:ext cx="5484813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1" y="1747839"/>
            <a:ext cx="7823200" cy="4316411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A930-FF22-194A-8755-4F3924F65D79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7974-4917-2946-9B2F-3494A651F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2082" y="389966"/>
            <a:ext cx="1524000" cy="5736198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44525"/>
            <a:ext cx="6399213" cy="5419726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A930-FF22-194A-8755-4F3924F65D79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7974-4917-2946-9B2F-3494A651F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A930-FF22-194A-8755-4F3924F65D79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7974-4917-2946-9B2F-3494A651F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81187" y="631826"/>
            <a:ext cx="5407025" cy="3281363"/>
          </a:xfrm>
          <a:prstGeom prst="roundRect">
            <a:avLst>
              <a:gd name="adj" fmla="val 888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495800"/>
            <a:ext cx="7827264" cy="1219200"/>
          </a:xfrm>
        </p:spPr>
        <p:txBody>
          <a:bodyPr anchor="b" anchorCtr="0">
            <a:noAutofit/>
          </a:bodyPr>
          <a:lstStyle>
            <a:lvl1pPr>
              <a:lnSpc>
                <a:spcPts val="5199"/>
              </a:lnSpc>
              <a:defRPr sz="48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715000"/>
            <a:ext cx="7827264" cy="501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132"/>
            <a:ext cx="2133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B3A930-FF22-194A-8755-4F3924F65D79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12541"/>
            <a:ext cx="2895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12541"/>
            <a:ext cx="2133600" cy="300318"/>
          </a:xfrm>
        </p:spPr>
        <p:txBody>
          <a:bodyPr/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E57974-4917-2946-9B2F-3494A651F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1" y="2424953"/>
            <a:ext cx="7823200" cy="1474788"/>
          </a:xfrm>
        </p:spPr>
        <p:txBody>
          <a:bodyPr anchor="b" anchorCtr="0"/>
          <a:lstStyle>
            <a:lvl1pPr algn="ctr">
              <a:defRPr sz="4800" b="1" cap="none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1" y="3913188"/>
            <a:ext cx="7823200" cy="554694"/>
          </a:xfrm>
        </p:spPr>
        <p:txBody>
          <a:bodyPr vert="horz" lIns="91420" tIns="45711" rIns="91420" bIns="45711" rtlCol="0">
            <a:normAutofit/>
          </a:bodyPr>
          <a:lstStyle>
            <a:lvl1pPr marL="0" indent="0" algn="ctr" defTabSz="91421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A930-FF22-194A-8755-4F3924F65D79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7974-4917-2946-9B2F-3494A651F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47840"/>
            <a:ext cx="3563470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47840"/>
            <a:ext cx="3565526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A930-FF22-194A-8755-4F3924F65D79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7974-4917-2946-9B2F-3494A651F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1515037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8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71" y="1515037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71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A930-FF22-194A-8755-4F3924F65D79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7974-4917-2946-9B2F-3494A651F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A930-FF22-194A-8755-4F3924F65D79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7974-4917-2946-9B2F-3494A651F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A930-FF22-194A-8755-4F3924F65D79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7974-4917-2946-9B2F-3494A651F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0" y="793378"/>
            <a:ext cx="3794760" cy="968189"/>
          </a:xfrm>
        </p:spPr>
        <p:txBody>
          <a:bodyPr anchor="b"/>
          <a:lstStyle>
            <a:lvl1pPr algn="l">
              <a:lnSpc>
                <a:spcPts val="3998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58906"/>
            <a:ext cx="3794760" cy="5405719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>
                <a:effectLst/>
              </a:defRPr>
            </a:lvl1pPr>
            <a:lvl2pPr>
              <a:spcBef>
                <a:spcPts val="2000"/>
              </a:spcBef>
              <a:defRPr sz="2000">
                <a:effectLst/>
              </a:defRPr>
            </a:lvl2pPr>
            <a:lvl3pPr>
              <a:spcBef>
                <a:spcPts val="2000"/>
              </a:spcBef>
              <a:defRPr sz="1800">
                <a:effectLst/>
              </a:defRPr>
            </a:lvl3pPr>
            <a:lvl4pPr>
              <a:spcBef>
                <a:spcPts val="2000"/>
              </a:spcBef>
              <a:defRPr sz="1800">
                <a:effectLst/>
              </a:defRPr>
            </a:lvl4pPr>
            <a:lvl5pPr>
              <a:spcBef>
                <a:spcPts val="2000"/>
              </a:spcBef>
              <a:defRPr sz="18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794760" cy="38144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>
                <a:effectLst/>
              </a:defRPr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A930-FF22-194A-8755-4F3924F65D79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7974-4917-2946-9B2F-3494A651F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20" tIns="45711" rIns="91420" bIns="45711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47840"/>
            <a:ext cx="7313613" cy="4303338"/>
          </a:xfrm>
          <a:prstGeom prst="rect">
            <a:avLst/>
          </a:prstGeom>
          <a:effectLst/>
        </p:spPr>
        <p:txBody>
          <a:bodyPr vert="horz" lIns="91420" tIns="45711" rIns="91420" bIns="45711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marL="0" algn="l" defTabSz="91421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1B3A930-FF22-194A-8755-4F3924F65D79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marL="0" algn="ctr" defTabSz="91421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marL="0" algn="r" defTabSz="914210" rtl="0" eaLnBrk="1" latinLnBrk="0" hangingPunct="1"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2E57974-4917-2946-9B2F-3494A651F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210" rtl="0" eaLnBrk="1" latinLnBrk="0" hangingPunct="1">
        <a:lnSpc>
          <a:spcPts val="5600"/>
        </a:lnSpc>
        <a:spcBef>
          <a:spcPct val="0"/>
        </a:spcBef>
        <a:buNone/>
        <a:defRPr sz="5400" b="1" kern="1200" baseline="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342829" indent="-342829" algn="l" defTabSz="914210" rtl="0" eaLnBrk="1" latinLnBrk="0" hangingPunct="1">
        <a:spcBef>
          <a:spcPts val="2000"/>
        </a:spcBef>
        <a:buSzPct val="80000"/>
        <a:buFont typeface="Wingdings" pitchFamily="2" charset="2"/>
        <a:buChar char="l"/>
        <a:defRPr sz="24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1pPr>
      <a:lvl2pPr marL="685658" indent="-336480" algn="l" defTabSz="91421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2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2pPr>
      <a:lvl3pPr marL="1034836" indent="-349178" algn="l" defTabSz="91421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0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3pPr>
      <a:lvl4pPr marL="1371316" indent="-336480" algn="l" defTabSz="91421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4pPr>
      <a:lvl5pPr marL="1720494" indent="-349178" algn="l" defTabSz="91421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5pPr>
      <a:lvl6pPr marL="2514079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4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89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94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chart" Target="../charts/chart1.xml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0" y="461665"/>
            <a:ext cx="4495800" cy="3429000"/>
            <a:chOff x="1132306" y="771114"/>
            <a:chExt cx="7571873" cy="54656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l="6402" t="11625" r="8181" b="3282"/>
            <a:stretch/>
          </p:blipFill>
          <p:spPr>
            <a:xfrm>
              <a:off x="1388979" y="771114"/>
              <a:ext cx="7315200" cy="546561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132306" y="791673"/>
              <a:ext cx="2417010" cy="17170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Fully equipped with readout electronics (APV25)</a:t>
              </a:r>
            </a:p>
          </p:txBody>
        </p:sp>
        <p:cxnSp>
          <p:nvCxnSpPr>
            <p:cNvPr id="11" name="Straight Arrow Connector 10"/>
            <p:cNvCxnSpPr>
              <a:stCxn id="10" idx="2"/>
            </p:cNvCxnSpPr>
            <p:nvPr/>
          </p:nvCxnSpPr>
          <p:spPr>
            <a:xfrm rot="16200000" flipH="1">
              <a:off x="2432208" y="2417296"/>
              <a:ext cx="383803" cy="566595"/>
            </a:xfrm>
            <a:prstGeom prst="straightConnector1">
              <a:avLst/>
            </a:prstGeom>
            <a:ln w="19050">
              <a:solidFill>
                <a:srgbClr val="0000FF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0" idx="3"/>
            </p:cNvCxnSpPr>
            <p:nvPr/>
          </p:nvCxnSpPr>
          <p:spPr>
            <a:xfrm flipV="1">
              <a:off x="3549316" y="1214774"/>
              <a:ext cx="283261" cy="435408"/>
            </a:xfrm>
            <a:prstGeom prst="straightConnector1">
              <a:avLst/>
            </a:prstGeom>
            <a:ln w="19050">
              <a:solidFill>
                <a:srgbClr val="0000FF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660900" y="3101199"/>
            <a:ext cx="4411512" cy="2890129"/>
          </a:xfrm>
          <a:prstGeom prst="rect">
            <a:avLst/>
          </a:prstGeom>
        </p:spPr>
      </p:pic>
      <p:graphicFrame>
        <p:nvGraphicFramePr>
          <p:cNvPr id="33" name="Chart 32"/>
          <p:cNvGraphicFramePr>
            <a:graphicFrameLocks/>
          </p:cNvGraphicFramePr>
          <p:nvPr/>
        </p:nvGraphicFramePr>
        <p:xfrm>
          <a:off x="-165100" y="3890665"/>
          <a:ext cx="4660900" cy="2967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4" name="Picture 33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660900" y="217237"/>
            <a:ext cx="4483100" cy="315066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86945" y="0"/>
            <a:ext cx="8488615" cy="461665"/>
          </a:xfrm>
          <a:prstGeom prst="rect">
            <a:avLst/>
          </a:prstGeom>
          <a:gradFill flip="none" rotWithShape="1">
            <a:gsLst>
              <a:gs pos="20000">
                <a:schemeClr val="accent2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SBS GEM module full-size prototype </a:t>
            </a:r>
            <a:endParaRPr lang="it-IT" sz="2400" dirty="0">
              <a:latin typeface="Comic Sans MS"/>
              <a:ea typeface="ＭＳ Ｐゴシック" pitchFamily="-107" charset="-128"/>
              <a:cs typeface="Comic Sans M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53040" y="5991328"/>
            <a:ext cx="5090960" cy="92331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20" tIns="45711" rIns="91420" bIns="45711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Prototype meets SBS design requirements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Starting production of 40 modules in September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64332" y="890062"/>
            <a:ext cx="1815967" cy="33853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Hit distribution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3332" y="3552130"/>
            <a:ext cx="2450968" cy="5847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X and Y hit amplitude correlation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65350" y="4881164"/>
            <a:ext cx="1815967" cy="5847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97% detection efficiency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427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7411" y="0"/>
            <a:ext cx="8763000" cy="461665"/>
          </a:xfrm>
          <a:prstGeom prst="rect">
            <a:avLst/>
          </a:prstGeom>
          <a:gradFill flip="none" rotWithShape="1">
            <a:gsLst>
              <a:gs pos="20000">
                <a:schemeClr val="accent2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kern="0" dirty="0" smtClean="0">
                <a:latin typeface="Comic Sans MS"/>
              </a:rPr>
              <a:t>SBS GEM pre R&amp;D at UVa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461665"/>
            <a:ext cx="9040412" cy="6309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0" tIns="45711" rIns="91420" bIns="45711" rtlCol="0">
            <a:spAutoFit/>
          </a:bodyPr>
          <a:lstStyle/>
          <a:p>
            <a:pPr marL="265176" defTabSz="829366">
              <a:buSzPct val="80000"/>
              <a:buFont typeface="Wingdings" charset="2"/>
              <a:buChar char="q"/>
            </a:pPr>
            <a:r>
              <a:rPr lang="en-US" dirty="0" smtClean="0"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sz="1600" dirty="0" smtClean="0"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Duration : August 2011 -  August 2013</a:t>
            </a:r>
          </a:p>
          <a:p>
            <a:pPr marL="265176" defTabSz="829366">
              <a:buSzPct val="80000"/>
              <a:buFont typeface="Wingdings" charset="2"/>
              <a:buChar char="q"/>
            </a:pPr>
            <a:r>
              <a:rPr lang="en-US" sz="1600" dirty="0" smtClean="0"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Funding received: Total: $ 270 </a:t>
            </a:r>
            <a:r>
              <a:rPr lang="en-US" sz="1600" dirty="0" err="1" smtClean="0"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k</a:t>
            </a:r>
            <a:r>
              <a:rPr lang="en-US" sz="1600" dirty="0" smtClean="0"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(3 contracts - $ 45 </a:t>
            </a:r>
            <a:r>
              <a:rPr lang="en-US" sz="1600" dirty="0" err="1" smtClean="0"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k</a:t>
            </a:r>
            <a:r>
              <a:rPr lang="en-US" sz="1600" dirty="0" smtClean="0"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, $ 98 </a:t>
            </a:r>
            <a:r>
              <a:rPr lang="en-US" sz="1600" dirty="0" err="1" smtClean="0"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k</a:t>
            </a:r>
            <a:r>
              <a:rPr lang="en-US" sz="1600" dirty="0" smtClean="0"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and $ 127 </a:t>
            </a:r>
            <a:r>
              <a:rPr lang="en-US" sz="1600" dirty="0" err="1" smtClean="0"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k</a:t>
            </a:r>
            <a:r>
              <a:rPr lang="en-US" sz="1600" dirty="0" smtClean="0"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.) </a:t>
            </a:r>
          </a:p>
          <a:p>
            <a:pPr marL="265176" defTabSz="829366">
              <a:buSzPct val="80000"/>
              <a:buFont typeface="Wingdings" charset="2"/>
              <a:buChar char="q"/>
            </a:pPr>
            <a:r>
              <a:rPr lang="en-US" sz="1600" dirty="0" smtClean="0"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Other funding for  UVa GEM R&amp;D: UVa internal funds - $ 60 </a:t>
            </a:r>
            <a:r>
              <a:rPr lang="en-US" sz="1600" dirty="0" err="1" smtClean="0"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k</a:t>
            </a:r>
            <a:r>
              <a:rPr lang="en-US" sz="1600" dirty="0" smtClean="0"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, EIC detector R&amp;D -      $ 150 </a:t>
            </a:r>
            <a:r>
              <a:rPr lang="en-US" sz="1600" dirty="0" err="1" smtClean="0"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k</a:t>
            </a:r>
            <a:r>
              <a:rPr lang="en-US" sz="1600" dirty="0" smtClean="0"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and all team members except Dr. </a:t>
            </a:r>
            <a:r>
              <a:rPr lang="en-US" sz="1600" dirty="0" err="1" smtClean="0"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Nelyubin</a:t>
            </a:r>
            <a:r>
              <a:rPr lang="en-US" sz="1600" dirty="0" smtClean="0"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paid by Liyanage DOE grant)   </a:t>
            </a:r>
          </a:p>
          <a:p>
            <a:pPr marL="265176" defTabSz="829366">
              <a:buSzPct val="80000"/>
              <a:buFont typeface="Wingdings" charset="2"/>
              <a:buChar char="q"/>
            </a:pPr>
            <a:r>
              <a:rPr lang="en-US" sz="1600" dirty="0" smtClean="0"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UVa GEM team: Liyanage (PI),  </a:t>
            </a:r>
            <a:r>
              <a:rPr lang="en-US" sz="1600" dirty="0" err="1" smtClean="0"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Nelyubin</a:t>
            </a:r>
            <a:r>
              <a:rPr lang="en-US" sz="1600" dirty="0" smtClean="0"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and </a:t>
            </a:r>
            <a:r>
              <a:rPr lang="en-US" sz="1600" dirty="0" err="1" smtClean="0"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Gnanvo</a:t>
            </a:r>
            <a:r>
              <a:rPr lang="en-US" sz="1600" dirty="0" smtClean="0"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(Research scientists),   </a:t>
            </a:r>
            <a:r>
              <a:rPr lang="en-US" sz="1600" dirty="0" err="1" smtClean="0"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Saenboonruang</a:t>
            </a:r>
            <a:r>
              <a:rPr lang="en-US" sz="1600" dirty="0" smtClean="0"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, </a:t>
            </a:r>
            <a:r>
              <a:rPr lang="en-US" sz="1600" dirty="0" err="1" smtClean="0"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Gu</a:t>
            </a:r>
            <a:r>
              <a:rPr lang="en-US" sz="1600" dirty="0" smtClean="0"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, </a:t>
            </a:r>
            <a:r>
              <a:rPr lang="en-US" sz="1600" dirty="0" err="1" smtClean="0"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Bai</a:t>
            </a:r>
            <a:r>
              <a:rPr lang="en-US" sz="1600" dirty="0" smtClean="0"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,  and </a:t>
            </a:r>
            <a:r>
              <a:rPr lang="en-US" sz="1600" dirty="0" err="1" smtClean="0"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Sacher</a:t>
            </a:r>
            <a:r>
              <a:rPr lang="en-US" sz="1600" dirty="0" smtClean="0"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(students)</a:t>
            </a:r>
          </a:p>
          <a:p>
            <a:pPr marL="265176" defTabSz="829366">
              <a:buSzPct val="80000"/>
              <a:buFont typeface="Wingdings" charset="2"/>
              <a:buChar char="q"/>
            </a:pPr>
            <a:r>
              <a:rPr lang="en-US" sz="1600" dirty="0" smtClean="0"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SBS GEM prototypes produced:</a:t>
            </a:r>
            <a:endParaRPr lang="en-US" sz="1600" dirty="0" smtClean="0">
              <a:solidFill>
                <a:srgbClr val="000090"/>
              </a:solidFill>
              <a:latin typeface="Comic Sans MS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 marL="722282" lvl="1" defTabSz="829366">
              <a:buSzPct val="80000"/>
              <a:buFont typeface="Wingdings" charset="2"/>
              <a:buChar char="q"/>
            </a:pPr>
            <a:r>
              <a:rPr lang="en-US" sz="1600" dirty="0" smtClean="0">
                <a:solidFill>
                  <a:srgbClr val="00009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2011-2012- two SBS prototype modules</a:t>
            </a:r>
            <a:endParaRPr lang="en-US" sz="1600" dirty="0" smtClean="0">
              <a:solidFill>
                <a:srgbClr val="FF6600"/>
              </a:solidFill>
              <a:latin typeface="Comic Sans MS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 marL="1179386" lvl="2" defTabSz="829366">
              <a:buSzPct val="80000"/>
              <a:buFont typeface="Wingdings" charset="2"/>
              <a:buChar char="q"/>
            </a:pPr>
            <a:r>
              <a:rPr lang="en-US" sz="1600" dirty="0" smtClean="0">
                <a:solidFill>
                  <a:srgbClr val="FF66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prototype # 1: operational, with 4 out of 20 sectors disabled.</a:t>
            </a:r>
          </a:p>
          <a:p>
            <a:pPr marL="1179386" lvl="2" defTabSz="829366">
              <a:buSzPct val="80000"/>
              <a:buFont typeface="Wingdings" charset="2"/>
              <a:buChar char="q"/>
            </a:pPr>
            <a:r>
              <a:rPr lang="en-US" sz="1600" dirty="0" smtClean="0">
                <a:solidFill>
                  <a:srgbClr val="FF66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prototype # 2: operational, with 1 out of 20 sectors disabled.  </a:t>
            </a:r>
          </a:p>
          <a:p>
            <a:pPr marL="1179386" lvl="2" defTabSz="829366">
              <a:buSzPct val="80000"/>
              <a:buFont typeface="Wingdings" charset="2"/>
              <a:buChar char="q"/>
            </a:pPr>
            <a:r>
              <a:rPr lang="en-US" sz="1600" dirty="0" smtClean="0">
                <a:solidFill>
                  <a:srgbClr val="FF66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conclusion: basic design works, but needs many design improvements to facilitate fabrication and operation.</a:t>
            </a:r>
            <a:endParaRPr lang="en-US" sz="1600" dirty="0" smtClean="0">
              <a:solidFill>
                <a:srgbClr val="000090"/>
              </a:solidFill>
              <a:latin typeface="Comic Sans MS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 marL="722282" lvl="1" defTabSz="829366">
              <a:buSzPct val="80000"/>
              <a:buFont typeface="Wingdings" charset="2"/>
              <a:buChar char="q"/>
            </a:pPr>
            <a:r>
              <a:rPr lang="en-US" sz="1600" dirty="0" smtClean="0">
                <a:solidFill>
                  <a:srgbClr val="00009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2012 – An improved new design prepared addressing the noted issues.</a:t>
            </a:r>
          </a:p>
          <a:p>
            <a:pPr marL="722282" lvl="1" defTabSz="829366">
              <a:buSzPct val="80000"/>
              <a:buFont typeface="Wingdings" charset="2"/>
              <a:buChar char="q"/>
            </a:pPr>
            <a:r>
              <a:rPr lang="en-US" sz="1600" dirty="0" smtClean="0">
                <a:solidFill>
                  <a:srgbClr val="00009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2012-2013 – two SBS prototype modules </a:t>
            </a:r>
          </a:p>
          <a:p>
            <a:pPr marL="1179386" lvl="2" defTabSz="829366">
              <a:buSzPct val="80000"/>
              <a:buFont typeface="Wingdings" charset="2"/>
              <a:buChar char="q"/>
            </a:pPr>
            <a:r>
              <a:rPr lang="en-US" sz="1600" dirty="0" smtClean="0">
                <a:solidFill>
                  <a:srgbClr val="FF66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fabrication considerably improved with the new design.</a:t>
            </a:r>
          </a:p>
          <a:p>
            <a:pPr marL="1179386" lvl="2" defTabSz="829366">
              <a:buSzPct val="80000"/>
              <a:buFont typeface="Wingdings" charset="2"/>
              <a:buChar char="q"/>
            </a:pPr>
            <a:r>
              <a:rPr lang="en-US" sz="1600" dirty="0" smtClean="0">
                <a:solidFill>
                  <a:srgbClr val="FF66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All sectors  operational with all characterization results meeting SBS design criteria. </a:t>
            </a:r>
          </a:p>
          <a:p>
            <a:pPr marL="1179386" lvl="2" defTabSz="829366">
              <a:buSzPct val="80000"/>
              <a:buFont typeface="Wingdings" charset="2"/>
              <a:buChar char="q"/>
            </a:pPr>
            <a:r>
              <a:rPr lang="en-US" sz="1600" dirty="0" smtClean="0">
                <a:solidFill>
                  <a:srgbClr val="FF66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SBS GEM module design  and fabrication  methods established. </a:t>
            </a:r>
            <a:endParaRPr lang="en-US" sz="1600" dirty="0" smtClean="0">
              <a:solidFill>
                <a:srgbClr val="000090"/>
              </a:solidFill>
              <a:latin typeface="Comic Sans MS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 marL="722282" lvl="1" defTabSz="829366">
              <a:buSzPct val="80000"/>
              <a:buFont typeface="Wingdings" charset="2"/>
              <a:buChar char="q"/>
            </a:pPr>
            <a:r>
              <a:rPr lang="en-US" sz="1600" dirty="0" smtClean="0">
                <a:solidFill>
                  <a:srgbClr val="00009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2013 – Two GEM modules currently under fabrication based on the established design and procedure: several minor improvements will be tested using these two final pre R&amp;D modules.</a:t>
            </a:r>
          </a:p>
          <a:p>
            <a:pPr marL="265176" defTabSz="829366">
              <a:buSzPct val="80000"/>
              <a:buFont typeface="Wingdings" charset="2"/>
              <a:buChar char="q"/>
            </a:pPr>
            <a:r>
              <a:rPr lang="en-US" sz="1600" dirty="0" smtClean="0"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Two APV25 based readout systems capable of reading 10,000 channels was setup and characterized. </a:t>
            </a:r>
          </a:p>
          <a:p>
            <a:pPr marL="1179386" lvl="2" defTabSz="829366">
              <a:buSzPct val="80000"/>
              <a:buFont typeface="Wingdings" charset="2"/>
              <a:buChar char="q"/>
            </a:pPr>
            <a:endParaRPr lang="en-US" dirty="0" smtClean="0">
              <a:latin typeface="Comic Sans MS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 marL="1179386" lvl="2" defTabSz="829366">
              <a:buSzPct val="80000"/>
            </a:pP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277411" y="6211669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Conclusion: the SBS GEM module design and fabrication procedure established with Full size prototypes  meeting design goals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F0D3F"/>
          </a:solidFill>
        </p:spPr>
        <p:txBody>
          <a:bodyPr/>
          <a:lstStyle/>
          <a:p>
            <a:r>
              <a:rPr lang="en-US" sz="2800" b="0" dirty="0" smtClean="0">
                <a:solidFill>
                  <a:srgbClr val="FFFF00"/>
                </a:solidFill>
                <a:latin typeface="Comic Sans MS" pitchFamily="-106" charset="0"/>
              </a:rPr>
              <a:t>SBS production plan</a:t>
            </a:r>
            <a:endParaRPr lang="en-US" sz="2800" dirty="0" smtClean="0">
              <a:solidFill>
                <a:srgbClr val="FFFF00"/>
              </a:solidFill>
              <a:latin typeface="Comic Sans MS" pitchFamily="-106" charset="0"/>
            </a:endParaRPr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F59BFF0-E479-4526-9E10-3CAE6379661A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685800"/>
            <a:ext cx="9040412" cy="6078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0" tIns="45711" rIns="91420" bIns="45711" rtlCol="0">
            <a:spAutoFit/>
          </a:bodyPr>
          <a:lstStyle/>
          <a:p>
            <a:pPr marL="265176" defTabSz="829366">
              <a:spcAft>
                <a:spcPts val="600"/>
              </a:spcAft>
              <a:buSzPct val="80000"/>
              <a:buFont typeface="Wingdings" charset="2"/>
              <a:buChar char="q"/>
            </a:pPr>
            <a:r>
              <a:rPr lang="en-US" dirty="0" smtClean="0"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sz="2000" dirty="0" smtClean="0"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It is divided to WBS 2 and WBS3. However: the actual schedule is mostly driven by foil availability, man power consideration etc. </a:t>
            </a:r>
          </a:p>
          <a:p>
            <a:pPr marL="265176" defTabSz="829366">
              <a:spcAft>
                <a:spcPts val="600"/>
              </a:spcAft>
              <a:buSzPct val="80000"/>
              <a:buFont typeface="Wingdings" charset="2"/>
              <a:buChar char="q"/>
            </a:pPr>
            <a:r>
              <a:rPr lang="en-US" sz="2000" dirty="0" smtClean="0"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Per PMP we need to get GEM  components for both WBS 2 and 3 in next two years. </a:t>
            </a:r>
            <a:endParaRPr lang="en-US" sz="2000" dirty="0" smtClean="0">
              <a:solidFill>
                <a:srgbClr val="FF0000"/>
              </a:solidFill>
              <a:latin typeface="Comic Sans MS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 marL="265176" defTabSz="829366">
              <a:spcAft>
                <a:spcPts val="600"/>
              </a:spcAft>
              <a:buSzPct val="80000"/>
              <a:buFont typeface="Wingdings" charset="2"/>
              <a:buChar char="q"/>
            </a:pPr>
            <a:r>
              <a:rPr lang="en-US" sz="2000" dirty="0" smtClean="0">
                <a:solidFill>
                  <a:srgbClr val="FF0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So, I would like to go by the number of modules.</a:t>
            </a:r>
            <a:endParaRPr lang="en-US" sz="2000" dirty="0" smtClean="0">
              <a:solidFill>
                <a:srgbClr val="008000"/>
              </a:solidFill>
              <a:latin typeface="Comic Sans MS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 marL="722282" lvl="1" defTabSz="829366">
              <a:spcAft>
                <a:spcPts val="600"/>
              </a:spcAft>
              <a:buSzPct val="80000"/>
              <a:buFont typeface="Wingdings" charset="2"/>
              <a:buChar char="q"/>
            </a:pPr>
            <a:r>
              <a:rPr lang="en-US" sz="2000" dirty="0" smtClean="0">
                <a:solidFill>
                  <a:srgbClr val="008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Fabricate 40 modules + 8 spares in three years: ( as PMP plan for all  </a:t>
            </a:r>
            <a:r>
              <a:rPr lang="en-US" sz="2000" dirty="0" err="1" smtClean="0">
                <a:solidFill>
                  <a:srgbClr val="008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polarimeter</a:t>
            </a:r>
            <a:r>
              <a:rPr lang="en-US" sz="2000" dirty="0" smtClean="0">
                <a:solidFill>
                  <a:srgbClr val="008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trackers. )</a:t>
            </a:r>
          </a:p>
          <a:p>
            <a:pPr marL="722282" lvl="1" defTabSz="829366">
              <a:spcAft>
                <a:spcPts val="600"/>
              </a:spcAft>
              <a:buSzPct val="80000"/>
              <a:buFont typeface="Wingdings" charset="2"/>
              <a:buChar char="q"/>
            </a:pPr>
            <a:r>
              <a:rPr lang="en-US" sz="2000" dirty="0" smtClean="0">
                <a:solidFill>
                  <a:srgbClr val="008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Need to order components (GEM foils, readout</a:t>
            </a:r>
            <a:r>
              <a:rPr lang="en-US" sz="2000" dirty="0" smtClean="0">
                <a:solidFill>
                  <a:srgbClr val="008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planes and </a:t>
            </a:r>
            <a:r>
              <a:rPr lang="en-US" sz="2000" dirty="0" smtClean="0">
                <a:solidFill>
                  <a:srgbClr val="008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frames) for 48 chambers now. </a:t>
            </a:r>
            <a:endParaRPr lang="en-US" sz="2000" dirty="0" smtClean="0">
              <a:solidFill>
                <a:srgbClr val="FF0000"/>
              </a:solidFill>
              <a:latin typeface="Comic Sans MS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 marL="722282" lvl="1" defTabSz="829366">
              <a:spcAft>
                <a:spcPts val="600"/>
              </a:spcAft>
              <a:buSzPct val="80000"/>
              <a:buFont typeface="Wingdings" charset="2"/>
              <a:buChar char="q"/>
            </a:pPr>
            <a:r>
              <a:rPr lang="en-US" sz="2000" dirty="0" smtClean="0">
                <a:solidFill>
                  <a:srgbClr val="FF0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GEM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foils and </a:t>
            </a:r>
            <a:r>
              <a:rPr lang="en-US" sz="2000" smtClean="0">
                <a:solidFill>
                  <a:srgbClr val="FF0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readout </a:t>
            </a:r>
            <a:r>
              <a:rPr lang="en-US" sz="2000" smtClean="0">
                <a:solidFill>
                  <a:srgbClr val="FF0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planes</a:t>
            </a:r>
            <a:r>
              <a:rPr lang="en-US" sz="2000" smtClean="0">
                <a:solidFill>
                  <a:srgbClr val="FF0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are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the most urgent</a:t>
            </a:r>
          </a:p>
          <a:p>
            <a:pPr marL="722282" lvl="1" defTabSz="829366">
              <a:spcAft>
                <a:spcPts val="600"/>
              </a:spcAft>
              <a:buSzPct val="80000"/>
              <a:buFont typeface="Wingdings" charset="2"/>
              <a:buChar char="q"/>
            </a:pPr>
            <a:r>
              <a:rPr lang="en-US" sz="2000" dirty="0" smtClean="0">
                <a:solidFill>
                  <a:srgbClr val="008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Setup a manpower + other expenses contract by this Fall.</a:t>
            </a:r>
          </a:p>
          <a:p>
            <a:pPr marL="722282" lvl="1" defTabSz="829366">
              <a:spcAft>
                <a:spcPts val="600"/>
              </a:spcAft>
              <a:buSzPct val="80000"/>
              <a:buFont typeface="Wingdings" charset="2"/>
              <a:buChar char="q"/>
            </a:pPr>
            <a:r>
              <a:rPr lang="en-US" sz="2000" dirty="0" smtClean="0">
                <a:solidFill>
                  <a:srgbClr val="008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CERN has agreed to deliver the foils over one year.</a:t>
            </a:r>
          </a:p>
          <a:p>
            <a:pPr marL="722282" lvl="1" defTabSz="829366">
              <a:spcAft>
                <a:spcPts val="600"/>
              </a:spcAft>
              <a:buSzPct val="80000"/>
              <a:buFont typeface="Wingdings" charset="2"/>
              <a:buChar char="q"/>
            </a:pPr>
            <a:r>
              <a:rPr lang="en-US" sz="2000" dirty="0" smtClean="0">
                <a:solidFill>
                  <a:srgbClr val="008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UVa will assemble ~ 16 modules per year for the next 3 years. </a:t>
            </a:r>
          </a:p>
          <a:p>
            <a:pPr marL="722282" lvl="1" defTabSz="829366">
              <a:spcAft>
                <a:spcPts val="600"/>
              </a:spcAft>
              <a:buSzPct val="80000"/>
              <a:buFont typeface="Wingdings" charset="2"/>
              <a:buChar char="q"/>
            </a:pPr>
            <a:r>
              <a:rPr lang="en-US" sz="2000" dirty="0" smtClean="0">
                <a:solidFill>
                  <a:srgbClr val="008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Plan to have 48 modules  assembled, instrumented  and tested by the end of 2016. At least 40 modules should meet the spec. </a:t>
            </a:r>
          </a:p>
          <a:p>
            <a:pPr marL="265176" defTabSz="829366">
              <a:spcAft>
                <a:spcPts val="600"/>
              </a:spcAft>
              <a:buSzPct val="80000"/>
            </a:pPr>
            <a:endParaRPr lang="en-US" dirty="0" smtClean="0">
              <a:solidFill>
                <a:srgbClr val="008000"/>
              </a:solidFill>
              <a:latin typeface="Comic Sans MS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 marL="1179386" lvl="2" defTabSz="829366">
              <a:spcAft>
                <a:spcPts val="600"/>
              </a:spcAft>
              <a:buSzPct val="80000"/>
            </a:pPr>
            <a:endParaRPr lang="en-US" sz="16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0" y="0"/>
            <a:ext cx="7772400" cy="3810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defTabSz="457200">
              <a:spcBef>
                <a:spcPct val="0"/>
              </a:spcBef>
              <a:defRPr/>
            </a:pPr>
            <a:endParaRPr lang="en-US" sz="2800" dirty="0">
              <a:solidFill>
                <a:prstClr val="black"/>
              </a:solidFill>
              <a:latin typeface="Comic Sans MS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4580" name="Title 1"/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F0D3F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100" dirty="0" smtClean="0">
              <a:solidFill>
                <a:srgbClr val="FFFF00"/>
              </a:solidFill>
              <a:latin typeface="Comic Sans M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Study of Spacers in GEM module</a:t>
            </a:r>
            <a:endParaRPr lang="en-US" sz="2100" dirty="0">
              <a:solidFill>
                <a:srgbClr val="FFFF00"/>
              </a:solidFill>
              <a:latin typeface="Comic Sans M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F59BFF0-E479-4526-9E10-3CAE6379661A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6099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0" y="0"/>
            <a:ext cx="7772400" cy="3810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defTabSz="457200">
              <a:spcBef>
                <a:spcPct val="0"/>
              </a:spcBef>
              <a:defRPr/>
            </a:pPr>
            <a:endParaRPr lang="en-US" sz="2800" dirty="0">
              <a:solidFill>
                <a:prstClr val="black"/>
              </a:solidFill>
              <a:latin typeface="Comic Sans MS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4580" name="Title 1"/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F0D3F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100" dirty="0" smtClean="0">
              <a:solidFill>
                <a:srgbClr val="FFFF00"/>
              </a:solidFill>
              <a:latin typeface="Comic Sans M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Study of Spacers in GEM module</a:t>
            </a:r>
            <a:endParaRPr lang="en-US" sz="2100" dirty="0">
              <a:solidFill>
                <a:srgbClr val="FFFF00"/>
              </a:solidFill>
              <a:latin typeface="Comic Sans M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F59BFF0-E479-4526-9E10-3CAE6379661A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300" y="685799"/>
            <a:ext cx="5854700" cy="467529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1333500"/>
            <a:ext cx="3289300" cy="1588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1879600"/>
            <a:ext cx="3289300" cy="1588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2230436"/>
            <a:ext cx="3289300" cy="1588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2538412"/>
            <a:ext cx="3289300" cy="1588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2882900"/>
            <a:ext cx="3289300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379412" y="2058194"/>
            <a:ext cx="355600" cy="158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202406" y="2704306"/>
            <a:ext cx="355600" cy="158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1307306" y="2058194"/>
            <a:ext cx="355600" cy="158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1305718" y="2388394"/>
            <a:ext cx="355600" cy="158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1304130" y="2717006"/>
            <a:ext cx="355600" cy="158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2120106" y="2407442"/>
            <a:ext cx="355600" cy="158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3375937"/>
            <a:ext cx="3098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  <a:latin typeface="Comic Sans MS" pitchFamily="-106" charset="0"/>
              </a:rPr>
              <a:t>Conclusions: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  <a:latin typeface="Comic Sans MS" pitchFamily="-106" charset="0"/>
              </a:rPr>
              <a:t>Each GEM/readout spacer (2 mm tall), seems to contribute ~ 2.4 mm.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  <a:latin typeface="Comic Sans MS" pitchFamily="-106" charset="0"/>
              </a:rPr>
              <a:t> Drift spacer (3 mm tall) contributes ~ 3.5 mm.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  <a:latin typeface="Comic Sans MS" pitchFamily="-106" charset="0"/>
              </a:rPr>
              <a:t>Add Roughly </a:t>
            </a:r>
            <a:r>
              <a:rPr lang="en-US" dirty="0" err="1" smtClean="0">
                <a:solidFill>
                  <a:srgbClr val="000090"/>
                </a:solidFill>
                <a:latin typeface="Comic Sans MS" pitchFamily="-106" charset="0"/>
              </a:rPr>
              <a:t>quadratically</a:t>
            </a:r>
            <a:r>
              <a:rPr lang="en-US" dirty="0" smtClean="0">
                <a:solidFill>
                  <a:srgbClr val="000090"/>
                </a:solidFill>
                <a:latin typeface="Comic Sans MS" pitchFamily="-106" charset="0"/>
              </a:rPr>
              <a:t>.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  <a:latin typeface="Comic Sans MS" pitchFamily="-106" charset="0"/>
              </a:rPr>
              <a:t>Little or no dependence on track angle.    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  <a:latin typeface="Comic Sans MS" pitchFamily="-106" charset="0"/>
              </a:rPr>
              <a:t>Might depend on the particle rate: check at </a:t>
            </a:r>
            <a:r>
              <a:rPr lang="en-US" dirty="0" err="1" smtClean="0">
                <a:solidFill>
                  <a:srgbClr val="000090"/>
                </a:solidFill>
                <a:latin typeface="Comic Sans MS" pitchFamily="-106" charset="0"/>
              </a:rPr>
              <a:t>Fermilab</a:t>
            </a:r>
            <a:endParaRPr lang="en-US" dirty="0" smtClean="0">
              <a:solidFill>
                <a:srgbClr val="000090"/>
              </a:solidFill>
              <a:latin typeface="Comic Sans MS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152400" y="1447800"/>
            <a:ext cx="899160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Rui</a:t>
            </a:r>
            <a:r>
              <a:rPr lang="en-US" sz="2000" dirty="0" smtClean="0">
                <a:solidFill>
                  <a:prstClr val="black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de Oliveira’s group at CERN has offered to collaborate with us to build a 50 cm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x</a:t>
            </a:r>
            <a:r>
              <a:rPr lang="en-US" sz="2000" dirty="0" smtClean="0">
                <a:solidFill>
                  <a:prstClr val="black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200 cm GEM chamber.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Jefferson lab-UVa collaboration has the expertise, infra-structure and capability to build such a GEM chamber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Would be a breakthrough in large area tracking technology.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Size ideally matched for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Jlab</a:t>
            </a:r>
            <a:r>
              <a:rPr lang="en-US" sz="2000" dirty="0" smtClean="0">
                <a:solidFill>
                  <a:prstClr val="black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large  detectors: Huge boost to future experiments.</a:t>
            </a:r>
            <a:endParaRPr lang="en-US" sz="2000" dirty="0" smtClean="0">
              <a:solidFill>
                <a:srgbClr val="FF0000"/>
              </a:solidFill>
              <a:latin typeface="Comic Sans M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Cover large areas with no dead zones.</a:t>
            </a:r>
            <a:endParaRPr lang="en-US" sz="2000" dirty="0" smtClean="0">
              <a:solidFill>
                <a:prstClr val="black"/>
              </a:solidFill>
              <a:latin typeface="Comic Sans M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Link to industrial applications beyond nuclear physics: National security, Radiation detection, Medical Physics ….. 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buFont typeface="Arial" pitchFamily="-106" charset="0"/>
              <a:buChar char="•"/>
            </a:pPr>
            <a:endParaRPr lang="en-US" sz="2000" dirty="0">
              <a:solidFill>
                <a:prstClr val="black"/>
              </a:solidFill>
              <a:latin typeface="Comic Sans M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0" y="0"/>
            <a:ext cx="7772400" cy="3810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defTabSz="457200">
              <a:spcBef>
                <a:spcPct val="0"/>
              </a:spcBef>
              <a:defRPr/>
            </a:pPr>
            <a:endParaRPr lang="en-US" sz="2800" dirty="0">
              <a:solidFill>
                <a:prstClr val="black"/>
              </a:solidFill>
              <a:latin typeface="Comic Sans MS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4580" name="Title 1"/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F0D3F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100" dirty="0" smtClean="0">
              <a:solidFill>
                <a:srgbClr val="FFFF00"/>
              </a:solidFill>
              <a:latin typeface="Comic Sans M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Proposed Large Area GEM chamber</a:t>
            </a:r>
            <a:endParaRPr lang="en-US" sz="2100" dirty="0">
              <a:solidFill>
                <a:srgbClr val="FFFF00"/>
              </a:solidFill>
              <a:latin typeface="Comic Sans M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F59BFF0-E479-4526-9E10-3CAE6379661A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0" y="0"/>
            <a:ext cx="7772400" cy="3810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defTabSz="457200">
              <a:spcBef>
                <a:spcPct val="0"/>
              </a:spcBef>
              <a:defRPr/>
            </a:pPr>
            <a:endParaRPr lang="en-US" sz="2800" dirty="0">
              <a:solidFill>
                <a:prstClr val="black"/>
              </a:solidFill>
              <a:latin typeface="Comic Sans MS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4580" name="Title 1"/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F0D3F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100" dirty="0" smtClean="0">
              <a:solidFill>
                <a:srgbClr val="FFFF00"/>
              </a:solidFill>
              <a:latin typeface="Comic Sans M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Proposed Large Area GEM chamber</a:t>
            </a:r>
            <a:endParaRPr lang="en-US" sz="2100" dirty="0">
              <a:solidFill>
                <a:srgbClr val="FFFF00"/>
              </a:solidFill>
              <a:latin typeface="Comic Sans M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F59BFF0-E479-4526-9E10-3CAE6379661A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wpc="http://schemas.microsoft.com/office/word/2010/wordprocessingCanvas" xmlns:mc="http://schemas.openxmlformats.org/markup-compatibility/2006" xmlns:o="urn:schemas-microsoft-com:office:office" xmlns:r="http://schemas.openxmlformats.org/officeDocument/2006/relationships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="http://schemas.openxmlformats.org/drawingml/2006/main" xmlns:pic="http://schemas.openxmlformats.org/drawingml/2006/picture" xmlns:a14="http://schemas.microsoft.com/office/drawing/2010/main" xmlns:mv="urn:schemas-microsoft-com:mac:vml" xmlns:ve="http://schemas.openxmlformats.org/markup-compatibility/2006" xmlns:mo="http://schemas.microsoft.com/office/mac/office/2008/main" xmlns:p="http://schemas.openxmlformats.org/presentationml/2006/main" val="0"/>
              </a:ext>
            </a:extLst>
          </a:blip>
          <a:stretch>
            <a:fillRect/>
          </a:stretch>
        </p:blipFill>
        <p:spPr bwMode="auto">
          <a:xfrm>
            <a:off x="0" y="762000"/>
            <a:ext cx="6096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248400" y="1066800"/>
            <a:ext cx="312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  <a:latin typeface="Comic Sans MS" pitchFamily="-106" charset="0"/>
              </a:rPr>
              <a:t> 200 cm </a:t>
            </a:r>
            <a:r>
              <a:rPr lang="en-US" dirty="0" err="1" smtClean="0">
                <a:solidFill>
                  <a:srgbClr val="000090"/>
                </a:solidFill>
                <a:latin typeface="Comic Sans MS" pitchFamily="-106" charset="0"/>
              </a:rPr>
              <a:t>x</a:t>
            </a:r>
            <a:r>
              <a:rPr lang="en-US" dirty="0" smtClean="0">
                <a:solidFill>
                  <a:srgbClr val="000090"/>
                </a:solidFill>
                <a:latin typeface="Comic Sans MS" pitchFamily="-106" charset="0"/>
              </a:rPr>
              <a:t> 50 cm active area.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  <a:latin typeface="Comic Sans MS" pitchFamily="-106" charset="0"/>
              </a:rPr>
              <a:t> Base frame with wide sides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  <a:latin typeface="Comic Sans MS" pitchFamily="-106" charset="0"/>
              </a:rPr>
              <a:t> U-V readout from both sides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  <a:latin typeface="Comic Sans MS" pitchFamily="-106" charset="0"/>
              </a:rPr>
              <a:t> 400 micron strip pitch.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  <a:latin typeface="Comic Sans MS" pitchFamily="-106" charset="0"/>
              </a:rPr>
              <a:t> longest strip is ~ 35 cm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200" y="38862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  <a:latin typeface="Comic Sans MS" pitchFamily="-106" charset="0"/>
              </a:rPr>
              <a:t> Readout cards in  two layers. 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  <a:latin typeface="Comic Sans MS" pitchFamily="-106" charset="0"/>
              </a:rPr>
              <a:t> Readout: 18 </a:t>
            </a:r>
            <a:r>
              <a:rPr lang="en-US" dirty="0" err="1" smtClean="0">
                <a:solidFill>
                  <a:srgbClr val="000090"/>
                </a:solidFill>
                <a:latin typeface="Comic Sans MS" pitchFamily="-106" charset="0"/>
              </a:rPr>
              <a:t>k</a:t>
            </a:r>
            <a:r>
              <a:rPr lang="en-US" dirty="0" smtClean="0">
                <a:solidFill>
                  <a:srgbClr val="000090"/>
                </a:solidFill>
                <a:latin typeface="Comic Sans MS" pitchFamily="-106" charset="0"/>
              </a:rPr>
              <a:t> of APV-25 based SRS electronic channels</a:t>
            </a:r>
          </a:p>
          <a:p>
            <a:endParaRPr lang="en-US" dirty="0" smtClean="0">
              <a:solidFill>
                <a:srgbClr val="000090"/>
              </a:solidFill>
              <a:latin typeface="Comic Sans MS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0" y="0"/>
            <a:ext cx="7772400" cy="3810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defTabSz="457200">
              <a:spcBef>
                <a:spcPct val="0"/>
              </a:spcBef>
              <a:defRPr/>
            </a:pPr>
            <a:endParaRPr lang="en-US" sz="2800" dirty="0">
              <a:solidFill>
                <a:prstClr val="black"/>
              </a:solidFill>
              <a:latin typeface="Comic Sans MS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4580" name="Title 1"/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F0D3F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Frame design underway</a:t>
            </a:r>
            <a:endParaRPr lang="en-US" sz="2100" dirty="0">
              <a:solidFill>
                <a:srgbClr val="FFFF00"/>
              </a:solidFill>
              <a:latin typeface="Comic Sans M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F59BFF0-E479-4526-9E10-3CAE6379661A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3429000"/>
            <a:ext cx="388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  <a:latin typeface="Comic Sans MS" pitchFamily="-106" charset="0"/>
              </a:rPr>
              <a:t> Design/mechanical studies underway within </a:t>
            </a:r>
            <a:r>
              <a:rPr lang="en-US" dirty="0" err="1" smtClean="0">
                <a:solidFill>
                  <a:srgbClr val="000090"/>
                </a:solidFill>
                <a:latin typeface="Comic Sans MS" pitchFamily="-106" charset="0"/>
              </a:rPr>
              <a:t>Solidworks</a:t>
            </a:r>
            <a:r>
              <a:rPr lang="en-US" dirty="0" smtClean="0">
                <a:solidFill>
                  <a:srgbClr val="000090"/>
                </a:solidFill>
                <a:latin typeface="Comic Sans MS" pitchFamily="-106" charset="0"/>
              </a:rPr>
              <a:t> to evaluate: 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  <a:latin typeface="Comic Sans MS" pitchFamily="-106" charset="0"/>
              </a:rPr>
              <a:t> Evaluate stress on frames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  <a:latin typeface="Comic Sans MS" pitchFamily="-106" charset="0"/>
              </a:rPr>
              <a:t> Foil deformations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  <a:latin typeface="Comic Sans MS" pitchFamily="-106" charset="0"/>
              </a:rPr>
              <a:t> Gas flow.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  <a:latin typeface="Comic Sans MS" pitchFamily="-106" charset="0"/>
              </a:rPr>
              <a:t> Frame assembly techniques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85800"/>
            <a:ext cx="3200400" cy="4706970"/>
          </a:xfrm>
          <a:prstGeom prst="rect">
            <a:avLst/>
          </a:prstGeom>
        </p:spPr>
      </p:pic>
      <p:pic>
        <p:nvPicPr>
          <p:cNvPr id="11" name="Picture 10" descr="Compressed corn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762000"/>
            <a:ext cx="4682623" cy="2632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308600"/>
            <a:ext cx="4601451" cy="154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228600" y="685800"/>
            <a:ext cx="8915400" cy="355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Font typeface="Arial" pitchFamily="-106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Comic Sans MS" pitchFamily="-106" charset="0"/>
              </a:rPr>
              <a:t>Year 1 : </a:t>
            </a:r>
            <a:endParaRPr lang="en-US" dirty="0" smtClean="0">
              <a:solidFill>
                <a:srgbClr val="000090"/>
              </a:solidFill>
              <a:latin typeface="Comic Sans MS" pitchFamily="-106" charset="0"/>
            </a:endParaRPr>
          </a:p>
          <a:p>
            <a:pPr lvl="1">
              <a:spcAft>
                <a:spcPts val="600"/>
              </a:spcAft>
              <a:buFont typeface="Arial" pitchFamily="-106" charset="0"/>
              <a:buChar char="•"/>
            </a:pPr>
            <a:r>
              <a:rPr lang="en-US" dirty="0" smtClean="0">
                <a:solidFill>
                  <a:srgbClr val="000090"/>
                </a:solidFill>
                <a:latin typeface="Comic Sans MS" pitchFamily="-106" charset="0"/>
              </a:rPr>
              <a:t> GEM chamber and assembly fixtures design – 3 months </a:t>
            </a:r>
            <a:r>
              <a:rPr lang="en-US" dirty="0" smtClean="0">
                <a:solidFill>
                  <a:srgbClr val="008000"/>
                </a:solidFill>
                <a:latin typeface="Comic Sans MS" pitchFamily="-106" charset="0"/>
              </a:rPr>
              <a:t>{ $ 25,500}</a:t>
            </a:r>
          </a:p>
          <a:p>
            <a:pPr lvl="1">
              <a:spcAft>
                <a:spcPts val="600"/>
              </a:spcAft>
              <a:buFont typeface="Arial" pitchFamily="-106" charset="0"/>
              <a:buChar char="•"/>
            </a:pPr>
            <a:r>
              <a:rPr lang="en-US" dirty="0" smtClean="0">
                <a:solidFill>
                  <a:srgbClr val="000090"/>
                </a:solidFill>
                <a:latin typeface="Comic Sans MS" pitchFamily="-106" charset="0"/>
              </a:rPr>
              <a:t> GEM components and assembly fixture fabrication – 6 months . </a:t>
            </a:r>
          </a:p>
          <a:p>
            <a:pPr lvl="2">
              <a:spcAft>
                <a:spcPts val="600"/>
              </a:spcAft>
              <a:buFont typeface="Arial" pitchFamily="-106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omic Sans MS" pitchFamily="-106" charset="0"/>
              </a:rPr>
              <a:t> GEM foils  readout plane at CERN </a:t>
            </a:r>
            <a:r>
              <a:rPr lang="en-US" dirty="0" smtClean="0">
                <a:solidFill>
                  <a:srgbClr val="008000"/>
                </a:solidFill>
                <a:latin typeface="Comic Sans MS" pitchFamily="-106" charset="0"/>
              </a:rPr>
              <a:t>{ $ 28,000}</a:t>
            </a:r>
            <a:endParaRPr lang="en-US" dirty="0" smtClean="0">
              <a:solidFill>
                <a:srgbClr val="000000"/>
              </a:solidFill>
              <a:latin typeface="Comic Sans MS" pitchFamily="-106" charset="0"/>
            </a:endParaRPr>
          </a:p>
          <a:p>
            <a:pPr lvl="2">
              <a:spcAft>
                <a:spcPts val="600"/>
              </a:spcAft>
              <a:buFont typeface="Arial" pitchFamily="-106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omic Sans MS" pitchFamily="-106" charset="0"/>
              </a:rPr>
              <a:t> GEM frames at RESARM in Belgium </a:t>
            </a:r>
            <a:r>
              <a:rPr lang="en-US" dirty="0" smtClean="0">
                <a:solidFill>
                  <a:srgbClr val="008000"/>
                </a:solidFill>
                <a:latin typeface="Comic Sans MS" pitchFamily="-106" charset="0"/>
              </a:rPr>
              <a:t>{ $ 20,000}</a:t>
            </a:r>
            <a:endParaRPr lang="en-US" dirty="0" smtClean="0">
              <a:solidFill>
                <a:srgbClr val="000000"/>
              </a:solidFill>
              <a:latin typeface="Comic Sans MS" pitchFamily="-106" charset="0"/>
            </a:endParaRPr>
          </a:p>
          <a:p>
            <a:pPr lvl="2">
              <a:spcAft>
                <a:spcPts val="600"/>
              </a:spcAft>
              <a:buFont typeface="Arial" pitchFamily="-106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omic Sans MS" pitchFamily="-106" charset="0"/>
              </a:rPr>
              <a:t> Assembly fixtures at UVa. </a:t>
            </a:r>
            <a:r>
              <a:rPr lang="en-US" dirty="0" smtClean="0">
                <a:solidFill>
                  <a:srgbClr val="008000"/>
                </a:solidFill>
                <a:latin typeface="Comic Sans MS" pitchFamily="-106" charset="0"/>
              </a:rPr>
              <a:t>{ $ 10,000}</a:t>
            </a:r>
            <a:endParaRPr lang="en-US" dirty="0" smtClean="0">
              <a:solidFill>
                <a:srgbClr val="000090"/>
              </a:solidFill>
              <a:latin typeface="Comic Sans MS" pitchFamily="-106" charset="0"/>
            </a:endParaRPr>
          </a:p>
          <a:p>
            <a:pPr lvl="1">
              <a:spcAft>
                <a:spcPts val="600"/>
              </a:spcAft>
              <a:buFont typeface="Arial" pitchFamily="-106" charset="0"/>
              <a:buChar char="•"/>
            </a:pPr>
            <a:r>
              <a:rPr lang="en-US" dirty="0" smtClean="0">
                <a:solidFill>
                  <a:srgbClr val="000090"/>
                </a:solidFill>
                <a:latin typeface="Comic Sans MS" pitchFamily="-106" charset="0"/>
              </a:rPr>
              <a:t> Chamber assembly and initial testing – 3 months </a:t>
            </a:r>
            <a:r>
              <a:rPr lang="en-US" dirty="0" smtClean="0">
                <a:solidFill>
                  <a:srgbClr val="008000"/>
                </a:solidFill>
                <a:latin typeface="Comic Sans MS" pitchFamily="-106" charset="0"/>
              </a:rPr>
              <a:t>{ $ 25,500}</a:t>
            </a:r>
            <a:endParaRPr lang="en-US" dirty="0" smtClean="0">
              <a:solidFill>
                <a:srgbClr val="000090"/>
              </a:solidFill>
              <a:latin typeface="Comic Sans MS" pitchFamily="-106" charset="0"/>
            </a:endParaRP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omic Sans MS" pitchFamily="-106" charset="0"/>
              </a:rPr>
              <a:t> Year 2:</a:t>
            </a:r>
            <a:endParaRPr lang="en-US" dirty="0" smtClean="0">
              <a:solidFill>
                <a:srgbClr val="000090"/>
              </a:solidFill>
              <a:latin typeface="Comic Sans MS" pitchFamily="-106" charset="0"/>
            </a:endParaRPr>
          </a:p>
          <a:p>
            <a:pPr lvl="1">
              <a:spcAft>
                <a:spcPts val="600"/>
              </a:spcAft>
              <a:buFont typeface="Arial" pitchFamily="-106" charset="0"/>
              <a:buChar char="•"/>
            </a:pPr>
            <a:r>
              <a:rPr lang="en-US" dirty="0" smtClean="0">
                <a:solidFill>
                  <a:srgbClr val="000090"/>
                </a:solidFill>
                <a:latin typeface="Comic Sans MS" pitchFamily="-106" charset="0"/>
              </a:rPr>
              <a:t> Instrument chamber with electronics.</a:t>
            </a:r>
          </a:p>
          <a:p>
            <a:pPr lvl="1">
              <a:spcAft>
                <a:spcPts val="600"/>
              </a:spcAft>
              <a:buFont typeface="Arial" pitchFamily="-106" charset="0"/>
              <a:buChar char="•"/>
            </a:pPr>
            <a:r>
              <a:rPr lang="en-US" dirty="0" smtClean="0">
                <a:solidFill>
                  <a:srgbClr val="000090"/>
                </a:solidFill>
                <a:latin typeface="Comic Sans MS" pitchFamily="-106" charset="0"/>
              </a:rPr>
              <a:t> Test and characterize the chamber.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0" y="0"/>
            <a:ext cx="7772400" cy="3810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defTabSz="457200">
              <a:defRPr/>
            </a:pPr>
            <a:endParaRPr lang="en-US" sz="2800" dirty="0">
              <a:solidFill>
                <a:prstClr val="black"/>
              </a:solidFill>
              <a:latin typeface="Comic Sans MS"/>
              <a:ea typeface="ＭＳ Ｐゴシック" pitchFamily="1" charset="-128"/>
            </a:endParaRPr>
          </a:p>
        </p:txBody>
      </p:sp>
      <p:sp>
        <p:nvSpPr>
          <p:cNvPr id="26628" name="Title 1"/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F0D3F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0000"/>
              </a:lnSpc>
            </a:pPr>
            <a:r>
              <a:rPr lang="en-US" sz="2100" dirty="0" smtClean="0">
                <a:solidFill>
                  <a:srgbClr val="FFFF00"/>
                </a:solidFill>
                <a:latin typeface="Comic Sans MS" pitchFamily="-106" charset="0"/>
              </a:rPr>
              <a:t>Proposed Plan</a:t>
            </a:r>
            <a:endParaRPr lang="en-US" sz="2100" dirty="0">
              <a:solidFill>
                <a:srgbClr val="FFFF00"/>
              </a:solidFill>
              <a:latin typeface="Comic Sans MS" pitchFamily="-106" charset="0"/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181600" y="6492875"/>
            <a:ext cx="2133600" cy="365125"/>
          </a:xfrm>
        </p:spPr>
        <p:txBody>
          <a:bodyPr/>
          <a:lstStyle/>
          <a:p>
            <a:fld id="{FF59BFF0-E479-4526-9E10-3CAE6379661A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4267200"/>
            <a:ext cx="9144000" cy="685800"/>
          </a:xfrm>
          <a:prstGeom prst="rect">
            <a:avLst/>
          </a:prstGeom>
          <a:solidFill>
            <a:srgbClr val="0F0D3F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0000"/>
              </a:lnSpc>
            </a:pPr>
            <a:r>
              <a:rPr lang="en-US" sz="2100" dirty="0" smtClean="0">
                <a:solidFill>
                  <a:srgbClr val="FFFF00"/>
                </a:solidFill>
                <a:latin typeface="Comic Sans MS" pitchFamily="-106" charset="0"/>
              </a:rPr>
              <a:t>Personnel </a:t>
            </a:r>
            <a:endParaRPr lang="en-US" sz="2100" dirty="0">
              <a:solidFill>
                <a:srgbClr val="FFFF00"/>
              </a:solidFill>
              <a:latin typeface="Comic Sans MS" pitchFamily="-106" charset="0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57200" y="5029200"/>
            <a:ext cx="868680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Font typeface="Arial" pitchFamily="-106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 err="1" smtClean="0">
                <a:solidFill>
                  <a:srgbClr val="000090"/>
                </a:solidFill>
                <a:latin typeface="Comic Sans MS" pitchFamily="-106" charset="0"/>
              </a:rPr>
              <a:t>Bogdan</a:t>
            </a:r>
            <a:r>
              <a:rPr lang="en-US" dirty="0" smtClean="0">
                <a:solidFill>
                  <a:srgbClr val="000090"/>
                </a:solidFill>
                <a:latin typeface="Comic Sans MS" pitchFamily="-106" charset="0"/>
              </a:rPr>
              <a:t> </a:t>
            </a:r>
            <a:r>
              <a:rPr lang="en-US" dirty="0" err="1" smtClean="0">
                <a:solidFill>
                  <a:srgbClr val="000090"/>
                </a:solidFill>
                <a:latin typeface="Comic Sans MS" pitchFamily="-106" charset="0"/>
              </a:rPr>
              <a:t>Wojtsekhowski</a:t>
            </a:r>
            <a:r>
              <a:rPr lang="en-US" dirty="0" smtClean="0">
                <a:solidFill>
                  <a:srgbClr val="000090"/>
                </a:solidFill>
                <a:latin typeface="Comic Sans MS" pitchFamily="-106" charset="0"/>
              </a:rPr>
              <a:t>  - Jefferson Lab.</a:t>
            </a:r>
          </a:p>
          <a:p>
            <a:pPr marL="0" lvl="1">
              <a:spcAft>
                <a:spcPts val="600"/>
              </a:spcAft>
              <a:buFont typeface="Arial" pitchFamily="-106" charset="0"/>
              <a:buChar char="•"/>
            </a:pPr>
            <a:r>
              <a:rPr lang="en-US" dirty="0" smtClean="0">
                <a:solidFill>
                  <a:srgbClr val="000090"/>
                </a:solidFill>
                <a:latin typeface="Comic Sans MS" pitchFamily="-106" charset="0"/>
              </a:rPr>
              <a:t> Nilanga Liyanage, Kondo </a:t>
            </a:r>
            <a:r>
              <a:rPr lang="en-US" dirty="0" err="1" smtClean="0">
                <a:solidFill>
                  <a:srgbClr val="000090"/>
                </a:solidFill>
                <a:latin typeface="Comic Sans MS" pitchFamily="-106" charset="0"/>
              </a:rPr>
              <a:t>Gnanvo</a:t>
            </a:r>
            <a:r>
              <a:rPr lang="en-US" dirty="0" smtClean="0">
                <a:solidFill>
                  <a:srgbClr val="000090"/>
                </a:solidFill>
                <a:latin typeface="Comic Sans MS" pitchFamily="-106" charset="0"/>
              </a:rPr>
              <a:t>, Vladimir </a:t>
            </a:r>
            <a:r>
              <a:rPr lang="en-US" dirty="0" err="1" smtClean="0">
                <a:solidFill>
                  <a:srgbClr val="000090"/>
                </a:solidFill>
                <a:latin typeface="Comic Sans MS" pitchFamily="-106" charset="0"/>
              </a:rPr>
              <a:t>Nelyubin</a:t>
            </a:r>
            <a:r>
              <a:rPr lang="en-US" dirty="0" smtClean="0">
                <a:solidFill>
                  <a:srgbClr val="000090"/>
                </a:solidFill>
                <a:latin typeface="Comic Sans MS" pitchFamily="-106" charset="0"/>
              </a:rPr>
              <a:t>,  Chao </a:t>
            </a:r>
            <a:r>
              <a:rPr lang="en-US" dirty="0" err="1" smtClean="0">
                <a:solidFill>
                  <a:srgbClr val="000090"/>
                </a:solidFill>
                <a:latin typeface="Comic Sans MS" pitchFamily="-106" charset="0"/>
              </a:rPr>
              <a:t>Gu</a:t>
            </a:r>
            <a:r>
              <a:rPr lang="en-US" dirty="0" smtClean="0">
                <a:solidFill>
                  <a:srgbClr val="000090"/>
                </a:solidFill>
                <a:latin typeface="Comic Sans MS" pitchFamily="-106" charset="0"/>
              </a:rPr>
              <a:t>, </a:t>
            </a:r>
            <a:r>
              <a:rPr lang="en-US" dirty="0" err="1" smtClean="0">
                <a:solidFill>
                  <a:srgbClr val="000090"/>
                </a:solidFill>
                <a:latin typeface="Comic Sans MS" pitchFamily="-106" charset="0"/>
              </a:rPr>
              <a:t>Xinzhan</a:t>
            </a:r>
            <a:r>
              <a:rPr lang="en-US" dirty="0" smtClean="0">
                <a:solidFill>
                  <a:srgbClr val="000090"/>
                </a:solidFill>
                <a:latin typeface="Comic Sans MS" pitchFamily="-106" charset="0"/>
              </a:rPr>
              <a:t> </a:t>
            </a:r>
            <a:r>
              <a:rPr lang="en-US" dirty="0" err="1" smtClean="0">
                <a:solidFill>
                  <a:srgbClr val="000090"/>
                </a:solidFill>
                <a:latin typeface="Comic Sans MS" pitchFamily="-106" charset="0"/>
              </a:rPr>
              <a:t>Bai</a:t>
            </a:r>
            <a:r>
              <a:rPr lang="en-US" dirty="0" smtClean="0">
                <a:solidFill>
                  <a:srgbClr val="000090"/>
                </a:solidFill>
                <a:latin typeface="Comic Sans MS" pitchFamily="-106" charset="0"/>
              </a:rPr>
              <a:t>,  and </a:t>
            </a:r>
            <a:r>
              <a:rPr lang="en-US" dirty="0" err="1" smtClean="0">
                <a:solidFill>
                  <a:srgbClr val="000090"/>
                </a:solidFill>
                <a:latin typeface="Comic Sans MS" pitchFamily="-106" charset="0"/>
              </a:rPr>
              <a:t>Danning</a:t>
            </a:r>
            <a:r>
              <a:rPr lang="en-US" dirty="0" smtClean="0">
                <a:solidFill>
                  <a:srgbClr val="000090"/>
                </a:solidFill>
                <a:latin typeface="Comic Sans MS" pitchFamily="-106" charset="0"/>
              </a:rPr>
              <a:t> Di and  Seth </a:t>
            </a:r>
            <a:r>
              <a:rPr lang="en-US" dirty="0" err="1" smtClean="0">
                <a:solidFill>
                  <a:srgbClr val="000090"/>
                </a:solidFill>
                <a:latin typeface="Comic Sans MS" pitchFamily="-106" charset="0"/>
              </a:rPr>
              <a:t>Sacher</a:t>
            </a:r>
            <a:r>
              <a:rPr lang="en-US" dirty="0" smtClean="0">
                <a:solidFill>
                  <a:srgbClr val="000090"/>
                </a:solidFill>
                <a:latin typeface="Comic Sans MS" pitchFamily="-106" charset="0"/>
              </a:rPr>
              <a:t> - UVa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">
      <a:dk1>
        <a:sysClr val="windowText" lastClr="000000"/>
      </a:dk1>
      <a:lt1>
        <a:sysClr val="window" lastClr="FFFFFF"/>
      </a:lt1>
      <a:dk2>
        <a:srgbClr val="535252"/>
      </a:dk2>
      <a:lt2>
        <a:srgbClr val="AAB5C2"/>
      </a:lt2>
      <a:accent1>
        <a:srgbClr val="F7901E"/>
      </a:accent1>
      <a:accent2>
        <a:srgbClr val="FEC60B"/>
      </a:accent2>
      <a:accent3>
        <a:srgbClr val="9FE62F"/>
      </a:accent3>
      <a:accent4>
        <a:srgbClr val="4EA5D1"/>
      </a:accent4>
      <a:accent5>
        <a:srgbClr val="1C4596"/>
      </a:accent5>
      <a:accent6>
        <a:srgbClr val="542D90"/>
      </a:accent6>
      <a:hlink>
        <a:srgbClr val="ED2024"/>
      </a:hlink>
      <a:folHlink>
        <a:srgbClr val="BD912D"/>
      </a:folHlink>
    </a:clrScheme>
    <a:fontScheme name="Studio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Studio.thmx</Template>
  <TotalTime>21454</TotalTime>
  <Words>918</Words>
  <Application>Microsoft Macintosh PowerPoint</Application>
  <PresentationFormat>On-screen Show (4:3)</PresentationFormat>
  <Paragraphs>93</Paragraphs>
  <Slides>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Studio</vt:lpstr>
      <vt:lpstr>Slide 1</vt:lpstr>
      <vt:lpstr>Slide 2</vt:lpstr>
      <vt:lpstr>SBS production plan</vt:lpstr>
      <vt:lpstr>Slide 4</vt:lpstr>
      <vt:lpstr>Slide 5</vt:lpstr>
      <vt:lpstr>Slide 6</vt:lpstr>
      <vt:lpstr>Slide 7</vt:lpstr>
      <vt:lpstr>Slide 8</vt:lpstr>
      <vt:lpstr>Slide 9</vt:lpstr>
    </vt:vector>
  </TitlesOfParts>
  <Company>UVa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Precision studies of the nucleon</dc:title>
  <dc:creator>Krishni Wijesooriya</dc:creator>
  <cp:lastModifiedBy>Bogdan Wojtsekhowski</cp:lastModifiedBy>
  <cp:revision>52</cp:revision>
  <cp:lastPrinted>2013-06-07T02:56:47Z</cp:lastPrinted>
  <dcterms:created xsi:type="dcterms:W3CDTF">2013-07-17T01:16:24Z</dcterms:created>
  <dcterms:modified xsi:type="dcterms:W3CDTF">2013-07-17T01:18:17Z</dcterms:modified>
</cp:coreProperties>
</file>