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57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3770" autoAdjust="0"/>
  </p:normalViewPr>
  <p:slideViewPr>
    <p:cSldViewPr showGuides="1">
      <p:cViewPr varScale="1">
        <p:scale>
          <a:sx n="62" d="100"/>
          <a:sy n="62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r">
              <a:defRPr sz="1300"/>
            </a:lvl1pPr>
          </a:lstStyle>
          <a:p>
            <a:fld id="{3DC30A09-A95C-41CD-9516-B6C70163698B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439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r">
              <a:defRPr sz="1300"/>
            </a:lvl1pPr>
          </a:lstStyle>
          <a:p>
            <a:fld id="{2CD2358D-FEDB-4EA9-8E2E-E479E9EE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r">
              <a:defRPr sz="1300"/>
            </a:lvl1pPr>
          </a:lstStyle>
          <a:p>
            <a:fld id="{E9FBDD11-C67C-44F9-AD06-210250CE69E1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4" tIns="49522" rIns="99044" bIns="495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r">
              <a:defRPr sz="1300"/>
            </a:lvl1pPr>
          </a:lstStyle>
          <a:p>
            <a:fld id="{0AD49304-E794-4B8B-B3AD-946D1BE3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9304-E794-4B8B-B3AD-946D1BE3F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Although the box looks correct for transport, is was not optimized for the modules.</a:t>
            </a:r>
          </a:p>
          <a:p>
            <a:pPr algn="ctr"/>
            <a:r>
              <a:rPr lang="en-US" dirty="0"/>
              <a:t>There is a set of wooden beams fixed to the box. </a:t>
            </a:r>
          </a:p>
          <a:p>
            <a:pPr algn="ctr"/>
            <a:r>
              <a:rPr lang="en-US" dirty="0"/>
              <a:t>They were used to place the modules. </a:t>
            </a:r>
          </a:p>
          <a:p>
            <a:pPr algn="ctr"/>
            <a:r>
              <a:rPr lang="en-US" dirty="0"/>
              <a:t>This was assuming that the modules were a rigid structure. </a:t>
            </a:r>
          </a:p>
          <a:p>
            <a:pPr algn="ctr"/>
            <a:r>
              <a:rPr lang="en-US" dirty="0"/>
              <a:t>These beams had introduced some stress in the modules giving them some deformations and breaking the black paper which covers the  modules.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9304-E794-4B8B-B3AD-946D1BE3F9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any case, none of the modules have broken</a:t>
            </a:r>
          </a:p>
          <a:p>
            <a:pPr lvl="1"/>
            <a:r>
              <a:rPr lang="en-US" dirty="0" smtClean="0"/>
              <a:t>Integrity of fibers had been tested qualitative with the use of a laser </a:t>
            </a:r>
          </a:p>
          <a:p>
            <a:pPr lvl="1"/>
            <a:r>
              <a:rPr lang="en-US" dirty="0" smtClean="0"/>
              <a:t>Deformations were corrected applying pressure with the help of other modules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9304-E794-4B8B-B3AD-946D1BE3F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282-76E8-40F4-8639-CADBEEECA150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13CF-B4C9-4151-B3CB-6E3EBC61DBB1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B06-64F4-44D5-8656-9A48ED81EC12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69F5-C529-40C5-983F-80A8CD1C3E46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1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2A7F-C562-4A47-AA71-CF9FA6172C6E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B868-5F4C-47F6-AA0C-18A3F61FE1F3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C7E8-204F-4A2B-9189-F546B57DB66D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31A5-7EFE-4814-991E-44F65F0485B9}" type="datetime1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84A-FFE6-4A0B-BDC4-90C93AB74C55}" type="datetime1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2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5427-C55B-48C0-BBC8-A7FAD9DB924E}" type="datetime1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F693-A5CA-4B68-BA0B-5682AAFDC7AA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F9D1-2775-4ADE-8BDD-736014024A0B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C662-4C18-4055-A5AB-981A233CD9C2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86A-87AC-43E6-B4A4-E608EDFB4690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BB-AF47-424B-B1EF-0C77945D707F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EA35-167F-4143-8FB8-EB67B4CE35D9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8F31-EB80-490A-A23B-26AFAB93B5E0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8EA0-AD17-4D4C-818B-17624B75D7F3}" type="datetime1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6A8-0F78-4325-A015-ED6D28665297}" type="datetime1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193-9861-4223-97BC-69D6A95CF935}" type="datetime1">
              <a:rPr lang="en-US" smtClean="0"/>
              <a:t>2/5/2013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BBD-5257-41EB-82AC-85DC72C084C6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065C-22F1-4F82-ADD6-8F8F7C2359F0}" type="datetime1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0201-939B-403D-B28C-3648528C4FCA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CA33-2D27-453A-AB03-9D48627A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2A3F-537F-4754-A1FD-3EFA412F0B45}" type="datetime1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2D68-971F-451D-B5C4-8C5C6807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n-US" dirty="0" smtClean="0"/>
              <a:t>Report about HERA-B modules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841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Carlos </a:t>
            </a:r>
            <a:r>
              <a:rPr lang="en-US" dirty="0" err="1" smtClean="0"/>
              <a:t>Ayerbe-Gayoso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(College of William and Mary)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54138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SBS Collaboration Meeting – February 6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8" y="2308665"/>
            <a:ext cx="2240669" cy="2240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295" y="838453"/>
            <a:ext cx="287977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scintillator 12’’x6’’ paddle on top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294" y="4797152"/>
            <a:ext cx="2879775" cy="12261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scintillator 12’’x6’’ paddle with a small paddle of</a:t>
            </a:r>
            <a:r>
              <a:rPr lang="en-US" dirty="0" smtClean="0"/>
              <a:t> the width of the module </a:t>
            </a:r>
            <a:r>
              <a:rPr lang="en-US" dirty="0" smtClean="0"/>
              <a:t>on bottom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2701" y="1662334"/>
            <a:ext cx="177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Arrangement of the modules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899" y="1124743"/>
            <a:ext cx="6144682" cy="46085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635896" y="1161618"/>
            <a:ext cx="72008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5856" y="2636912"/>
            <a:ext cx="2016224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35896" y="5085184"/>
            <a:ext cx="936104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0526-3967-49EA-B960-982A379EB42E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discussions with Alexander </a:t>
            </a:r>
            <a:r>
              <a:rPr lang="en-US" dirty="0" err="1" smtClean="0"/>
              <a:t>Vasiliev</a:t>
            </a:r>
            <a:r>
              <a:rPr lang="en-US" dirty="0" smtClean="0"/>
              <a:t> from IHEP (</a:t>
            </a:r>
            <a:r>
              <a:rPr lang="en-US" dirty="0" err="1" smtClean="0"/>
              <a:t>Protvino</a:t>
            </a:r>
            <a:r>
              <a:rPr lang="en-US" dirty="0" smtClean="0"/>
              <a:t>-Moscow-Russia) about the feasibility to build new </a:t>
            </a:r>
            <a:r>
              <a:rPr lang="en-US" dirty="0" err="1" smtClean="0"/>
              <a:t>Shskshlik</a:t>
            </a:r>
            <a:r>
              <a:rPr lang="en-US" dirty="0" smtClean="0"/>
              <a:t> modules. IHEP is planning to build two new calorimeters (SPASCHARM  and PANDA). Their design is of cells of 5.5x5.5 cm</a:t>
            </a:r>
            <a:r>
              <a:rPr lang="en-US" baseline="30000" dirty="0" smtClean="0"/>
              <a:t>2</a:t>
            </a:r>
            <a:r>
              <a:rPr lang="en-US" dirty="0" smtClean="0"/>
              <a:t> and 380 layers of lead (0.275mm) and scintillator (1.5mm) with an energy resolution of 3-4%. </a:t>
            </a:r>
          </a:p>
          <a:p>
            <a:r>
              <a:rPr lang="en-US" dirty="0" smtClean="0"/>
              <a:t>Last weeks we had contact  </a:t>
            </a:r>
            <a:r>
              <a:rPr lang="en-US" dirty="0" err="1" smtClean="0"/>
              <a:t>Zhiwen</a:t>
            </a:r>
            <a:r>
              <a:rPr lang="en-US" dirty="0" smtClean="0"/>
              <a:t> Zhao from </a:t>
            </a:r>
            <a:r>
              <a:rPr lang="en-US" dirty="0" err="1" smtClean="0"/>
              <a:t>SoLID</a:t>
            </a:r>
            <a:r>
              <a:rPr lang="en-US" dirty="0" smtClean="0"/>
              <a:t> collaboration since they are planning a forward calorimeter with </a:t>
            </a:r>
            <a:r>
              <a:rPr lang="en-US" dirty="0" err="1" smtClean="0"/>
              <a:t>Shashlyk</a:t>
            </a:r>
            <a:r>
              <a:rPr lang="en-US" dirty="0" smtClean="0"/>
              <a:t> technique. He agreed to collaborate with us testing and share MC studies.</a:t>
            </a:r>
          </a:p>
          <a:p>
            <a:r>
              <a:rPr lang="en-US" dirty="0" smtClean="0"/>
              <a:t>Also, we are studying the feasibility of a beam test in SLAC in collaboration with Tom </a:t>
            </a:r>
            <a:r>
              <a:rPr lang="en-US" dirty="0" err="1" smtClean="0"/>
              <a:t>Hemmick</a:t>
            </a:r>
            <a:r>
              <a:rPr lang="en-US" dirty="0" smtClean="0"/>
              <a:t> (</a:t>
            </a:r>
            <a:r>
              <a:rPr lang="en-US" dirty="0" err="1" smtClean="0"/>
              <a:t>StonyBrook</a:t>
            </a:r>
            <a:r>
              <a:rPr lang="en-US" dirty="0" smtClean="0"/>
              <a:t>). They are interested in test some GEM chambers. Still in discussion and waiting answers.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2198" y="369530"/>
            <a:ext cx="2299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OUTLOOK</a:t>
            </a:r>
            <a:endParaRPr lang="en-US" sz="4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FDF1-BA45-481B-A990-16FEEA62B1C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4254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REMINDER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HERA-B </a:t>
            </a:r>
            <a:r>
              <a:rPr lang="en-US" dirty="0" err="1" smtClean="0"/>
              <a:t>ECal</a:t>
            </a:r>
            <a:r>
              <a:rPr lang="en-US" dirty="0" smtClean="0"/>
              <a:t> modules are of </a:t>
            </a:r>
            <a:r>
              <a:rPr lang="en-US" dirty="0" err="1" smtClean="0"/>
              <a:t>Shashlik</a:t>
            </a:r>
            <a:r>
              <a:rPr lang="en-US" dirty="0" smtClean="0"/>
              <a:t> kind.</a:t>
            </a:r>
          </a:p>
          <a:p>
            <a:pPr marL="0" indent="0">
              <a:buNone/>
            </a:pPr>
            <a:r>
              <a:rPr lang="en-US" dirty="0" smtClean="0"/>
              <a:t>Middle and outer </a:t>
            </a:r>
            <a:r>
              <a:rPr lang="en-US" dirty="0" err="1" smtClean="0"/>
              <a:t>ECal</a:t>
            </a:r>
            <a:r>
              <a:rPr lang="en-US" dirty="0" smtClean="0"/>
              <a:t> modules have the same cross-section, 11.5x11.5 cm</a:t>
            </a:r>
            <a:r>
              <a:rPr lang="en-US" baseline="30000" dirty="0" smtClean="0"/>
              <a:t>2</a:t>
            </a:r>
            <a:r>
              <a:rPr lang="en-US" dirty="0" smtClean="0"/>
              <a:t> . The length is of 34 cm (20X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Middle sections are divided in 4 sections, outer consists in only one section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759-3092-42B4-ADD4-57E4A99F2B22}" type="datetime1">
              <a:rPr lang="en-US" b="1" smtClean="0"/>
              <a:t>2/5/2013</a:t>
            </a:fld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20278"/>
            <a:ext cx="8229600" cy="5217443"/>
          </a:xfrm>
        </p:spPr>
        <p:txBody>
          <a:bodyPr/>
          <a:lstStyle/>
          <a:p>
            <a:r>
              <a:rPr lang="en-US" dirty="0" smtClean="0"/>
              <a:t>We got 10 </a:t>
            </a:r>
            <a:r>
              <a:rPr lang="en-US" dirty="0" err="1" smtClean="0"/>
              <a:t>Ecal</a:t>
            </a:r>
            <a:r>
              <a:rPr lang="en-US" dirty="0" smtClean="0"/>
              <a:t> HERA-B Modules borrowed from ITEP (Moscow – Russia)</a:t>
            </a:r>
          </a:p>
          <a:p>
            <a:r>
              <a:rPr lang="en-US" dirty="0" smtClean="0"/>
              <a:t>They consist in 5 middle and 5 outer modules </a:t>
            </a:r>
          </a:p>
          <a:p>
            <a:r>
              <a:rPr lang="en-US" dirty="0" smtClean="0"/>
              <a:t>They had been transported from DESY (Hamburg-Germany) last November and arrived to </a:t>
            </a:r>
            <a:r>
              <a:rPr lang="en-US" dirty="0" err="1" smtClean="0"/>
              <a:t>Jlab</a:t>
            </a:r>
            <a:r>
              <a:rPr lang="en-US" dirty="0" smtClean="0"/>
              <a:t> in December</a:t>
            </a:r>
          </a:p>
          <a:p>
            <a:r>
              <a:rPr lang="en-US" dirty="0" smtClean="0"/>
              <a:t>In order to test them, the modules are placed in TEDF’s High Bay, at Hall A space.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645-033A-415F-B787-CACD249A9B78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5" y="3424303"/>
            <a:ext cx="3887093" cy="2914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49" y="3428999"/>
            <a:ext cx="3881212" cy="2909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799" y="325835"/>
            <a:ext cx="47245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modules were packed in a wooden box provided by DESY Shipping and handling dept.</a:t>
            </a:r>
          </a:p>
          <a:p>
            <a:pPr algn="ctr"/>
            <a:r>
              <a:rPr lang="en-US" sz="2000" dirty="0" smtClean="0"/>
              <a:t>(wooden box should comply USA customs admittance)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42818" y="3569717"/>
            <a:ext cx="20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Outer modules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356971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Middle modules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9" y="314757"/>
            <a:ext cx="3887239" cy="291465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6245-3A17-44A4-AC9A-91992BDDBB49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6" y="188639"/>
            <a:ext cx="4120735" cy="3089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20411" cy="308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5"/>
            <a:ext cx="4120411" cy="3089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5104" y="297522"/>
            <a:ext cx="396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 tight paper broken, showing the structure of </a:t>
            </a:r>
            <a:r>
              <a:rPr lang="en-US" sz="2000" dirty="0" err="1" smtClean="0"/>
              <a:t>lead+sintillators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31840" y="943853"/>
            <a:ext cx="3233464" cy="46892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3438" y="2204864"/>
            <a:ext cx="405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Deformation of the module structure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31640" y="2708920"/>
            <a:ext cx="4536504" cy="2409016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35896" y="5013176"/>
            <a:ext cx="2592288" cy="10476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0F0-C9F7-4380-9D1D-8DD1EEDF9D35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6" y="3662309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8" y="3662309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24" y="259807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4" y="259807"/>
            <a:ext cx="3840000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1816264" y="1556792"/>
            <a:ext cx="396044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8456" y="5102309"/>
            <a:ext cx="3024336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9892" y="270892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Middle Module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0656" y="6041181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Outer Modules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2798" y="3228945"/>
            <a:ext cx="408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Detail of the WLS fibers (to the PMT)</a:t>
            </a:r>
            <a:endParaRPr lang="en-US" sz="20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2872FCAB-E542-4292-9CEF-D5808C0DFCDA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C6AACA33-2D27-453A-AB03-9D48627A7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4" y="3740032"/>
            <a:ext cx="3840000" cy="288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848"/>
            <a:ext cx="3840000" cy="288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35918" y="43651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Detail of the WLS fibers at the end cap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6" y="176606"/>
            <a:ext cx="3840000" cy="288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35992" y="220578"/>
            <a:ext cx="160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 </a:t>
            </a:r>
            <a:r>
              <a:rPr lang="en-US" sz="2000" dirty="0" smtClean="0"/>
              <a:t>controller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619672" y="4503023"/>
            <a:ext cx="432048" cy="43204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71800" y="4503023"/>
            <a:ext cx="432048" cy="43204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9672" y="5613112"/>
            <a:ext cx="432048" cy="43204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1800" y="5567392"/>
            <a:ext cx="432048" cy="43204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75600" y="5040580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1624" y="4967808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Circles show the dummy fibers for the LED (the yellow indicates middle and red outer)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FFC-858D-4394-8EBB-C265BF4E8358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318471"/>
            <a:ext cx="6059016" cy="50405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read-out is made through the PMT FEU-84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8" y="764704"/>
            <a:ext cx="2998556" cy="224891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91880" y="158360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All modules were protected for light leaks, measuring the current drain before and after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342900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PMT fits perfectly into the allocation tube.</a:t>
            </a:r>
          </a:p>
          <a:p>
            <a:r>
              <a:rPr lang="en-US" sz="2000" dirty="0" smtClean="0"/>
              <a:t>The base is covered with a plastic foil to isolate it from the pipe.</a:t>
            </a:r>
          </a:p>
          <a:p>
            <a:endParaRPr lang="en-US" sz="2000" dirty="0" smtClean="0"/>
          </a:p>
          <a:p>
            <a:r>
              <a:rPr lang="en-US" sz="2000" dirty="0" smtClean="0"/>
              <a:t>The pipe is ended with a rubber stopper with two slits for the cables.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53" y="332656"/>
            <a:ext cx="2710573" cy="382533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9" y="4293096"/>
            <a:ext cx="3923928" cy="21460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665436" y="5157192"/>
            <a:ext cx="1224136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22D-B74E-466B-9EA1-423FC6942817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024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Set-up for cosmic test </a:t>
            </a:r>
            <a:r>
              <a:rPr lang="en-US" dirty="0" smtClean="0">
                <a:solidFill>
                  <a:srgbClr val="FF0000"/>
                </a:solidFill>
              </a:rPr>
              <a:t>(in preparation)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644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test is being conducted in collaboration with Mark Jones, Alexander </a:t>
            </a:r>
            <a:r>
              <a:rPr lang="en-US" sz="2400" dirty="0" err="1" smtClean="0"/>
              <a:t>Camsonne</a:t>
            </a:r>
            <a:r>
              <a:rPr lang="en-US" sz="2400" dirty="0" smtClean="0"/>
              <a:t> and Tony </a:t>
            </a:r>
            <a:r>
              <a:rPr lang="en-US" sz="2400" dirty="0" err="1" smtClean="0"/>
              <a:t>Losada</a:t>
            </a:r>
            <a:r>
              <a:rPr lang="en-US" sz="2400" dirty="0" smtClean="0"/>
              <a:t> (CNU) at TEDF High Bay.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plan is construct a telescope with a series of scintillator paddles to trigger </a:t>
            </a:r>
            <a:r>
              <a:rPr lang="en-US" sz="2400" dirty="0" err="1" smtClean="0"/>
              <a:t>cosmics</a:t>
            </a:r>
            <a:r>
              <a:rPr lang="en-US" sz="2400" dirty="0" smtClean="0"/>
              <a:t> which cross only a given module.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are having more interest in the response of the outer modules but not exclusively.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wiki web page has been open: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https://hallaweb.jlab.org/wiki/index.php/Sampling_Calorimeter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expect to start getting data in the following days.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8753-7981-4BAF-A464-B2D47F5F2713}" type="datetime1">
              <a:rPr lang="en-US" smtClean="0"/>
              <a:t>2/5/2013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33-2D27-453A-AB03-9D48627A7F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649</Words>
  <Application>Microsoft Office PowerPoint</Application>
  <PresentationFormat>On-screen Show (4:3)</PresentationFormat>
  <Paragraphs>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Report about HERA-B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Set-up for cosmic test (in preparation)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ayerbe</dc:creator>
  <cp:lastModifiedBy>ayerbe</cp:lastModifiedBy>
  <cp:revision>47</cp:revision>
  <cp:lastPrinted>2013-02-06T14:52:12Z</cp:lastPrinted>
  <dcterms:created xsi:type="dcterms:W3CDTF">2013-02-04T15:56:07Z</dcterms:created>
  <dcterms:modified xsi:type="dcterms:W3CDTF">2013-02-06T15:28:00Z</dcterms:modified>
</cp:coreProperties>
</file>