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337" r:id="rId2"/>
  </p:sldIdLst>
  <p:sldSz cx="9144000" cy="6858000" type="screen4x3"/>
  <p:notesSz cx="6858000" cy="9144000"/>
  <p:defaultTextStyle>
    <a:defPPr>
      <a:defRPr lang="en-US"/>
    </a:defPPr>
    <a:lvl1pPr marL="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4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0FEAA-D65A-8549-AC70-3CD4D057A76F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FAA1B-299E-3B47-8112-195429785F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7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0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6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1" algn="l" defTabSz="45710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C27D7-1B45-44DB-B4E0-01AA1442E4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14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69948" y="609600"/>
            <a:ext cx="5404104" cy="3282696"/>
          </a:xfrm>
          <a:prstGeom prst="roundRect">
            <a:avLst>
              <a:gd name="adj" fmla="val 10522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none"/>
        </p:style>
        <p:txBody>
          <a:bodyPr vert="horz" lIns="91420" tIns="182842" rIns="91420" bIns="182842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342829" indent="-342829" algn="ctr" defTabSz="914210" rtl="0" eaLnBrk="1" latinLnBrk="0" hangingPunct="1">
              <a:lnSpc>
                <a:spcPts val="5199"/>
              </a:lnSpc>
              <a:spcBef>
                <a:spcPts val="2000"/>
              </a:spcBef>
              <a:buSzPct val="80000"/>
              <a:buFont typeface="Wingdings" pitchFamily="2" charset="2"/>
              <a:buNone/>
              <a:defRPr sz="5400" b="1" kern="1200" baseline="0">
                <a:gradFill>
                  <a:gsLst>
                    <a:gs pos="5000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191002"/>
            <a:ext cx="5029200" cy="1447800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1672" y="793378"/>
            <a:ext cx="3807293" cy="968189"/>
          </a:xfr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b">
            <a:noAutofit/>
            <a:sp3d extrusionH="12700">
              <a:extrusionClr>
                <a:schemeClr val="bg1"/>
              </a:extrusionClr>
            </a:sp3d>
          </a:bodyPr>
          <a:lstStyle>
            <a:lvl1pPr algn="l" defTabSz="914210" rtl="0" eaLnBrk="1" latinLnBrk="0" hangingPunct="1">
              <a:lnSpc>
                <a:spcPts val="3998"/>
              </a:lnSpc>
              <a:spcBef>
                <a:spcPct val="0"/>
              </a:spcBef>
              <a:buNone/>
              <a:defRPr sz="3600" b="1" kern="1200" baseline="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2" y="1748118"/>
            <a:ext cx="3807293" cy="3585882"/>
          </a:xfr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>
            <a:lvl1pPr marL="0" indent="0">
              <a:lnSpc>
                <a:spcPct val="110000"/>
              </a:lnSpc>
              <a:buNone/>
              <a:defRPr sz="20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marL="0" lvl="0" indent="0" algn="l" defTabSz="914210" rtl="0" eaLnBrk="1" latinLnBrk="0" hangingPunct="1">
              <a:lnSpc>
                <a:spcPct val="110000"/>
              </a:lnSpc>
              <a:spcBef>
                <a:spcPts val="2000"/>
              </a:spcBef>
              <a:buSzPct val="80000"/>
              <a:buFont typeface="Wingdings" pitchFamily="2" charset="2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00600" y="671516"/>
            <a:ext cx="3810000" cy="4599734"/>
          </a:xfrm>
          <a:prstGeom prst="roundRect">
            <a:avLst>
              <a:gd name="adj" fmla="val 439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vert="horz" lIns="91420" tIns="45711" rIns="91420" bIns="45711" rtlCol="0">
            <a:noAutofit/>
            <a:scene3d>
              <a:camera prst="orthographicFront"/>
              <a:lightRig rig="chilly" dir="t"/>
            </a:scene3d>
            <a:sp3d extrusionH="6350">
              <a:bevelT w="19050" h="12700" prst="softRound"/>
              <a:extrusionClr>
                <a:schemeClr val="bg1"/>
              </a:extrusionClr>
            </a:sp3d>
          </a:bodyPr>
          <a:lstStyle>
            <a:lvl1pPr marL="342829" indent="-342829" algn="l" defTabSz="914210" rtl="0" eaLnBrk="1" latinLnBrk="0" hangingPunct="1">
              <a:spcBef>
                <a:spcPts val="2000"/>
              </a:spcBef>
              <a:buSzPct val="80000"/>
              <a:buFont typeface="Wingdings" pitchFamily="2" charset="2"/>
              <a:buNone/>
              <a:defRPr sz="2400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innerShdw blurRad="63500" dist="25400" dir="10800000">
                    <a:schemeClr val="bg1">
                      <a:alpha val="50000"/>
                    </a:schemeClr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430306"/>
            <a:ext cx="5484813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101" y="1747839"/>
            <a:ext cx="7823200" cy="4316411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2082" y="389966"/>
            <a:ext cx="1524000" cy="5736198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44525"/>
            <a:ext cx="6399213" cy="5419726"/>
          </a:xfrm>
        </p:spPr>
        <p:txBody>
          <a:bodyPr vert="eaVert"/>
          <a:lstStyle>
            <a:lvl1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1pPr>
            <a:lvl2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2pPr>
            <a:lvl3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3pPr>
            <a:lvl4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4pPr>
            <a:lvl5pPr>
              <a:defRPr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21594000" scaled="0"/>
                </a:gradFill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81187" y="631826"/>
            <a:ext cx="5407025" cy="3281363"/>
          </a:xfrm>
          <a:prstGeom prst="roundRect">
            <a:avLst>
              <a:gd name="adj" fmla="val 8881"/>
            </a:avLst>
          </a:prstGeom>
          <a:noFill/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368" y="4495800"/>
            <a:ext cx="7827264" cy="1219200"/>
          </a:xfrm>
        </p:spPr>
        <p:txBody>
          <a:bodyPr anchor="b" anchorCtr="0">
            <a:noAutofit/>
          </a:bodyPr>
          <a:lstStyle>
            <a:lvl1pPr>
              <a:lnSpc>
                <a:spcPts val="5199"/>
              </a:lnSpc>
              <a:defRPr sz="48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" y="5715000"/>
            <a:ext cx="7827264" cy="501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</a:defRPr>
            </a:lvl1pPr>
            <a:lvl2pPr marL="457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21132"/>
            <a:ext cx="2133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12541"/>
            <a:ext cx="2895600" cy="300318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12541"/>
            <a:ext cx="2133600" cy="300318"/>
          </a:xfrm>
        </p:spPr>
        <p:txBody>
          <a:bodyPr/>
          <a:lstStyle>
            <a:lvl1pPr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2424953"/>
            <a:ext cx="7823200" cy="1474788"/>
          </a:xfrm>
        </p:spPr>
        <p:txBody>
          <a:bodyPr anchor="b" anchorCtr="0"/>
          <a:lstStyle>
            <a:lvl1pPr algn="ctr">
              <a:defRPr sz="4800" b="1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3913188"/>
            <a:ext cx="7823200" cy="554694"/>
          </a:xfrm>
        </p:spPr>
        <p:txBody>
          <a:bodyPr vert="horz" lIns="91420" tIns="45711" rIns="91420" bIns="45711" rtlCol="0">
            <a:normAutofit/>
          </a:bodyPr>
          <a:lstStyle>
            <a:lvl1pPr marL="0" indent="0" algn="ctr" defTabSz="914210" rtl="0" eaLnBrk="1" latinLnBrk="0" hangingPunct="1">
              <a:spcBef>
                <a:spcPts val="0"/>
              </a:spcBef>
              <a:buSzPct val="80000"/>
              <a:buFont typeface="Wingdings" pitchFamily="2" charset="2"/>
              <a:buNone/>
              <a:defRPr sz="2000" b="1" kern="1200">
                <a:gradFill>
                  <a:gsLst>
                    <a:gs pos="50000">
                      <a:schemeClr val="tx1">
                        <a:lumMod val="65000"/>
                        <a:lumOff val="35000"/>
                      </a:schemeClr>
                    </a:gs>
                    <a:gs pos="10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+mn-cs"/>
              </a:defRPr>
            </a:lvl1pPr>
            <a:lvl2pPr marL="4571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47840"/>
            <a:ext cx="3563470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747840"/>
            <a:ext cx="3565526" cy="4316786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8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398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71" y="1515037"/>
            <a:ext cx="3566160" cy="6397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1"/>
            </a:lvl1pPr>
            <a:lvl2pPr marL="457106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6" indent="0">
              <a:buNone/>
              <a:defRPr sz="1600" b="1"/>
            </a:lvl4pPr>
            <a:lvl5pPr marL="1828421" indent="0">
              <a:buNone/>
              <a:defRPr sz="1600" b="1"/>
            </a:lvl5pPr>
            <a:lvl6pPr marL="2285526" indent="0">
              <a:buNone/>
              <a:defRPr sz="1600" b="1"/>
            </a:lvl6pPr>
            <a:lvl7pPr marL="2742630" indent="0">
              <a:buNone/>
              <a:defRPr sz="1600" b="1"/>
            </a:lvl7pPr>
            <a:lvl8pPr marL="3199736" indent="0">
              <a:buNone/>
              <a:defRPr sz="1600" b="1"/>
            </a:lvl8pPr>
            <a:lvl9pPr marL="36568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71" y="2271713"/>
            <a:ext cx="3566160" cy="3792911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70" y="793378"/>
            <a:ext cx="3794760" cy="968189"/>
          </a:xfrm>
        </p:spPr>
        <p:txBody>
          <a:bodyPr anchor="b"/>
          <a:lstStyle>
            <a:lvl1pPr algn="l">
              <a:lnSpc>
                <a:spcPts val="3998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658906"/>
            <a:ext cx="3794760" cy="5405719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>
                <a:effectLst/>
              </a:defRPr>
            </a:lvl1pPr>
            <a:lvl2pPr>
              <a:spcBef>
                <a:spcPts val="2000"/>
              </a:spcBef>
              <a:defRPr sz="2000">
                <a:effectLst/>
              </a:defRPr>
            </a:lvl2pPr>
            <a:lvl3pPr>
              <a:spcBef>
                <a:spcPts val="2000"/>
              </a:spcBef>
              <a:defRPr sz="1800">
                <a:effectLst/>
              </a:defRPr>
            </a:lvl3pPr>
            <a:lvl4pPr>
              <a:spcBef>
                <a:spcPts val="2000"/>
              </a:spcBef>
              <a:defRPr sz="1800">
                <a:effectLst/>
              </a:defRPr>
            </a:lvl4pPr>
            <a:lvl5pPr>
              <a:spcBef>
                <a:spcPts val="2000"/>
              </a:spcBef>
              <a:defRPr sz="18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1670" y="1748118"/>
            <a:ext cx="3794760" cy="38144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>
                <a:effectLst/>
              </a:defRPr>
            </a:lvl1pPr>
            <a:lvl2pPr marL="457106" indent="0">
              <a:buNone/>
              <a:defRPr sz="1200"/>
            </a:lvl2pPr>
            <a:lvl3pPr marL="914210" indent="0">
              <a:buNone/>
              <a:defRPr sz="1000"/>
            </a:lvl3pPr>
            <a:lvl4pPr marL="1371316" indent="0">
              <a:buNone/>
              <a:defRPr sz="900"/>
            </a:lvl4pPr>
            <a:lvl5pPr marL="1828421" indent="0">
              <a:buNone/>
              <a:defRPr sz="900"/>
            </a:lvl5pPr>
            <a:lvl6pPr marL="2285526" indent="0">
              <a:buNone/>
              <a:defRPr sz="900"/>
            </a:lvl6pPr>
            <a:lvl7pPr marL="2742630" indent="0">
              <a:buNone/>
              <a:defRPr sz="900"/>
            </a:lvl7pPr>
            <a:lvl8pPr marL="3199736" indent="0">
              <a:buNone/>
              <a:defRPr sz="900"/>
            </a:lvl8pPr>
            <a:lvl9pPr marL="36568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3613" cy="1264024"/>
          </a:xfrm>
          <a:prstGeom prst="rect">
            <a:avLst/>
          </a:prstGeom>
          <a:scene3d>
            <a:camera prst="orthographicFront"/>
            <a:lightRig rig="chilly" dir="t"/>
          </a:scene3d>
          <a:sp3d extrusionH="12700">
            <a:extrusionClr>
              <a:schemeClr val="bg1"/>
            </a:extrusionClr>
          </a:sp3d>
        </p:spPr>
        <p:txBody>
          <a:bodyPr vert="horz" lIns="91420" tIns="45711" rIns="91420" bIns="45711" rtlCol="0" anchor="ctr">
            <a:noAutofit/>
            <a:sp3d extrusionH="12700">
              <a:extrusionClr>
                <a:schemeClr val="bg1"/>
              </a:extrusion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47840"/>
            <a:ext cx="7313613" cy="4303338"/>
          </a:xfrm>
          <a:prstGeom prst="rect">
            <a:avLst/>
          </a:prstGeom>
          <a:effectLst/>
        </p:spPr>
        <p:txBody>
          <a:bodyPr vert="horz" lIns="91420" tIns="45711" rIns="91420" bIns="45711" rtlCol="0">
            <a:normAutofit/>
            <a:scene3d>
              <a:camera prst="orthographicFront"/>
              <a:lightRig rig="chilly" dir="t"/>
            </a:scene3d>
            <a:sp3d extrusionH="6350">
              <a:extrusionClr>
                <a:schemeClr val="bg1"/>
              </a:extrusion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l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31B3A930-FF22-194A-8755-4F3924F65D79}" type="datetimeFigureOut">
              <a:rPr lang="en-US" smtClean="0"/>
              <a:pPr/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25988"/>
            <a:ext cx="2895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ctr" defTabSz="91421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5988"/>
            <a:ext cx="2133600" cy="277906"/>
          </a:xfrm>
          <a:prstGeom prst="rect">
            <a:avLst/>
          </a:prstGeom>
        </p:spPr>
        <p:txBody>
          <a:bodyPr vert="horz" lIns="91420" tIns="45711" rIns="91420" bIns="45711" rtlCol="0" anchor="ctr"/>
          <a:lstStyle>
            <a:lvl1pPr marL="0" algn="r" defTabSz="914210" rtl="0" eaLnBrk="1" latinLnBrk="0" hangingPunct="1">
              <a:defRPr sz="14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22E57974-4917-2946-9B2F-3494A651F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914210" rtl="0" eaLnBrk="1" latinLnBrk="0" hangingPunct="1">
        <a:lnSpc>
          <a:spcPts val="5600"/>
        </a:lnSpc>
        <a:spcBef>
          <a:spcPct val="0"/>
        </a:spcBef>
        <a:buNone/>
        <a:defRPr sz="5400" b="1" kern="1200" baseline="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ts val="2000"/>
        </a:spcBef>
        <a:buSzPct val="80000"/>
        <a:buFont typeface="Wingdings" pitchFamily="2" charset="2"/>
        <a:buChar char="l"/>
        <a:defRPr sz="24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1pPr>
      <a:lvl2pPr marL="685658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2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2pPr>
      <a:lvl3pPr marL="1034836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20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3pPr>
      <a:lvl4pPr marL="1371316" indent="-336480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4pPr>
      <a:lvl5pPr marL="1720494" indent="-349178" algn="l" defTabSz="914210" rtl="0" eaLnBrk="1" latinLnBrk="0" hangingPunct="1">
        <a:spcBef>
          <a:spcPct val="20000"/>
        </a:spcBef>
        <a:buSzPct val="80000"/>
        <a:buFont typeface="Wingdings" pitchFamily="2" charset="2"/>
        <a:buChar char="l"/>
        <a:defRPr sz="1800" kern="1200">
          <a:gradFill>
            <a:gsLst>
              <a:gs pos="5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effectLst/>
          <a:latin typeface="+mn-lt"/>
          <a:ea typeface="+mn-ea"/>
          <a:cs typeface="+mn-cs"/>
        </a:defRPr>
      </a:lvl5pPr>
      <a:lvl6pPr marL="251407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9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94" indent="-228553" algn="l" defTabSz="91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/>
          <p:nvPr/>
        </p:nvGrpSpPr>
        <p:grpSpPr>
          <a:xfrm>
            <a:off x="-1" y="4127500"/>
            <a:ext cx="3797301" cy="2730500"/>
            <a:chOff x="1132306" y="771114"/>
            <a:chExt cx="7571873" cy="546561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2" t="11625" r="8181" b="3282"/>
            <a:stretch/>
          </p:blipFill>
          <p:spPr>
            <a:xfrm>
              <a:off x="1388979" y="771114"/>
              <a:ext cx="7315200" cy="546561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132306" y="791671"/>
              <a:ext cx="2982073" cy="16633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FF"/>
                  </a:solidFill>
                </a:rPr>
                <a:t>A full size SBS prototype GEM module</a:t>
              </a:r>
              <a:endParaRPr lang="en-US" sz="1600" dirty="0" smtClean="0">
                <a:solidFill>
                  <a:srgbClr val="0000FF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339771" y="0"/>
            <a:ext cx="4108855" cy="474563"/>
          </a:xfrm>
          <a:prstGeom prst="rect">
            <a:avLst/>
          </a:prstGeom>
          <a:gradFill flip="none" rotWithShape="1">
            <a:gsLst>
              <a:gs pos="2000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>
                <a:latin typeface="Comic Sans MS"/>
                <a:cs typeface="Comic Sans MS"/>
              </a:rPr>
              <a:t>SBS </a:t>
            </a:r>
            <a:r>
              <a:rPr lang="en-US" sz="2400" dirty="0" smtClean="0">
                <a:latin typeface="Comic Sans MS"/>
                <a:cs typeface="Comic Sans MS"/>
              </a:rPr>
              <a:t>Large GEM Trackers</a:t>
            </a:r>
            <a:endParaRPr lang="it-IT" sz="2400" dirty="0">
              <a:latin typeface="Comic Sans MS"/>
              <a:ea typeface="ＭＳ Ｐゴシック" pitchFamily="-107" charset="-128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01600" y="467475"/>
            <a:ext cx="9359900" cy="3785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0" tIns="45711" rIns="91420" bIns="45711" rtlCol="0">
            <a:spAutoFit/>
          </a:bodyPr>
          <a:lstStyle/>
          <a:p>
            <a:pPr marL="265176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Back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trackers: Eight 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60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cm x 200 cm GEM 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layers + 2 spare </a:t>
            </a:r>
            <a:r>
              <a:rPr lang="en-US" sz="1600" dirty="0" smtClean="0">
                <a:latin typeface="Comic Sans MS"/>
                <a:cs typeface="Comic Sans MS"/>
              </a:rPr>
              <a:t>layers </a:t>
            </a:r>
            <a:r>
              <a:rPr lang="en-US" sz="1600" dirty="0">
                <a:latin typeface="Comic Sans MS"/>
                <a:cs typeface="Comic Sans MS"/>
              </a:rPr>
              <a:t>Built at </a:t>
            </a:r>
            <a:r>
              <a:rPr lang="en-US" sz="1600" dirty="0" err="1" smtClean="0">
                <a:latin typeface="Comic Sans MS"/>
                <a:cs typeface="Comic Sans MS"/>
              </a:rPr>
              <a:t>Uva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 marL="722282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Four 60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cm x 50 cm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modules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make a layer. </a:t>
            </a:r>
            <a:endParaRPr lang="en-US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New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UVa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module  design for backtracker</a:t>
            </a:r>
            <a:endParaRPr lang="en-US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UVa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GEM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Lab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setup for production.</a:t>
            </a: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Full size prototypes built and working meeting design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goals. </a:t>
            </a: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Pre R&amp;D program highly successful </a:t>
            </a:r>
            <a:endParaRPr lang="en-US" sz="16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 Ready for final production  </a:t>
            </a:r>
          </a:p>
          <a:p>
            <a:pPr marL="284320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1C4596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ontract for first 29 modules in place ($ 541 k)</a:t>
            </a:r>
          </a:p>
          <a:p>
            <a:pPr marL="284320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Orders for GEM foils placed.</a:t>
            </a:r>
          </a:p>
          <a:p>
            <a:pPr marL="284320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 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Start production by 02/2014; produce ~ 2 modules per month after that.</a:t>
            </a:r>
          </a:p>
          <a:p>
            <a:pPr marL="284320" defTabSz="829366">
              <a:buSzPct val="80000"/>
              <a:buFont typeface="Wingdings" charset="2"/>
              <a:buChar char="q"/>
            </a:pPr>
            <a:r>
              <a:rPr lang="en-US" sz="1600" dirty="0" smtClean="0">
                <a:solidFill>
                  <a:srgbClr val="1C4596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Now testing and comparing two APV25 based readout systems:</a:t>
            </a:r>
            <a:endParaRPr lang="en-US" sz="1600" dirty="0" smtClean="0">
              <a:solidFill>
                <a:srgbClr val="FF0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CERN SRS system – 10 k chan. at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UVa</a:t>
            </a:r>
            <a:endParaRPr lang="en-US" sz="1600" dirty="0" smtClean="0">
              <a:solidFill>
                <a:srgbClr val="FF0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INFN MPD system – 3 k chan. at </a:t>
            </a:r>
            <a:r>
              <a:rPr lang="en-US" sz="1600" dirty="0" err="1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UVa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marL="741426" lvl="1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Final readout configuration for backtracker to be determined by 11/13.</a:t>
            </a:r>
            <a:endParaRPr lang="en-US" sz="1600" dirty="0" smtClean="0">
              <a:solidFill>
                <a:srgbClr val="008000"/>
              </a:solidFill>
              <a:latin typeface="Comic Sans MS" pitchFamily="-108" charset="0"/>
              <a:ea typeface="ＭＳ Ｐゴシック" pitchFamily="-108" charset="-128"/>
              <a:cs typeface="ＭＳ Ｐゴシック" pitchFamily="-108" charset="-128"/>
            </a:endParaRPr>
          </a:p>
          <a:p>
            <a:pPr marL="284320" defTabSz="829366">
              <a:buSzPct val="80000"/>
              <a:buFont typeface="Wingdings" charset="2"/>
              <a:buChar char="q"/>
            </a:pPr>
            <a:r>
              <a:rPr lang="en-US" sz="1600" dirty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Fermilab</a:t>
            </a:r>
            <a:r>
              <a:rPr lang="en-US" sz="1600" dirty="0" smtClean="0">
                <a:solidFill>
                  <a:srgbClr val="008000"/>
                </a:solidFill>
                <a:latin typeface="Comic Sans MS" pitchFamily="-108" charset="0"/>
                <a:ea typeface="ＭＳ Ｐゴシック" pitchFamily="-108" charset="-128"/>
                <a:cs typeface="ＭＳ Ｐゴシック" pitchFamily="-108" charset="-128"/>
              </a:rPr>
              <a:t> Beam test of two full size prototypes fully equipped with electronics going on now.   </a:t>
            </a:r>
            <a:endParaRPr lang="en-US" sz="1600" dirty="0">
              <a:solidFill>
                <a:srgbClr val="008000"/>
              </a:solidFill>
            </a:endParaRPr>
          </a:p>
        </p:txBody>
      </p:sp>
      <p:pic>
        <p:nvPicPr>
          <p:cNvPr id="9" name="Picture 8" descr="setup_low_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99" y="4214671"/>
            <a:ext cx="4749801" cy="264332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797300" y="4362424"/>
            <a:ext cx="1079500" cy="10326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97300" y="4362424"/>
            <a:ext cx="1181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Fermilab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beamtest</a:t>
            </a:r>
            <a:r>
              <a:rPr lang="en-US" dirty="0" smtClean="0">
                <a:solidFill>
                  <a:srgbClr val="0000FF"/>
                </a:solidFill>
              </a:rPr>
              <a:t> setup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761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">
      <a:dk1>
        <a:sysClr val="windowText" lastClr="000000"/>
      </a:dk1>
      <a:lt1>
        <a:sysClr val="window" lastClr="FFFFFF"/>
      </a:lt1>
      <a:dk2>
        <a:srgbClr val="535252"/>
      </a:dk2>
      <a:lt2>
        <a:srgbClr val="AAB5C2"/>
      </a:lt2>
      <a:accent1>
        <a:srgbClr val="F7901E"/>
      </a:accent1>
      <a:accent2>
        <a:srgbClr val="FEC60B"/>
      </a:accent2>
      <a:accent3>
        <a:srgbClr val="9FE62F"/>
      </a:accent3>
      <a:accent4>
        <a:srgbClr val="4EA5D1"/>
      </a:accent4>
      <a:accent5>
        <a:srgbClr val="1C4596"/>
      </a:accent5>
      <a:accent6>
        <a:srgbClr val="542D90"/>
      </a:accent6>
      <a:hlink>
        <a:srgbClr val="ED2024"/>
      </a:hlink>
      <a:folHlink>
        <a:srgbClr val="BD912D"/>
      </a:folHlink>
    </a:clrScheme>
    <a:fontScheme name="Studio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Studio">
      <a:fillStyleLst>
        <a:solidFill>
          <a:schemeClr val="phClr"/>
        </a:solidFill>
        <a:gradFill rotWithShape="1">
          <a:gsLst>
            <a:gs pos="3800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50000"/>
                <a:hueMod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</a:schemeClr>
            </a:gs>
            <a:gs pos="60000">
              <a:schemeClr val="phClr">
                <a:tint val="100000"/>
                <a:shade val="60000"/>
                <a:alpha val="100000"/>
                <a:satMod val="100000"/>
                <a:lumMod val="100000"/>
              </a:schemeClr>
            </a:gs>
            <a:gs pos="100000">
              <a:schemeClr val="phClr">
                <a:shade val="20000"/>
                <a:satMod val="100000"/>
                <a:lumMod val="100000"/>
              </a:schemeClr>
            </a:gs>
          </a:gsLst>
          <a:lin ang="5400000" scaled="0"/>
        </a:gradFill>
      </a:fillStyleLst>
      <a:lnStyleLst>
        <a:ln w="285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01600" stA="26000" endPos="20000" dist="12700" dir="5400000" sy="-100000" rotWithShape="0"/>
          </a:effectLst>
        </a:effectStyle>
        <a:effectStyle>
          <a:effectLst>
            <a:outerShdw blurRad="444500" dist="317500" dir="5400000" sx="90000" sy="-2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chilly" dir="t"/>
          </a:scene3d>
          <a:sp3d contourW="12700" prstMaterial="softEdge">
            <a:bevelT w="63500" h="2540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30000">
              <a:schemeClr val="phClr">
                <a:tint val="10000"/>
                <a:alpha val="80000"/>
                <a:satMod val="300000"/>
              </a:schemeClr>
            </a:gs>
            <a:gs pos="100000">
              <a:schemeClr val="phClr">
                <a:tint val="80000"/>
                <a:shade val="100000"/>
                <a:alpha val="100000"/>
                <a:satMod val="200000"/>
              </a:schemeClr>
            </a:gs>
          </a:gsLst>
          <a:lin ang="5400000" scaled="1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Studio.thmx</Template>
  <TotalTime>20960</TotalTime>
  <Words>185</Words>
  <Application>Microsoft Macintosh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Studio</vt:lpstr>
      <vt:lpstr>PowerPoint Presentation</vt:lpstr>
    </vt:vector>
  </TitlesOfParts>
  <Company>UVa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Precision studies of the nucleon</dc:title>
  <dc:creator>Krishni Wijesooriya</dc:creator>
  <cp:lastModifiedBy>Nilanga Liyanage</cp:lastModifiedBy>
  <cp:revision>44</cp:revision>
  <cp:lastPrinted>2013-06-07T02:56:47Z</cp:lastPrinted>
  <dcterms:created xsi:type="dcterms:W3CDTF">2013-07-02T12:39:38Z</dcterms:created>
  <dcterms:modified xsi:type="dcterms:W3CDTF">2013-10-09T14:35:41Z</dcterms:modified>
</cp:coreProperties>
</file>