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2699C-D582-49A8-9AA8-30F80AB2A56D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C707B-9B2B-414D-B78A-3628C3E33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04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80FC77-AD16-4477-A0E3-93A3F0A6E1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913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07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866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1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07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662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78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005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376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38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34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65FB-D98B-4F85-B21F-E88841B35188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D287-8497-4894-966C-F456075B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43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BigBite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Spectrometer Status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/>
                <a:cs typeface="Arial"/>
              </a:rPr>
              <a:t>BigBite</a:t>
            </a:r>
            <a:r>
              <a:rPr lang="en-US" sz="2000" dirty="0" smtClean="0">
                <a:latin typeface="Arial"/>
                <a:cs typeface="Arial"/>
              </a:rPr>
              <a:t> was used for several experiments during </a:t>
            </a:r>
            <a:r>
              <a:rPr lang="en-US" sz="2000" dirty="0" err="1" smtClean="0">
                <a:latin typeface="Arial"/>
                <a:cs typeface="Arial"/>
              </a:rPr>
              <a:t>JLab</a:t>
            </a:r>
            <a:r>
              <a:rPr lang="en-US" sz="2000" dirty="0" smtClean="0">
                <a:latin typeface="Arial"/>
                <a:cs typeface="Arial"/>
              </a:rPr>
              <a:t> 6 </a:t>
            </a:r>
            <a:r>
              <a:rPr lang="en-US" sz="2000" dirty="0" err="1" smtClean="0">
                <a:latin typeface="Arial"/>
                <a:cs typeface="Arial"/>
              </a:rPr>
              <a:t>GeV</a:t>
            </a:r>
            <a:r>
              <a:rPr lang="en-US" sz="2000" dirty="0" smtClean="0">
                <a:latin typeface="Arial"/>
                <a:cs typeface="Arial"/>
              </a:rPr>
              <a:t> including: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Neutron Form Factor: S. Riordan </a:t>
            </a:r>
            <a:r>
              <a:rPr lang="en-US" sz="1800" i="1" dirty="0" smtClean="0">
                <a:latin typeface="Arial"/>
                <a:cs typeface="Arial"/>
              </a:rPr>
              <a:t>et al.,</a:t>
            </a:r>
            <a:r>
              <a:rPr lang="en-US" sz="1800" dirty="0" smtClean="0">
                <a:latin typeface="Arial"/>
                <a:cs typeface="Arial"/>
              </a:rPr>
              <a:t> Phys.Rev.Lett</a:t>
            </a:r>
            <a:r>
              <a:rPr lang="en-US" sz="1800" dirty="0" smtClean="0">
                <a:latin typeface="Arial"/>
                <a:cs typeface="Arial"/>
              </a:rPr>
              <a:t>.</a:t>
            </a:r>
            <a:r>
              <a:rPr lang="en-US" sz="1800" b="1" dirty="0" smtClean="0">
                <a:latin typeface="Arial"/>
                <a:cs typeface="Arial"/>
              </a:rPr>
              <a:t>105</a:t>
            </a:r>
            <a:r>
              <a:rPr lang="en-US" sz="1800" dirty="0" smtClean="0">
                <a:latin typeface="Arial"/>
                <a:cs typeface="Arial"/>
              </a:rPr>
              <a:t> (2010) 262302.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Short Range </a:t>
            </a:r>
            <a:r>
              <a:rPr lang="en-US" sz="1800" dirty="0" smtClean="0">
                <a:latin typeface="Arial"/>
                <a:cs typeface="Arial"/>
              </a:rPr>
              <a:t>Correlations:</a:t>
            </a:r>
            <a:r>
              <a:rPr lang="en-US" sz="1800" dirty="0" smtClean="0">
                <a:latin typeface="Arial"/>
                <a:cs typeface="Arial"/>
              </a:rPr>
              <a:t> R. </a:t>
            </a:r>
            <a:r>
              <a:rPr lang="en-US" sz="1800" dirty="0" err="1" smtClean="0">
                <a:latin typeface="Arial"/>
                <a:cs typeface="Arial"/>
              </a:rPr>
              <a:t>Subedi</a:t>
            </a:r>
            <a:r>
              <a:rPr lang="en-US" sz="1800" dirty="0" smtClean="0">
                <a:latin typeface="Arial"/>
                <a:cs typeface="Arial"/>
              </a:rPr>
              <a:t> et al., Science </a:t>
            </a:r>
            <a:r>
              <a:rPr lang="en-US" sz="1800" b="1" dirty="0" smtClean="0">
                <a:latin typeface="Arial"/>
                <a:cs typeface="Arial"/>
              </a:rPr>
              <a:t>320 </a:t>
            </a:r>
            <a:r>
              <a:rPr lang="en-US" sz="1800" dirty="0" smtClean="0">
                <a:latin typeface="Arial"/>
                <a:cs typeface="Arial"/>
              </a:rPr>
              <a:t>(2008)1476.</a:t>
            </a:r>
          </a:p>
          <a:p>
            <a:pPr lvl="1">
              <a:spcAft>
                <a:spcPts val="600"/>
              </a:spcAft>
            </a:pPr>
            <a:r>
              <a:rPr lang="en-US" sz="1800" dirty="0" err="1" smtClean="0">
                <a:latin typeface="Arial"/>
                <a:cs typeface="Arial"/>
              </a:rPr>
              <a:t>Transversity</a:t>
            </a:r>
            <a:r>
              <a:rPr lang="en-US" sz="1800" dirty="0" smtClean="0">
                <a:latin typeface="Arial"/>
                <a:cs typeface="Arial"/>
              </a:rPr>
              <a:t>: X. </a:t>
            </a:r>
            <a:r>
              <a:rPr lang="en-US" sz="1800" dirty="0" err="1" smtClean="0">
                <a:latin typeface="Arial"/>
                <a:cs typeface="Arial"/>
              </a:rPr>
              <a:t>Qian</a:t>
            </a:r>
            <a:r>
              <a:rPr lang="en-US" sz="1800" dirty="0" smtClean="0">
                <a:latin typeface="Arial"/>
                <a:cs typeface="Arial"/>
              </a:rPr>
              <a:t> et al., </a:t>
            </a:r>
            <a:r>
              <a:rPr lang="en-US" sz="1800" dirty="0" smtClean="0">
                <a:latin typeface="Arial"/>
                <a:cs typeface="Arial"/>
              </a:rPr>
              <a:t>Phys.Rev.Lett</a:t>
            </a:r>
            <a:r>
              <a:rPr lang="en-US" sz="1800" dirty="0" smtClean="0">
                <a:latin typeface="Arial"/>
                <a:cs typeface="Arial"/>
              </a:rPr>
              <a:t>.</a:t>
            </a:r>
            <a:r>
              <a:rPr lang="en-US" sz="1800" b="1" dirty="0" smtClean="0">
                <a:latin typeface="Arial"/>
                <a:cs typeface="Arial"/>
              </a:rPr>
              <a:t>107</a:t>
            </a:r>
            <a:r>
              <a:rPr lang="en-US" sz="1800" dirty="0" smtClean="0">
                <a:latin typeface="Arial"/>
                <a:cs typeface="Arial"/>
              </a:rPr>
              <a:t> (2011) 072003.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Arial"/>
                <a:cs typeface="Arial"/>
              </a:rPr>
              <a:t>BigBite</a:t>
            </a:r>
            <a:r>
              <a:rPr lang="en-US" sz="2000" dirty="0" smtClean="0">
                <a:latin typeface="Arial"/>
                <a:cs typeface="Arial"/>
              </a:rPr>
              <a:t> has an equally exciting series of </a:t>
            </a:r>
            <a:r>
              <a:rPr lang="en-US" sz="2000" dirty="0" smtClean="0">
                <a:latin typeface="Arial"/>
                <a:cs typeface="Arial"/>
              </a:rPr>
              <a:t>physics planned for </a:t>
            </a:r>
            <a:r>
              <a:rPr lang="en-US" sz="2000" dirty="0" err="1" smtClean="0">
                <a:latin typeface="Arial"/>
                <a:cs typeface="Arial"/>
              </a:rPr>
              <a:t>JLab</a:t>
            </a:r>
            <a:r>
              <a:rPr lang="en-US" sz="2000" dirty="0" smtClean="0">
                <a:latin typeface="Arial"/>
                <a:cs typeface="Arial"/>
              </a:rPr>
              <a:t> 12 </a:t>
            </a:r>
            <a:r>
              <a:rPr lang="en-US" sz="2000" dirty="0" err="1" smtClean="0">
                <a:latin typeface="Arial"/>
                <a:cs typeface="Arial"/>
              </a:rPr>
              <a:t>GeV</a:t>
            </a:r>
            <a:r>
              <a:rPr lang="en-US" sz="2000" dirty="0" smtClean="0">
                <a:latin typeface="Arial"/>
                <a:cs typeface="Arial"/>
              </a:rPr>
              <a:t> including: </a:t>
            </a:r>
            <a:r>
              <a:rPr lang="en-US" sz="2000" dirty="0" err="1" smtClean="0">
                <a:latin typeface="Arial"/>
                <a:cs typeface="Arial"/>
              </a:rPr>
              <a:t>u/d</a:t>
            </a:r>
            <a:r>
              <a:rPr lang="en-US" sz="2000" dirty="0" smtClean="0">
                <a:latin typeface="Arial"/>
                <a:cs typeface="Arial"/>
              </a:rPr>
              <a:t> ratios, A1n, and form factor measurements.</a:t>
            </a:r>
          </a:p>
          <a:p>
            <a:r>
              <a:rPr lang="en-US" sz="2000" dirty="0" smtClean="0">
                <a:latin typeface="Arial"/>
                <a:cs typeface="Arial"/>
              </a:rPr>
              <a:t>Current Equipment includes: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Tesla Meter Dipole (~100msr)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Wire Chambers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Gas Cherenkov (low rate)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Timing </a:t>
            </a:r>
            <a:r>
              <a:rPr lang="en-US" sz="1600" dirty="0" err="1" smtClean="0">
                <a:latin typeface="Arial"/>
                <a:cs typeface="Arial"/>
              </a:rPr>
              <a:t>Scintillators</a:t>
            </a:r>
            <a:endParaRPr lang="en-US" sz="1600" dirty="0" smtClean="0">
              <a:latin typeface="Arial"/>
              <a:cs typeface="Arial"/>
            </a:endParaRPr>
          </a:p>
          <a:p>
            <a:pPr lvl="1">
              <a:spcAft>
                <a:spcPts val="600"/>
              </a:spcAft>
            </a:pPr>
            <a:r>
              <a:rPr lang="en-US" sz="1600" dirty="0" smtClean="0">
                <a:latin typeface="Arial"/>
                <a:cs typeface="Arial"/>
              </a:rPr>
              <a:t>Lead Glass Calorimeter</a:t>
            </a:r>
          </a:p>
          <a:p>
            <a:r>
              <a:rPr lang="en-US" sz="2000" dirty="0" smtClean="0">
                <a:latin typeface="Arial"/>
                <a:cs typeface="Arial"/>
              </a:rPr>
              <a:t>New Equipment includes: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GEM Chambers 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Grinch Cherenkov (high rate)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Redesigned detector frame</a:t>
            </a:r>
          </a:p>
          <a:p>
            <a:pPr algn="dist">
              <a:spcAft>
                <a:spcPts val="600"/>
              </a:spcAft>
            </a:pPr>
            <a:endParaRPr lang="en-US" sz="20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4" name="Picture 3" descr="bigbite-electr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9" y="2942644"/>
            <a:ext cx="4548361" cy="33819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Photo shows the </a:t>
            </a:r>
            <a:r>
              <a:rPr lang="en-US" i="1" dirty="0" err="1" smtClean="0"/>
              <a:t>BigBite</a:t>
            </a:r>
            <a:r>
              <a:rPr lang="en-US" i="1" dirty="0" smtClean="0"/>
              <a:t> spectrometer in Hall A configured for electron detection.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731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BigBite Spectrometer Status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FASTBUS status</dc:title>
  <dc:creator>aserg</dc:creator>
  <cp:lastModifiedBy>Douglas Higinbotham</cp:lastModifiedBy>
  <cp:revision>3</cp:revision>
  <dcterms:created xsi:type="dcterms:W3CDTF">2013-10-09T11:21:56Z</dcterms:created>
  <dcterms:modified xsi:type="dcterms:W3CDTF">2013-10-09T11:50:07Z</dcterms:modified>
</cp:coreProperties>
</file>