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1" r:id="rId3"/>
    <p:sldId id="272" r:id="rId4"/>
    <p:sldId id="273" r:id="rId5"/>
    <p:sldId id="275" r:id="rId6"/>
    <p:sldId id="281" r:id="rId7"/>
    <p:sldId id="279" r:id="rId8"/>
    <p:sldId id="282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697"/>
    <a:srgbClr val="BE08BE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Efficiency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A11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Threshold_150mV!$A$12:$A$21</c:f>
              <c:numCache>
                <c:formatCode>General</c:formatCode>
                <c:ptCount val="10"/>
                <c:pt idx="0">
                  <c:v>3950</c:v>
                </c:pt>
                <c:pt idx="1">
                  <c:v>4000</c:v>
                </c:pt>
                <c:pt idx="2">
                  <c:v>4050</c:v>
                </c:pt>
                <c:pt idx="3">
                  <c:v>4100</c:v>
                </c:pt>
                <c:pt idx="4">
                  <c:v>4150</c:v>
                </c:pt>
                <c:pt idx="5">
                  <c:v>4200</c:v>
                </c:pt>
                <c:pt idx="6">
                  <c:v>4250</c:v>
                </c:pt>
                <c:pt idx="7">
                  <c:v>4300</c:v>
                </c:pt>
                <c:pt idx="8">
                  <c:v>4350</c:v>
                </c:pt>
                <c:pt idx="9">
                  <c:v>4400</c:v>
                </c:pt>
              </c:numCache>
            </c:numRef>
          </c:xVal>
          <c:yVal>
            <c:numRef>
              <c:f>Threshold_150mV!$C$12:$C$21</c:f>
              <c:numCache>
                <c:formatCode>0.00</c:formatCode>
                <c:ptCount val="10"/>
                <c:pt idx="0">
                  <c:v>0.42329316882103268</c:v>
                </c:pt>
                <c:pt idx="1">
                  <c:v>0.54961626108699524</c:v>
                </c:pt>
                <c:pt idx="2">
                  <c:v>0.66042599114485723</c:v>
                </c:pt>
                <c:pt idx="3">
                  <c:v>0.74907377519114682</c:v>
                </c:pt>
                <c:pt idx="4">
                  <c:v>0.83218107273454323</c:v>
                </c:pt>
                <c:pt idx="5">
                  <c:v>0.87207257555537365</c:v>
                </c:pt>
                <c:pt idx="6">
                  <c:v>0.88573910892917651</c:v>
                </c:pt>
                <c:pt idx="7">
                  <c:v>0.90420739727215349</c:v>
                </c:pt>
                <c:pt idx="8">
                  <c:v>0.9344953901546359</c:v>
                </c:pt>
                <c:pt idx="9">
                  <c:v>0.93523412168835485</c:v>
                </c:pt>
              </c:numCache>
            </c:numRef>
          </c:yVal>
          <c:smooth val="0"/>
        </c:ser>
        <c:ser>
          <c:idx val="1"/>
          <c:order val="1"/>
          <c:tx>
            <c:v>A2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Threshold_150mV!$A$25:$A$34</c:f>
              <c:numCache>
                <c:formatCode>General</c:formatCode>
                <c:ptCount val="10"/>
                <c:pt idx="0">
                  <c:v>3950</c:v>
                </c:pt>
                <c:pt idx="1">
                  <c:v>4000</c:v>
                </c:pt>
                <c:pt idx="2">
                  <c:v>4050</c:v>
                </c:pt>
                <c:pt idx="3">
                  <c:v>4100</c:v>
                </c:pt>
                <c:pt idx="4">
                  <c:v>4150</c:v>
                </c:pt>
                <c:pt idx="5">
                  <c:v>4200</c:v>
                </c:pt>
                <c:pt idx="6">
                  <c:v>4250</c:v>
                </c:pt>
                <c:pt idx="7">
                  <c:v>4300</c:v>
                </c:pt>
                <c:pt idx="8">
                  <c:v>4350</c:v>
                </c:pt>
                <c:pt idx="9">
                  <c:v>4400</c:v>
                </c:pt>
              </c:numCache>
            </c:numRef>
          </c:xVal>
          <c:yVal>
            <c:numRef>
              <c:f>Threshold_150mV!$C$25:$C$34</c:f>
              <c:numCache>
                <c:formatCode>0.00</c:formatCode>
                <c:ptCount val="10"/>
                <c:pt idx="0">
                  <c:v>0.46466213470930112</c:v>
                </c:pt>
                <c:pt idx="1">
                  <c:v>0.61351653875369561</c:v>
                </c:pt>
                <c:pt idx="2">
                  <c:v>0.72801992648015301</c:v>
                </c:pt>
                <c:pt idx="3">
                  <c:v>0.7956138618154488</c:v>
                </c:pt>
                <c:pt idx="4">
                  <c:v>0.85212682414495844</c:v>
                </c:pt>
                <c:pt idx="5">
                  <c:v>0.88832466929719334</c:v>
                </c:pt>
                <c:pt idx="6">
                  <c:v>0.92193695408141141</c:v>
                </c:pt>
                <c:pt idx="7">
                  <c:v>0.93043236671918084</c:v>
                </c:pt>
                <c:pt idx="8">
                  <c:v>0.94003587665752897</c:v>
                </c:pt>
                <c:pt idx="9">
                  <c:v>0.95370241003133194</c:v>
                </c:pt>
              </c:numCache>
            </c:numRef>
          </c:yVal>
          <c:smooth val="0"/>
        </c:ser>
        <c:ser>
          <c:idx val="2"/>
          <c:order val="2"/>
          <c:tx>
            <c:v>B11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Threshold_150mV!$A$40:$A$49</c:f>
              <c:numCache>
                <c:formatCode>General</c:formatCode>
                <c:ptCount val="10"/>
                <c:pt idx="0">
                  <c:v>3950</c:v>
                </c:pt>
                <c:pt idx="1">
                  <c:v>4000</c:v>
                </c:pt>
                <c:pt idx="2">
                  <c:v>4050</c:v>
                </c:pt>
                <c:pt idx="3">
                  <c:v>4100</c:v>
                </c:pt>
                <c:pt idx="4">
                  <c:v>4150</c:v>
                </c:pt>
                <c:pt idx="5">
                  <c:v>4200</c:v>
                </c:pt>
                <c:pt idx="6">
                  <c:v>4250</c:v>
                </c:pt>
                <c:pt idx="7">
                  <c:v>4300</c:v>
                </c:pt>
                <c:pt idx="8">
                  <c:v>4350</c:v>
                </c:pt>
                <c:pt idx="9">
                  <c:v>4400</c:v>
                </c:pt>
              </c:numCache>
            </c:numRef>
          </c:xVal>
          <c:yVal>
            <c:numRef>
              <c:f>Threshold_150mV!$C$40:$C$49</c:f>
              <c:numCache>
                <c:formatCode>0.00</c:formatCode>
                <c:ptCount val="10"/>
                <c:pt idx="0">
                  <c:v>0.41453920014646156</c:v>
                </c:pt>
                <c:pt idx="1">
                  <c:v>0.53332723076848954</c:v>
                </c:pt>
                <c:pt idx="2">
                  <c:v>0.66474757061711387</c:v>
                </c:pt>
                <c:pt idx="3">
                  <c:v>0.77323029634376073</c:v>
                </c:pt>
                <c:pt idx="4">
                  <c:v>0.820324431618352</c:v>
                </c:pt>
                <c:pt idx="5">
                  <c:v>0.86209969985016599</c:v>
                </c:pt>
                <c:pt idx="6">
                  <c:v>0.88115897342011829</c:v>
                </c:pt>
                <c:pt idx="7">
                  <c:v>0.89633990643804529</c:v>
                </c:pt>
                <c:pt idx="8">
                  <c:v>0.91141002972591456</c:v>
                </c:pt>
                <c:pt idx="9">
                  <c:v>0.91883428163979142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8576"/>
        <c:axId val="40526592"/>
      </c:scatterChart>
      <c:valAx>
        <c:axId val="4040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HV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26592"/>
        <c:crosses val="autoZero"/>
        <c:crossBetween val="midCat"/>
      </c:valAx>
      <c:valAx>
        <c:axId val="4052659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8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730EE-7603-4F63-959F-1A2385DAD16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C27D7-1B45-44DB-B4E0-01AA1442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2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6FA7-1A48-42D1-83E7-1A971B0FAF5D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BFF0-E479-4526-9E10-3CAE6379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7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4175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Update on SBS Back Tracker GEM @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Gnanvo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N.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Liyanage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V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Nelyubin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Saenboonruang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Seth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Saher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855" y="52578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 Talk issues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APV25 Electronics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Uniformity tests results with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ource</a:t>
            </a:r>
          </a:p>
        </p:txBody>
      </p:sp>
    </p:spTree>
    <p:extLst>
      <p:ext uri="{BB962C8B-B14F-4D97-AF65-F5344CB8AC3E}">
        <p14:creationId xmlns:p14="http://schemas.microsoft.com/office/powerpoint/2010/main" val="28129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SBS Back Tracker Proto1 with APV25-SRS FE cards 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355"/>
            <a:ext cx="4035188" cy="2694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3889" r="8181" b="3282"/>
          <a:stretch/>
        </p:blipFill>
        <p:spPr>
          <a:xfrm>
            <a:off x="4114800" y="1888636"/>
            <a:ext cx="5029200" cy="3657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582078"/>
            <a:ext cx="39477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Pedestal RMS noise distribution over  16 APV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01087" y="2177733"/>
            <a:ext cx="3194713" cy="1784667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1600" y="3276600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ADC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counts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2" y="3811012"/>
            <a:ext cx="4111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50 × 50 cm2 COMPASS-like readout, typical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after common mode correction of the baseline is on average of 6-7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counts for apv25-SRS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@ 230 e-/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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~ 1200 to 1500 ENC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cut at 5 sigma for zero suppression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~ 6000 e-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157"/>
          <a:stretch/>
        </p:blipFill>
        <p:spPr bwMode="auto">
          <a:xfrm>
            <a:off x="2026920" y="1371600"/>
            <a:ext cx="1554480" cy="113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1600200" y="1899658"/>
            <a:ext cx="5791200" cy="30533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Gain (non) uniformity of the chamber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159971" cy="38254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78476" y="6248400"/>
            <a:ext cx="533400" cy="457200"/>
            <a:chOff x="1371600" y="6172200"/>
            <a:chExt cx="533400" cy="4572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371600" y="6172200"/>
              <a:ext cx="0" cy="45720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371600" y="6629400"/>
              <a:ext cx="533400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334000" y="59436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1784" y="6553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621102" y="3092046"/>
            <a:ext cx="3286374" cy="3456105"/>
            <a:chOff x="5269233" y="2970799"/>
            <a:chExt cx="3408699" cy="3702535"/>
          </a:xfrm>
        </p:grpSpPr>
        <p:pic>
          <p:nvPicPr>
            <p:cNvPr id="1026" name="Picture 2" descr="C:\Users\kgnanvo\work@UVa\JLab_HallA\SBS\GEM_newDesign\newGEMDesign20120727\newResarmSpacerFrameDesign\20130404SBSFrameSchematics\BottomGEMFrameTopView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7" t="10356" r="27316" b="18545"/>
            <a:stretch/>
          </p:blipFill>
          <p:spPr bwMode="auto">
            <a:xfrm rot="5400000">
              <a:off x="5122315" y="3117717"/>
              <a:ext cx="3702535" cy="340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5442400" y="5929558"/>
              <a:ext cx="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259820" y="5929558"/>
              <a:ext cx="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174220" y="5929558"/>
              <a:ext cx="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8088620" y="5929558"/>
              <a:ext cx="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899613" y="3320534"/>
              <a:ext cx="0" cy="45720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717033" y="3320534"/>
              <a:ext cx="0" cy="45720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631433" y="3320534"/>
              <a:ext cx="0" cy="45720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8545833" y="3320534"/>
              <a:ext cx="0" cy="45720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038600" y="762000"/>
            <a:ext cx="4993730" cy="2185748"/>
            <a:chOff x="4074070" y="533400"/>
            <a:chExt cx="4993730" cy="2185748"/>
          </a:xfrm>
        </p:grpSpPr>
        <p:grpSp>
          <p:nvGrpSpPr>
            <p:cNvPr id="38" name="Group 37"/>
            <p:cNvGrpSpPr/>
            <p:nvPr/>
          </p:nvGrpSpPr>
          <p:grpSpPr>
            <a:xfrm>
              <a:off x="4074070" y="533400"/>
              <a:ext cx="4993730" cy="2185748"/>
              <a:chOff x="310632" y="2094136"/>
              <a:chExt cx="7345223" cy="335380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994765" y="3700935"/>
                <a:ext cx="521328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1994765" y="3261640"/>
                <a:ext cx="5213284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98027" y="4140230"/>
                <a:ext cx="521002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61" idx="0"/>
              </p:cNvCxnSpPr>
              <p:nvPr/>
            </p:nvCxnSpPr>
            <p:spPr>
              <a:xfrm>
                <a:off x="1998026" y="4579527"/>
                <a:ext cx="4893777" cy="1609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2003097" y="3318254"/>
                <a:ext cx="631292" cy="402495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994765" y="3751709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94765" y="4192538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94765" y="4633366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flipH="1">
                <a:off x="6575556" y="3323711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flipH="1">
                <a:off x="6575556" y="3760263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75556" y="4159074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flipH="1">
                <a:off x="6575556" y="4595625"/>
                <a:ext cx="632493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577050" y="5045446"/>
                <a:ext cx="6078805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630521" y="5007704"/>
                <a:ext cx="3943238" cy="402496"/>
              </a:xfrm>
              <a:prstGeom prst="rect">
                <a:avLst/>
              </a:prstGeom>
              <a:pattFill prst="pct25">
                <a:fgClr>
                  <a:srgbClr val="92D050"/>
                </a:fgClr>
                <a:bgClr>
                  <a:schemeClr val="bg1"/>
                </a:bgClr>
              </a:patt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V="1">
                <a:off x="1981200" y="2834640"/>
                <a:ext cx="521328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1994765" y="2883880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5400000">
                <a:off x="2378793" y="3004957"/>
                <a:ext cx="141240" cy="402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Rectangle 70"/>
              <p:cNvSpPr/>
              <p:nvPr/>
            </p:nvSpPr>
            <p:spPr>
              <a:xfrm flipH="1">
                <a:off x="6575556" y="2887159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94765" y="2450606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flipH="1">
                <a:off x="6575556" y="2450606"/>
                <a:ext cx="632492" cy="402496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947504" y="2094136"/>
                <a:ext cx="137998" cy="2858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66930" y="2217929"/>
                <a:ext cx="133778" cy="2734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10632" y="2661473"/>
                <a:ext cx="1452809" cy="58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window</a:t>
                </a:r>
                <a:endParaRPr lang="en-US" sz="12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32816" y="3085127"/>
                <a:ext cx="2144281" cy="589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Drift cathode</a:t>
                </a:r>
                <a:endParaRPr lang="en-US" sz="1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40593" y="3528165"/>
                <a:ext cx="1774731" cy="58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GEM foil 1</a:t>
                </a:r>
                <a:endParaRPr lang="en-US" sz="12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10632" y="3961512"/>
                <a:ext cx="1774731" cy="58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GEM foil 2</a:t>
                </a:r>
                <a:endParaRPr lang="en-US" sz="12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10632" y="4394858"/>
                <a:ext cx="1774731" cy="58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GEM foil 3</a:t>
                </a:r>
                <a:endParaRPr lang="en-US" sz="1200" dirty="0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5649053" y="2425990"/>
              <a:ext cx="2662800" cy="18474"/>
            </a:xfrm>
            <a:prstGeom prst="line">
              <a:avLst/>
            </a:prstGeom>
            <a:ln w="508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7910073" y="1228804"/>
              <a:ext cx="40178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791200" y="1228804"/>
              <a:ext cx="53341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5400000">
              <a:off x="5489858" y="1397741"/>
              <a:ext cx="92049" cy="273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6" name="Rectangle 85"/>
            <p:cNvSpPr/>
            <p:nvPr/>
          </p:nvSpPr>
          <p:spPr>
            <a:xfrm rot="5400000">
              <a:off x="5482119" y="1677441"/>
              <a:ext cx="92049" cy="273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7" name="Rectangle 86"/>
            <p:cNvSpPr/>
            <p:nvPr/>
          </p:nvSpPr>
          <p:spPr>
            <a:xfrm rot="5400000">
              <a:off x="5473947" y="1969690"/>
              <a:ext cx="92049" cy="273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8" name="Rectangle 87"/>
            <p:cNvSpPr/>
            <p:nvPr/>
          </p:nvSpPr>
          <p:spPr>
            <a:xfrm rot="5400000">
              <a:off x="5466208" y="2249390"/>
              <a:ext cx="92049" cy="273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311853" y="1209608"/>
              <a:ext cx="298747" cy="1196088"/>
              <a:chOff x="8235653" y="1453448"/>
              <a:chExt cx="298747" cy="1196088"/>
            </a:xfrm>
          </p:grpSpPr>
          <p:sp>
            <p:nvSpPr>
              <p:cNvPr id="89" name="Rectangle 88"/>
              <p:cNvSpPr/>
              <p:nvPr/>
            </p:nvSpPr>
            <p:spPr>
              <a:xfrm rot="5400000">
                <a:off x="8326449" y="1362652"/>
                <a:ext cx="92049" cy="2736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5400000">
                <a:off x="8342361" y="1647003"/>
                <a:ext cx="92049" cy="2736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5400000">
                <a:off x="8342360" y="1939252"/>
                <a:ext cx="92049" cy="2736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5400000">
                <a:off x="8334189" y="2218952"/>
                <a:ext cx="92049" cy="2736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5400000">
                <a:off x="8351555" y="2466691"/>
                <a:ext cx="92049" cy="2736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>
              <a:off x="7904020" y="1508760"/>
              <a:ext cx="40178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785147" y="1508760"/>
              <a:ext cx="53341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7904020" y="1813560"/>
              <a:ext cx="40178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785147" y="1813560"/>
              <a:ext cx="53341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7897967" y="2093516"/>
              <a:ext cx="40178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5779094" y="2093516"/>
              <a:ext cx="53341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7904020" y="2346960"/>
              <a:ext cx="40178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785147" y="2346960"/>
              <a:ext cx="53341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509063" y="3048000"/>
            <a:ext cx="3947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Mean cluster </a:t>
            </a:r>
            <a:r>
              <a:rPr lang="en-US" dirty="0" err="1" smtClean="0">
                <a:solidFill>
                  <a:srgbClr val="0000FF"/>
                </a:solidFill>
              </a:rPr>
              <a:t>adc</a:t>
            </a:r>
            <a:r>
              <a:rPr lang="en-US" dirty="0" smtClean="0">
                <a:solidFill>
                  <a:srgbClr val="0000FF"/>
                </a:solidFill>
              </a:rPr>
              <a:t> counts  2D map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 rot="5400000">
            <a:off x="3799099" y="4791441"/>
            <a:ext cx="12747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ADC counts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0" y="685800"/>
            <a:ext cx="4074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Gas flow uniform in Y direction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gas inlet and outlet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suspects a non uniformity of the gain due to the gas flow in the X direction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gas flow in X is facilitated by groove in the spacer but not sure if it is 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6796186" y="1034534"/>
            <a:ext cx="298338" cy="238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094524" y="8498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491386" y="943094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559966" y="10116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407520" y="56030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77000" y="3657600"/>
            <a:ext cx="0" cy="2286000"/>
            <a:chOff x="6477000" y="3657600"/>
            <a:chExt cx="0" cy="2286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477000" y="44196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477000" y="51054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477000" y="58674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477000" y="36576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7239000" y="3657600"/>
            <a:ext cx="0" cy="2286000"/>
            <a:chOff x="6477000" y="3657600"/>
            <a:chExt cx="0" cy="2286000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6477000" y="44196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477000" y="51054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477000" y="58674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477000" y="36576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077200" y="3657600"/>
            <a:ext cx="0" cy="2286000"/>
            <a:chOff x="6477000" y="3657600"/>
            <a:chExt cx="0" cy="22860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477000" y="44196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477000" y="51054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477000" y="58674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477000" y="3657600"/>
              <a:ext cx="0" cy="76200"/>
            </a:xfrm>
            <a:prstGeom prst="line">
              <a:avLst/>
            </a:prstGeom>
            <a:ln w="25400">
              <a:solidFill>
                <a:srgbClr val="BE08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76200" y="152400"/>
            <a:ext cx="8991600" cy="6553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6200" y="152400"/>
            <a:ext cx="8991600" cy="6553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6234" r="8956" b="5300"/>
          <a:stretch/>
        </p:blipFill>
        <p:spPr>
          <a:xfrm>
            <a:off x="5782699" y="4535672"/>
            <a:ext cx="3318440" cy="22605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Cross Talk in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APV25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Electronics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862" y="691589"/>
            <a:ext cx="5443538" cy="3420011"/>
            <a:chOff x="3093544" y="686986"/>
            <a:chExt cx="4950802" cy="3184652"/>
          </a:xfrm>
        </p:grpSpPr>
        <p:pic>
          <p:nvPicPr>
            <p:cNvPr id="5" name="Picture 4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8223" r="25007" b="11068"/>
            <a:stretch/>
          </p:blipFill>
          <p:spPr>
            <a:xfrm>
              <a:off x="3093544" y="686986"/>
              <a:ext cx="4950802" cy="3184652"/>
            </a:xfrm>
            <a:prstGeom prst="rect">
              <a:avLst/>
            </a:prstGeom>
          </p:spPr>
        </p:pic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934200" y="3396795"/>
              <a:ext cx="256306" cy="25630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2400" y="4473476"/>
            <a:ext cx="5486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Current version of the analysis (AMORE) code: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Only single cluster event used for 2D hit maps, X-Y charges correlation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… and minimal cluster size = 2hits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high amplitude hits, cross talk cluster survives a 5</a:t>
            </a: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zero suppression cut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 Event seen with 2 clusters and rejected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Cross talk is suppressed at 7</a:t>
            </a:r>
            <a:r>
              <a:rPr lang="en-US" sz="1600" dirty="0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here in this example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86400" y="1171400"/>
            <a:ext cx="3657601" cy="2741665"/>
            <a:chOff x="4360556" y="5063666"/>
            <a:chExt cx="2237208" cy="15511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" t="16398" r="2531" b="5854"/>
            <a:stretch/>
          </p:blipFill>
          <p:spPr>
            <a:xfrm>
              <a:off x="4360556" y="5063666"/>
              <a:ext cx="2237208" cy="1551104"/>
            </a:xfrm>
            <a:prstGeom prst="rect">
              <a:avLst/>
            </a:prstGeom>
          </p:spPr>
        </p:pic>
        <p:sp>
          <p:nvSpPr>
            <p:cNvPr id="17" name="Title 6"/>
            <p:cNvSpPr txBox="1">
              <a:spLocks/>
            </p:cNvSpPr>
            <p:nvPr/>
          </p:nvSpPr>
          <p:spPr>
            <a:xfrm>
              <a:off x="5297706" y="5182436"/>
              <a:ext cx="723532" cy="33069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6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cut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16285" r="10036" b="10845"/>
          <a:stretch/>
        </p:blipFill>
        <p:spPr>
          <a:xfrm>
            <a:off x="1066800" y="1345179"/>
            <a:ext cx="2656213" cy="1587046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9" idx="6"/>
          </p:cNvCxnSpPr>
          <p:nvPr/>
        </p:nvCxnSpPr>
        <p:spPr>
          <a:xfrm flipH="1" flipV="1">
            <a:off x="3723013" y="1345179"/>
            <a:ext cx="824567" cy="2394109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 flipH="1" flipV="1">
            <a:off x="1295400" y="2932225"/>
            <a:ext cx="3011636" cy="904378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5782698" y="3073391"/>
            <a:ext cx="540877" cy="52827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6"/>
          <p:cNvSpPr txBox="1">
            <a:spLocks/>
          </p:cNvSpPr>
          <p:nvPr/>
        </p:nvSpPr>
        <p:spPr>
          <a:xfrm>
            <a:off x="7128156" y="4530830"/>
            <a:ext cx="906181" cy="4878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cut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6946" b="16252"/>
          <a:stretch/>
        </p:blipFill>
        <p:spPr bwMode="auto">
          <a:xfrm>
            <a:off x="3733800" y="2209800"/>
            <a:ext cx="5410200" cy="41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Cross talk effect previously reported at RD51 Coll. meetings 2011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" y="762000"/>
            <a:ext cx="4978163" cy="373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550" y="4495800"/>
            <a:ext cx="373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K. </a:t>
            </a:r>
            <a:r>
              <a:rPr lang="en-US" sz="1200" dirty="0" err="1" smtClean="0">
                <a:solidFill>
                  <a:srgbClr val="FF0000"/>
                </a:solidFill>
              </a:rPr>
              <a:t>Gnanvo</a:t>
            </a:r>
            <a:r>
              <a:rPr lang="en-US" sz="1200" dirty="0" smtClean="0">
                <a:solidFill>
                  <a:srgbClr val="FF0000"/>
                </a:solidFill>
              </a:rPr>
              <a:t>, </a:t>
            </a:r>
            <a:r>
              <a:rPr lang="en-US" sz="1200" i="1" dirty="0" smtClean="0"/>
              <a:t>GEM R&amp;D </a:t>
            </a:r>
            <a:r>
              <a:rPr lang="en-US" sz="1200" i="1" dirty="0" err="1" smtClean="0"/>
              <a:t>Muon</a:t>
            </a:r>
            <a:r>
              <a:rPr lang="en-US" sz="1200" i="1" dirty="0" smtClean="0"/>
              <a:t> Tomography, Florida Tech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RD51 Coll. Meeting April 2011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6248400"/>
            <a:ext cx="4067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M. </a:t>
            </a:r>
            <a:r>
              <a:rPr lang="en-US" sz="1200" dirty="0" err="1" smtClean="0">
                <a:solidFill>
                  <a:srgbClr val="FF0000"/>
                </a:solidFill>
              </a:rPr>
              <a:t>Byzsewsky</a:t>
            </a:r>
            <a:r>
              <a:rPr lang="en-US" sz="1200" dirty="0" smtClean="0">
                <a:solidFill>
                  <a:srgbClr val="FF0000"/>
                </a:solidFill>
              </a:rPr>
              <a:t>, </a:t>
            </a:r>
            <a:r>
              <a:rPr lang="en-US" sz="1200" i="1" dirty="0" err="1" smtClean="0"/>
              <a:t>Micromegas</a:t>
            </a:r>
            <a:r>
              <a:rPr lang="en-US" sz="1200" i="1" dirty="0" smtClean="0"/>
              <a:t> for ATLAS </a:t>
            </a:r>
            <a:r>
              <a:rPr lang="en-US" sz="1200" i="1" dirty="0" err="1" smtClean="0"/>
              <a:t>Muon</a:t>
            </a:r>
            <a:r>
              <a:rPr lang="en-US" sz="1200" i="1" dirty="0" smtClean="0"/>
              <a:t> chamber Upgrade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RD51 mini week January 201111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7437" r="2270" b="5349"/>
          <a:stretch/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91915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Distribution of the relative position    (X</a:t>
            </a:r>
            <a:r>
              <a:rPr lang="en-US" sz="1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cluster1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US" sz="1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cluster2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of two clusters in 2-clusters events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7912" r="1925" b="5323"/>
          <a:stretch/>
        </p:blipFill>
        <p:spPr bwMode="auto">
          <a:xfrm>
            <a:off x="0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4439" y="919157"/>
            <a:ext cx="1317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Along X-axis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455" y="3895720"/>
            <a:ext cx="13094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Along Y-axis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59655"/>
            <a:ext cx="203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Pics</a:t>
            </a:r>
            <a:r>
              <a:rPr lang="en-US" sz="1400" dirty="0" smtClean="0">
                <a:solidFill>
                  <a:srgbClr val="FF0000"/>
                </a:solidFill>
              </a:rPr>
              <a:t> at 32, 88 and 120 </a:t>
            </a:r>
            <a:r>
              <a:rPr lang="en-US" sz="14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cross talk effect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1371600" y="1882875"/>
            <a:ext cx="485033" cy="555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52" idx="2"/>
          </p:cNvCxnSpPr>
          <p:nvPr/>
        </p:nvCxnSpPr>
        <p:spPr>
          <a:xfrm>
            <a:off x="1856633" y="1882875"/>
            <a:ext cx="3705967" cy="1050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810780"/>
            <a:ext cx="1203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Real 2-cluster events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>
          <a:xfrm flipH="1" flipV="1">
            <a:off x="593678" y="3124200"/>
            <a:ext cx="2759122" cy="19481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1"/>
          </p:cNvCxnSpPr>
          <p:nvPr/>
        </p:nvCxnSpPr>
        <p:spPr>
          <a:xfrm flipH="1">
            <a:off x="593678" y="5072390"/>
            <a:ext cx="2759122" cy="10236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2"/>
          </p:cNvCxnSpPr>
          <p:nvPr/>
        </p:nvCxnSpPr>
        <p:spPr>
          <a:xfrm>
            <a:off x="1856633" y="1882875"/>
            <a:ext cx="1115167" cy="525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24096" y="882468"/>
            <a:ext cx="1317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Along X-axis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32112" y="3859031"/>
            <a:ext cx="13094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Along Y-axis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7" name="Title 6"/>
          <p:cNvSpPr txBox="1">
            <a:spLocks/>
          </p:cNvSpPr>
          <p:nvPr/>
        </p:nvSpPr>
        <p:spPr>
          <a:xfrm>
            <a:off x="4684594" y="0"/>
            <a:ext cx="4495800" cy="882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Distribution of  ADC counts ratio                              (ADC</a:t>
            </a:r>
            <a:r>
              <a:rPr lang="en-US" sz="18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cluster1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ADC </a:t>
            </a:r>
            <a:r>
              <a:rPr lang="en-US" sz="18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cluster2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of two clusters in 2-clusters events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8400" y="1389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Wingdings" pitchFamily="2" charset="2"/>
              </a:rPr>
              <a:t>Large ratio  &gt;  20 correlated to the cross talk </a:t>
            </a:r>
            <a:r>
              <a:rPr lang="en-US" sz="1400" dirty="0" err="1" smtClean="0">
                <a:solidFill>
                  <a:srgbClr val="FF0000"/>
                </a:solidFill>
                <a:sym typeface="Wingdings" pitchFamily="2" charset="2"/>
              </a:rPr>
              <a:t>pics</a:t>
            </a:r>
            <a:endParaRPr lang="en-US" sz="14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562600" y="2286000"/>
            <a:ext cx="2261496" cy="1295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27" idx="3"/>
          </p:cNvCxnSpPr>
          <p:nvPr/>
        </p:nvCxnSpPr>
        <p:spPr>
          <a:xfrm flipV="1">
            <a:off x="4556078" y="3124200"/>
            <a:ext cx="777922" cy="19481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7" idx="3"/>
          </p:cNvCxnSpPr>
          <p:nvPr/>
        </p:nvCxnSpPr>
        <p:spPr>
          <a:xfrm>
            <a:off x="4556078" y="5072390"/>
            <a:ext cx="777922" cy="8712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856633" y="1882875"/>
            <a:ext cx="2026544" cy="1393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2D Map of “mean”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ADC: Gain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uniformity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"/>
          <a:stretch/>
        </p:blipFill>
        <p:spPr bwMode="auto">
          <a:xfrm>
            <a:off x="0" y="838200"/>
            <a:ext cx="376450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" r="3078"/>
          <a:stretch/>
        </p:blipFill>
        <p:spPr bwMode="auto">
          <a:xfrm>
            <a:off x="5324899" y="838200"/>
            <a:ext cx="38191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5107" y="533400"/>
            <a:ext cx="1705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@ 5</a:t>
            </a:r>
            <a:r>
              <a:rPr lang="en-US" sz="1600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pedestal cut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3623" y="533400"/>
            <a:ext cx="1810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@ 10</a:t>
            </a:r>
            <a:r>
              <a:rPr lang="en-US" sz="1600" dirty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1600" dirty="0">
                <a:solidFill>
                  <a:srgbClr val="0000FF"/>
                </a:solidFill>
              </a:rPr>
              <a:t> pedestal cut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26507" y="4114800"/>
            <a:ext cx="4572000" cy="2743200"/>
            <a:chOff x="4572000" y="3465394"/>
            <a:chExt cx="4572000" cy="3393743"/>
          </a:xfrm>
        </p:grpSpPr>
        <p:pic>
          <p:nvPicPr>
            <p:cNvPr id="8" name="Picture 3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" t="7912" r="1925" b="5323"/>
            <a:stretch/>
          </p:blipFill>
          <p:spPr bwMode="auto">
            <a:xfrm>
              <a:off x="4572000" y="3465394"/>
              <a:ext cx="4572000" cy="339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096000" y="3657600"/>
              <a:ext cx="13174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Along X-axis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5627132"/>
              <a:ext cx="13094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Along Y-axis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552" y="4114800"/>
            <a:ext cx="4249829" cy="2743200"/>
            <a:chOff x="62552" y="3231107"/>
            <a:chExt cx="4249829" cy="3210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52" y="3231107"/>
              <a:ext cx="4249829" cy="3210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1" y="3620138"/>
              <a:ext cx="1676399" cy="13054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19200" y="3901209"/>
              <a:ext cx="1104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ADC(X) / ADC (Y)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</a:rPr>
                <a:t>= 1.34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36854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ross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talk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 more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pronounced for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 for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equal charge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sharing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Cross talk cluster suppressed at 5</a:t>
            </a:r>
            <a:r>
              <a:rPr lang="en-US" sz="1400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s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871954"/>
            <a:ext cx="147736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“mean” ADC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Ʃ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ADC / N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Hits</a:t>
            </a:r>
            <a:endParaRPr lang="en-US" sz="16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Cross talk only for APV25-slaves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Effect of SAMTEC flat cable?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3889" r="8181" b="3282"/>
          <a:stretch/>
        </p:blipFill>
        <p:spPr>
          <a:xfrm>
            <a:off x="4310096" y="2495118"/>
            <a:ext cx="4757704" cy="346014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701231" y="1438259"/>
            <a:ext cx="5788756" cy="438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667000" y="2285999"/>
            <a:ext cx="2438400" cy="1015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2971801"/>
            <a:ext cx="2362200" cy="659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7000" y="3848101"/>
            <a:ext cx="2230272" cy="114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67000" y="4495800"/>
            <a:ext cx="1981200" cy="228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41947" y="5229879"/>
            <a:ext cx="3385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7380" y="5229879"/>
            <a:ext cx="2664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113" y="5229879"/>
            <a:ext cx="3385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15580" y="5229879"/>
            <a:ext cx="2664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0388" y="6172200"/>
            <a:ext cx="187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SAMTEC flat cable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7410590" y="5867400"/>
            <a:ext cx="257523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0"/>
          </p:cNvCxnSpPr>
          <p:nvPr/>
        </p:nvCxnSpPr>
        <p:spPr>
          <a:xfrm flipV="1">
            <a:off x="7668113" y="5867400"/>
            <a:ext cx="44746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 with 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 source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12418"/>
            <a:ext cx="3886199" cy="2545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962"/>
            <a:ext cx="3886200" cy="2709644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0" y="3825967"/>
            <a:ext cx="3872552" cy="4412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Hit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map (N</a:t>
            </a:r>
            <a:r>
              <a:rPr lang="en-US" sz="1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Hits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bin)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181599" y="4054566"/>
            <a:ext cx="3872552" cy="4412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“m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ean” ADC (gain uniformity)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356792"/>
              </p:ext>
            </p:extLst>
          </p:nvPr>
        </p:nvGraphicFramePr>
        <p:xfrm>
          <a:off x="4038599" y="752857"/>
          <a:ext cx="5105401" cy="336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86200" y="3969603"/>
            <a:ext cx="147736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“mean” ADC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Ʃ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ADC / N</a:t>
            </a:r>
            <a:r>
              <a:rPr lang="en-US" sz="16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Hits</a:t>
            </a:r>
            <a:endParaRPr lang="en-US" sz="16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550" y="1066800"/>
            <a:ext cx="4119349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Efficiency measurement with 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About 92% at 4400 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90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Sr Source just on top of the spacer along Y axis  few % drop in the efficiency of the chamber expected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Results consistent with the &gt; 95% efficiency expected for the Triple-GEM</a:t>
            </a:r>
            <a:endParaRPr lang="en-US" sz="1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9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528</Words>
  <Application>Microsoft Office PowerPoint</Application>
  <PresentationFormat>On-screen Show (4:3)</PresentationFormat>
  <Paragraphs>85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Update on SBS Back Tracker GEM @ UVa </vt:lpstr>
      <vt:lpstr>SBS Back Tracker Proto1 with APV25-SRS FE cards  </vt:lpstr>
      <vt:lpstr>Gain (non) uniformity of the chamber </vt:lpstr>
      <vt:lpstr>Cross Talk in APV25 Electronics</vt:lpstr>
      <vt:lpstr>Cross talk effect previously reported at RD51 Coll. meetings 2011</vt:lpstr>
      <vt:lpstr>Distribution of the relative position    (Xcluster1 – Xcluster2)  of two clusters in 2-clusters events</vt:lpstr>
      <vt:lpstr>2D Map of “mean” ADC: Gain uniformity</vt:lpstr>
      <vt:lpstr>Cross talk only for APV25-slaves  Effect of SAMTEC flat cable?</vt:lpstr>
      <vt:lpstr>Test with 90Sr 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kgnanvo</dc:creator>
  <cp:lastModifiedBy>kgnanvo</cp:lastModifiedBy>
  <cp:revision>261</cp:revision>
  <dcterms:created xsi:type="dcterms:W3CDTF">2012-11-05T18:16:54Z</dcterms:created>
  <dcterms:modified xsi:type="dcterms:W3CDTF">2013-05-15T14:40:14Z</dcterms:modified>
</cp:coreProperties>
</file>