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0"/>
  </p:notesMasterIdLst>
  <p:sldIdLst>
    <p:sldId id="256" r:id="rId2"/>
    <p:sldId id="266" r:id="rId3"/>
    <p:sldId id="311" r:id="rId4"/>
    <p:sldId id="348" r:id="rId5"/>
    <p:sldId id="349" r:id="rId6"/>
    <p:sldId id="350" r:id="rId7"/>
    <p:sldId id="287" r:id="rId8"/>
    <p:sldId id="353" r:id="rId9"/>
    <p:sldId id="354" r:id="rId10"/>
    <p:sldId id="268" r:id="rId11"/>
    <p:sldId id="267" r:id="rId12"/>
    <p:sldId id="270" r:id="rId13"/>
    <p:sldId id="265" r:id="rId14"/>
    <p:sldId id="269" r:id="rId15"/>
    <p:sldId id="280" r:id="rId16"/>
    <p:sldId id="281" r:id="rId17"/>
    <p:sldId id="277" r:id="rId18"/>
    <p:sldId id="259" r:id="rId19"/>
    <p:sldId id="274" r:id="rId20"/>
    <p:sldId id="275" r:id="rId21"/>
    <p:sldId id="276" r:id="rId22"/>
    <p:sldId id="278" r:id="rId23"/>
    <p:sldId id="285" r:id="rId24"/>
    <p:sldId id="286" r:id="rId25"/>
    <p:sldId id="283" r:id="rId26"/>
    <p:sldId id="262" r:id="rId27"/>
    <p:sldId id="271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FF"/>
    <a:srgbClr val="178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1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54CC-A299-9044-ADAB-11E6A32A65E9}" type="datetimeFigureOut">
              <a:rPr lang="en-US" smtClean="0"/>
              <a:t>12/10/22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350A0-C13A-9D40-97D9-B5A15D0B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350A0-C13A-9D40-97D9-B5A15D0B3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350A0-C13A-9D40-97D9-B5A15D0B3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350A0-C13A-9D40-97D9-B5A15D0B3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3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9E8B-4354-BE4F-B5CB-DA71A958557C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5D1A-CFBA-AB47-8D06-225D3C4B5EFC}" type="datetime1">
              <a:rPr lang="en-US" smtClean="0"/>
              <a:t>12/10/22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691F-1747-CB46-9953-EAD5D5559AEE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5A23-CA47-7D4D-9791-12633907D5E8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44EE-8292-514D-923E-F858028A374C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EBF0-E9DF-C840-8A5F-9BE8A5432884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9722-CB64-4441-9420-43890AD963B9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3992-316B-4542-BC2F-97FC339C6256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78D4-2E52-824E-9DB4-BC117B85227F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D582-63FB-B147-81F5-89929E6417EE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6660F-01AD-A949-BBE9-83BB6574CED5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E683-9A97-A745-9F17-855CD22BB441}" type="datetime1">
              <a:rPr lang="en-US" smtClean="0"/>
              <a:t>12/10/22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9DC5-341F-974C-AA96-B1AFB65F1197}" type="datetime1">
              <a:rPr lang="en-US" smtClean="0"/>
              <a:t>12/10/22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0770-5D44-3948-B968-8847165C266A}" type="datetime1">
              <a:rPr lang="en-US" smtClean="0"/>
              <a:t>12/10/22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CC06-DFBD-8F4E-B8D8-F06BA4B4082F}" type="datetime1">
              <a:rPr lang="en-US" smtClean="0"/>
              <a:t>12/10/22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5688-BB8F-5C4B-88A4-8D6EC2536532}" type="datetime1">
              <a:rPr lang="en-US" smtClean="0"/>
              <a:t>12/10/22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9EB37CD6-DE88-2B4D-B1F0-030079C7EE4F}" type="datetime1">
              <a:rPr lang="en-US" smtClean="0"/>
              <a:t>12/10/22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93C3319-6EA9-1644-9AA8-73A5415B1276}" type="datetime1">
              <a:rPr lang="en-US" smtClean="0"/>
              <a:t>12/10/22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SBS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1F76C85-8017-E241-94D0-67864585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23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34.png"/><Relationship Id="rId5" Type="http://schemas.openxmlformats.org/officeDocument/2006/relationships/image" Target="../media/image160.png"/><Relationship Id="rId10" Type="http://schemas.openxmlformats.org/officeDocument/2006/relationships/image" Target="../media/image33.png"/><Relationship Id="rId4" Type="http://schemas.openxmlformats.org/officeDocument/2006/relationships/image" Target="../media/image15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Relationship Id="rId9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arxiv.org/abs/1302.626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4085863"/>
            <a:ext cx="9144000" cy="1284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125428" y="763929"/>
            <a:ext cx="1018572" cy="3321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" r="-12150"/>
          <a:stretch/>
        </p:blipFill>
        <p:spPr>
          <a:xfrm>
            <a:off x="0" y="0"/>
            <a:ext cx="9144000" cy="420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532175">
            <a:off x="2831515" y="739877"/>
            <a:ext cx="3576409" cy="769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452221">
            <a:off x="2488348" y="1018341"/>
            <a:ext cx="5083090" cy="4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452221">
            <a:off x="659644" y="2733770"/>
            <a:ext cx="5654196" cy="4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28600"/>
            <a:ext cx="1104899" cy="827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69001" y="1333500"/>
            <a:ext cx="1104899" cy="827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06366" y="2616201"/>
            <a:ext cx="1511299" cy="1043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63166" y="2413001"/>
            <a:ext cx="1511299" cy="241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592371">
            <a:off x="6747566" y="2781301"/>
            <a:ext cx="1511299" cy="241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81100" y="5391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Don Jones </a:t>
            </a:r>
          </a:p>
          <a:p>
            <a:pPr algn="ctr"/>
            <a:r>
              <a:rPr lang="en-US" i="1" dirty="0"/>
              <a:t>for the MOLLER collaboration</a:t>
            </a:r>
          </a:p>
          <a:p>
            <a:pPr algn="ctr"/>
            <a:r>
              <a:rPr lang="en-US" dirty="0"/>
              <a:t>SBS weekly meeting</a:t>
            </a:r>
            <a:endParaRPr lang="en-US" dirty="0">
              <a:solidFill>
                <a:srgbClr val="0011FF"/>
              </a:solidFill>
            </a:endParaRPr>
          </a:p>
          <a:p>
            <a:pPr algn="ctr"/>
            <a:r>
              <a:rPr lang="en-US" dirty="0">
                <a:solidFill>
                  <a:srgbClr val="0011FF"/>
                </a:solidFill>
              </a:rPr>
              <a:t> Dec 12, 2022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8" b="10002"/>
          <a:stretch/>
        </p:blipFill>
        <p:spPr>
          <a:xfrm>
            <a:off x="0" y="3622875"/>
            <a:ext cx="9144000" cy="17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1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3068" y="2858946"/>
            <a:ext cx="4907666" cy="170147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98653"/>
          </a:xfrm>
        </p:spPr>
        <p:txBody>
          <a:bodyPr>
            <a:normAutofit/>
          </a:bodyPr>
          <a:lstStyle/>
          <a:p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Parity-violating Moller scattering</a:t>
            </a: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2883"/>
          <a:stretch/>
        </p:blipFill>
        <p:spPr>
          <a:xfrm>
            <a:off x="326918" y="2893668"/>
            <a:ext cx="2427857" cy="840061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74" y="726061"/>
            <a:ext cx="4115965" cy="114476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62" y="1962344"/>
            <a:ext cx="3633537" cy="349378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7387"/>
          <a:stretch/>
        </p:blipFill>
        <p:spPr>
          <a:xfrm>
            <a:off x="1144122" y="3738620"/>
            <a:ext cx="3925590" cy="775505"/>
          </a:xfrm>
          <a:prstGeom prst="rect">
            <a:avLst/>
          </a:prstGeom>
          <a:ln>
            <a:noFill/>
          </a:ln>
        </p:spPr>
      </p:pic>
      <p:sp>
        <p:nvSpPr>
          <p:cNvPr id="16" name="Right Arrow 15"/>
          <p:cNvSpPr/>
          <p:nvPr/>
        </p:nvSpPr>
        <p:spPr>
          <a:xfrm>
            <a:off x="5150734" y="3576578"/>
            <a:ext cx="590309" cy="2893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21661" y="2858947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Tree </a:t>
            </a:r>
          </a:p>
          <a:p>
            <a:r>
              <a:rPr lang="en-US" dirty="0">
                <a:solidFill>
                  <a:schemeClr val="bg1"/>
                </a:solidFill>
              </a:rPr>
              <a:t>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5667" y="5208609"/>
                <a:ext cx="6471836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Electroweak corrections in the SM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/>
                  <a:t>couplings run (weak mixing angle/weak charge)</a:t>
                </a:r>
              </a:p>
              <a:p>
                <a:pPr marL="742950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𝑃𝑉</m:t>
                        </m:r>
                      </m:sub>
                    </m:sSub>
                  </m:oMath>
                </a14:m>
                <a:r>
                  <a:rPr lang="en-US" dirty="0"/>
                  <a:t>  loop contributions depend on energy scale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67" y="5208609"/>
                <a:ext cx="6471836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658"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DFBB3-2808-B009-BA42-AB95FE02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60B3-BEE0-6D4F-9614-C70259EFE98F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98653"/>
          </a:xfrm>
        </p:spPr>
        <p:txBody>
          <a:bodyPr>
            <a:normAutofit/>
          </a:bodyPr>
          <a:lstStyle/>
          <a:p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Parity-violating Moller scattering</a:t>
            </a: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0" y="3513361"/>
            <a:ext cx="3014973" cy="289901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7" name="TextBox 16"/>
          <p:cNvSpPr txBox="1"/>
          <p:nvPr/>
        </p:nvSpPr>
        <p:spPr>
          <a:xfrm>
            <a:off x="6794339" y="4155311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Tree </a:t>
            </a:r>
          </a:p>
          <a:p>
            <a:r>
              <a:rPr lang="en-US" dirty="0">
                <a:solidFill>
                  <a:schemeClr val="bg1"/>
                </a:solidFill>
              </a:rPr>
              <a:t>level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0246" y="5567421"/>
            <a:ext cx="11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8B23"/>
                </a:solidFill>
              </a:rPr>
              <a:t>Corrected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038356" y="1632030"/>
            <a:ext cx="856525" cy="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767560" y="1427642"/>
                <a:ext cx="11806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0.0435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560" y="1427642"/>
                <a:ext cx="118061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804441" y="1088015"/>
            <a:ext cx="4832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tree level                       1 loop EW corrections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0" y="1481554"/>
                <a:ext cx="29918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=1−4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sin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~  0.075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81554"/>
                <a:ext cx="2991845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037" t="-139216" r="-1426" b="-178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748" y="3773346"/>
                <a:ext cx="47060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𝑃𝑉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𝐶𝑀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=90</m:t>
                    </m:r>
                    <m:r>
                      <a:rPr lang="it-IT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dirty="0"/>
                  <a:t>) = 67 ppb                 40 ppb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8" y="3773346"/>
                <a:ext cx="4706032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836" r="-25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481" y="708948"/>
            <a:ext cx="3796496" cy="244060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2941900" y="3972044"/>
            <a:ext cx="856525" cy="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9" y="2118167"/>
            <a:ext cx="4072524" cy="752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3" y="5033540"/>
            <a:ext cx="3250878" cy="747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2" y="4192768"/>
            <a:ext cx="4122194" cy="7035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20" y="5035147"/>
            <a:ext cx="883182" cy="73996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0624" y="3439605"/>
            <a:ext cx="487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tree level                        1 loop EW corrections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40780" y="3310359"/>
            <a:ext cx="7523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2046" y="5879939"/>
            <a:ext cx="49295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Loop corrections calculations underway!</a:t>
            </a:r>
          </a:p>
        </p:txBody>
      </p:sp>
      <p:sp>
        <p:nvSpPr>
          <p:cNvPr id="23" name="Oval 22"/>
          <p:cNvSpPr/>
          <p:nvPr/>
        </p:nvSpPr>
        <p:spPr>
          <a:xfrm>
            <a:off x="8032830" y="1944547"/>
            <a:ext cx="451413" cy="497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FE3E1-F5AF-9D83-BD02-AA25316B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AD2A-C178-F74A-9D08-DB8F15B6CEA3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10" y="0"/>
            <a:ext cx="7511473" cy="1053296"/>
          </a:xfrm>
        </p:spPr>
        <p:txBody>
          <a:bodyPr/>
          <a:lstStyle/>
          <a:p>
            <a:r>
              <a:rPr lang="en-US" dirty="0"/>
              <a:t>Sensitivity to New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918" y="1053296"/>
                <a:ext cx="5197034" cy="5048763"/>
              </a:xfrm>
            </p:spPr>
            <p:txBody>
              <a:bodyPr anchor="t"/>
              <a:lstStyle/>
              <a:p>
                <a:r>
                  <a:rPr lang="en-US" dirty="0"/>
                  <a:t>Precise measurement of PV asymmetry probes  certain models of new physics at </a:t>
                </a:r>
                <a:r>
                  <a:rPr lang="en-US" dirty="0" err="1"/>
                  <a:t>TeV</a:t>
                </a:r>
                <a:r>
                  <a:rPr lang="en-US" dirty="0"/>
                  <a:t> scales</a:t>
                </a:r>
              </a:p>
              <a:p>
                <a:pPr lvl="1"/>
                <a:r>
                  <a:rPr lang="en-US" dirty="0"/>
                  <a:t>Interactions modeled as contact interactions with new physics entering in loops at mass scale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</m:oMath>
                </a14:m>
                <a:r>
                  <a:rPr lang="en-US" dirty="0"/>
                  <a:t> and coupling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𝑔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𝑃𝑉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𝑃𝑉</m:t>
                            </m:r>
                          </m:sub>
                        </m:sSub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=2.4%</m:t>
                    </m:r>
                    <m:r>
                      <a:rPr lang="is-IS" i="1">
                        <a:latin typeface="Cambria Math" charset="0"/>
                        <a:ea typeface="Cambria Math" charset="0"/>
                        <a:cs typeface="Cambria Math" charset="0"/>
                      </a:rPr>
                      <m:t>⟶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          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~1⟶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~7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TeV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sty m:val="p"/>
                      </m:rPr>
                      <a:rPr lang="el-GR" i="1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MeV</m:t>
                    </m:r>
                    <m:r>
                      <a:rPr lang="is-IS" i="1">
                        <a:latin typeface="Cambria Math" charset="0"/>
                        <a:ea typeface="Cambria Math" charset="0"/>
                        <a:cs typeface="Cambria Math" charset="0"/>
                      </a:rPr>
                      <m:t>⟶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𝑄𝐸𝐷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918" y="1053296"/>
                <a:ext cx="5197034" cy="5048763"/>
              </a:xfrm>
              <a:blipFill rotWithShape="0">
                <a:blip r:embed="rId2"/>
                <a:stretch>
                  <a:fillRect l="-2227" t="-2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49" y="1583159"/>
            <a:ext cx="3538451" cy="982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3" y="3478833"/>
            <a:ext cx="8310623" cy="27990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53832" y="2639028"/>
            <a:ext cx="2916821" cy="810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516F8A-32A1-0BF5-FE4C-ECAD777C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75B-7200-D547-9724-4E8816919B73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5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3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321" y="3738623"/>
            <a:ext cx="4398380" cy="203132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11 GeV beam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1.25 m LH2 target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Full azimuth acceptance 5-21mrad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65 µA max current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Moller rate ~2 GHz/ µA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344 PAC days (688 calendar days) </a:t>
            </a:r>
            <a:r>
              <a:rPr lang="en-US" dirty="0">
                <a:sym typeface="Wingdings"/>
              </a:rPr>
              <a:t>spread over 3 running periods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EB497-A838-1075-B2F5-5A55BAF4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5087-3EDE-4741-8BFB-D3A6E5BB576A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4745616" y="3368229"/>
            <a:ext cx="4236335" cy="28936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65903" y="3368230"/>
            <a:ext cx="4406097" cy="2882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31180" y="2025569"/>
            <a:ext cx="4942390" cy="1134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4" y="1"/>
            <a:ext cx="5139159" cy="856526"/>
          </a:xfrm>
        </p:spPr>
        <p:txBody>
          <a:bodyPr>
            <a:normAutofit/>
          </a:bodyPr>
          <a:lstStyle/>
          <a:p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Acceptance</a:t>
            </a:r>
          </a:p>
        </p:txBody>
      </p:sp>
      <p:pic>
        <p:nvPicPr>
          <p:cNvPr id="86" name="Content Placeholder 8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9"/>
          <a:stretch/>
        </p:blipFill>
        <p:spPr>
          <a:xfrm>
            <a:off x="4746241" y="3440225"/>
            <a:ext cx="4166265" cy="2852810"/>
          </a:xfrm>
        </p:spPr>
      </p:pic>
      <p:sp>
        <p:nvSpPr>
          <p:cNvPr id="103" name="Footer Placeholder 10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104" name="Slide Number Placeholder 1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14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r="9197"/>
          <a:stretch/>
        </p:blipFill>
        <p:spPr>
          <a:xfrm>
            <a:off x="169015" y="3669172"/>
            <a:ext cx="4333537" cy="257485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50472" y="3310354"/>
                <a:ext cx="443310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𝐶𝑂𝑀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 charset="0"/>
                      </a:rPr>
                      <m:t>𝑣𝑠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𝐿𝑎𝑏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𝑏𝑒𝑎𝑚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charset="0"/>
                      </a:rPr>
                      <m:t>=11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bg2"/>
                        </a:solidFill>
                        <a:latin typeface="Cambria Math" charset="0"/>
                      </a:rPr>
                      <m:t>GeV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2" y="3310354"/>
                <a:ext cx="4433104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3443" b="-1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/>
          <p:cNvSpPr/>
          <p:nvPr/>
        </p:nvSpPr>
        <p:spPr>
          <a:xfrm>
            <a:off x="1242349" y="2662175"/>
            <a:ext cx="729205" cy="3356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LH2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12203" y="2835796"/>
            <a:ext cx="101857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994705" y="2858947"/>
            <a:ext cx="2997843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9" idx="3"/>
          </p:cNvCxnSpPr>
          <p:nvPr/>
        </p:nvCxnSpPr>
        <p:spPr>
          <a:xfrm flipV="1">
            <a:off x="1971555" y="2546428"/>
            <a:ext cx="2407535" cy="2835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9" idx="3"/>
          </p:cNvCxnSpPr>
          <p:nvPr/>
        </p:nvCxnSpPr>
        <p:spPr>
          <a:xfrm flipV="1">
            <a:off x="1971554" y="2326510"/>
            <a:ext cx="2326512" cy="5034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 rot="20992596">
            <a:off x="4251766" y="2210763"/>
            <a:ext cx="763931" cy="32409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Det</a:t>
            </a:r>
            <a:endParaRPr lang="en-US" dirty="0"/>
          </a:p>
        </p:txBody>
      </p:sp>
      <p:sp>
        <p:nvSpPr>
          <p:cNvPr id="57" name="Arc 56"/>
          <p:cNvSpPr/>
          <p:nvPr/>
        </p:nvSpPr>
        <p:spPr>
          <a:xfrm rot="1955587">
            <a:off x="3269036" y="2422386"/>
            <a:ext cx="574734" cy="594818"/>
          </a:xfrm>
          <a:prstGeom prst="arc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730908" y="2581152"/>
                <a:ext cx="1470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bg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0.26</m:t>
                      </m:r>
                      <m:r>
                        <a:rPr lang="it-IT" i="1">
                          <a:solidFill>
                            <a:schemeClr val="bg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°</m:t>
                      </m:r>
                      <m:r>
                        <a:rPr lang="en-US" i="1">
                          <a:solidFill>
                            <a:schemeClr val="bg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2"/>
                          </a:solidFill>
                          <a:latin typeface="Al Bayan Plain" charset="-78"/>
                          <a:ea typeface="Al Bayan Plain" charset="-78"/>
                          <a:cs typeface="Al Bayan Plain" charset="-78"/>
                        </a:rPr>
                        <m:t>to</m:t>
                      </m:r>
                      <m:r>
                        <a:rPr lang="en-US" i="1">
                          <a:solidFill>
                            <a:schemeClr val="bg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1.2</m:t>
                      </m:r>
                      <m:r>
                        <a:rPr lang="it-IT" i="1">
                          <a:solidFill>
                            <a:schemeClr val="bg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°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08" y="2581152"/>
                <a:ext cx="1470531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91803" b="-1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-88739" y="2511704"/>
                <a:ext cx="14721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𝐸</m:t>
                      </m:r>
                      <m:r>
                        <a:rPr lang="en-US" sz="160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=11</m:t>
                      </m:r>
                      <m:r>
                        <m:rPr>
                          <m:nor/>
                        </m:rPr>
                        <a:rPr lang="en-US" sz="1600">
                          <a:solidFill>
                            <a:schemeClr val="bg2"/>
                          </a:solidFill>
                          <a:latin typeface="Cambria Math" charset="0"/>
                        </a:rPr>
                        <m:t>GeV</m:t>
                      </m:r>
                    </m:oMath>
                  </m:oMathPara>
                </a14:m>
                <a:endParaRPr lang="en-US" sz="16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739" y="2511704"/>
                <a:ext cx="1472189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H="1">
            <a:off x="5706316" y="4653019"/>
            <a:ext cx="729204" cy="3125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400796" y="446782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Max FOM @ 5.5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4734047" y="3310354"/>
                <a:ext cx="4259482" cy="39094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2"/>
                          </a:solidFill>
                          <a:latin typeface="+mj-lt"/>
                        </a:rPr>
                        <m:t>Moller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2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2"/>
                          </a:solidFill>
                          <a:latin typeface="+mj-lt"/>
                        </a:rPr>
                        <m:t>vs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𝐿𝑎𝑏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047" y="3310354"/>
                <a:ext cx="4259482" cy="390941"/>
              </a:xfrm>
              <a:prstGeom prst="rect">
                <a:avLst/>
              </a:prstGeom>
              <a:blipFill rotWithShape="0">
                <a:blip r:embed="rId7"/>
                <a:stretch>
                  <a:fillRect t="-84375" b="-1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335664" y="810229"/>
                <a:ext cx="44215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Effective full azimuthal acceptance due to identical particles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Acceptance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𝐶𝑂𝑀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=50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−130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64" y="810229"/>
                <a:ext cx="442153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828" t="-3974" r="-2345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39367"/>
          <a:stretch/>
        </p:blipFill>
        <p:spPr>
          <a:xfrm>
            <a:off x="5324354" y="156707"/>
            <a:ext cx="3646025" cy="2743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24354" y="208344"/>
            <a:ext cx="844952" cy="1770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0DD15-027A-3E4C-AD51-32D2124A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9FCC-71CD-D243-B912-4113BACA1EAE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12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65" y="86732"/>
            <a:ext cx="7511473" cy="746645"/>
          </a:xfrm>
        </p:spPr>
        <p:txBody>
          <a:bodyPr/>
          <a:lstStyle/>
          <a:p>
            <a:r>
              <a:rPr lang="en-US" dirty="0"/>
              <a:t>SPECTROMETER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694481"/>
                <a:ext cx="3796496" cy="2696901"/>
              </a:xfrm>
            </p:spPr>
            <p:txBody>
              <a:bodyPr/>
              <a:lstStyle/>
              <a:p>
                <a:r>
                  <a:rPr lang="en-US" dirty="0"/>
                  <a:t>Defining collimator (2) upstream of magnetic optics</a:t>
                </a:r>
              </a:p>
              <a:p>
                <a:r>
                  <a:rPr lang="en-US" dirty="0"/>
                  <a:t>Comprises an upstream and downstream torus with 7-fold symmetry</a:t>
                </a:r>
              </a:p>
              <a:p>
                <a:r>
                  <a:rPr lang="en-US" dirty="0"/>
                  <a:t>Focuses elastic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𝑒𝑒</m:t>
                    </m:r>
                  </m:oMath>
                </a14:m>
                <a:r>
                  <a:rPr lang="en-US" dirty="0">
                    <a:latin typeface="Avenir Book" charset="0"/>
                    <a:ea typeface="Avenir Book" charset="0"/>
                    <a:cs typeface="Avenir Book" charset="0"/>
                  </a:rPr>
                  <a:t> onto detector array while separating elastic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𝑒</m:t>
                    </m:r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</m:oMath>
                </a14:m>
                <a:endParaRPr lang="en-US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94481"/>
                <a:ext cx="3796496" cy="2696901"/>
              </a:xfrm>
              <a:blipFill rotWithShape="0">
                <a:blip r:embed="rId2"/>
                <a:stretch>
                  <a:fillRect l="-3050" t="-1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/>
          <a:stretch/>
        </p:blipFill>
        <p:spPr>
          <a:xfrm>
            <a:off x="3625399" y="0"/>
            <a:ext cx="5518601" cy="3842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09" y="3952158"/>
            <a:ext cx="2997843" cy="2259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919" y="3363412"/>
            <a:ext cx="2108762" cy="2811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3686" y="5451677"/>
            <a:ext cx="144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Early coil prototype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27F8A79-8426-47B8-4251-23D7AD19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A29C-C5E7-F147-AC29-512DABD697D1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9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65" y="86732"/>
            <a:ext cx="7511473" cy="746645"/>
          </a:xfrm>
        </p:spPr>
        <p:txBody>
          <a:bodyPr/>
          <a:lstStyle/>
          <a:p>
            <a:r>
              <a:rPr lang="en-US" dirty="0"/>
              <a:t>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63" y="983848"/>
            <a:ext cx="3568457" cy="2152891"/>
          </a:xfrm>
        </p:spPr>
        <p:txBody>
          <a:bodyPr anchor="t"/>
          <a:lstStyle/>
          <a:p>
            <a:r>
              <a:rPr lang="en-US"/>
              <a:t>Six main detector </a:t>
            </a:r>
            <a:r>
              <a:rPr lang="en-US" dirty="0"/>
              <a:t>rings over full azimuth measuring different parts of signal</a:t>
            </a:r>
          </a:p>
          <a:p>
            <a:r>
              <a:rPr lang="en-US" dirty="0"/>
              <a:t>Integrating in current mode </a:t>
            </a:r>
          </a:p>
          <a:p>
            <a:pPr lvl="1"/>
            <a:r>
              <a:rPr lang="en-US" dirty="0"/>
              <a:t>122 GHz for </a:t>
            </a:r>
            <a:r>
              <a:rPr lang="en-US" dirty="0" err="1"/>
              <a:t>moller</a:t>
            </a:r>
            <a:r>
              <a:rPr lang="en-US" dirty="0"/>
              <a:t> 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48" y="425530"/>
            <a:ext cx="4205468" cy="20083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14" y="2485104"/>
            <a:ext cx="3582085" cy="370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6"/>
          <a:stretch/>
        </p:blipFill>
        <p:spPr>
          <a:xfrm>
            <a:off x="416689" y="2851779"/>
            <a:ext cx="3981691" cy="31891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500132" y="2662177"/>
            <a:ext cx="335666" cy="6018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39970" y="2639028"/>
            <a:ext cx="4618298" cy="1851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401" y="2951544"/>
            <a:ext cx="114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Simulated single octant rate with approximate detector locations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951362A-F5F0-BAA7-9C04-E061EA17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2F96-1943-EA4F-B776-2DEC8B8DB2C1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8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10" y="0"/>
            <a:ext cx="7511473" cy="1099596"/>
          </a:xfrm>
        </p:spPr>
        <p:txBody>
          <a:bodyPr/>
          <a:lstStyle/>
          <a:p>
            <a:r>
              <a:rPr lang="en-US" dirty="0"/>
              <a:t>Liquid Hydrogen Target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" y="1032407"/>
            <a:ext cx="7299466" cy="34674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8652" y="4618299"/>
            <a:ext cx="7755039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1.25 m long target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Designed with extensive CFD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Qweak</a:t>
            </a:r>
            <a:r>
              <a:rPr lang="en-US" dirty="0"/>
              <a:t> target precursor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/>
              <a:t>47 ppm </a:t>
            </a:r>
            <a:r>
              <a:rPr lang="en-US" sz="1600" dirty="0">
                <a:sym typeface="Wingdings"/>
              </a:rPr>
              <a:t> 30 ppm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sym typeface="Wingdings"/>
              </a:rPr>
              <a:t>Flow 17 l/s  25 l/s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sym typeface="Wingdings"/>
              </a:rPr>
              <a:t>Cooling 3 kW  4 kW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D26D95-8732-CD12-BB05-8EC465C5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5E218-7F51-3A42-8301-35E4385B9DC6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1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16" y="0"/>
            <a:ext cx="7511473" cy="1312480"/>
          </a:xfrm>
        </p:spPr>
        <p:txBody>
          <a:bodyPr/>
          <a:lstStyle/>
          <a:p>
            <a:r>
              <a:rPr lang="en-US"/>
              <a:t>Parity Quality Electron Beam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04888" y="1006997"/>
            <a:ext cx="8753917" cy="2384385"/>
          </a:xfrm>
        </p:spPr>
        <p:txBody>
          <a:bodyPr anchor="t"/>
          <a:lstStyle/>
          <a:p>
            <a:r>
              <a:rPr lang="en-US" b="1" dirty="0">
                <a:solidFill>
                  <a:schemeClr val="tx1"/>
                </a:solidFill>
              </a:rPr>
              <a:t>High polarization (~85%)</a:t>
            </a:r>
            <a:r>
              <a:rPr lang="en-US" b="1" dirty="0">
                <a:solidFill>
                  <a:schemeClr val="tx1"/>
                </a:solidFill>
                <a:sym typeface="Wingdings"/>
              </a:rPr>
              <a:t> routinely accomplished with GaAs photocathode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18</a:t>
            </a:fld>
            <a:endParaRPr lang="en-US"/>
          </a:p>
        </p:txBody>
      </p:sp>
      <p:pic>
        <p:nvPicPr>
          <p:cNvPr id="15362" name="Picture 2" descr="mage result for gaas injector photocathode jefferson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40" y="1759351"/>
            <a:ext cx="3291068" cy="423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CBF79-6CAF-ED40-16B9-71708E7A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85EB-395B-9642-B351-7B23C688C119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6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16" y="0"/>
            <a:ext cx="7511473" cy="1312480"/>
          </a:xfrm>
        </p:spPr>
        <p:txBody>
          <a:bodyPr/>
          <a:lstStyle/>
          <a:p>
            <a:r>
              <a:rPr lang="en-US" dirty="0"/>
              <a:t>Parity Quality Electron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204888" y="1006997"/>
                <a:ext cx="8753917" cy="2384385"/>
              </a:xfrm>
            </p:spPr>
            <p:txBody>
              <a:bodyPr anchor="t">
                <a:normAutofit lnSpcReduction="10000"/>
              </a:bodyPr>
              <a:lstStyle/>
              <a:p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High polarization (~85%)</a:t>
                </a: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sym typeface="Wingdings"/>
                  </a:rPr>
                  <a:t> routinely accomplished with GaAs photocathode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Rapid helicity reversal (~2kHz) to reduce random noise from target density fluctuations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Helicity reversal of laser polarization in source provided by </a:t>
                </a:r>
                <a:r>
                  <a:rPr lang="en-US" dirty="0" err="1">
                    <a:solidFill>
                      <a:schemeClr val="tx1"/>
                    </a:solidFill>
                  </a:rPr>
                  <a:t>Pockels</a:t>
                </a:r>
                <a:r>
                  <a:rPr lang="en-US" dirty="0">
                    <a:solidFill>
                      <a:schemeClr val="tx1"/>
                    </a:solidFill>
                  </a:rPr>
                  <a:t> cell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Previous KD*P cell limited to ~100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s </a:t>
                </a:r>
                <a:r>
                  <a:rPr lang="en-US" dirty="0" err="1">
                    <a:solidFill>
                      <a:schemeClr val="tx1"/>
                    </a:solidFill>
                  </a:rPr>
                  <a:t>deadtime</a:t>
                </a:r>
                <a:r>
                  <a:rPr lang="en-US" dirty="0">
                    <a:solidFill>
                      <a:schemeClr val="tx1"/>
                    </a:solidFill>
                  </a:rPr>
                  <a:t> for each reversal due to ringing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Ringing eliminated and 10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s reversal time possible with new RTP crystal cell developed by UVA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4888" y="1006997"/>
                <a:ext cx="8753917" cy="2384385"/>
              </a:xfrm>
              <a:blipFill rotWithShape="0">
                <a:blip r:embed="rId2"/>
                <a:stretch>
                  <a:fillRect l="-1323" t="-6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42" y="4132164"/>
            <a:ext cx="1608734" cy="1847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79" y="3328636"/>
            <a:ext cx="2709493" cy="270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" y="4236335"/>
            <a:ext cx="1343461" cy="78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65" y="3321936"/>
            <a:ext cx="2742720" cy="2742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2" y="3680751"/>
            <a:ext cx="848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KD*P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0065" y="3590083"/>
            <a:ext cx="643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RTP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25" y="3229337"/>
            <a:ext cx="4328932" cy="2951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79403" y="3231262"/>
            <a:ext cx="4550787" cy="2951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A903528-3110-6313-DF10-1D02E3FF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0086-4BBC-2740-822B-DAFB2119F66C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3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98" y="237203"/>
            <a:ext cx="7511473" cy="931840"/>
          </a:xfrm>
        </p:spPr>
        <p:txBody>
          <a:bodyPr/>
          <a:lstStyle/>
          <a:p>
            <a:r>
              <a:rPr lang="en-US" dirty="0"/>
              <a:t>Moller experiment overview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838" y="1851950"/>
                <a:ext cx="8102278" cy="383122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Polarized electron scattering on </a:t>
                </a:r>
                <a:r>
                  <a:rPr lang="en-US" dirty="0" err="1"/>
                  <a:t>unpolarized</a:t>
                </a:r>
                <a:r>
                  <a:rPr lang="en-US" dirty="0"/>
                  <a:t> atomic electrons in LH2</a:t>
                </a:r>
              </a:p>
              <a:p>
                <a:r>
                  <a:rPr lang="en-US" dirty="0"/>
                  <a:t>Measures parity-violating scattering asymmetry </a:t>
                </a:r>
                <a:r>
                  <a:rPr lang="en-US" dirty="0">
                    <a:sym typeface="Wingdings"/>
                  </a:rPr>
                  <a:t> </a:t>
                </a:r>
                <a:r>
                  <a:rPr lang="en-US" dirty="0"/>
                  <a:t>proportional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Precise measurement of the weak charge of the electron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(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dirty="0"/>
                  <a:t> ~2.4%)</a:t>
                </a:r>
              </a:p>
              <a:p>
                <a:r>
                  <a:rPr lang="en-US" dirty="0"/>
                  <a:t>Precision test of the Standard Model prediction for the running of the weak charge/weak mixing angle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func>
                      <m:funcPr>
                        <m:ctrlPr>
                          <a:rPr lang="mr-IN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mr-IN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mr-IN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𝑊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~0.12%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Search for physics beyond the Standard Model at the Precision Frontier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838" y="1851950"/>
                <a:ext cx="8102278" cy="3831220"/>
              </a:xfrm>
              <a:blipFill>
                <a:blip r:embed="rId2"/>
                <a:stretch>
                  <a:fillRect l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48" y="1181742"/>
            <a:ext cx="4115965" cy="114476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C868D-D5B0-41A0-B1A9-6FEB698B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6A6E9-93E3-C74F-A81D-EAB23D3D7171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47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16" y="0"/>
            <a:ext cx="7511473" cy="1312480"/>
          </a:xfrm>
        </p:spPr>
        <p:txBody>
          <a:bodyPr/>
          <a:lstStyle/>
          <a:p>
            <a:r>
              <a:rPr lang="en-US"/>
              <a:t>Parity Quality Electron Beam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04888" y="1006997"/>
            <a:ext cx="8753917" cy="2384385"/>
          </a:xfrm>
        </p:spPr>
        <p:txBody>
          <a:bodyPr anchor="t"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 polarization (~85%)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/>
              </a:rPr>
              <a:t> routinely accomplished with GaAs photocathode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Rapid helicity reversal (~2kHz) to minimize random noise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eg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 Target density fluctuations and slow drifts</a:t>
            </a:r>
          </a:p>
          <a:p>
            <a:r>
              <a:rPr lang="en-US" b="1" dirty="0">
                <a:solidFill>
                  <a:schemeClr val="tx1"/>
                </a:solidFill>
              </a:rPr>
              <a:t>Helicity correlated (HC) Differences suppressed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83" y="3020994"/>
            <a:ext cx="2742182" cy="1870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" y="3555680"/>
            <a:ext cx="2257063" cy="135210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23150" y="4884516"/>
            <a:ext cx="4965539" cy="115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73884" y="2673753"/>
            <a:ext cx="3715473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Achieving Moller Requirements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Injector upgrade including new Wien filter and 200 </a:t>
            </a:r>
            <a:r>
              <a:rPr lang="en-US" dirty="0" err="1"/>
              <a:t>keV</a:t>
            </a:r>
            <a:r>
              <a:rPr lang="en-US" dirty="0"/>
              <a:t> gun with no RF </a:t>
            </a:r>
            <a:r>
              <a:rPr lang="en-US" dirty="0" err="1"/>
              <a:t>prebuncher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Reduced space charge effects (beam halo)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Better matching = adiabatic damping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No x/y coupling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RTP cell provides ability to feed back on position and intensity differences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B179E-7AE6-17FC-E5EC-F3B0045C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BFD9-5F17-2946-BA0D-F3E81E3AD76C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16" y="0"/>
            <a:ext cx="7511473" cy="1312480"/>
          </a:xfrm>
        </p:spPr>
        <p:txBody>
          <a:bodyPr/>
          <a:lstStyle/>
          <a:p>
            <a:r>
              <a:rPr lang="en-US"/>
              <a:t>Parity Quality Electron Beam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04888" y="1006997"/>
            <a:ext cx="8753917" cy="2384385"/>
          </a:xfrm>
        </p:spPr>
        <p:txBody>
          <a:bodyPr anchor="t"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 polarization (~85%)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/>
              </a:rPr>
              <a:t> routinely accomplished with GaAs photocathode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Rapid helicity reversal (~2kHz) to minimize random noise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eg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 Target density fluctuations and slow drifts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Helicity correlated (HC) Differences suppressed</a:t>
            </a:r>
          </a:p>
          <a:p>
            <a:r>
              <a:rPr lang="en-US" b="1" dirty="0">
                <a:solidFill>
                  <a:schemeClr val="tx1"/>
                </a:solidFill>
              </a:rPr>
              <a:t>Cancelation of remaining HC false asymmetries = Slow reversals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" y="2916821"/>
            <a:ext cx="6959333" cy="333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3767" y="6041985"/>
            <a:ext cx="1438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Courtesy </a:t>
            </a:r>
            <a:r>
              <a:rPr lang="en-US" sz="1000" dirty="0">
                <a:solidFill>
                  <a:schemeClr val="bg1"/>
                </a:solidFill>
              </a:rPr>
              <a:t>K. </a:t>
            </a:r>
            <a:r>
              <a:rPr lang="en-US" sz="1000" dirty="0" err="1">
                <a:solidFill>
                  <a:schemeClr val="bg1"/>
                </a:solidFill>
              </a:rPr>
              <a:t>Paschke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4177" y="6030410"/>
            <a:ext cx="856527" cy="2199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9D7317-BB1E-750A-5A2D-1C933568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882F-134C-C54A-B48B-FE6806283373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6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65" y="86732"/>
            <a:ext cx="7511473" cy="746645"/>
          </a:xfrm>
        </p:spPr>
        <p:txBody>
          <a:bodyPr/>
          <a:lstStyle/>
          <a:p>
            <a:r>
              <a:rPr lang="en-US" dirty="0"/>
              <a:t>POLARIMETRY: Compton ~0.4%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965" y="2685329"/>
                <a:ext cx="4166887" cy="3518704"/>
              </a:xfrm>
              <a:ln>
                <a:solidFill>
                  <a:schemeClr val="tx1"/>
                </a:solidFill>
              </a:ln>
            </p:spPr>
            <p:txBody>
              <a:bodyPr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-detector</a:t>
                </a:r>
              </a:p>
              <a:p>
                <a:pPr lvl="1"/>
                <a:r>
                  <a:rPr lang="en-US" dirty="0"/>
                  <a:t>No-threshold integration 200 </a:t>
                </a:r>
                <a:r>
                  <a:rPr lang="en-US" dirty="0" err="1"/>
                  <a:t>MhZ</a:t>
                </a:r>
                <a:endParaRPr lang="en-US" dirty="0"/>
              </a:p>
              <a:p>
                <a:pPr lvl="1"/>
                <a:r>
                  <a:rPr lang="en-US" dirty="0"/>
                  <a:t>Operating during PREXII-CREX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965" y="2685329"/>
                <a:ext cx="4166887" cy="3518704"/>
              </a:xfrm>
              <a:blipFill rotWithShape="0">
                <a:blip r:embed="rId2"/>
                <a:stretch>
                  <a:fillRect l="-2628" t="-34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85" y="3854372"/>
            <a:ext cx="2957332" cy="2087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46" y="3927487"/>
            <a:ext cx="1100564" cy="1396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8897" y="1030146"/>
                <a:ext cx="3240911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Scattering ~3kW circularly polarized green laser from electron beam and detecting both back-scattered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600" dirty="0"/>
                  <a:t>and e-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97" y="1030146"/>
                <a:ext cx="3240911" cy="1077218"/>
              </a:xfrm>
              <a:prstGeom prst="rect">
                <a:avLst/>
              </a:prstGeom>
              <a:blipFill rotWithShape="0">
                <a:blip r:embed="rId5"/>
                <a:stretch>
                  <a:fillRect l="-938" t="-1117" b="-346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4689677" y="2698832"/>
                <a:ext cx="4166887" cy="35187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t">
                <a:normAutofit lnSpcReduction="10000"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8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6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4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4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1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1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Arial"/>
                  <a:buChar char="•"/>
                  <a:defRPr sz="11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1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/>
                  <a:t>-detector</a:t>
                </a:r>
              </a:p>
              <a:p>
                <a:pPr lvl="1"/>
                <a:r>
                  <a:rPr lang="en-US" dirty="0"/>
                  <a:t>3</a:t>
                </a:r>
                <a:r>
                  <a:rPr lang="en-US" baseline="30000" dirty="0"/>
                  <a:t>rd</a:t>
                </a:r>
                <a:r>
                  <a:rPr lang="en-US" dirty="0"/>
                  <a:t> dipole momentum analyzes scattered electrons</a:t>
                </a:r>
              </a:p>
              <a:p>
                <a:pPr lvl="1"/>
                <a:r>
                  <a:rPr lang="en-US" dirty="0"/>
                  <a:t>Spectrum formed as function of displacement from beam</a:t>
                </a:r>
              </a:p>
              <a:p>
                <a:pPr lvl="1"/>
                <a:r>
                  <a:rPr lang="en-US" dirty="0"/>
                  <a:t>Silicon detector not currently functioning but plans to replace with diamond strip or </a:t>
                </a:r>
                <a:r>
                  <a:rPr lang="en-US" dirty="0">
                    <a:sym typeface="Wingdings" pitchFamily="2" charset="2"/>
                  </a:rPr>
                  <a:t>HVMAPS (</a:t>
                </a:r>
                <a:r>
                  <a:rPr lang="en-US" dirty="0"/>
                  <a:t>High Voltage Monolithic Active Pixel Sensors)</a:t>
                </a:r>
                <a:r>
                  <a:rPr lang="en-US" i="1" dirty="0"/>
                  <a:t> </a:t>
                </a:r>
                <a:r>
                  <a:rPr lang="en-US" dirty="0">
                    <a:sym typeface="Wingdings" pitchFamily="2" charset="2"/>
                  </a:rPr>
                  <a:t>detector 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Most independent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but shares laser polarization</a:t>
                </a:r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77" y="2698832"/>
                <a:ext cx="4166887" cy="3518704"/>
              </a:xfrm>
              <a:prstGeom prst="rect">
                <a:avLst/>
              </a:prstGeom>
              <a:blipFill rotWithShape="0">
                <a:blip r:embed="rId6"/>
                <a:stretch>
                  <a:fillRect l="-2624" t="-43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0" b="-1"/>
          <a:stretch/>
        </p:blipFill>
        <p:spPr>
          <a:xfrm>
            <a:off x="3622876" y="715403"/>
            <a:ext cx="5243331" cy="184013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9E39C1-E61A-C743-BA70-3787BF55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B7AE-803D-BA4B-A0BC-6A3B91818215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38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65" y="86732"/>
            <a:ext cx="7511473" cy="746645"/>
          </a:xfrm>
        </p:spPr>
        <p:txBody>
          <a:bodyPr/>
          <a:lstStyle/>
          <a:p>
            <a:r>
              <a:rPr lang="en-US" dirty="0"/>
              <a:t>POLARIMETRY: Moller ~0.4%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23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86137" y="4039564"/>
            <a:ext cx="8264324" cy="2062495"/>
          </a:xfrm>
        </p:spPr>
        <p:txBody>
          <a:bodyPr/>
          <a:lstStyle/>
          <a:p>
            <a:r>
              <a:rPr lang="en-US" dirty="0"/>
              <a:t>Key systematics being studied:  </a:t>
            </a:r>
            <a:r>
              <a:rPr lang="en-US" dirty="0" err="1"/>
              <a:t>Levchuk</a:t>
            </a:r>
            <a:r>
              <a:rPr lang="en-US" dirty="0"/>
              <a:t> effect, target polarization, sensitivity to optics</a:t>
            </a:r>
          </a:p>
          <a:p>
            <a:r>
              <a:rPr lang="en-US" dirty="0"/>
              <a:t>Lots of lessons learned during PREXII/CREX</a:t>
            </a:r>
          </a:p>
          <a:p>
            <a:r>
              <a:rPr lang="en-US" dirty="0"/>
              <a:t>may add GEM tracker to reduce systematics from optics uncertainty</a:t>
            </a:r>
          </a:p>
        </p:txBody>
      </p:sp>
      <p:pic>
        <p:nvPicPr>
          <p:cNvPr id="14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84" y="1091365"/>
            <a:ext cx="5475416" cy="2519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2045" y="983848"/>
                <a:ext cx="3715473" cy="2981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/>
                  <a:t>Elastic </a:t>
                </a:r>
                <a:r>
                  <a:rPr lang="en-US" sz="1600" dirty="0" err="1"/>
                  <a:t>ee</a:t>
                </a:r>
                <a:r>
                  <a:rPr lang="en-US" sz="1600" dirty="0"/>
                  <a:t> scattering from a Fe foil polarized || beam 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/>
                  <a:t>Parity conserving Moller </a:t>
                </a:r>
                <a:r>
                  <a:rPr lang="en-US" sz="1600" dirty="0" err="1"/>
                  <a:t>asym</a:t>
                </a:r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↑↑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↓↑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↑↑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↓↑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𝑚𝑒𝑎𝑠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sz="10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/>
                  <a:t>Measured asymmetry for us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𝑙𝑜𝑛𝑔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𝑧𝑧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5" y="983848"/>
                <a:ext cx="3715473" cy="2981907"/>
              </a:xfrm>
              <a:prstGeom prst="rect">
                <a:avLst/>
              </a:prstGeom>
              <a:blipFill rotWithShape="0">
                <a:blip r:embed="rId3"/>
                <a:stretch>
                  <a:fillRect l="-657" t="-612" b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2998C-C7DB-5743-0F91-77D01E33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04DE9-9145-F74E-AE99-AEDEA8750D44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1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2" y="0"/>
            <a:ext cx="7897390" cy="746645"/>
          </a:xfrm>
        </p:spPr>
        <p:txBody>
          <a:bodyPr>
            <a:noAutofit/>
          </a:bodyPr>
          <a:lstStyle/>
          <a:p>
            <a:r>
              <a:rPr lang="en-US" b="1" cap="none" dirty="0"/>
              <a:t>MOLLER Project Team has been very active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8941" y="650109"/>
            <a:ext cx="8545572" cy="576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Thanks to the leads who have helped shepherd MOLLER through Several reviews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218" y="1176812"/>
            <a:ext cx="8299047" cy="5232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Project Manager: J. Fast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Deputy Project Manager: J. Butler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Project Engineer: R. Wines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Safety Lead: E. </a:t>
            </a:r>
            <a:r>
              <a:rPr lang="en-US" sz="1400" dirty="0" err="1">
                <a:solidFill>
                  <a:schemeClr val="tx2"/>
                </a:solidFill>
              </a:rPr>
              <a:t>Folts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4337" y="3646025"/>
            <a:ext cx="8545572" cy="2291787"/>
          </a:xfrm>
        </p:spPr>
        <p:txBody>
          <a:bodyPr/>
          <a:lstStyle/>
          <a:p>
            <a:r>
              <a:rPr lang="en-US" dirty="0"/>
              <a:t>Achieved CD1 in Dec 2020</a:t>
            </a:r>
          </a:p>
          <a:p>
            <a:r>
              <a:rPr lang="en-US" dirty="0"/>
              <a:t>Going through reviews now expecting CD2-3 in early 2023</a:t>
            </a:r>
          </a:p>
          <a:p>
            <a:r>
              <a:rPr lang="en-US" dirty="0"/>
              <a:t>Expect to begin installation in Fall of 2024 with first physics beam in 2025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15162" y="3306423"/>
            <a:ext cx="7511473" cy="746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STATUS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164E5-96E3-93BB-A5D1-2971C450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134E6-C0D6-E44E-BB9A-1564FFE718F3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1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4" y="4531411"/>
            <a:ext cx="7511473" cy="131248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14" y="602488"/>
            <a:ext cx="7843683" cy="1214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MOLLER collaboration consists of ~160 authors, 37 institutions from 6 countries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17" y="1990041"/>
            <a:ext cx="5684857" cy="239270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18E77-4AE8-1C9C-CABC-109C151F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79E4-B02D-0A45-B893-0083E455665D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2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18" y="439839"/>
            <a:ext cx="5139159" cy="856526"/>
          </a:xfrm>
        </p:spPr>
        <p:txBody>
          <a:bodyPr>
            <a:normAutofit/>
          </a:bodyPr>
          <a:lstStyle/>
          <a:p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Figure of Merit</a:t>
            </a:r>
          </a:p>
        </p:txBody>
      </p:sp>
      <p:pic>
        <p:nvPicPr>
          <p:cNvPr id="108" name="Content Placeholder 10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44" y="3240912"/>
            <a:ext cx="3028253" cy="2930887"/>
          </a:xfrm>
        </p:spPr>
      </p:pic>
      <p:sp>
        <p:nvSpPr>
          <p:cNvPr id="103" name="Footer Placeholder 10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104" name="Slide Number Placeholder 1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26</a:t>
            </a:fld>
            <a:endParaRPr lang="en-US"/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30" y="201270"/>
            <a:ext cx="3029473" cy="2914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127323" y="2013996"/>
                <a:ext cx="5069710" cy="2158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pv</m:t>
                        </m:r>
                      </m:sub>
                    </m:sSub>
                  </m:oMath>
                </a14:m>
                <a:r>
                  <a:rPr lang="en-US" dirty="0"/>
                  <a:t> varies over acceptance from 40  to 27 ppb </a:t>
                </a:r>
                <a:r>
                  <a:rPr lang="en-US" dirty="0"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charset="0"/>
                              </a:rPr>
                              <m:t>pv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~32 ppb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Cross section minimum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𝐶𝑂𝑀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=90</m:t>
                    </m:r>
                    <m:r>
                      <a:rPr lang="it-IT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FOM =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𝑃𝑉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𝑒𝑒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maximum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𝐶𝑂𝑀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=90</m:t>
                    </m:r>
                    <m:r>
                      <a:rPr lang="it-IT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dirty="0"/>
                  <a:t> and varies slowly away from 90 </a:t>
                </a:r>
                <a:r>
                  <a:rPr lang="en-US" dirty="0" err="1"/>
                  <a:t>deg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3" y="2013996"/>
                <a:ext cx="5069710" cy="2158604"/>
              </a:xfrm>
              <a:prstGeom prst="rect">
                <a:avLst/>
              </a:prstGeom>
              <a:blipFill rotWithShape="0">
                <a:blip r:embed="rId4"/>
                <a:stretch>
                  <a:fillRect l="-841" t="-1695" b="-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745AA-5132-D7C0-A7EE-3B5FC79F5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2915-D308-D941-9068-808E25DCD380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38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10" y="0"/>
            <a:ext cx="7511473" cy="1053296"/>
          </a:xfrm>
        </p:spPr>
        <p:txBody>
          <a:bodyPr/>
          <a:lstStyle/>
          <a:p>
            <a:r>
              <a:rPr lang="en-US" dirty="0"/>
              <a:t>Sensitivity to New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917" y="1296371"/>
                <a:ext cx="6377653" cy="5048763"/>
              </a:xfrm>
            </p:spPr>
            <p:txBody>
              <a:bodyPr anchor="t"/>
              <a:lstStyle/>
              <a:p>
                <a:r>
                  <a:rPr lang="en-US" dirty="0"/>
                  <a:t>New physics can be parametrized by contact interactions in an effective </a:t>
                </a:r>
                <a:r>
                  <a:rPr lang="en-US" dirty="0" err="1"/>
                  <a:t>Lagrangian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Varying sensitivity to different couplings</a:t>
                </a:r>
              </a:p>
              <a:p>
                <a:pPr lvl="1"/>
                <a:r>
                  <a:rPr lang="en-US" dirty="0">
                    <a:sym typeface="Wingdings"/>
                  </a:rPr>
                  <a:t>MOLLER part of larger program to probe phase space of different models of new physics </a:t>
                </a:r>
              </a:p>
              <a:p>
                <a:pPr lvl="1"/>
                <a:r>
                  <a:rPr lang="en-US" dirty="0">
                    <a:sym typeface="Wingdings"/>
                  </a:rPr>
                  <a:t>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𝑔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4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𝜋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=1</m:t>
                    </m:r>
                  </m:oMath>
                </a14:m>
                <a:r>
                  <a:rPr lang="en-US" dirty="0">
                    <a:sym typeface="Wingdings"/>
                  </a:rPr>
                  <a:t> as in high energy physics gives MOLLER sensitivity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𝐿𝐿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𝑒𝑒</m:t>
                        </m:r>
                      </m:sup>
                    </m:sSubSup>
                    <m:r>
                      <a:rPr lang="en-US" b="0" i="0" smtClean="0">
                        <a:latin typeface="Cambria Math" charset="0"/>
                        <a:sym typeface="Wingdings"/>
                      </a:rPr>
                      <m:t>=27</m:t>
                    </m:r>
                  </m:oMath>
                </a14:m>
                <a:r>
                  <a:rPr lang="en-US" dirty="0">
                    <a:sym typeface="Wingdings"/>
                  </a:rPr>
                  <a:t> TeV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917" y="1296371"/>
                <a:ext cx="6377653" cy="5048763"/>
              </a:xfrm>
              <a:blipFill rotWithShape="0">
                <a:blip r:embed="rId2"/>
                <a:stretch>
                  <a:fillRect l="-1816" t="-2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27</a:t>
            </a:fld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003" r="3498" b="17987"/>
          <a:stretch/>
        </p:blipFill>
        <p:spPr>
          <a:xfrm>
            <a:off x="6863788" y="1531506"/>
            <a:ext cx="2129742" cy="2727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8040" y="4352089"/>
            <a:ext cx="2489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https://arxiv.org/abs/1302.6263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/>
          <a:stretch/>
        </p:blipFill>
        <p:spPr>
          <a:xfrm>
            <a:off x="914398" y="2043260"/>
            <a:ext cx="3862659" cy="78097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74D779D-7255-8045-B318-EBB465D7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5C33A-17E6-4743-A273-ACDA9DC6C4E0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71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0" y="0"/>
            <a:ext cx="7337853" cy="1041722"/>
          </a:xfrm>
        </p:spPr>
        <p:txBody>
          <a:bodyPr/>
          <a:lstStyle/>
          <a:p>
            <a:r>
              <a:rPr lang="en-US"/>
              <a:t>Running of Weak mixing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5748" y="752354"/>
                <a:ext cx="4190034" cy="4872942"/>
              </a:xfrm>
            </p:spPr>
            <p:txBody>
              <a:bodyPr/>
              <a:lstStyle/>
              <a:p>
                <a:r>
                  <a:rPr lang="en-US" dirty="0"/>
                  <a:t>Running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mr-I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mr-I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mr-IN" i="0" smtClean="0">
                                <a:latin typeface="Cambria Math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/>
                  <a:t> precisely given by Standard Model and anchored absolutely by Measurements at the Z-pole resonance </a:t>
                </a:r>
              </a:p>
              <a:p>
                <a:r>
                  <a:rPr lang="en-US" dirty="0"/>
                  <a:t>3 sigma difference between LEP 1 and SLC measurements with nearly equal precision</a:t>
                </a:r>
              </a:p>
              <a:p>
                <a:pPr lvl="1"/>
                <a:r>
                  <a:rPr lang="en-US" dirty="0"/>
                  <a:t>Average agrees well with Higgs boson mass of 126 GeV</a:t>
                </a:r>
              </a:p>
              <a:p>
                <a:pPr lvl="1"/>
                <a:r>
                  <a:rPr lang="en-US" dirty="0"/>
                  <a:t>Choosing one or the other has ruins agreement with different implications for high energy dynamics</a:t>
                </a:r>
              </a:p>
              <a:p>
                <a:r>
                  <a:rPr lang="en-US" dirty="0"/>
                  <a:t>MOLLER proposal to measure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  <m:r>
                              <m:rPr>
                                <m:sty m:val="p"/>
                              </m:rPr>
                              <a:rPr lang="mr-IN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</m:e>
                    </m:func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0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/>
                  <a:t> 0.00028 has same level of precision and interpretability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748" y="752354"/>
                <a:ext cx="4190034" cy="4872942"/>
              </a:xfrm>
              <a:blipFill rotWithShape="0">
                <a:blip r:embed="rId2"/>
                <a:stretch>
                  <a:fillRect l="-2766" t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94" y="2051610"/>
            <a:ext cx="4730833" cy="3041249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766613" y="3692324"/>
            <a:ext cx="254643" cy="497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9920" y="5741043"/>
                <a:ext cx="8704691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Best projected sensitivity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mr-I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mr-I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mr-IN" i="0" smtClean="0">
                                <a:latin typeface="Cambria Math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or at collider over next decade.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0" y="5741043"/>
                <a:ext cx="870469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90" t="-90323" b="-12096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06B83A3-70F1-099B-BF1A-19884E68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2D4-6A04-0945-8DF8-CC1291B28C1E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CC6-52B6-4349-8952-57A8B2BCD3BB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6" y="1842932"/>
            <a:ext cx="3243667" cy="2218466"/>
          </a:xfrm>
        </p:spPr>
      </p:pic>
      <p:sp>
        <p:nvSpPr>
          <p:cNvPr id="8" name="Oval 7"/>
          <p:cNvSpPr/>
          <p:nvPr/>
        </p:nvSpPr>
        <p:spPr>
          <a:xfrm>
            <a:off x="1304144" y="3105775"/>
            <a:ext cx="179882" cy="2023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1530871" y="3107649"/>
            <a:ext cx="179882" cy="202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030A0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207331D-3A89-E403-3952-99BA4D65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" y="201010"/>
            <a:ext cx="8615887" cy="1312480"/>
          </a:xfrm>
        </p:spPr>
        <p:txBody>
          <a:bodyPr>
            <a:normAutofit/>
          </a:bodyPr>
          <a:lstStyle/>
          <a:p>
            <a:r>
              <a:rPr lang="en-US" sz="2600" dirty="0"/>
              <a:t>High Energy Physics @ Low Energy = Precision</a:t>
            </a:r>
          </a:p>
        </p:txBody>
      </p:sp>
    </p:spTree>
    <p:extLst>
      <p:ext uri="{BB962C8B-B14F-4D97-AF65-F5344CB8AC3E}">
        <p14:creationId xmlns:p14="http://schemas.microsoft.com/office/powerpoint/2010/main" val="84669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0A60C0-7253-711A-4D8C-E8D50B93094F}"/>
              </a:ext>
            </a:extLst>
          </p:cNvPr>
          <p:cNvSpPr/>
          <p:nvPr/>
        </p:nvSpPr>
        <p:spPr>
          <a:xfrm>
            <a:off x="4752474" y="1610506"/>
            <a:ext cx="3801979" cy="19388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CC6-52B6-4349-8952-57A8B2BCD3BB}" type="slidenum">
              <a:rPr lang="en-US" smtClean="0"/>
              <a:t>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6" y="1842932"/>
            <a:ext cx="3243667" cy="221846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>
          <a:xfrm>
            <a:off x="4755627" y="1644235"/>
            <a:ext cx="3807658" cy="1881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1304144" y="3105775"/>
            <a:ext cx="179882" cy="2023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1530871" y="3107649"/>
            <a:ext cx="179882" cy="202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030A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428EAC-219F-105E-82AA-5AB570CE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" y="201010"/>
            <a:ext cx="8615887" cy="1312480"/>
          </a:xfrm>
        </p:spPr>
        <p:txBody>
          <a:bodyPr>
            <a:normAutofit/>
          </a:bodyPr>
          <a:lstStyle/>
          <a:p>
            <a:r>
              <a:rPr lang="en-US" sz="2600" dirty="0"/>
              <a:t>High Energy Physics @ Low Energy = Precision</a:t>
            </a:r>
          </a:p>
        </p:txBody>
      </p:sp>
    </p:spTree>
    <p:extLst>
      <p:ext uri="{BB962C8B-B14F-4D97-AF65-F5344CB8AC3E}">
        <p14:creationId xmlns:p14="http://schemas.microsoft.com/office/powerpoint/2010/main" val="111525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50630E-7F92-2493-3A0D-AD0A9EEB0D64}"/>
              </a:ext>
            </a:extLst>
          </p:cNvPr>
          <p:cNvSpPr/>
          <p:nvPr/>
        </p:nvSpPr>
        <p:spPr>
          <a:xfrm>
            <a:off x="4427621" y="1610506"/>
            <a:ext cx="4559968" cy="42609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CC6-52B6-4349-8952-57A8B2BCD3BB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6" y="1842932"/>
            <a:ext cx="3243667" cy="2218466"/>
          </a:xfrm>
        </p:spPr>
      </p:pic>
      <p:sp>
        <p:nvSpPr>
          <p:cNvPr id="3" name="Oval 2"/>
          <p:cNvSpPr/>
          <p:nvPr/>
        </p:nvSpPr>
        <p:spPr>
          <a:xfrm>
            <a:off x="1304144" y="3105775"/>
            <a:ext cx="179882" cy="2023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>
          <a:xfrm>
            <a:off x="4755627" y="1644235"/>
            <a:ext cx="3807658" cy="1881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91" y="3617048"/>
            <a:ext cx="4332158" cy="206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1530871" y="3107649"/>
            <a:ext cx="179882" cy="202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030A0"/>
              </a:solidFill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34B4AA10-AFCE-272F-441E-90B9617C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" y="201010"/>
            <a:ext cx="8615887" cy="1312480"/>
          </a:xfrm>
        </p:spPr>
        <p:txBody>
          <a:bodyPr>
            <a:normAutofit/>
          </a:bodyPr>
          <a:lstStyle/>
          <a:p>
            <a:r>
              <a:rPr lang="en-US" sz="2600" dirty="0"/>
              <a:t>High Energy Physics @ Low Energy = Precision</a:t>
            </a:r>
          </a:p>
        </p:txBody>
      </p:sp>
    </p:spTree>
    <p:extLst>
      <p:ext uri="{BB962C8B-B14F-4D97-AF65-F5344CB8AC3E}">
        <p14:creationId xmlns:p14="http://schemas.microsoft.com/office/powerpoint/2010/main" val="108741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CC6-52B6-4349-8952-57A8B2BCD3BB}" type="slidenum">
              <a:rPr lang="en-US" smtClean="0"/>
              <a:t>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6" y="1842932"/>
            <a:ext cx="2557843" cy="1749405"/>
          </a:xfrm>
        </p:spPr>
      </p:pic>
      <p:sp>
        <p:nvSpPr>
          <p:cNvPr id="3" name="Oval 2"/>
          <p:cNvSpPr/>
          <p:nvPr/>
        </p:nvSpPr>
        <p:spPr>
          <a:xfrm>
            <a:off x="1416571" y="3105775"/>
            <a:ext cx="179882" cy="2023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77495"/>
            <a:ext cx="4109332" cy="3654319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3FA5655-8BEC-F33E-610A-8C90589A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" y="201010"/>
            <a:ext cx="8615887" cy="1312480"/>
          </a:xfrm>
        </p:spPr>
        <p:txBody>
          <a:bodyPr>
            <a:normAutofit/>
          </a:bodyPr>
          <a:lstStyle/>
          <a:p>
            <a:r>
              <a:rPr lang="en-US" sz="2600" dirty="0"/>
              <a:t>High Energy Physics @ Low Energy = Precision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E3C92C-4E4A-7C53-FBE1-07C52FF4F998}"/>
              </a:ext>
            </a:extLst>
          </p:cNvPr>
          <p:cNvSpPr/>
          <p:nvPr/>
        </p:nvSpPr>
        <p:spPr>
          <a:xfrm>
            <a:off x="4427621" y="1610506"/>
            <a:ext cx="4559968" cy="42609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657E08-D17D-0E1B-BE2F-C937FDB9C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>
          <a:xfrm>
            <a:off x="4755627" y="1644235"/>
            <a:ext cx="3807658" cy="1881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2A1E4-8231-A7BB-46EA-49A66C8503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91" y="3617048"/>
            <a:ext cx="4332158" cy="2060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525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98" y="237203"/>
            <a:ext cx="7511473" cy="931840"/>
          </a:xfrm>
        </p:spPr>
        <p:txBody>
          <a:bodyPr/>
          <a:lstStyle/>
          <a:p>
            <a:r>
              <a:rPr lang="en-US" dirty="0"/>
              <a:t>How are Parity Experiments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1" y="1876926"/>
            <a:ext cx="8102278" cy="45238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Some folks groan when they hear Parity experiments are on the schedule. They are quite different in their demands and the way they extract their physics.</a:t>
            </a:r>
          </a:p>
          <a:p>
            <a:r>
              <a:rPr lang="en-US" dirty="0"/>
              <a:t>They are typically measuring tiny asymmetries (ppm level) so they obsess over beam quality to the annoyance of MCC and other Halls </a:t>
            </a:r>
          </a:p>
          <a:p>
            <a:pPr lvl="1"/>
            <a:r>
              <a:rPr lang="en-US" dirty="0"/>
              <a:t>(EG. differences in average beam position between left and right helicity states needs to be at the nm scale)</a:t>
            </a:r>
          </a:p>
          <a:p>
            <a:pPr lvl="1"/>
            <a:r>
              <a:rPr lang="en-US" dirty="0"/>
              <a:t>Incessantly measure beam characteristics and detector sensitivities to them</a:t>
            </a:r>
          </a:p>
          <a:p>
            <a:pPr lvl="1"/>
            <a:r>
              <a:rPr lang="en-US" dirty="0"/>
              <a:t>Continuously monitor distribution widths: </a:t>
            </a:r>
            <a:r>
              <a:rPr lang="en-US" dirty="0" err="1"/>
              <a:t>Eg.</a:t>
            </a:r>
            <a:r>
              <a:rPr lang="en-US" dirty="0"/>
              <a:t> a small increase in asymmetry width from target boiling and noisy instrumentation could easily lead to an effective loss of 50% in statistics.</a:t>
            </a:r>
          </a:p>
          <a:p>
            <a:r>
              <a:rPr lang="en-US" dirty="0"/>
              <a:t>Usually pushing precision boundaries and require creativity to eliminate unknown errors not previously encountered.</a:t>
            </a:r>
          </a:p>
          <a:p>
            <a:r>
              <a:rPr lang="en-US" dirty="0"/>
              <a:t>Statistical requirements are such that event counting is impossible and you have to resort to measuring integrated PMT current instead.</a:t>
            </a:r>
          </a:p>
          <a:p>
            <a:pPr lvl="1"/>
            <a:r>
              <a:rPr lang="en-US" dirty="0"/>
              <a:t>Pedestals are a big deal</a:t>
            </a:r>
          </a:p>
          <a:p>
            <a:pPr lvl="1"/>
            <a:r>
              <a:rPr lang="en-US" dirty="0"/>
              <a:t>Go to great lengths to prevent any crosstalk or ground loops that might be correlated with Helicity</a:t>
            </a:r>
          </a:p>
          <a:p>
            <a:r>
              <a:rPr lang="en-US" dirty="0"/>
              <a:t>Carefully account for even tiny backgrounds</a:t>
            </a:r>
          </a:p>
          <a:p>
            <a:pPr lvl="1"/>
            <a:r>
              <a:rPr lang="en-US" dirty="0"/>
              <a:t>Precision of MOLLER requires we replace many beamline components. Even “non-magnetic” stainless (316L) is too magnetic for use in some places due to its magnetic polarization in ambient fields ~1G with the potential to introduce parity conserving asymmetries at ppb levels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6C85-8017-E241-94D0-67864585A5F5}" type="slidenum">
              <a:rPr lang="en-US" smtClean="0"/>
              <a:t>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C868D-D5B0-41A0-B1A9-6FEB698B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6A6E9-93E3-C74F-A81D-EAB23D3D7171}" type="datetime1">
              <a:rPr lang="en-US" smtClean="0"/>
              <a:t>12/10/22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8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11"/>
            <a:ext cx="9144000" cy="753256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enir Medium" charset="0"/>
                <a:cs typeface="Calibri" panose="020F0502020204030204" pitchFamily="34" charset="0"/>
              </a:rPr>
              <a:t>Parity violating electron scattering (PVES)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CC6-52B6-4349-8952-57A8B2BCD3BB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44" y="861746"/>
            <a:ext cx="5733738" cy="3469466"/>
          </a:xfrm>
        </p:spPr>
        <p:txBody>
          <a:bodyPr>
            <a:normAutofit/>
          </a:bodyPr>
          <a:lstStyle/>
          <a:p>
            <a:r>
              <a:rPr lang="en-US" sz="1650" dirty="0">
                <a:latin typeface="Avenir Book" charset="0"/>
                <a:ea typeface="Avenir Book" charset="0"/>
                <a:cs typeface="Avenir Book" charset="0"/>
              </a:rPr>
              <a:t>Electron beam scattering from fixed target</a:t>
            </a:r>
          </a:p>
          <a:p>
            <a:r>
              <a:rPr lang="en-US" sz="1650" dirty="0">
                <a:latin typeface="Avenir Book" charset="0"/>
                <a:ea typeface="Avenir Book" charset="0"/>
                <a:cs typeface="Avenir Book" charset="0"/>
              </a:rPr>
              <a:t>Reverse electron beam helicity = mirror </a:t>
            </a:r>
            <a:r>
              <a:rPr lang="en-US" sz="1650" dirty="0" err="1">
                <a:latin typeface="Avenir Book" charset="0"/>
                <a:ea typeface="Avenir Book" charset="0"/>
                <a:cs typeface="Avenir Book" charset="0"/>
              </a:rPr>
              <a:t>exp</a:t>
            </a:r>
            <a:endParaRPr lang="en-US" sz="165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5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75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75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650" dirty="0">
                <a:latin typeface="Avenir Book" charset="0"/>
                <a:ea typeface="Avenir Book" charset="0"/>
                <a:cs typeface="Avenir Book" charset="0"/>
              </a:rPr>
              <a:t>PV asymmetry in scattering rates arises from interference between EM and neutral current amplitudes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8715" r="7500" b="7284"/>
          <a:stretch/>
        </p:blipFill>
        <p:spPr>
          <a:xfrm>
            <a:off x="5962892" y="912953"/>
            <a:ext cx="1640711" cy="1701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7"/>
          <a:stretch/>
        </p:blipFill>
        <p:spPr>
          <a:xfrm>
            <a:off x="259648" y="3988303"/>
            <a:ext cx="3698471" cy="123108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4106119" y="4685577"/>
            <a:ext cx="1310834" cy="868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/>
              <p:cNvSpPr txBox="1"/>
              <p:nvPr/>
            </p:nvSpPr>
            <p:spPr>
              <a:xfrm>
                <a:off x="3133515" y="4661704"/>
                <a:ext cx="641651" cy="288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75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sSub>
                        <m:sSubPr>
                          <m:ctrlPr>
                            <a:rPr lang="en-US" sz="1875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75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sz="1875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US" sz="1875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515" y="4661704"/>
                <a:ext cx="641651" cy="288541"/>
              </a:xfrm>
              <a:prstGeom prst="rect">
                <a:avLst/>
              </a:prstGeom>
              <a:blipFill>
                <a:blip r:embed="rId4"/>
                <a:stretch>
                  <a:fillRect l="-384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CC094D4-DDF1-4605-6C16-09C4BBA26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92" y="3817800"/>
            <a:ext cx="3058150" cy="1938605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266531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11"/>
            <a:ext cx="9144000" cy="753256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enir Medium" charset="0"/>
                <a:cs typeface="Calibri" panose="020F0502020204030204" pitchFamily="34" charset="0"/>
              </a:rPr>
              <a:t>Parity violating electron scattering (PVES)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CC6-52B6-4349-8952-57A8B2BCD3BB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44" y="861746"/>
            <a:ext cx="5733738" cy="3469466"/>
          </a:xfrm>
        </p:spPr>
        <p:txBody>
          <a:bodyPr>
            <a:normAutofit/>
          </a:bodyPr>
          <a:lstStyle/>
          <a:p>
            <a:r>
              <a:rPr lang="en-US" sz="1650" dirty="0">
                <a:latin typeface="Avenir Book" charset="0"/>
                <a:ea typeface="Avenir Book" charset="0"/>
                <a:cs typeface="Avenir Book" charset="0"/>
              </a:rPr>
              <a:t>Electron beam scattering from fixed target</a:t>
            </a:r>
          </a:p>
          <a:p>
            <a:r>
              <a:rPr lang="en-US" sz="1650" dirty="0">
                <a:latin typeface="Avenir Book" charset="0"/>
                <a:ea typeface="Avenir Book" charset="0"/>
                <a:cs typeface="Avenir Book" charset="0"/>
              </a:rPr>
              <a:t>Reverse electron beam helicity = mirror </a:t>
            </a:r>
            <a:r>
              <a:rPr lang="en-US" sz="1650" dirty="0" err="1">
                <a:latin typeface="Avenir Book" charset="0"/>
                <a:ea typeface="Avenir Book" charset="0"/>
                <a:cs typeface="Avenir Book" charset="0"/>
              </a:rPr>
              <a:t>exp</a:t>
            </a:r>
            <a:endParaRPr lang="en-US" sz="165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5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75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75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650" dirty="0">
                <a:latin typeface="Avenir Book" charset="0"/>
                <a:ea typeface="Avenir Book" charset="0"/>
                <a:cs typeface="Avenir Book" charset="0"/>
              </a:rPr>
              <a:t>PV asymmetry in scattering rates arises from interference between EM and neutral current amplitudes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8715" r="7500" b="7284"/>
          <a:stretch/>
        </p:blipFill>
        <p:spPr>
          <a:xfrm>
            <a:off x="5962892" y="912953"/>
            <a:ext cx="1640711" cy="1701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7"/>
          <a:stretch/>
        </p:blipFill>
        <p:spPr>
          <a:xfrm>
            <a:off x="259648" y="3988303"/>
            <a:ext cx="3698471" cy="12310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79" y="3791432"/>
            <a:ext cx="2884521" cy="17057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717421" y="4147354"/>
            <a:ext cx="164939" cy="21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106119" y="4685577"/>
            <a:ext cx="1310834" cy="868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50093" y="4409231"/>
            <a:ext cx="22153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6965" y="4419360"/>
            <a:ext cx="22153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6486164" y="4114076"/>
                <a:ext cx="24306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164" y="4114076"/>
                <a:ext cx="243068" cy="2539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53991"/>
          <a:stretch/>
        </p:blipFill>
        <p:spPr>
          <a:xfrm>
            <a:off x="6059350" y="3759586"/>
            <a:ext cx="1293468" cy="86522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9" name="TextBox 48"/>
          <p:cNvSpPr txBox="1"/>
          <p:nvPr/>
        </p:nvSpPr>
        <p:spPr>
          <a:xfrm>
            <a:off x="7228860" y="4456959"/>
            <a:ext cx="1662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01775" y="4423682"/>
            <a:ext cx="1662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6380545" y="4112630"/>
                <a:ext cx="295155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545" y="4112630"/>
                <a:ext cx="295155" cy="2539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/>
          <p:cNvCxnSpPr/>
          <p:nvPr/>
        </p:nvCxnSpPr>
        <p:spPr>
          <a:xfrm>
            <a:off x="6076709" y="3834837"/>
            <a:ext cx="0" cy="7812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1626" y="3836284"/>
            <a:ext cx="0" cy="7812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14459" y="4419359"/>
            <a:ext cx="22153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461331" y="4429488"/>
            <a:ext cx="22153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/>
              <p:cNvSpPr txBox="1"/>
              <p:nvPr/>
            </p:nvSpPr>
            <p:spPr>
              <a:xfrm>
                <a:off x="7850530" y="4124204"/>
                <a:ext cx="24306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530" y="4124204"/>
                <a:ext cx="243068" cy="2539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53991"/>
          <a:stretch/>
        </p:blipFill>
        <p:spPr>
          <a:xfrm>
            <a:off x="7423716" y="3769714"/>
            <a:ext cx="1293468" cy="86522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0" name="TextBox 59"/>
          <p:cNvSpPr txBox="1"/>
          <p:nvPr/>
        </p:nvSpPr>
        <p:spPr>
          <a:xfrm>
            <a:off x="8593227" y="4467087"/>
            <a:ext cx="1662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66142" y="4433810"/>
            <a:ext cx="1662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7744911" y="4122758"/>
                <a:ext cx="295155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</a:rPr>
                        <m:t>𝑍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911" y="4122758"/>
                <a:ext cx="295155" cy="2539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/>
          <p:cNvCxnSpPr/>
          <p:nvPr/>
        </p:nvCxnSpPr>
        <p:spPr>
          <a:xfrm>
            <a:off x="7441075" y="3844965"/>
            <a:ext cx="0" cy="7812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735993" y="3846412"/>
            <a:ext cx="0" cy="7812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937340" y="5304823"/>
            <a:ext cx="22153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784212" y="5314952"/>
            <a:ext cx="22153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/>
              <p:cNvSpPr txBox="1"/>
              <p:nvPr/>
            </p:nvSpPr>
            <p:spPr>
              <a:xfrm>
                <a:off x="7173412" y="5009668"/>
                <a:ext cx="24306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412" y="5009668"/>
                <a:ext cx="243068" cy="2539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53991"/>
          <a:stretch/>
        </p:blipFill>
        <p:spPr>
          <a:xfrm>
            <a:off x="6746597" y="4655177"/>
            <a:ext cx="1293468" cy="86522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9" name="TextBox 68"/>
          <p:cNvSpPr txBox="1"/>
          <p:nvPr/>
        </p:nvSpPr>
        <p:spPr>
          <a:xfrm>
            <a:off x="7916108" y="5352551"/>
            <a:ext cx="1662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789023" y="5319274"/>
            <a:ext cx="1662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/>
              <p:cNvSpPr txBox="1"/>
              <p:nvPr/>
            </p:nvSpPr>
            <p:spPr>
              <a:xfrm>
                <a:off x="7067792" y="5008221"/>
                <a:ext cx="295155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792" y="5008221"/>
                <a:ext cx="295155" cy="2539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/>
          <p:cNvCxnSpPr/>
          <p:nvPr/>
        </p:nvCxnSpPr>
        <p:spPr>
          <a:xfrm>
            <a:off x="6763956" y="4730428"/>
            <a:ext cx="0" cy="7812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8058874" y="4731876"/>
            <a:ext cx="0" cy="7812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92" y="3747304"/>
            <a:ext cx="2884932" cy="182880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/>
              <p:cNvSpPr txBox="1"/>
              <p:nvPr/>
            </p:nvSpPr>
            <p:spPr>
              <a:xfrm>
                <a:off x="3133515" y="4661704"/>
                <a:ext cx="641651" cy="288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75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sSub>
                        <m:sSubPr>
                          <m:ctrlPr>
                            <a:rPr lang="en-US" sz="1875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75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sz="1875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US" sz="1875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515" y="4661704"/>
                <a:ext cx="641651" cy="288541"/>
              </a:xfrm>
              <a:prstGeom prst="rect">
                <a:avLst/>
              </a:prstGeom>
              <a:blipFill>
                <a:blip r:embed="rId13"/>
                <a:stretch>
                  <a:fillRect l="-384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762437" y="3937729"/>
                <a:ext cx="354143" cy="5906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7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75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mr-IN" sz="187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75" i="1"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875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75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437" y="3937729"/>
                <a:ext cx="354143" cy="590675"/>
              </a:xfrm>
              <a:prstGeom prst="rect">
                <a:avLst/>
              </a:prstGeom>
              <a:blipFill>
                <a:blip r:embed="rId14"/>
                <a:stretch>
                  <a:fillRect l="-6897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7450111" y="4794042"/>
                <a:ext cx="354143" cy="5906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7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75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mr-IN" sz="187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75" i="1"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875" i="1"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75" dirty="0"/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111" y="4794042"/>
                <a:ext cx="354143" cy="590675"/>
              </a:xfrm>
              <a:prstGeom prst="rect">
                <a:avLst/>
              </a:prstGeom>
              <a:blipFill>
                <a:blip r:embed="rId15"/>
                <a:stretch>
                  <a:fillRect l="-689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8158396" y="3894632"/>
                <a:ext cx="354143" cy="61144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7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75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87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75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75" i="1">
                                  <a:latin typeface="Cambria Math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sz="1875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875" dirty="0"/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396" y="3894632"/>
                <a:ext cx="354143" cy="611449"/>
              </a:xfrm>
              <a:prstGeom prst="rect">
                <a:avLst/>
              </a:prstGeom>
              <a:blipFill>
                <a:blip r:embed="rId16"/>
                <a:stretch>
                  <a:fillRect l="-20690" r="-689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698118" y="5678938"/>
                <a:ext cx="2231188" cy="64831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75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875" i="1">
                              <a:latin typeface="Cambria Math" charset="0"/>
                            </a:rPr>
                            <m:t>𝑃𝑉</m:t>
                          </m:r>
                        </m:sub>
                      </m:sSub>
                      <m:r>
                        <a:rPr lang="en-US" sz="1875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f>
                        <m:fPr>
                          <m:ctrlPr>
                            <a:rPr lang="mr-IN" sz="1875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1875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875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875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1875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875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75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sz="1875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mr-IN" sz="1875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sSup>
                        <m:sSupPr>
                          <m:ctrlPr>
                            <a:rPr lang="mr-IN" sz="1875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875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1875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1875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sz="1875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875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875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875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118" y="5678938"/>
                <a:ext cx="2231188" cy="648319"/>
              </a:xfrm>
              <a:prstGeom prst="rect">
                <a:avLst/>
              </a:prstGeom>
              <a:blipFill>
                <a:blip r:embed="rId17"/>
                <a:stretch>
                  <a:fillRect l="-1695" t="-192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862877" y="5219388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GeV/c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052532" y="5545784"/>
            <a:ext cx="105283" cy="28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2265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Temple1</Template>
  <TotalTime>17862</TotalTime>
  <Words>1517</Words>
  <Application>Microsoft Macintosh PowerPoint</Application>
  <PresentationFormat>On-screen Show (4:3)</PresentationFormat>
  <Paragraphs>288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Al Bayan Plain</vt:lpstr>
      <vt:lpstr>Arial</vt:lpstr>
      <vt:lpstr>Avenir Book</vt:lpstr>
      <vt:lpstr>Avenir Medium</vt:lpstr>
      <vt:lpstr>Calibri</vt:lpstr>
      <vt:lpstr>Cambria Math</vt:lpstr>
      <vt:lpstr>Century Gothic</vt:lpstr>
      <vt:lpstr>Wingdings</vt:lpstr>
      <vt:lpstr>Mesh</vt:lpstr>
      <vt:lpstr>PowerPoint Presentation</vt:lpstr>
      <vt:lpstr>Moller experiment overview</vt:lpstr>
      <vt:lpstr>High Energy Physics @ Low Energy = Precision</vt:lpstr>
      <vt:lpstr>High Energy Physics @ Low Energy = Precision</vt:lpstr>
      <vt:lpstr>High Energy Physics @ Low Energy = Precision</vt:lpstr>
      <vt:lpstr>High Energy Physics @ Low Energy = Precision</vt:lpstr>
      <vt:lpstr>How are Parity Experiments Different?</vt:lpstr>
      <vt:lpstr>Parity violating electron scattering (PVES)</vt:lpstr>
      <vt:lpstr>Parity violating electron scattering (PVES)</vt:lpstr>
      <vt:lpstr>Parity-violating Moller scattering</vt:lpstr>
      <vt:lpstr>Parity-violating Moller scattering</vt:lpstr>
      <vt:lpstr>Sensitivity to New Physics</vt:lpstr>
      <vt:lpstr>PowerPoint Presentation</vt:lpstr>
      <vt:lpstr>Acceptance</vt:lpstr>
      <vt:lpstr>SPECTROMETER</vt:lpstr>
      <vt:lpstr>DETECTORS</vt:lpstr>
      <vt:lpstr>Liquid Hydrogen Target</vt:lpstr>
      <vt:lpstr>Parity Quality Electron Beam</vt:lpstr>
      <vt:lpstr>Parity Quality Electron Beam</vt:lpstr>
      <vt:lpstr>Parity Quality Electron Beam</vt:lpstr>
      <vt:lpstr>Parity Quality Electron Beam</vt:lpstr>
      <vt:lpstr>POLARIMETRY: Compton ~0.4%</vt:lpstr>
      <vt:lpstr>POLARIMETRY: Moller ~0.4%</vt:lpstr>
      <vt:lpstr>MOLLER Project Team has been very active</vt:lpstr>
      <vt:lpstr>Thank You</vt:lpstr>
      <vt:lpstr>Figure of Merit</vt:lpstr>
      <vt:lpstr>Sensitivity to New Physics</vt:lpstr>
      <vt:lpstr>Running of Weak mixing 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Jones</dc:creator>
  <cp:lastModifiedBy>Donald Jones</cp:lastModifiedBy>
  <cp:revision>104</cp:revision>
  <cp:lastPrinted>2020-01-28T18:45:57Z</cp:lastPrinted>
  <dcterms:created xsi:type="dcterms:W3CDTF">2020-01-18T19:50:57Z</dcterms:created>
  <dcterms:modified xsi:type="dcterms:W3CDTF">2022-12-11T03:35:32Z</dcterms:modified>
</cp:coreProperties>
</file>