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8" r:id="rId4"/>
    <p:sldId id="259" r:id="rId5"/>
    <p:sldId id="262" r:id="rId6"/>
    <p:sldId id="263" r:id="rId7"/>
    <p:sldId id="264" r:id="rId8"/>
    <p:sldId id="261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12B4-AC6A-4E03-8E82-FB85490B73EA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4680-AD93-4193-AD87-9BFE810DD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54680-AD93-4193-AD87-9BFE810DD2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54680-AD93-4193-AD87-9BFE810DD2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0BDF74-643F-4F28-B1DE-21ACF21736E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0BD45-2811-40FC-8539-1479942CE4A9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BEB0E-FE11-4270-A14E-1E9823F54F71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4F77E-5933-4481-9E22-B818A487AA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4F77E-5933-4481-9E22-B818A487AA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4F77E-5933-4481-9E22-B818A487AA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54680-AD93-4193-AD87-9BFE810DD2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63F84-0381-4B78-8F74-2AAE6FD3B112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D390-3044-4DE7-8BD6-0D704A5B573E}" type="datetimeFigureOut">
              <a:rPr lang="en-US" smtClean="0"/>
              <a:pPr/>
              <a:t>9/4/2008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F4283-7FBE-4249-A15C-1214C4C5A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PDF/gepgmp_world_027_col.pdf" TargetMode="External"/><Relationship Id="rId4" Type="http://schemas.openxmlformats.org/officeDocument/2006/relationships/oleObject" Target="PDF/gepgmp_polar_only_col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Comic Sans MS" pitchFamily="66" charset="0"/>
              </a:rPr>
              <a:t>G</a:t>
            </a:r>
            <a:r>
              <a:rPr lang="en-US" sz="4000" b="1" baseline="-25000" dirty="0" err="1" smtClean="0">
                <a:solidFill>
                  <a:srgbClr val="C00000"/>
                </a:solidFill>
                <a:latin typeface="Comic Sans MS" pitchFamily="66" charset="0"/>
              </a:rPr>
              <a:t>Ep</a:t>
            </a:r>
            <a:r>
              <a:rPr lang="en-US" sz="4000" b="1" dirty="0" smtClean="0">
                <a:solidFill>
                  <a:srgbClr val="C00000"/>
                </a:solidFill>
                <a:latin typeface="Comic Sans MS" pitchFamily="66" charset="0"/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  <a:latin typeface="Comic Sans MS" pitchFamily="66" charset="0"/>
              </a:rPr>
              <a:t>G</a:t>
            </a:r>
            <a:r>
              <a:rPr lang="en-US" sz="4000" b="1" baseline="-25000" dirty="0" err="1" smtClean="0">
                <a:solidFill>
                  <a:srgbClr val="C00000"/>
                </a:solidFill>
                <a:latin typeface="Comic Sans MS" pitchFamily="66" charset="0"/>
              </a:rPr>
              <a:t>Mp</a:t>
            </a:r>
            <a:r>
              <a:rPr lang="en-US" sz="4000" b="1" dirty="0" smtClean="0">
                <a:solidFill>
                  <a:srgbClr val="C00000"/>
                </a:solidFill>
                <a:latin typeface="Comic Sans MS" pitchFamily="66" charset="0"/>
              </a:rPr>
              <a:t> to a Q</a:t>
            </a:r>
            <a:r>
              <a:rPr lang="en-US" sz="4000" b="1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  <a:latin typeface="Comic Sans MS" pitchFamily="66" charset="0"/>
              </a:rPr>
              <a:t> of ~15 GeV</a:t>
            </a:r>
            <a:r>
              <a:rPr lang="en-US" sz="4000" b="1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en-US" sz="4000" b="1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Meeting of the </a:t>
            </a:r>
            <a:r>
              <a:rPr lang="en-US" sz="2400" b="1" dirty="0" err="1" smtClean="0">
                <a:solidFill>
                  <a:srgbClr val="0070C0"/>
                </a:solidFill>
                <a:latin typeface="Comic Sans MS" pitchFamily="66" charset="0"/>
              </a:rPr>
              <a:t>Gep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(V) Collaboration</a:t>
            </a:r>
          </a:p>
          <a:p>
            <a:r>
              <a:rPr lang="en-US" sz="2400" b="1" dirty="0" err="1" smtClean="0">
                <a:solidFill>
                  <a:srgbClr val="0070C0"/>
                </a:solidFill>
                <a:latin typeface="Comic Sans MS" pitchFamily="66" charset="0"/>
              </a:rPr>
              <a:t>Jlab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, September 5, 2008</a:t>
            </a:r>
          </a:p>
          <a:p>
            <a:endParaRPr lang="en-US" sz="2400" b="1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Charles F. </a:t>
            </a:r>
            <a:r>
              <a:rPr lang="en-US" sz="2400" b="1" dirty="0" err="1" smtClean="0">
                <a:solidFill>
                  <a:srgbClr val="C00000"/>
                </a:solidFill>
                <a:latin typeface="Comic Sans MS" pitchFamily="66" charset="0"/>
              </a:rPr>
              <a:t>Perdrisat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4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sz="24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3048000"/>
            <a:ext cx="2156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latin typeface="Comic Sans MS" pitchFamily="66" charset="0"/>
              </a:rPr>
              <a:t>The End</a:t>
            </a:r>
            <a:endParaRPr lang="en-US" sz="4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C3300"/>
                </a:solidFill>
                <a:latin typeface="Comic Sans MS" pitchFamily="66" charset="0"/>
              </a:rPr>
              <a:t>Recoil </a:t>
            </a:r>
            <a:r>
              <a:rPr lang="en-US" b="1" dirty="0" smtClean="0">
                <a:solidFill>
                  <a:srgbClr val="CC3300"/>
                </a:solidFill>
                <a:latin typeface="Comic Sans MS" pitchFamily="66" charset="0"/>
              </a:rPr>
              <a:t>Polarization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24788A2-AA9F-423E-B6F4-DB2195C05A2A}" type="datetime1">
              <a:rPr lang="en-US" smtClean="0"/>
              <a:pPr>
                <a:defRPr/>
              </a:pPr>
              <a:t>9/4/2008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0D5665-5BE8-469D-8446-54E428A18C7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080" name="Picture 59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371600" y="2819400"/>
            <a:ext cx="6253163" cy="121443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81" name="Text Box 60"/>
          <p:cNvSpPr txBox="1">
            <a:spLocks noChangeArrowheads="1"/>
          </p:cNvSpPr>
          <p:nvPr/>
        </p:nvSpPr>
        <p:spPr bwMode="auto">
          <a:xfrm>
            <a:off x="609600" y="2373313"/>
            <a:ext cx="792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For recoil polarization, the two polarization components are:</a:t>
            </a:r>
          </a:p>
        </p:txBody>
      </p:sp>
      <p:sp>
        <p:nvSpPr>
          <p:cNvPr id="3082" name="Text Box 64"/>
          <p:cNvSpPr txBox="1">
            <a:spLocks noChangeArrowheads="1"/>
          </p:cNvSpPr>
          <p:nvPr/>
        </p:nvSpPr>
        <p:spPr bwMode="auto">
          <a:xfrm>
            <a:off x="609600" y="4333875"/>
            <a:ext cx="7467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Comic Sans MS" pitchFamily="66" charset="0"/>
              </a:rPr>
              <a:t>The beauty of the method is that the Form Factor ratio is independent of the electron polarization and of the polarimeter analyzing power: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5410200"/>
          <a:ext cx="4787900" cy="838200"/>
        </p:xfrm>
        <a:graphic>
          <a:graphicData uri="http://schemas.openxmlformats.org/presentationml/2006/ole">
            <p:oleObj spid="_x0000_s17410" name="Equation" r:id="rId6" imgW="4787640" imgH="838080" progId="Equation.3">
              <p:embed/>
            </p:oleObj>
          </a:graphicData>
        </a:graphic>
      </p:graphicFrame>
      <p:sp>
        <p:nvSpPr>
          <p:cNvPr id="3083" name="TextBox 9"/>
          <p:cNvSpPr txBox="1">
            <a:spLocks noChangeArrowheads="1"/>
          </p:cNvSpPr>
          <p:nvPr/>
        </p:nvSpPr>
        <p:spPr bwMode="auto">
          <a:xfrm>
            <a:off x="609600" y="1295400"/>
            <a:ext cx="74787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Polarization transfer in           or spin-target asymmetry       </a:t>
            </a:r>
          </a:p>
          <a:p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result in either polarization of the recoil proton, or in parallel- </a:t>
            </a:r>
          </a:p>
          <a:p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transverse asymmetry, respectively.</a:t>
            </a:r>
          </a:p>
        </p:txBody>
      </p:sp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3422650" y="1371600"/>
          <a:ext cx="844550" cy="266700"/>
        </p:xfrm>
        <a:graphic>
          <a:graphicData uri="http://schemas.openxmlformats.org/presentationml/2006/ole">
            <p:oleObj spid="_x0000_s17411" name="Equation" r:id="rId7" imgW="774360" imgH="266400" progId="Equation.3">
              <p:embed/>
            </p:oleObj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7391400" y="1371600"/>
          <a:ext cx="774700" cy="266700"/>
        </p:xfrm>
        <a:graphic>
          <a:graphicData uri="http://schemas.openxmlformats.org/presentationml/2006/ole">
            <p:oleObj spid="_x0000_s17412" name="Equation" r:id="rId8" imgW="7743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epgd_c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676400"/>
            <a:ext cx="34385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gmpgd_co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9175" y="1752600"/>
            <a:ext cx="33242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09600" y="457200"/>
            <a:ext cx="7742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3300"/>
                </a:solidFill>
                <a:latin typeface="Comic Sans MS" pitchFamily="66" charset="0"/>
              </a:rPr>
              <a:t>all Rosenbluth separation data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8153400" y="1828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905000" y="1127125"/>
            <a:ext cx="60293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Comic Sans MS" pitchFamily="66" charset="0"/>
              </a:rPr>
              <a:t>Divided by the dipole form factor G</a:t>
            </a:r>
            <a:r>
              <a:rPr lang="en-US" b="1" baseline="-25000">
                <a:solidFill>
                  <a:srgbClr val="0066FF"/>
                </a:solidFill>
                <a:latin typeface="Comic Sans MS" pitchFamily="66" charset="0"/>
              </a:rPr>
              <a:t>D</a:t>
            </a:r>
            <a:r>
              <a:rPr lang="en-US" b="1">
                <a:solidFill>
                  <a:srgbClr val="0066FF"/>
                </a:solidFill>
                <a:latin typeface="Comic Sans MS" pitchFamily="66" charset="0"/>
              </a:rPr>
              <a:t>=(1-Q</a:t>
            </a:r>
            <a:r>
              <a:rPr lang="en-US" b="1" baseline="30000">
                <a:solidFill>
                  <a:srgbClr val="0066FF"/>
                </a:solidFill>
                <a:latin typeface="Comic Sans MS" pitchFamily="66" charset="0"/>
              </a:rPr>
              <a:t>2</a:t>
            </a:r>
            <a:r>
              <a:rPr lang="en-US" b="1">
                <a:solidFill>
                  <a:srgbClr val="0066FF"/>
                </a:solidFill>
                <a:latin typeface="Comic Sans MS" pitchFamily="66" charset="0"/>
              </a:rPr>
              <a:t>/0.71)</a:t>
            </a:r>
            <a:r>
              <a:rPr lang="en-US" b="1" baseline="30000">
                <a:solidFill>
                  <a:srgbClr val="0066FF"/>
                </a:solidFill>
                <a:latin typeface="Comic Sans MS" pitchFamily="66" charset="0"/>
              </a:rPr>
              <a:t>-2</a:t>
            </a:r>
          </a:p>
          <a:p>
            <a:endParaRPr lang="en-US" baseline="-2500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DF72-33EE-4EAF-A6FB-2EF63AB95032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CC3300"/>
                </a:solidFill>
              </a:rPr>
              <a:t>Recoil Polarization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D8607-3CAB-4F32-A024-6A15D1B107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0" y="1651000"/>
          <a:ext cx="3810000" cy="4902200"/>
        </p:xfrm>
        <a:graphic>
          <a:graphicData uri="http://schemas.openxmlformats.org/presentationml/2006/ole">
            <p:oleObj spid="_x0000_s1026" name="Acrobat Document" r:id="rId4" imgW="5508000" imgH="7128000" progId="AcroExch.Document.7">
              <p:link updateAutomatic="1"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72000" y="1676400"/>
          <a:ext cx="3978275" cy="4902200"/>
        </p:xfrm>
        <a:graphic>
          <a:graphicData uri="http://schemas.openxmlformats.org/presentationml/2006/ole">
            <p:oleObj spid="_x0000_s1027" name="Acrobat Document" r:id="rId5" imgW="5508000" imgH="7128000" progId="AcroExch.Document.7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"/>
          <p:cNvSpPr txBox="1">
            <a:spLocks noChangeArrowheads="1"/>
          </p:cNvSpPr>
          <p:nvPr/>
        </p:nvSpPr>
        <p:spPr bwMode="auto">
          <a:xfrm>
            <a:off x="609600" y="152400"/>
            <a:ext cx="807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baseline="0">
                <a:solidFill>
                  <a:srgbClr val="FF3300"/>
                </a:solidFill>
              </a:rPr>
              <a:t>Carbon/CH</a:t>
            </a:r>
            <a:r>
              <a:rPr lang="en-US" sz="3200" b="1">
                <a:solidFill>
                  <a:srgbClr val="FF3300"/>
                </a:solidFill>
              </a:rPr>
              <a:t>2</a:t>
            </a:r>
            <a:r>
              <a:rPr lang="en-US" sz="3200" b="1" baseline="0">
                <a:solidFill>
                  <a:srgbClr val="FF3300"/>
                </a:solidFill>
              </a:rPr>
              <a:t>/H</a:t>
            </a:r>
            <a:r>
              <a:rPr lang="en-US" sz="3200" b="1">
                <a:solidFill>
                  <a:srgbClr val="FF3300"/>
                </a:solidFill>
              </a:rPr>
              <a:t>2</a:t>
            </a:r>
            <a:r>
              <a:rPr lang="en-US" sz="3200" b="1" baseline="0">
                <a:solidFill>
                  <a:srgbClr val="FF3300"/>
                </a:solidFill>
              </a:rPr>
              <a:t> Analyzing Power Data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447800"/>
            <a:ext cx="5257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" y="1295400"/>
            <a:ext cx="3454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3200400" y="3654425"/>
            <a:ext cx="139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baseline="0">
                <a:solidFill>
                  <a:srgbClr val="FF0000"/>
                </a:solidFill>
              </a:rPr>
              <a:t>Q</a:t>
            </a:r>
            <a:r>
              <a:rPr lang="en-US" sz="1400" b="1" baseline="30000">
                <a:solidFill>
                  <a:srgbClr val="FF0000"/>
                </a:solidFill>
              </a:rPr>
              <a:t>2</a:t>
            </a:r>
            <a:r>
              <a:rPr lang="en-US" sz="1400" b="1" baseline="0">
                <a:solidFill>
                  <a:srgbClr val="FF0000"/>
                </a:solidFill>
              </a:rPr>
              <a:t> =5.6 GeV</a:t>
            </a:r>
            <a:r>
              <a:rPr lang="en-US" sz="1400" b="1" baseline="30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3200400" y="3959225"/>
            <a:ext cx="139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baseline="0">
                <a:solidFill>
                  <a:srgbClr val="FF3300"/>
                </a:solidFill>
              </a:rPr>
              <a:t>Q</a:t>
            </a:r>
            <a:r>
              <a:rPr lang="en-US" sz="1400" b="1" baseline="30000">
                <a:solidFill>
                  <a:srgbClr val="FF3300"/>
                </a:solidFill>
              </a:rPr>
              <a:t>2</a:t>
            </a:r>
            <a:r>
              <a:rPr lang="en-US" sz="1400" b="1" baseline="0">
                <a:solidFill>
                  <a:srgbClr val="FF3300"/>
                </a:solidFill>
              </a:rPr>
              <a:t> =8.4 GeV</a:t>
            </a:r>
            <a:r>
              <a:rPr lang="en-US" sz="1400" b="1" baseline="3000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6"/>
          <p:cNvSpPr txBox="1">
            <a:spLocks noChangeArrowheads="1"/>
          </p:cNvSpPr>
          <p:nvPr/>
        </p:nvSpPr>
        <p:spPr bwMode="auto">
          <a:xfrm>
            <a:off x="1828800" y="76200"/>
            <a:ext cx="573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baseline="0">
                <a:solidFill>
                  <a:srgbClr val="FF0000"/>
                </a:solidFill>
              </a:rPr>
              <a:t>Proton Momentum Spectrum</a:t>
            </a:r>
          </a:p>
        </p:txBody>
      </p:sp>
      <p:pic>
        <p:nvPicPr>
          <p:cNvPr id="2662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90600"/>
            <a:ext cx="4043363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2514600" y="1295400"/>
            <a:ext cx="1639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baseline="0">
                <a:solidFill>
                  <a:srgbClr val="0070C0"/>
                </a:solidFill>
              </a:rPr>
              <a:t>Q</a:t>
            </a:r>
            <a:r>
              <a:rPr lang="en-US" b="1" baseline="30000">
                <a:solidFill>
                  <a:srgbClr val="0070C0"/>
                </a:solidFill>
              </a:rPr>
              <a:t>2</a:t>
            </a:r>
            <a:r>
              <a:rPr lang="en-US" b="1" baseline="0">
                <a:solidFill>
                  <a:srgbClr val="0070C0"/>
                </a:solidFill>
              </a:rPr>
              <a:t>=6.8 GeV</a:t>
            </a:r>
            <a:r>
              <a:rPr lang="en-US" b="1" baseline="3000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143000"/>
            <a:ext cx="4097338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6781800" y="1306513"/>
            <a:ext cx="1639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baseline="0">
                <a:solidFill>
                  <a:srgbClr val="0070C0"/>
                </a:solidFill>
              </a:rPr>
              <a:t>Q</a:t>
            </a:r>
            <a:r>
              <a:rPr lang="en-US" b="1" baseline="30000">
                <a:solidFill>
                  <a:srgbClr val="0070C0"/>
                </a:solidFill>
              </a:rPr>
              <a:t>2</a:t>
            </a:r>
            <a:r>
              <a:rPr lang="en-US" b="1" baseline="0">
                <a:solidFill>
                  <a:srgbClr val="0070C0"/>
                </a:solidFill>
              </a:rPr>
              <a:t>=8.5 GeV</a:t>
            </a:r>
            <a:r>
              <a:rPr lang="en-US" b="1" baseline="300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533400" y="5486400"/>
            <a:ext cx="8310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baseline="0">
                <a:solidFill>
                  <a:srgbClr val="FF0000"/>
                </a:solidFill>
              </a:rPr>
              <a:t>Red : all events</a:t>
            </a:r>
            <a:r>
              <a:rPr lang="en-US" b="1" baseline="0"/>
              <a:t>, </a:t>
            </a:r>
            <a:r>
              <a:rPr lang="en-US" b="1" baseline="0">
                <a:solidFill>
                  <a:srgbClr val="00B0F0"/>
                </a:solidFill>
              </a:rPr>
              <a:t>Cyan: with </a:t>
            </a:r>
            <a:r>
              <a:rPr lang="el-GR" b="1" baseline="0">
                <a:solidFill>
                  <a:srgbClr val="00B0F0"/>
                </a:solidFill>
              </a:rPr>
              <a:t>δ</a:t>
            </a:r>
            <a:r>
              <a:rPr lang="en-US" b="1" baseline="0">
                <a:solidFill>
                  <a:srgbClr val="00B0F0"/>
                </a:solidFill>
              </a:rPr>
              <a:t>-</a:t>
            </a:r>
            <a:r>
              <a:rPr lang="el-GR" b="1" baseline="0">
                <a:solidFill>
                  <a:srgbClr val="00B0F0"/>
                </a:solidFill>
              </a:rPr>
              <a:t>θ</a:t>
            </a:r>
            <a:r>
              <a:rPr lang="en-US" b="1" baseline="0">
                <a:solidFill>
                  <a:srgbClr val="00B0F0"/>
                </a:solidFill>
              </a:rPr>
              <a:t> cut</a:t>
            </a:r>
            <a:r>
              <a:rPr lang="en-US" b="1" baseline="0"/>
              <a:t>, </a:t>
            </a:r>
            <a:r>
              <a:rPr lang="en-US" b="1" baseline="0">
                <a:solidFill>
                  <a:srgbClr val="CC00FF"/>
                </a:solidFill>
              </a:rPr>
              <a:t>Magenta: requiring co-planarity</a:t>
            </a:r>
            <a:r>
              <a:rPr lang="en-US" b="1" baseline="0"/>
              <a:t>,</a:t>
            </a:r>
          </a:p>
          <a:p>
            <a:r>
              <a:rPr lang="en-US" b="1" baseline="0">
                <a:solidFill>
                  <a:srgbClr val="00B050"/>
                </a:solidFill>
              </a:rPr>
              <a:t>Green: localization in BigCal and polar angle correlation </a:t>
            </a:r>
            <a:r>
              <a:rPr lang="en-US" b="1" baseline="0"/>
              <a:t>with fit in Black</a:t>
            </a:r>
          </a:p>
          <a:p>
            <a:r>
              <a:rPr lang="en-US" b="1" baseline="0">
                <a:solidFill>
                  <a:srgbClr val="3333CC"/>
                </a:solidFill>
              </a:rPr>
              <a:t>Blue: the background </a:t>
            </a:r>
          </a:p>
          <a:p>
            <a:endParaRPr lang="en-US" baseline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685800" y="76200"/>
            <a:ext cx="79597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baseline="0">
                <a:solidFill>
                  <a:srgbClr val="FF3300"/>
                </a:solidFill>
              </a:rPr>
              <a:t>Sample of Physical Asymmetry at Q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  <a:r>
              <a:rPr lang="en-US" sz="3200" b="1" baseline="0">
                <a:solidFill>
                  <a:srgbClr val="FF3300"/>
                </a:solidFill>
              </a:rPr>
              <a:t>  </a:t>
            </a:r>
          </a:p>
          <a:p>
            <a:pPr algn="ctr"/>
            <a:r>
              <a:rPr lang="en-US" sz="3200" b="1" baseline="0">
                <a:solidFill>
                  <a:srgbClr val="FF3300"/>
                </a:solidFill>
              </a:rPr>
              <a:t>of 8.5 GeV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495800" y="3276600"/>
          <a:ext cx="152400" cy="304800"/>
        </p:xfrm>
        <a:graphic>
          <a:graphicData uri="http://schemas.openxmlformats.org/presentationml/2006/ole">
            <p:oleObj spid="_x0000_s15362" name="Equation" r:id="rId4" imgW="152280" imgH="304560" progId="Equation.COEE2">
              <p:embed/>
            </p:oleObj>
          </a:graphicData>
        </a:graphic>
      </p:graphicFrame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295400"/>
            <a:ext cx="78105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838200"/>
            <a:ext cx="85629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Setting up CUE environ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CC3300"/>
                </a:solidFill>
                <a:latin typeface="Comic Sans MS" pitchFamily="66" charset="0"/>
              </a:rPr>
              <a:t>GEp</a:t>
            </a:r>
            <a:r>
              <a:rPr lang="en-US" b="1" dirty="0" smtClean="0">
                <a:solidFill>
                  <a:srgbClr val="CC3300"/>
                </a:solidFill>
                <a:latin typeface="Comic Sans MS" pitchFamily="66" charset="0"/>
              </a:rPr>
              <a:t>(V) with 12 </a:t>
            </a:r>
            <a:r>
              <a:rPr lang="en-US" b="1" dirty="0" err="1" smtClean="0">
                <a:solidFill>
                  <a:srgbClr val="CC3300"/>
                </a:solidFill>
                <a:latin typeface="Comic Sans MS" pitchFamily="66" charset="0"/>
              </a:rPr>
              <a:t>GeV</a:t>
            </a:r>
            <a:r>
              <a:rPr lang="en-US" b="1" dirty="0" smtClean="0">
                <a:solidFill>
                  <a:srgbClr val="CC3300"/>
                </a:solidFill>
                <a:latin typeface="Comic Sans MS" pitchFamily="66" charset="0"/>
              </a:rPr>
              <a:t> in Hall 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D75CD-8434-4FC6-9C73-BBF117997085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3525" y="1204913"/>
            <a:ext cx="607695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eminar}&#10;&#10;\usepackage{craycol}&#10;\pagestyle{empty}&#10;\textwidth =160mm&#10;\oddsidemargin = 0mm&#10;\evensidemargin =0mm&#10;\topmargin =10mm&#10;\textheight = 100mm&#10;&#10;\begin{document}&#10;\begin{eqnarray} &#10;\BlueViolet hP_e\RawSienna P_t&amp;=&amp;\BlueViolet-hP_e\Blue 2\sqrt{\tau(1+\tau)}&#10;\RawSienna G_{Ep}G_{Mp}\BlueViolet\tan(\frac{\theta_e}{2})/I_0 \nonumber \\&#10;\BlueViolet hP_e\RawSienna P_{\ell}&amp;=&amp;\BlueViolet hP_e\Blue \frac{(E_e+E_{e'})}{M}&#10;\RawSienna G_{Mp}^2\BlueViolet\sqrt{\tau(1+\tau)}\tan^2(\frac{\theta_e}{2})/I_0&#10;\nonumber&#10;\end{eqnarray}&#10;&#10;\end{document}"/>
  <p:tag name="FILENAME" val="TP_tmp"/>
  <p:tag name="FORMAT" val="bmp256"/>
  <p:tag name="RES" val="1200"/>
  <p:tag name="BLEND" val="0"/>
  <p:tag name="TRANSPARENT" val="0"/>
  <p:tag name="TBUG" val="0"/>
  <p:tag name="ALLOWFS" val="0"/>
  <p:tag name="MAGNIFICATION" val="997"/>
  <p:tag name="ORIGWIDTH" val="494"/>
  <p:tag name="PICTUREFILESIZE" val="1317867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193</Words>
  <Application>Microsoft Office PowerPoint</Application>
  <PresentationFormat>On-screen Show (4:3)</PresentationFormat>
  <Paragraphs>45</Paragraphs>
  <Slides>10</Slides>
  <Notes>10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PDF\gepgmp_polar_only_col.pdf</vt:lpstr>
      <vt:lpstr>PDF\gepgmp_world_027_col.pdf</vt:lpstr>
      <vt:lpstr>Equation</vt:lpstr>
      <vt:lpstr>GEp/GMp to a Q2 of ~15 GeV2</vt:lpstr>
      <vt:lpstr>Recoil Polarization</vt:lpstr>
      <vt:lpstr>Slide 3</vt:lpstr>
      <vt:lpstr>Recoil Polarization Results</vt:lpstr>
      <vt:lpstr>Slide 5</vt:lpstr>
      <vt:lpstr>Slide 6</vt:lpstr>
      <vt:lpstr>Slide 7</vt:lpstr>
      <vt:lpstr>Slide 8</vt:lpstr>
      <vt:lpstr>GEp(V) with 12 GeV in Hall A</vt:lpstr>
      <vt:lpstr>Slide 10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GEp/GMp to a Q2 of ~15 GeV2</dc:title>
  <dc:creator>Charles Perdrisat</dc:creator>
  <cp:lastModifiedBy>Charles Perdrisat</cp:lastModifiedBy>
  <cp:revision>13</cp:revision>
  <dcterms:created xsi:type="dcterms:W3CDTF">2008-08-22T14:13:40Z</dcterms:created>
  <dcterms:modified xsi:type="dcterms:W3CDTF">2008-09-04T16:13:04Z</dcterms:modified>
</cp:coreProperties>
</file>