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sldIdLst>
    <p:sldId id="256" r:id="rId2"/>
    <p:sldId id="259" r:id="rId3"/>
    <p:sldId id="266" r:id="rId4"/>
    <p:sldId id="262" r:id="rId5"/>
    <p:sldId id="269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E0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3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B4FD-6553-46AA-B050-420AE66A1A58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07FA-9FB8-4D58-B50C-0191A0859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FF33-ADBC-4D73-8968-1D36407A81D6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B409-EE8B-46D5-B3CB-55738AB91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C215-8022-4D1A-A973-E798EAA43DAE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29DB-53A0-4497-89FB-9A8666FC0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E50-E761-41C7-9DA5-D9C5600C2DE8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B867-F0D6-41FA-BF09-A661CC7FB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09F0-326E-4527-B4AB-249E88E963DF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CC2B-27C7-4877-A928-1EE317A83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B25E-63AD-4FD0-A99F-78AF86341889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4F9D-7902-4BE0-99AF-75F3777E1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CA74-B891-4CAA-8697-029291D5D465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C86B-0655-455C-B99F-26513A03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AF41-784E-4567-AA18-DA5787E16B8C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EC9D3-B419-4C6C-8A9B-17C8002FB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F8B71-D5E6-47D8-86C4-7CC58395526B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D7A5-03C7-441C-BA9F-AFEEDD0F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014D5AB-0DF5-410D-B9F0-EA845BC40493}" type="datetimeFigureOut">
              <a:rPr lang="en-US"/>
              <a:pPr>
                <a:defRPr/>
              </a:pPr>
              <a:t>6/3/13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2011B72-2087-48AC-B998-1733AC71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ubtitle 2"/>
          <p:cNvSpPr>
            <a:spLocks noGrp="1"/>
          </p:cNvSpPr>
          <p:nvPr>
            <p:ph type="subTitle" idx="1"/>
          </p:nvPr>
        </p:nvSpPr>
        <p:spPr>
          <a:xfrm>
            <a:off x="1422400" y="2654300"/>
            <a:ext cx="6400800" cy="1752600"/>
          </a:xfrm>
        </p:spPr>
        <p:txBody>
          <a:bodyPr/>
          <a:lstStyle/>
          <a:p>
            <a:pPr marR="0" algn="ctr" eaLnBrk="1" hangingPunct="1"/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Thia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Keppel</a:t>
            </a:r>
          </a:p>
          <a:p>
            <a:pPr marR="0" algn="ctr"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6/4/13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4948238" y="246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541463" y="1589088"/>
            <a:ext cx="637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chemeClr val="folHlink"/>
                </a:solidFill>
                <a:latin typeface="Calibri" charset="0"/>
              </a:rPr>
              <a:t>Hall A Update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11163" y="2492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Near term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accelerator schedule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– same as last meeting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57338"/>
            <a:ext cx="8677275" cy="5070475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 Accelerator Run II: Beam in hall 3/2014, or maybe as early as 1/2014 (?)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&gt; 1.1 </a:t>
            </a:r>
            <a:r>
              <a:rPr lang="en-US" sz="4923" dirty="0" err="1" smtClean="0">
                <a:ea typeface="+mn-ea"/>
              </a:rPr>
              <a:t>GeV</a:t>
            </a:r>
            <a:r>
              <a:rPr lang="en-US" sz="4923" dirty="0" smtClean="0">
                <a:ea typeface="+mn-ea"/>
              </a:rPr>
              <a:t>/pass, 3 pass spin-up to Hall A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 up to 5.5 pass to D by ~5/14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Shut down 5/3/14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Accelerator Run III: 8/30/14 – 12/1/14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CD4A milestones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dirty="0" smtClean="0">
                <a:ea typeface="+mn-ea"/>
              </a:rPr>
              <a:t>12 </a:t>
            </a:r>
            <a:r>
              <a:rPr lang="en-US" sz="3385" dirty="0" err="1" smtClean="0">
                <a:ea typeface="+mn-ea"/>
              </a:rPr>
              <a:t>GeV</a:t>
            </a:r>
            <a:r>
              <a:rPr lang="en-US" sz="3385" dirty="0" smtClean="0">
                <a:ea typeface="+mn-ea"/>
              </a:rPr>
              <a:t> 5.5 pass capable </a:t>
            </a:r>
            <a:r>
              <a:rPr lang="en-US" sz="3385" i="1" dirty="0" smtClean="0">
                <a:ea typeface="+mn-ea"/>
              </a:rPr>
              <a:t>installed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dirty="0" smtClean="0">
                <a:ea typeface="+mn-ea"/>
              </a:rPr>
              <a:t>11 </a:t>
            </a:r>
            <a:r>
              <a:rPr lang="en-US" sz="3385" dirty="0" err="1" smtClean="0">
                <a:ea typeface="+mn-ea"/>
              </a:rPr>
              <a:t>GeV</a:t>
            </a:r>
            <a:r>
              <a:rPr lang="en-US" sz="3385" dirty="0" smtClean="0">
                <a:ea typeface="+mn-ea"/>
              </a:rPr>
              <a:t> 5 pass to A, B, C </a:t>
            </a:r>
            <a:r>
              <a:rPr lang="en-US" sz="3385" i="1" dirty="0" smtClean="0">
                <a:ea typeface="+mn-ea"/>
              </a:rPr>
              <a:t>installed</a:t>
            </a:r>
            <a:r>
              <a:rPr lang="en-US" sz="3385" dirty="0" smtClean="0">
                <a:ea typeface="+mn-ea"/>
              </a:rPr>
              <a:t>   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dirty="0" smtClean="0">
                <a:ea typeface="+mn-ea"/>
              </a:rPr>
              <a:t>&gt; 2 </a:t>
            </a:r>
            <a:r>
              <a:rPr lang="en-US" sz="3385" dirty="0" err="1" smtClean="0">
                <a:ea typeface="+mn-ea"/>
              </a:rPr>
              <a:t>nA</a:t>
            </a:r>
            <a:r>
              <a:rPr lang="en-US" sz="3385" dirty="0" smtClean="0">
                <a:ea typeface="+mn-ea"/>
              </a:rPr>
              <a:t> 2.2 </a:t>
            </a:r>
            <a:r>
              <a:rPr lang="en-US" sz="3385" dirty="0" err="1" smtClean="0">
                <a:ea typeface="+mn-ea"/>
              </a:rPr>
              <a:t>GeV</a:t>
            </a:r>
            <a:r>
              <a:rPr lang="en-US" sz="3385" dirty="0" smtClean="0">
                <a:ea typeface="+mn-ea"/>
              </a:rPr>
              <a:t> single pass </a:t>
            </a:r>
            <a:r>
              <a:rPr lang="en-US" sz="3385" i="1" dirty="0" smtClean="0">
                <a:ea typeface="+mn-ea"/>
              </a:rPr>
              <a:t>transported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Plan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dirty="0" smtClean="0">
                <a:ea typeface="+mn-ea"/>
              </a:rPr>
              <a:t>E &gt; 2 </a:t>
            </a:r>
            <a:r>
              <a:rPr lang="en-US" sz="3385" dirty="0" err="1" smtClean="0">
                <a:ea typeface="+mn-ea"/>
              </a:rPr>
              <a:t>GeV</a:t>
            </a:r>
            <a:r>
              <a:rPr lang="en-US" sz="3385" dirty="0" smtClean="0">
                <a:ea typeface="+mn-ea"/>
              </a:rPr>
              <a:t>/pass, 10 </a:t>
            </a:r>
            <a:r>
              <a:rPr lang="en-US" sz="3385" dirty="0" err="1" smtClean="0">
                <a:ea typeface="+mn-ea"/>
              </a:rPr>
              <a:t>GeV</a:t>
            </a:r>
            <a:r>
              <a:rPr lang="en-US" sz="3385" dirty="0" smtClean="0">
                <a:ea typeface="+mn-ea"/>
              </a:rPr>
              <a:t> to Hall D</a:t>
            </a: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dirty="0" smtClean="0">
                <a:ea typeface="+mn-ea"/>
              </a:rPr>
              <a:t>2 Hall operation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Accelerator Run IV: 2/13/15 – 6/1/15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E &gt; 2 </a:t>
            </a:r>
            <a:r>
              <a:rPr lang="en-US" sz="4923" dirty="0" err="1" smtClean="0">
                <a:ea typeface="+mn-ea"/>
              </a:rPr>
              <a:t>GeV</a:t>
            </a:r>
            <a:r>
              <a:rPr lang="en-US" sz="4923" dirty="0" smtClean="0">
                <a:ea typeface="+mn-ea"/>
              </a:rPr>
              <a:t>/pass, 2 hall operation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CD4B Halls B,C,D operational, &gt; 6, 6, 10 </a:t>
            </a:r>
            <a:r>
              <a:rPr lang="en-US" sz="4923" dirty="0" err="1" smtClean="0">
                <a:ea typeface="+mn-ea"/>
              </a:rPr>
              <a:t>GeV</a:t>
            </a:r>
            <a:endParaRPr lang="en-US" sz="4923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385" i="1" dirty="0" smtClean="0">
                <a:ea typeface="+mn-ea"/>
              </a:rPr>
              <a:t>Schedule </a:t>
            </a:r>
            <a:r>
              <a:rPr lang="en-US" sz="3385" i="1" dirty="0" err="1" smtClean="0">
                <a:ea typeface="+mn-ea"/>
              </a:rPr>
              <a:t>rebaseline</a:t>
            </a:r>
            <a:r>
              <a:rPr lang="en-US" sz="3385" i="1" dirty="0" smtClean="0">
                <a:ea typeface="+mn-ea"/>
              </a:rPr>
              <a:t> likely – </a:t>
            </a:r>
            <a:r>
              <a:rPr lang="en-US" sz="3385" dirty="0" smtClean="0">
                <a:ea typeface="+mn-ea"/>
              </a:rPr>
              <a:t>won’t effect Hall A or accelerator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Physics Run I: 8/30/15 – 12/23/15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923" dirty="0" smtClean="0">
                <a:ea typeface="+mn-ea"/>
              </a:rPr>
              <a:t>E &gt; 2 </a:t>
            </a:r>
            <a:r>
              <a:rPr lang="en-US" sz="4923" dirty="0" err="1" smtClean="0">
                <a:ea typeface="+mn-ea"/>
              </a:rPr>
              <a:t>GeV</a:t>
            </a:r>
            <a:r>
              <a:rPr lang="en-US" sz="4923" dirty="0" smtClean="0">
                <a:ea typeface="+mn-ea"/>
              </a:rPr>
              <a:t>/pass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Physics Run II: 2/6/16 – 6/25/16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Physics Run III: 9/12/16 – 12/22/16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4923" dirty="0" smtClean="0">
                <a:ea typeface="+mn-ea"/>
                <a:cs typeface="+mn-cs"/>
              </a:rPr>
              <a:t>Spring, fall, spring, fall runs continue….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316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3931" y="3095881"/>
            <a:ext cx="2766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660066"/>
                </a:solidFill>
              </a:rPr>
              <a:t>Rebaselining</a:t>
            </a:r>
            <a:r>
              <a:rPr lang="en-US" sz="2000" dirty="0" smtClean="0">
                <a:solidFill>
                  <a:srgbClr val="660066"/>
                </a:solidFill>
              </a:rPr>
              <a:t> might carry some changes, but unlikely to effect SBS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-168275" y="320675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ea typeface="ＭＳ Ｐゴシック" charset="-128"/>
                <a:cs typeface="ＭＳ Ｐゴシック" charset="-128"/>
              </a:rPr>
              <a:t>Hall A Projected Experiment Schedule as of 8/2012 </a:t>
            </a:r>
            <a:br>
              <a:rPr lang="en-US" sz="2800" smtClean="0"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ea typeface="ＭＳ Ｐゴシック" charset="-128"/>
                <a:cs typeface="ＭＳ Ｐゴシック" charset="-128"/>
              </a:rPr>
              <a:t>- available on Hall A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57338"/>
            <a:ext cx="8172450" cy="4775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947" dirty="0" smtClean="0">
              <a:ea typeface="+mn-ea"/>
              <a:cs typeface="+mn-cs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316" dirty="0" smtClean="0">
              <a:ea typeface="+mn-ea"/>
            </a:endParaRPr>
          </a:p>
          <a:p>
            <a:pPr lvl="2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30767" name="Group 10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07511"/>
              </p:ext>
            </p:extLst>
          </p:nvPr>
        </p:nvGraphicFramePr>
        <p:xfrm>
          <a:off x="919163" y="1525588"/>
          <a:ext cx="6996112" cy="3848099"/>
        </p:xfrm>
        <a:graphic>
          <a:graphicData uri="http://schemas.openxmlformats.org/drawingml/2006/table">
            <a:tbl>
              <a:tblPr/>
              <a:tblGrid>
                <a:gridCol w="1157287"/>
                <a:gridCol w="1190625"/>
                <a:gridCol w="1087438"/>
                <a:gridCol w="1168400"/>
                <a:gridCol w="1054100"/>
                <a:gridCol w="1338262"/>
              </a:tblGrid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February - May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August – 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February - June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August - 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February - 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September - 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 / DVCS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–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(APEX)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GMp / DVCS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-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H/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PREX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(APEX)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F7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A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84" charset="0"/>
                        <a:ea typeface="ＭＳ Ｐゴシック" pitchFamily="84" charset="-128"/>
                        <a:cs typeface="ＭＳ Ｐゴシック" pitchFamily="8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(SBS)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(DVCS-II)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(APEX)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SBS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(DVCS-II)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84" charset="0"/>
                          <a:ea typeface="ＭＳ Ｐゴシック" pitchFamily="84" charset="-128"/>
                          <a:cs typeface="ＭＳ Ｐゴシック" pitchFamily="84" charset="-128"/>
                        </a:rPr>
                        <a:t>(APEX)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7156450" y="6007100"/>
            <a:ext cx="14827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53" name="TextBox 16"/>
          <p:cNvSpPr txBox="1">
            <a:spLocks noChangeArrowheads="1"/>
          </p:cNvSpPr>
          <p:nvPr/>
        </p:nvSpPr>
        <p:spPr bwMode="auto">
          <a:xfrm>
            <a:off x="7805738" y="615632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nstantia" charset="0"/>
              </a:rPr>
              <a:t>MOLLER, SOLID…?....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588" y="2576513"/>
            <a:ext cx="7366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Constantia"/>
                <a:ea typeface="+mn-ea"/>
                <a:cs typeface="+mn-cs"/>
              </a:rPr>
              <a:t>2014</a:t>
            </a:r>
          </a:p>
        </p:txBody>
      </p:sp>
      <p:sp>
        <p:nvSpPr>
          <p:cNvPr id="13355" name="TextBox 18"/>
          <p:cNvSpPr txBox="1">
            <a:spLocks noChangeArrowheads="1"/>
          </p:cNvSpPr>
          <p:nvPr/>
        </p:nvSpPr>
        <p:spPr bwMode="auto">
          <a:xfrm>
            <a:off x="133350" y="4116388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Constantia" charset="0"/>
              </a:rPr>
              <a:t>2016</a:t>
            </a:r>
          </a:p>
        </p:txBody>
      </p:sp>
      <p:sp>
        <p:nvSpPr>
          <p:cNvPr id="13356" name="TextBox 19"/>
          <p:cNvSpPr txBox="1">
            <a:spLocks noChangeArrowheads="1"/>
          </p:cNvSpPr>
          <p:nvPr/>
        </p:nvSpPr>
        <p:spPr bwMode="auto">
          <a:xfrm>
            <a:off x="136525" y="3351213"/>
            <a:ext cx="73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  <a:latin typeface="Constantia" charset="0"/>
              </a:rPr>
              <a:t>2015</a:t>
            </a:r>
          </a:p>
        </p:txBody>
      </p:sp>
      <p:sp>
        <p:nvSpPr>
          <p:cNvPr id="13357" name="TextBox 20"/>
          <p:cNvSpPr txBox="1">
            <a:spLocks noChangeArrowheads="1"/>
          </p:cNvSpPr>
          <p:nvPr/>
        </p:nvSpPr>
        <p:spPr bwMode="auto">
          <a:xfrm>
            <a:off x="7156450" y="556577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660066"/>
                </a:solidFill>
                <a:latin typeface="Constantia" charset="0"/>
              </a:rPr>
              <a:t>SBS</a:t>
            </a:r>
          </a:p>
        </p:txBody>
      </p:sp>
      <p:sp>
        <p:nvSpPr>
          <p:cNvPr id="13358" name="TextBox 14"/>
          <p:cNvSpPr txBox="1">
            <a:spLocks noChangeArrowheads="1"/>
          </p:cNvSpPr>
          <p:nvPr/>
        </p:nvSpPr>
        <p:spPr bwMode="auto">
          <a:xfrm>
            <a:off x="522288" y="5738813"/>
            <a:ext cx="47958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nstantia" charset="0"/>
              </a:rPr>
              <a:t>Experiments in parentheses represent potential schedule changes.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40" y="1617593"/>
            <a:ext cx="89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Constantia"/>
                <a:ea typeface="+mn-ea"/>
                <a:cs typeface="+mn-cs"/>
              </a:rPr>
              <a:t>Run Period</a:t>
            </a:r>
            <a:endParaRPr lang="en-US" sz="1800" dirty="0"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525" y="2492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General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Hall near term thoughts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for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SBS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6725" y="1557338"/>
            <a:ext cx="8172450" cy="4775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Hall A should </a:t>
            </a:r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see first beam </a:t>
            </a:r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in less than ~</a:t>
            </a:r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1 year </a:t>
            </a:r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  <a:sym typeface="Wingdings" charset="2"/>
              </a:rPr>
              <a:t></a:t>
            </a:r>
            <a:endParaRPr lang="en-US" sz="2400" dirty="0" smtClean="0"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sz="2200" dirty="0" smtClean="0">
                <a:latin typeface="Calibri" charset="0"/>
              </a:rPr>
              <a:t>Upgrade and infrastructure work underway</a:t>
            </a:r>
          </a:p>
          <a:p>
            <a:pPr lvl="2" eaLnBrk="1" hangingPunct="1"/>
            <a:r>
              <a:rPr lang="en-US" dirty="0" err="1" smtClean="0">
                <a:latin typeface="Calibri" charset="0"/>
                <a:ea typeface="ＭＳ Ｐゴシック" charset="-128"/>
              </a:rPr>
              <a:t>Beamline</a:t>
            </a:r>
            <a:r>
              <a:rPr lang="en-US" dirty="0">
                <a:latin typeface="Calibri" charset="0"/>
                <a:ea typeface="ＭＳ Ｐゴシック" charset="-128"/>
              </a:rPr>
              <a:t> </a:t>
            </a:r>
            <a:r>
              <a:rPr lang="en-US" dirty="0" smtClean="0">
                <a:latin typeface="Calibri" charset="0"/>
                <a:ea typeface="ＭＳ Ｐゴシック" charset="-128"/>
              </a:rPr>
              <a:t>– energy, current, position, </a:t>
            </a:r>
            <a:r>
              <a:rPr lang="en-US" dirty="0" err="1" smtClean="0">
                <a:latin typeface="Calibri" charset="0"/>
                <a:ea typeface="ＭＳ Ｐゴシック" charset="-128"/>
              </a:rPr>
              <a:t>polarimetry</a:t>
            </a:r>
            <a:r>
              <a:rPr lang="en-US" dirty="0" smtClean="0">
                <a:latin typeface="Calibri" charset="0"/>
                <a:ea typeface="ＭＳ Ｐゴシック" charset="-128"/>
              </a:rPr>
              <a:t>,…</a:t>
            </a:r>
            <a:endParaRPr lang="en-US" dirty="0" smtClean="0">
              <a:latin typeface="Calibri" charset="0"/>
              <a:ea typeface="ＭＳ Ｐゴシック" charset="-128"/>
            </a:endParaRPr>
          </a:p>
          <a:p>
            <a:pPr lvl="2" eaLnBrk="1" hangingPunct="1"/>
            <a:r>
              <a:rPr lang="en-US" dirty="0" smtClean="0">
                <a:latin typeface="Calibri" charset="0"/>
                <a:ea typeface="ＭＳ Ｐゴシック" charset="-128"/>
              </a:rPr>
              <a:t>HRS’s – detector upgrades and general refurbishing</a:t>
            </a:r>
            <a:endParaRPr lang="en-US" dirty="0" smtClean="0">
              <a:latin typeface="Calibri" charset="0"/>
              <a:ea typeface="ＭＳ Ｐゴシック" charset="-128"/>
            </a:endParaRPr>
          </a:p>
          <a:p>
            <a:pPr lvl="2" eaLnBrk="1" hangingPunct="1"/>
            <a:r>
              <a:rPr lang="en-US" i="1" dirty="0" smtClean="0">
                <a:latin typeface="Calibri" charset="0"/>
                <a:ea typeface="ＭＳ Ｐゴシック" charset="-128"/>
              </a:rPr>
              <a:t>Many </a:t>
            </a:r>
            <a:r>
              <a:rPr lang="en-US" i="1" dirty="0" smtClean="0">
                <a:latin typeface="Calibri" charset="0"/>
                <a:ea typeface="ＭＳ Ｐゴシック" charset="-128"/>
              </a:rPr>
              <a:t>things to do </a:t>
            </a:r>
            <a:r>
              <a:rPr lang="en-US" i="1" dirty="0" smtClean="0">
                <a:latin typeface="Calibri" charset="0"/>
                <a:ea typeface="ＭＳ Ｐゴシック" charset="-128"/>
              </a:rPr>
              <a:t>and help appreciated!</a:t>
            </a:r>
            <a:endParaRPr lang="en-US" i="1" dirty="0" smtClean="0">
              <a:latin typeface="Calibri" charset="0"/>
              <a:ea typeface="ＭＳ Ｐゴシック" charset="-128"/>
            </a:endParaRPr>
          </a:p>
          <a:p>
            <a:pPr eaLnBrk="1" hangingPunct="1"/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Experiments using ~standard equipment scheduled initially</a:t>
            </a:r>
          </a:p>
          <a:p>
            <a:pPr lvl="1" eaLnBrk="1" hangingPunct="1"/>
            <a:r>
              <a:rPr lang="en-US" dirty="0" smtClean="0">
                <a:latin typeface="Calibri" charset="0"/>
              </a:rPr>
              <a:t>Allows for parallel efforts preparing for new equipment (</a:t>
            </a:r>
            <a:r>
              <a:rPr lang="en-US" baseline="30000" dirty="0" smtClean="0">
                <a:latin typeface="Calibri" charset="0"/>
              </a:rPr>
              <a:t>3</a:t>
            </a:r>
            <a:r>
              <a:rPr lang="en-US" dirty="0" smtClean="0">
                <a:latin typeface="Calibri" charset="0"/>
              </a:rPr>
              <a:t>He target, PREX, </a:t>
            </a:r>
            <a:r>
              <a:rPr lang="en-US" sz="3600" u="sng" dirty="0" smtClean="0">
                <a:solidFill>
                  <a:srgbClr val="8E0950"/>
                </a:solidFill>
                <a:latin typeface="Calibri" charset="0"/>
              </a:rPr>
              <a:t>SBS</a:t>
            </a:r>
            <a:r>
              <a:rPr lang="en-US" dirty="0" smtClean="0">
                <a:latin typeface="Calibri" charset="0"/>
              </a:rPr>
              <a:t>,….MOLLER,….</a:t>
            </a:r>
            <a:r>
              <a:rPr lang="en-US" dirty="0" smtClean="0">
                <a:latin typeface="Calibri" charset="0"/>
              </a:rPr>
              <a:t>)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sz="1400" dirty="0" smtClean="0">
              <a:ea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525" y="21521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SBS Current Activities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92505" y="1738777"/>
            <a:ext cx="4647463" cy="509937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 charset="0"/>
                <a:ea typeface="ＭＳ Ｐゴシック" charset="-128"/>
                <a:cs typeface="ＭＳ Ｐゴシック" charset="-128"/>
              </a:rPr>
              <a:t>10</a:t>
            </a:r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/1/12 SBS “Program” started with DOE 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Subset of the proposed physics program (magnet and GEMs</a:t>
            </a:r>
            <a:r>
              <a:rPr lang="en-US" dirty="0" smtClean="0">
                <a:latin typeface="Calibri" charset="0"/>
              </a:rPr>
              <a:t>)</a:t>
            </a:r>
          </a:p>
          <a:p>
            <a:pPr eaLnBrk="1" hangingPunct="1"/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sz="1400" dirty="0" smtClean="0">
              <a:ea typeface="ＭＳ Ｐゴシック" charset="-128"/>
            </a:endParaRPr>
          </a:p>
          <a:p>
            <a:pPr marL="668337" lvl="2" indent="0" eaLnBrk="1" hangingPunct="1">
              <a:buNone/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4" name="Picture 3" descr="48D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40" y="3905834"/>
            <a:ext cx="4417591" cy="249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7908" y="1777798"/>
            <a:ext cx="43190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Clr>
                <a:schemeClr val="accent3"/>
              </a:buClr>
              <a:buSzPct val="160000"/>
              <a:buFont typeface="Arial"/>
              <a:buChar char="•"/>
            </a:pPr>
            <a:r>
              <a:rPr lang="en-US" dirty="0">
                <a:latin typeface="Calibri" charset="0"/>
              </a:rPr>
              <a:t>Hall A currently supporting “pre-R&amp;D” and SBS-related work</a:t>
            </a:r>
          </a:p>
          <a:p>
            <a:pPr marL="800100" lvl="1" indent="-342900" eaLnBrk="1" hangingPunct="1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baseline="30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He target development (Gordon Cates)</a:t>
            </a:r>
          </a:p>
          <a:p>
            <a:pPr marL="800100" lvl="1" indent="-342900" eaLnBrk="1" hangingPunct="1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dirty="0">
                <a:latin typeface="Calibri" charset="0"/>
              </a:rPr>
              <a:t>GEM tracker prototyping at UVA (</a:t>
            </a:r>
            <a:r>
              <a:rPr lang="en-US" dirty="0" err="1">
                <a:latin typeface="Calibri" charset="0"/>
              </a:rPr>
              <a:t>Nilanga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Liyanage</a:t>
            </a:r>
            <a:r>
              <a:rPr lang="en-US" dirty="0">
                <a:latin typeface="Calibri" charset="0"/>
              </a:rPr>
              <a:t>)</a:t>
            </a:r>
          </a:p>
          <a:p>
            <a:pPr marL="800100" lvl="1" indent="-342900" eaLnBrk="1" hangingPunct="1">
              <a:buClr>
                <a:schemeClr val="accent1"/>
              </a:buClr>
              <a:buSzPct val="120000"/>
              <a:buFont typeface="Arial"/>
              <a:buChar char="•"/>
            </a:pPr>
            <a:r>
              <a:rPr lang="en-US" dirty="0">
                <a:latin typeface="Calibri" charset="0"/>
              </a:rPr>
              <a:t>Hadron calorimeter (Gregg Franklin) </a:t>
            </a:r>
            <a:r>
              <a:rPr lang="en-US" dirty="0" err="1" smtClean="0">
                <a:latin typeface="Calibri" charset="0"/>
              </a:rPr>
              <a:t>Fermilab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scintillator </a:t>
            </a:r>
            <a:r>
              <a:rPr lang="en-US" i="1" dirty="0">
                <a:latin typeface="Calibri" charset="0"/>
              </a:rPr>
              <a:t>purchase approved</a:t>
            </a:r>
          </a:p>
        </p:txBody>
      </p:sp>
    </p:spTree>
    <p:extLst>
      <p:ext uri="{BB962C8B-B14F-4D97-AF65-F5344CB8AC3E}">
        <p14:creationId xmlns:p14="http://schemas.microsoft.com/office/powerpoint/2010/main" val="222794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525" y="169858"/>
            <a:ext cx="9144000" cy="7487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charset="-128"/>
                <a:cs typeface="ＭＳ Ｐゴシック" charset="-128"/>
              </a:rPr>
              <a:t>SBS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Design and Engineering (See Robin’s talk!)</a:t>
            </a:r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81434" y="956318"/>
            <a:ext cx="5477045" cy="5054012"/>
          </a:xfrm>
        </p:spPr>
        <p:txBody>
          <a:bodyPr/>
          <a:lstStyle/>
          <a:p>
            <a:r>
              <a:rPr lang="en-US" sz="2000" dirty="0" smtClean="0"/>
              <a:t>Yoke modification drawings ~30% complete</a:t>
            </a:r>
            <a:endParaRPr lang="en-US" sz="2000" dirty="0"/>
          </a:p>
          <a:p>
            <a:r>
              <a:rPr lang="en-US" sz="2000" dirty="0" smtClean="0"/>
              <a:t>Design </a:t>
            </a:r>
            <a:r>
              <a:rPr lang="en-US" sz="2000" dirty="0"/>
              <a:t>work </a:t>
            </a:r>
            <a:r>
              <a:rPr lang="en-US" sz="2000" dirty="0" smtClean="0"/>
              <a:t>ongoing for </a:t>
            </a:r>
            <a:r>
              <a:rPr lang="en-US" sz="2000" dirty="0"/>
              <a:t>magnet counter weight </a:t>
            </a:r>
            <a:r>
              <a:rPr lang="en-US" sz="2000" dirty="0" smtClean="0"/>
              <a:t>support, will incorporate </a:t>
            </a:r>
            <a:r>
              <a:rPr lang="en-US" sz="2000" dirty="0"/>
              <a:t>movement of support to relocate magnet </a:t>
            </a:r>
            <a:endParaRPr lang="en-US" sz="2000" dirty="0" smtClean="0"/>
          </a:p>
          <a:p>
            <a:r>
              <a:rPr lang="en-US" sz="2000" dirty="0"/>
              <a:t>  </a:t>
            </a:r>
            <a:r>
              <a:rPr lang="en-US" sz="2000" dirty="0" smtClean="0"/>
              <a:t>Design details </a:t>
            </a:r>
            <a:r>
              <a:rPr lang="en-US" sz="2000" dirty="0"/>
              <a:t>of rollers</a:t>
            </a:r>
            <a:r>
              <a:rPr lang="en-US" sz="2000" dirty="0" smtClean="0"/>
              <a:t>, jack </a:t>
            </a:r>
            <a:r>
              <a:rPr lang="en-US" sz="2000" dirty="0"/>
              <a:t>mounts</a:t>
            </a:r>
            <a:r>
              <a:rPr lang="en-US" sz="2000" dirty="0" smtClean="0"/>
              <a:t>, magnet </a:t>
            </a:r>
            <a:r>
              <a:rPr lang="en-US" sz="2000" dirty="0"/>
              <a:t>bracket</a:t>
            </a:r>
            <a:r>
              <a:rPr lang="en-US" sz="2000" dirty="0" smtClean="0"/>
              <a:t>, floor plates ongoing, ~65% complete</a:t>
            </a:r>
            <a:endParaRPr lang="en-US" sz="2000" dirty="0"/>
          </a:p>
          <a:p>
            <a:r>
              <a:rPr lang="en-US" sz="2000" dirty="0" smtClean="0"/>
              <a:t>Detailed </a:t>
            </a:r>
            <a:r>
              <a:rPr lang="en-US" sz="2000" dirty="0"/>
              <a:t>drawings of new </a:t>
            </a:r>
            <a:r>
              <a:rPr lang="en-US" sz="2000" dirty="0" smtClean="0"/>
              <a:t>coils ~25%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ower </a:t>
            </a:r>
            <a:r>
              <a:rPr lang="en-US" sz="2000" dirty="0"/>
              <a:t>supply specification completed, </a:t>
            </a:r>
            <a:r>
              <a:rPr lang="en-US" sz="2000" i="1" u="sng" dirty="0"/>
              <a:t>in </a:t>
            </a:r>
            <a:r>
              <a:rPr lang="en-US" sz="2000" i="1" u="sng" dirty="0" smtClean="0"/>
              <a:t>procurement</a:t>
            </a:r>
            <a:endParaRPr lang="en-US" sz="2000" i="1" u="sng" dirty="0"/>
          </a:p>
          <a:p>
            <a:r>
              <a:rPr lang="en-US" sz="2000" dirty="0" smtClean="0"/>
              <a:t>Layout </a:t>
            </a:r>
            <a:r>
              <a:rPr lang="en-US" sz="2000" dirty="0"/>
              <a:t>and design of shielded </a:t>
            </a:r>
            <a:r>
              <a:rPr lang="en-US" sz="2000" dirty="0" err="1"/>
              <a:t>beampipe</a:t>
            </a:r>
            <a:r>
              <a:rPr lang="en-US" sz="2000" dirty="0"/>
              <a:t> and vacuum </a:t>
            </a:r>
            <a:r>
              <a:rPr lang="en-US" sz="2000" dirty="0" smtClean="0"/>
              <a:t>snout</a:t>
            </a:r>
            <a:r>
              <a:rPr lang="en-US" sz="2000" dirty="0"/>
              <a:t> </a:t>
            </a:r>
            <a:r>
              <a:rPr lang="en-US" sz="2000" dirty="0" smtClean="0"/>
              <a:t>~20%</a:t>
            </a:r>
            <a:endParaRPr lang="en-US" sz="2000" dirty="0"/>
          </a:p>
          <a:p>
            <a:r>
              <a:rPr lang="en-US" sz="2000" dirty="0" smtClean="0"/>
              <a:t>Defining </a:t>
            </a:r>
            <a:r>
              <a:rPr lang="en-US" sz="2000" dirty="0"/>
              <a:t>field clamps and design of clamp </a:t>
            </a:r>
            <a:r>
              <a:rPr lang="en-US" sz="2000" dirty="0" smtClean="0"/>
              <a:t>supports ~15%</a:t>
            </a:r>
          </a:p>
          <a:p>
            <a:r>
              <a:rPr lang="en-US" sz="2000" dirty="0" smtClean="0"/>
              <a:t>Detector support design ~20%</a:t>
            </a:r>
            <a:endParaRPr lang="en-US" sz="2000" dirty="0"/>
          </a:p>
          <a:p>
            <a:r>
              <a:rPr lang="en-US" sz="2000" dirty="0" smtClean="0"/>
              <a:t>Mid</a:t>
            </a:r>
            <a:r>
              <a:rPr lang="en-US" sz="2000" dirty="0"/>
              <a:t>-June </a:t>
            </a:r>
            <a:r>
              <a:rPr lang="en-US" sz="2000" dirty="0" smtClean="0"/>
              <a:t>delivery expected for magnet from BNL</a:t>
            </a:r>
            <a:endParaRPr lang="en-US" sz="2000" dirty="0" smtClean="0">
              <a:ea typeface="ＭＳ Ｐゴシック" charset="-128"/>
            </a:endParaRPr>
          </a:p>
          <a:p>
            <a:pPr marL="668337" lvl="2" indent="0" eaLnBrk="1" hangingPunct="1"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196" y="1251162"/>
            <a:ext cx="3268253" cy="2440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15" y="3790531"/>
            <a:ext cx="3340459" cy="2534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21244" y="759795"/>
            <a:ext cx="92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8146844" y="6298695"/>
            <a:ext cx="929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</a:t>
            </a:r>
            <a:r>
              <a:rPr lang="en-US" baseline="-25000" dirty="0" err="1" smtClean="0"/>
              <a:t>M</a:t>
            </a:r>
            <a:r>
              <a:rPr lang="en-US" baseline="30000" dirty="0" err="1" smtClean="0"/>
              <a:t>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2270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490"/>
            <a:ext cx="8229600" cy="1143000"/>
          </a:xfrm>
        </p:spPr>
        <p:txBody>
          <a:bodyPr/>
          <a:lstStyle/>
          <a:p>
            <a:pPr algn="ctr"/>
            <a:r>
              <a:rPr lang="en-US" sz="3600" dirty="0" smtClean="0"/>
              <a:t>Other Thoughts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4863"/>
            <a:ext cx="8229600" cy="4389437"/>
          </a:xfrm>
        </p:spPr>
        <p:txBody>
          <a:bodyPr/>
          <a:lstStyle/>
          <a:p>
            <a:r>
              <a:rPr lang="en-US" dirty="0" smtClean="0"/>
              <a:t>New PAC procedures for no-additional-</a:t>
            </a:r>
            <a:r>
              <a:rPr lang="en-US" dirty="0" err="1" smtClean="0"/>
              <a:t>beamtime</a:t>
            </a:r>
            <a:r>
              <a:rPr lang="en-US" dirty="0" smtClean="0"/>
              <a:t>-needed requests</a:t>
            </a:r>
          </a:p>
          <a:p>
            <a:pPr lvl="1"/>
            <a:r>
              <a:rPr lang="en-US" dirty="0" smtClean="0"/>
              <a:t>Does the SBS collaboration anticipate experiments like this?</a:t>
            </a:r>
          </a:p>
          <a:p>
            <a:pPr lvl="1"/>
            <a:r>
              <a:rPr lang="en-US" dirty="0" smtClean="0"/>
              <a:t>If so, suggest working on a process for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7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Calibri" charset="0"/>
                <a:ea typeface="ＭＳ Ｐゴシック" charset="-128"/>
                <a:cs typeface="ＭＳ Ｐゴシック" charset="-128"/>
              </a:rPr>
              <a:t>Looks on track for first SBS run in 2016 or </a:t>
            </a:r>
            <a:r>
              <a:rPr lang="en-US" sz="2800" dirty="0" smtClean="0">
                <a:solidFill>
                  <a:srgbClr val="8E095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2017!</a:t>
            </a:r>
            <a:endParaRPr lang="en-US" sz="2800" dirty="0">
              <a:latin typeface="Calibri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9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1823</TotalTime>
  <Words>585</Words>
  <Application>Microsoft Macintosh PowerPoint</Application>
  <PresentationFormat>On-screen Show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Near term accelerator schedule – same as last meeting</vt:lpstr>
      <vt:lpstr>Hall A Projected Experiment Schedule as of 8/2012  - available on Hall A wiki</vt:lpstr>
      <vt:lpstr>General Hall near term thoughts for SBS</vt:lpstr>
      <vt:lpstr>SBS Current Activities</vt:lpstr>
      <vt:lpstr>SBS Design and Engineering (See Robin’s talk!)</vt:lpstr>
      <vt:lpstr>Other Thoughts</vt:lpstr>
      <vt:lpstr>PowerPoint Presentation</vt:lpstr>
    </vt:vector>
  </TitlesOfParts>
  <Company>Hampton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Early 11 GeV Experiment Scheduling - considerations</dc:title>
  <dc:creator>Cynthia Keppel</dc:creator>
  <cp:lastModifiedBy>Cynthia Keppel</cp:lastModifiedBy>
  <cp:revision>45</cp:revision>
  <cp:lastPrinted>2013-06-04T15:30:03Z</cp:lastPrinted>
  <dcterms:created xsi:type="dcterms:W3CDTF">2012-08-23T04:52:32Z</dcterms:created>
  <dcterms:modified xsi:type="dcterms:W3CDTF">2013-06-04T15:30:16Z</dcterms:modified>
</cp:coreProperties>
</file>