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8" r:id="rId2"/>
    <p:sldId id="331" r:id="rId3"/>
    <p:sldId id="337" r:id="rId4"/>
    <p:sldId id="335" r:id="rId5"/>
    <p:sldId id="338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349" r:id="rId14"/>
    <p:sldId id="350" r:id="rId15"/>
    <p:sldId id="351" r:id="rId16"/>
    <p:sldId id="286" r:id="rId17"/>
    <p:sldId id="352" r:id="rId18"/>
    <p:sldId id="353" r:id="rId19"/>
    <p:sldId id="354" r:id="rId20"/>
    <p:sldId id="355" r:id="rId21"/>
    <p:sldId id="356" r:id="rId22"/>
    <p:sldId id="357" r:id="rId23"/>
    <p:sldId id="358" r:id="rId24"/>
    <p:sldId id="359" r:id="rId25"/>
    <p:sldId id="360" r:id="rId26"/>
    <p:sldId id="361" r:id="rId27"/>
    <p:sldId id="362" r:id="rId28"/>
    <p:sldId id="363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DDDDDD"/>
    <a:srgbClr val="B2B2B2"/>
    <a:srgbClr val="0000CC"/>
    <a:srgbClr val="6600FF"/>
    <a:srgbClr val="B11747"/>
    <a:srgbClr val="00CCFF"/>
    <a:srgbClr val="FFFF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15" autoAdjust="0"/>
    <p:restoredTop sz="94627" autoAdjust="0"/>
  </p:normalViewPr>
  <p:slideViewPr>
    <p:cSldViewPr>
      <p:cViewPr varScale="1">
        <p:scale>
          <a:sx n="72" d="100"/>
          <a:sy n="72" d="100"/>
        </p:scale>
        <p:origin x="-379" y="-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AB3F56-BCC4-7347-8A0F-4E0DED2835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762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7274D1-E108-2743-941B-F35583D8A821}" type="slidenum">
              <a:rPr lang="en-US"/>
              <a:pPr/>
              <a:t>1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Cover Page alternative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CAP Congress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5B6A2-662F-7844-9D28-B02DD569B8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47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CAP Congress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B60C1-BAB6-D540-9609-732AB0F636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58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CAP Congress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8208CC-EB34-5B4E-BDDE-76BB7FE934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92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CAP Congress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09DEE7-BD69-CB49-9FCC-0E894457E0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05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CAP Congress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8E7DA-25BD-C248-AB54-8552F4B416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CAP Congress 2007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0B551E-1033-9F40-9035-062957CB28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72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CAP Congress 2007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AAD41-2E18-B648-8F34-8133FFED78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35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CAP Congress 2007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1EFA3C-455C-5749-898E-60445D9BC2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68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CAP Congress 2007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CA7454-094A-594C-8572-64D33B356A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89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CAP Congress 2007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788BE-4DFE-5842-B726-2450143444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CAP Congress 2007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BA479-358B-0A42-AD2B-DF1953CAB8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39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/>
              <a:t>CAP Congress 2007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AD71394-93B2-9243-B9A4-182C2EEA8D3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PowerPoint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76200" y="152400"/>
            <a:ext cx="82296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200" dirty="0" smtClean="0">
                <a:solidFill>
                  <a:schemeClr val="bg1"/>
                </a:solidFill>
              </a:rPr>
              <a:t>Detector Development for the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SBS High Q</a:t>
            </a:r>
            <a:r>
              <a:rPr lang="en-US" sz="3200" baseline="30000" dirty="0" smtClean="0">
                <a:solidFill>
                  <a:schemeClr val="bg1"/>
                </a:solidFill>
              </a:rPr>
              <a:t>2</a:t>
            </a:r>
            <a:r>
              <a:rPr lang="en-US" sz="3200" dirty="0" smtClean="0">
                <a:solidFill>
                  <a:schemeClr val="bg1"/>
                </a:solidFill>
              </a:rPr>
              <a:t> Proton Form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Factor Experiment at </a:t>
            </a:r>
            <a:r>
              <a:rPr lang="en-US" sz="3200" dirty="0" err="1" smtClean="0">
                <a:solidFill>
                  <a:schemeClr val="bg1"/>
                </a:solidFill>
              </a:rPr>
              <a:t>JLab</a:t>
            </a:r>
            <a:r>
              <a:rPr lang="en-US" sz="3200" dirty="0" smtClean="0">
                <a:solidFill>
                  <a:schemeClr val="bg1"/>
                </a:solidFill>
              </a:rPr>
              <a:t>:</a:t>
            </a:r>
            <a:br>
              <a:rPr lang="en-US" sz="3200" dirty="0" smtClean="0">
                <a:solidFill>
                  <a:schemeClr val="bg1"/>
                </a:solidFill>
              </a:rPr>
            </a:br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AN ENHANCED 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COORDINATE DETECTOR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76200" y="3429000"/>
            <a:ext cx="5181600" cy="9906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200" b="1" dirty="0">
                <a:solidFill>
                  <a:srgbClr val="990000"/>
                </a:solidFill>
                <a:latin typeface="Times New Roman" charset="0"/>
              </a:rPr>
              <a:t>Adam J. </a:t>
            </a:r>
            <a:r>
              <a:rPr lang="en-US" sz="3200" b="1" dirty="0" smtClean="0">
                <a:solidFill>
                  <a:srgbClr val="990000"/>
                </a:solidFill>
                <a:latin typeface="Times New Roman" charset="0"/>
              </a:rPr>
              <a:t>Sarty</a:t>
            </a:r>
            <a:endParaRPr lang="en-US" sz="2800" b="1" dirty="0">
              <a:solidFill>
                <a:srgbClr val="990000"/>
              </a:solidFill>
              <a:latin typeface="Times New Roman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en-US" sz="2400" b="1" dirty="0">
                <a:latin typeface="Times New Roman" charset="0"/>
              </a:rPr>
              <a:t>Saint Mary</a:t>
            </a:r>
            <a:r>
              <a:rPr lang="ja-JP" altLang="en-US" sz="2400" b="1" dirty="0">
                <a:latin typeface="Arial"/>
              </a:rPr>
              <a:t>’</a:t>
            </a:r>
            <a:r>
              <a:rPr lang="en-US" sz="2400" b="1" dirty="0">
                <a:latin typeface="Times New Roman" charset="0"/>
              </a:rPr>
              <a:t>s University</a:t>
            </a:r>
          </a:p>
        </p:txBody>
      </p:sp>
      <p:sp>
        <p:nvSpPr>
          <p:cNvPr id="4111" name="Line 15"/>
          <p:cNvSpPr>
            <a:spLocks noChangeShapeType="1"/>
          </p:cNvSpPr>
          <p:nvPr/>
        </p:nvSpPr>
        <p:spPr bwMode="auto">
          <a:xfrm>
            <a:off x="0" y="3200400"/>
            <a:ext cx="792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3" name="Rectangle 27"/>
          <p:cNvSpPr>
            <a:spLocks noChangeArrowheads="1"/>
          </p:cNvSpPr>
          <p:nvPr/>
        </p:nvSpPr>
        <p:spPr bwMode="auto">
          <a:xfrm>
            <a:off x="76200" y="4419600"/>
            <a:ext cx="5181600" cy="1143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b="1" dirty="0" smtClean="0">
                <a:latin typeface="Times New Roman" charset="0"/>
              </a:rPr>
              <a:t>On behalf of </a:t>
            </a:r>
            <a:r>
              <a:rPr lang="en-US" sz="2400" b="1" dirty="0">
                <a:latin typeface="Times New Roman" charset="0"/>
              </a:rPr>
              <a:t>Jefferson Lab</a:t>
            </a:r>
            <a:r>
              <a:rPr lang="ja-JP" altLang="en-US" sz="2400" b="1" dirty="0">
                <a:latin typeface="Arial"/>
              </a:rPr>
              <a:t>’</a:t>
            </a:r>
            <a:r>
              <a:rPr lang="en-US" sz="2400" b="1" dirty="0">
                <a:latin typeface="Times New Roman" charset="0"/>
              </a:rPr>
              <a:t>s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2400" b="1" dirty="0">
                <a:solidFill>
                  <a:srgbClr val="990000"/>
                </a:solidFill>
                <a:latin typeface="Times New Roman" charset="0"/>
              </a:rPr>
              <a:t>HALL </a:t>
            </a:r>
            <a:r>
              <a:rPr lang="en-US" sz="2400" b="1" dirty="0" smtClean="0">
                <a:solidFill>
                  <a:srgbClr val="990000"/>
                </a:solidFill>
                <a:latin typeface="Times New Roman" charset="0"/>
              </a:rPr>
              <a:t>A “SBS” COLLABORATION</a:t>
            </a:r>
            <a:endParaRPr lang="en-US" sz="2400" b="1" dirty="0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4124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85800"/>
            <a:ext cx="2514600" cy="18970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19672420">
            <a:off x="5725717" y="3762675"/>
            <a:ext cx="3033440" cy="1200329"/>
          </a:xfrm>
          <a:prstGeom prst="rect">
            <a:avLst/>
          </a:prstGeom>
          <a:solidFill>
            <a:srgbClr val="FFFF00"/>
          </a:solidFill>
          <a:ln w="508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This was opening slide</a:t>
            </a:r>
          </a:p>
          <a:p>
            <a:r>
              <a:rPr lang="en-US" dirty="0" smtClean="0"/>
              <a:t>for an “update presentation”</a:t>
            </a:r>
            <a:br>
              <a:rPr lang="en-US" dirty="0" smtClean="0"/>
            </a:br>
            <a:r>
              <a:rPr lang="en-US" dirty="0" smtClean="0"/>
              <a:t>given at the recent APS</a:t>
            </a:r>
            <a:br>
              <a:rPr lang="en-US" dirty="0" smtClean="0"/>
            </a:br>
            <a:r>
              <a:rPr lang="en-US" dirty="0" smtClean="0"/>
              <a:t>GHP Workshop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owerPoint_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Smart Trigger to Reduce Background:</a:t>
            </a:r>
            <a:br>
              <a:rPr lang="en-CA" sz="2400" b="1" dirty="0" smtClean="0">
                <a:solidFill>
                  <a:srgbClr val="990000"/>
                </a:solidFill>
                <a:sym typeface="Symbol" charset="0"/>
              </a:rPr>
            </a:b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Use </a:t>
            </a:r>
            <a:r>
              <a:rPr lang="en-CA" sz="2400" b="1" dirty="0" err="1" smtClean="0">
                <a:solidFill>
                  <a:srgbClr val="990000"/>
                </a:solidFill>
                <a:sym typeface="Symbol" charset="0"/>
              </a:rPr>
              <a:t>ep</a:t>
            </a: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 Angular Correlations</a:t>
            </a:r>
            <a:endParaRPr lang="en-US" sz="1800" dirty="0">
              <a:solidFill>
                <a:srgbClr val="990000"/>
              </a:solidFill>
              <a:sym typeface="Symbol" charset="0"/>
            </a:endParaRP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sym typeface="Symbol" charset="0"/>
              </a:rPr>
              <a:t>Since </a:t>
            </a:r>
            <a:r>
              <a:rPr lang="en-US" sz="2400" dirty="0" err="1" smtClean="0">
                <a:sym typeface="Symbol" charset="0"/>
              </a:rPr>
              <a:t>ep</a:t>
            </a:r>
            <a:r>
              <a:rPr lang="en-US" sz="2400" dirty="0" smtClean="0">
                <a:sym typeface="Symbol" charset="0"/>
              </a:rPr>
              <a:t> elastic events are co-planar: use 2</a:t>
            </a:r>
            <a:r>
              <a:rPr lang="en-US" sz="2400" baseline="30000" dirty="0" smtClean="0">
                <a:sym typeface="Symbol" charset="0"/>
              </a:rPr>
              <a:t>nd</a:t>
            </a:r>
            <a:r>
              <a:rPr lang="en-US" sz="2400" dirty="0" smtClean="0">
                <a:sym typeface="Symbol" charset="0"/>
              </a:rPr>
              <a:t> level triggering to match electron and proton calorimeter block hits.</a:t>
            </a:r>
            <a:br>
              <a:rPr lang="en-US" sz="2400" dirty="0" smtClean="0">
                <a:sym typeface="Symbol" charset="0"/>
              </a:rPr>
            </a:br>
            <a:r>
              <a:rPr lang="en-US" sz="2400" dirty="0" smtClean="0">
                <a:sym typeface="Symbol" charset="0"/>
              </a:rPr>
              <a:t>(and: using high energy thresholds on both calorimeters: 3-4 </a:t>
            </a:r>
            <a:r>
              <a:rPr lang="en-US" sz="2400" dirty="0" err="1" smtClean="0">
                <a:sym typeface="Symbol" charset="0"/>
              </a:rPr>
              <a:t>GeV</a:t>
            </a:r>
            <a:r>
              <a:rPr lang="en-US" sz="2400" dirty="0" smtClean="0">
                <a:sym typeface="Symbol" charset="0"/>
              </a:rPr>
              <a:t> for proton, ~2.5 </a:t>
            </a:r>
            <a:r>
              <a:rPr lang="en-US" sz="2400" dirty="0" err="1" smtClean="0">
                <a:sym typeface="Symbol" charset="0"/>
              </a:rPr>
              <a:t>GeV</a:t>
            </a:r>
            <a:r>
              <a:rPr lang="en-US" sz="2400" dirty="0" smtClean="0">
                <a:sym typeface="Symbol" charset="0"/>
              </a:rPr>
              <a:t> for electron, keeps rates tolerable)</a:t>
            </a:r>
            <a:endParaRPr lang="en-US" sz="2400" dirty="0">
              <a:sym typeface="Symbol" charset="0"/>
            </a:endParaRPr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54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55" y="2895600"/>
            <a:ext cx="4224845" cy="2578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3276600"/>
            <a:ext cx="2995795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7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owerPoint_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Smart Trigger to Reduce Background:</a:t>
            </a:r>
            <a:br>
              <a:rPr lang="en-CA" sz="2400" b="1" dirty="0" smtClean="0">
                <a:solidFill>
                  <a:srgbClr val="990000"/>
                </a:solidFill>
                <a:sym typeface="Symbol" charset="0"/>
              </a:rPr>
            </a:b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Use </a:t>
            </a:r>
            <a:r>
              <a:rPr lang="en-CA" sz="2400" b="1" dirty="0" err="1" smtClean="0">
                <a:solidFill>
                  <a:srgbClr val="990000"/>
                </a:solidFill>
                <a:sym typeface="Symbol" charset="0"/>
              </a:rPr>
              <a:t>ep</a:t>
            </a: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 Angular Correlations</a:t>
            </a:r>
            <a:endParaRPr lang="en-US" sz="1800" dirty="0">
              <a:solidFill>
                <a:srgbClr val="990000"/>
              </a:solidFill>
              <a:sym typeface="Symbol" charset="0"/>
            </a:endParaRP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  <a:sym typeface="Symbol" charset="0"/>
              </a:rPr>
              <a:t>Since </a:t>
            </a:r>
            <a:r>
              <a:rPr lang="en-US" sz="2400" dirty="0" err="1" smtClean="0">
                <a:solidFill>
                  <a:schemeClr val="bg2">
                    <a:lumMod val="60000"/>
                    <a:lumOff val="40000"/>
                  </a:schemeClr>
                </a:solidFill>
                <a:sym typeface="Symbol" charset="0"/>
              </a:rPr>
              <a:t>ep</a:t>
            </a: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  <a:sym typeface="Symbol" charset="0"/>
              </a:rPr>
              <a:t> elastic events are co-planar: use 2</a:t>
            </a:r>
            <a:r>
              <a:rPr lang="en-US" sz="2400" baseline="30000" dirty="0" smtClean="0">
                <a:solidFill>
                  <a:schemeClr val="bg2">
                    <a:lumMod val="60000"/>
                    <a:lumOff val="40000"/>
                  </a:schemeClr>
                </a:solidFill>
                <a:sym typeface="Symbol" charset="0"/>
              </a:rPr>
              <a:t>nd</a:t>
            </a: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  <a:sym typeface="Symbol" charset="0"/>
              </a:rPr>
              <a:t> level triggering to match electron and proton calorimeter block hits.</a:t>
            </a:r>
            <a:b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  <a:sym typeface="Symbol" charset="0"/>
              </a:rPr>
            </a:b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  <a:sym typeface="Symbol" charset="0"/>
              </a:rPr>
              <a:t>(and: using high energy thresholds on both calorimeters: 3-4 </a:t>
            </a:r>
            <a:r>
              <a:rPr lang="en-US" sz="2400" dirty="0" err="1" smtClean="0">
                <a:solidFill>
                  <a:schemeClr val="bg2">
                    <a:lumMod val="60000"/>
                    <a:lumOff val="40000"/>
                  </a:schemeClr>
                </a:solidFill>
                <a:sym typeface="Symbol" charset="0"/>
              </a:rPr>
              <a:t>GeV</a:t>
            </a: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  <a:sym typeface="Symbol" charset="0"/>
              </a:rPr>
              <a:t> for proton, ~2.5 </a:t>
            </a:r>
            <a:r>
              <a:rPr lang="en-US" sz="2400" dirty="0" err="1" smtClean="0">
                <a:solidFill>
                  <a:schemeClr val="bg2">
                    <a:lumMod val="60000"/>
                    <a:lumOff val="40000"/>
                  </a:schemeClr>
                </a:solidFill>
                <a:sym typeface="Symbol" charset="0"/>
              </a:rPr>
              <a:t>GeV</a:t>
            </a: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  <a:sym typeface="Symbol" charset="0"/>
              </a:rPr>
              <a:t> for electron, keeps rates tolerable)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bg2">
                  <a:lumMod val="60000"/>
                  <a:lumOff val="40000"/>
                </a:schemeClr>
              </a:solidFill>
              <a:sym typeface="Symbol" charset="0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sym typeface="Symbol" charset="0"/>
            </a:endParaRPr>
          </a:p>
          <a:p>
            <a:pPr>
              <a:lnSpc>
                <a:spcPct val="90000"/>
              </a:lnSpc>
            </a:pPr>
            <a:endParaRPr lang="en-US" sz="2400" dirty="0">
              <a:sym typeface="Symbol" charset="0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sym typeface="Symbol" charset="0"/>
            </a:endParaRPr>
          </a:p>
          <a:p>
            <a:pPr>
              <a:lnSpc>
                <a:spcPct val="90000"/>
              </a:lnSpc>
            </a:pPr>
            <a:endParaRPr lang="en-US" sz="2400" dirty="0">
              <a:sym typeface="Symbol" charset="0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sym typeface="Symbol" charset="0"/>
            </a:endParaRPr>
          </a:p>
          <a:p>
            <a:pPr>
              <a:lnSpc>
                <a:spcPct val="90000"/>
              </a:lnSpc>
            </a:pPr>
            <a:endParaRPr lang="en-US" sz="2400" dirty="0">
              <a:sym typeface="Symbol" charset="0"/>
            </a:endParaRPr>
          </a:p>
          <a:p>
            <a:pPr>
              <a:lnSpc>
                <a:spcPct val="90000"/>
              </a:lnSpc>
            </a:pPr>
            <a:r>
              <a:rPr lang="en-US" sz="2400" b="1" u="sng" dirty="0" smtClean="0">
                <a:sym typeface="Symbol" charset="0"/>
              </a:rPr>
              <a:t>How to Make Better? </a:t>
            </a:r>
            <a:r>
              <a:rPr lang="en-US" sz="2400" dirty="0" smtClean="0">
                <a:sym typeface="Symbol" charset="0"/>
              </a:rPr>
              <a:t>– latest CDR includes</a:t>
            </a:r>
            <a:br>
              <a:rPr lang="en-US" sz="2400" dirty="0" smtClean="0">
                <a:sym typeface="Symbol" charset="0"/>
              </a:rPr>
            </a:br>
            <a:r>
              <a:rPr lang="en-US" sz="2400" dirty="0" smtClean="0">
                <a:sym typeface="Symbol" charset="0"/>
              </a:rPr>
              <a:t>COORDINATE DETECTOR …</a:t>
            </a:r>
            <a:endParaRPr lang="en-US" sz="2400" dirty="0">
              <a:sym typeface="Symbol" charset="0"/>
            </a:endParaRPr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54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55" y="2895600"/>
            <a:ext cx="4224845" cy="2578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3276600"/>
            <a:ext cx="2995795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8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owerPoint_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Smart Trigger to Reduce Background:</a:t>
            </a:r>
            <a:br>
              <a:rPr lang="en-CA" sz="2400" b="1" dirty="0" smtClean="0">
                <a:solidFill>
                  <a:srgbClr val="990000"/>
                </a:solidFill>
                <a:sym typeface="Symbol" charset="0"/>
              </a:rPr>
            </a:b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Use </a:t>
            </a:r>
            <a:r>
              <a:rPr lang="en-CA" sz="2400" b="1" dirty="0" err="1" smtClean="0">
                <a:solidFill>
                  <a:srgbClr val="990000"/>
                </a:solidFill>
                <a:sym typeface="Symbol" charset="0"/>
              </a:rPr>
              <a:t>ep</a:t>
            </a: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 Angular Correlations</a:t>
            </a:r>
            <a:br>
              <a:rPr lang="en-CA" sz="2400" b="1" dirty="0" smtClean="0">
                <a:solidFill>
                  <a:srgbClr val="990000"/>
                </a:solidFill>
                <a:sym typeface="Symbol" charset="0"/>
              </a:rPr>
            </a:b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AND ADD COORDINATE DETECTOR</a:t>
            </a:r>
            <a:endParaRPr lang="en-US" sz="1800" dirty="0">
              <a:solidFill>
                <a:srgbClr val="990000"/>
              </a:solidFill>
              <a:sym typeface="Symbol" charset="0"/>
            </a:endParaRP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sym typeface="Symbol" charset="0"/>
              </a:rPr>
              <a:t>Continued simulations revealed that a 20cm Al block should be placed in front of </a:t>
            </a:r>
            <a:r>
              <a:rPr lang="en-US" sz="2400" dirty="0" err="1" smtClean="0">
                <a:sym typeface="Symbol" charset="0"/>
              </a:rPr>
              <a:t>Ecal</a:t>
            </a:r>
            <a:r>
              <a:rPr lang="en-US" sz="2400" dirty="0" smtClean="0">
                <a:sym typeface="Symbol" charset="0"/>
              </a:rPr>
              <a:t> (to reduce damage from low-E background)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ym typeface="Symbol" charset="0"/>
              </a:rPr>
              <a:t>BUT, also concluded that if electron angle could be resolved vertically to ~0.5 </a:t>
            </a:r>
            <a:r>
              <a:rPr lang="en-US" sz="2400" dirty="0" err="1" smtClean="0">
                <a:sym typeface="Symbol" charset="0"/>
              </a:rPr>
              <a:t>mr</a:t>
            </a:r>
            <a:r>
              <a:rPr lang="en-US" sz="2400" dirty="0" smtClean="0">
                <a:sym typeface="Symbol" charset="0"/>
              </a:rPr>
              <a:t>, would result in ~5 MeV/c uncertainty in </a:t>
            </a:r>
            <a:r>
              <a:rPr lang="en-US" sz="2400" dirty="0" err="1" smtClean="0">
                <a:sym typeface="Symbol" charset="0"/>
              </a:rPr>
              <a:t>ep</a:t>
            </a:r>
            <a:r>
              <a:rPr lang="en-US" sz="2400" dirty="0" smtClean="0">
                <a:sym typeface="Symbol" charset="0"/>
              </a:rPr>
              <a:t>-momentum balance … much smaller than typical ~150 MeV/c out-of-plane momentum for inelastic events </a:t>
            </a: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sym typeface="Symbol" charset="0"/>
              </a:rPr>
              <a:t> </a:t>
            </a:r>
            <a:r>
              <a:rPr lang="en-US" sz="2400" b="1" dirty="0" smtClean="0">
                <a:solidFill>
                  <a:srgbClr val="800000"/>
                </a:solidFill>
                <a:sym typeface="Symbol" charset="0"/>
              </a:rPr>
              <a:t>powerful additional background </a:t>
            </a:r>
            <a:r>
              <a:rPr lang="en-US" sz="2400" b="1" dirty="0" err="1" smtClean="0">
                <a:solidFill>
                  <a:srgbClr val="800000"/>
                </a:solidFill>
                <a:sym typeface="Symbol" charset="0"/>
              </a:rPr>
              <a:t>suppresion</a:t>
            </a:r>
            <a:r>
              <a:rPr lang="en-US" sz="2400" b="1" dirty="0" smtClean="0">
                <a:solidFill>
                  <a:srgbClr val="800000"/>
                </a:solidFill>
                <a:sym typeface="Symbol" charset="0"/>
              </a:rPr>
              <a:t>!</a:t>
            </a:r>
            <a:endParaRPr lang="en-US" sz="2400" dirty="0" smtClean="0">
              <a:sym typeface="Symbol" charset="0"/>
            </a:endParaRP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rgbClr val="800000"/>
              </a:solidFill>
              <a:sym typeface="Symbol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800000"/>
                </a:solidFill>
                <a:sym typeface="Symbol" charset="0"/>
              </a:rPr>
              <a:t>SO: </a:t>
            </a:r>
            <a:r>
              <a:rPr lang="en-US" sz="2400" b="1" dirty="0" err="1" smtClean="0">
                <a:solidFill>
                  <a:srgbClr val="800000"/>
                </a:solidFill>
                <a:sym typeface="Symbol" charset="0"/>
              </a:rPr>
              <a:t>CDet</a:t>
            </a:r>
            <a:r>
              <a:rPr lang="en-US" sz="2400" b="1" dirty="0" smtClean="0">
                <a:solidFill>
                  <a:srgbClr val="800000"/>
                </a:solidFill>
                <a:sym typeface="Symbol" charset="0"/>
              </a:rPr>
              <a:t> in front of electron calorimeter</a:t>
            </a:r>
          </a:p>
          <a:p>
            <a:pPr lvl="1">
              <a:lnSpc>
                <a:spcPct val="90000"/>
              </a:lnSpc>
            </a:pPr>
            <a:r>
              <a:rPr lang="en-US" sz="2000" b="1" dirty="0" smtClean="0">
                <a:solidFill>
                  <a:srgbClr val="800000"/>
                </a:solidFill>
                <a:sym typeface="Symbol" charset="0"/>
              </a:rPr>
              <a:t>2 planes of GEMs</a:t>
            </a:r>
          </a:p>
          <a:p>
            <a:pPr lvl="1">
              <a:lnSpc>
                <a:spcPct val="90000"/>
              </a:lnSpc>
            </a:pPr>
            <a:r>
              <a:rPr lang="en-US" sz="2000" b="1" dirty="0" smtClean="0">
                <a:solidFill>
                  <a:srgbClr val="800000"/>
                </a:solidFill>
                <a:sym typeface="Symbol" charset="0"/>
              </a:rPr>
              <a:t>Horizontal strips only</a:t>
            </a:r>
          </a:p>
          <a:p>
            <a:pPr lvl="1">
              <a:lnSpc>
                <a:spcPct val="90000"/>
              </a:lnSpc>
            </a:pPr>
            <a:r>
              <a:rPr lang="en-US" sz="2000" b="1" dirty="0" smtClean="0">
                <a:solidFill>
                  <a:srgbClr val="000000"/>
                </a:solidFill>
                <a:sym typeface="Symbol" charset="0"/>
              </a:rPr>
              <a:t>These were already in the previous table </a:t>
            </a:r>
            <a:r>
              <a:rPr lang="en-US" sz="2000" b="1" dirty="0" smtClean="0">
                <a:solidFill>
                  <a:srgbClr val="000000"/>
                </a:solidFill>
                <a:sym typeface="Wingdings"/>
              </a:rPr>
              <a:t></a:t>
            </a: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rgbClr val="000000"/>
              </a:solidFill>
              <a:sym typeface="Symbol" charset="0"/>
            </a:endParaRPr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54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7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owerPoint_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Smart Trigger to Reduce Background:</a:t>
            </a:r>
            <a:br>
              <a:rPr lang="en-CA" sz="2400" b="1" dirty="0" smtClean="0">
                <a:solidFill>
                  <a:srgbClr val="990000"/>
                </a:solidFill>
                <a:sym typeface="Symbol" charset="0"/>
              </a:rPr>
            </a:b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Use </a:t>
            </a:r>
            <a:r>
              <a:rPr lang="en-CA" sz="2400" b="1" dirty="0" err="1" smtClean="0">
                <a:solidFill>
                  <a:srgbClr val="990000"/>
                </a:solidFill>
                <a:sym typeface="Symbol" charset="0"/>
              </a:rPr>
              <a:t>ep</a:t>
            </a: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 Angular Correlations</a:t>
            </a:r>
            <a:br>
              <a:rPr lang="en-CA" sz="2400" b="1" dirty="0" smtClean="0">
                <a:solidFill>
                  <a:srgbClr val="990000"/>
                </a:solidFill>
                <a:sym typeface="Symbol" charset="0"/>
              </a:rPr>
            </a:b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AND ADD COORDINATE DETECTOR</a:t>
            </a:r>
            <a:endParaRPr lang="en-US" sz="1800" dirty="0">
              <a:solidFill>
                <a:srgbClr val="990000"/>
              </a:solidFill>
              <a:sym typeface="Symbo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52400" y="5867400"/>
            <a:ext cx="5410200" cy="5334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sym typeface="Symbol" charset="0"/>
              </a:rPr>
              <a:t>Continued simulations revealed that a 20cm Al block should be placed in front of </a:t>
            </a:r>
            <a:r>
              <a:rPr lang="en-US" sz="2400" dirty="0" err="1" smtClean="0">
                <a:sym typeface="Symbol" charset="0"/>
              </a:rPr>
              <a:t>Ecal</a:t>
            </a:r>
            <a:r>
              <a:rPr lang="en-US" sz="2400" dirty="0" smtClean="0">
                <a:sym typeface="Symbol" charset="0"/>
              </a:rPr>
              <a:t> (to reduce damage from low-E background)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ym typeface="Symbol" charset="0"/>
              </a:rPr>
              <a:t>BUT, also concluded that if electron angle could be resolved vertically to ~0.5 </a:t>
            </a:r>
            <a:r>
              <a:rPr lang="en-US" sz="2400" dirty="0" err="1" smtClean="0">
                <a:sym typeface="Symbol" charset="0"/>
              </a:rPr>
              <a:t>mr</a:t>
            </a:r>
            <a:r>
              <a:rPr lang="en-US" sz="2400" dirty="0" smtClean="0">
                <a:sym typeface="Symbol" charset="0"/>
              </a:rPr>
              <a:t>, would result in ~5 MeV/c uncertainty in </a:t>
            </a:r>
            <a:r>
              <a:rPr lang="en-US" sz="2400" dirty="0" err="1" smtClean="0">
                <a:sym typeface="Symbol" charset="0"/>
              </a:rPr>
              <a:t>ep</a:t>
            </a:r>
            <a:r>
              <a:rPr lang="en-US" sz="2400" dirty="0" smtClean="0">
                <a:sym typeface="Symbol" charset="0"/>
              </a:rPr>
              <a:t>-momentum balance … much smaller than typical ~150 MeV/c out-of-plane momentum for inelastic events </a:t>
            </a: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sym typeface="Symbol" charset="0"/>
              </a:rPr>
              <a:t> </a:t>
            </a:r>
            <a:r>
              <a:rPr lang="en-US" sz="2400" b="1" dirty="0" smtClean="0">
                <a:solidFill>
                  <a:srgbClr val="800000"/>
                </a:solidFill>
                <a:sym typeface="Symbol" charset="0"/>
              </a:rPr>
              <a:t>powerful additional background </a:t>
            </a:r>
            <a:r>
              <a:rPr lang="en-US" sz="2400" b="1" dirty="0" err="1" smtClean="0">
                <a:solidFill>
                  <a:srgbClr val="800000"/>
                </a:solidFill>
                <a:sym typeface="Symbol" charset="0"/>
              </a:rPr>
              <a:t>suppresion</a:t>
            </a:r>
            <a:r>
              <a:rPr lang="en-US" sz="2400" b="1" dirty="0" smtClean="0">
                <a:solidFill>
                  <a:srgbClr val="800000"/>
                </a:solidFill>
                <a:sym typeface="Symbol" charset="0"/>
              </a:rPr>
              <a:t>!</a:t>
            </a:r>
            <a:endParaRPr lang="en-US" sz="2400" dirty="0" smtClean="0">
              <a:sym typeface="Symbol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400" b="1" dirty="0">
              <a:solidFill>
                <a:srgbClr val="800000"/>
              </a:solidFill>
              <a:sym typeface="Symbol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800000"/>
                </a:solidFill>
                <a:sym typeface="Symbol" charset="0"/>
              </a:rPr>
              <a:t>SO: </a:t>
            </a:r>
            <a:r>
              <a:rPr lang="en-US" sz="2400" b="1" dirty="0" err="1" smtClean="0">
                <a:solidFill>
                  <a:srgbClr val="800000"/>
                </a:solidFill>
                <a:sym typeface="Symbol" charset="0"/>
              </a:rPr>
              <a:t>CDet</a:t>
            </a:r>
            <a:r>
              <a:rPr lang="en-US" sz="2400" b="1" dirty="0" smtClean="0">
                <a:solidFill>
                  <a:srgbClr val="800000"/>
                </a:solidFill>
                <a:sym typeface="Symbol" charset="0"/>
              </a:rPr>
              <a:t> in front of electron calorimeter</a:t>
            </a:r>
          </a:p>
          <a:p>
            <a:pPr lvl="1">
              <a:lnSpc>
                <a:spcPct val="90000"/>
              </a:lnSpc>
            </a:pPr>
            <a:r>
              <a:rPr lang="en-US" sz="2000" b="1" dirty="0" smtClean="0">
                <a:solidFill>
                  <a:srgbClr val="800000"/>
                </a:solidFill>
                <a:sym typeface="Symbol" charset="0"/>
              </a:rPr>
              <a:t>2 planes of GEMs</a:t>
            </a:r>
          </a:p>
          <a:p>
            <a:pPr lvl="1">
              <a:lnSpc>
                <a:spcPct val="90000"/>
              </a:lnSpc>
            </a:pPr>
            <a:r>
              <a:rPr lang="en-US" sz="2000" b="1" dirty="0" smtClean="0">
                <a:solidFill>
                  <a:srgbClr val="800000"/>
                </a:solidFill>
                <a:sym typeface="Symbol" charset="0"/>
              </a:rPr>
              <a:t>Horizontal strips only</a:t>
            </a:r>
          </a:p>
          <a:p>
            <a:pPr lvl="1">
              <a:lnSpc>
                <a:spcPct val="90000"/>
              </a:lnSpc>
            </a:pPr>
            <a:r>
              <a:rPr lang="en-US" sz="2000" b="1" dirty="0" smtClean="0">
                <a:solidFill>
                  <a:srgbClr val="000000"/>
                </a:solidFill>
                <a:sym typeface="Symbol" charset="0"/>
              </a:rPr>
              <a:t>These were already in the previous table </a:t>
            </a:r>
            <a:r>
              <a:rPr lang="en-US" sz="2000" b="1" dirty="0" smtClean="0">
                <a:solidFill>
                  <a:srgbClr val="000000"/>
                </a:solidFill>
                <a:sym typeface="Wingdings"/>
              </a:rPr>
              <a:t></a:t>
            </a:r>
            <a:endParaRPr lang="en-US" sz="2000" b="1" dirty="0">
              <a:solidFill>
                <a:srgbClr val="000000"/>
              </a:solidFill>
              <a:sym typeface="Wingdings"/>
            </a:endParaRPr>
          </a:p>
          <a:p>
            <a:pPr marL="57150" indent="0">
              <a:lnSpc>
                <a:spcPct val="90000"/>
              </a:lnSpc>
              <a:buNone/>
            </a:pPr>
            <a:r>
              <a:rPr lang="en-US" sz="2400" b="1" dirty="0" smtClean="0">
                <a:solidFill>
                  <a:srgbClr val="000000"/>
                </a:solidFill>
                <a:sym typeface="Wingdings"/>
              </a:rPr>
              <a:t>BUT WE CAN DO EVEN BETTER! … </a:t>
            </a:r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54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5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owerPoint_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Smart Trigger to Reduce Background:</a:t>
            </a:r>
            <a:br>
              <a:rPr lang="en-CA" sz="2400" b="1" dirty="0" smtClean="0">
                <a:solidFill>
                  <a:srgbClr val="990000"/>
                </a:solidFill>
                <a:sym typeface="Symbol" charset="0"/>
              </a:rPr>
            </a:b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Use </a:t>
            </a:r>
            <a:r>
              <a:rPr lang="en-CA" sz="2400" b="1" dirty="0" err="1" smtClean="0">
                <a:solidFill>
                  <a:srgbClr val="990000"/>
                </a:solidFill>
                <a:sym typeface="Symbol" charset="0"/>
              </a:rPr>
              <a:t>ep</a:t>
            </a: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 Angular Correlations</a:t>
            </a:r>
            <a:br>
              <a:rPr lang="en-CA" sz="2400" b="1" dirty="0" smtClean="0">
                <a:solidFill>
                  <a:srgbClr val="990000"/>
                </a:solidFill>
                <a:sym typeface="Symbol" charset="0"/>
              </a:rPr>
            </a:br>
            <a:r>
              <a:rPr lang="en-CA" sz="2400" b="1" dirty="0" smtClean="0">
                <a:solidFill>
                  <a:srgbClr val="000000"/>
                </a:solidFill>
                <a:sym typeface="Symbol" charset="0"/>
              </a:rPr>
              <a:t>AND ENHANCE the COORDINATE DETECTOR</a:t>
            </a:r>
            <a:endParaRPr lang="en-US" sz="1800" dirty="0">
              <a:solidFill>
                <a:srgbClr val="000000"/>
              </a:solidFill>
              <a:sym typeface="Symbol" charset="0"/>
            </a:endParaRPr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54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304800" y="2667000"/>
            <a:ext cx="8305800" cy="1752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5029200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sym typeface="Symbol" charset="0"/>
              </a:rPr>
              <a:t>Add a 3</a:t>
            </a:r>
            <a:r>
              <a:rPr lang="en-US" sz="2400" baseline="30000" dirty="0" smtClean="0">
                <a:sym typeface="Symbol" charset="0"/>
              </a:rPr>
              <a:t>rd</a:t>
            </a:r>
            <a:r>
              <a:rPr lang="en-US" sz="2400" dirty="0" smtClean="0">
                <a:sym typeface="Symbol" charset="0"/>
              </a:rPr>
              <a:t> plane (in front of the 2-GEM-plane </a:t>
            </a:r>
            <a:r>
              <a:rPr lang="en-US" sz="2400" dirty="0" err="1" smtClean="0">
                <a:sym typeface="Symbol" charset="0"/>
              </a:rPr>
              <a:t>CDet</a:t>
            </a:r>
            <a:r>
              <a:rPr lang="en-US" sz="2400" dirty="0" smtClean="0">
                <a:sym typeface="Symbol" charset="0"/>
              </a:rPr>
              <a:t> currently in the plan)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sym typeface="Symbol" charset="0"/>
              </a:rPr>
              <a:t>MC studies to optimize sizes of scintillator bars needed:</a:t>
            </a:r>
            <a:br>
              <a:rPr lang="en-US" sz="2400" dirty="0" smtClean="0">
                <a:solidFill>
                  <a:srgbClr val="000000"/>
                </a:solidFill>
                <a:sym typeface="Symbol" charset="0"/>
              </a:rPr>
            </a:br>
            <a:r>
              <a:rPr lang="en-US" sz="2400" dirty="0" smtClean="0">
                <a:solidFill>
                  <a:srgbClr val="000000"/>
                </a:solidFill>
                <a:sym typeface="Symbol" charset="0"/>
              </a:rPr>
              <a:t/>
            </a:r>
            <a:br>
              <a:rPr lang="en-US" sz="2400" dirty="0" smtClean="0">
                <a:solidFill>
                  <a:srgbClr val="000000"/>
                </a:solidFill>
                <a:sym typeface="Symbol" charset="0"/>
              </a:rPr>
            </a:br>
            <a:r>
              <a:rPr lang="en-US" sz="2400" dirty="0" smtClean="0">
                <a:solidFill>
                  <a:srgbClr val="000000"/>
                </a:solidFill>
                <a:sym typeface="Symbol" charset="0"/>
              </a:rPr>
              <a:t>2 x 52 cm horizontal bars (vertically stacked)</a:t>
            </a:r>
            <a:br>
              <a:rPr lang="en-US" sz="2400" dirty="0" smtClean="0">
                <a:solidFill>
                  <a:srgbClr val="000000"/>
                </a:solidFill>
                <a:sym typeface="Symbol" charset="0"/>
              </a:rPr>
            </a:br>
            <a:r>
              <a:rPr lang="en-US" sz="2400" dirty="0" smtClean="0">
                <a:solidFill>
                  <a:srgbClr val="000000"/>
                </a:solidFill>
                <a:sym typeface="Symbol" charset="0"/>
              </a:rPr>
              <a:t>5mm “tall</a:t>
            </a:r>
            <a:r>
              <a:rPr lang="en-US" sz="2400" smtClean="0">
                <a:solidFill>
                  <a:srgbClr val="000000"/>
                </a:solidFill>
                <a:sym typeface="Symbol" charset="0"/>
              </a:rPr>
              <a:t>”, </a:t>
            </a:r>
            <a:r>
              <a:rPr lang="en-US" sz="2400" smtClean="0">
                <a:solidFill>
                  <a:srgbClr val="000000"/>
                </a:solidFill>
                <a:sym typeface="Symbol" charset="0"/>
              </a:rPr>
              <a:t>30 mm </a:t>
            </a:r>
            <a:r>
              <a:rPr lang="en-US" sz="2400" dirty="0" smtClean="0">
                <a:solidFill>
                  <a:srgbClr val="000000"/>
                </a:solidFill>
                <a:sym typeface="Symbol" charset="0"/>
              </a:rPr>
              <a:t>“thick”</a:t>
            </a:r>
            <a:br>
              <a:rPr lang="en-US" sz="2400" dirty="0" smtClean="0">
                <a:solidFill>
                  <a:srgbClr val="000000"/>
                </a:solidFill>
                <a:sym typeface="Symbol" charset="0"/>
              </a:rPr>
            </a:br>
            <a:r>
              <a:rPr lang="en-US" sz="2400" dirty="0" smtClean="0">
                <a:solidFill>
                  <a:srgbClr val="000000"/>
                </a:solidFill>
                <a:sym typeface="Symbol" charset="0"/>
              </a:rPr>
              <a:t>readout of each bar by 2mm diameter WLS fiber inserted in</a:t>
            </a:r>
            <a:br>
              <a:rPr lang="en-US" sz="2400" dirty="0" smtClean="0">
                <a:solidFill>
                  <a:srgbClr val="000000"/>
                </a:solidFill>
                <a:sym typeface="Symbol" charset="0"/>
              </a:rPr>
            </a:br>
            <a:r>
              <a:rPr lang="en-US" sz="2400" dirty="0" smtClean="0">
                <a:solidFill>
                  <a:srgbClr val="000000"/>
                </a:solidFill>
                <a:sym typeface="Symbol" charset="0"/>
              </a:rPr>
              <a:t>   middle, through length, of each bar</a:t>
            </a:r>
            <a:br>
              <a:rPr lang="en-US" sz="2400" dirty="0" smtClean="0">
                <a:solidFill>
                  <a:srgbClr val="000000"/>
                </a:solidFill>
                <a:sym typeface="Symbol" charset="0"/>
              </a:rPr>
            </a:br>
            <a:r>
              <a:rPr lang="en-US" sz="2400" dirty="0" smtClean="0">
                <a:solidFill>
                  <a:srgbClr val="000000"/>
                </a:solidFill>
                <a:sym typeface="Symbol" charset="0"/>
              </a:rPr>
              <a:t/>
            </a:r>
            <a:br>
              <a:rPr lang="en-US" sz="2400" dirty="0" smtClean="0">
                <a:solidFill>
                  <a:srgbClr val="000000"/>
                </a:solidFill>
                <a:sym typeface="Symbol" charset="0"/>
              </a:rPr>
            </a:br>
            <a:r>
              <a:rPr lang="en-US" sz="2400" dirty="0" smtClean="0">
                <a:solidFill>
                  <a:srgbClr val="000000"/>
                </a:solidFill>
                <a:sym typeface="Symbol" charset="0"/>
              </a:rPr>
              <a:t>and: </a:t>
            </a:r>
            <a:br>
              <a:rPr lang="en-US" sz="2400" dirty="0" smtClean="0">
                <a:solidFill>
                  <a:srgbClr val="000000"/>
                </a:solidFill>
                <a:sym typeface="Symbol" charset="0"/>
              </a:rPr>
            </a:br>
            <a:r>
              <a:rPr lang="en-US" sz="2400" dirty="0" smtClean="0">
                <a:solidFill>
                  <a:srgbClr val="000000"/>
                </a:solidFill>
                <a:sym typeface="Symbol" charset="0"/>
              </a:rPr>
              <a:t>need only 15cm block of CH2 in front (instead of 20cm AL)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sym typeface="Symbol" charset="0"/>
              </a:rPr>
              <a:t>Improved position resolution (1.8mm </a:t>
            </a:r>
            <a:r>
              <a:rPr lang="en-US" sz="24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solidFill>
                  <a:srgbClr val="000000"/>
                </a:solidFill>
                <a:sym typeface="Symbol" charset="0"/>
              </a:rPr>
              <a:t>1.3mm) </a:t>
            </a:r>
            <a:endParaRPr lang="en-US" sz="2400" dirty="0" smtClean="0">
              <a:solidFill>
                <a:srgbClr val="000000"/>
              </a:solidFill>
              <a:sym typeface="Wingdings"/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000000"/>
                </a:solidFill>
                <a:sym typeface="Symbol" charset="0"/>
              </a:rPr>
              <a:t>Improved Time Res for coincidence </a:t>
            </a:r>
            <a:br>
              <a:rPr lang="en-US" sz="2400" b="1" dirty="0" smtClean="0">
                <a:solidFill>
                  <a:srgbClr val="000000"/>
                </a:solidFill>
                <a:sym typeface="Symbol" charset="0"/>
              </a:rPr>
            </a:br>
            <a:r>
              <a:rPr lang="en-US" sz="2400" b="1" dirty="0" smtClean="0">
                <a:solidFill>
                  <a:srgbClr val="000000"/>
                </a:solidFill>
                <a:sym typeface="Symbol" charset="0"/>
              </a:rPr>
              <a:t>      (10ns </a:t>
            </a:r>
            <a:r>
              <a:rPr lang="en-US" sz="24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b="1" dirty="0" smtClean="0">
                <a:solidFill>
                  <a:srgbClr val="000000"/>
                </a:solidFill>
                <a:sym typeface="Symbol" charset="0"/>
              </a:rPr>
              <a:t>1.0ns) </a:t>
            </a:r>
            <a:endParaRPr lang="en-US" sz="2400" b="1" dirty="0">
              <a:solidFill>
                <a:srgbClr val="000000"/>
              </a:solidFill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78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owerPoint_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Smart Trigger to Reduce Background:</a:t>
            </a:r>
            <a:br>
              <a:rPr lang="en-CA" sz="2400" b="1" dirty="0" smtClean="0">
                <a:solidFill>
                  <a:srgbClr val="990000"/>
                </a:solidFill>
                <a:sym typeface="Symbol" charset="0"/>
              </a:rPr>
            </a:b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Use </a:t>
            </a:r>
            <a:r>
              <a:rPr lang="en-CA" sz="2400" b="1" dirty="0" err="1" smtClean="0">
                <a:solidFill>
                  <a:srgbClr val="990000"/>
                </a:solidFill>
                <a:sym typeface="Symbol" charset="0"/>
              </a:rPr>
              <a:t>ep</a:t>
            </a: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 Angular Correlations</a:t>
            </a:r>
            <a:br>
              <a:rPr lang="en-CA" sz="2400" b="1" dirty="0" smtClean="0">
                <a:solidFill>
                  <a:srgbClr val="990000"/>
                </a:solidFill>
                <a:sym typeface="Symbol" charset="0"/>
              </a:rPr>
            </a:br>
            <a:r>
              <a:rPr lang="en-CA" sz="2400" b="1" dirty="0" smtClean="0">
                <a:solidFill>
                  <a:srgbClr val="000000"/>
                </a:solidFill>
                <a:sym typeface="Symbol" charset="0"/>
              </a:rPr>
              <a:t>AND ENHANCE the COORDINATE DETECTOR</a:t>
            </a:r>
            <a:endParaRPr lang="en-US" sz="1800" dirty="0">
              <a:solidFill>
                <a:srgbClr val="000000"/>
              </a:solidFill>
              <a:sym typeface="Symbol" charset="0"/>
            </a:endParaRPr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54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5029200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 u="sng" dirty="0" smtClean="0">
                <a:sym typeface="Symbol" charset="0"/>
              </a:rPr>
              <a:t>In planning stages now </a:t>
            </a:r>
            <a:r>
              <a:rPr lang="en-US" sz="2400" dirty="0" smtClean="0">
                <a:sym typeface="Symbol" charset="0"/>
              </a:rPr>
              <a:t>(not yet been approved through our new project management organization)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000000"/>
                </a:solidFill>
                <a:sym typeface="Symbol" charset="0"/>
              </a:rPr>
              <a:t>Design Considerations: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Split horizontal length into two separate bars to keep rate-per-bar tolerable (~120 kHz/bar)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Position this extra </a:t>
            </a:r>
            <a:r>
              <a:rPr lang="en-US" sz="2000" dirty="0" err="1" smtClean="0">
                <a:solidFill>
                  <a:srgbClr val="000000"/>
                </a:solidFill>
                <a:sym typeface="Symbol" charset="0"/>
              </a:rPr>
              <a:t>scint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 plane as close in front of GEM </a:t>
            </a:r>
            <a:r>
              <a:rPr lang="en-US" sz="2000" dirty="0" err="1" smtClean="0">
                <a:solidFill>
                  <a:srgbClr val="000000"/>
                </a:solidFill>
                <a:sym typeface="Symbol" charset="0"/>
              </a:rPr>
              <a:t>CDet</a:t>
            </a: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 planes as possible, and as close to 15cm-thick CH2 absorber as possible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Have minimal material in active area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Have minimal “dead zones”, so mechanical fit of structure should fit without need for metal framework (for example)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Arrange scintillators such that “flat face” of bars always are tipped to directly face the target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WLS fibers will be connected to 16-channel MA-PMTs</a:t>
            </a:r>
            <a:endParaRPr lang="en-US" sz="2000" dirty="0">
              <a:solidFill>
                <a:srgbClr val="000000"/>
              </a:solidFill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22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PowerPoint_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9144000" cy="65475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533400"/>
            <a:ext cx="201937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Will be 8 of these:</a:t>
            </a:r>
            <a:br>
              <a:rPr lang="en-US" dirty="0" smtClean="0"/>
            </a:br>
            <a:r>
              <a:rPr lang="en-US" dirty="0" smtClean="0"/>
              <a:t>2 x (4 stacked)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PowerPoint_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52400"/>
            <a:ext cx="3534653" cy="261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3124200"/>
            <a:ext cx="3565174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71800"/>
            <a:ext cx="5204363" cy="36909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8149" y="533400"/>
            <a:ext cx="3918110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Mechanisms for securely connecting</a:t>
            </a:r>
            <a:br>
              <a:rPr lang="en-US" dirty="0" smtClean="0"/>
            </a:br>
            <a:r>
              <a:rPr lang="en-US" dirty="0" smtClean="0"/>
              <a:t>each bar’s WLS light-guide fiber to</a:t>
            </a:r>
            <a:br>
              <a:rPr lang="en-US" dirty="0" smtClean="0"/>
            </a:br>
            <a:r>
              <a:rPr lang="en-US" dirty="0" smtClean="0"/>
              <a:t>the MA-PMTs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00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PowerPoint_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4423050" cy="346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152400"/>
            <a:ext cx="4554013" cy="2868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3721100"/>
            <a:ext cx="4795982" cy="2755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3733800"/>
            <a:ext cx="3942105" cy="230832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¼” Al plate on top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Showing puzzle-piece mechanism</a:t>
            </a:r>
            <a:br>
              <a:rPr lang="en-US" dirty="0" smtClean="0"/>
            </a:br>
            <a:r>
              <a:rPr lang="en-US" dirty="0" smtClean="0"/>
              <a:t>to fit vertical-stacking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scintillators “strapped” into </a:t>
            </a:r>
            <a:br>
              <a:rPr lang="en-US" dirty="0" smtClean="0"/>
            </a:br>
            <a:r>
              <a:rPr lang="en-US" dirty="0" smtClean="0"/>
              <a:t>bundles to keep positioning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Plan painting of </a:t>
            </a:r>
            <a:r>
              <a:rPr lang="en-US" dirty="0" err="1" smtClean="0"/>
              <a:t>scint</a:t>
            </a:r>
            <a:r>
              <a:rPr lang="en-US" dirty="0" smtClean="0"/>
              <a:t>. bars for</a:t>
            </a:r>
            <a:br>
              <a:rPr lang="en-US" dirty="0" smtClean="0"/>
            </a:br>
            <a:r>
              <a:rPr lang="en-US" dirty="0" smtClean="0"/>
              <a:t>light-tightness (don’t rely on</a:t>
            </a:r>
            <a:br>
              <a:rPr lang="en-US" dirty="0" smtClean="0"/>
            </a:br>
            <a:r>
              <a:rPr lang="en-US" dirty="0" smtClean="0"/>
              <a:t>total internal reflection)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91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owerPoint_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Smart Trigger to Reduce Background:</a:t>
            </a:r>
            <a:br>
              <a:rPr lang="en-CA" sz="2400" b="1" dirty="0" smtClean="0">
                <a:solidFill>
                  <a:srgbClr val="990000"/>
                </a:solidFill>
                <a:sym typeface="Symbol" charset="0"/>
              </a:rPr>
            </a:b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Use </a:t>
            </a:r>
            <a:r>
              <a:rPr lang="en-CA" sz="2400" b="1" dirty="0" err="1" smtClean="0">
                <a:solidFill>
                  <a:srgbClr val="990000"/>
                </a:solidFill>
                <a:sym typeface="Symbol" charset="0"/>
              </a:rPr>
              <a:t>ep</a:t>
            </a: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 Angular Correlations</a:t>
            </a:r>
            <a:br>
              <a:rPr lang="en-CA" sz="2400" b="1" dirty="0" smtClean="0">
                <a:solidFill>
                  <a:srgbClr val="990000"/>
                </a:solidFill>
                <a:sym typeface="Symbol" charset="0"/>
              </a:rPr>
            </a:br>
            <a:r>
              <a:rPr lang="en-CA" sz="2400" b="1" dirty="0" smtClean="0">
                <a:solidFill>
                  <a:srgbClr val="000000"/>
                </a:solidFill>
                <a:sym typeface="Symbol" charset="0"/>
              </a:rPr>
              <a:t>AND ENHANCE the COORDINATE DETECTOR</a:t>
            </a:r>
            <a:endParaRPr lang="en-US" sz="1800" dirty="0">
              <a:solidFill>
                <a:srgbClr val="000000"/>
              </a:solidFill>
              <a:sym typeface="Symbol" charset="0"/>
            </a:endParaRPr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54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5029200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sym typeface="Symbol" charset="0"/>
              </a:rPr>
              <a:t>One of the things which precipitated our investigation into Enhancing the Coordinate Detector with a scintillating-bar plane was:</a:t>
            </a:r>
            <a:r>
              <a:rPr lang="en-US" sz="2400" dirty="0" smtClean="0">
                <a:solidFill>
                  <a:srgbClr val="000000"/>
                </a:solidFill>
                <a:sym typeface="Symbol" charset="0"/>
              </a:rPr>
              <a:t/>
            </a:r>
            <a:br>
              <a:rPr lang="en-US" sz="2400" dirty="0" smtClean="0">
                <a:solidFill>
                  <a:srgbClr val="000000"/>
                </a:solidFill>
                <a:sym typeface="Symbol" charset="0"/>
              </a:rPr>
            </a:br>
            <a:r>
              <a:rPr lang="en-US" sz="2400" dirty="0" smtClean="0">
                <a:solidFill>
                  <a:srgbClr val="000000"/>
                </a:solidFill>
                <a:sym typeface="Symbol" charset="0"/>
              </a:rPr>
              <a:t/>
            </a:r>
            <a:br>
              <a:rPr lang="en-US" sz="2400" dirty="0" smtClean="0">
                <a:solidFill>
                  <a:srgbClr val="000000"/>
                </a:solidFill>
                <a:sym typeface="Symbol" charset="0"/>
              </a:rPr>
            </a:br>
            <a:r>
              <a:rPr lang="en-US" sz="2400" dirty="0" smtClean="0">
                <a:solidFill>
                  <a:srgbClr val="000000"/>
                </a:solidFill>
                <a:sym typeface="Symbol" charset="0"/>
              </a:rPr>
              <a:t>acquisition of </a:t>
            </a:r>
            <a:r>
              <a:rPr lang="en-US" sz="2400" b="1" dirty="0" smtClean="0">
                <a:solidFill>
                  <a:srgbClr val="800000"/>
                </a:solidFill>
                <a:sym typeface="Symbol" charset="0"/>
              </a:rPr>
              <a:t>602 16-channel MA-PMTs </a:t>
            </a:r>
            <a:r>
              <a:rPr lang="en-US" sz="2400" dirty="0" smtClean="0">
                <a:solidFill>
                  <a:srgbClr val="000000"/>
                </a:solidFill>
                <a:sym typeface="Symbol" charset="0"/>
              </a:rPr>
              <a:t>from </a:t>
            </a:r>
            <a:r>
              <a:rPr lang="en-US" sz="2400" dirty="0" err="1" smtClean="0">
                <a:solidFill>
                  <a:srgbClr val="000000"/>
                </a:solidFill>
                <a:sym typeface="Symbol" charset="0"/>
              </a:rPr>
              <a:t>FermiLab</a:t>
            </a:r>
            <a:r>
              <a:rPr lang="en-US" sz="2400" dirty="0" smtClean="0">
                <a:solidFill>
                  <a:srgbClr val="000000"/>
                </a:solidFill>
                <a:sym typeface="Symbol" charset="0"/>
              </a:rPr>
              <a:t> (from decommissioning of CDF experiment)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sym typeface="Symbol" charset="0"/>
              </a:rPr>
              <a:t>Huge cost saver!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sym typeface="Symbol" charset="0"/>
              </a:rPr>
              <a:t>Note: this represents just under 10,000 channels … </a:t>
            </a:r>
            <a:br>
              <a:rPr lang="en-US" sz="2400" dirty="0" smtClean="0">
                <a:solidFill>
                  <a:srgbClr val="000000"/>
                </a:solidFill>
                <a:sym typeface="Symbol" charset="0"/>
              </a:rPr>
            </a:br>
            <a:r>
              <a:rPr lang="en-US" sz="2400" dirty="0" smtClean="0">
                <a:solidFill>
                  <a:srgbClr val="000000"/>
                </a:solidFill>
                <a:sym typeface="Symbol" charset="0"/>
              </a:rPr>
              <a:t>the additional 3</a:t>
            </a:r>
            <a:r>
              <a:rPr lang="en-US" sz="2400" baseline="30000" dirty="0" smtClean="0">
                <a:solidFill>
                  <a:srgbClr val="000000"/>
                </a:solidFill>
                <a:sym typeface="Symbol" charset="0"/>
              </a:rPr>
              <a:t>rd</a:t>
            </a:r>
            <a:r>
              <a:rPr lang="en-US" sz="2400" dirty="0" smtClean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sym typeface="Symbol" charset="0"/>
              </a:rPr>
              <a:t>CDet</a:t>
            </a:r>
            <a:r>
              <a:rPr lang="en-US" sz="2400" dirty="0" smtClean="0">
                <a:solidFill>
                  <a:srgbClr val="000000"/>
                </a:solidFill>
                <a:sym typeface="Symbol" charset="0"/>
              </a:rPr>
              <a:t> plane I just discussed requires ~1700 channels</a:t>
            </a:r>
            <a:br>
              <a:rPr lang="en-US" sz="2400" dirty="0" smtClean="0">
                <a:solidFill>
                  <a:srgbClr val="000000"/>
                </a:solidFill>
                <a:sym typeface="Symbol" charset="0"/>
              </a:rPr>
            </a:br>
            <a:r>
              <a:rPr lang="en-US" sz="2400" dirty="0" smtClean="0">
                <a:solidFill>
                  <a:srgbClr val="000000"/>
                </a:solidFill>
                <a:sym typeface="Symbol" charset="0"/>
              </a:rPr>
              <a:t>(lots left…)</a:t>
            </a:r>
            <a:br>
              <a:rPr lang="en-US" sz="2400" dirty="0" smtClean="0">
                <a:solidFill>
                  <a:srgbClr val="000000"/>
                </a:solidFill>
                <a:sym typeface="Symbol" charset="0"/>
              </a:rPr>
            </a:br>
            <a:endParaRPr lang="en-US" sz="2400" dirty="0" smtClean="0">
              <a:solidFill>
                <a:srgbClr val="000000"/>
              </a:solidFill>
              <a:sym typeface="Symbol" charset="0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ym typeface="Symbol" charset="0"/>
              </a:rPr>
              <a:t>Now the Fun Stuff: testing those</a:t>
            </a:r>
            <a:br>
              <a:rPr lang="en-US" sz="2400" dirty="0" smtClean="0">
                <a:sym typeface="Symbol" charset="0"/>
              </a:rPr>
            </a:br>
            <a:r>
              <a:rPr lang="en-US" sz="2400" dirty="0" smtClean="0">
                <a:sym typeface="Symbol" charset="0"/>
              </a:rPr>
              <a:t>10,000 pixels to see if they still work! ….</a:t>
            </a:r>
          </a:p>
        </p:txBody>
      </p:sp>
    </p:spTree>
    <p:extLst>
      <p:ext uri="{BB962C8B-B14F-4D97-AF65-F5344CB8AC3E}">
        <p14:creationId xmlns:p14="http://schemas.microsoft.com/office/powerpoint/2010/main" val="351159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owerPoint_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Plan for the rest of this talk:</a:t>
            </a:r>
            <a:endParaRPr lang="en-US" sz="1800" dirty="0">
              <a:solidFill>
                <a:srgbClr val="990000"/>
              </a:solidFill>
              <a:sym typeface="Symbol" charset="0"/>
            </a:endParaRP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sym typeface="Symbol" charset="0"/>
              </a:rPr>
              <a:t>Review of a couple of “set up” slides (selected from what was used for the GHP Workshop talk designed for an outside audience)</a:t>
            </a:r>
          </a:p>
          <a:p>
            <a:pPr>
              <a:lnSpc>
                <a:spcPct val="90000"/>
              </a:lnSpc>
            </a:pPr>
            <a:endParaRPr lang="en-US" sz="2400" dirty="0">
              <a:sym typeface="Symbol" charset="0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ym typeface="Symbol" charset="0"/>
              </a:rPr>
              <a:t>Lead into current status of the Coordinate Detector</a:t>
            </a:r>
            <a:r>
              <a:rPr lang="en-US" sz="2400" dirty="0">
                <a:sym typeface="Symbol" charset="0"/>
              </a:rPr>
              <a:t> </a:t>
            </a:r>
            <a:r>
              <a:rPr lang="en-US" sz="2400" dirty="0" smtClean="0">
                <a:sym typeface="Symbol" charset="0"/>
              </a:rPr>
              <a:t>design and prototyping.</a:t>
            </a:r>
          </a:p>
          <a:p>
            <a:pPr>
              <a:lnSpc>
                <a:spcPct val="90000"/>
              </a:lnSpc>
            </a:pPr>
            <a:endParaRPr lang="en-US" sz="2400" dirty="0">
              <a:sym typeface="Symbol" charset="0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ym typeface="Symbol" charset="0"/>
              </a:rPr>
              <a:t>Leave you with the results of the “fun” we had testing/evaluating ~10,000 phototube pixels (602 16-channel MA-PMTs … transferred from </a:t>
            </a:r>
            <a:r>
              <a:rPr lang="en-US" sz="2400" dirty="0" err="1" smtClean="0">
                <a:sym typeface="Symbol" charset="0"/>
              </a:rPr>
              <a:t>FermiLab</a:t>
            </a:r>
            <a:r>
              <a:rPr lang="en-US" sz="2400" dirty="0" smtClean="0">
                <a:sym typeface="Symbol" charset="0"/>
              </a:rPr>
              <a:t> CDF decommissioning to </a:t>
            </a:r>
            <a:r>
              <a:rPr lang="en-US" sz="2400" dirty="0" err="1" smtClean="0">
                <a:sym typeface="Symbol" charset="0"/>
              </a:rPr>
              <a:t>JLab</a:t>
            </a:r>
            <a:r>
              <a:rPr lang="en-US" sz="2400" dirty="0" smtClean="0">
                <a:sym typeface="Symbol" charset="0"/>
              </a:rPr>
              <a:t> </a:t>
            </a:r>
            <a:r>
              <a:rPr lang="en-US" sz="2400" dirty="0" smtClean="0">
                <a:sym typeface="Wingdings"/>
              </a:rPr>
              <a:t> )</a:t>
            </a:r>
            <a:endParaRPr lang="en-US" sz="2400" dirty="0">
              <a:sym typeface="Symbol" charset="0"/>
            </a:endParaRPr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54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4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owerPoint_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Testing the MA-PMTs acquired from </a:t>
            </a:r>
            <a:r>
              <a:rPr lang="en-CA" sz="2400" b="1" dirty="0" err="1" smtClean="0">
                <a:solidFill>
                  <a:srgbClr val="990000"/>
                </a:solidFill>
                <a:sym typeface="Symbol" charset="0"/>
              </a:rPr>
              <a:t>FermiLab</a:t>
            </a: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/>
            </a:r>
            <a:br>
              <a:rPr lang="en-CA" sz="2400" b="1" dirty="0" smtClean="0">
                <a:solidFill>
                  <a:srgbClr val="990000"/>
                </a:solidFill>
                <a:sym typeface="Symbol" charset="0"/>
              </a:rPr>
            </a:b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(for evaluating use in Enhanced Coordinate Detector)</a:t>
            </a:r>
            <a:endParaRPr lang="en-US" sz="1800" dirty="0">
              <a:solidFill>
                <a:srgbClr val="000000"/>
              </a:solidFill>
              <a:sym typeface="Symbol" charset="0"/>
            </a:endParaRPr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54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5029200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Dec 2011: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Mahbub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Vahe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Lamiaa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(Rutgers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pdf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@ FNAL) </a:t>
            </a:r>
            <a:br>
              <a:rPr lang="en-US" sz="2400" dirty="0">
                <a:solidFill>
                  <a:srgbClr val="000000"/>
                </a:solidFill>
                <a:latin typeface="Arial" charset="0"/>
              </a:rPr>
            </a:b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                 and 2 SMU grad students (David and Jason)</a:t>
            </a:r>
            <a:br>
              <a:rPr lang="en-US" sz="2400" dirty="0">
                <a:solidFill>
                  <a:srgbClr val="000000"/>
                </a:solidFill>
                <a:latin typeface="Arial" charset="0"/>
              </a:rPr>
            </a:b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                 spent several days at FNAL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retrieving PMTs</a:t>
            </a: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3840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SC0122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831" y="5257800"/>
            <a:ext cx="1956569" cy="1467633"/>
          </a:xfrm>
          <a:prstGeom prst="rect">
            <a:avLst/>
          </a:prstGeom>
        </p:spPr>
      </p:pic>
      <p:pic>
        <p:nvPicPr>
          <p:cNvPr id="9" name="Picture 8" descr="Screen shot 2012-09-01 at 7.53.40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2590800"/>
            <a:ext cx="1935615" cy="1465450"/>
          </a:xfrm>
          <a:prstGeom prst="rect">
            <a:avLst/>
          </a:prstGeom>
        </p:spPr>
      </p:pic>
      <p:pic>
        <p:nvPicPr>
          <p:cNvPr id="10" name="Picture 9" descr="DSC0122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200" y="2590800"/>
            <a:ext cx="1941628" cy="14564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53000" y="4191000"/>
            <a:ext cx="1724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R5900-00-M16</a:t>
            </a:r>
          </a:p>
          <a:p>
            <a:pPr algn="ctr"/>
            <a:r>
              <a:rPr lang="en-US" dirty="0" smtClean="0"/>
              <a:t>(416 of these)</a:t>
            </a:r>
          </a:p>
          <a:p>
            <a:pPr algn="ctr"/>
            <a:r>
              <a:rPr lang="en-US" dirty="0" smtClean="0"/>
              <a:t>“Type 2”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010400" y="4191000"/>
            <a:ext cx="16089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n-US" dirty="0" smtClean="0"/>
              <a:t>H8711 </a:t>
            </a:r>
          </a:p>
          <a:p>
            <a:pPr algn="ctr"/>
            <a:r>
              <a:rPr lang="en-US" dirty="0" smtClean="0"/>
              <a:t>(186 of these)</a:t>
            </a:r>
          </a:p>
          <a:p>
            <a:pPr algn="ctr"/>
            <a:r>
              <a:rPr lang="en-US" dirty="0" smtClean="0"/>
              <a:t>“Type 1”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77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owerPoint_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Testing the MA-PMTs acquired from </a:t>
            </a:r>
            <a:r>
              <a:rPr lang="en-CA" sz="2400" b="1" dirty="0" err="1" smtClean="0">
                <a:solidFill>
                  <a:srgbClr val="990000"/>
                </a:solidFill>
                <a:sym typeface="Symbol" charset="0"/>
              </a:rPr>
              <a:t>FermiLab</a:t>
            </a: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/>
            </a:r>
            <a:br>
              <a:rPr lang="en-CA" sz="2400" b="1" dirty="0" smtClean="0">
                <a:solidFill>
                  <a:srgbClr val="990000"/>
                </a:solidFill>
                <a:sym typeface="Symbol" charset="0"/>
              </a:rPr>
            </a:b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(for evaluating use in Enhanced Coordinate Detector)</a:t>
            </a:r>
            <a:endParaRPr lang="en-US" sz="1800" dirty="0">
              <a:solidFill>
                <a:srgbClr val="000000"/>
              </a:solidFill>
              <a:sym typeface="Symbol" charset="0"/>
            </a:endParaRPr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54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5029200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Summer 2012: testing @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JLab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: use pulsed LED to measure relative response (all relative to a calibrator single-channel 2” PMT to which all responses were normalized)</a:t>
            </a: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3" name="Picture 12" descr="Screen shot 2012-08-12 at 5.15.1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1" y="2819401"/>
            <a:ext cx="4160208" cy="1676400"/>
          </a:xfrm>
          <a:prstGeom prst="rect">
            <a:avLst/>
          </a:prstGeom>
        </p:spPr>
      </p:pic>
      <p:pic>
        <p:nvPicPr>
          <p:cNvPr id="14" name="Picture 2" descr="C:\Documents and Settings\jcampbel\Desktop\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4643830"/>
            <a:ext cx="2749027" cy="2061770"/>
          </a:xfrm>
          <a:prstGeom prst="rect">
            <a:avLst/>
          </a:prstGeom>
          <a:noFill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2527398"/>
            <a:ext cx="2749027" cy="206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770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owerPoint_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Testing the MA-PMTs acquired from </a:t>
            </a:r>
            <a:r>
              <a:rPr lang="en-CA" sz="2400" b="1" dirty="0" err="1" smtClean="0">
                <a:solidFill>
                  <a:srgbClr val="990000"/>
                </a:solidFill>
                <a:sym typeface="Symbol" charset="0"/>
              </a:rPr>
              <a:t>FermiLab</a:t>
            </a: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/>
            </a:r>
            <a:br>
              <a:rPr lang="en-CA" sz="2400" b="1" dirty="0" smtClean="0">
                <a:solidFill>
                  <a:srgbClr val="990000"/>
                </a:solidFill>
                <a:sym typeface="Symbol" charset="0"/>
              </a:rPr>
            </a:b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(for evaluating use in Enhanced Coordinate Detector)</a:t>
            </a:r>
            <a:endParaRPr lang="en-US" sz="1800" dirty="0">
              <a:solidFill>
                <a:srgbClr val="000000"/>
              </a:solidFill>
              <a:sym typeface="Symbol" charset="0"/>
            </a:endParaRPr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54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50292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x-axis = &lt;A&gt;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>
                <a:cs typeface="+mn-cs"/>
              </a:rPr>
              <a:t>pedestal-subtracted </a:t>
            </a:r>
            <a:br>
              <a:rPr lang="en-US" sz="2000" dirty="0" smtClean="0">
                <a:cs typeface="+mn-cs"/>
              </a:rPr>
            </a:br>
            <a:r>
              <a:rPr lang="en-US" sz="2000" dirty="0" smtClean="0">
                <a:cs typeface="+mn-cs"/>
              </a:rPr>
              <a:t>response,</a:t>
            </a:r>
            <a:br>
              <a:rPr lang="en-US" sz="2000" dirty="0" smtClean="0">
                <a:cs typeface="+mn-cs"/>
              </a:rPr>
            </a:br>
            <a:r>
              <a:rPr lang="en-US" sz="2000" dirty="0" smtClean="0">
                <a:cs typeface="+mn-cs"/>
              </a:rPr>
              <a:t>divided by the </a:t>
            </a:r>
            <a:br>
              <a:rPr lang="en-US" sz="2000" dirty="0" smtClean="0">
                <a:cs typeface="+mn-cs"/>
              </a:rPr>
            </a:br>
            <a:r>
              <a:rPr lang="en-US" sz="2000" dirty="0" smtClean="0">
                <a:cs typeface="+mn-cs"/>
              </a:rPr>
              <a:t>pedestal-subtracted</a:t>
            </a:r>
            <a:br>
              <a:rPr lang="en-US" sz="2000" dirty="0" smtClean="0">
                <a:cs typeface="+mn-cs"/>
              </a:rPr>
            </a:br>
            <a:r>
              <a:rPr lang="en-US" sz="2000" dirty="0" smtClean="0">
                <a:cs typeface="+mn-cs"/>
              </a:rPr>
              <a:t>standard-PMT-response</a:t>
            </a:r>
            <a:br>
              <a:rPr lang="en-US" sz="2000" dirty="0" smtClean="0">
                <a:cs typeface="+mn-cs"/>
              </a:rPr>
            </a:br>
            <a:r>
              <a:rPr lang="en-US" sz="2000" dirty="0" smtClean="0">
                <a:cs typeface="+mn-cs"/>
              </a:rPr>
              <a:t>(our control), </a:t>
            </a:r>
            <a:br>
              <a:rPr lang="en-US" sz="2000" dirty="0" smtClean="0">
                <a:cs typeface="+mn-cs"/>
              </a:rPr>
            </a:br>
            <a:r>
              <a:rPr lang="en-US" sz="2000" dirty="0" smtClean="0">
                <a:cs typeface="+mn-cs"/>
              </a:rPr>
              <a:t>averaged over all 16 </a:t>
            </a:r>
            <a:br>
              <a:rPr lang="en-US" sz="2000" dirty="0" smtClean="0">
                <a:cs typeface="+mn-cs"/>
              </a:rPr>
            </a:br>
            <a:r>
              <a:rPr lang="en-US" sz="2000" dirty="0" smtClean="0">
                <a:cs typeface="+mn-cs"/>
              </a:rPr>
              <a:t>pixels for a </a:t>
            </a:r>
            <a:r>
              <a:rPr lang="en-US" sz="2000" dirty="0" err="1" smtClean="0">
                <a:cs typeface="+mn-cs"/>
              </a:rPr>
              <a:t>maPMTS</a:t>
            </a:r>
            <a:endParaRPr lang="en-US" sz="2000" dirty="0" smtClean="0">
              <a:cs typeface="+mn-cs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y-axis = &lt;width&gt;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average signal-width</a:t>
            </a:r>
            <a:br>
              <a:rPr lang="en-US" sz="2000" dirty="0" smtClean="0">
                <a:solidFill>
                  <a:srgbClr val="000000"/>
                </a:solidFill>
                <a:latin typeface="Arial" charset="0"/>
                <a:cs typeface="+mn-cs"/>
              </a:rPr>
            </a:b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(in ADC channels) of all</a:t>
            </a:r>
            <a:br>
              <a:rPr lang="en-US" sz="2000" dirty="0" smtClean="0">
                <a:solidFill>
                  <a:srgbClr val="000000"/>
                </a:solidFill>
                <a:latin typeface="Arial" charset="0"/>
                <a:cs typeface="+mn-cs"/>
              </a:rPr>
            </a:b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16 pixel responses for each</a:t>
            </a:r>
            <a:br>
              <a:rPr lang="en-US" sz="2000" dirty="0" smtClean="0">
                <a:solidFill>
                  <a:srgbClr val="000000"/>
                </a:solidFill>
                <a:latin typeface="Arial" charset="0"/>
                <a:cs typeface="+mn-cs"/>
              </a:rPr>
            </a:br>
            <a:r>
              <a:rPr lang="en-US" sz="2000" dirty="0" err="1" smtClean="0">
                <a:solidFill>
                  <a:srgbClr val="000000"/>
                </a:solidFill>
                <a:latin typeface="Arial" charset="0"/>
                <a:cs typeface="+mn-cs"/>
              </a:rPr>
              <a:t>maPMT</a:t>
            </a:r>
            <a:endParaRPr lang="en-US" sz="2000" dirty="0" smtClean="0">
              <a:solidFill>
                <a:srgbClr val="000000"/>
              </a:solidFill>
              <a:latin typeface="Arial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000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Best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cs typeface="+mn-cs"/>
              </a:rPr>
              <a:t>maPMT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 response:</a:t>
            </a:r>
            <a:br>
              <a:rPr lang="en-US" sz="2000" dirty="0" smtClean="0">
                <a:solidFill>
                  <a:srgbClr val="000000"/>
                </a:solidFill>
                <a:latin typeface="Arial" charset="0"/>
                <a:cs typeface="+mn-cs"/>
              </a:rPr>
            </a:b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high &lt;A&gt;</a:t>
            </a:r>
            <a:br>
              <a:rPr lang="en-US" sz="2000" dirty="0" smtClean="0">
                <a:solidFill>
                  <a:srgbClr val="000000"/>
                </a:solidFill>
                <a:latin typeface="Arial" charset="0"/>
                <a:cs typeface="+mn-cs"/>
              </a:rPr>
            </a:b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low &lt;width&gt;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Finalized for BSc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cs typeface="+mn-cs"/>
              </a:rPr>
              <a:t>Honours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 thesis (J. Campbell)</a:t>
            </a:r>
          </a:p>
        </p:txBody>
      </p:sp>
      <p:pic>
        <p:nvPicPr>
          <p:cNvPr id="10" name="Picture 9" descr="zzzz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612" y="1676401"/>
            <a:ext cx="5379188" cy="4038599"/>
          </a:xfrm>
          <a:prstGeom prst="rect">
            <a:avLst/>
          </a:prstGeom>
          <a:ln w="38100">
            <a:solidFill>
              <a:srgbClr val="800000"/>
            </a:solidFill>
          </a:ln>
        </p:spPr>
      </p:pic>
    </p:spTree>
    <p:extLst>
      <p:ext uri="{BB962C8B-B14F-4D97-AF65-F5344CB8AC3E}">
        <p14:creationId xmlns:p14="http://schemas.microsoft.com/office/powerpoint/2010/main" val="397799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owerPoint_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Testing the MA-PMTs acquired from </a:t>
            </a:r>
            <a:r>
              <a:rPr lang="en-CA" sz="2400" b="1" dirty="0" err="1" smtClean="0">
                <a:solidFill>
                  <a:srgbClr val="990000"/>
                </a:solidFill>
                <a:sym typeface="Symbol" charset="0"/>
              </a:rPr>
              <a:t>FermiLab</a:t>
            </a: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/>
            </a:r>
            <a:br>
              <a:rPr lang="en-CA" sz="2400" b="1" dirty="0" smtClean="0">
                <a:solidFill>
                  <a:srgbClr val="990000"/>
                </a:solidFill>
                <a:sym typeface="Symbol" charset="0"/>
              </a:rPr>
            </a:b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(for evaluating use in Enhanced Coordinate Detector)</a:t>
            </a:r>
            <a:endParaRPr lang="en-US" sz="1800" dirty="0">
              <a:solidFill>
                <a:srgbClr val="000000"/>
              </a:solidFill>
              <a:sym typeface="Symbol" charset="0"/>
            </a:endParaRPr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54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5029200"/>
          </a:xfrm>
          <a:noFill/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Check for “uniformity of response” within the 16 pixels of each MA-PMT</a:t>
            </a: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" name="Picture 8" descr="relativeResponse.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133600"/>
            <a:ext cx="6116400" cy="459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5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owerPoint_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Testing the MA-PMTs acquired from </a:t>
            </a:r>
            <a:r>
              <a:rPr lang="en-CA" sz="2400" b="1" dirty="0" err="1" smtClean="0">
                <a:solidFill>
                  <a:srgbClr val="990000"/>
                </a:solidFill>
                <a:sym typeface="Symbol" charset="0"/>
              </a:rPr>
              <a:t>FermiLab</a:t>
            </a: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/>
            </a:r>
            <a:br>
              <a:rPr lang="en-CA" sz="2400" b="1" dirty="0" smtClean="0">
                <a:solidFill>
                  <a:srgbClr val="990000"/>
                </a:solidFill>
                <a:sym typeface="Symbol" charset="0"/>
              </a:rPr>
            </a:b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(for evaluating use in Enhanced Coordinate Detector)</a:t>
            </a:r>
            <a:endParaRPr lang="en-US" sz="1800" dirty="0">
              <a:solidFill>
                <a:srgbClr val="000000"/>
              </a:solidFill>
              <a:sym typeface="Symbol" charset="0"/>
            </a:endParaRPr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54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5029200"/>
          </a:xfrm>
          <a:noFill/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Picture 6" descr="ss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888" y="1723823"/>
            <a:ext cx="5541043" cy="462288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7261333" y="3635214"/>
            <a:ext cx="27138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hape 12"/>
          <p:cNvCxnSpPr/>
          <p:nvPr/>
        </p:nvCxnSpPr>
        <p:spPr>
          <a:xfrm rot="10800000" flipV="1">
            <a:off x="1319322" y="3226434"/>
            <a:ext cx="473958" cy="231763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92050" y="3429000"/>
            <a:ext cx="1234092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P: 29</a:t>
            </a:r>
          </a:p>
          <a:p>
            <a:endParaRPr lang="en-US" dirty="0" smtClean="0"/>
          </a:p>
          <a:p>
            <a:r>
              <a:rPr lang="en-US" dirty="0" smtClean="0"/>
              <a:t>A: 104</a:t>
            </a:r>
          </a:p>
          <a:p>
            <a:endParaRPr lang="en-US" dirty="0" smtClean="0"/>
          </a:p>
          <a:p>
            <a:r>
              <a:rPr lang="en-US" dirty="0" smtClean="0"/>
              <a:t>G: 113</a:t>
            </a:r>
          </a:p>
          <a:p>
            <a:endParaRPr lang="en-US" dirty="0" smtClean="0"/>
          </a:p>
          <a:p>
            <a:r>
              <a:rPr lang="en-US" dirty="0" smtClean="0"/>
              <a:t>H: 101</a:t>
            </a:r>
          </a:p>
          <a:p>
            <a:r>
              <a:rPr lang="en-US" dirty="0" smtClean="0"/>
              <a:t>----------</a:t>
            </a:r>
          </a:p>
          <a:p>
            <a:r>
              <a:rPr lang="en-US" dirty="0" smtClean="0"/>
              <a:t>T: 347</a:t>
            </a:r>
          </a:p>
          <a:p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605108" y="2743200"/>
            <a:ext cx="12340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P: 32</a:t>
            </a:r>
          </a:p>
          <a:p>
            <a:endParaRPr lang="en-US" dirty="0" smtClean="0"/>
          </a:p>
          <a:p>
            <a:r>
              <a:rPr lang="en-US" dirty="0" smtClean="0"/>
              <a:t>A: 50</a:t>
            </a:r>
          </a:p>
          <a:p>
            <a:endParaRPr lang="en-US" dirty="0" smtClean="0"/>
          </a:p>
          <a:p>
            <a:r>
              <a:rPr lang="en-US" dirty="0" smtClean="0"/>
              <a:t>G: 14</a:t>
            </a:r>
          </a:p>
          <a:p>
            <a:endParaRPr lang="en-US" dirty="0" smtClean="0"/>
          </a:p>
          <a:p>
            <a:r>
              <a:rPr lang="en-US" dirty="0" smtClean="0"/>
              <a:t>H: 11</a:t>
            </a:r>
          </a:p>
          <a:p>
            <a:r>
              <a:rPr lang="en-US" dirty="0" smtClean="0"/>
              <a:t>--------------</a:t>
            </a:r>
          </a:p>
          <a:p>
            <a:r>
              <a:rPr lang="en-US" dirty="0" smtClean="0"/>
              <a:t>T: 107</a:t>
            </a:r>
          </a:p>
        </p:txBody>
      </p:sp>
    </p:spTree>
    <p:extLst>
      <p:ext uri="{BB962C8B-B14F-4D97-AF65-F5344CB8AC3E}">
        <p14:creationId xmlns:p14="http://schemas.microsoft.com/office/powerpoint/2010/main" val="158367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owerPoint_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The Real Deal – current status:</a:t>
            </a:r>
            <a:endParaRPr lang="en-US" sz="1800" dirty="0">
              <a:solidFill>
                <a:srgbClr val="990000"/>
              </a:solidFill>
              <a:sym typeface="Symbol" charset="0"/>
            </a:endParaRP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sym typeface="Symbol" charset="0"/>
              </a:rPr>
              <a:t>What we had planned (as of last SBS </a:t>
            </a:r>
            <a:r>
              <a:rPr lang="en-US" sz="2400" dirty="0" err="1" smtClean="0">
                <a:sym typeface="Symbol" charset="0"/>
              </a:rPr>
              <a:t>Collab</a:t>
            </a:r>
            <a:r>
              <a:rPr lang="en-US" sz="2400" dirty="0" smtClean="0">
                <a:sym typeface="Symbol" charset="0"/>
              </a:rPr>
              <a:t> meeting, Oct. 2012):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ym typeface="Symbol" charset="0"/>
              </a:rPr>
              <a:t>I had applied for ~$150k (CAN) to build prototype (to test mechanical design) and to buy/build the extra (3</a:t>
            </a:r>
            <a:r>
              <a:rPr lang="en-US" sz="2000" baseline="30000" dirty="0" smtClean="0">
                <a:sym typeface="Symbol" charset="0"/>
              </a:rPr>
              <a:t>rd</a:t>
            </a:r>
            <a:r>
              <a:rPr lang="en-US" sz="2000" dirty="0" smtClean="0">
                <a:sym typeface="Symbol" charset="0"/>
              </a:rPr>
              <a:t>) plane of scintillators, as just discussed.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ym typeface="Symbol" charset="0"/>
              </a:rPr>
              <a:t>Once this was underway, use what we’d learned to formulate best argument to formally ask SBS </a:t>
            </a:r>
            <a:r>
              <a:rPr lang="en-US" sz="2000" dirty="0" err="1" smtClean="0">
                <a:sym typeface="Symbol" charset="0"/>
              </a:rPr>
              <a:t>Collab</a:t>
            </a:r>
            <a:r>
              <a:rPr lang="en-US" sz="2000" dirty="0" smtClean="0">
                <a:sym typeface="Symbol" charset="0"/>
              </a:rPr>
              <a:t> to make a </a:t>
            </a:r>
            <a:r>
              <a:rPr lang="en-US" sz="2000" dirty="0" smtClean="0">
                <a:solidFill>
                  <a:srgbClr val="FF0000"/>
                </a:solidFill>
                <a:sym typeface="Symbol" charset="0"/>
              </a:rPr>
              <a:t>project change: </a:t>
            </a:r>
            <a:r>
              <a:rPr lang="en-US" sz="2000" dirty="0" smtClean="0">
                <a:solidFill>
                  <a:srgbClr val="0000FF"/>
                </a:solidFill>
                <a:sym typeface="Symbol" charset="0"/>
              </a:rPr>
              <a:t>replace first two GEM planes of </a:t>
            </a:r>
            <a:r>
              <a:rPr lang="en-US" sz="2000" dirty="0" err="1" smtClean="0">
                <a:solidFill>
                  <a:srgbClr val="0000FF"/>
                </a:solidFill>
                <a:sym typeface="Symbol" charset="0"/>
              </a:rPr>
              <a:t>CDet</a:t>
            </a:r>
            <a:r>
              <a:rPr lang="en-US" sz="2000" dirty="0" smtClean="0">
                <a:solidFill>
                  <a:srgbClr val="0000FF"/>
                </a:solidFill>
                <a:sym typeface="Symbol" charset="0"/>
              </a:rPr>
              <a:t> with scintillator planes </a:t>
            </a:r>
            <a:r>
              <a:rPr lang="en-US" sz="2000" dirty="0" smtClean="0">
                <a:solidFill>
                  <a:srgbClr val="FF0000"/>
                </a:solidFill>
                <a:sym typeface="Symbol" charset="0"/>
              </a:rPr>
              <a:t>(argument: more cost-effective, plus improved performance)</a:t>
            </a:r>
          </a:p>
          <a:p>
            <a:pPr>
              <a:lnSpc>
                <a:spcPct val="90000"/>
              </a:lnSpc>
            </a:pPr>
            <a:endParaRPr lang="en-US" sz="2400" dirty="0">
              <a:sym typeface="Symbol" charset="0"/>
            </a:endParaRPr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54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3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owerPoint_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The Real Deal – current status:</a:t>
            </a:r>
            <a:endParaRPr lang="en-US" sz="1800" dirty="0">
              <a:solidFill>
                <a:srgbClr val="990000"/>
              </a:solidFill>
              <a:sym typeface="Symbol" charset="0"/>
            </a:endParaRP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2"/>
                </a:solidFill>
                <a:sym typeface="Symbol" charset="0"/>
              </a:rPr>
              <a:t>What we had planned (as of last SBS </a:t>
            </a:r>
            <a:r>
              <a:rPr lang="en-US" sz="2400" dirty="0" err="1" smtClean="0">
                <a:solidFill>
                  <a:schemeClr val="bg2"/>
                </a:solidFill>
                <a:sym typeface="Symbol" charset="0"/>
              </a:rPr>
              <a:t>Collab</a:t>
            </a:r>
            <a:r>
              <a:rPr lang="en-US" sz="2400" dirty="0" smtClean="0">
                <a:solidFill>
                  <a:schemeClr val="bg2"/>
                </a:solidFill>
                <a:sym typeface="Symbol" charset="0"/>
              </a:rPr>
              <a:t> meeting, Oct. 2012):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chemeClr val="bg2"/>
                </a:solidFill>
                <a:sym typeface="Symbol" charset="0"/>
              </a:rPr>
              <a:t>I had applied for ~$150k (CAN) to build prototype (to test mechanical design) and to buy/build the extra (3</a:t>
            </a:r>
            <a:r>
              <a:rPr lang="en-US" sz="2000" baseline="30000" dirty="0" smtClean="0">
                <a:solidFill>
                  <a:schemeClr val="bg2"/>
                </a:solidFill>
                <a:sym typeface="Symbol" charset="0"/>
              </a:rPr>
              <a:t>rd</a:t>
            </a:r>
            <a:r>
              <a:rPr lang="en-US" sz="2000" dirty="0" smtClean="0">
                <a:solidFill>
                  <a:schemeClr val="bg2"/>
                </a:solidFill>
                <a:sym typeface="Symbol" charset="0"/>
              </a:rPr>
              <a:t>) plane of scintillators, as just discussed.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chemeClr val="bg2"/>
                </a:solidFill>
                <a:sym typeface="Symbol" charset="0"/>
              </a:rPr>
              <a:t>Once this was underway, use what we’d learned to formulate best argument to formally ask SBS </a:t>
            </a:r>
            <a:r>
              <a:rPr lang="en-US" sz="2000" dirty="0" err="1" smtClean="0">
                <a:solidFill>
                  <a:schemeClr val="bg2"/>
                </a:solidFill>
                <a:sym typeface="Symbol" charset="0"/>
              </a:rPr>
              <a:t>Collab</a:t>
            </a:r>
            <a:r>
              <a:rPr lang="en-US" sz="2000" dirty="0" smtClean="0">
                <a:solidFill>
                  <a:schemeClr val="bg2"/>
                </a:solidFill>
                <a:sym typeface="Symbol" charset="0"/>
              </a:rPr>
              <a:t> to make a project change: replace first two GEM planes of </a:t>
            </a:r>
            <a:r>
              <a:rPr lang="en-US" sz="2000" dirty="0" err="1" smtClean="0">
                <a:solidFill>
                  <a:schemeClr val="bg2"/>
                </a:solidFill>
                <a:sym typeface="Symbol" charset="0"/>
              </a:rPr>
              <a:t>CDet</a:t>
            </a:r>
            <a:r>
              <a:rPr lang="en-US" sz="2000" dirty="0" smtClean="0">
                <a:solidFill>
                  <a:schemeClr val="bg2"/>
                </a:solidFill>
                <a:sym typeface="Symbol" charset="0"/>
              </a:rPr>
              <a:t> with scintillator planes (argument: more cost-effective, plus improved performance)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ym typeface="Symbol" charset="0"/>
              </a:rPr>
              <a:t>What happened?</a:t>
            </a:r>
          </a:p>
          <a:p>
            <a:pPr lvl="1">
              <a:lnSpc>
                <a:spcPct val="90000"/>
              </a:lnSpc>
            </a:pPr>
            <a:r>
              <a:rPr lang="en-US" sz="2000" b="1" dirty="0" smtClean="0">
                <a:sym typeface="Symbol" charset="0"/>
              </a:rPr>
              <a:t>Unsuccessful</a:t>
            </a:r>
            <a:r>
              <a:rPr lang="en-US" sz="2000" dirty="0" smtClean="0">
                <a:sym typeface="Symbol" charset="0"/>
              </a:rPr>
              <a:t> at obtaining Canadian equipment money </a:t>
            </a:r>
            <a:r>
              <a:rPr lang="en-US" sz="2000" dirty="0" smtClean="0">
                <a:solidFill>
                  <a:srgbClr val="FF0000"/>
                </a:solidFill>
                <a:sym typeface="Symbol" charset="0"/>
              </a:rPr>
              <a:t>(only 2 equipment grants awarded last year at this level, compared to ~10 in previous…)</a:t>
            </a:r>
            <a:endParaRPr lang="en-US" sz="2000" dirty="0" smtClean="0">
              <a:solidFill>
                <a:srgbClr val="000000"/>
              </a:solidFill>
              <a:sym typeface="Symbol" charset="0"/>
            </a:endParaRP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BUT: moving forward with building PROTOTYPE</a:t>
            </a:r>
            <a:br>
              <a:rPr lang="en-US" sz="2000" dirty="0" smtClean="0">
                <a:solidFill>
                  <a:srgbClr val="000000"/>
                </a:solidFill>
                <a:sym typeface="Symbol" charset="0"/>
              </a:rPr>
            </a:br>
            <a:r>
              <a:rPr lang="en-US" sz="2000" dirty="0" smtClean="0">
                <a:solidFill>
                  <a:srgbClr val="000000"/>
                </a:solidFill>
                <a:sym typeface="Symbol" charset="0"/>
              </a:rPr>
              <a:t>at William &amp; Mary machine shop …</a:t>
            </a:r>
            <a:endParaRPr lang="en-US" sz="2000" dirty="0" smtClean="0">
              <a:sym typeface="Symbol" charset="0"/>
            </a:endParaRPr>
          </a:p>
          <a:p>
            <a:pPr lvl="1">
              <a:lnSpc>
                <a:spcPct val="90000"/>
              </a:lnSpc>
            </a:pPr>
            <a:endParaRPr lang="en-US" sz="2000" dirty="0">
              <a:sym typeface="Symbol" charset="0"/>
            </a:endParaRPr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54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5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owerPoint_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The Real Deal – current status:</a:t>
            </a:r>
            <a:endParaRPr lang="en-US" sz="1800" dirty="0">
              <a:solidFill>
                <a:srgbClr val="990000"/>
              </a:solidFill>
              <a:sym typeface="Symbol" charset="0"/>
            </a:endParaRP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sym typeface="Symbol" charset="0"/>
              </a:rPr>
              <a:t>The plan for a prototype to be constructed: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ym typeface="Symbol" charset="0"/>
              </a:rPr>
              <a:t>2 planes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ym typeface="Symbol" charset="0"/>
              </a:rPr>
              <a:t>Each plane having 4 “sections” (to test the jigsaw-puzzle stacking, and the side-by-side formation)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ym typeface="Symbol" charset="0"/>
              </a:rPr>
              <a:t>Each section a scaled-down version of actual: 14 stacked scintillator bars per section (since design allows for each MA-PMT to receive 14 WLS fibers from 14 scintillators).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ym typeface="Symbol" charset="0"/>
              </a:rPr>
              <a:t>Prototype won’t use scintillators, just plastic (test of mechanical design only).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ym typeface="Symbol" charset="0"/>
              </a:rPr>
              <a:t>Include “end caps” needed to house all PMTs </a:t>
            </a:r>
            <a:r>
              <a:rPr lang="en-US" sz="2000" dirty="0" err="1" smtClean="0">
                <a:sym typeface="Symbol" charset="0"/>
              </a:rPr>
              <a:t>etc</a:t>
            </a:r>
            <a:r>
              <a:rPr lang="en-US" sz="2000" dirty="0" smtClean="0">
                <a:sym typeface="Symbol" charset="0"/>
              </a:rPr>
              <a:t> so this design can be tested.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ym typeface="Symbol" charset="0"/>
              </a:rPr>
              <a:t>Cost estimate: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ym typeface="Symbol" charset="0"/>
              </a:rPr>
              <a:t>@ William &amp; Mary machine shop (via Todd </a:t>
            </a:r>
            <a:r>
              <a:rPr lang="en-US" sz="2000" dirty="0" err="1" smtClean="0">
                <a:sym typeface="Symbol" charset="0"/>
              </a:rPr>
              <a:t>Averett</a:t>
            </a:r>
            <a:r>
              <a:rPr lang="en-US" sz="2000" dirty="0" smtClean="0">
                <a:sym typeface="Symbol" charset="0"/>
              </a:rPr>
              <a:t>):</a:t>
            </a:r>
            <a:r>
              <a:rPr lang="en-US" sz="2000" dirty="0">
                <a:sym typeface="Symbol" charset="0"/>
              </a:rPr>
              <a:t/>
            </a:r>
            <a:br>
              <a:rPr lang="en-US" sz="2000" dirty="0">
                <a:sym typeface="Symbol" charset="0"/>
              </a:rPr>
            </a:br>
            <a:r>
              <a:rPr lang="en-US" sz="2000" dirty="0" smtClean="0">
                <a:sym typeface="Symbol" charset="0"/>
              </a:rPr>
              <a:t>        </a:t>
            </a:r>
            <a:r>
              <a:rPr lang="en-US" sz="2000" b="1" dirty="0" smtClean="0">
                <a:solidFill>
                  <a:srgbClr val="FF0000"/>
                </a:solidFill>
                <a:sym typeface="Symbol" charset="0"/>
              </a:rPr>
              <a:t>~$16k </a:t>
            </a:r>
            <a:r>
              <a:rPr lang="en-US" sz="2000" dirty="0" smtClean="0">
                <a:sym typeface="Symbol" charset="0"/>
              </a:rPr>
              <a:t>(internal rate … cost to </a:t>
            </a:r>
            <a:r>
              <a:rPr lang="en-US" sz="2000" dirty="0" err="1" smtClean="0">
                <a:sym typeface="Symbol" charset="0"/>
              </a:rPr>
              <a:t>JLab</a:t>
            </a:r>
            <a:r>
              <a:rPr lang="en-US" sz="2000" dirty="0" smtClean="0">
                <a:sym typeface="Symbol" charset="0"/>
              </a:rPr>
              <a:t> may be</a:t>
            </a:r>
            <a:br>
              <a:rPr lang="en-US" sz="2000" dirty="0" smtClean="0">
                <a:sym typeface="Symbol" charset="0"/>
              </a:rPr>
            </a:br>
            <a:r>
              <a:rPr lang="en-US" sz="2000" dirty="0" smtClean="0">
                <a:sym typeface="Symbol" charset="0"/>
              </a:rPr>
              <a:t>                     about twice this amount)</a:t>
            </a:r>
            <a:endParaRPr lang="en-US" sz="1600" dirty="0" smtClean="0">
              <a:solidFill>
                <a:srgbClr val="FF0000"/>
              </a:solidFill>
              <a:sym typeface="Symbol" charset="0"/>
            </a:endParaRPr>
          </a:p>
          <a:p>
            <a:pPr>
              <a:lnSpc>
                <a:spcPct val="90000"/>
              </a:lnSpc>
            </a:pPr>
            <a:endParaRPr lang="en-US" sz="2400" dirty="0">
              <a:sym typeface="Symbol" charset="0"/>
            </a:endParaRPr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54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4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owerPoint_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The Real Deal – current status:</a:t>
            </a:r>
            <a:endParaRPr lang="en-US" sz="1800" dirty="0">
              <a:solidFill>
                <a:srgbClr val="990000"/>
              </a:solidFill>
              <a:sym typeface="Symbol" charset="0"/>
            </a:endParaRP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154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sym typeface="Symbol" charset="0"/>
              </a:rPr>
              <a:t>Who is doing (managing) this project??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ym typeface="Symbol" charset="0"/>
              </a:rPr>
              <a:t>Unclear (to me, anyway …)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ym typeface="Symbol" charset="0"/>
              </a:rPr>
              <a:t>Plan was for </a:t>
            </a:r>
            <a:r>
              <a:rPr lang="en-US" sz="2000" dirty="0" err="1" smtClean="0">
                <a:sym typeface="Symbol" charset="0"/>
              </a:rPr>
              <a:t>Mahbub</a:t>
            </a:r>
            <a:r>
              <a:rPr lang="en-US" sz="2000" dirty="0" smtClean="0">
                <a:sym typeface="Symbol" charset="0"/>
              </a:rPr>
              <a:t> and I to split responsibilities:</a:t>
            </a:r>
          </a:p>
          <a:p>
            <a:pPr lvl="2">
              <a:lnSpc>
                <a:spcPct val="90000"/>
              </a:lnSpc>
            </a:pPr>
            <a:r>
              <a:rPr lang="en-US" sz="2000" dirty="0" smtClean="0">
                <a:sym typeface="Symbol" charset="0"/>
              </a:rPr>
              <a:t>my SMU students and I doing mechanical assembly and building/testing of scintillator sections at SMU, then shipping to </a:t>
            </a:r>
            <a:r>
              <a:rPr lang="en-US" sz="2000" dirty="0" err="1" smtClean="0">
                <a:sym typeface="Symbol" charset="0"/>
              </a:rPr>
              <a:t>Jlab</a:t>
            </a:r>
            <a:endParaRPr lang="en-US" sz="2000" dirty="0" smtClean="0">
              <a:sym typeface="Symbol" charset="0"/>
            </a:endParaRPr>
          </a:p>
          <a:p>
            <a:pPr lvl="2">
              <a:lnSpc>
                <a:spcPct val="90000"/>
              </a:lnSpc>
            </a:pPr>
            <a:r>
              <a:rPr lang="en-US" sz="2000" dirty="0" err="1" smtClean="0">
                <a:sym typeface="Symbol" charset="0"/>
              </a:rPr>
              <a:t>Mahbub</a:t>
            </a:r>
            <a:r>
              <a:rPr lang="en-US" sz="2000" dirty="0" smtClean="0">
                <a:sym typeface="Symbol" charset="0"/>
              </a:rPr>
              <a:t> to provide funds for design/development of prototype, then oversee overall construction of </a:t>
            </a:r>
            <a:r>
              <a:rPr lang="en-US" sz="2000" dirty="0" err="1" smtClean="0">
                <a:sym typeface="Symbol" charset="0"/>
              </a:rPr>
              <a:t>CDet</a:t>
            </a:r>
            <a:r>
              <a:rPr lang="en-US" sz="2000" dirty="0" smtClean="0">
                <a:sym typeface="Symbol" charset="0"/>
              </a:rPr>
              <a:t> </a:t>
            </a:r>
            <a:br>
              <a:rPr lang="en-US" sz="2000" dirty="0" smtClean="0">
                <a:sym typeface="Symbol" charset="0"/>
              </a:rPr>
            </a:br>
            <a:endParaRPr lang="en-US" sz="2000" dirty="0" smtClean="0">
              <a:sym typeface="Symbol" charset="0"/>
            </a:endParaRP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ym typeface="Symbol" charset="0"/>
              </a:rPr>
              <a:t>Electronics testing (using J. </a:t>
            </a:r>
            <a:r>
              <a:rPr lang="en-US" sz="2000" dirty="0" err="1" smtClean="0">
                <a:sym typeface="Symbol" charset="0"/>
              </a:rPr>
              <a:t>Annand’s</a:t>
            </a:r>
            <a:r>
              <a:rPr lang="en-US" sz="2000" dirty="0" smtClean="0">
                <a:sym typeface="Symbol" charset="0"/>
              </a:rPr>
              <a:t> NINO boards) … ?</a:t>
            </a:r>
            <a:br>
              <a:rPr lang="en-US" sz="2000" dirty="0" smtClean="0">
                <a:sym typeface="Symbol" charset="0"/>
              </a:rPr>
            </a:br>
            <a:endParaRPr lang="en-US" sz="2000" dirty="0" smtClean="0">
              <a:sym typeface="Symbol" charset="0"/>
            </a:endParaRP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ym typeface="Symbol" charset="0"/>
              </a:rPr>
              <a:t>Now that I am without CAN $ to support my planned efforts, what next?</a:t>
            </a:r>
          </a:p>
          <a:p>
            <a:pPr lvl="2">
              <a:lnSpc>
                <a:spcPct val="90000"/>
              </a:lnSpc>
            </a:pPr>
            <a:r>
              <a:rPr lang="en-US" sz="1600" dirty="0" smtClean="0">
                <a:sym typeface="Symbol" charset="0"/>
              </a:rPr>
              <a:t>Apply again? Enhanced chances if </a:t>
            </a:r>
            <a:r>
              <a:rPr lang="en-US" sz="1600" dirty="0" err="1" smtClean="0">
                <a:sym typeface="Symbol" charset="0"/>
              </a:rPr>
              <a:t>CDet</a:t>
            </a:r>
            <a:r>
              <a:rPr lang="en-US" sz="1600" dirty="0" smtClean="0">
                <a:sym typeface="Symbol" charset="0"/>
              </a:rPr>
              <a:t> were more critical to SBS program (as opposed to adding just a 3</a:t>
            </a:r>
            <a:r>
              <a:rPr lang="en-US" sz="1600" baseline="30000" dirty="0" smtClean="0">
                <a:sym typeface="Symbol" charset="0"/>
              </a:rPr>
              <a:t>rd</a:t>
            </a:r>
            <a:r>
              <a:rPr lang="en-US" sz="1600" dirty="0" smtClean="0">
                <a:sym typeface="Symbol" charset="0"/>
              </a:rPr>
              <a:t> plane enhancement) … have had to “re-assign” project for new grad student (Jessica Campbell).</a:t>
            </a:r>
          </a:p>
          <a:p>
            <a:pPr lvl="2">
              <a:lnSpc>
                <a:spcPct val="90000"/>
              </a:lnSpc>
            </a:pPr>
            <a:r>
              <a:rPr lang="en-US" sz="1600" dirty="0" smtClean="0">
                <a:sym typeface="Symbol" charset="0"/>
              </a:rPr>
              <a:t>Someone else / </a:t>
            </a:r>
            <a:r>
              <a:rPr lang="en-US" sz="1600" smtClean="0">
                <a:sym typeface="Symbol" charset="0"/>
              </a:rPr>
              <a:t>another institution?</a:t>
            </a:r>
            <a:endParaRPr lang="en-US" sz="1600" dirty="0">
              <a:sym typeface="Symbol" charset="0"/>
            </a:endParaRPr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54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2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owerPoint_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Layout of Experiment:</a:t>
            </a:r>
            <a:br>
              <a:rPr lang="en-CA" sz="2400" b="1" dirty="0" smtClean="0">
                <a:solidFill>
                  <a:srgbClr val="990000"/>
                </a:solidFill>
                <a:sym typeface="Symbol" charset="0"/>
              </a:rPr>
            </a:b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(taken from latest CDR for the SBS)</a:t>
            </a:r>
            <a:endParaRPr lang="en-US" sz="1800" dirty="0">
              <a:solidFill>
                <a:srgbClr val="990000"/>
              </a:solidFill>
              <a:sym typeface="Symbol" charset="0"/>
            </a:endParaRPr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54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76200" y="1447800"/>
            <a:ext cx="6618180" cy="50292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 rot="19697136">
            <a:off x="2064397" y="5211455"/>
            <a:ext cx="1219200" cy="609600"/>
          </a:xfrm>
          <a:prstGeom prst="ellipse">
            <a:avLst/>
          </a:prstGeom>
          <a:noFill/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34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owerPoint_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Layout of Experiment:</a:t>
            </a:r>
            <a:br>
              <a:rPr lang="en-CA" sz="2400" b="1" dirty="0" smtClean="0">
                <a:solidFill>
                  <a:srgbClr val="990000"/>
                </a:solidFill>
                <a:sym typeface="Symbol" charset="0"/>
              </a:rPr>
            </a:b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(taken from latest CDR for the SBS)</a:t>
            </a:r>
            <a:endParaRPr lang="en-US" sz="1800" dirty="0">
              <a:solidFill>
                <a:srgbClr val="990000"/>
              </a:solidFill>
              <a:sym typeface="Symbol" charset="0"/>
            </a:endParaRPr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54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" y="1447800"/>
            <a:ext cx="4901419" cy="2819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224" y="3352800"/>
            <a:ext cx="4458213" cy="3253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4419600"/>
            <a:ext cx="4495800" cy="2311822"/>
          </a:xfrm>
          <a:prstGeom prst="rect">
            <a:avLst/>
          </a:prstGeom>
          <a:ln w="38100">
            <a:solidFill>
              <a:srgbClr val="8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724400" y="1524000"/>
            <a:ext cx="4198585" cy="1754327"/>
          </a:xfrm>
          <a:prstGeom prst="rect">
            <a:avLst/>
          </a:prstGeom>
          <a:noFill/>
          <a:ln w="38100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Luminosities up to </a:t>
            </a:r>
            <a:br>
              <a:rPr lang="en-US" dirty="0" smtClean="0"/>
            </a:br>
            <a:r>
              <a:rPr lang="en-US" dirty="0" smtClean="0"/>
              <a:t>    </a:t>
            </a:r>
            <a:r>
              <a:rPr lang="en-US" b="1" dirty="0" smtClean="0"/>
              <a:t>  8 × 10</a:t>
            </a:r>
            <a:r>
              <a:rPr lang="en-US" b="1" baseline="30000" dirty="0" smtClean="0"/>
              <a:t>38 </a:t>
            </a:r>
            <a:r>
              <a:rPr lang="en-US" b="1" dirty="0"/>
              <a:t> </a:t>
            </a:r>
            <a:r>
              <a:rPr lang="en-US" b="1" dirty="0" smtClean="0"/>
              <a:t>e/s × nucleon/cm</a:t>
            </a:r>
            <a:r>
              <a:rPr lang="en-US" b="1" baseline="30000" dirty="0" smtClean="0"/>
              <a:t>2</a:t>
            </a:r>
            <a:endParaRPr lang="en-US" b="1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Full acceptance for 40cm long target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v.good</a:t>
            </a:r>
            <a:r>
              <a:rPr lang="en-US" dirty="0" smtClean="0"/>
              <a:t> angular resolution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good momentum resolution</a:t>
            </a:r>
          </a:p>
          <a:p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77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owerPoint_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The Background Issue</a:t>
            </a:r>
            <a:br>
              <a:rPr lang="en-CA" sz="2400" b="1" dirty="0" smtClean="0">
                <a:solidFill>
                  <a:srgbClr val="990000"/>
                </a:solidFill>
                <a:sym typeface="Symbol" charset="0"/>
              </a:rPr>
            </a:b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(taken from latest CDR for the SBS: </a:t>
            </a:r>
            <a:br>
              <a:rPr lang="en-CA" sz="2400" b="1" dirty="0" smtClean="0">
                <a:solidFill>
                  <a:srgbClr val="990000"/>
                </a:solidFill>
                <a:sym typeface="Symbol" charset="0"/>
              </a:rPr>
            </a:b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simulations by L. </a:t>
            </a:r>
            <a:r>
              <a:rPr lang="en-CA" sz="2400" b="1" dirty="0" err="1" smtClean="0">
                <a:solidFill>
                  <a:srgbClr val="990000"/>
                </a:solidFill>
                <a:sym typeface="Symbol" charset="0"/>
              </a:rPr>
              <a:t>Pentchev</a:t>
            </a: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)</a:t>
            </a:r>
            <a:endParaRPr lang="en-US" sz="1800" dirty="0">
              <a:solidFill>
                <a:srgbClr val="990000"/>
              </a:solidFill>
              <a:sym typeface="Symbol" charset="0"/>
            </a:endParaRPr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54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76200" y="1778000"/>
            <a:ext cx="7041178" cy="5003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11016" y="2438400"/>
            <a:ext cx="210918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Front Tracker</a:t>
            </a:r>
          </a:p>
          <a:p>
            <a:r>
              <a:rPr lang="en-US" dirty="0" smtClean="0"/>
              <a:t>has direct view</a:t>
            </a:r>
            <a:br>
              <a:rPr lang="en-US" dirty="0" smtClean="0"/>
            </a:br>
            <a:r>
              <a:rPr lang="en-US" dirty="0" smtClean="0"/>
              <a:t>of target – flux</a:t>
            </a:r>
            <a:br>
              <a:rPr lang="en-US" dirty="0" smtClean="0"/>
            </a:br>
            <a:r>
              <a:rPr lang="en-US" dirty="0" smtClean="0"/>
              <a:t>of primary photons</a:t>
            </a:r>
            <a:br>
              <a:rPr lang="en-US" dirty="0" smtClean="0"/>
            </a:br>
            <a:r>
              <a:rPr lang="en-US" dirty="0" smtClean="0"/>
              <a:t>can be about</a:t>
            </a:r>
            <a:br>
              <a:rPr lang="en-US" dirty="0" smtClean="0"/>
            </a:br>
            <a:r>
              <a:rPr lang="en-US" dirty="0" smtClean="0"/>
              <a:t>120 kHz/cm</a:t>
            </a:r>
            <a:r>
              <a:rPr lang="en-US" baseline="30000" dirty="0" smtClean="0"/>
              <a:t>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with energy above</a:t>
            </a:r>
            <a:br>
              <a:rPr lang="en-US" dirty="0" smtClean="0"/>
            </a:br>
            <a:r>
              <a:rPr lang="en-US" dirty="0" smtClean="0"/>
              <a:t>1 MeV, at middle</a:t>
            </a:r>
            <a:br>
              <a:rPr lang="en-US" dirty="0" smtClean="0"/>
            </a:br>
            <a:r>
              <a:rPr lang="en-US" dirty="0" smtClean="0"/>
              <a:t>of GEM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10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owerPoint_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The Background Issue</a:t>
            </a:r>
            <a:br>
              <a:rPr lang="en-CA" sz="2400" b="1" dirty="0" smtClean="0">
                <a:solidFill>
                  <a:srgbClr val="990000"/>
                </a:solidFill>
                <a:sym typeface="Symbol" charset="0"/>
              </a:rPr>
            </a:b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(taken 2010 review: </a:t>
            </a:r>
            <a:br>
              <a:rPr lang="en-CA" sz="2400" b="1" dirty="0" smtClean="0">
                <a:solidFill>
                  <a:srgbClr val="990000"/>
                </a:solidFill>
                <a:sym typeface="Symbol" charset="0"/>
              </a:rPr>
            </a:b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simulations by L. </a:t>
            </a:r>
            <a:r>
              <a:rPr lang="en-CA" sz="2400" b="1" dirty="0" err="1" smtClean="0">
                <a:solidFill>
                  <a:srgbClr val="990000"/>
                </a:solidFill>
                <a:sym typeface="Symbol" charset="0"/>
              </a:rPr>
              <a:t>Pentchev</a:t>
            </a: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)</a:t>
            </a:r>
            <a:endParaRPr lang="en-US" sz="1800" dirty="0">
              <a:solidFill>
                <a:srgbClr val="990000"/>
              </a:solidFill>
              <a:sym typeface="Symbol" charset="0"/>
            </a:endParaRPr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54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66700" y="1472974"/>
            <a:ext cx="7200900" cy="486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0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owerPoint_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The Background Issue</a:t>
            </a:r>
            <a:br>
              <a:rPr lang="en-CA" sz="2400" b="1" dirty="0" smtClean="0">
                <a:solidFill>
                  <a:srgbClr val="990000"/>
                </a:solidFill>
                <a:sym typeface="Symbol" charset="0"/>
              </a:rPr>
            </a:b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(taken latest CDR: </a:t>
            </a:r>
            <a:br>
              <a:rPr lang="en-CA" sz="2400" b="1" dirty="0" smtClean="0">
                <a:solidFill>
                  <a:srgbClr val="990000"/>
                </a:solidFill>
                <a:sym typeface="Symbol" charset="0"/>
              </a:rPr>
            </a:b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simulations by L. </a:t>
            </a:r>
            <a:r>
              <a:rPr lang="en-CA" sz="2400" b="1" dirty="0" err="1" smtClean="0">
                <a:solidFill>
                  <a:srgbClr val="990000"/>
                </a:solidFill>
                <a:sym typeface="Symbol" charset="0"/>
              </a:rPr>
              <a:t>Pentchev</a:t>
            </a: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)</a:t>
            </a:r>
            <a:endParaRPr lang="en-US" sz="1800" dirty="0">
              <a:solidFill>
                <a:srgbClr val="990000"/>
              </a:solidFill>
              <a:sym typeface="Symbol" charset="0"/>
            </a:endParaRPr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54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9144000" cy="2128562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76200" y="3581400"/>
            <a:ext cx="89154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 smtClean="0">
                <a:sym typeface="Symbol" charset="0"/>
              </a:rPr>
              <a:t>use many GEM planes (x/y, u/v) with separation; group strips when position resolution isn’t as stringent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ym typeface="Symbol" charset="0"/>
              </a:rPr>
              <a:t>Concluded: tracking detector rates well below (~100 x) what has been experimentally observed for rate capability of GEM-based chambers.  Tracking efficiency can remain high (~99%) even in high backgrounds.</a:t>
            </a:r>
            <a:endParaRPr lang="en-US" sz="2400" dirty="0"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83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owerPoint_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The Background Issue</a:t>
            </a:r>
            <a:br>
              <a:rPr lang="en-CA" sz="2400" b="1" dirty="0" smtClean="0">
                <a:solidFill>
                  <a:srgbClr val="990000"/>
                </a:solidFill>
                <a:sym typeface="Symbol" charset="0"/>
              </a:rPr>
            </a:b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(taken latest CDR: </a:t>
            </a:r>
            <a:br>
              <a:rPr lang="en-CA" sz="2400" b="1" dirty="0" smtClean="0">
                <a:solidFill>
                  <a:srgbClr val="990000"/>
                </a:solidFill>
                <a:sym typeface="Symbol" charset="0"/>
              </a:rPr>
            </a:b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simulations by L. </a:t>
            </a:r>
            <a:r>
              <a:rPr lang="en-CA" sz="2400" b="1" dirty="0" err="1" smtClean="0">
                <a:solidFill>
                  <a:srgbClr val="990000"/>
                </a:solidFill>
                <a:sym typeface="Symbol" charset="0"/>
              </a:rPr>
              <a:t>Pentchev</a:t>
            </a: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)</a:t>
            </a:r>
            <a:endParaRPr lang="en-US" sz="1800" dirty="0">
              <a:solidFill>
                <a:srgbClr val="990000"/>
              </a:solidFill>
              <a:sym typeface="Symbol" charset="0"/>
            </a:endParaRPr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54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9144000" cy="2128562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76200" y="3581400"/>
            <a:ext cx="89154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  <a:sym typeface="Symbol" charset="0"/>
              </a:rPr>
              <a:t>use many GEM planes (x/y, u/v) with </a:t>
            </a:r>
            <a:r>
              <a:rPr lang="en-US" sz="2400" dirty="0" err="1" smtClean="0">
                <a:solidFill>
                  <a:schemeClr val="bg2">
                    <a:lumMod val="60000"/>
                    <a:lumOff val="40000"/>
                  </a:schemeClr>
                </a:solidFill>
                <a:sym typeface="Symbol" charset="0"/>
              </a:rPr>
              <a:t>separtion</a:t>
            </a: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  <a:sym typeface="Symbol" charset="0"/>
              </a:rPr>
              <a:t>; group strips when position resolution isn’t as stringent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  <a:sym typeface="Symbol" charset="0"/>
              </a:rPr>
              <a:t>Concluded: tracking detector rates well below (~100 x) what has been experimentally observed for rate capability of GEM-based chambers.  Tracking efficiency can remain high (~99%) even in high backgrounds.</a:t>
            </a:r>
            <a:endParaRPr lang="en-US" sz="2400" dirty="0">
              <a:solidFill>
                <a:schemeClr val="bg2">
                  <a:lumMod val="60000"/>
                  <a:lumOff val="40000"/>
                </a:schemeClr>
              </a:solidFill>
              <a:sym typeface="Symbol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sym typeface="Symbol" charset="0"/>
              </a:rPr>
              <a:t>I missed talking about one thing inherent</a:t>
            </a:r>
            <a:br>
              <a:rPr lang="en-US" sz="2400" b="1" dirty="0" smtClean="0">
                <a:sym typeface="Symbol" charset="0"/>
              </a:rPr>
            </a:br>
            <a:r>
              <a:rPr lang="en-US" sz="2400" b="1" dirty="0" smtClean="0">
                <a:sym typeface="Symbol" charset="0"/>
              </a:rPr>
              <a:t>in these conclusions – the trigger.</a:t>
            </a:r>
          </a:p>
        </p:txBody>
      </p:sp>
    </p:spTree>
    <p:extLst>
      <p:ext uri="{BB962C8B-B14F-4D97-AF65-F5344CB8AC3E}">
        <p14:creationId xmlns:p14="http://schemas.microsoft.com/office/powerpoint/2010/main" val="264926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owerPoint_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The Background Issue</a:t>
            </a:r>
            <a:br>
              <a:rPr lang="en-CA" sz="2400" b="1" dirty="0" smtClean="0">
                <a:solidFill>
                  <a:srgbClr val="990000"/>
                </a:solidFill>
                <a:sym typeface="Symbol" charset="0"/>
              </a:rPr>
            </a:b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(taken latest CDR: </a:t>
            </a:r>
            <a:br>
              <a:rPr lang="en-CA" sz="2400" b="1" dirty="0" smtClean="0">
                <a:solidFill>
                  <a:srgbClr val="990000"/>
                </a:solidFill>
                <a:sym typeface="Symbol" charset="0"/>
              </a:rPr>
            </a:b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simulations by L. </a:t>
            </a:r>
            <a:r>
              <a:rPr lang="en-CA" sz="2400" b="1" dirty="0" err="1" smtClean="0">
                <a:solidFill>
                  <a:srgbClr val="990000"/>
                </a:solidFill>
                <a:sym typeface="Symbol" charset="0"/>
              </a:rPr>
              <a:t>Pentchev</a:t>
            </a:r>
            <a:r>
              <a:rPr lang="en-CA" sz="2400" b="1" dirty="0" smtClean="0">
                <a:solidFill>
                  <a:srgbClr val="990000"/>
                </a:solidFill>
                <a:sym typeface="Symbol" charset="0"/>
              </a:rPr>
              <a:t>)</a:t>
            </a:r>
            <a:endParaRPr lang="en-US" sz="1800" dirty="0">
              <a:solidFill>
                <a:srgbClr val="990000"/>
              </a:solidFill>
              <a:sym typeface="Symbol" charset="0"/>
            </a:endParaRPr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254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9144000" cy="2128562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76200" y="3581400"/>
            <a:ext cx="89154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  <a:sym typeface="Symbol" charset="0"/>
              </a:rPr>
              <a:t>use many GEM planes (x/y, u/v) with </a:t>
            </a:r>
            <a:r>
              <a:rPr lang="en-US" sz="2400" dirty="0" err="1" smtClean="0">
                <a:solidFill>
                  <a:schemeClr val="bg2">
                    <a:lumMod val="60000"/>
                    <a:lumOff val="40000"/>
                  </a:schemeClr>
                </a:solidFill>
                <a:sym typeface="Symbol" charset="0"/>
              </a:rPr>
              <a:t>separtion</a:t>
            </a: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  <a:sym typeface="Symbol" charset="0"/>
              </a:rPr>
              <a:t>; group strips when position resolution isn’t as stringent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  <a:sym typeface="Symbol" charset="0"/>
              </a:rPr>
              <a:t>Concluded: tracking detector rates well below (~100 x) what has been experimentally observed for rate capability of GEM-based chambers.  Tracking efficiency can remain high (~99%) even in high backgrounds.</a:t>
            </a:r>
            <a:endParaRPr lang="en-US" sz="2400" dirty="0">
              <a:solidFill>
                <a:schemeClr val="bg2">
                  <a:lumMod val="60000"/>
                  <a:lumOff val="40000"/>
                </a:schemeClr>
              </a:solidFill>
              <a:sym typeface="Symbol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sym typeface="Symbol" charset="0"/>
              </a:rPr>
              <a:t>I missed talking about one thing inherent</a:t>
            </a:r>
            <a:br>
              <a:rPr lang="en-US" sz="2400" b="1" dirty="0" smtClean="0">
                <a:sym typeface="Symbol" charset="0"/>
              </a:rPr>
            </a:br>
            <a:r>
              <a:rPr lang="en-US" sz="2400" b="1" dirty="0" smtClean="0">
                <a:sym typeface="Symbol" charset="0"/>
              </a:rPr>
              <a:t>in these conclusions – the trigger.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9200" y="3581400"/>
            <a:ext cx="7113671" cy="369332"/>
          </a:xfrm>
          <a:prstGeom prst="rect">
            <a:avLst/>
          </a:prstGeom>
          <a:solidFill>
            <a:srgbClr val="FFFF00"/>
          </a:solidFill>
          <a:ln w="25400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And this is the Coordinate Detector I am supposed to tell you about!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0" y="2971800"/>
            <a:ext cx="9144000" cy="609600"/>
          </a:xfrm>
          <a:prstGeom prst="ellipse">
            <a:avLst/>
          </a:prstGeom>
          <a:noFill/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12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8750</TotalTime>
  <Words>1360</Words>
  <Application>Microsoft Office PowerPoint</Application>
  <PresentationFormat>On-screen Show (4:3)</PresentationFormat>
  <Paragraphs>162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Default Design</vt:lpstr>
      <vt:lpstr>PowerPoint Presentation</vt:lpstr>
      <vt:lpstr>Plan for the rest of this talk:</vt:lpstr>
      <vt:lpstr>Layout of Experiment: (taken from latest CDR for the SBS)</vt:lpstr>
      <vt:lpstr>Layout of Experiment: (taken from latest CDR for the SBS)</vt:lpstr>
      <vt:lpstr>The Background Issue (taken from latest CDR for the SBS:  simulations by L. Pentchev)</vt:lpstr>
      <vt:lpstr>The Background Issue (taken 2010 review:  simulations by L. Pentchev)</vt:lpstr>
      <vt:lpstr>The Background Issue (taken latest CDR:  simulations by L. Pentchev)</vt:lpstr>
      <vt:lpstr>The Background Issue (taken latest CDR:  simulations by L. Pentchev)</vt:lpstr>
      <vt:lpstr>The Background Issue (taken latest CDR:  simulations by L. Pentchev)</vt:lpstr>
      <vt:lpstr>Smart Trigger to Reduce Background: Use ep Angular Correlations</vt:lpstr>
      <vt:lpstr>Smart Trigger to Reduce Background: Use ep Angular Correlations</vt:lpstr>
      <vt:lpstr>Smart Trigger to Reduce Background: Use ep Angular Correlations AND ADD COORDINATE DETECTOR</vt:lpstr>
      <vt:lpstr>Smart Trigger to Reduce Background: Use ep Angular Correlations AND ADD COORDINATE DETECTOR</vt:lpstr>
      <vt:lpstr>Smart Trigger to Reduce Background: Use ep Angular Correlations AND ENHANCE the COORDINATE DETECTOR</vt:lpstr>
      <vt:lpstr>Smart Trigger to Reduce Background: Use ep Angular Correlations AND ENHANCE the COORDINATE DETECTOR</vt:lpstr>
      <vt:lpstr>PowerPoint Presentation</vt:lpstr>
      <vt:lpstr>PowerPoint Presentation</vt:lpstr>
      <vt:lpstr>PowerPoint Presentation</vt:lpstr>
      <vt:lpstr>Smart Trigger to Reduce Background: Use ep Angular Correlations AND ENHANCE the COORDINATE DETECTOR</vt:lpstr>
      <vt:lpstr>Testing the MA-PMTs acquired from FermiLab (for evaluating use in Enhanced Coordinate Detector)</vt:lpstr>
      <vt:lpstr>Testing the MA-PMTs acquired from FermiLab (for evaluating use in Enhanced Coordinate Detector)</vt:lpstr>
      <vt:lpstr>Testing the MA-PMTs acquired from FermiLab (for evaluating use in Enhanced Coordinate Detector)</vt:lpstr>
      <vt:lpstr>Testing the MA-PMTs acquired from FermiLab (for evaluating use in Enhanced Coordinate Detector)</vt:lpstr>
      <vt:lpstr>Testing the MA-PMTs acquired from FermiLab (for evaluating use in Enhanced Coordinate Detector)</vt:lpstr>
      <vt:lpstr>The Real Deal – current status:</vt:lpstr>
      <vt:lpstr>The Real Deal – current status:</vt:lpstr>
      <vt:lpstr>The Real Deal – current status:</vt:lpstr>
      <vt:lpstr>The Real Deal – current status: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..</dc:creator>
  <cp:lastModifiedBy>John J LeRose</cp:lastModifiedBy>
  <cp:revision>307</cp:revision>
  <dcterms:created xsi:type="dcterms:W3CDTF">2005-12-15T15:22:47Z</dcterms:created>
  <dcterms:modified xsi:type="dcterms:W3CDTF">2013-06-05T15:02:32Z</dcterms:modified>
</cp:coreProperties>
</file>