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10" r:id="rId2"/>
    <p:sldId id="406" r:id="rId3"/>
    <p:sldId id="407" r:id="rId4"/>
    <p:sldId id="408" r:id="rId5"/>
    <p:sldId id="409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8822FF"/>
    <a:srgbClr val="2F29F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>
    <p:restoredLeft sz="17791" autoAdjust="0"/>
    <p:restoredTop sz="86390" autoAdjust="0"/>
  </p:normalViewPr>
  <p:slideViewPr>
    <p:cSldViewPr>
      <p:cViewPr varScale="1">
        <p:scale>
          <a:sx n="132" d="100"/>
          <a:sy n="132" d="100"/>
        </p:scale>
        <p:origin x="-36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FB2A75-4039-D74A-B9C5-5E60DF665C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CA7EFC-C1DC-4844-BB52-DBDF22937FE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FE11D7-EE5C-EE4A-8667-5A0990D1EC59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The experiment will continue main stream of JLab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Physics with hadron form factors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Large international collaboration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Wojtsekhowski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6F5C6BE-7C30-1C4B-89C0-C7827E7910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60000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Wojtsekhowski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C20D7E1-F0A6-7E4B-91D0-1E52814B5F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60000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Wojtsekhowski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9569EC-778F-A348-B29A-F7E9A24411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60000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Wojtsekhowski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4B38CF5-3CC4-8144-A959-A6E9811C9D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60000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18,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Wojtsekhowski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DB75D5C-47BD-0548-9842-099D6BDC5F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60000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18,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Wojtsekhowski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9A457F8-9372-B047-ADC3-7FA22268C0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60000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18,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Wojtsekhowski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A9F0867-9104-CA42-8F20-9624812565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60000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18,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Wojtsekhowski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86B9B6E-B7C9-1443-B72D-B1F91DC4CE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60000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18,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Wojtsekhowski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768CEA-B819-A444-B8E3-3D74F1F8DF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60000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18,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Wojtsekhowski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8599F7-0E79-3344-ABE9-EAB5CB2FC4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60000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18,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Wojtsekhowski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9E8387B-68B0-AA40-9F79-F66E4F45B3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6000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October 18,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Wojtsekhowski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B1FDE16-5238-F746-BA1B-5192BB54C09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60000"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hyperlink" Target="http://hallaweb.jlab.org/12GeV/SuperBigBite/SBS-minutes/SBS_min_4-3-13.pdf" TargetMode="External"/><Relationship Id="rId20" Type="http://schemas.openxmlformats.org/officeDocument/2006/relationships/hyperlink" Target="http://hallaweb.jlab.org/12GeV/SuperBigBite/SBS-minutes/SBS_min_1-16-13.pdf" TargetMode="External"/><Relationship Id="rId21" Type="http://schemas.openxmlformats.org/officeDocument/2006/relationships/hyperlink" Target="http://hallaweb.jlab.org/12GeV/SuperBigBite/SBS-minutes/SBS_min_12-12-12.pdf" TargetMode="External"/><Relationship Id="rId22" Type="http://schemas.openxmlformats.org/officeDocument/2006/relationships/hyperlink" Target="http://hallaweb.jlab.org/12GeV/SuperBigBite/SBS-minutes/SBS_min_12-5-12.pdf" TargetMode="External"/><Relationship Id="rId23" Type="http://schemas.openxmlformats.org/officeDocument/2006/relationships/hyperlink" Target="http://hallaweb.jlab.org/12GeV/SuperBigBite/SBS-minutes/SBS_min_11-28-12.pdf" TargetMode="External"/><Relationship Id="rId24" Type="http://schemas.openxmlformats.org/officeDocument/2006/relationships/hyperlink" Target="http://hallaweb.jlab.org/12GeV/SuperBigBite/SBS-minutes/SBS_min_11-14-12.pdf" TargetMode="External"/><Relationship Id="rId25" Type="http://schemas.openxmlformats.org/officeDocument/2006/relationships/hyperlink" Target="http://hallaweb.jlab.org/12GeV/SuperBigBite/SBS-minutes/SBS_min_11-7-12.pdf" TargetMode="External"/><Relationship Id="rId10" Type="http://schemas.openxmlformats.org/officeDocument/2006/relationships/hyperlink" Target="http://hallaweb.jlab.org/12GeV/SuperBigBite/SBS-minutes/SBS_min_3-27-13.pdf" TargetMode="External"/><Relationship Id="rId11" Type="http://schemas.openxmlformats.org/officeDocument/2006/relationships/hyperlink" Target="http://hallaweb.jlab.org/12GeV/SuperBigBite/SBS-minutes/SBS_min_3-20-13.pdf" TargetMode="External"/><Relationship Id="rId12" Type="http://schemas.openxmlformats.org/officeDocument/2006/relationships/hyperlink" Target="http://hallaweb.jlab.org/12GeV/SuperBigBite/SBS-minutes/SBS_min_3-13-13.pdf" TargetMode="External"/><Relationship Id="rId13" Type="http://schemas.openxmlformats.org/officeDocument/2006/relationships/hyperlink" Target="http://hallaweb.jlab.org/12GeV/SuperBigBite/SBS-minutes/SBS_min_3-6-13.pdf" TargetMode="External"/><Relationship Id="rId14" Type="http://schemas.openxmlformats.org/officeDocument/2006/relationships/hyperlink" Target="http://hallaweb.jlab.org/12GeV/SuperBigBite/SBS-minutes/SBS_min_2-27-13.pdf" TargetMode="External"/><Relationship Id="rId15" Type="http://schemas.openxmlformats.org/officeDocument/2006/relationships/hyperlink" Target="http://hallaweb.jlab.org/12GeV/SuperBigBite/SBS-minutes/SBS_min_2-20-13.pdf" TargetMode="External"/><Relationship Id="rId16" Type="http://schemas.openxmlformats.org/officeDocument/2006/relationships/hyperlink" Target="http://hallaweb.jlab.org/12GeV/SuperBigBite/SBS-minutes/SBS_min_2-13-13.pdf" TargetMode="External"/><Relationship Id="rId17" Type="http://schemas.openxmlformats.org/officeDocument/2006/relationships/hyperlink" Target="http://hallaweb.jlab.org/12GeV/SuperBigBite/SBS-minutes/SBS_min_2-6-13.pdf" TargetMode="External"/><Relationship Id="rId18" Type="http://schemas.openxmlformats.org/officeDocument/2006/relationships/hyperlink" Target="http://hallaweb.jlab.org/12GeV/SuperBigBite/SBS-minutes/SBS_min_1-30-13.pdf" TargetMode="External"/><Relationship Id="rId19" Type="http://schemas.openxmlformats.org/officeDocument/2006/relationships/hyperlink" Target="http://hallaweb.jlab.org/12GeV/SuperBigBite/SBS-minutes/SBS_min_1-23-13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hallaweb.jlab.org/12GeV/SuperBigBite/SBS-minutes/SBS_min_5-22-13.pdf" TargetMode="External"/><Relationship Id="rId3" Type="http://schemas.openxmlformats.org/officeDocument/2006/relationships/hyperlink" Target="http://hallaweb.jlab.org/12GeV/SuperBigBite/SBS-minutes/SBS_min_5-15-13.pdf" TargetMode="External"/><Relationship Id="rId4" Type="http://schemas.openxmlformats.org/officeDocument/2006/relationships/hyperlink" Target="http://hallaweb.jlab.org/12GeV/SuperBigBite/SBS-minutes/SBS_min_5-8-13.pdf" TargetMode="External"/><Relationship Id="rId5" Type="http://schemas.openxmlformats.org/officeDocument/2006/relationships/hyperlink" Target="http://hallaweb.jlab.org/12GeV/SuperBigBite/SBS-minutes/SBS_min_5-1-13.pdf" TargetMode="External"/><Relationship Id="rId6" Type="http://schemas.openxmlformats.org/officeDocument/2006/relationships/hyperlink" Target="http://hallaweb.jlab.org/12GeV/SuperBigBite/SBS-minutes/SBS_min_4-24-13.pdf" TargetMode="External"/><Relationship Id="rId7" Type="http://schemas.openxmlformats.org/officeDocument/2006/relationships/hyperlink" Target="http://hallaweb.jlab.org/12GeV/SuperBigBite/SBS-minutes/SBS_min_4-17-13.pdf" TargetMode="External"/><Relationship Id="rId8" Type="http://schemas.openxmlformats.org/officeDocument/2006/relationships/hyperlink" Target="http://hallaweb.jlab.org/12GeV/SuperBigBite/SBS-minutes/SBS_min_4-10-13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81000" y="0"/>
            <a:ext cx="84582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dirty="0" smtClean="0">
                <a:solidFill>
                  <a:srgbClr val="FF0000"/>
                </a:solidFill>
                <a:latin typeface="Century"/>
              </a:rPr>
              <a:t>Super </a:t>
            </a:r>
            <a:r>
              <a:rPr lang="en-US" sz="3600" dirty="0" err="1" smtClean="0">
                <a:solidFill>
                  <a:srgbClr val="FF0000"/>
                </a:solidFill>
                <a:latin typeface="Century"/>
              </a:rPr>
              <a:t>Bigbite</a:t>
            </a:r>
            <a:r>
              <a:rPr lang="en-US" sz="3600" dirty="0" smtClean="0">
                <a:solidFill>
                  <a:srgbClr val="FF0000"/>
                </a:solidFill>
                <a:latin typeface="Century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Century"/>
              </a:rPr>
              <a:t>collaboration meeting </a:t>
            </a:r>
            <a:br>
              <a:rPr lang="en-US" sz="3600" dirty="0" smtClean="0">
                <a:solidFill>
                  <a:srgbClr val="FF0000"/>
                </a:solidFill>
                <a:latin typeface="Century"/>
              </a:rPr>
            </a:br>
            <a:r>
              <a:rPr lang="en-US" sz="3600" dirty="0" smtClean="0">
                <a:solidFill>
                  <a:srgbClr val="FF0000"/>
                </a:solidFill>
                <a:latin typeface="Century"/>
              </a:rPr>
              <a:t>4-5 June 2013</a:t>
            </a:r>
            <a:r>
              <a:rPr lang="en-US" sz="3200" dirty="0" smtClean="0">
                <a:solidFill>
                  <a:srgbClr val="FF0000"/>
                </a:solidFill>
                <a:latin typeface="Century"/>
              </a:rPr>
              <a:t> </a:t>
            </a:r>
            <a:endParaRPr lang="en-US" sz="3200" dirty="0">
              <a:latin typeface="Century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67400" y="6553200"/>
            <a:ext cx="1905000" cy="304800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15822035-8009-7241-9268-F59A1DC09FE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19600" y="1295400"/>
            <a:ext cx="4572000" cy="5016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June 5</a:t>
            </a:r>
            <a:r>
              <a:rPr lang="en-US" sz="1600" baseline="30000" dirty="0" smtClean="0"/>
              <a:t>th</a:t>
            </a:r>
            <a:endParaRPr lang="en-US" sz="1600" dirty="0" smtClean="0"/>
          </a:p>
          <a:p>
            <a:r>
              <a:rPr lang="en-US" sz="1600" dirty="0" smtClean="0"/>
              <a:t>9:00-9:25 </a:t>
            </a:r>
            <a:r>
              <a:rPr lang="en-US" sz="1600" dirty="0" err="1" smtClean="0"/>
              <a:t>Fastbus</a:t>
            </a:r>
            <a:r>
              <a:rPr lang="en-US" sz="1600" dirty="0" smtClean="0"/>
              <a:t> ( Sergey ) </a:t>
            </a:r>
            <a:r>
              <a:rPr lang="en-US" sz="1600" dirty="0" smtClean="0"/>
              <a:t>20’ </a:t>
            </a:r>
            <a:r>
              <a:rPr lang="en-US" sz="1600" dirty="0" smtClean="0"/>
              <a:t>+ </a:t>
            </a:r>
            <a:r>
              <a:rPr lang="en-US" sz="1600" dirty="0" smtClean="0"/>
              <a:t>5’</a:t>
            </a:r>
          </a:p>
          <a:p>
            <a:r>
              <a:rPr lang="en-US" sz="1600" dirty="0" smtClean="0"/>
              <a:t>9:25-9:50 NINO Front End ( John ) </a:t>
            </a:r>
            <a:r>
              <a:rPr lang="en-US" sz="1600" dirty="0" smtClean="0"/>
              <a:t>20’ </a:t>
            </a:r>
            <a:r>
              <a:rPr lang="en-US" sz="1600" dirty="0" smtClean="0"/>
              <a:t>+ </a:t>
            </a:r>
            <a:r>
              <a:rPr lang="en-US" sz="1600" dirty="0" smtClean="0"/>
              <a:t>5’</a:t>
            </a:r>
          </a:p>
          <a:p>
            <a:r>
              <a:rPr lang="en-US" sz="1600" dirty="0" smtClean="0"/>
              <a:t>9:50-10:15 VME DAQ ( </a:t>
            </a:r>
            <a:r>
              <a:rPr lang="en-US" sz="1600" dirty="0" err="1" smtClean="0"/>
              <a:t>Alexandre</a:t>
            </a:r>
            <a:r>
              <a:rPr lang="en-US" sz="1600" dirty="0" smtClean="0"/>
              <a:t> ) </a:t>
            </a:r>
            <a:r>
              <a:rPr lang="en-US" sz="1600" dirty="0" smtClean="0"/>
              <a:t>20’ </a:t>
            </a:r>
            <a:r>
              <a:rPr lang="en-US" sz="1600" dirty="0" smtClean="0"/>
              <a:t>+ </a:t>
            </a:r>
            <a:r>
              <a:rPr lang="en-US" sz="1600" dirty="0" smtClean="0"/>
              <a:t>5’</a:t>
            </a:r>
          </a:p>
          <a:p>
            <a:r>
              <a:rPr lang="en-US" sz="1600" dirty="0" smtClean="0"/>
              <a:t>10:15-10:30 Coffee Break</a:t>
            </a:r>
          </a:p>
          <a:p>
            <a:endParaRPr lang="en-US" sz="1600" dirty="0" smtClean="0"/>
          </a:p>
          <a:p>
            <a:r>
              <a:rPr lang="en-US" sz="1600" dirty="0" smtClean="0"/>
              <a:t>10:30-10:</a:t>
            </a:r>
            <a:r>
              <a:rPr lang="en-US" sz="1600" dirty="0" smtClean="0"/>
              <a:t>55 </a:t>
            </a:r>
            <a:r>
              <a:rPr lang="en-US" sz="1600" dirty="0" smtClean="0"/>
              <a:t>Electronics ( Chris ) </a:t>
            </a:r>
            <a:r>
              <a:rPr lang="en-US" sz="1600" dirty="0" smtClean="0"/>
              <a:t>20’ </a:t>
            </a:r>
            <a:r>
              <a:rPr lang="en-US" sz="1600" dirty="0" smtClean="0"/>
              <a:t>+ </a:t>
            </a:r>
            <a:r>
              <a:rPr lang="en-US" sz="1600" dirty="0" smtClean="0"/>
              <a:t>5’</a:t>
            </a:r>
          </a:p>
          <a:p>
            <a:r>
              <a:rPr lang="en-US" sz="1600" dirty="0" smtClean="0"/>
              <a:t>10:55-11</a:t>
            </a:r>
            <a:r>
              <a:rPr lang="en-US" sz="1600" dirty="0" smtClean="0"/>
              <a:t>:</a:t>
            </a:r>
            <a:r>
              <a:rPr lang="en-US" sz="1600" dirty="0" smtClean="0"/>
              <a:t>20</a:t>
            </a:r>
            <a:r>
              <a:rPr lang="en-US" sz="1600" dirty="0" smtClean="0"/>
              <a:t> </a:t>
            </a:r>
            <a:r>
              <a:rPr lang="en-US" sz="1600" dirty="0" smtClean="0"/>
              <a:t>Coordinate detector ( Adam )</a:t>
            </a:r>
            <a:r>
              <a:rPr lang="en-US" sz="1600" dirty="0" smtClean="0"/>
              <a:t> </a:t>
            </a:r>
            <a:r>
              <a:rPr lang="en-US" sz="1600" dirty="0" smtClean="0"/>
              <a:t>20</a:t>
            </a:r>
            <a:r>
              <a:rPr lang="en-US" sz="1600" dirty="0" smtClean="0"/>
              <a:t>’+5’</a:t>
            </a:r>
          </a:p>
          <a:p>
            <a:r>
              <a:rPr lang="en-US" sz="1600" dirty="0" smtClean="0"/>
              <a:t>11</a:t>
            </a:r>
            <a:r>
              <a:rPr lang="en-US" sz="1600" dirty="0" smtClean="0"/>
              <a:t>:</a:t>
            </a:r>
            <a:r>
              <a:rPr lang="en-US" sz="1600" dirty="0" smtClean="0"/>
              <a:t>20</a:t>
            </a:r>
            <a:r>
              <a:rPr lang="en-US" sz="1600" dirty="0" smtClean="0"/>
              <a:t>-</a:t>
            </a:r>
            <a:r>
              <a:rPr lang="en-US" sz="1600" dirty="0" smtClean="0"/>
              <a:t>11:</a:t>
            </a:r>
            <a:r>
              <a:rPr lang="en-US" sz="1600" dirty="0" smtClean="0"/>
              <a:t>45 </a:t>
            </a:r>
            <a:r>
              <a:rPr lang="en-US" sz="1600" dirty="0" smtClean="0"/>
              <a:t>ECAL status ( Mark ) </a:t>
            </a:r>
            <a:r>
              <a:rPr lang="en-US" sz="1600" dirty="0" smtClean="0"/>
              <a:t>20’ </a:t>
            </a:r>
            <a:r>
              <a:rPr lang="en-US" sz="1600" dirty="0" smtClean="0"/>
              <a:t>+ </a:t>
            </a:r>
            <a:r>
              <a:rPr lang="en-US" sz="1600" dirty="0" smtClean="0"/>
              <a:t>5’ </a:t>
            </a:r>
            <a:endParaRPr lang="en-US" sz="1600" dirty="0" smtClean="0"/>
          </a:p>
          <a:p>
            <a:r>
              <a:rPr lang="en-US" sz="1600" dirty="0" smtClean="0"/>
              <a:t>11:</a:t>
            </a:r>
            <a:r>
              <a:rPr lang="en-US" sz="1600" dirty="0" smtClean="0"/>
              <a:t>45-</a:t>
            </a:r>
            <a:r>
              <a:rPr lang="en-US" sz="1600" dirty="0" smtClean="0"/>
              <a:t>12</a:t>
            </a:r>
            <a:r>
              <a:rPr lang="en-US" sz="1600" dirty="0" smtClean="0"/>
              <a:t>:10 Silicon </a:t>
            </a:r>
            <a:r>
              <a:rPr lang="en-US" sz="1600" dirty="0" smtClean="0"/>
              <a:t>tracker ( Guido ) </a:t>
            </a:r>
            <a:r>
              <a:rPr lang="en-US" sz="1600" dirty="0" smtClean="0"/>
              <a:t>20’ </a:t>
            </a:r>
            <a:r>
              <a:rPr lang="en-US" sz="1600" dirty="0" smtClean="0"/>
              <a:t>+ </a:t>
            </a:r>
            <a:r>
              <a:rPr lang="en-US" sz="1600" dirty="0" smtClean="0"/>
              <a:t>5’</a:t>
            </a:r>
          </a:p>
          <a:p>
            <a:r>
              <a:rPr lang="en-US" sz="1600" dirty="0" smtClean="0"/>
              <a:t>12</a:t>
            </a:r>
            <a:r>
              <a:rPr lang="en-US" sz="1600" dirty="0" smtClean="0"/>
              <a:t>:</a:t>
            </a:r>
            <a:r>
              <a:rPr lang="en-US" sz="1600" dirty="0" smtClean="0"/>
              <a:t>10</a:t>
            </a:r>
            <a:r>
              <a:rPr lang="en-US" sz="1600" dirty="0" smtClean="0"/>
              <a:t>-</a:t>
            </a:r>
            <a:r>
              <a:rPr lang="en-US" sz="1600" dirty="0" smtClean="0"/>
              <a:t>13:30</a:t>
            </a:r>
            <a:r>
              <a:rPr lang="en-US" sz="1600" dirty="0" smtClean="0"/>
              <a:t> Group </a:t>
            </a:r>
            <a:r>
              <a:rPr lang="en-US" sz="1600" smtClean="0"/>
              <a:t>picture and Lunch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13:</a:t>
            </a:r>
            <a:r>
              <a:rPr lang="en-US" sz="1600" dirty="0" smtClean="0"/>
              <a:t>3</a:t>
            </a:r>
            <a:r>
              <a:rPr lang="en-US" sz="1600" dirty="0" smtClean="0"/>
              <a:t>0</a:t>
            </a:r>
            <a:r>
              <a:rPr lang="en-US" sz="1600" dirty="0" smtClean="0"/>
              <a:t>-</a:t>
            </a:r>
            <a:r>
              <a:rPr lang="en-US" sz="1600" dirty="0" smtClean="0"/>
              <a:t>14:00</a:t>
            </a:r>
            <a:r>
              <a:rPr lang="en-US" sz="1600" dirty="0" smtClean="0"/>
              <a:t> A1n </a:t>
            </a:r>
            <a:r>
              <a:rPr lang="en-US" sz="1600" dirty="0" smtClean="0"/>
              <a:t>Cherenkov ( Sam )</a:t>
            </a:r>
            <a:r>
              <a:rPr lang="en-US" sz="1600" dirty="0" smtClean="0"/>
              <a:t> 25’ </a:t>
            </a:r>
            <a:r>
              <a:rPr lang="en-US" sz="1600" dirty="0" smtClean="0"/>
              <a:t>+ </a:t>
            </a:r>
            <a:r>
              <a:rPr lang="en-US" sz="1600" dirty="0" smtClean="0"/>
              <a:t>5’</a:t>
            </a:r>
          </a:p>
          <a:p>
            <a:r>
              <a:rPr lang="en-US" sz="1600" dirty="0" smtClean="0"/>
              <a:t>14:00</a:t>
            </a:r>
            <a:r>
              <a:rPr lang="en-US" sz="1600" dirty="0" smtClean="0"/>
              <a:t>-</a:t>
            </a:r>
            <a:r>
              <a:rPr lang="en-US" sz="1600" dirty="0" smtClean="0"/>
              <a:t>14:30 </a:t>
            </a:r>
            <a:r>
              <a:rPr lang="en-US" sz="1600" dirty="0" smtClean="0"/>
              <a:t>Collaboration </a:t>
            </a:r>
            <a:r>
              <a:rPr lang="en-US" sz="1600" dirty="0" smtClean="0"/>
              <a:t>business</a:t>
            </a:r>
          </a:p>
          <a:p>
            <a:r>
              <a:rPr lang="en-US" sz="1600" dirty="0" smtClean="0"/>
              <a:t>14:30</a:t>
            </a:r>
            <a:r>
              <a:rPr lang="en-US" sz="1600" dirty="0" smtClean="0"/>
              <a:t>-</a:t>
            </a:r>
            <a:r>
              <a:rPr lang="en-US" sz="1600" dirty="0" smtClean="0"/>
              <a:t>15:00 </a:t>
            </a:r>
            <a:r>
              <a:rPr lang="en-US" sz="1600" dirty="0" smtClean="0"/>
              <a:t>Manpower/students/Tasks</a:t>
            </a:r>
            <a:endParaRPr lang="en-US" sz="1600" dirty="0" smtClean="0"/>
          </a:p>
          <a:p>
            <a:r>
              <a:rPr lang="en-US" sz="1600" dirty="0" smtClean="0"/>
              <a:t>15</a:t>
            </a:r>
            <a:r>
              <a:rPr lang="en-US" sz="1600" dirty="0" smtClean="0"/>
              <a:t>:00-15</a:t>
            </a:r>
            <a:r>
              <a:rPr lang="en-US" sz="1600" dirty="0" smtClean="0"/>
              <a:t>:</a:t>
            </a:r>
            <a:r>
              <a:rPr lang="en-US" sz="1600" dirty="0" smtClean="0"/>
              <a:t>15</a:t>
            </a:r>
            <a:r>
              <a:rPr lang="en-US" sz="1600" dirty="0" smtClean="0"/>
              <a:t> </a:t>
            </a:r>
            <a:r>
              <a:rPr lang="en-US" sz="1600" dirty="0" smtClean="0"/>
              <a:t>Coffee break</a:t>
            </a:r>
          </a:p>
          <a:p>
            <a:endParaRPr lang="en-US" sz="1600" dirty="0" smtClean="0"/>
          </a:p>
          <a:p>
            <a:r>
              <a:rPr lang="en-US" sz="1600" dirty="0" smtClean="0"/>
              <a:t>15</a:t>
            </a:r>
            <a:r>
              <a:rPr lang="en-US" sz="1600" dirty="0" smtClean="0"/>
              <a:t>:</a:t>
            </a:r>
            <a:r>
              <a:rPr lang="en-US" sz="1600" dirty="0" smtClean="0"/>
              <a:t>15</a:t>
            </a:r>
            <a:r>
              <a:rPr lang="en-US" sz="1600" dirty="0" smtClean="0"/>
              <a:t>-</a:t>
            </a:r>
            <a:r>
              <a:rPr lang="en-US" sz="1600" dirty="0" smtClean="0"/>
              <a:t>15:55 GEM INFN ( Paolo/</a:t>
            </a:r>
            <a:r>
              <a:rPr lang="en-US" sz="1600" dirty="0" err="1" smtClean="0"/>
              <a:t>Evaristo</a:t>
            </a:r>
            <a:r>
              <a:rPr lang="en-US" sz="1600" dirty="0" smtClean="0"/>
              <a:t>) 35’ +5’ </a:t>
            </a:r>
            <a:endParaRPr lang="en-US" sz="1600" dirty="0" smtClean="0"/>
          </a:p>
          <a:p>
            <a:r>
              <a:rPr lang="en-US" sz="1600" dirty="0" smtClean="0"/>
              <a:t>15:55-16</a:t>
            </a:r>
            <a:r>
              <a:rPr lang="en-US" sz="1600" dirty="0" smtClean="0"/>
              <a:t>:35 </a:t>
            </a:r>
            <a:r>
              <a:rPr lang="en-US" sz="1600" dirty="0" smtClean="0"/>
              <a:t>GEM UVA ( </a:t>
            </a:r>
            <a:r>
              <a:rPr lang="en-US" sz="1600" dirty="0" err="1" smtClean="0"/>
              <a:t>Nilanga</a:t>
            </a:r>
            <a:r>
              <a:rPr lang="en-US" sz="1600" dirty="0" smtClean="0"/>
              <a:t>/Kondo )</a:t>
            </a:r>
            <a:r>
              <a:rPr lang="en-US" sz="1600" dirty="0" smtClean="0"/>
              <a:t> 35’ +5’</a:t>
            </a:r>
          </a:p>
          <a:p>
            <a:r>
              <a:rPr lang="en-US" sz="1600" dirty="0" smtClean="0"/>
              <a:t>16:3</a:t>
            </a:r>
            <a:r>
              <a:rPr lang="en-US" sz="1600" dirty="0" smtClean="0"/>
              <a:t>5</a:t>
            </a:r>
            <a:r>
              <a:rPr lang="en-US" sz="1600" dirty="0" smtClean="0"/>
              <a:t>-</a:t>
            </a:r>
            <a:r>
              <a:rPr lang="en-US" sz="1600" dirty="0" smtClean="0"/>
              <a:t>17</a:t>
            </a:r>
            <a:r>
              <a:rPr lang="en-US" sz="1600" dirty="0" smtClean="0"/>
              <a:t>:00 </a:t>
            </a:r>
            <a:r>
              <a:rPr lang="en-US" sz="1600" dirty="0" smtClean="0"/>
              <a:t>Discussion and </a:t>
            </a:r>
            <a:r>
              <a:rPr lang="en-US" sz="1600" dirty="0" smtClean="0"/>
              <a:t>adjournment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0" y="1295400"/>
            <a:ext cx="4495800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June 4</a:t>
            </a:r>
            <a:r>
              <a:rPr lang="en-US" sz="1600" baseline="30000" dirty="0" smtClean="0"/>
              <a:t>th</a:t>
            </a:r>
            <a:endParaRPr lang="en-US" sz="1600" dirty="0" smtClean="0"/>
          </a:p>
          <a:p>
            <a:r>
              <a:rPr lang="en-US" sz="1600" dirty="0" smtClean="0"/>
              <a:t>9:00-9:10 Welcome/SBS Overview ( BW ) 10’ </a:t>
            </a:r>
          </a:p>
          <a:p>
            <a:r>
              <a:rPr lang="en-US" sz="1600" dirty="0" smtClean="0"/>
              <a:t>9:10-9:45 High-</a:t>
            </a:r>
            <a:r>
              <a:rPr lang="en-US" sz="1600" dirty="0" err="1" smtClean="0"/>
              <a:t>t</a:t>
            </a:r>
            <a:r>
              <a:rPr lang="en-US" sz="1600" dirty="0" smtClean="0"/>
              <a:t> form factors and short-range nucleon structure ( C. Weiss ) </a:t>
            </a:r>
            <a:r>
              <a:rPr lang="en-US" sz="1600" dirty="0" smtClean="0"/>
              <a:t>30’ </a:t>
            </a:r>
            <a:r>
              <a:rPr lang="en-US" sz="1600" dirty="0" smtClean="0"/>
              <a:t>+ </a:t>
            </a:r>
            <a:r>
              <a:rPr lang="en-US" sz="1600" dirty="0" smtClean="0"/>
              <a:t>5’</a:t>
            </a:r>
          </a:p>
          <a:p>
            <a:r>
              <a:rPr lang="en-US" sz="1600" dirty="0" smtClean="0"/>
              <a:t>9:45-10:20 SIDIS (Andrew)</a:t>
            </a:r>
            <a:r>
              <a:rPr lang="en-US" sz="1600" dirty="0" smtClean="0"/>
              <a:t> </a:t>
            </a:r>
            <a:r>
              <a:rPr lang="en-US" sz="1600" dirty="0" smtClean="0"/>
              <a:t>3</a:t>
            </a:r>
            <a:r>
              <a:rPr lang="en-US" sz="1600" dirty="0" smtClean="0"/>
              <a:t>0</a:t>
            </a:r>
            <a:r>
              <a:rPr lang="en-US" sz="1600" dirty="0" smtClean="0"/>
              <a:t>’ </a:t>
            </a:r>
            <a:r>
              <a:rPr lang="en-US" sz="1600" dirty="0" smtClean="0"/>
              <a:t>+ 5’</a:t>
            </a:r>
          </a:p>
          <a:p>
            <a:r>
              <a:rPr lang="en-US" sz="1600" dirty="0" smtClean="0"/>
              <a:t>10:20-10:35 Coffee Break</a:t>
            </a:r>
          </a:p>
          <a:p>
            <a:endParaRPr lang="en-US" sz="1600" dirty="0" smtClean="0"/>
          </a:p>
          <a:p>
            <a:r>
              <a:rPr lang="en-US" sz="1600" dirty="0" smtClean="0"/>
              <a:t>10:35-11:00 Hall A status ( Cynthia ) </a:t>
            </a:r>
            <a:r>
              <a:rPr lang="en-US" sz="1600" dirty="0" smtClean="0"/>
              <a:t>20’ </a:t>
            </a:r>
            <a:r>
              <a:rPr lang="en-US" sz="1600" dirty="0" smtClean="0"/>
              <a:t>+ </a:t>
            </a:r>
            <a:r>
              <a:rPr lang="en-US" sz="1600" dirty="0" smtClean="0"/>
              <a:t>5’</a:t>
            </a:r>
          </a:p>
          <a:p>
            <a:r>
              <a:rPr lang="en-US" sz="1600" dirty="0" smtClean="0"/>
              <a:t>11:00-11:25 A1n ( </a:t>
            </a:r>
            <a:r>
              <a:rPr lang="en-US" sz="1600" dirty="0" err="1" smtClean="0"/>
              <a:t>Nilanga</a:t>
            </a:r>
            <a:r>
              <a:rPr lang="en-US" sz="1600" dirty="0" smtClean="0"/>
              <a:t> ) </a:t>
            </a:r>
            <a:r>
              <a:rPr lang="en-US" sz="1600" dirty="0" smtClean="0"/>
              <a:t>20’ </a:t>
            </a:r>
            <a:r>
              <a:rPr lang="en-US" sz="1600" dirty="0" smtClean="0"/>
              <a:t>+ </a:t>
            </a:r>
            <a:r>
              <a:rPr lang="en-US" sz="1600" dirty="0" smtClean="0"/>
              <a:t>5’</a:t>
            </a:r>
          </a:p>
          <a:p>
            <a:r>
              <a:rPr lang="en-US" sz="1600" dirty="0" smtClean="0"/>
              <a:t>11:25-11:50 RCS ALL ( </a:t>
            </a:r>
            <a:r>
              <a:rPr lang="en-US" sz="1600" dirty="0" smtClean="0"/>
              <a:t>David ) 20’ </a:t>
            </a:r>
            <a:r>
              <a:rPr lang="en-US" sz="1600" dirty="0" smtClean="0"/>
              <a:t>+ </a:t>
            </a:r>
            <a:r>
              <a:rPr lang="en-US" sz="1600" dirty="0" smtClean="0"/>
              <a:t>5’</a:t>
            </a:r>
          </a:p>
          <a:p>
            <a:r>
              <a:rPr lang="en-US" sz="1600" dirty="0" smtClean="0"/>
              <a:t>11:50-13:30 Lunch</a:t>
            </a:r>
          </a:p>
          <a:p>
            <a:endParaRPr lang="en-US" sz="1600" dirty="0" smtClean="0"/>
          </a:p>
          <a:p>
            <a:r>
              <a:rPr lang="en-US" sz="1600" dirty="0" smtClean="0"/>
              <a:t>13:30-14:15 SBS design ( Robin ) </a:t>
            </a:r>
            <a:r>
              <a:rPr lang="en-US" sz="1600" dirty="0" smtClean="0"/>
              <a:t>30’ </a:t>
            </a:r>
            <a:r>
              <a:rPr lang="en-US" sz="1600" dirty="0" smtClean="0"/>
              <a:t>+ </a:t>
            </a:r>
            <a:r>
              <a:rPr lang="en-US" sz="1600" dirty="0" smtClean="0"/>
              <a:t>15’</a:t>
            </a:r>
          </a:p>
          <a:p>
            <a:r>
              <a:rPr lang="en-US" sz="1600" dirty="0" smtClean="0"/>
              <a:t>14:15-</a:t>
            </a:r>
            <a:r>
              <a:rPr lang="en-US" sz="1600" dirty="0" smtClean="0"/>
              <a:t>15:</a:t>
            </a:r>
            <a:r>
              <a:rPr lang="en-US" sz="1600" dirty="0" smtClean="0"/>
              <a:t>0</a:t>
            </a:r>
            <a:r>
              <a:rPr lang="en-US" sz="1600" dirty="0" smtClean="0"/>
              <a:t>0 </a:t>
            </a:r>
            <a:r>
              <a:rPr lang="en-US" sz="1600" dirty="0" smtClean="0"/>
              <a:t>He3 target ( Gordon )</a:t>
            </a:r>
            <a:r>
              <a:rPr lang="en-US" sz="1600" dirty="0" smtClean="0"/>
              <a:t> </a:t>
            </a:r>
            <a:r>
              <a:rPr lang="en-US" sz="1600" dirty="0" smtClean="0"/>
              <a:t>3</a:t>
            </a:r>
            <a:r>
              <a:rPr lang="en-US" sz="1600" dirty="0" smtClean="0"/>
              <a:t>0’ </a:t>
            </a:r>
            <a:r>
              <a:rPr lang="en-US" sz="1600" dirty="0" smtClean="0"/>
              <a:t>+</a:t>
            </a:r>
            <a:r>
              <a:rPr lang="en-US" sz="1600" dirty="0" smtClean="0"/>
              <a:t> 15’</a:t>
            </a:r>
          </a:p>
          <a:p>
            <a:r>
              <a:rPr lang="en-US" sz="1600" dirty="0" smtClean="0"/>
              <a:t>15:00-15:20 Coffee break</a:t>
            </a:r>
          </a:p>
          <a:p>
            <a:endParaRPr lang="en-US" sz="1600" dirty="0" smtClean="0"/>
          </a:p>
          <a:p>
            <a:r>
              <a:rPr lang="en-US" sz="1600" dirty="0" smtClean="0"/>
              <a:t>15:20-15:45 </a:t>
            </a:r>
            <a:r>
              <a:rPr lang="en-US" sz="1600" dirty="0" err="1" smtClean="0"/>
              <a:t>Muon</a:t>
            </a:r>
            <a:r>
              <a:rPr lang="en-US" sz="1600" dirty="0" smtClean="0"/>
              <a:t> detection ideas with SBS and </a:t>
            </a:r>
            <a:r>
              <a:rPr lang="en-US" sz="1600" dirty="0" err="1" smtClean="0"/>
              <a:t>GEMs</a:t>
            </a:r>
            <a:r>
              <a:rPr lang="en-US" sz="1600" dirty="0" smtClean="0"/>
              <a:t> ( </a:t>
            </a:r>
            <a:r>
              <a:rPr lang="en-US" sz="1600" dirty="0" err="1" smtClean="0"/>
              <a:t>Alexandre</a:t>
            </a:r>
            <a:r>
              <a:rPr lang="en-US" sz="1600" dirty="0" smtClean="0"/>
              <a:t> ) </a:t>
            </a:r>
            <a:r>
              <a:rPr lang="en-US" sz="1600" dirty="0" smtClean="0"/>
              <a:t>20’ </a:t>
            </a:r>
            <a:r>
              <a:rPr lang="en-US" sz="1600" dirty="0" smtClean="0"/>
              <a:t>+ </a:t>
            </a:r>
            <a:r>
              <a:rPr lang="en-US" sz="1600" dirty="0" smtClean="0"/>
              <a:t>5’</a:t>
            </a:r>
          </a:p>
          <a:p>
            <a:r>
              <a:rPr lang="en-US" sz="1600" dirty="0" smtClean="0"/>
              <a:t>15:45-16:10 HCAL Design ( </a:t>
            </a:r>
            <a:r>
              <a:rPr lang="en-US" sz="1600" dirty="0" err="1" smtClean="0"/>
              <a:t>Vahe</a:t>
            </a:r>
            <a:r>
              <a:rPr lang="en-US" sz="1600" dirty="0" smtClean="0"/>
              <a:t> )</a:t>
            </a:r>
            <a:r>
              <a:rPr lang="en-US" sz="1600" dirty="0" smtClean="0"/>
              <a:t> </a:t>
            </a:r>
            <a:r>
              <a:rPr lang="en-US" sz="1600" dirty="0" smtClean="0"/>
              <a:t>2</a:t>
            </a:r>
            <a:r>
              <a:rPr lang="en-US" sz="1600" dirty="0" smtClean="0"/>
              <a:t>0</a:t>
            </a:r>
            <a:r>
              <a:rPr lang="en-US" sz="1600" dirty="0" smtClean="0"/>
              <a:t>’ </a:t>
            </a:r>
            <a:r>
              <a:rPr lang="en-US" sz="1600" dirty="0" smtClean="0"/>
              <a:t>+ </a:t>
            </a:r>
            <a:r>
              <a:rPr lang="en-US" sz="1600" dirty="0" smtClean="0"/>
              <a:t>5’ </a:t>
            </a:r>
            <a:endParaRPr lang="en-US" sz="1600" dirty="0" smtClean="0"/>
          </a:p>
          <a:p>
            <a:r>
              <a:rPr lang="en-US" sz="1600" dirty="0" smtClean="0"/>
              <a:t>16:10-16</a:t>
            </a:r>
            <a:r>
              <a:rPr lang="en-US" sz="1600" dirty="0" smtClean="0"/>
              <a:t>:</a:t>
            </a:r>
            <a:r>
              <a:rPr lang="en-US" sz="1600" dirty="0" smtClean="0"/>
              <a:t>3</a:t>
            </a:r>
            <a:r>
              <a:rPr lang="en-US" sz="1600" dirty="0" smtClean="0"/>
              <a:t>5</a:t>
            </a:r>
            <a:r>
              <a:rPr lang="en-US" sz="1600" dirty="0" smtClean="0"/>
              <a:t> </a:t>
            </a:r>
            <a:r>
              <a:rPr lang="en-US" sz="1600" dirty="0" smtClean="0"/>
              <a:t>HCAL Construction ( Greg </a:t>
            </a:r>
            <a:r>
              <a:rPr lang="en-US" sz="1600" dirty="0" smtClean="0"/>
              <a:t>) 20’ </a:t>
            </a:r>
            <a:r>
              <a:rPr lang="en-US" sz="1600" dirty="0" smtClean="0"/>
              <a:t>+</a:t>
            </a:r>
            <a:r>
              <a:rPr lang="en-US" sz="1600" dirty="0" smtClean="0"/>
              <a:t>5’ </a:t>
            </a:r>
            <a:endParaRPr lang="en-US" sz="1600" dirty="0" smtClean="0"/>
          </a:p>
          <a:p>
            <a:r>
              <a:rPr lang="en-US" sz="1600" dirty="0" smtClean="0"/>
              <a:t>16:</a:t>
            </a:r>
            <a:r>
              <a:rPr lang="en-US" sz="1600" dirty="0" smtClean="0"/>
              <a:t>35-17:00 </a:t>
            </a:r>
            <a:r>
              <a:rPr lang="en-US" sz="1600" dirty="0" smtClean="0"/>
              <a:t>Discussion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latin typeface="Century"/>
              </a:rPr>
              <a:t>SBS components</a:t>
            </a:r>
            <a:endParaRPr lang="en-US" sz="3600" dirty="0">
              <a:solidFill>
                <a:srgbClr val="FF0000"/>
              </a:solidFill>
              <a:latin typeface="Century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CF5-3CC4-8144-A959-A6E9811C9DB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990600"/>
            <a:ext cx="7902374" cy="52014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There are a number of hot topics in each component:</a:t>
            </a:r>
          </a:p>
          <a:p>
            <a:endParaRPr lang="en-US" dirty="0" smtClean="0"/>
          </a:p>
          <a:p>
            <a:r>
              <a:rPr lang="en-US" sz="2000" dirty="0" smtClean="0">
                <a:solidFill>
                  <a:srgbClr val="0000FF"/>
                </a:solidFill>
              </a:rPr>
              <a:t>48D48 – many aspects of the design need key input from MC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              before production drawings can be produced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GEM chambers  – prototyping, module </a:t>
            </a:r>
            <a:r>
              <a:rPr lang="en-US" sz="2000" dirty="0" smtClean="0">
                <a:solidFill>
                  <a:srgbClr val="0000FF"/>
                </a:solidFill>
              </a:rPr>
              <a:t>quality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dirty="0" smtClean="0">
                <a:solidFill>
                  <a:srgbClr val="0000FF"/>
                </a:solidFill>
              </a:rPr>
              <a:t>production </a:t>
            </a:r>
            <a:r>
              <a:rPr lang="en-US" sz="2000" dirty="0" smtClean="0">
                <a:solidFill>
                  <a:srgbClr val="0000FF"/>
                </a:solidFill>
              </a:rPr>
              <a:t>yield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GEM electronics – performance: level of the noise, readout speed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HCAL – from the </a:t>
            </a:r>
            <a:r>
              <a:rPr lang="en-US" sz="2000" dirty="0" smtClean="0">
                <a:solidFill>
                  <a:srgbClr val="0000FF"/>
                </a:solidFill>
              </a:rPr>
              <a:t>ideas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dirty="0" smtClean="0">
                <a:solidFill>
                  <a:srgbClr val="0000FF"/>
                </a:solidFill>
              </a:rPr>
              <a:t>components, to a prototype </a:t>
            </a:r>
            <a:r>
              <a:rPr lang="en-US" sz="2000" dirty="0" smtClean="0">
                <a:solidFill>
                  <a:srgbClr val="0000FF"/>
                </a:solidFill>
              </a:rPr>
              <a:t>and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construction</a:t>
            </a:r>
            <a:endParaRPr lang="en-US" sz="2000" dirty="0" smtClean="0">
              <a:solidFill>
                <a:srgbClr val="0000FF"/>
              </a:solidFill>
            </a:endParaRP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ECAL – not</a:t>
            </a:r>
            <a:r>
              <a:rPr lang="en-US" sz="2000" dirty="0" smtClean="0">
                <a:solidFill>
                  <a:srgbClr val="0000FF"/>
                </a:solidFill>
              </a:rPr>
              <a:t> the </a:t>
            </a:r>
            <a:r>
              <a:rPr lang="en-US" sz="2000" dirty="0" err="1" smtClean="0">
                <a:solidFill>
                  <a:srgbClr val="0000FF"/>
                </a:solidFill>
              </a:rPr>
              <a:t>BigCal</a:t>
            </a:r>
            <a:r>
              <a:rPr lang="en-US" sz="2000" dirty="0" smtClean="0">
                <a:solidFill>
                  <a:srgbClr val="0000FF"/>
                </a:solidFill>
              </a:rPr>
              <a:t>,</a:t>
            </a:r>
            <a:r>
              <a:rPr lang="en-US" sz="2000" dirty="0" smtClean="0">
                <a:solidFill>
                  <a:srgbClr val="0000FF"/>
                </a:solidFill>
              </a:rPr>
              <a:t> active searching </a:t>
            </a:r>
            <a:r>
              <a:rPr lang="en-US" sz="2000" dirty="0" smtClean="0">
                <a:solidFill>
                  <a:srgbClr val="0000FF"/>
                </a:solidFill>
              </a:rPr>
              <a:t>stage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DAQ  - development, construction, 18 </a:t>
            </a:r>
            <a:r>
              <a:rPr lang="en-US" sz="2000" dirty="0" err="1" smtClean="0">
                <a:solidFill>
                  <a:srgbClr val="0000FF"/>
                </a:solidFill>
              </a:rPr>
              <a:t>FastBus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crate farm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He-3 – target conceptual design, Au is too soft for</a:t>
            </a:r>
            <a:r>
              <a:rPr lang="en-US" sz="2000" dirty="0" smtClean="0">
                <a:solidFill>
                  <a:srgbClr val="0000FF"/>
                </a:solidFill>
              </a:rPr>
              <a:t> hot </a:t>
            </a:r>
            <a:r>
              <a:rPr lang="en-US" sz="2000" dirty="0" err="1" smtClean="0">
                <a:solidFill>
                  <a:srgbClr val="0000FF"/>
                </a:solidFill>
              </a:rPr>
              <a:t>Rb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atom  </a:t>
            </a:r>
          </a:p>
          <a:p>
            <a:endParaRPr lang="en-US" dirty="0"/>
          </a:p>
        </p:txBody>
      </p:sp>
    </p:spTree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latin typeface="Century"/>
              </a:rPr>
              <a:t>SBS collaboration</a:t>
            </a:r>
            <a:endParaRPr lang="en-US" sz="3600" dirty="0">
              <a:solidFill>
                <a:srgbClr val="FF0000"/>
              </a:solidFill>
              <a:latin typeface="Century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CF5-3CC4-8144-A959-A6E9811C9DB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00" y="9144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weekly meetings are productive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1828800"/>
            <a:ext cx="8828108" cy="4708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5/22/2013	</a:t>
            </a:r>
            <a:r>
              <a:rPr lang="en-US" sz="1200" u="sng" dirty="0" smtClean="0">
                <a:hlinkClick r:id="rId2"/>
              </a:rPr>
              <a:t>SBS_min_5-22-13.pdf	Magnet shipping status/FASTBUS and VME DAQ/Collaboration meeting/DNP meeting</a:t>
            </a:r>
          </a:p>
          <a:p>
            <a:r>
              <a:rPr lang="en-US" sz="1200" dirty="0" smtClean="0"/>
              <a:t>5/15/2013	</a:t>
            </a:r>
            <a:r>
              <a:rPr lang="en-US" sz="1200" u="sng" dirty="0" smtClean="0">
                <a:hlinkClick r:id="rId3"/>
              </a:rPr>
              <a:t>SBS_min_5-15-13.pdf	Front Tracker/Back Tracker/Collaboration Charter/Collaboration meeting/</a:t>
            </a:r>
            <a:r>
              <a:rPr lang="en-US" sz="1200" u="sng" baseline="30000" dirty="0" smtClean="0">
                <a:hlinkClick r:id="rId3"/>
              </a:rPr>
              <a:t>3</a:t>
            </a:r>
            <a:r>
              <a:rPr lang="en-US" sz="1200" u="sng" dirty="0" smtClean="0">
                <a:hlinkClick r:id="rId3"/>
              </a:rPr>
              <a:t>He target</a:t>
            </a:r>
          </a:p>
          <a:p>
            <a:r>
              <a:rPr lang="en-US" sz="1200" dirty="0" smtClean="0"/>
              <a:t>5/8/2013	</a:t>
            </a:r>
            <a:r>
              <a:rPr lang="en-US" sz="1200" u="sng" dirty="0" smtClean="0">
                <a:hlinkClick r:id="rId4"/>
              </a:rPr>
              <a:t>SBS_min_5-8-13.pdf	General news/Collaboration meeting agenda	 </a:t>
            </a:r>
          </a:p>
          <a:p>
            <a:r>
              <a:rPr lang="en-US" sz="1200" dirty="0" smtClean="0"/>
              <a:t>5/1/2013	</a:t>
            </a:r>
            <a:r>
              <a:rPr lang="en-US" sz="1200" u="sng" dirty="0" smtClean="0">
                <a:hlinkClick r:id="rId5"/>
              </a:rPr>
              <a:t>SBS_min_5-1-13.pdf	Ecal/Dubna tests/HV maintenance/Collaboration meeting	 	</a:t>
            </a:r>
          </a:p>
          <a:p>
            <a:r>
              <a:rPr lang="en-US" sz="1200" dirty="0" smtClean="0"/>
              <a:t>4/24/2013	</a:t>
            </a:r>
            <a:r>
              <a:rPr lang="en-US" sz="1200" u="sng" dirty="0" smtClean="0">
                <a:hlinkClick r:id="rId6"/>
              </a:rPr>
              <a:t>SBS_min_4-24-13.pdf	Polarized </a:t>
            </a:r>
            <a:r>
              <a:rPr lang="en-US" sz="1200" u="sng" baseline="30000" dirty="0" smtClean="0">
                <a:hlinkClick r:id="rId6"/>
              </a:rPr>
              <a:t>3</a:t>
            </a:r>
            <a:r>
              <a:rPr lang="en-US" sz="1200" u="sng" dirty="0" smtClean="0">
                <a:hlinkClick r:id="rId6"/>
              </a:rPr>
              <a:t>He target/Collaboration meeting	 	</a:t>
            </a:r>
          </a:p>
          <a:p>
            <a:r>
              <a:rPr lang="en-US" sz="1200" dirty="0" smtClean="0"/>
              <a:t>4/17/2013	</a:t>
            </a:r>
            <a:r>
              <a:rPr lang="en-US" sz="1200" u="sng" dirty="0" smtClean="0">
                <a:hlinkClick r:id="rId7"/>
              </a:rPr>
              <a:t>SBS_min_4-17-13.pdf	Design Status/ Back Tracker GEM at UVa	 	</a:t>
            </a:r>
          </a:p>
          <a:p>
            <a:r>
              <a:rPr lang="en-US" sz="1200" dirty="0" smtClean="0"/>
              <a:t>4/10/2013	</a:t>
            </a:r>
            <a:r>
              <a:rPr lang="en-US" sz="1200" u="sng" dirty="0" smtClean="0">
                <a:hlinkClick r:id="rId8"/>
              </a:rPr>
              <a:t>SBS_min_4-10-13.pdf	Front Tracker GEM &amp; Electronics/Collaboration Meeting/UVa GEM news	</a:t>
            </a:r>
          </a:p>
          <a:p>
            <a:r>
              <a:rPr lang="en-US" sz="1200" dirty="0" smtClean="0"/>
              <a:t>4/3/2013	</a:t>
            </a:r>
            <a:r>
              <a:rPr lang="en-US" sz="1200" u="sng" dirty="0" smtClean="0">
                <a:hlinkClick r:id="rId9"/>
              </a:rPr>
              <a:t>SBS_min_4-3-13.pdf	Para Hydrogen target/Collaboration Meeting/GMn preparations	 	</a:t>
            </a:r>
          </a:p>
          <a:p>
            <a:r>
              <a:rPr lang="en-US" sz="1200" dirty="0" smtClean="0"/>
              <a:t>3/27/2013	</a:t>
            </a:r>
            <a:r>
              <a:rPr lang="en-US" sz="1200" u="sng" dirty="0" smtClean="0">
                <a:hlinkClick r:id="rId10"/>
              </a:rPr>
              <a:t>SBS_min_3-27-13.pdf	GRINCH/GEMS	 	</a:t>
            </a:r>
          </a:p>
          <a:p>
            <a:r>
              <a:rPr lang="en-US" sz="1200" dirty="0" smtClean="0"/>
              <a:t>3/20/2013	</a:t>
            </a:r>
            <a:r>
              <a:rPr lang="en-US" sz="1200" u="sng" dirty="0" smtClean="0">
                <a:hlinkClick r:id="rId11"/>
              </a:rPr>
              <a:t>SBS_min_3-20-13.pdf	Scintillators for HCAL	 	</a:t>
            </a:r>
          </a:p>
          <a:p>
            <a:r>
              <a:rPr lang="en-US" sz="1200" dirty="0" smtClean="0"/>
              <a:t>3/13/2013	</a:t>
            </a:r>
            <a:r>
              <a:rPr lang="en-US" sz="1200" u="sng" dirty="0" smtClean="0">
                <a:hlinkClick r:id="rId12"/>
              </a:rPr>
              <a:t>SBS_min_3-13-13.pdf	Pion Form Factor/Design Status	 	</a:t>
            </a:r>
          </a:p>
          <a:p>
            <a:r>
              <a:rPr lang="en-US" sz="1200" dirty="0" smtClean="0"/>
              <a:t>3/6/2013	</a:t>
            </a:r>
            <a:r>
              <a:rPr lang="en-US" sz="1200" u="sng" dirty="0" smtClean="0">
                <a:hlinkClick r:id="rId13"/>
              </a:rPr>
              <a:t>SBS_min_3-6-13.pdf	GEM status at UVa	 	</a:t>
            </a:r>
          </a:p>
          <a:p>
            <a:r>
              <a:rPr lang="en-US" sz="1200" dirty="0" smtClean="0"/>
              <a:t>2/27/2013	</a:t>
            </a:r>
            <a:r>
              <a:rPr lang="en-US" sz="1200" u="sng" dirty="0" smtClean="0">
                <a:hlinkClick r:id="rId14"/>
              </a:rPr>
              <a:t>SBS_min_2-27-13.pdf	DAQ status/Deadtime reduction effort status	 	</a:t>
            </a:r>
          </a:p>
          <a:p>
            <a:r>
              <a:rPr lang="en-US" sz="1200" dirty="0" smtClean="0"/>
              <a:t>2/20/2013	</a:t>
            </a:r>
            <a:r>
              <a:rPr lang="en-US" sz="1200" u="sng" dirty="0" smtClean="0">
                <a:hlinkClick r:id="rId15"/>
              </a:rPr>
              <a:t>SBS_min_2-20-13.pdf	Front Tracker/MPD readout/Magnet and supports status	 	</a:t>
            </a:r>
          </a:p>
          <a:p>
            <a:r>
              <a:rPr lang="en-US" sz="1200" dirty="0" smtClean="0"/>
              <a:t>2/13/2013	</a:t>
            </a:r>
            <a:r>
              <a:rPr lang="en-US" sz="1200" u="sng" dirty="0" smtClean="0">
                <a:hlinkClick r:id="rId16"/>
              </a:rPr>
              <a:t>SBS_min_2-13-13.pdf	SBS/A1n Polarized 3He Target Update/Monthly Report	 	</a:t>
            </a:r>
          </a:p>
          <a:p>
            <a:r>
              <a:rPr lang="en-US" sz="1200" dirty="0" smtClean="0"/>
              <a:t>2/6/2013	</a:t>
            </a:r>
            <a:r>
              <a:rPr lang="en-US" sz="1200" u="sng" dirty="0" smtClean="0">
                <a:hlinkClick r:id="rId17"/>
              </a:rPr>
              <a:t>SBS_min_2-6-13.pdf	HERA B modules/Design Status	 	</a:t>
            </a:r>
          </a:p>
          <a:p>
            <a:r>
              <a:rPr lang="en-US" sz="1200" dirty="0" smtClean="0"/>
              <a:t>1/30/2013	</a:t>
            </a:r>
            <a:r>
              <a:rPr lang="en-US" sz="1200" u="sng" dirty="0" smtClean="0">
                <a:hlinkClick r:id="rId18"/>
              </a:rPr>
              <a:t>SBS_min_1-30-13.pdf	Photo-multiplier testing/Coordinate detector prototype/Design Status	 </a:t>
            </a:r>
          </a:p>
          <a:p>
            <a:r>
              <a:rPr lang="en-US" sz="1200" dirty="0" smtClean="0"/>
              <a:t>1/23/2013	</a:t>
            </a:r>
            <a:r>
              <a:rPr lang="en-US" sz="1200" u="sng" dirty="0" smtClean="0">
                <a:hlinkClick r:id="rId19"/>
              </a:rPr>
              <a:t>SBS_min_1-23-13.pdf	GEM Conditioning/HCAL Developments/GEM status	 	</a:t>
            </a:r>
          </a:p>
          <a:p>
            <a:r>
              <a:rPr lang="en-US" sz="1200" dirty="0" smtClean="0"/>
              <a:t>1/16/2013	</a:t>
            </a:r>
            <a:r>
              <a:rPr lang="en-US" sz="1200" u="sng" dirty="0" smtClean="0">
                <a:hlinkClick r:id="rId20"/>
              </a:rPr>
              <a:t>SBS_min_1-16-13.pdf	GRINCH/Magnet Modifications and Stand/Research Management Plan	 </a:t>
            </a:r>
          </a:p>
          <a:p>
            <a:r>
              <a:rPr lang="en-US" sz="1200" dirty="0" smtClean="0"/>
              <a:t>12/12/2012	</a:t>
            </a:r>
            <a:r>
              <a:rPr lang="en-US" sz="1200" u="sng" dirty="0" smtClean="0">
                <a:hlinkClick r:id="rId21"/>
              </a:rPr>
              <a:t>SBS_min_12-12-12.pdf	GEM's at INFN/BNL visit/Coordinate Detector	 	</a:t>
            </a:r>
          </a:p>
          <a:p>
            <a:r>
              <a:rPr lang="en-US" sz="1200" dirty="0" smtClean="0"/>
              <a:t>12/5/2012	</a:t>
            </a:r>
            <a:r>
              <a:rPr lang="en-US" sz="1200" u="sng" dirty="0" smtClean="0">
                <a:hlinkClick r:id="rId22"/>
              </a:rPr>
              <a:t>SBS_min_12-5-12.pdf	GEM's and GEM electronics	.	</a:t>
            </a:r>
          </a:p>
          <a:p>
            <a:r>
              <a:rPr lang="en-US" sz="1200" dirty="0" smtClean="0"/>
              <a:t>11/28/2012	</a:t>
            </a:r>
            <a:r>
              <a:rPr lang="en-US" sz="1200" u="sng" dirty="0" smtClean="0">
                <a:hlinkClick r:id="rId23"/>
              </a:rPr>
              <a:t>SBS_min_11-28-12.pdf	DAQ/APS meeting in April (Denver)	 	</a:t>
            </a:r>
          </a:p>
          <a:p>
            <a:r>
              <a:rPr lang="en-US" sz="1200" dirty="0" smtClean="0"/>
              <a:t>11/14/2012	</a:t>
            </a:r>
            <a:r>
              <a:rPr lang="en-US" sz="1200" u="sng" dirty="0" smtClean="0">
                <a:hlinkClick r:id="rId24"/>
              </a:rPr>
              <a:t>SBS_min_11-14-12.pdf	SBS Design Plan/Ecal for GEp5	 	</a:t>
            </a:r>
          </a:p>
          <a:p>
            <a:r>
              <a:rPr lang="en-US" sz="1200" dirty="0" smtClean="0"/>
              <a:t>11/7/2012	</a:t>
            </a:r>
            <a:r>
              <a:rPr lang="en-US" sz="1200" u="sng" dirty="0" smtClean="0">
                <a:hlinkClick r:id="rId25"/>
              </a:rPr>
              <a:t>SBS_min_11-7-12.pdf	GEM electromics studies at UVa		</a:t>
            </a:r>
          </a:p>
          <a:p>
            <a:endParaRPr lang="en-US" sz="1200" dirty="0"/>
          </a:p>
        </p:txBody>
      </p:sp>
    </p:spTree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latin typeface="Century"/>
              </a:rPr>
              <a:t>SBS collaboration</a:t>
            </a:r>
            <a:endParaRPr lang="en-US" sz="3600" dirty="0">
              <a:solidFill>
                <a:srgbClr val="FF0000"/>
              </a:solidFill>
              <a:latin typeface="Century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CF5-3CC4-8144-A959-A6E9811C9DB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295400"/>
            <a:ext cx="8563237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There </a:t>
            </a:r>
            <a:r>
              <a:rPr lang="en-US" dirty="0" smtClean="0"/>
              <a:t>is</a:t>
            </a:r>
            <a:r>
              <a:rPr lang="en-US" dirty="0" smtClean="0"/>
              <a:t> a need </a:t>
            </a:r>
            <a:r>
              <a:rPr lang="en-US" dirty="0" smtClean="0"/>
              <a:t>for</a:t>
            </a:r>
            <a:r>
              <a:rPr lang="en-US" dirty="0" smtClean="0"/>
              <a:t> </a:t>
            </a:r>
            <a:r>
              <a:rPr lang="en-US" dirty="0" smtClean="0"/>
              <a:t>an</a:t>
            </a:r>
            <a:r>
              <a:rPr lang="en-US" dirty="0" smtClean="0"/>
              <a:t> </a:t>
            </a:r>
            <a:r>
              <a:rPr lang="en-US" dirty="0" smtClean="0"/>
              <a:t>Experiment Coordination Committee</a:t>
            </a:r>
          </a:p>
          <a:p>
            <a:endParaRPr lang="en-US" dirty="0" smtClean="0"/>
          </a:p>
          <a:p>
            <a:pPr marL="457200" indent="-457200"/>
            <a:r>
              <a:rPr lang="en-US" sz="2000" dirty="0" smtClean="0">
                <a:solidFill>
                  <a:srgbClr val="0000FF"/>
                </a:solidFill>
              </a:rPr>
              <a:t>1) Each experiment accepted to be the SBS collaboration experiment</a:t>
            </a:r>
          </a:p>
          <a:p>
            <a:pPr marL="457200" indent="-457200"/>
            <a:r>
              <a:rPr lang="en-US" sz="2000" dirty="0" smtClean="0">
                <a:solidFill>
                  <a:srgbClr val="0000FF"/>
                </a:solidFill>
              </a:rPr>
              <a:t>    will be presented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at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the ECC meetings and share the load of work</a:t>
            </a:r>
          </a:p>
          <a:p>
            <a:pPr marL="457200" indent="-457200"/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2) ECC should include a Hall A leader and one representative</a:t>
            </a:r>
            <a:r>
              <a:rPr lang="en-US" sz="2000" dirty="0" smtClean="0">
                <a:solidFill>
                  <a:srgbClr val="0000FF"/>
                </a:solidFill>
              </a:rPr>
              <a:t> from each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   experiment selected </a:t>
            </a:r>
            <a:r>
              <a:rPr lang="en-US" sz="2000" dirty="0" smtClean="0">
                <a:solidFill>
                  <a:srgbClr val="0000FF"/>
                </a:solidFill>
              </a:rPr>
              <a:t>by </a:t>
            </a:r>
            <a:r>
              <a:rPr lang="en-US" sz="2000" dirty="0" smtClean="0">
                <a:solidFill>
                  <a:srgbClr val="0000FF"/>
                </a:solidFill>
              </a:rPr>
              <a:t>the experiment spokespeople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3) The goal of ECG is to expedite the SBS program and coordinate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    all efforts in development, running and publication plans/results of SBS.</a:t>
            </a:r>
            <a:endParaRPr lang="en-US" dirty="0"/>
          </a:p>
        </p:txBody>
      </p:sp>
    </p:spTree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latin typeface="Century"/>
              </a:rPr>
              <a:t>SBS second group </a:t>
            </a:r>
            <a:endParaRPr lang="en-US" sz="3600" dirty="0">
              <a:solidFill>
                <a:srgbClr val="FF0000"/>
              </a:solidFill>
              <a:latin typeface="Century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8CF5-3CC4-8144-A959-A6E9811C9DB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9200" y="1371600"/>
            <a:ext cx="7412581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There are several exciting </a:t>
            </a:r>
            <a:r>
              <a:rPr lang="en-US" smtClean="0"/>
              <a:t>suggestions post </a:t>
            </a:r>
            <a:r>
              <a:rPr lang="en-US" dirty="0" err="1" smtClean="0"/>
              <a:t>FFs</a:t>
            </a:r>
            <a:r>
              <a:rPr lang="en-US" dirty="0" smtClean="0"/>
              <a:t>: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SIDIS – talk by A. Puckett (experiment was approved in 2010)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err="1" smtClean="0">
                <a:solidFill>
                  <a:srgbClr val="0000FF"/>
                </a:solidFill>
              </a:rPr>
              <a:t>PionSF(s</a:t>
            </a:r>
            <a:r>
              <a:rPr lang="en-US" sz="2000" dirty="0" smtClean="0">
                <a:solidFill>
                  <a:srgbClr val="0000FF"/>
                </a:solidFill>
              </a:rPr>
              <a:t>) – see talk by T. Keppel at SBS meeting, 3/13/13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DDVCS (</a:t>
            </a:r>
            <a:r>
              <a:rPr lang="en-US" sz="2000" dirty="0" err="1" smtClean="0">
                <a:solidFill>
                  <a:srgbClr val="0000FF"/>
                </a:solidFill>
              </a:rPr>
              <a:t>muons</a:t>
            </a:r>
            <a:r>
              <a:rPr lang="en-US" sz="2000" dirty="0" smtClean="0">
                <a:solidFill>
                  <a:srgbClr val="0000FF"/>
                </a:solidFill>
              </a:rPr>
              <a:t>) – talk by A. </a:t>
            </a:r>
            <a:r>
              <a:rPr lang="en-US" sz="2000" dirty="0" err="1" smtClean="0">
                <a:solidFill>
                  <a:srgbClr val="0000FF"/>
                </a:solidFill>
              </a:rPr>
              <a:t>Camsonne</a:t>
            </a:r>
            <a:endParaRPr lang="en-US" sz="2000" dirty="0" smtClean="0">
              <a:solidFill>
                <a:srgbClr val="0000FF"/>
              </a:solidFill>
            </a:endParaRPr>
          </a:p>
          <a:p>
            <a:endParaRPr lang="en-US" sz="20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21971</TotalTime>
  <Words>1344</Words>
  <Application>Microsoft Macintosh PowerPoint</Application>
  <PresentationFormat>On-screen Show (4:3)</PresentationFormat>
  <Paragraphs>110</Paragraphs>
  <Slides>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Super Bigbite collaboration meeting  4-5 June 2013 </vt:lpstr>
      <vt:lpstr>SBS components</vt:lpstr>
      <vt:lpstr>SBS collaboration</vt:lpstr>
      <vt:lpstr>SBS collaboration</vt:lpstr>
      <vt:lpstr>SBS second group </vt:lpstr>
    </vt:vector>
  </TitlesOfParts>
  <Company>Jefferson 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SuperBigBite concepts</dc:title>
  <dc:creator>Andy Kowalski</dc:creator>
  <cp:lastModifiedBy>Bogdan Wojtsekhowski</cp:lastModifiedBy>
  <cp:revision>582</cp:revision>
  <cp:lastPrinted>2012-10-16T18:40:25Z</cp:lastPrinted>
  <dcterms:created xsi:type="dcterms:W3CDTF">2013-06-02T13:07:48Z</dcterms:created>
  <dcterms:modified xsi:type="dcterms:W3CDTF">2013-06-02T13:52:27Z</dcterms:modified>
</cp:coreProperties>
</file>