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73" r:id="rId2"/>
    <p:sldId id="277" r:id="rId3"/>
    <p:sldId id="282" r:id="rId4"/>
    <p:sldId id="304" r:id="rId5"/>
    <p:sldId id="305" r:id="rId6"/>
    <p:sldId id="303" r:id="rId7"/>
    <p:sldId id="285" r:id="rId8"/>
    <p:sldId id="310" r:id="rId9"/>
    <p:sldId id="307" r:id="rId10"/>
    <p:sldId id="276" r:id="rId11"/>
    <p:sldId id="278" r:id="rId12"/>
    <p:sldId id="287" r:id="rId13"/>
    <p:sldId id="288" r:id="rId14"/>
    <p:sldId id="306" r:id="rId15"/>
    <p:sldId id="308" r:id="rId16"/>
    <p:sldId id="295" r:id="rId17"/>
    <p:sldId id="300" r:id="rId18"/>
    <p:sldId id="296" r:id="rId19"/>
    <p:sldId id="309" r:id="rId20"/>
    <p:sldId id="311" r:id="rId21"/>
    <p:sldId id="294" r:id="rId22"/>
    <p:sldId id="289" r:id="rId23"/>
    <p:sldId id="312" r:id="rId24"/>
    <p:sldId id="298" r:id="rId25"/>
    <p:sldId id="314" r:id="rId26"/>
    <p:sldId id="299" r:id="rId27"/>
    <p:sldId id="315" r:id="rId28"/>
    <p:sldId id="317" r:id="rId29"/>
    <p:sldId id="316"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71" autoAdjust="0"/>
  </p:normalViewPr>
  <p:slideViewPr>
    <p:cSldViewPr>
      <p:cViewPr varScale="1">
        <p:scale>
          <a:sx n="68" d="100"/>
          <a:sy n="68" d="100"/>
        </p:scale>
        <p:origin x="-426"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144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416DA-2082-4286-9CC8-7D8B3884267B}" type="datetimeFigureOut">
              <a:rPr lang="en-US" smtClean="0"/>
              <a:t>7/7/2014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E3F99-2246-4C7F-82AD-6D3862C709E6}" type="slidenum">
              <a:rPr lang="en-US" smtClean="0"/>
              <a:t>‹#›</a:t>
            </a:fld>
            <a:endParaRPr lang="en-US"/>
          </a:p>
        </p:txBody>
      </p:sp>
    </p:spTree>
    <p:extLst>
      <p:ext uri="{BB962C8B-B14F-4D97-AF65-F5344CB8AC3E}">
        <p14:creationId xmlns:p14="http://schemas.microsoft.com/office/powerpoint/2010/main" val="381035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32787-92E1-4CD8-938A-B41D5E71072F}"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09304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399E0-47BD-4C27-BF06-E460D4541518}"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72996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F983D-3671-4134-A70A-FD9654BCDBE5}"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15912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8AF1-3EE4-4253-88AC-8008AC4047E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0053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1BAE7-51A3-4F66-AB16-7D7FB6987A33}"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6163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7C66B5-8384-4116-8C60-C353D6DA8385}" type="datetime1">
              <a:rPr lang="en-US" smtClean="0"/>
              <a:t>7/7/2014</a:t>
            </a:fld>
            <a:endParaRPr lang="en-US"/>
          </a:p>
        </p:txBody>
      </p:sp>
      <p:sp>
        <p:nvSpPr>
          <p:cNvPr id="6" name="Footer Placeholder 5"/>
          <p:cNvSpPr>
            <a:spLocks noGrp="1"/>
          </p:cNvSpPr>
          <p:nvPr>
            <p:ph type="ftr" sz="quarter" idx="11"/>
          </p:nvPr>
        </p:nvSpPr>
        <p:spPr/>
        <p:txBody>
          <a:bodyPr/>
          <a:lstStyle/>
          <a:p>
            <a:r>
              <a:rPr lang="en-US" smtClean="0"/>
              <a:t>SBS Coll Meeting 07/07/2014</a:t>
            </a:r>
            <a:endParaRPr lang="en-US"/>
          </a:p>
        </p:txBody>
      </p:sp>
      <p:sp>
        <p:nvSpPr>
          <p:cNvPr id="7" name="Slide Number Placeholder 6"/>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51195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F33768-7055-4608-8B57-EC585B96CF96}" type="datetime1">
              <a:rPr lang="en-US" smtClean="0"/>
              <a:t>7/7/2014</a:t>
            </a:fld>
            <a:endParaRPr lang="en-US"/>
          </a:p>
        </p:txBody>
      </p:sp>
      <p:sp>
        <p:nvSpPr>
          <p:cNvPr id="8" name="Footer Placeholder 7"/>
          <p:cNvSpPr>
            <a:spLocks noGrp="1"/>
          </p:cNvSpPr>
          <p:nvPr>
            <p:ph type="ftr" sz="quarter" idx="11"/>
          </p:nvPr>
        </p:nvSpPr>
        <p:spPr/>
        <p:txBody>
          <a:bodyPr/>
          <a:lstStyle/>
          <a:p>
            <a:r>
              <a:rPr lang="en-US" smtClean="0"/>
              <a:t>SBS Coll Meeting 07/07/2014</a:t>
            </a:r>
            <a:endParaRPr lang="en-US"/>
          </a:p>
        </p:txBody>
      </p:sp>
      <p:sp>
        <p:nvSpPr>
          <p:cNvPr id="9" name="Slide Number Placeholder 8"/>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80663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40742-A507-45F9-B535-8E69EB98858E}" type="datetime1">
              <a:rPr lang="en-US" smtClean="0"/>
              <a:t>7/7/2014</a:t>
            </a:fld>
            <a:endParaRPr lang="en-US"/>
          </a:p>
        </p:txBody>
      </p:sp>
      <p:sp>
        <p:nvSpPr>
          <p:cNvPr id="4" name="Footer Placeholder 3"/>
          <p:cNvSpPr>
            <a:spLocks noGrp="1"/>
          </p:cNvSpPr>
          <p:nvPr>
            <p:ph type="ftr" sz="quarter" idx="11"/>
          </p:nvPr>
        </p:nvSpPr>
        <p:spPr/>
        <p:txBody>
          <a:bodyPr/>
          <a:lstStyle/>
          <a:p>
            <a:r>
              <a:rPr lang="en-US" smtClean="0"/>
              <a:t>SBS Coll Meeting 07/07/2014</a:t>
            </a:r>
            <a:endParaRPr lang="en-US"/>
          </a:p>
        </p:txBody>
      </p:sp>
      <p:sp>
        <p:nvSpPr>
          <p:cNvPr id="5" name="Slide Number Placeholder 4"/>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91883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BBE26-BC22-4C36-AF88-2733A2E00695}" type="datetime1">
              <a:rPr lang="en-US" smtClean="0"/>
              <a:t>7/7/2014</a:t>
            </a:fld>
            <a:endParaRPr lang="en-US"/>
          </a:p>
        </p:txBody>
      </p:sp>
      <p:sp>
        <p:nvSpPr>
          <p:cNvPr id="3" name="Footer Placeholder 2"/>
          <p:cNvSpPr>
            <a:spLocks noGrp="1"/>
          </p:cNvSpPr>
          <p:nvPr>
            <p:ph type="ftr" sz="quarter" idx="11"/>
          </p:nvPr>
        </p:nvSpPr>
        <p:spPr/>
        <p:txBody>
          <a:bodyPr/>
          <a:lstStyle/>
          <a:p>
            <a:r>
              <a:rPr lang="en-US" smtClean="0"/>
              <a:t>SBS Coll Meeting 07/07/2014</a:t>
            </a:r>
            <a:endParaRPr lang="en-US"/>
          </a:p>
        </p:txBody>
      </p:sp>
      <p:sp>
        <p:nvSpPr>
          <p:cNvPr id="4" name="Slide Number Placeholder 3"/>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10712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51A49-4C5E-45A6-A1E6-5E297C2C09C9}" type="datetime1">
              <a:rPr lang="en-US" smtClean="0"/>
              <a:t>7/7/2014</a:t>
            </a:fld>
            <a:endParaRPr lang="en-US"/>
          </a:p>
        </p:txBody>
      </p:sp>
      <p:sp>
        <p:nvSpPr>
          <p:cNvPr id="6" name="Footer Placeholder 5"/>
          <p:cNvSpPr>
            <a:spLocks noGrp="1"/>
          </p:cNvSpPr>
          <p:nvPr>
            <p:ph type="ftr" sz="quarter" idx="11"/>
          </p:nvPr>
        </p:nvSpPr>
        <p:spPr/>
        <p:txBody>
          <a:bodyPr/>
          <a:lstStyle/>
          <a:p>
            <a:r>
              <a:rPr lang="en-US" smtClean="0"/>
              <a:t>SBS Coll Meeting 07/07/2014</a:t>
            </a:r>
            <a:endParaRPr lang="en-US"/>
          </a:p>
        </p:txBody>
      </p:sp>
      <p:sp>
        <p:nvSpPr>
          <p:cNvPr id="7" name="Slide Number Placeholder 6"/>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41966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401DD-BC91-4BB3-A06D-B8C105E3DBC7}" type="datetime1">
              <a:rPr lang="en-US" smtClean="0"/>
              <a:t>7/7/2014</a:t>
            </a:fld>
            <a:endParaRPr lang="en-US"/>
          </a:p>
        </p:txBody>
      </p:sp>
      <p:sp>
        <p:nvSpPr>
          <p:cNvPr id="6" name="Footer Placeholder 5"/>
          <p:cNvSpPr>
            <a:spLocks noGrp="1"/>
          </p:cNvSpPr>
          <p:nvPr>
            <p:ph type="ftr" sz="quarter" idx="11"/>
          </p:nvPr>
        </p:nvSpPr>
        <p:spPr/>
        <p:txBody>
          <a:bodyPr/>
          <a:lstStyle/>
          <a:p>
            <a:r>
              <a:rPr lang="en-US" smtClean="0"/>
              <a:t>SBS Coll Meeting 07/07/2014</a:t>
            </a:r>
            <a:endParaRPr lang="en-US"/>
          </a:p>
        </p:txBody>
      </p:sp>
      <p:sp>
        <p:nvSpPr>
          <p:cNvPr id="7" name="Slide Number Placeholder 6"/>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56137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C898C-4BF2-4F4C-A427-C6DD9ECF6841}" type="datetime1">
              <a:rPr lang="en-US" smtClean="0"/>
              <a:t>7/7/2014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SBS Coll Meeting 07/07/2014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spTree>
    <p:extLst>
      <p:ext uri="{BB962C8B-B14F-4D97-AF65-F5344CB8AC3E}">
        <p14:creationId xmlns:p14="http://schemas.microsoft.com/office/powerpoint/2010/main" val="338763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39975"/>
            <a:ext cx="9144000" cy="1012825"/>
          </a:xfrm>
        </p:spPr>
        <p:txBody>
          <a:bodyPr>
            <a:noAutofit/>
          </a:bodyPr>
          <a:lstStyle/>
          <a:p>
            <a:r>
              <a:rPr lang="en-US" sz="2800" dirty="0" smtClean="0">
                <a:solidFill>
                  <a:schemeClr val="tx2"/>
                </a:solidFill>
                <a:latin typeface="Times New Roman" pitchFamily="18" charset="0"/>
                <a:cs typeface="Times New Roman" pitchFamily="18" charset="0"/>
              </a:rPr>
              <a:t>Update on SBS Polarimeter GEMs and SRS Electronics</a:t>
            </a:r>
            <a:endParaRPr lang="en-US" sz="2800" dirty="0">
              <a:solidFill>
                <a:schemeClr val="tx2"/>
              </a:solidFill>
            </a:endParaRPr>
          </a:p>
        </p:txBody>
      </p:sp>
      <p:sp>
        <p:nvSpPr>
          <p:cNvPr id="3" name="Subtitle 2"/>
          <p:cNvSpPr>
            <a:spLocks noGrp="1"/>
          </p:cNvSpPr>
          <p:nvPr>
            <p:ph type="subTitle" idx="1"/>
          </p:nvPr>
        </p:nvSpPr>
        <p:spPr>
          <a:xfrm>
            <a:off x="0" y="3124200"/>
            <a:ext cx="9144000" cy="1371600"/>
          </a:xfrm>
        </p:spPr>
        <p:txBody>
          <a:bodyPr>
            <a:noAutofit/>
          </a:bodyPr>
          <a:lstStyle/>
          <a:p>
            <a:pPr>
              <a:lnSpc>
                <a:spcPct val="170000"/>
              </a:lnSpc>
            </a:pPr>
            <a:r>
              <a:rPr lang="en-US" sz="2000" dirty="0" smtClean="0">
                <a:solidFill>
                  <a:schemeClr val="tx1"/>
                </a:solidFill>
                <a:latin typeface="Times New Roman" pitchFamily="18" charset="0"/>
                <a:cs typeface="Times New Roman" pitchFamily="18" charset="0"/>
              </a:rPr>
              <a:t>Kondo </a:t>
            </a:r>
            <a:r>
              <a:rPr lang="en-US" sz="2000" dirty="0" err="1" smtClean="0">
                <a:solidFill>
                  <a:schemeClr val="tx1"/>
                </a:solidFill>
                <a:latin typeface="Times New Roman" pitchFamily="18" charset="0"/>
                <a:cs typeface="Times New Roman" pitchFamily="18" charset="0"/>
              </a:rPr>
              <a:t>Gnanvo</a:t>
            </a:r>
            <a:endParaRPr lang="en-US" sz="2000" dirty="0" smtClean="0">
              <a:solidFill>
                <a:schemeClr val="tx1"/>
              </a:solidFill>
              <a:latin typeface="Times New Roman" pitchFamily="18" charset="0"/>
              <a:cs typeface="Times New Roman" pitchFamily="18" charset="0"/>
            </a:endParaRPr>
          </a:p>
          <a:p>
            <a:pPr>
              <a:lnSpc>
                <a:spcPct val="170000"/>
              </a:lnSpc>
            </a:pPr>
            <a:r>
              <a:rPr lang="en-US" sz="2000" dirty="0" smtClean="0">
                <a:solidFill>
                  <a:srgbClr val="C00000"/>
                </a:solidFill>
                <a:latin typeface="Times New Roman" pitchFamily="18" charset="0"/>
                <a:cs typeface="Times New Roman" pitchFamily="18" charset="0"/>
              </a:rPr>
              <a:t>SBS Collaboration Meeting, July7-8, 2014</a:t>
            </a:r>
            <a:endParaRPr lang="en-US" sz="2000" dirty="0">
              <a:solidFill>
                <a:srgbClr val="C00000"/>
              </a:solidFill>
              <a:latin typeface="Times New Roman" pitchFamily="18" charset="0"/>
              <a:cs typeface="Times New Roman" pitchFamily="18" charset="0"/>
            </a:endParaRPr>
          </a:p>
          <a:p>
            <a:pPr>
              <a:lnSpc>
                <a:spcPct val="170000"/>
              </a:lnSpc>
            </a:pPr>
            <a:endParaRPr lang="en-US" sz="2000" dirty="0" smtClean="0">
              <a:solidFill>
                <a:schemeClr val="tx1"/>
              </a:solidFill>
              <a:latin typeface="Times New Roman" pitchFamily="18" charset="0"/>
              <a:cs typeface="Times New Roman" pitchFamily="18" charset="0"/>
            </a:endParaRPr>
          </a:p>
        </p:txBody>
      </p:sp>
      <p:sp>
        <p:nvSpPr>
          <p:cNvPr id="4" name="Subtitle 2"/>
          <p:cNvSpPr txBox="1">
            <a:spLocks/>
          </p:cNvSpPr>
          <p:nvPr/>
        </p:nvSpPr>
        <p:spPr>
          <a:xfrm>
            <a:off x="0" y="4953000"/>
            <a:ext cx="33528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70000"/>
              </a:lnSpc>
            </a:pPr>
            <a:r>
              <a:rPr lang="en-US" sz="1600" dirty="0" err="1" smtClean="0">
                <a:solidFill>
                  <a:schemeClr val="tx1"/>
                </a:solidFill>
                <a:latin typeface="Times New Roman" pitchFamily="18" charset="0"/>
                <a:cs typeface="Times New Roman" pitchFamily="18" charset="0"/>
              </a:rPr>
              <a:t>Nilanga</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Liyanage</a:t>
            </a:r>
            <a:r>
              <a:rPr lang="en-US" sz="1600" dirty="0" smtClean="0">
                <a:solidFill>
                  <a:schemeClr val="tx1"/>
                </a:solidFill>
                <a:latin typeface="Times New Roman" pitchFamily="18" charset="0"/>
                <a:cs typeface="Times New Roman" pitchFamily="18" charset="0"/>
              </a:rPr>
              <a:t>, Chau Dao, </a:t>
            </a:r>
            <a:r>
              <a:rPr lang="en-US" sz="1600" dirty="0" err="1" smtClean="0">
                <a:solidFill>
                  <a:schemeClr val="tx1"/>
                </a:solidFill>
                <a:latin typeface="Times New Roman" pitchFamily="18" charset="0"/>
                <a:cs typeface="Times New Roman" pitchFamily="18" charset="0"/>
              </a:rPr>
              <a:t>Danning</a:t>
            </a:r>
            <a:r>
              <a:rPr lang="en-US" sz="1600" dirty="0" smtClean="0">
                <a:solidFill>
                  <a:schemeClr val="tx1"/>
                </a:solidFill>
                <a:latin typeface="Times New Roman" pitchFamily="18" charset="0"/>
                <a:cs typeface="Times New Roman" pitchFamily="18" charset="0"/>
              </a:rPr>
              <a:t> Di, </a:t>
            </a:r>
            <a:r>
              <a:rPr lang="en-US" sz="1600" dirty="0" err="1" smtClean="0">
                <a:solidFill>
                  <a:schemeClr val="tx1"/>
                </a:solidFill>
                <a:latin typeface="Times New Roman" pitchFamily="18" charset="0"/>
                <a:cs typeface="Times New Roman" pitchFamily="18" charset="0"/>
              </a:rPr>
              <a:t>Xinxhan</a:t>
            </a:r>
            <a:r>
              <a:rPr lang="en-US" sz="1600" dirty="0" smtClean="0">
                <a:solidFill>
                  <a:schemeClr val="tx1"/>
                </a:solidFill>
                <a:latin typeface="Times New Roman" pitchFamily="18" charset="0"/>
                <a:cs typeface="Times New Roman" pitchFamily="18" charset="0"/>
              </a:rPr>
              <a:t> Bai, Vladimir </a:t>
            </a:r>
            <a:r>
              <a:rPr lang="en-US" sz="1600" dirty="0" err="1" smtClean="0">
                <a:solidFill>
                  <a:schemeClr val="tx1"/>
                </a:solidFill>
                <a:latin typeface="Times New Roman" pitchFamily="18" charset="0"/>
                <a:cs typeface="Times New Roman" pitchFamily="18" charset="0"/>
              </a:rPr>
              <a:t>Nelyubin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Huong</a:t>
            </a:r>
            <a:r>
              <a:rPr lang="en-US" sz="1600" dirty="0" smtClean="0">
                <a:solidFill>
                  <a:schemeClr val="tx1"/>
                </a:solidFill>
                <a:latin typeface="Times New Roman" pitchFamily="18" charset="0"/>
                <a:cs typeface="Times New Roman" pitchFamily="18" charset="0"/>
              </a:rPr>
              <a:t> Nguyen</a:t>
            </a:r>
          </a:p>
        </p:txBody>
      </p:sp>
    </p:spTree>
    <p:extLst>
      <p:ext uri="{BB962C8B-B14F-4D97-AF65-F5344CB8AC3E}">
        <p14:creationId xmlns:p14="http://schemas.microsoft.com/office/powerpoint/2010/main" val="1847624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00F10D-4F39-4A56-B8FF-521E240A5327}"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10</a:t>
            </a:fld>
            <a:endParaRPr lang="en-US"/>
          </a:p>
        </p:txBody>
      </p:sp>
      <p:sp>
        <p:nvSpPr>
          <p:cNvPr id="7" name="TextBox 6"/>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Problem no1: </a:t>
            </a:r>
            <a:r>
              <a:rPr lang="en-US" sz="2400" dirty="0">
                <a:solidFill>
                  <a:srgbClr val="C00000"/>
                </a:solidFill>
                <a:latin typeface="Times New Roman" panose="02020603050405020304" pitchFamily="18" charset="0"/>
                <a:cs typeface="Times New Roman" panose="02020603050405020304" pitchFamily="18" charset="0"/>
              </a:rPr>
              <a:t>D</a:t>
            </a:r>
            <a:r>
              <a:rPr lang="en-US" sz="2400" dirty="0" smtClean="0">
                <a:solidFill>
                  <a:srgbClr val="C00000"/>
                </a:solidFill>
                <a:latin typeface="Times New Roman" panose="02020603050405020304" pitchFamily="18" charset="0"/>
                <a:cs typeface="Times New Roman" panose="02020603050405020304" pitchFamily="18" charset="0"/>
              </a:rPr>
              <a:t>isplacement of APV25 signal peak position in time</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0" y="609600"/>
            <a:ext cx="5638800" cy="267765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Spatial non uniformity of the timing of signal peak wr.t. trigger latency</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up to 3 time samples 25 ns  difference from the edge to the center</a:t>
            </a:r>
            <a:endParaRPr lang="en-US" sz="1400" dirty="0" smtClean="0">
              <a:solidFill>
                <a:srgbClr val="FF0000"/>
              </a:solidFill>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This was seen with both original gas flow design (horizontally  from one side of the chamber to the other side) and the current back tracker GEM design (vertically from drift region to induction region) </a:t>
            </a:r>
          </a:p>
          <a:p>
            <a:pPr marL="285750" indent="-285750" algn="just">
              <a:lnSpc>
                <a:spcPct val="150000"/>
              </a:lnSpc>
              <a:buFont typeface="Arial" panose="020B0604020202020204" pitchFamily="34" charset="0"/>
              <a:buChar char="•"/>
            </a:pPr>
            <a:r>
              <a:rPr lang="en-US" sz="1400" dirty="0" smtClean="0">
                <a:solidFill>
                  <a:srgbClr val="C00000"/>
                </a:solidFill>
                <a:latin typeface="Times New Roman" pitchFamily="18" charset="0"/>
                <a:cs typeface="Times New Roman" pitchFamily="18" charset="0"/>
              </a:rPr>
              <a:t>Gas flow was high @ the FNAL test beam (but we did not measure it)  </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Perfect correlation of position of the peak between X and Y signals</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Timing inversely correlated to the gain uniformity for high gas flow</a:t>
            </a:r>
          </a:p>
        </p:txBody>
      </p:sp>
      <p:grpSp>
        <p:nvGrpSpPr>
          <p:cNvPr id="24" name="Group 23"/>
          <p:cNvGrpSpPr>
            <a:grpSpLocks noChangeAspect="1"/>
          </p:cNvGrpSpPr>
          <p:nvPr/>
        </p:nvGrpSpPr>
        <p:grpSpPr>
          <a:xfrm>
            <a:off x="5880194" y="533400"/>
            <a:ext cx="3187606" cy="2819400"/>
            <a:chOff x="4869180" y="435221"/>
            <a:chExt cx="3451482" cy="2945380"/>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r="7749"/>
            <a:stretch/>
          </p:blipFill>
          <p:spPr>
            <a:xfrm>
              <a:off x="4869180" y="609197"/>
              <a:ext cx="3451482" cy="2771404"/>
            </a:xfrm>
            <a:prstGeom prst="rect">
              <a:avLst/>
            </a:prstGeom>
          </p:spPr>
        </p:pic>
        <p:sp>
          <p:nvSpPr>
            <p:cNvPr id="26" name="TextBox 25"/>
            <p:cNvSpPr txBox="1"/>
            <p:nvPr/>
          </p:nvSpPr>
          <p:spPr>
            <a:xfrm>
              <a:off x="5245346" y="435221"/>
              <a:ext cx="2915303" cy="330461"/>
            </a:xfrm>
            <a:prstGeom prst="rect">
              <a:avLst/>
            </a:prstGeom>
            <a:solidFill>
              <a:schemeClr val="bg1"/>
            </a:solidFill>
          </p:spPr>
          <p:txBody>
            <a:bodyPr wrap="square" rtlCol="0">
              <a:spAutoFit/>
            </a:bodyPr>
            <a:lstStyle/>
            <a:p>
              <a:pPr algn="ctr"/>
              <a:r>
                <a:rPr lang="en-US" sz="1400" dirty="0" smtClean="0">
                  <a:solidFill>
                    <a:srgbClr val="0000CC"/>
                  </a:solidFill>
                  <a:latin typeface="Times New Roman" panose="02020603050405020304" pitchFamily="18" charset="0"/>
                  <a:cs typeface="Times New Roman" panose="02020603050405020304" pitchFamily="18" charset="0"/>
                </a:rPr>
                <a:t>Distr. of the bin of the signal peak </a:t>
              </a:r>
              <a:endParaRPr lang="en-US" sz="1400" dirty="0">
                <a:solidFill>
                  <a:srgbClr val="0000CC"/>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0" y="3547646"/>
            <a:ext cx="9144000" cy="3020794"/>
            <a:chOff x="0" y="3547646"/>
            <a:chExt cx="9144000" cy="3020794"/>
          </a:xfrm>
        </p:grpSpPr>
        <p:grpSp>
          <p:nvGrpSpPr>
            <p:cNvPr id="8" name="Group 7"/>
            <p:cNvGrpSpPr/>
            <p:nvPr/>
          </p:nvGrpSpPr>
          <p:grpSpPr>
            <a:xfrm>
              <a:off x="0" y="3547646"/>
              <a:ext cx="2926080" cy="3005554"/>
              <a:chOff x="0" y="3547646"/>
              <a:chExt cx="2926080" cy="3005554"/>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627120"/>
                <a:ext cx="292608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3547646"/>
                <a:ext cx="2926080" cy="276999"/>
              </a:xfrm>
              <a:prstGeom prst="rect">
                <a:avLst/>
              </a:prstGeom>
              <a:solidFill>
                <a:schemeClr val="bg1"/>
              </a:solidFill>
              <a:ln>
                <a:solidFill>
                  <a:schemeClr val="bg1"/>
                </a:solidFill>
              </a:ln>
            </p:spPr>
            <p:txBody>
              <a:bodyPr wrap="square" rtlCol="0">
                <a:spAutoFit/>
              </a:bodyPr>
              <a:lstStyle/>
              <a:p>
                <a:pPr algn="ctr"/>
                <a:r>
                  <a:rPr lang="en-US" sz="1200" dirty="0" smtClean="0">
                    <a:solidFill>
                      <a:srgbClr val="0000CC"/>
                    </a:solidFill>
                    <a:latin typeface="Times New Roman" panose="02020603050405020304" pitchFamily="18" charset="0"/>
                    <a:cs typeface="Times New Roman" panose="02020603050405020304" pitchFamily="18" charset="0"/>
                  </a:rPr>
                  <a:t>Average ADC</a:t>
                </a:r>
                <a:endParaRPr lang="en-US" sz="1200" dirty="0">
                  <a:solidFill>
                    <a:srgbClr val="0000CC"/>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3017520" y="3547646"/>
              <a:ext cx="6126480" cy="3020794"/>
              <a:chOff x="3017520" y="3547646"/>
              <a:chExt cx="6126480" cy="3020794"/>
            </a:xfrm>
          </p:grpSpPr>
          <p:pic>
            <p:nvPicPr>
              <p:cNvPr id="10" name="Picture 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17520" y="3642360"/>
                <a:ext cx="292608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17520" y="3547646"/>
                <a:ext cx="2926080" cy="276999"/>
              </a:xfrm>
              <a:prstGeom prst="rect">
                <a:avLst/>
              </a:prstGeom>
              <a:solidFill>
                <a:schemeClr val="bg1"/>
              </a:solidFill>
              <a:ln>
                <a:solidFill>
                  <a:schemeClr val="bg1"/>
                </a:solidFill>
              </a:ln>
            </p:spPr>
            <p:txBody>
              <a:bodyPr wrap="square" rtlCol="0">
                <a:spAutoFit/>
              </a:bodyPr>
              <a:lstStyle/>
              <a:p>
                <a:pPr algn="ctr"/>
                <a:r>
                  <a:rPr lang="en-US" sz="1200" dirty="0" smtClean="0">
                    <a:solidFill>
                      <a:srgbClr val="0000CC"/>
                    </a:solidFill>
                    <a:latin typeface="Times New Roman" panose="02020603050405020304" pitchFamily="18" charset="0"/>
                    <a:cs typeface="Times New Roman" panose="02020603050405020304" pitchFamily="18" charset="0"/>
                  </a:rPr>
                  <a:t>2D map </a:t>
                </a:r>
                <a:r>
                  <a:rPr lang="en-US" sz="1200" dirty="0">
                    <a:solidFill>
                      <a:srgbClr val="0000CC"/>
                    </a:solidFill>
                    <a:latin typeface="Times New Roman" panose="02020603050405020304" pitchFamily="18" charset="0"/>
                    <a:cs typeface="Times New Roman" panose="02020603050405020304" pitchFamily="18" charset="0"/>
                  </a:rPr>
                  <a:t>o</a:t>
                </a:r>
                <a:r>
                  <a:rPr lang="en-US" sz="1200" dirty="0" smtClean="0">
                    <a:solidFill>
                      <a:srgbClr val="0000CC"/>
                    </a:solidFill>
                    <a:latin typeface="Times New Roman" panose="02020603050405020304" pitchFamily="18" charset="0"/>
                    <a:cs typeface="Times New Roman" panose="02020603050405020304" pitchFamily="18" charset="0"/>
                  </a:rPr>
                  <a:t>f the bin  of signal peak</a:t>
                </a:r>
                <a:endParaRPr lang="en-US" sz="1200" dirty="0">
                  <a:solidFill>
                    <a:srgbClr val="0000CC"/>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6187440" y="3547646"/>
                <a:ext cx="2956560" cy="3020794"/>
                <a:chOff x="6187440" y="3547646"/>
                <a:chExt cx="2956560" cy="3020794"/>
              </a:xfrm>
            </p:grpSpPr>
            <p:grpSp>
              <p:nvGrpSpPr>
                <p:cNvPr id="14" name="Group 13"/>
                <p:cNvGrpSpPr>
                  <a:grpSpLocks noChangeAspect="1"/>
                </p:cNvGrpSpPr>
                <p:nvPr/>
              </p:nvGrpSpPr>
              <p:grpSpPr>
                <a:xfrm>
                  <a:off x="6217920" y="3642360"/>
                  <a:ext cx="2926080" cy="2926080"/>
                  <a:chOff x="6294120" y="3627120"/>
                  <a:chExt cx="2926080" cy="2926080"/>
                </a:xfrm>
              </p:grpSpPr>
              <p:pic>
                <p:nvPicPr>
                  <p:cNvPr id="22" name="Picture 2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294120" y="3627120"/>
                    <a:ext cx="2926080" cy="2926080"/>
                  </a:xfrm>
                  <a:prstGeom prst="rect">
                    <a:avLst/>
                  </a:prstGeom>
                </p:spPr>
              </p:pic>
              <p:cxnSp>
                <p:nvCxnSpPr>
                  <p:cNvPr id="23" name="Straight Connector 22"/>
                  <p:cNvCxnSpPr/>
                  <p:nvPr/>
                </p:nvCxnSpPr>
                <p:spPr>
                  <a:xfrm flipV="1">
                    <a:off x="6746240" y="4126985"/>
                    <a:ext cx="1869440" cy="1895867"/>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187440" y="3547646"/>
                  <a:ext cx="2926080" cy="276999"/>
                </a:xfrm>
                <a:prstGeom prst="rect">
                  <a:avLst/>
                </a:prstGeom>
                <a:solidFill>
                  <a:schemeClr val="bg1"/>
                </a:solidFill>
                <a:ln>
                  <a:solidFill>
                    <a:schemeClr val="bg1"/>
                  </a:solidFill>
                </a:ln>
              </p:spPr>
              <p:txBody>
                <a:bodyPr wrap="square" rtlCol="0">
                  <a:spAutoFit/>
                </a:bodyPr>
                <a:lstStyle/>
                <a:p>
                  <a:pPr algn="ctr"/>
                  <a:r>
                    <a:rPr lang="en-US" sz="1200" dirty="0" smtClean="0">
                      <a:solidFill>
                        <a:srgbClr val="0000CC"/>
                      </a:solidFill>
                      <a:latin typeface="Times New Roman" panose="02020603050405020304" pitchFamily="18" charset="0"/>
                      <a:cs typeface="Times New Roman" panose="02020603050405020304" pitchFamily="18" charset="0"/>
                    </a:rPr>
                    <a:t>X-Y correlation of the peak position</a:t>
                  </a:r>
                  <a:endParaRPr lang="en-US" sz="1200" dirty="0">
                    <a:solidFill>
                      <a:srgbClr val="0000CC"/>
                    </a:solidFill>
                    <a:latin typeface="Times New Roman" panose="02020603050405020304" pitchFamily="18" charset="0"/>
                    <a:cs typeface="Times New Roman" panose="02020603050405020304" pitchFamily="18" charset="0"/>
                  </a:endParaRPr>
                </a:p>
              </p:txBody>
            </p:sp>
          </p:grpSp>
        </p:grpSp>
      </p:grpSp>
      <p:sp>
        <p:nvSpPr>
          <p:cNvPr id="27" name="TextBox 26"/>
          <p:cNvSpPr txBox="1"/>
          <p:nvPr/>
        </p:nvSpPr>
        <p:spPr>
          <a:xfrm rot="5400000">
            <a:off x="5228511" y="4906090"/>
            <a:ext cx="1524000" cy="246221"/>
          </a:xfrm>
          <a:prstGeom prst="rect">
            <a:avLst/>
          </a:prstGeom>
          <a:noFill/>
          <a:ln>
            <a:solidFill>
              <a:schemeClr val="bg1"/>
            </a:solidFill>
          </a:ln>
        </p:spPr>
        <p:txBody>
          <a:bodyPr wrap="square" rtlCol="0">
            <a:spAutoFit/>
          </a:bodyPr>
          <a:lstStyle/>
          <a:p>
            <a:pPr algn="ctr"/>
            <a:r>
              <a:rPr lang="en-US" sz="1000" dirty="0" smtClean="0">
                <a:solidFill>
                  <a:srgbClr val="C00000"/>
                </a:solidFill>
                <a:latin typeface="Times New Roman" panose="02020603050405020304" pitchFamily="18" charset="0"/>
                <a:cs typeface="Times New Roman" panose="02020603050405020304" pitchFamily="18" charset="0"/>
              </a:rPr>
              <a:t>Time bin </a:t>
            </a:r>
            <a:endParaRPr lang="en-US" sz="1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57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10621"/>
            <a:ext cx="4572000" cy="331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64D43BAE-0034-4D57-AF93-86AA9138B4CA}"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11</a:t>
            </a:fld>
            <a:endParaRPr lang="en-US"/>
          </a:p>
        </p:txBody>
      </p:sp>
      <p:sp>
        <p:nvSpPr>
          <p:cNvPr id="17" name="TextBox 16"/>
          <p:cNvSpPr txBox="1"/>
          <p:nvPr/>
        </p:nvSpPr>
        <p:spPr>
          <a:xfrm>
            <a:off x="0" y="0"/>
            <a:ext cx="9144000" cy="677108"/>
          </a:xfrm>
          <a:prstGeom prst="rect">
            <a:avLst/>
          </a:prstGeom>
          <a:noFill/>
        </p:spPr>
        <p:txBody>
          <a:bodyPr wrap="square" rtlCol="0">
            <a:spAutoFit/>
          </a:bodyPr>
          <a:lstStyle/>
          <a:p>
            <a:pPr algn="ctr"/>
            <a:r>
              <a:rPr lang="en-US" sz="2000" dirty="0" smtClean="0">
                <a:solidFill>
                  <a:schemeClr val="tx2"/>
                </a:solidFill>
                <a:latin typeface="Times New Roman" panose="02020603050405020304" pitchFamily="18" charset="0"/>
                <a:cs typeface="Times New Roman" panose="02020603050405020304" pitchFamily="18" charset="0"/>
              </a:rPr>
              <a:t>Study of the bending of readout honeycomb support vs. gas flow rate</a:t>
            </a:r>
          </a:p>
          <a:p>
            <a:pPr algn="ctr"/>
            <a:r>
              <a:rPr lang="en-US" dirty="0" smtClean="0">
                <a:solidFill>
                  <a:schemeClr val="tx2"/>
                </a:solidFill>
                <a:latin typeface="Times New Roman" panose="02020603050405020304" pitchFamily="18" charset="0"/>
                <a:cs typeface="Times New Roman" panose="02020603050405020304" pitchFamily="18" charset="0"/>
              </a:rPr>
              <a:t>(Data taken by Chau Dao)</a:t>
            </a:r>
            <a:endParaRPr lang="en-US" dirty="0">
              <a:solidFill>
                <a:schemeClr val="tx2"/>
              </a:solidFill>
              <a:latin typeface="Times New Roman" panose="02020603050405020304" pitchFamily="18" charset="0"/>
              <a:cs typeface="Times New Roman" panose="02020603050405020304" pitchFamily="18" charset="0"/>
            </a:endParaRPr>
          </a:p>
        </p:txBody>
      </p:sp>
      <p:grpSp>
        <p:nvGrpSpPr>
          <p:cNvPr id="2" name="Group 1"/>
          <p:cNvGrpSpPr>
            <a:grpSpLocks noChangeAspect="1"/>
          </p:cNvGrpSpPr>
          <p:nvPr/>
        </p:nvGrpSpPr>
        <p:grpSpPr>
          <a:xfrm>
            <a:off x="4477792" y="997857"/>
            <a:ext cx="4640807" cy="2178395"/>
            <a:chOff x="76200" y="1371600"/>
            <a:chExt cx="8991600" cy="4220658"/>
          </a:xfrm>
        </p:grpSpPr>
        <p:grpSp>
          <p:nvGrpSpPr>
            <p:cNvPr id="20" name="Group 19"/>
            <p:cNvGrpSpPr/>
            <p:nvPr/>
          </p:nvGrpSpPr>
          <p:grpSpPr>
            <a:xfrm>
              <a:off x="76200" y="1371600"/>
              <a:ext cx="8991600" cy="2927865"/>
              <a:chOff x="2039441" y="3777735"/>
              <a:chExt cx="5552162" cy="2927865"/>
            </a:xfrm>
          </p:grpSpPr>
          <p:grpSp>
            <p:nvGrpSpPr>
              <p:cNvPr id="29" name="Group 28"/>
              <p:cNvGrpSpPr>
                <a:grpSpLocks noChangeAspect="1"/>
              </p:cNvGrpSpPr>
              <p:nvPr/>
            </p:nvGrpSpPr>
            <p:grpSpPr>
              <a:xfrm>
                <a:off x="2039441" y="3777735"/>
                <a:ext cx="5552162" cy="2927865"/>
                <a:chOff x="2333" y="2659651"/>
                <a:chExt cx="9144000" cy="2621122"/>
              </a:xfrm>
            </p:grpSpPr>
            <p:grpSp>
              <p:nvGrpSpPr>
                <p:cNvPr id="39" name="Group 38"/>
                <p:cNvGrpSpPr/>
                <p:nvPr/>
              </p:nvGrpSpPr>
              <p:grpSpPr>
                <a:xfrm>
                  <a:off x="2333" y="3371069"/>
                  <a:ext cx="9144000" cy="1235672"/>
                  <a:chOff x="1139536" y="3692215"/>
                  <a:chExt cx="6785263" cy="914400"/>
                </a:xfrm>
              </p:grpSpPr>
              <p:cxnSp>
                <p:nvCxnSpPr>
                  <p:cNvPr id="62" name="Straight Connector 61"/>
                  <p:cNvCxnSpPr/>
                  <p:nvPr/>
                </p:nvCxnSpPr>
                <p:spPr>
                  <a:xfrm>
                    <a:off x="1139536" y="4240855"/>
                    <a:ext cx="6785263"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39536" y="3966535"/>
                    <a:ext cx="6785263"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39536" y="4606615"/>
                    <a:ext cx="6785263"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39536" y="4423735"/>
                    <a:ext cx="6785263"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39536" y="3692215"/>
                    <a:ext cx="67852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4666" y="4853876"/>
                  <a:ext cx="9139333" cy="426897"/>
                </a:xfrm>
                <a:prstGeom prst="rect">
                  <a:avLst/>
                </a:prstGeom>
                <a:solidFill>
                  <a:schemeClr val="accent6"/>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grpSp>
              <p:nvGrpSpPr>
                <p:cNvPr id="41" name="Group 40"/>
                <p:cNvGrpSpPr/>
                <p:nvPr/>
              </p:nvGrpSpPr>
              <p:grpSpPr>
                <a:xfrm>
                  <a:off x="329399" y="3000368"/>
                  <a:ext cx="8489856" cy="1853508"/>
                  <a:chOff x="1451598" y="3417895"/>
                  <a:chExt cx="6299858" cy="1371600"/>
                </a:xfrm>
              </p:grpSpPr>
              <p:grpSp>
                <p:nvGrpSpPr>
                  <p:cNvPr id="48" name="Group 47"/>
                  <p:cNvGrpSpPr/>
                  <p:nvPr/>
                </p:nvGrpSpPr>
                <p:grpSpPr>
                  <a:xfrm>
                    <a:off x="7163811" y="3417895"/>
                    <a:ext cx="587645" cy="1371600"/>
                    <a:chOff x="7172345" y="3417895"/>
                    <a:chExt cx="274320" cy="1371600"/>
                  </a:xfrm>
                </p:grpSpPr>
                <p:sp>
                  <p:nvSpPr>
                    <p:cNvPr id="56" name="Rectangle 55"/>
                    <p:cNvSpPr/>
                    <p:nvPr/>
                  </p:nvSpPr>
                  <p:spPr>
                    <a:xfrm>
                      <a:off x="717234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Rectangle 56"/>
                    <p:cNvSpPr/>
                    <p:nvPr/>
                  </p:nvSpPr>
                  <p:spPr>
                    <a:xfrm>
                      <a:off x="7172345"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Rectangle 57"/>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 name="Rectangle 58"/>
                    <p:cNvSpPr>
                      <a:spLocks noChangeAspect="1"/>
                    </p:cNvSpPr>
                    <p:nvPr/>
                  </p:nvSpPr>
                  <p:spPr>
                    <a:xfrm>
                      <a:off x="717280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Rectangle 59"/>
                    <p:cNvSpPr/>
                    <p:nvPr/>
                  </p:nvSpPr>
                  <p:spPr>
                    <a:xfrm>
                      <a:off x="717234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Rectangle 60"/>
                    <p:cNvSpPr/>
                    <p:nvPr/>
                  </p:nvSpPr>
                  <p:spPr>
                    <a:xfrm>
                      <a:off x="7172345"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9" name="Group 48"/>
                  <p:cNvGrpSpPr/>
                  <p:nvPr/>
                </p:nvGrpSpPr>
                <p:grpSpPr>
                  <a:xfrm>
                    <a:off x="1451598" y="3417895"/>
                    <a:ext cx="588665" cy="1371600"/>
                    <a:chOff x="7171869" y="3417895"/>
                    <a:chExt cx="274796" cy="1371600"/>
                  </a:xfrm>
                </p:grpSpPr>
                <p:sp>
                  <p:nvSpPr>
                    <p:cNvPr id="50" name="Rectangle 49"/>
                    <p:cNvSpPr/>
                    <p:nvPr/>
                  </p:nvSpPr>
                  <p:spPr>
                    <a:xfrm>
                      <a:off x="717232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 name="Rectangle 50"/>
                    <p:cNvSpPr/>
                    <p:nvPr/>
                  </p:nvSpPr>
                  <p:spPr>
                    <a:xfrm>
                      <a:off x="7171869"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Rectangle 51"/>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 name="Rectangle 52"/>
                    <p:cNvSpPr>
                      <a:spLocks noChangeAspect="1"/>
                    </p:cNvSpPr>
                    <p:nvPr/>
                  </p:nvSpPr>
                  <p:spPr>
                    <a:xfrm>
                      <a:off x="717278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 name="Rectangle 53"/>
                    <p:cNvSpPr/>
                    <p:nvPr/>
                  </p:nvSpPr>
                  <p:spPr>
                    <a:xfrm>
                      <a:off x="717232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Rectangle 54"/>
                    <p:cNvSpPr/>
                    <p:nvPr/>
                  </p:nvSpPr>
                  <p:spPr>
                    <a:xfrm>
                      <a:off x="7171869"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42" name="Group 41"/>
                <p:cNvGrpSpPr/>
                <p:nvPr/>
              </p:nvGrpSpPr>
              <p:grpSpPr>
                <a:xfrm flipH="1">
                  <a:off x="891405" y="2659651"/>
                  <a:ext cx="275979" cy="2161814"/>
                  <a:chOff x="1675447" y="1860762"/>
                  <a:chExt cx="204789" cy="1306052"/>
                </a:xfrm>
                <a:solidFill>
                  <a:schemeClr val="bg1"/>
                </a:solidFill>
              </p:grpSpPr>
              <p:sp>
                <p:nvSpPr>
                  <p:cNvPr id="46" name="Rectangle 45"/>
                  <p:cNvSpPr/>
                  <p:nvPr/>
                </p:nvSpPr>
                <p:spPr>
                  <a:xfrm>
                    <a:off x="1834516" y="1860762"/>
                    <a:ext cx="45720" cy="1306052"/>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 name="Rectangle 46"/>
                  <p:cNvSpPr/>
                  <p:nvPr/>
                </p:nvSpPr>
                <p:spPr>
                  <a:xfrm>
                    <a:off x="1675447" y="3121094"/>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3" name="Group 42"/>
                <p:cNvGrpSpPr/>
                <p:nvPr/>
              </p:nvGrpSpPr>
              <p:grpSpPr>
                <a:xfrm>
                  <a:off x="8016899" y="2892684"/>
                  <a:ext cx="254154" cy="793957"/>
                  <a:chOff x="7172325" y="3417895"/>
                  <a:chExt cx="188594" cy="474020"/>
                </a:xfrm>
                <a:solidFill>
                  <a:schemeClr val="bg1"/>
                </a:solidFill>
              </p:grpSpPr>
              <p:sp>
                <p:nvSpPr>
                  <p:cNvPr id="44" name="Rectangle 43"/>
                  <p:cNvSpPr/>
                  <p:nvPr/>
                </p:nvSpPr>
                <p:spPr>
                  <a:xfrm>
                    <a:off x="7172325" y="3846195"/>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Rectangle 44"/>
                  <p:cNvSpPr/>
                  <p:nvPr/>
                </p:nvSpPr>
                <p:spPr>
                  <a:xfrm>
                    <a:off x="7309256" y="3417895"/>
                    <a:ext cx="51663" cy="4740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22" name="Group 21"/>
              <p:cNvGrpSpPr/>
              <p:nvPr/>
            </p:nvGrpSpPr>
            <p:grpSpPr>
              <a:xfrm>
                <a:off x="3394464" y="5105400"/>
                <a:ext cx="2895600" cy="945251"/>
                <a:chOff x="3048000" y="5029200"/>
                <a:chExt cx="2895600" cy="1168784"/>
              </a:xfrm>
            </p:grpSpPr>
            <p:cxnSp>
              <p:nvCxnSpPr>
                <p:cNvPr id="25" name="Straight Arrow Connector 24"/>
                <p:cNvCxnSpPr/>
                <p:nvPr/>
              </p:nvCxnSpPr>
              <p:spPr>
                <a:xfrm rot="5400000">
                  <a:off x="53592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3940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4288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636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H="1">
                <a:off x="6411419" y="4876800"/>
                <a:ext cx="488245" cy="5341"/>
              </a:xfrm>
              <a:prstGeom prst="straightConnector1">
                <a:avLst/>
              </a:prstGeom>
              <a:ln w="25400">
                <a:solidFill>
                  <a:srgbClr val="0000FF"/>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83945" y="6144932"/>
                <a:ext cx="488245" cy="5341"/>
              </a:xfrm>
              <a:prstGeom prst="straightConnector1">
                <a:avLst/>
              </a:prstGeom>
              <a:ln w="25400">
                <a:solidFill>
                  <a:srgbClr val="0000FF"/>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8" name="Flowchart: Stored Data 7"/>
            <p:cNvSpPr/>
            <p:nvPr/>
          </p:nvSpPr>
          <p:spPr>
            <a:xfrm rot="16200000">
              <a:off x="4266054" y="-369330"/>
              <a:ext cx="609599" cy="8984719"/>
            </a:xfrm>
            <a:prstGeom prst="flowChartOnlineStorag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038600" y="4427830"/>
              <a:ext cx="457200" cy="1164428"/>
              <a:chOff x="2373500" y="4953000"/>
              <a:chExt cx="457200" cy="1164428"/>
            </a:xfrm>
          </p:grpSpPr>
          <p:grpSp>
            <p:nvGrpSpPr>
              <p:cNvPr id="70" name="Group 69"/>
              <p:cNvGrpSpPr/>
              <p:nvPr/>
            </p:nvGrpSpPr>
            <p:grpSpPr>
              <a:xfrm>
                <a:off x="2380038" y="4953000"/>
                <a:ext cx="444124" cy="838199"/>
                <a:chOff x="1905000" y="5410201"/>
                <a:chExt cx="444124" cy="838199"/>
              </a:xfrm>
              <a:solidFill>
                <a:schemeClr val="tx1"/>
              </a:solidFill>
            </p:grpSpPr>
            <p:sp>
              <p:nvSpPr>
                <p:cNvPr id="11" name="Oval 10"/>
                <p:cNvSpPr/>
                <p:nvPr/>
              </p:nvSpPr>
              <p:spPr>
                <a:xfrm>
                  <a:off x="1905000" y="5791200"/>
                  <a:ext cx="444124"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V="1">
                  <a:off x="2127062" y="5410201"/>
                  <a:ext cx="0" cy="304799"/>
                </a:xfrm>
                <a:prstGeom prst="straightConnector1">
                  <a:avLst/>
                </a:prstGeom>
                <a:grpFill/>
                <a:ln w="31750">
                  <a:solidFill>
                    <a:schemeClr val="tx1">
                      <a:lumMod val="65000"/>
                      <a:lumOff val="3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2564000" y="5800724"/>
                <a:ext cx="76200" cy="2286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6200000">
                <a:off x="2564000" y="5850728"/>
                <a:ext cx="76200" cy="4572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flipV="1">
                <a:off x="2624960" y="5410200"/>
                <a:ext cx="113477" cy="152400"/>
              </a:xfrm>
              <a:prstGeom prst="straightConnector1">
                <a:avLst/>
              </a:prstGeom>
              <a:solidFill>
                <a:schemeClr val="tx1"/>
              </a:solidFill>
              <a:ln w="12700">
                <a:solidFill>
                  <a:srgbClr val="0000CC"/>
                </a:solidFill>
                <a:tailEnd type="triangle" w="sm" len="sm"/>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579241" y="5181600"/>
                <a:ext cx="45719" cy="147637"/>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76200" y="3733800"/>
            <a:ext cx="4114800" cy="2667000"/>
            <a:chOff x="5044440" y="2984563"/>
            <a:chExt cx="4023360" cy="2501837"/>
          </a:xfrm>
        </p:grpSpPr>
        <p:sp>
          <p:nvSpPr>
            <p:cNvPr id="69" name="Rectangle 68"/>
            <p:cNvSpPr/>
            <p:nvPr/>
          </p:nvSpPr>
          <p:spPr>
            <a:xfrm>
              <a:off x="5044440" y="2984563"/>
              <a:ext cx="4023360" cy="2496765"/>
            </a:xfrm>
            <a:prstGeom prst="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227320" y="3044225"/>
              <a:ext cx="3657600" cy="237744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643688" y="4043529"/>
              <a:ext cx="674768" cy="316944"/>
            </a:xfrm>
            <a:prstGeom prst="rect">
              <a:avLst/>
            </a:prstGeom>
            <a:noFill/>
          </p:spPr>
          <p:txBody>
            <a:bodyPr wrap="none" rtlCol="0">
              <a:spAutoFit/>
            </a:bodyPr>
            <a:lstStyle/>
            <a:p>
              <a:r>
                <a:rPr lang="en-US" sz="1600" dirty="0" smtClean="0"/>
                <a:t>center</a:t>
              </a:r>
              <a:endParaRPr lang="en-US" sz="1600" dirty="0"/>
            </a:p>
          </p:txBody>
        </p:sp>
        <p:sp>
          <p:nvSpPr>
            <p:cNvPr id="75" name="TextBox 74"/>
            <p:cNvSpPr txBox="1"/>
            <p:nvPr/>
          </p:nvSpPr>
          <p:spPr>
            <a:xfrm>
              <a:off x="5210835" y="5105400"/>
              <a:ext cx="732765" cy="338554"/>
            </a:xfrm>
            <a:prstGeom prst="rect">
              <a:avLst/>
            </a:prstGeom>
            <a:noFill/>
          </p:spPr>
          <p:txBody>
            <a:bodyPr wrap="none" rtlCol="0">
              <a:spAutoFit/>
            </a:bodyPr>
            <a:lstStyle/>
            <a:p>
              <a:r>
                <a:rPr lang="en-US" sz="1600" dirty="0" smtClean="0"/>
                <a:t>corner</a:t>
              </a:r>
              <a:endParaRPr lang="en-US" sz="1600" dirty="0"/>
            </a:p>
          </p:txBody>
        </p:sp>
        <p:sp>
          <p:nvSpPr>
            <p:cNvPr id="76" name="TextBox 75"/>
            <p:cNvSpPr txBox="1"/>
            <p:nvPr/>
          </p:nvSpPr>
          <p:spPr>
            <a:xfrm>
              <a:off x="5233263" y="4031610"/>
              <a:ext cx="862737" cy="338554"/>
            </a:xfrm>
            <a:prstGeom prst="rect">
              <a:avLst/>
            </a:prstGeom>
            <a:noFill/>
          </p:spPr>
          <p:txBody>
            <a:bodyPr wrap="none" rtlCol="0">
              <a:spAutoFit/>
            </a:bodyPr>
            <a:lstStyle/>
            <a:p>
              <a:r>
                <a:rPr lang="en-US" sz="1600" dirty="0" smtClean="0"/>
                <a:t>middle2</a:t>
              </a:r>
              <a:endParaRPr lang="en-US" sz="1600" dirty="0"/>
            </a:p>
          </p:txBody>
        </p:sp>
        <p:sp>
          <p:nvSpPr>
            <p:cNvPr id="78" name="TextBox 77"/>
            <p:cNvSpPr txBox="1"/>
            <p:nvPr/>
          </p:nvSpPr>
          <p:spPr>
            <a:xfrm>
              <a:off x="6673171" y="5147846"/>
              <a:ext cx="862737" cy="338554"/>
            </a:xfrm>
            <a:prstGeom prst="rect">
              <a:avLst/>
            </a:prstGeom>
            <a:noFill/>
          </p:spPr>
          <p:txBody>
            <a:bodyPr wrap="none" rtlCol="0">
              <a:spAutoFit/>
            </a:bodyPr>
            <a:lstStyle/>
            <a:p>
              <a:r>
                <a:rPr lang="en-US" sz="1600" dirty="0" smtClean="0"/>
                <a:t>middle1</a:t>
              </a:r>
              <a:endParaRPr lang="en-US" sz="1600" dirty="0"/>
            </a:p>
          </p:txBody>
        </p:sp>
      </p:grpSp>
      <p:sp>
        <p:nvSpPr>
          <p:cNvPr id="80" name="Rectangle 79"/>
          <p:cNvSpPr/>
          <p:nvPr/>
        </p:nvSpPr>
        <p:spPr>
          <a:xfrm>
            <a:off x="0" y="685800"/>
            <a:ext cx="4191000"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Setup of a test (see cartoon below) to measure the bending of the readout board (honeycomb support) with the flow rate inside the chamber</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Measurement were taken at 4 location on the bottom side of the honeycomb support</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The measured deflection of 100 units is equivalent to 2.54 mm</a:t>
            </a:r>
          </a:p>
          <a:p>
            <a:pPr marL="285750" indent="-285750" algn="just">
              <a:lnSpc>
                <a:spcPct val="150000"/>
              </a:lnSpc>
              <a:buFont typeface="Arial" panose="020B0604020202020204" pitchFamily="34" charset="0"/>
              <a:buChar char="•"/>
            </a:pPr>
            <a:r>
              <a:rPr lang="en-US" sz="1400" dirty="0">
                <a:solidFill>
                  <a:srgbClr val="C00000"/>
                </a:solidFill>
                <a:latin typeface="Times New Roman" pitchFamily="18" charset="0"/>
                <a:cs typeface="Times New Roman" pitchFamily="18" charset="0"/>
              </a:rPr>
              <a:t>A gas flow = 10 units represent 2 volumes (V) change / hour in the GEM chamber (V = 3.6 L</a:t>
            </a:r>
            <a:r>
              <a:rPr lang="en-US" sz="1400" dirty="0" smtClean="0">
                <a:solidFill>
                  <a:srgbClr val="C00000"/>
                </a:solidFill>
                <a:latin typeface="Times New Roman" pitchFamily="18" charset="0"/>
                <a:cs typeface="Times New Roman" pitchFamily="18" charset="0"/>
              </a:rPr>
              <a:t>)</a:t>
            </a:r>
            <a:endParaRPr lang="en-US" sz="1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6285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480" y="4343400"/>
            <a:ext cx="301752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5054" y="4345307"/>
            <a:ext cx="301752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 y="4343400"/>
            <a:ext cx="301752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353DA42B-5D6E-4B92-9FBC-35C3CF4739FE}"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12</a:t>
            </a:fld>
            <a:endParaRPr lang="en-US"/>
          </a:p>
        </p:txBody>
      </p:sp>
      <p:sp>
        <p:nvSpPr>
          <p:cNvPr id="17" name="TextBox 16"/>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APV25 signal peak position vs. bending of readout board</a:t>
            </a:r>
            <a:endParaRPr lang="en-US" sz="2400" dirty="0">
              <a:solidFill>
                <a:schemeClr val="tx2"/>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3855" y="1676400"/>
            <a:ext cx="9130145" cy="2590800"/>
            <a:chOff x="13855" y="2057400"/>
            <a:chExt cx="9130145" cy="2895600"/>
          </a:xfrm>
        </p:grpSpPr>
        <p:grpSp>
          <p:nvGrpSpPr>
            <p:cNvPr id="3" name="Group 2"/>
            <p:cNvGrpSpPr/>
            <p:nvPr/>
          </p:nvGrpSpPr>
          <p:grpSpPr>
            <a:xfrm>
              <a:off x="6126480" y="2057400"/>
              <a:ext cx="3017520" cy="2895598"/>
              <a:chOff x="6126480" y="2362200"/>
              <a:chExt cx="3017520" cy="2895598"/>
            </a:xfrm>
          </p:grpSpPr>
          <p:pic>
            <p:nvPicPr>
              <p:cNvPr id="15" name="Picture 2"/>
              <p:cNvPicPr>
                <a:picLocks noChangeArrowheads="1"/>
              </p:cNvPicPr>
              <p:nvPr/>
            </p:nvPicPr>
            <p:blipFill rotWithShape="1">
              <a:blip r:embed="rId5" cstate="print">
                <a:extLst>
                  <a:ext uri="{28A0092B-C50C-407E-A947-70E740481C1C}">
                    <a14:useLocalDpi xmlns:a14="http://schemas.microsoft.com/office/drawing/2010/main" val="0"/>
                  </a:ext>
                </a:extLst>
              </a:blip>
              <a:srcRect t="9375"/>
              <a:stretch/>
            </p:blipFill>
            <p:spPr bwMode="auto">
              <a:xfrm>
                <a:off x="6126480" y="2712718"/>
                <a:ext cx="3017520" cy="25450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126480" y="2362200"/>
                <a:ext cx="3017520" cy="338554"/>
              </a:xfrm>
              <a:prstGeom prst="rect">
                <a:avLst/>
              </a:prstGeom>
              <a:solidFill>
                <a:schemeClr val="bg1"/>
              </a:solidFill>
              <a:ln>
                <a:solidFill>
                  <a:schemeClr val="bg1"/>
                </a:solidFill>
              </a:ln>
            </p:spPr>
            <p:txBody>
              <a:bodyPr wrap="square" rtlCol="0">
                <a:spAutoFit/>
              </a:bodyPr>
              <a:lstStyle/>
              <a:p>
                <a:pPr algn="ctr"/>
                <a:r>
                  <a:rPr lang="en-US" sz="1600" dirty="0" smtClean="0">
                    <a:solidFill>
                      <a:schemeClr val="tx2"/>
                    </a:solidFill>
                    <a:latin typeface="Times New Roman" panose="02020603050405020304" pitchFamily="18" charset="0"/>
                    <a:cs typeface="Times New Roman" panose="02020603050405020304" pitchFamily="18" charset="0"/>
                  </a:rPr>
                  <a:t>Gas flow = 15 units</a:t>
                </a:r>
                <a:endParaRPr lang="en-US" sz="1600" dirty="0">
                  <a:solidFill>
                    <a:schemeClr val="tx2"/>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3070167" y="2057400"/>
              <a:ext cx="3017520" cy="2895600"/>
              <a:chOff x="3070167" y="2362200"/>
              <a:chExt cx="3017520" cy="2895600"/>
            </a:xfrm>
          </p:grpSpPr>
          <p:pic>
            <p:nvPicPr>
              <p:cNvPr id="9" name="Picture 2"/>
              <p:cNvPicPr>
                <a:picLocks noChangeArrowheads="1"/>
              </p:cNvPicPr>
              <p:nvPr/>
            </p:nvPicPr>
            <p:blipFill rotWithShape="1">
              <a:blip r:embed="rId6" cstate="print">
                <a:extLst>
                  <a:ext uri="{28A0092B-C50C-407E-A947-70E740481C1C}">
                    <a14:useLocalDpi xmlns:a14="http://schemas.microsoft.com/office/drawing/2010/main" val="0"/>
                  </a:ext>
                </a:extLst>
              </a:blip>
              <a:srcRect t="9028"/>
              <a:stretch/>
            </p:blipFill>
            <p:spPr bwMode="auto">
              <a:xfrm>
                <a:off x="3070167" y="2712720"/>
                <a:ext cx="3017520" cy="2545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70167" y="2362200"/>
                <a:ext cx="3017520" cy="338554"/>
              </a:xfrm>
              <a:prstGeom prst="rect">
                <a:avLst/>
              </a:prstGeom>
              <a:solidFill>
                <a:schemeClr val="bg1"/>
              </a:solidFill>
              <a:ln>
                <a:solidFill>
                  <a:schemeClr val="bg1"/>
                </a:solidFill>
              </a:ln>
            </p:spPr>
            <p:txBody>
              <a:bodyPr wrap="square" rtlCol="0">
                <a:spAutoFit/>
              </a:bodyPr>
              <a:lstStyle/>
              <a:p>
                <a:pPr algn="ctr"/>
                <a:r>
                  <a:rPr lang="en-US" sz="1600" dirty="0" smtClean="0">
                    <a:solidFill>
                      <a:schemeClr val="tx2"/>
                    </a:solidFill>
                    <a:latin typeface="Times New Roman" panose="02020603050405020304" pitchFamily="18" charset="0"/>
                    <a:cs typeface="Times New Roman" panose="02020603050405020304" pitchFamily="18" charset="0"/>
                  </a:rPr>
                  <a:t>Gas flow = 10 units</a:t>
                </a:r>
                <a:endParaRPr lang="en-US" sz="1600" dirty="0">
                  <a:solidFill>
                    <a:schemeClr val="tx2"/>
                  </a:solidFill>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13855" y="2057400"/>
              <a:ext cx="3017520" cy="2895598"/>
              <a:chOff x="13855" y="2362200"/>
              <a:chExt cx="3017520" cy="2895598"/>
            </a:xfrm>
          </p:grpSpPr>
          <p:pic>
            <p:nvPicPr>
              <p:cNvPr id="12" name="Picture 2"/>
              <p:cNvPicPr>
                <a:picLocks noChangeArrowheads="1"/>
              </p:cNvPicPr>
              <p:nvPr/>
            </p:nvPicPr>
            <p:blipFill rotWithShape="1">
              <a:blip r:embed="rId7" cstate="print">
                <a:extLst>
                  <a:ext uri="{28A0092B-C50C-407E-A947-70E740481C1C}">
                    <a14:useLocalDpi xmlns:a14="http://schemas.microsoft.com/office/drawing/2010/main" val="0"/>
                  </a:ext>
                </a:extLst>
              </a:blip>
              <a:srcRect t="8681"/>
              <a:stretch/>
            </p:blipFill>
            <p:spPr bwMode="auto">
              <a:xfrm>
                <a:off x="13855" y="2712718"/>
                <a:ext cx="3017520" cy="25450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855" y="2362200"/>
                <a:ext cx="3017520" cy="338554"/>
              </a:xfrm>
              <a:prstGeom prst="rect">
                <a:avLst/>
              </a:prstGeom>
              <a:solidFill>
                <a:schemeClr val="bg1"/>
              </a:solidFill>
              <a:ln>
                <a:solidFill>
                  <a:schemeClr val="bg1"/>
                </a:solidFill>
              </a:ln>
            </p:spPr>
            <p:txBody>
              <a:bodyPr wrap="square" rtlCol="0">
                <a:spAutoFit/>
              </a:bodyPr>
              <a:lstStyle/>
              <a:p>
                <a:pPr algn="ctr"/>
                <a:r>
                  <a:rPr lang="en-US" sz="1600" dirty="0" smtClean="0">
                    <a:solidFill>
                      <a:schemeClr val="tx2"/>
                    </a:solidFill>
                    <a:latin typeface="Times New Roman" panose="02020603050405020304" pitchFamily="18" charset="0"/>
                    <a:cs typeface="Times New Roman" panose="02020603050405020304" pitchFamily="18" charset="0"/>
                  </a:rPr>
                  <a:t>Gas flow = 5 units</a:t>
                </a:r>
                <a:endParaRPr lang="en-US" sz="1600" dirty="0">
                  <a:solidFill>
                    <a:schemeClr val="tx2"/>
                  </a:solidFill>
                  <a:latin typeface="Times New Roman" panose="02020603050405020304" pitchFamily="18" charset="0"/>
                  <a:cs typeface="Times New Roman" panose="02020603050405020304" pitchFamily="18" charset="0"/>
                </a:endParaRPr>
              </a:p>
            </p:txBody>
          </p:sp>
        </p:grpSp>
      </p:grpSp>
      <p:sp>
        <p:nvSpPr>
          <p:cNvPr id="21" name="Rectangle 20"/>
          <p:cNvSpPr/>
          <p:nvPr/>
        </p:nvSpPr>
        <p:spPr>
          <a:xfrm>
            <a:off x="0" y="443805"/>
            <a:ext cx="9144000" cy="138499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Scan </a:t>
            </a:r>
            <a:r>
              <a:rPr lang="en-US" sz="1400" dirty="0">
                <a:latin typeface="Times New Roman" pitchFamily="18" charset="0"/>
                <a:cs typeface="Times New Roman" pitchFamily="18" charset="0"/>
              </a:rPr>
              <a:t>the </a:t>
            </a:r>
            <a:r>
              <a:rPr lang="en-US" sz="1400" dirty="0" smtClean="0">
                <a:latin typeface="Times New Roman" pitchFamily="18" charset="0"/>
                <a:cs typeface="Times New Roman" pitchFamily="18" charset="0"/>
              </a:rPr>
              <a:t>newly built  </a:t>
            </a:r>
            <a:r>
              <a:rPr lang="en-US" sz="1400" dirty="0">
                <a:latin typeface="Times New Roman" pitchFamily="18" charset="0"/>
                <a:cs typeface="Times New Roman" pitchFamily="18" charset="0"/>
              </a:rPr>
              <a:t>60x50 GEM module </a:t>
            </a:r>
            <a:r>
              <a:rPr lang="en-US" sz="1400" dirty="0" smtClean="0">
                <a:latin typeface="Times New Roman" pitchFamily="18" charset="0"/>
                <a:cs typeface="Times New Roman" pitchFamily="18" charset="0"/>
              </a:rPr>
              <a:t> with Sr90 source at different flow rates. </a:t>
            </a:r>
          </a:p>
          <a:p>
            <a:pPr marL="285750" indent="-285750">
              <a:lnSpc>
                <a:spcPct val="150000"/>
              </a:lnSpc>
              <a:buFont typeface="Arial" panose="020B0604020202020204" pitchFamily="34" charset="0"/>
              <a:buChar char="•"/>
            </a:pPr>
            <a:r>
              <a:rPr lang="en-US" sz="1400" dirty="0" smtClean="0">
                <a:solidFill>
                  <a:srgbClr val="C00000"/>
                </a:solidFill>
                <a:latin typeface="Times New Roman" pitchFamily="18" charset="0"/>
                <a:cs typeface="Times New Roman" pitchFamily="18" charset="0"/>
              </a:rPr>
              <a:t>A gas flow = 10 units represent 2 volumes change per hour. The volume of the SBS BT GEM chamber is 3.6 L)</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Clear dependence of the signal peak spatial non uniformity with gas flow</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Clear correlation between the signal peak position and the deformation of the readout board</a:t>
            </a:r>
          </a:p>
        </p:txBody>
      </p:sp>
      <p:sp>
        <p:nvSpPr>
          <p:cNvPr id="8" name="Rectangle 7"/>
          <p:cNvSpPr/>
          <p:nvPr/>
        </p:nvSpPr>
        <p:spPr>
          <a:xfrm>
            <a:off x="914400" y="4572000"/>
            <a:ext cx="6858000" cy="276999"/>
          </a:xfrm>
          <a:prstGeom prst="rect">
            <a:avLst/>
          </a:prstGeom>
          <a:solidFill>
            <a:schemeClr val="bg1"/>
          </a:solidFill>
          <a:ln>
            <a:noFill/>
          </a:ln>
        </p:spPr>
        <p:txBody>
          <a:bodyPr wrap="square">
            <a:spAutoFit/>
          </a:bodyPr>
          <a:lstStyle/>
          <a:p>
            <a:pPr algn="ctr"/>
            <a:r>
              <a:rPr lang="en-US" sz="1200" dirty="0">
                <a:solidFill>
                  <a:srgbClr val="C00000"/>
                </a:solidFill>
                <a:latin typeface="Times New Roman" pitchFamily="18" charset="0"/>
                <a:cs typeface="Times New Roman" pitchFamily="18" charset="0"/>
              </a:rPr>
              <a:t>A gas flow = 10 units represent 2 volumes (V) change / hour in the GEM chamber (V = 3.6 L)</a:t>
            </a:r>
          </a:p>
        </p:txBody>
      </p:sp>
    </p:spTree>
    <p:extLst>
      <p:ext uri="{BB962C8B-B14F-4D97-AF65-F5344CB8AC3E}">
        <p14:creationId xmlns:p14="http://schemas.microsoft.com/office/powerpoint/2010/main" val="146089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7EDECD-E080-42B1-BF35-E9F6A1255F2B}"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13</a:t>
            </a:fld>
            <a:endParaRPr lang="en-US"/>
          </a:p>
        </p:txBody>
      </p:sp>
      <p:sp>
        <p:nvSpPr>
          <p:cNvPr id="17" name="TextBox 16"/>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Idea for correction of the bending of the readout</a:t>
            </a:r>
          </a:p>
        </p:txBody>
      </p:sp>
      <p:sp>
        <p:nvSpPr>
          <p:cNvPr id="80" name="Rectangle 79"/>
          <p:cNvSpPr/>
          <p:nvPr/>
        </p:nvSpPr>
        <p:spPr>
          <a:xfrm>
            <a:off x="0" y="838200"/>
            <a:ext cx="9144000"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Clear correlation between the bending and the displacement of the signal peak position</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Idea to test is to add a 25 </a:t>
            </a:r>
            <a:r>
              <a:rPr lang="en-US" sz="1600" dirty="0" smtClean="0">
                <a:latin typeface="Symbol" panose="05050102010706020507" pitchFamily="18" charset="2"/>
                <a:cs typeface="Times New Roman" pitchFamily="18" charset="0"/>
              </a:rPr>
              <a:t>m</a:t>
            </a:r>
            <a:r>
              <a:rPr lang="en-US" sz="1600" dirty="0" smtClean="0">
                <a:latin typeface="Times New Roman" pitchFamily="18" charset="0"/>
                <a:cs typeface="Times New Roman" pitchFamily="18" charset="0"/>
              </a:rPr>
              <a:t>m </a:t>
            </a:r>
            <a:r>
              <a:rPr lang="en-US" sz="1600" dirty="0">
                <a:latin typeface="Times New Roman" pitchFamily="18" charset="0"/>
                <a:cs typeface="Times New Roman" pitchFamily="18" charset="0"/>
              </a:rPr>
              <a:t>K</a:t>
            </a:r>
            <a:r>
              <a:rPr lang="en-US" sz="1600" dirty="0" smtClean="0">
                <a:latin typeface="Times New Roman" pitchFamily="18" charset="0"/>
                <a:cs typeface="Times New Roman" pitchFamily="18" charset="0"/>
              </a:rPr>
              <a:t>apton foil gas window at bottom of the chamber and flow the gas inside to compensate the overpressure inside the chamber. </a:t>
            </a:r>
          </a:p>
          <a:p>
            <a:pPr marL="285750" indent="-285750">
              <a:lnSpc>
                <a:spcPct val="150000"/>
              </a:lnSpc>
              <a:buFont typeface="Arial" panose="020B0604020202020204" pitchFamily="34" charset="0"/>
              <a:buChar char="•"/>
            </a:pPr>
            <a:r>
              <a:rPr lang="en-US" sz="1600" dirty="0">
                <a:latin typeface="Times New Roman" pitchFamily="18" charset="0"/>
                <a:cs typeface="Times New Roman" pitchFamily="18" charset="0"/>
              </a:rPr>
              <a:t>E</a:t>
            </a:r>
            <a:r>
              <a:rPr lang="en-US" sz="1600" dirty="0" smtClean="0">
                <a:latin typeface="Times New Roman" pitchFamily="18" charset="0"/>
                <a:cs typeface="Times New Roman" pitchFamily="18" charset="0"/>
              </a:rPr>
              <a:t>asy idea to implement and we could test the signal peak position against gas flow with it to validate it</a:t>
            </a:r>
          </a:p>
        </p:txBody>
      </p:sp>
      <p:grpSp>
        <p:nvGrpSpPr>
          <p:cNvPr id="16" name="Group 15"/>
          <p:cNvGrpSpPr/>
          <p:nvPr/>
        </p:nvGrpSpPr>
        <p:grpSpPr>
          <a:xfrm>
            <a:off x="762000" y="3056145"/>
            <a:ext cx="6488456" cy="2620874"/>
            <a:chOff x="762000" y="3056145"/>
            <a:chExt cx="6488456" cy="2620874"/>
          </a:xfrm>
        </p:grpSpPr>
        <p:grpSp>
          <p:nvGrpSpPr>
            <p:cNvPr id="36" name="Group 35"/>
            <p:cNvGrpSpPr/>
            <p:nvPr/>
          </p:nvGrpSpPr>
          <p:grpSpPr>
            <a:xfrm>
              <a:off x="762000" y="3122047"/>
              <a:ext cx="5955056" cy="2554972"/>
              <a:chOff x="2045944" y="3122047"/>
              <a:chExt cx="5955056" cy="2554972"/>
            </a:xfrm>
          </p:grpSpPr>
          <p:grpSp>
            <p:nvGrpSpPr>
              <p:cNvPr id="20" name="Group 19"/>
              <p:cNvGrpSpPr>
                <a:grpSpLocks noChangeAspect="1"/>
              </p:cNvGrpSpPr>
              <p:nvPr/>
            </p:nvGrpSpPr>
            <p:grpSpPr>
              <a:xfrm>
                <a:off x="2045944" y="3122047"/>
                <a:ext cx="5943600" cy="1935369"/>
                <a:chOff x="2039441" y="3777735"/>
                <a:chExt cx="5552162" cy="2927865"/>
              </a:xfrm>
            </p:grpSpPr>
            <p:grpSp>
              <p:nvGrpSpPr>
                <p:cNvPr id="29" name="Group 28"/>
                <p:cNvGrpSpPr>
                  <a:grpSpLocks noChangeAspect="1"/>
                </p:cNvGrpSpPr>
                <p:nvPr/>
              </p:nvGrpSpPr>
              <p:grpSpPr>
                <a:xfrm>
                  <a:off x="2039441" y="3777735"/>
                  <a:ext cx="5552162" cy="2927865"/>
                  <a:chOff x="2333" y="2659651"/>
                  <a:chExt cx="9144000" cy="2621122"/>
                </a:xfrm>
              </p:grpSpPr>
              <p:grpSp>
                <p:nvGrpSpPr>
                  <p:cNvPr id="39" name="Group 38"/>
                  <p:cNvGrpSpPr/>
                  <p:nvPr/>
                </p:nvGrpSpPr>
                <p:grpSpPr>
                  <a:xfrm>
                    <a:off x="2333" y="3371069"/>
                    <a:ext cx="9144000" cy="1235672"/>
                    <a:chOff x="1139536" y="3692215"/>
                    <a:chExt cx="6785263" cy="914400"/>
                  </a:xfrm>
                </p:grpSpPr>
                <p:cxnSp>
                  <p:nvCxnSpPr>
                    <p:cNvPr id="62" name="Straight Connector 61"/>
                    <p:cNvCxnSpPr/>
                    <p:nvPr/>
                  </p:nvCxnSpPr>
                  <p:spPr>
                    <a:xfrm>
                      <a:off x="1139536" y="4240855"/>
                      <a:ext cx="6785263"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39536" y="3966535"/>
                      <a:ext cx="6785263"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39536" y="4606615"/>
                      <a:ext cx="6785263"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39536" y="4423735"/>
                      <a:ext cx="6785263"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39536" y="3692215"/>
                      <a:ext cx="67852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4666" y="4853876"/>
                    <a:ext cx="9139333" cy="426897"/>
                  </a:xfrm>
                  <a:prstGeom prst="rect">
                    <a:avLst/>
                  </a:prstGeom>
                  <a:solidFill>
                    <a:schemeClr val="accent6"/>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grpSp>
                <p:nvGrpSpPr>
                  <p:cNvPr id="41" name="Group 40"/>
                  <p:cNvGrpSpPr/>
                  <p:nvPr/>
                </p:nvGrpSpPr>
                <p:grpSpPr>
                  <a:xfrm>
                    <a:off x="329399" y="3000368"/>
                    <a:ext cx="8489856" cy="1853508"/>
                    <a:chOff x="1451598" y="3417895"/>
                    <a:chExt cx="6299858" cy="1371600"/>
                  </a:xfrm>
                </p:grpSpPr>
                <p:grpSp>
                  <p:nvGrpSpPr>
                    <p:cNvPr id="48" name="Group 47"/>
                    <p:cNvGrpSpPr/>
                    <p:nvPr/>
                  </p:nvGrpSpPr>
                  <p:grpSpPr>
                    <a:xfrm>
                      <a:off x="7163811" y="3417895"/>
                      <a:ext cx="587645" cy="1371600"/>
                      <a:chOff x="7172345" y="3417895"/>
                      <a:chExt cx="274320" cy="1371600"/>
                    </a:xfrm>
                  </p:grpSpPr>
                  <p:sp>
                    <p:nvSpPr>
                      <p:cNvPr id="56" name="Rectangle 55"/>
                      <p:cNvSpPr/>
                      <p:nvPr/>
                    </p:nvSpPr>
                    <p:spPr>
                      <a:xfrm>
                        <a:off x="717234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Rectangle 56"/>
                      <p:cNvSpPr/>
                      <p:nvPr/>
                    </p:nvSpPr>
                    <p:spPr>
                      <a:xfrm>
                        <a:off x="7172345"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Rectangle 57"/>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 name="Rectangle 58"/>
                      <p:cNvSpPr>
                        <a:spLocks noChangeAspect="1"/>
                      </p:cNvSpPr>
                      <p:nvPr/>
                    </p:nvSpPr>
                    <p:spPr>
                      <a:xfrm>
                        <a:off x="717280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Rectangle 59"/>
                      <p:cNvSpPr/>
                      <p:nvPr/>
                    </p:nvSpPr>
                    <p:spPr>
                      <a:xfrm>
                        <a:off x="717234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Rectangle 60"/>
                      <p:cNvSpPr/>
                      <p:nvPr/>
                    </p:nvSpPr>
                    <p:spPr>
                      <a:xfrm>
                        <a:off x="7172345"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9" name="Group 48"/>
                    <p:cNvGrpSpPr/>
                    <p:nvPr/>
                  </p:nvGrpSpPr>
                  <p:grpSpPr>
                    <a:xfrm>
                      <a:off x="1451598" y="3417895"/>
                      <a:ext cx="588665" cy="1371600"/>
                      <a:chOff x="7171869" y="3417895"/>
                      <a:chExt cx="274796" cy="1371600"/>
                    </a:xfrm>
                  </p:grpSpPr>
                  <p:sp>
                    <p:nvSpPr>
                      <p:cNvPr id="50" name="Rectangle 49"/>
                      <p:cNvSpPr/>
                      <p:nvPr/>
                    </p:nvSpPr>
                    <p:spPr>
                      <a:xfrm>
                        <a:off x="717232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 name="Rectangle 50"/>
                      <p:cNvSpPr/>
                      <p:nvPr/>
                    </p:nvSpPr>
                    <p:spPr>
                      <a:xfrm>
                        <a:off x="7171869"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Rectangle 51"/>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 name="Rectangle 52"/>
                      <p:cNvSpPr>
                        <a:spLocks noChangeAspect="1"/>
                      </p:cNvSpPr>
                      <p:nvPr/>
                    </p:nvSpPr>
                    <p:spPr>
                      <a:xfrm>
                        <a:off x="717278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 name="Rectangle 53"/>
                      <p:cNvSpPr/>
                      <p:nvPr/>
                    </p:nvSpPr>
                    <p:spPr>
                      <a:xfrm>
                        <a:off x="717232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Rectangle 54"/>
                      <p:cNvSpPr/>
                      <p:nvPr/>
                    </p:nvSpPr>
                    <p:spPr>
                      <a:xfrm>
                        <a:off x="7171869"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42" name="Group 41"/>
                  <p:cNvGrpSpPr/>
                  <p:nvPr/>
                </p:nvGrpSpPr>
                <p:grpSpPr>
                  <a:xfrm flipH="1">
                    <a:off x="891405" y="2659651"/>
                    <a:ext cx="275979" cy="2161814"/>
                    <a:chOff x="1675447" y="1860762"/>
                    <a:chExt cx="204789" cy="1306052"/>
                  </a:xfrm>
                  <a:solidFill>
                    <a:schemeClr val="bg1"/>
                  </a:solidFill>
                </p:grpSpPr>
                <p:sp>
                  <p:nvSpPr>
                    <p:cNvPr id="46" name="Rectangle 45"/>
                    <p:cNvSpPr/>
                    <p:nvPr/>
                  </p:nvSpPr>
                  <p:spPr>
                    <a:xfrm>
                      <a:off x="1834516" y="1860762"/>
                      <a:ext cx="45720" cy="1306052"/>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 name="Rectangle 46"/>
                    <p:cNvSpPr/>
                    <p:nvPr/>
                  </p:nvSpPr>
                  <p:spPr>
                    <a:xfrm>
                      <a:off x="1675447" y="3121094"/>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3" name="Group 42"/>
                  <p:cNvGrpSpPr/>
                  <p:nvPr/>
                </p:nvGrpSpPr>
                <p:grpSpPr>
                  <a:xfrm>
                    <a:off x="8016899" y="2892684"/>
                    <a:ext cx="254154" cy="793957"/>
                    <a:chOff x="7172325" y="3417895"/>
                    <a:chExt cx="188594" cy="474020"/>
                  </a:xfrm>
                  <a:solidFill>
                    <a:schemeClr val="bg1"/>
                  </a:solidFill>
                </p:grpSpPr>
                <p:sp>
                  <p:nvSpPr>
                    <p:cNvPr id="44" name="Rectangle 43"/>
                    <p:cNvSpPr/>
                    <p:nvPr/>
                  </p:nvSpPr>
                  <p:spPr>
                    <a:xfrm>
                      <a:off x="7172325" y="3846195"/>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Rectangle 44"/>
                    <p:cNvSpPr/>
                    <p:nvPr/>
                  </p:nvSpPr>
                  <p:spPr>
                    <a:xfrm>
                      <a:off x="7309256" y="3417895"/>
                      <a:ext cx="51663" cy="4740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22" name="Group 21"/>
                <p:cNvGrpSpPr/>
                <p:nvPr/>
              </p:nvGrpSpPr>
              <p:grpSpPr>
                <a:xfrm>
                  <a:off x="3394464" y="5105400"/>
                  <a:ext cx="2895600" cy="945251"/>
                  <a:chOff x="3048000" y="5029200"/>
                  <a:chExt cx="2895600" cy="1168784"/>
                </a:xfrm>
              </p:grpSpPr>
              <p:cxnSp>
                <p:nvCxnSpPr>
                  <p:cNvPr id="25" name="Straight Arrow Connector 24"/>
                  <p:cNvCxnSpPr/>
                  <p:nvPr/>
                </p:nvCxnSpPr>
                <p:spPr>
                  <a:xfrm rot="5400000">
                    <a:off x="53592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3940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4288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63608" y="5613592"/>
                    <a:ext cx="1168784" cy="0"/>
                  </a:xfrm>
                  <a:prstGeom prst="straightConnector1">
                    <a:avLst/>
                  </a:prstGeom>
                  <a:ln w="25400">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H="1">
                  <a:off x="6411419" y="4876800"/>
                  <a:ext cx="488245" cy="5341"/>
                </a:xfrm>
                <a:prstGeom prst="straightConnector1">
                  <a:avLst/>
                </a:prstGeom>
                <a:ln w="25400">
                  <a:solidFill>
                    <a:srgbClr val="0000FF"/>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83945" y="6144932"/>
                  <a:ext cx="488245" cy="5341"/>
                </a:xfrm>
                <a:prstGeom prst="straightConnector1">
                  <a:avLst/>
                </a:prstGeom>
                <a:ln w="25400">
                  <a:solidFill>
                    <a:srgbClr val="0000FF"/>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81" name="Rectangle 80"/>
              <p:cNvSpPr>
                <a:spLocks noChangeAspect="1"/>
              </p:cNvSpPr>
              <p:nvPr/>
            </p:nvSpPr>
            <p:spPr>
              <a:xfrm>
                <a:off x="7212561" y="5060283"/>
                <a:ext cx="513896" cy="273717"/>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2" name="Rectangle 81"/>
              <p:cNvSpPr>
                <a:spLocks noChangeAspect="1"/>
              </p:cNvSpPr>
              <p:nvPr/>
            </p:nvSpPr>
            <p:spPr>
              <a:xfrm>
                <a:off x="2209800" y="5060283"/>
                <a:ext cx="513896" cy="273717"/>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83" name="Straight Connector 82"/>
              <p:cNvCxnSpPr/>
              <p:nvPr/>
            </p:nvCxnSpPr>
            <p:spPr>
              <a:xfrm>
                <a:off x="2057400" y="5334000"/>
                <a:ext cx="5943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212561" y="5090782"/>
                <a:ext cx="133496" cy="56544"/>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Rectangle 84"/>
              <p:cNvSpPr/>
              <p:nvPr/>
            </p:nvSpPr>
            <p:spPr>
              <a:xfrm>
                <a:off x="7300802" y="5090782"/>
                <a:ext cx="45255" cy="58623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67" name="Rectangle 66"/>
            <p:cNvSpPr/>
            <p:nvPr/>
          </p:nvSpPr>
          <p:spPr>
            <a:xfrm>
              <a:off x="7111109" y="4266326"/>
              <a:ext cx="139347" cy="118304"/>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009113" y="4123990"/>
              <a:ext cx="99737" cy="435740"/>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flipV="1">
              <a:off x="7021856" y="3056145"/>
              <a:ext cx="13" cy="1054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102430" y="3069425"/>
              <a:ext cx="91943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107456" y="3056145"/>
              <a:ext cx="0" cy="236498"/>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21856" y="4559730"/>
              <a:ext cx="1" cy="10379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020247" y="5595318"/>
              <a:ext cx="1001622"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6031256" y="5358724"/>
              <a:ext cx="0" cy="236498"/>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grpSp>
      <p:sp>
        <p:nvSpPr>
          <p:cNvPr id="18" name="Right Arrow 17"/>
          <p:cNvSpPr/>
          <p:nvPr/>
        </p:nvSpPr>
        <p:spPr>
          <a:xfrm flipH="1">
            <a:off x="7467600" y="4296141"/>
            <a:ext cx="1066800" cy="45719"/>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p:cNvSpPr txBox="1"/>
          <p:nvPr/>
        </p:nvSpPr>
        <p:spPr>
          <a:xfrm>
            <a:off x="7467600" y="3823806"/>
            <a:ext cx="1079142" cy="369332"/>
          </a:xfrm>
          <a:prstGeom prst="rect">
            <a:avLst/>
          </a:prstGeom>
          <a:noFill/>
        </p:spPr>
        <p:txBody>
          <a:bodyPr wrap="none" rtlCol="0">
            <a:spAutoFit/>
          </a:bodyPr>
          <a:lstStyle/>
          <a:p>
            <a:r>
              <a:rPr lang="fr-FR" dirty="0" err="1" smtClean="0">
                <a:solidFill>
                  <a:srgbClr val="FF0000"/>
                </a:solidFill>
              </a:rPr>
              <a:t>Gas</a:t>
            </a:r>
            <a:r>
              <a:rPr lang="fr-FR" dirty="0" smtClean="0">
                <a:solidFill>
                  <a:srgbClr val="FF0000"/>
                </a:solidFill>
              </a:rPr>
              <a:t> input</a:t>
            </a:r>
            <a:endParaRPr lang="fr-FR" dirty="0">
              <a:solidFill>
                <a:srgbClr val="FF0000"/>
              </a:solidFill>
            </a:endParaRPr>
          </a:p>
        </p:txBody>
      </p:sp>
    </p:spTree>
    <p:extLst>
      <p:ext uri="{BB962C8B-B14F-4D97-AF65-F5344CB8AC3E}">
        <p14:creationId xmlns:p14="http://schemas.microsoft.com/office/powerpoint/2010/main" val="396200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D43BAE-0034-4D57-AF93-86AA9138B4CA}"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14</a:t>
            </a:fld>
            <a:endParaRPr lang="en-US"/>
          </a:p>
        </p:txBody>
      </p:sp>
      <p:sp>
        <p:nvSpPr>
          <p:cNvPr id="17" name="TextBox 16"/>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Problem no2: </a:t>
            </a:r>
            <a:r>
              <a:rPr lang="en-US" sz="2400" dirty="0" smtClean="0">
                <a:solidFill>
                  <a:srgbClr val="C00000"/>
                </a:solidFill>
                <a:latin typeface="Times New Roman" panose="02020603050405020304" pitchFamily="18" charset="0"/>
                <a:cs typeface="Times New Roman" panose="02020603050405020304" pitchFamily="18" charset="0"/>
              </a:rPr>
              <a:t>Gas window foil accidentally attached to drift cathode</a:t>
            </a:r>
          </a:p>
        </p:txBody>
      </p:sp>
      <p:sp>
        <p:nvSpPr>
          <p:cNvPr id="36" name="Rectangle 35"/>
          <p:cNvSpPr/>
          <p:nvPr/>
        </p:nvSpPr>
        <p:spPr>
          <a:xfrm>
            <a:off x="0" y="381000"/>
            <a:ext cx="9144000" cy="3416320"/>
          </a:xfrm>
          <a:prstGeom prst="rect">
            <a:avLst/>
          </a:prstGeom>
        </p:spPr>
        <p:txBody>
          <a:bodyPr wrap="square">
            <a:spAutoFit/>
          </a:bodyPr>
          <a:lstStyle/>
          <a:p>
            <a:pPr lvl="0" algn="just">
              <a:lnSpc>
                <a:spcPct val="150000"/>
              </a:lnSpc>
            </a:pPr>
            <a:r>
              <a:rPr lang="en-US" sz="1600" dirty="0" smtClean="0">
                <a:solidFill>
                  <a:srgbClr val="C00000"/>
                </a:solidFill>
                <a:latin typeface="Times New Roman" panose="02020603050405020304" pitchFamily="18" charset="0"/>
                <a:cs typeface="Times New Roman" panose="02020603050405020304" pitchFamily="18" charset="0"/>
              </a:rPr>
              <a:t>Problem</a:t>
            </a:r>
          </a:p>
          <a:p>
            <a:pPr marL="285750" lvl="0" indent="-285750" algn="just">
              <a:lnSpc>
                <a:spcPct val="150000"/>
              </a:lnSpc>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We observed during the test beam at JLab that the </a:t>
            </a:r>
            <a:r>
              <a:rPr lang="en-US" sz="1600" dirty="0">
                <a:solidFill>
                  <a:prstClr val="black"/>
                </a:solidFill>
                <a:latin typeface="Times New Roman" panose="02020603050405020304" pitchFamily="18" charset="0"/>
                <a:cs typeface="Times New Roman" panose="02020603050405020304" pitchFamily="18" charset="0"/>
              </a:rPr>
              <a:t>gas windows </a:t>
            </a:r>
            <a:r>
              <a:rPr lang="en-US" sz="1600" dirty="0" smtClean="0">
                <a:solidFill>
                  <a:prstClr val="black"/>
                </a:solidFill>
                <a:latin typeface="Times New Roman" panose="02020603050405020304" pitchFamily="18" charset="0"/>
                <a:cs typeface="Times New Roman" panose="02020603050405020304" pitchFamily="18" charset="0"/>
              </a:rPr>
              <a:t>of both chambers gets </a:t>
            </a:r>
            <a:r>
              <a:rPr lang="en-US" sz="1600" dirty="0">
                <a:solidFill>
                  <a:prstClr val="black"/>
                </a:solidFill>
                <a:latin typeface="Times New Roman" panose="02020603050405020304" pitchFamily="18" charset="0"/>
                <a:cs typeface="Times New Roman" panose="02020603050405020304" pitchFamily="18" charset="0"/>
              </a:rPr>
              <a:t>pulled down and </a:t>
            </a:r>
            <a:r>
              <a:rPr lang="en-US" sz="1600" dirty="0" smtClean="0">
                <a:solidFill>
                  <a:prstClr val="black"/>
                </a:solidFill>
                <a:latin typeface="Times New Roman" panose="02020603050405020304" pitchFamily="18" charset="0"/>
                <a:cs typeface="Times New Roman" panose="02020603050405020304" pitchFamily="18" charset="0"/>
              </a:rPr>
              <a:t>attached </a:t>
            </a:r>
            <a:r>
              <a:rPr lang="en-US" sz="1600" dirty="0">
                <a:solidFill>
                  <a:prstClr val="black"/>
                </a:solidFill>
                <a:latin typeface="Times New Roman" panose="02020603050405020304" pitchFamily="18" charset="0"/>
                <a:cs typeface="Times New Roman" panose="02020603050405020304" pitchFamily="18" charset="0"/>
              </a:rPr>
              <a:t>to the drift cathode window below it during chamber operation. </a:t>
            </a:r>
            <a:endParaRPr lang="en-US" sz="1600" dirty="0" smtClean="0">
              <a:solidFill>
                <a:prstClr val="black"/>
              </a:solidFill>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We </a:t>
            </a:r>
            <a:r>
              <a:rPr lang="en-US" sz="1600" dirty="0">
                <a:solidFill>
                  <a:prstClr val="black"/>
                </a:solidFill>
                <a:latin typeface="Times New Roman" panose="02020603050405020304" pitchFamily="18" charset="0"/>
                <a:cs typeface="Times New Roman" panose="02020603050405020304" pitchFamily="18" charset="0"/>
              </a:rPr>
              <a:t>believe that </a:t>
            </a:r>
            <a:r>
              <a:rPr lang="en-US" sz="1600" dirty="0" smtClean="0">
                <a:solidFill>
                  <a:prstClr val="black"/>
                </a:solidFill>
                <a:latin typeface="Times New Roman" panose="02020603050405020304" pitchFamily="18" charset="0"/>
                <a:cs typeface="Times New Roman" panose="02020603050405020304" pitchFamily="18" charset="0"/>
              </a:rPr>
              <a:t>this is </a:t>
            </a:r>
            <a:r>
              <a:rPr lang="en-US" sz="1600" dirty="0">
                <a:solidFill>
                  <a:prstClr val="black"/>
                </a:solidFill>
                <a:latin typeface="Times New Roman" panose="02020603050405020304" pitchFamily="18" charset="0"/>
                <a:cs typeface="Times New Roman" panose="02020603050405020304" pitchFamily="18" charset="0"/>
              </a:rPr>
              <a:t>due to electrostatic attraction between the gas window and the drift Cathode. </a:t>
            </a:r>
            <a:endParaRPr lang="en-US" sz="1600" dirty="0" smtClean="0">
              <a:solidFill>
                <a:prstClr val="black"/>
              </a:solidFill>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The </a:t>
            </a:r>
            <a:r>
              <a:rPr lang="en-US" sz="1600" dirty="0">
                <a:solidFill>
                  <a:prstClr val="black"/>
                </a:solidFill>
                <a:latin typeface="Times New Roman" panose="02020603050405020304" pitchFamily="18" charset="0"/>
                <a:cs typeface="Times New Roman" panose="02020603050405020304" pitchFamily="18" charset="0"/>
              </a:rPr>
              <a:t>signal time </a:t>
            </a:r>
            <a:r>
              <a:rPr lang="en-US" sz="1600" dirty="0" smtClean="0">
                <a:solidFill>
                  <a:prstClr val="black"/>
                </a:solidFill>
                <a:latin typeface="Times New Roman" panose="02020603050405020304" pitchFamily="18" charset="0"/>
                <a:cs typeface="Times New Roman" panose="02020603050405020304" pitchFamily="18" charset="0"/>
              </a:rPr>
              <a:t>is strongly affected and spread over as </a:t>
            </a:r>
            <a:r>
              <a:rPr lang="en-US" sz="1600" dirty="0">
                <a:solidFill>
                  <a:prstClr val="black"/>
                </a:solidFill>
                <a:latin typeface="Times New Roman" panose="02020603050405020304" pitchFamily="18" charset="0"/>
                <a:cs typeface="Times New Roman" panose="02020603050405020304" pitchFamily="18" charset="0"/>
              </a:rPr>
              <a:t>much as 100 ns when this happens. </a:t>
            </a:r>
            <a:endParaRPr lang="en-US" sz="1600" dirty="0" smtClean="0">
              <a:solidFill>
                <a:prstClr val="black"/>
              </a:solidFill>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M</a:t>
            </a:r>
            <a:r>
              <a:rPr lang="en-US" sz="1600" dirty="0" smtClean="0">
                <a:solidFill>
                  <a:prstClr val="black"/>
                </a:solidFill>
                <a:latin typeface="Times New Roman" panose="02020603050405020304" pitchFamily="18" charset="0"/>
                <a:cs typeface="Times New Roman" panose="02020603050405020304" pitchFamily="18" charset="0"/>
              </a:rPr>
              <a:t>anage to release the </a:t>
            </a:r>
            <a:r>
              <a:rPr lang="en-US" sz="1600" dirty="0">
                <a:solidFill>
                  <a:prstClr val="black"/>
                </a:solidFill>
                <a:latin typeface="Times New Roman" panose="02020603050405020304" pitchFamily="18" charset="0"/>
                <a:cs typeface="Times New Roman" panose="02020603050405020304" pitchFamily="18" charset="0"/>
              </a:rPr>
              <a:t>gas window </a:t>
            </a:r>
            <a:r>
              <a:rPr lang="en-US" sz="1600" dirty="0" smtClean="0">
                <a:solidFill>
                  <a:prstClr val="black"/>
                </a:solidFill>
                <a:latin typeface="Times New Roman" panose="02020603050405020304" pitchFamily="18" charset="0"/>
                <a:cs typeface="Times New Roman" panose="02020603050405020304" pitchFamily="18" charset="0"/>
              </a:rPr>
              <a:t>from the cathode by gently pressing to </a:t>
            </a:r>
            <a:r>
              <a:rPr lang="en-US" sz="1600" dirty="0">
                <a:solidFill>
                  <a:prstClr val="black"/>
                </a:solidFill>
                <a:latin typeface="Times New Roman" panose="02020603050405020304" pitchFamily="18" charset="0"/>
                <a:cs typeface="Times New Roman" panose="02020603050405020304" pitchFamily="18" charset="0"/>
              </a:rPr>
              <a:t>the bottom of the chamber.  </a:t>
            </a:r>
          </a:p>
          <a:p>
            <a:pPr lvl="0" algn="just">
              <a:lnSpc>
                <a:spcPct val="150000"/>
              </a:lnSpc>
            </a:pPr>
            <a:r>
              <a:rPr lang="en-US" sz="1600" dirty="0" smtClean="0">
                <a:solidFill>
                  <a:srgbClr val="C00000"/>
                </a:solidFill>
                <a:latin typeface="Times New Roman" panose="02020603050405020304" pitchFamily="18" charset="0"/>
                <a:cs typeface="Times New Roman" panose="02020603050405020304" pitchFamily="18" charset="0"/>
              </a:rPr>
              <a:t>Solution</a:t>
            </a:r>
          </a:p>
          <a:p>
            <a:pPr marL="285750" lvl="0" indent="-285750" algn="just">
              <a:lnSpc>
                <a:spcPct val="150000"/>
              </a:lnSpc>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We are investigating a simple fix for this problem: adding some spacer in this region of the chamber</a:t>
            </a:r>
          </a:p>
          <a:p>
            <a:pPr marL="285750" lvl="0" indent="-285750" algn="just">
              <a:lnSpc>
                <a:spcPct val="150000"/>
              </a:lnSpc>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We hope that the spacers is enough to prevent the collapse of the gas window foil to the drift</a:t>
            </a:r>
            <a:endParaRPr lang="en-US" sz="1600" dirty="0">
              <a:solidFill>
                <a:prstClr val="black"/>
              </a:solidFill>
              <a:latin typeface="Times New Roman" panose="02020603050405020304" pitchFamily="18" charset="0"/>
              <a:cs typeface="Times New Roman" panose="02020603050405020304" pitchFamily="18" charset="0"/>
            </a:endParaRPr>
          </a:p>
        </p:txBody>
      </p:sp>
      <p:grpSp>
        <p:nvGrpSpPr>
          <p:cNvPr id="102" name="Group 101"/>
          <p:cNvGrpSpPr/>
          <p:nvPr/>
        </p:nvGrpSpPr>
        <p:grpSpPr>
          <a:xfrm>
            <a:off x="102972" y="3733800"/>
            <a:ext cx="5002428" cy="2743200"/>
            <a:chOff x="102972" y="3581400"/>
            <a:chExt cx="5002428" cy="2743200"/>
          </a:xfrm>
        </p:grpSpPr>
        <p:grpSp>
          <p:nvGrpSpPr>
            <p:cNvPr id="37" name="Group 36"/>
            <p:cNvGrpSpPr/>
            <p:nvPr/>
          </p:nvGrpSpPr>
          <p:grpSpPr>
            <a:xfrm>
              <a:off x="102972" y="3581400"/>
              <a:ext cx="5002428" cy="2743200"/>
              <a:chOff x="102972" y="2534142"/>
              <a:chExt cx="9892191" cy="2743200"/>
            </a:xfrm>
          </p:grpSpPr>
          <p:grpSp>
            <p:nvGrpSpPr>
              <p:cNvPr id="33" name="Group 32"/>
              <p:cNvGrpSpPr>
                <a:grpSpLocks noChangeAspect="1"/>
              </p:cNvGrpSpPr>
              <p:nvPr/>
            </p:nvGrpSpPr>
            <p:grpSpPr>
              <a:xfrm>
                <a:off x="102972" y="2534142"/>
                <a:ext cx="9892191" cy="2743200"/>
                <a:chOff x="1836192" y="2385948"/>
                <a:chExt cx="5451797" cy="1511836"/>
              </a:xfrm>
            </p:grpSpPr>
            <p:grpSp>
              <p:nvGrpSpPr>
                <p:cNvPr id="29" name="Group 28"/>
                <p:cNvGrpSpPr>
                  <a:grpSpLocks noChangeAspect="1"/>
                </p:cNvGrpSpPr>
                <p:nvPr/>
              </p:nvGrpSpPr>
              <p:grpSpPr>
                <a:xfrm>
                  <a:off x="1836192" y="2385948"/>
                  <a:ext cx="4556761" cy="1511150"/>
                  <a:chOff x="317181" y="2659651"/>
                  <a:chExt cx="8978398" cy="2621122"/>
                </a:xfrm>
              </p:grpSpPr>
              <p:grpSp>
                <p:nvGrpSpPr>
                  <p:cNvPr id="39" name="Group 38"/>
                  <p:cNvGrpSpPr/>
                  <p:nvPr/>
                </p:nvGrpSpPr>
                <p:grpSpPr>
                  <a:xfrm>
                    <a:off x="317181" y="3371069"/>
                    <a:ext cx="8978398" cy="1235672"/>
                    <a:chOff x="1373168" y="3692215"/>
                    <a:chExt cx="6662379" cy="914400"/>
                  </a:xfrm>
                </p:grpSpPr>
                <p:cxnSp>
                  <p:nvCxnSpPr>
                    <p:cNvPr id="62" name="Straight Connector 61"/>
                    <p:cNvCxnSpPr/>
                    <p:nvPr/>
                  </p:nvCxnSpPr>
                  <p:spPr>
                    <a:xfrm>
                      <a:off x="1484580" y="4240854"/>
                      <a:ext cx="614988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484580" y="3966535"/>
                      <a:ext cx="6550967" cy="0"/>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84580" y="4606615"/>
                      <a:ext cx="614988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73169" y="4423735"/>
                      <a:ext cx="614988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73168" y="3692215"/>
                      <a:ext cx="61498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32090" y="4853876"/>
                    <a:ext cx="8487165" cy="426897"/>
                  </a:xfrm>
                  <a:prstGeom prst="rect">
                    <a:avLst/>
                  </a:prstGeom>
                  <a:solidFill>
                    <a:schemeClr val="accent6"/>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grpSp>
                <p:nvGrpSpPr>
                  <p:cNvPr id="41" name="Group 40"/>
                  <p:cNvGrpSpPr/>
                  <p:nvPr/>
                </p:nvGrpSpPr>
                <p:grpSpPr>
                  <a:xfrm>
                    <a:off x="329399" y="3000368"/>
                    <a:ext cx="8489856" cy="1853508"/>
                    <a:chOff x="1451598" y="3417895"/>
                    <a:chExt cx="6299858" cy="1371600"/>
                  </a:xfrm>
                </p:grpSpPr>
                <p:grpSp>
                  <p:nvGrpSpPr>
                    <p:cNvPr id="48" name="Group 47"/>
                    <p:cNvGrpSpPr/>
                    <p:nvPr/>
                  </p:nvGrpSpPr>
                  <p:grpSpPr>
                    <a:xfrm>
                      <a:off x="7163811" y="3417895"/>
                      <a:ext cx="587645" cy="1371600"/>
                      <a:chOff x="7172345" y="3417895"/>
                      <a:chExt cx="274320" cy="1371600"/>
                    </a:xfrm>
                  </p:grpSpPr>
                  <p:sp>
                    <p:nvSpPr>
                      <p:cNvPr id="56" name="Rectangle 55"/>
                      <p:cNvSpPr/>
                      <p:nvPr/>
                    </p:nvSpPr>
                    <p:spPr>
                      <a:xfrm>
                        <a:off x="717234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Rectangle 56"/>
                      <p:cNvSpPr/>
                      <p:nvPr/>
                    </p:nvSpPr>
                    <p:spPr>
                      <a:xfrm>
                        <a:off x="7172345"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Rectangle 57"/>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 name="Rectangle 58"/>
                      <p:cNvSpPr>
                        <a:spLocks noChangeAspect="1"/>
                      </p:cNvSpPr>
                      <p:nvPr/>
                    </p:nvSpPr>
                    <p:spPr>
                      <a:xfrm>
                        <a:off x="717280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Rectangle 59"/>
                      <p:cNvSpPr/>
                      <p:nvPr/>
                    </p:nvSpPr>
                    <p:spPr>
                      <a:xfrm>
                        <a:off x="717234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Rectangle 60"/>
                      <p:cNvSpPr/>
                      <p:nvPr/>
                    </p:nvSpPr>
                    <p:spPr>
                      <a:xfrm>
                        <a:off x="7172345"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9" name="Group 48"/>
                    <p:cNvGrpSpPr/>
                    <p:nvPr/>
                  </p:nvGrpSpPr>
                  <p:grpSpPr>
                    <a:xfrm>
                      <a:off x="1451598" y="3417895"/>
                      <a:ext cx="588665" cy="1371600"/>
                      <a:chOff x="7171869" y="3417895"/>
                      <a:chExt cx="274796" cy="1371600"/>
                    </a:xfrm>
                  </p:grpSpPr>
                  <p:sp>
                    <p:nvSpPr>
                      <p:cNvPr id="50" name="Rectangle 49"/>
                      <p:cNvSpPr/>
                      <p:nvPr/>
                    </p:nvSpPr>
                    <p:spPr>
                      <a:xfrm>
                        <a:off x="717232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 name="Rectangle 50"/>
                      <p:cNvSpPr/>
                      <p:nvPr/>
                    </p:nvSpPr>
                    <p:spPr>
                      <a:xfrm>
                        <a:off x="7171869"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Rectangle 51"/>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 name="Rectangle 52"/>
                      <p:cNvSpPr>
                        <a:spLocks noChangeAspect="1"/>
                      </p:cNvSpPr>
                      <p:nvPr/>
                    </p:nvSpPr>
                    <p:spPr>
                      <a:xfrm>
                        <a:off x="717278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 name="Rectangle 53"/>
                      <p:cNvSpPr/>
                      <p:nvPr/>
                    </p:nvSpPr>
                    <p:spPr>
                      <a:xfrm>
                        <a:off x="717232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Rectangle 54"/>
                      <p:cNvSpPr/>
                      <p:nvPr/>
                    </p:nvSpPr>
                    <p:spPr>
                      <a:xfrm>
                        <a:off x="7171869"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42" name="Group 41"/>
                  <p:cNvGrpSpPr/>
                  <p:nvPr/>
                </p:nvGrpSpPr>
                <p:grpSpPr>
                  <a:xfrm flipH="1">
                    <a:off x="891405" y="2659651"/>
                    <a:ext cx="275979" cy="2161814"/>
                    <a:chOff x="1675447" y="1860762"/>
                    <a:chExt cx="204789" cy="1306052"/>
                  </a:xfrm>
                  <a:solidFill>
                    <a:schemeClr val="bg1"/>
                  </a:solidFill>
                </p:grpSpPr>
                <p:sp>
                  <p:nvSpPr>
                    <p:cNvPr id="46" name="Rectangle 45"/>
                    <p:cNvSpPr/>
                    <p:nvPr/>
                  </p:nvSpPr>
                  <p:spPr>
                    <a:xfrm>
                      <a:off x="1834516" y="1860762"/>
                      <a:ext cx="45720" cy="1306052"/>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 name="Rectangle 46"/>
                    <p:cNvSpPr/>
                    <p:nvPr/>
                  </p:nvSpPr>
                  <p:spPr>
                    <a:xfrm>
                      <a:off x="1675447" y="3121094"/>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3" name="Group 42"/>
                  <p:cNvGrpSpPr/>
                  <p:nvPr/>
                </p:nvGrpSpPr>
                <p:grpSpPr>
                  <a:xfrm>
                    <a:off x="8016899" y="2892684"/>
                    <a:ext cx="254154" cy="793957"/>
                    <a:chOff x="7172325" y="3417895"/>
                    <a:chExt cx="188594" cy="474020"/>
                  </a:xfrm>
                  <a:solidFill>
                    <a:schemeClr val="bg1"/>
                  </a:solidFill>
                </p:grpSpPr>
                <p:sp>
                  <p:nvSpPr>
                    <p:cNvPr id="44" name="Rectangle 43"/>
                    <p:cNvSpPr/>
                    <p:nvPr/>
                  </p:nvSpPr>
                  <p:spPr>
                    <a:xfrm>
                      <a:off x="7172325" y="3846195"/>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Rectangle 44"/>
                    <p:cNvSpPr/>
                    <p:nvPr/>
                  </p:nvSpPr>
                  <p:spPr>
                    <a:xfrm>
                      <a:off x="7309256" y="3417895"/>
                      <a:ext cx="51663" cy="4740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cxnSp>
              <p:nvCxnSpPr>
                <p:cNvPr id="12" name="Straight Connector 11"/>
                <p:cNvCxnSpPr/>
                <p:nvPr/>
              </p:nvCxnSpPr>
              <p:spPr>
                <a:xfrm>
                  <a:off x="1858657" y="3657600"/>
                  <a:ext cx="469454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354851" y="3657600"/>
                  <a:ext cx="350748" cy="240184"/>
                  <a:chOff x="6354851" y="3657600"/>
                  <a:chExt cx="350748" cy="240184"/>
                </a:xfrm>
              </p:grpSpPr>
              <p:cxnSp>
                <p:nvCxnSpPr>
                  <p:cNvPr id="15" name="Straight Connector 14"/>
                  <p:cNvCxnSpPr/>
                  <p:nvPr/>
                </p:nvCxnSpPr>
                <p:spPr>
                  <a:xfrm flipH="1">
                    <a:off x="6549275" y="3657600"/>
                    <a:ext cx="3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92952" y="3810000"/>
                    <a:ext cx="3126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667497" y="3810000"/>
                    <a:ext cx="38102" cy="870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354851" y="3810686"/>
                    <a:ext cx="38102" cy="870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459067" y="3810000"/>
                    <a:ext cx="38102" cy="870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563283" y="3810686"/>
                    <a:ext cx="38102" cy="870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6291447" y="2889893"/>
                  <a:ext cx="996542" cy="220509"/>
                </a:xfrm>
                <a:prstGeom prst="rect">
                  <a:avLst/>
                </a:prstGeom>
                <a:noFill/>
              </p:spPr>
              <p:txBody>
                <a:bodyPr wrap="square" rtlCol="0">
                  <a:spAutoFit/>
                </a:bodyPr>
                <a:lstStyle/>
                <a:p>
                  <a:r>
                    <a:rPr lang="en-US" sz="1000" dirty="0" smtClean="0">
                      <a:solidFill>
                        <a:srgbClr val="C00000"/>
                      </a:solidFill>
                    </a:rPr>
                    <a:t>Drift Cathode at -4kV</a:t>
                  </a:r>
                  <a:endParaRPr lang="en-US" sz="1000" dirty="0">
                    <a:solidFill>
                      <a:srgbClr val="C00000"/>
                    </a:solidFill>
                  </a:endParaRPr>
                </a:p>
              </p:txBody>
            </p:sp>
          </p:grpSp>
          <p:sp>
            <p:nvSpPr>
              <p:cNvPr id="35" name="Arc 34"/>
              <p:cNvSpPr/>
              <p:nvPr/>
            </p:nvSpPr>
            <p:spPr>
              <a:xfrm rot="10800000">
                <a:off x="843501" y="2890565"/>
                <a:ext cx="6360919" cy="695863"/>
              </a:xfrm>
              <a:prstGeom prst="arc">
                <a:avLst>
                  <a:gd name="adj1" fmla="val 10827451"/>
                  <a:gd name="adj2" fmla="val 26458"/>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86" name="Straight Arrow Connector 85"/>
            <p:cNvCxnSpPr/>
            <p:nvPr/>
          </p:nvCxnSpPr>
          <p:spPr>
            <a:xfrm>
              <a:off x="2102661" y="4346881"/>
              <a:ext cx="0" cy="2900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563468" y="5626347"/>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48840" y="5626347"/>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563468" y="53340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648840" y="53340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563468" y="51054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648840" y="51054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63468" y="4713406"/>
              <a:ext cx="0" cy="39199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648840" y="4713406"/>
              <a:ext cx="0" cy="39199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108454" y="3977577"/>
            <a:ext cx="3959346" cy="2498180"/>
            <a:chOff x="4724400" y="3977577"/>
            <a:chExt cx="3959346" cy="2498180"/>
          </a:xfrm>
        </p:grpSpPr>
        <p:grpSp>
          <p:nvGrpSpPr>
            <p:cNvPr id="103" name="Group 102"/>
            <p:cNvGrpSpPr/>
            <p:nvPr/>
          </p:nvGrpSpPr>
          <p:grpSpPr>
            <a:xfrm>
              <a:off x="4724400" y="3977577"/>
              <a:ext cx="3959346" cy="2498180"/>
              <a:chOff x="102972" y="3825177"/>
              <a:chExt cx="3959346" cy="2498180"/>
            </a:xfrm>
          </p:grpSpPr>
          <p:grpSp>
            <p:nvGrpSpPr>
              <p:cNvPr id="116" name="Group 115"/>
              <p:cNvGrpSpPr>
                <a:grpSpLocks noChangeAspect="1"/>
              </p:cNvGrpSpPr>
              <p:nvPr/>
            </p:nvGrpSpPr>
            <p:grpSpPr>
              <a:xfrm>
                <a:off x="102972" y="3825177"/>
                <a:ext cx="3959346" cy="2498180"/>
                <a:chOff x="317181" y="2892684"/>
                <a:chExt cx="8502074" cy="2388089"/>
              </a:xfrm>
            </p:grpSpPr>
            <p:grpSp>
              <p:nvGrpSpPr>
                <p:cNvPr id="126" name="Group 125"/>
                <p:cNvGrpSpPr/>
                <p:nvPr/>
              </p:nvGrpSpPr>
              <p:grpSpPr>
                <a:xfrm>
                  <a:off x="317181" y="3371069"/>
                  <a:ext cx="8437893" cy="1235672"/>
                  <a:chOff x="1373168" y="3692215"/>
                  <a:chExt cx="6261300" cy="914400"/>
                </a:xfrm>
              </p:grpSpPr>
              <p:cxnSp>
                <p:nvCxnSpPr>
                  <p:cNvPr id="149" name="Straight Connector 148"/>
                  <p:cNvCxnSpPr/>
                  <p:nvPr/>
                </p:nvCxnSpPr>
                <p:spPr>
                  <a:xfrm>
                    <a:off x="1484580" y="4240854"/>
                    <a:ext cx="614988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484580" y="3966535"/>
                    <a:ext cx="6119521" cy="0"/>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84580" y="4606615"/>
                    <a:ext cx="614988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373169" y="4423735"/>
                    <a:ext cx="614988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373168" y="3692215"/>
                    <a:ext cx="61498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332090" y="4853876"/>
                  <a:ext cx="8487165" cy="426897"/>
                </a:xfrm>
                <a:prstGeom prst="rect">
                  <a:avLst/>
                </a:prstGeom>
                <a:solidFill>
                  <a:schemeClr val="accent6"/>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grpSp>
              <p:nvGrpSpPr>
                <p:cNvPr id="128" name="Group 127"/>
                <p:cNvGrpSpPr/>
                <p:nvPr/>
              </p:nvGrpSpPr>
              <p:grpSpPr>
                <a:xfrm>
                  <a:off x="329399" y="3000368"/>
                  <a:ext cx="8489856" cy="1853508"/>
                  <a:chOff x="1451598" y="3417895"/>
                  <a:chExt cx="6299858" cy="1371600"/>
                </a:xfrm>
              </p:grpSpPr>
              <p:grpSp>
                <p:nvGrpSpPr>
                  <p:cNvPr id="135" name="Group 134"/>
                  <p:cNvGrpSpPr/>
                  <p:nvPr/>
                </p:nvGrpSpPr>
                <p:grpSpPr>
                  <a:xfrm>
                    <a:off x="7163811" y="3417895"/>
                    <a:ext cx="587645" cy="1371600"/>
                    <a:chOff x="7172345" y="3417895"/>
                    <a:chExt cx="274320" cy="1371600"/>
                  </a:xfrm>
                </p:grpSpPr>
                <p:sp>
                  <p:nvSpPr>
                    <p:cNvPr id="143" name="Rectangle 142"/>
                    <p:cNvSpPr/>
                    <p:nvPr/>
                  </p:nvSpPr>
                  <p:spPr>
                    <a:xfrm>
                      <a:off x="717234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4" name="Rectangle 143"/>
                    <p:cNvSpPr/>
                    <p:nvPr/>
                  </p:nvSpPr>
                  <p:spPr>
                    <a:xfrm>
                      <a:off x="7172345"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5" name="Rectangle 144"/>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6" name="Rectangle 145"/>
                    <p:cNvSpPr>
                      <a:spLocks noChangeAspect="1"/>
                    </p:cNvSpPr>
                    <p:nvPr/>
                  </p:nvSpPr>
                  <p:spPr>
                    <a:xfrm>
                      <a:off x="717280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7" name="Rectangle 146"/>
                    <p:cNvSpPr/>
                    <p:nvPr/>
                  </p:nvSpPr>
                  <p:spPr>
                    <a:xfrm>
                      <a:off x="717234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8" name="Rectangle 147"/>
                    <p:cNvSpPr/>
                    <p:nvPr/>
                  </p:nvSpPr>
                  <p:spPr>
                    <a:xfrm>
                      <a:off x="7172345"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36" name="Group 135"/>
                  <p:cNvGrpSpPr/>
                  <p:nvPr/>
                </p:nvGrpSpPr>
                <p:grpSpPr>
                  <a:xfrm>
                    <a:off x="1451598" y="3417895"/>
                    <a:ext cx="588665" cy="1371600"/>
                    <a:chOff x="7171869" y="3417895"/>
                    <a:chExt cx="274796" cy="1371600"/>
                  </a:xfrm>
                </p:grpSpPr>
                <p:sp>
                  <p:nvSpPr>
                    <p:cNvPr id="137" name="Rectangle 136"/>
                    <p:cNvSpPr/>
                    <p:nvPr/>
                  </p:nvSpPr>
                  <p:spPr>
                    <a:xfrm>
                      <a:off x="7172325" y="424085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8" name="Rectangle 137"/>
                    <p:cNvSpPr/>
                    <p:nvPr/>
                  </p:nvSpPr>
                  <p:spPr>
                    <a:xfrm>
                      <a:off x="7171869" y="3966535"/>
                      <a:ext cx="274320" cy="274320"/>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9" name="Rectangle 138"/>
                    <p:cNvSpPr>
                      <a:spLocks noChangeAspect="1"/>
                    </p:cNvSpPr>
                    <p:nvPr/>
                  </p:nvSpPr>
                  <p:spPr>
                    <a:xfrm>
                      <a:off x="7172801" y="3417895"/>
                      <a:ext cx="273864" cy="27432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0" name="Rectangle 139"/>
                    <p:cNvSpPr>
                      <a:spLocks noChangeAspect="1"/>
                    </p:cNvSpPr>
                    <p:nvPr/>
                  </p:nvSpPr>
                  <p:spPr>
                    <a:xfrm>
                      <a:off x="7172781" y="3692215"/>
                      <a:ext cx="273864" cy="274320"/>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1" name="Rectangle 140"/>
                    <p:cNvSpPr/>
                    <p:nvPr/>
                  </p:nvSpPr>
                  <p:spPr>
                    <a:xfrm>
                      <a:off x="7172325" y="4423735"/>
                      <a:ext cx="274320" cy="182880"/>
                    </a:xfrm>
                    <a:prstGeom prst="rect">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2" name="Rectangle 141"/>
                    <p:cNvSpPr/>
                    <p:nvPr/>
                  </p:nvSpPr>
                  <p:spPr>
                    <a:xfrm>
                      <a:off x="7171869" y="4606615"/>
                      <a:ext cx="274320" cy="182880"/>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129" name="Group 128"/>
                <p:cNvGrpSpPr/>
                <p:nvPr/>
              </p:nvGrpSpPr>
              <p:grpSpPr>
                <a:xfrm flipH="1">
                  <a:off x="891405" y="2951017"/>
                  <a:ext cx="275979" cy="1870447"/>
                  <a:chOff x="1675447" y="2036790"/>
                  <a:chExt cx="204789" cy="1130024"/>
                </a:xfrm>
                <a:solidFill>
                  <a:schemeClr val="bg1"/>
                </a:solidFill>
              </p:grpSpPr>
              <p:sp>
                <p:nvSpPr>
                  <p:cNvPr id="133" name="Rectangle 132"/>
                  <p:cNvSpPr/>
                  <p:nvPr/>
                </p:nvSpPr>
                <p:spPr>
                  <a:xfrm>
                    <a:off x="1834516" y="2036790"/>
                    <a:ext cx="45720" cy="1108982"/>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4" name="Rectangle 133"/>
                  <p:cNvSpPr/>
                  <p:nvPr/>
                </p:nvSpPr>
                <p:spPr>
                  <a:xfrm>
                    <a:off x="1675447" y="3121094"/>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30" name="Group 129"/>
                <p:cNvGrpSpPr/>
                <p:nvPr/>
              </p:nvGrpSpPr>
              <p:grpSpPr>
                <a:xfrm>
                  <a:off x="8016899" y="2892684"/>
                  <a:ext cx="254154" cy="793957"/>
                  <a:chOff x="7172325" y="3417895"/>
                  <a:chExt cx="188594" cy="474020"/>
                </a:xfrm>
                <a:solidFill>
                  <a:schemeClr val="bg1"/>
                </a:solidFill>
              </p:grpSpPr>
              <p:sp>
                <p:nvSpPr>
                  <p:cNvPr id="131" name="Rectangle 130"/>
                  <p:cNvSpPr/>
                  <p:nvPr/>
                </p:nvSpPr>
                <p:spPr>
                  <a:xfrm>
                    <a:off x="7172325" y="3846195"/>
                    <a:ext cx="152400" cy="457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2" name="Rectangle 131"/>
                  <p:cNvSpPr/>
                  <p:nvPr/>
                </p:nvSpPr>
                <p:spPr>
                  <a:xfrm>
                    <a:off x="7309256" y="3417895"/>
                    <a:ext cx="51663" cy="474020"/>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cxnSp>
            <p:nvCxnSpPr>
              <p:cNvPr id="106" name="Straight Connector 105"/>
              <p:cNvCxnSpPr/>
              <p:nvPr/>
            </p:nvCxnSpPr>
            <p:spPr>
              <a:xfrm>
                <a:off x="1563468" y="5626347"/>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48840" y="5626347"/>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63468" y="53340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648840" y="53340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563468" y="51054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648840" y="5105400"/>
                <a:ext cx="0" cy="25852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63468" y="4713406"/>
                <a:ext cx="0" cy="39199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648840" y="4713406"/>
                <a:ext cx="0" cy="39199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4" name="Straight Connector 153"/>
            <p:cNvCxnSpPr/>
            <p:nvPr/>
          </p:nvCxnSpPr>
          <p:spPr>
            <a:xfrm>
              <a:off x="6184896" y="4472542"/>
              <a:ext cx="0" cy="39199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270268" y="4472542"/>
              <a:ext cx="0" cy="39199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4114801" y="5771336"/>
            <a:ext cx="609600" cy="248464"/>
          </a:xfrm>
          <a:prstGeom prst="rect">
            <a:avLst/>
          </a:prstGeom>
          <a:noFill/>
        </p:spPr>
        <p:txBody>
          <a:bodyPr wrap="square" rtlCol="0">
            <a:spAutoFit/>
          </a:bodyPr>
          <a:lstStyle/>
          <a:p>
            <a:r>
              <a:rPr lang="en-US" sz="1000" dirty="0" smtClean="0"/>
              <a:t>Ground</a:t>
            </a:r>
            <a:endParaRPr lang="en-US" sz="1000" dirty="0"/>
          </a:p>
        </p:txBody>
      </p:sp>
      <p:sp>
        <p:nvSpPr>
          <p:cNvPr id="157" name="TextBox 156"/>
          <p:cNvSpPr txBox="1"/>
          <p:nvPr/>
        </p:nvSpPr>
        <p:spPr>
          <a:xfrm>
            <a:off x="4158018" y="4191000"/>
            <a:ext cx="947381" cy="400110"/>
          </a:xfrm>
          <a:prstGeom prst="rect">
            <a:avLst/>
          </a:prstGeom>
          <a:noFill/>
        </p:spPr>
        <p:txBody>
          <a:bodyPr wrap="square" rtlCol="0">
            <a:spAutoFit/>
          </a:bodyPr>
          <a:lstStyle/>
          <a:p>
            <a:r>
              <a:rPr lang="en-US" sz="1000" dirty="0" smtClean="0"/>
              <a:t>window foil</a:t>
            </a:r>
          </a:p>
          <a:p>
            <a:r>
              <a:rPr lang="en-US" sz="1000" dirty="0" smtClean="0"/>
              <a:t>floating</a:t>
            </a:r>
            <a:endParaRPr lang="en-US" sz="1000" dirty="0"/>
          </a:p>
        </p:txBody>
      </p:sp>
      <p:sp>
        <p:nvSpPr>
          <p:cNvPr id="158" name="TextBox 157"/>
          <p:cNvSpPr txBox="1"/>
          <p:nvPr/>
        </p:nvSpPr>
        <p:spPr>
          <a:xfrm>
            <a:off x="2107910" y="4478179"/>
            <a:ext cx="1168690" cy="246221"/>
          </a:xfrm>
          <a:prstGeom prst="rect">
            <a:avLst/>
          </a:prstGeom>
          <a:noFill/>
        </p:spPr>
        <p:txBody>
          <a:bodyPr wrap="square" rtlCol="0">
            <a:spAutoFit/>
          </a:bodyPr>
          <a:lstStyle/>
          <a:p>
            <a:r>
              <a:rPr lang="en-US" sz="1000" dirty="0" smtClean="0">
                <a:solidFill>
                  <a:srgbClr val="FF0000"/>
                </a:solidFill>
              </a:rPr>
              <a:t>Electrostatic force </a:t>
            </a:r>
            <a:endParaRPr lang="en-US" sz="1000" dirty="0">
              <a:solidFill>
                <a:srgbClr val="FF0000"/>
              </a:solidFill>
            </a:endParaRPr>
          </a:p>
        </p:txBody>
      </p:sp>
    </p:spTree>
    <p:extLst>
      <p:ext uri="{BB962C8B-B14F-4D97-AF65-F5344CB8AC3E}">
        <p14:creationId xmlns:p14="http://schemas.microsoft.com/office/powerpoint/2010/main" val="127340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5E433E-A85A-4A91-9962-79573423619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15</a:t>
            </a:fld>
            <a:endParaRPr lang="en-US"/>
          </a:p>
        </p:txBody>
      </p:sp>
      <p:sp>
        <p:nvSpPr>
          <p:cNvPr id="7" name="TextBox 6"/>
          <p:cNvSpPr txBox="1"/>
          <p:nvPr/>
        </p:nvSpPr>
        <p:spPr>
          <a:xfrm>
            <a:off x="0" y="605971"/>
            <a:ext cx="9144000" cy="707886"/>
          </a:xfrm>
          <a:prstGeom prst="rect">
            <a:avLst/>
          </a:prstGeom>
          <a:noFill/>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Outline</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828800"/>
            <a:ext cx="9144000" cy="3170099"/>
          </a:xfrm>
          <a:prstGeom prst="rect">
            <a:avLst/>
          </a:prstGeom>
        </p:spPr>
        <p:txBody>
          <a:bodyPr wrap="square">
            <a:spAutoFit/>
          </a:bodyPr>
          <a:lstStyle/>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Status of the production SBS Polarimeter GEM modules</a:t>
            </a:r>
          </a:p>
          <a:p>
            <a:pPr marL="342900" indent="-342900">
              <a:lnSpc>
                <a:spcPct val="250000"/>
              </a:lnSpc>
              <a:buFont typeface="Arial" pitchFamily="34" charset="0"/>
              <a:buChar char="•"/>
            </a:pPr>
            <a:r>
              <a:rPr lang="en-US" sz="2000" dirty="0">
                <a:solidFill>
                  <a:schemeClr val="bg1">
                    <a:lumMod val="85000"/>
                  </a:schemeClr>
                </a:solidFill>
                <a:latin typeface="Times New Roman" pitchFamily="18" charset="0"/>
                <a:cs typeface="Times New Roman" pitchFamily="18" charset="0"/>
              </a:rPr>
              <a:t>Latest </a:t>
            </a:r>
            <a:r>
              <a:rPr lang="en-US" sz="2000" dirty="0" smtClean="0">
                <a:solidFill>
                  <a:schemeClr val="bg1">
                    <a:lumMod val="85000"/>
                  </a:schemeClr>
                </a:solidFill>
                <a:latin typeface="Times New Roman" pitchFamily="18" charset="0"/>
                <a:cs typeface="Times New Roman" pitchFamily="18" charset="0"/>
              </a:rPr>
              <a:t>issues under investigation.</a:t>
            </a:r>
          </a:p>
          <a:p>
            <a:pPr marL="342900" indent="-342900">
              <a:lnSpc>
                <a:spcPct val="250000"/>
              </a:lnSpc>
              <a:buFont typeface="Arial" pitchFamily="34" charset="0"/>
              <a:buChar char="•"/>
            </a:pPr>
            <a:r>
              <a:rPr lang="en-US" sz="2000" dirty="0" smtClean="0">
                <a:solidFill>
                  <a:schemeClr val="tx2"/>
                </a:solidFill>
                <a:latin typeface="Times New Roman" pitchFamily="18" charset="0"/>
                <a:cs typeface="Times New Roman" pitchFamily="18" charset="0"/>
              </a:rPr>
              <a:t>Report on the performances of the chambers at FNAL and JLab test beam </a:t>
            </a:r>
          </a:p>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Update on APV25-SRS Electronics for SBS</a:t>
            </a:r>
          </a:p>
        </p:txBody>
      </p:sp>
    </p:spTree>
    <p:extLst>
      <p:ext uri="{BB962C8B-B14F-4D97-AF65-F5344CB8AC3E}">
        <p14:creationId xmlns:p14="http://schemas.microsoft.com/office/powerpoint/2010/main" val="1349869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94" t="13763" r="2736" b="45238"/>
          <a:stretch/>
        </p:blipFill>
        <p:spPr>
          <a:xfrm>
            <a:off x="0" y="3505200"/>
            <a:ext cx="9144000" cy="2899596"/>
          </a:xfrm>
          <a:prstGeom prst="rect">
            <a:avLst/>
          </a:prstGeom>
        </p:spPr>
      </p:pic>
      <p:sp>
        <p:nvSpPr>
          <p:cNvPr id="4" name="Date Placeholder 3"/>
          <p:cNvSpPr>
            <a:spLocks noGrp="1"/>
          </p:cNvSpPr>
          <p:nvPr>
            <p:ph type="dt" sz="half" idx="10"/>
          </p:nvPr>
        </p:nvSpPr>
        <p:spPr/>
        <p:txBody>
          <a:bodyPr/>
          <a:lstStyle/>
          <a:p>
            <a:fld id="{A3BCE152-2B04-4A0B-8809-EEC961BA7D81}"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16</a:t>
            </a:fld>
            <a:endParaRPr lang="en-US"/>
          </a:p>
        </p:txBody>
      </p:sp>
      <p:sp>
        <p:nvSpPr>
          <p:cNvPr id="16" name="TextBox 15"/>
          <p:cNvSpPr txBox="1"/>
          <p:nvPr/>
        </p:nvSpPr>
        <p:spPr>
          <a:xfrm>
            <a:off x="0" y="0"/>
            <a:ext cx="9144000" cy="400110"/>
          </a:xfrm>
          <a:prstGeom prst="rect">
            <a:avLst/>
          </a:prstGeom>
          <a:noFill/>
        </p:spPr>
        <p:txBody>
          <a:bodyPr wrap="square" rtlCol="0">
            <a:spAutoFit/>
          </a:bodyPr>
          <a:lstStyle/>
          <a:p>
            <a:pPr algn="ctr"/>
            <a:r>
              <a:rPr lang="en-US" sz="2000" dirty="0" smtClean="0">
                <a:solidFill>
                  <a:schemeClr val="tx2"/>
                </a:solidFill>
                <a:latin typeface="Times New Roman" panose="02020603050405020304" pitchFamily="18" charset="0"/>
                <a:cs typeface="Times New Roman" panose="02020603050405020304" pitchFamily="18" charset="0"/>
              </a:rPr>
              <a:t>Test Beam @ FNAL (</a:t>
            </a:r>
            <a:r>
              <a:rPr lang="en-US" sz="2000" dirty="0" err="1" smtClean="0">
                <a:solidFill>
                  <a:schemeClr val="tx2"/>
                </a:solidFill>
                <a:latin typeface="Times New Roman" panose="02020603050405020304" pitchFamily="18" charset="0"/>
                <a:cs typeface="Times New Roman" panose="02020603050405020304" pitchFamily="18" charset="0"/>
              </a:rPr>
              <a:t>october</a:t>
            </a:r>
            <a:r>
              <a:rPr lang="en-US" sz="2000" dirty="0" smtClean="0">
                <a:solidFill>
                  <a:schemeClr val="tx2"/>
                </a:solidFill>
                <a:latin typeface="Times New Roman" panose="02020603050405020304" pitchFamily="18" charset="0"/>
                <a:cs typeface="Times New Roman" panose="02020603050405020304" pitchFamily="18" charset="0"/>
              </a:rPr>
              <a:t> 2013)</a:t>
            </a:r>
            <a:endParaRPr lang="en-US" sz="2000" dirty="0">
              <a:solidFill>
                <a:schemeClr val="tx2"/>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r="7031" b="6944"/>
          <a:stretch/>
        </p:blipFill>
        <p:spPr>
          <a:xfrm>
            <a:off x="4876801" y="373962"/>
            <a:ext cx="4267199" cy="3203388"/>
          </a:xfrm>
          <a:prstGeom prst="rect">
            <a:avLst/>
          </a:prstGeom>
        </p:spPr>
      </p:pic>
      <p:sp>
        <p:nvSpPr>
          <p:cNvPr id="27" name="TextBox 26"/>
          <p:cNvSpPr txBox="1"/>
          <p:nvPr/>
        </p:nvSpPr>
        <p:spPr>
          <a:xfrm>
            <a:off x="0" y="3505200"/>
            <a:ext cx="9144000" cy="307777"/>
          </a:xfrm>
          <a:prstGeom prst="rect">
            <a:avLst/>
          </a:prstGeom>
          <a:solidFill>
            <a:schemeClr val="bg1"/>
          </a:solidFill>
        </p:spPr>
        <p:txBody>
          <a:bodyPr wrap="square" rtlCol="0">
            <a:spAutoFit/>
          </a:bodyPr>
          <a:lstStyle/>
          <a:p>
            <a:pPr algn="ctr"/>
            <a:r>
              <a:rPr lang="en-US" sz="1400" dirty="0" smtClean="0">
                <a:solidFill>
                  <a:srgbClr val="C00000"/>
                </a:solidFill>
                <a:latin typeface="Times New Roman" panose="02020603050405020304" pitchFamily="18" charset="0"/>
                <a:cs typeface="Times New Roman" panose="02020603050405020304" pitchFamily="18" charset="0"/>
              </a:rPr>
              <a:t>Large GEM Test Beam Setup @ (FNAL) </a:t>
            </a:r>
            <a:r>
              <a:rPr lang="en-US" sz="1400" dirty="0" err="1" smtClean="0">
                <a:solidFill>
                  <a:srgbClr val="C00000"/>
                </a:solidFill>
                <a:latin typeface="Times New Roman" panose="02020603050405020304" pitchFamily="18" charset="0"/>
                <a:cs typeface="Times New Roman" panose="02020603050405020304" pitchFamily="18" charset="0"/>
              </a:rPr>
              <a:t>UVa</a:t>
            </a:r>
            <a:r>
              <a:rPr lang="en-US" sz="1400" dirty="0" smtClean="0">
                <a:solidFill>
                  <a:srgbClr val="C00000"/>
                </a:solidFill>
                <a:latin typeface="Times New Roman" panose="02020603050405020304" pitchFamily="18" charset="0"/>
                <a:cs typeface="Times New Roman" panose="02020603050405020304" pitchFamily="18" charset="0"/>
              </a:rPr>
              <a:t> an FIT</a:t>
            </a:r>
            <a:endParaRPr lang="en-US" sz="14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742598" y="4839582"/>
            <a:ext cx="591402" cy="461665"/>
          </a:xfrm>
          <a:prstGeom prst="rect">
            <a:avLst/>
          </a:prstGeom>
          <a:solidFill>
            <a:schemeClr val="bg1"/>
          </a:solidFill>
        </p:spPr>
        <p:txBody>
          <a:bodyPr wrap="square" rtlCol="0">
            <a:spAutoFit/>
          </a:bodyPr>
          <a:lstStyle/>
          <a:p>
            <a:r>
              <a:rPr lang="en-US" sz="1200" dirty="0" smtClean="0">
                <a:solidFill>
                  <a:srgbClr val="C00000"/>
                </a:solidFill>
              </a:rPr>
              <a:t>SBS GEM1 </a:t>
            </a:r>
          </a:p>
        </p:txBody>
      </p:sp>
      <p:sp>
        <p:nvSpPr>
          <p:cNvPr id="12" name="TextBox 11"/>
          <p:cNvSpPr txBox="1"/>
          <p:nvPr/>
        </p:nvSpPr>
        <p:spPr>
          <a:xfrm>
            <a:off x="7543800" y="4839582"/>
            <a:ext cx="609600" cy="461665"/>
          </a:xfrm>
          <a:prstGeom prst="rect">
            <a:avLst/>
          </a:prstGeom>
          <a:solidFill>
            <a:schemeClr val="bg1"/>
          </a:solidFill>
        </p:spPr>
        <p:txBody>
          <a:bodyPr wrap="square" rtlCol="0">
            <a:spAutoFit/>
          </a:bodyPr>
          <a:lstStyle/>
          <a:p>
            <a:r>
              <a:rPr lang="en-US" sz="1200" dirty="0" smtClean="0">
                <a:solidFill>
                  <a:srgbClr val="C00000"/>
                </a:solidFill>
              </a:rPr>
              <a:t>SBS GEM2</a:t>
            </a:r>
            <a:endParaRPr lang="en-US" sz="1200" baseline="30000" dirty="0">
              <a:solidFill>
                <a:srgbClr val="C00000"/>
              </a:solidFill>
            </a:endParaRPr>
          </a:p>
        </p:txBody>
      </p:sp>
      <p:sp>
        <p:nvSpPr>
          <p:cNvPr id="11" name="Rectangle 10"/>
          <p:cNvSpPr/>
          <p:nvPr/>
        </p:nvSpPr>
        <p:spPr>
          <a:xfrm>
            <a:off x="1" y="685800"/>
            <a:ext cx="4876800" cy="267765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Successful test beam campaign with SBS 50 </a:t>
            </a:r>
            <a:r>
              <a:rPr lang="en-US" sz="1400" dirty="0" smtClean="0">
                <a:latin typeface="Times New Roman" pitchFamily="18" charset="0"/>
                <a:cs typeface="Times New Roman" pitchFamily="18" charset="0"/>
                <a:sym typeface="Symbol"/>
              </a:rPr>
              <a:t></a:t>
            </a:r>
            <a:r>
              <a:rPr lang="en-US" sz="1400" dirty="0" smtClean="0">
                <a:latin typeface="Times New Roman" pitchFamily="18" charset="0"/>
                <a:cs typeface="Times New Roman" pitchFamily="18" charset="0"/>
              </a:rPr>
              <a:t>50 cm</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prototype alongside the EIC-</a:t>
            </a:r>
            <a:r>
              <a:rPr lang="en-US" sz="1400" dirty="0" err="1" smtClean="0">
                <a:latin typeface="Times New Roman" pitchFamily="18" charset="0"/>
                <a:cs typeface="Times New Roman" pitchFamily="18" charset="0"/>
              </a:rPr>
              <a:t>SoLID</a:t>
            </a:r>
            <a:r>
              <a:rPr lang="en-US" sz="1400" dirty="0" smtClean="0">
                <a:latin typeface="Times New Roman" pitchFamily="18" charset="0"/>
                <a:cs typeface="Times New Roman" pitchFamily="18" charset="0"/>
              </a:rPr>
              <a:t> GEM prototype</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Data analysis for spatial resolution, </a:t>
            </a:r>
            <a:r>
              <a:rPr lang="en-US" sz="1400" dirty="0">
                <a:latin typeface="Times New Roman" pitchFamily="18" charset="0"/>
                <a:cs typeface="Times New Roman" pitchFamily="18" charset="0"/>
              </a:rPr>
              <a:t>g</a:t>
            </a:r>
            <a:r>
              <a:rPr lang="en-US" sz="1400" dirty="0" smtClean="0">
                <a:latin typeface="Times New Roman" pitchFamily="18" charset="0"/>
                <a:cs typeface="Times New Roman" pitchFamily="18" charset="0"/>
              </a:rPr>
              <a:t>ain efficiency, gain uniformity, timing of the APV25 signal … </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FNAL test beam data reveals big issues (timing of the APV25 vs. gas flow, Quality of readout board vs charge sharing …)</a:t>
            </a:r>
          </a:p>
          <a:p>
            <a:pPr marL="285750" indent="-285750" algn="just">
              <a:lnSpc>
                <a:spcPct val="150000"/>
              </a:lnSpc>
              <a:buFont typeface="Arial" panose="020B0604020202020204" pitchFamily="34" charset="0"/>
              <a:buChar char="•"/>
            </a:pPr>
            <a:r>
              <a:rPr lang="en-US" sz="1400" dirty="0" smtClean="0">
                <a:latin typeface="Times New Roman" pitchFamily="18" charset="0"/>
                <a:cs typeface="Times New Roman" pitchFamily="18" charset="0"/>
              </a:rPr>
              <a:t>Medium size APV25 electronic tested at moderate trigger rate 400 Hz</a:t>
            </a:r>
          </a:p>
        </p:txBody>
      </p:sp>
      <p:sp>
        <p:nvSpPr>
          <p:cNvPr id="14" name="TextBox 13"/>
          <p:cNvSpPr txBox="1"/>
          <p:nvPr/>
        </p:nvSpPr>
        <p:spPr>
          <a:xfrm>
            <a:off x="5943600" y="4800600"/>
            <a:ext cx="819434" cy="461665"/>
          </a:xfrm>
          <a:prstGeom prst="rect">
            <a:avLst/>
          </a:prstGeom>
          <a:solidFill>
            <a:schemeClr val="bg1"/>
          </a:solidFill>
        </p:spPr>
        <p:txBody>
          <a:bodyPr wrap="square" rtlCol="0">
            <a:spAutoFit/>
          </a:bodyPr>
          <a:lstStyle/>
          <a:p>
            <a:r>
              <a:rPr lang="en-US" sz="1200" dirty="0" smtClean="0">
                <a:solidFill>
                  <a:srgbClr val="002060"/>
                </a:solidFill>
              </a:rPr>
              <a:t>EIC-</a:t>
            </a:r>
            <a:r>
              <a:rPr lang="en-US" sz="1200" dirty="0" err="1" smtClean="0">
                <a:solidFill>
                  <a:srgbClr val="002060"/>
                </a:solidFill>
              </a:rPr>
              <a:t>SoLID</a:t>
            </a:r>
            <a:r>
              <a:rPr lang="en-US" sz="1200" dirty="0" smtClean="0">
                <a:solidFill>
                  <a:srgbClr val="002060"/>
                </a:solidFill>
              </a:rPr>
              <a:t> GEM</a:t>
            </a:r>
          </a:p>
        </p:txBody>
      </p:sp>
    </p:spTree>
    <p:extLst>
      <p:ext uri="{BB962C8B-B14F-4D97-AF65-F5344CB8AC3E}">
        <p14:creationId xmlns:p14="http://schemas.microsoft.com/office/powerpoint/2010/main" val="4288439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BCE152-2B04-4A0B-8809-EEC961BA7D81}"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17</a:t>
            </a:fld>
            <a:endParaRPr lang="en-US"/>
          </a:p>
        </p:txBody>
      </p:sp>
      <p:sp>
        <p:nvSpPr>
          <p:cNvPr id="16" name="TextBox 15"/>
          <p:cNvSpPr txBox="1"/>
          <p:nvPr/>
        </p:nvSpPr>
        <p:spPr>
          <a:xfrm>
            <a:off x="0" y="0"/>
            <a:ext cx="9144000" cy="400110"/>
          </a:xfrm>
          <a:prstGeom prst="rect">
            <a:avLst/>
          </a:prstGeom>
          <a:noFill/>
        </p:spPr>
        <p:txBody>
          <a:bodyPr wrap="square" rtlCol="0">
            <a:spAutoFit/>
          </a:bodyPr>
          <a:lstStyle/>
          <a:p>
            <a:pPr algn="ctr"/>
            <a:r>
              <a:rPr lang="en-US" sz="2000" dirty="0" smtClean="0">
                <a:solidFill>
                  <a:schemeClr val="tx2"/>
                </a:solidFill>
                <a:latin typeface="Times New Roman" panose="02020603050405020304" pitchFamily="18" charset="0"/>
                <a:cs typeface="Times New Roman" panose="02020603050405020304" pitchFamily="18" charset="0"/>
              </a:rPr>
              <a:t>Test Beam @ FNAL (October 2013): </a:t>
            </a:r>
            <a:r>
              <a:rPr lang="en-US" sz="2000" dirty="0" smtClean="0">
                <a:solidFill>
                  <a:srgbClr val="C00000"/>
                </a:solidFill>
                <a:latin typeface="Times New Roman" panose="02020603050405020304" pitchFamily="18" charset="0"/>
                <a:cs typeface="Times New Roman" panose="02020603050405020304" pitchFamily="18" charset="0"/>
              </a:rPr>
              <a:t>results from data analysis</a:t>
            </a:r>
            <a:endParaRPr lang="en-US" sz="2000" dirty="0">
              <a:solidFill>
                <a:srgbClr val="C00000"/>
              </a:solidFill>
              <a:latin typeface="Times New Roman" panose="02020603050405020304" pitchFamily="18" charset="0"/>
              <a:cs typeface="Times New Roman" panose="02020603050405020304" pitchFamily="18" charset="0"/>
            </a:endParaRPr>
          </a:p>
        </p:txBody>
      </p:sp>
      <p:grpSp>
        <p:nvGrpSpPr>
          <p:cNvPr id="11" name="Group 10"/>
          <p:cNvGrpSpPr>
            <a:grpSpLocks noChangeAspect="1"/>
          </p:cNvGrpSpPr>
          <p:nvPr/>
        </p:nvGrpSpPr>
        <p:grpSpPr>
          <a:xfrm>
            <a:off x="83022" y="3581400"/>
            <a:ext cx="2910197" cy="2822418"/>
            <a:chOff x="-39835" y="2223052"/>
            <a:chExt cx="4572002" cy="3554676"/>
          </a:xfrm>
        </p:grpSpPr>
        <p:pic>
          <p:nvPicPr>
            <p:cNvPr id="14"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835" y="2223052"/>
              <a:ext cx="4572002" cy="35546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77143" y="3808618"/>
              <a:ext cx="379815" cy="307777"/>
            </a:xfrm>
            <a:prstGeom prst="rect">
              <a:avLst/>
            </a:prstGeom>
            <a:solidFill>
              <a:schemeClr val="bg1"/>
            </a:solidFill>
            <a:ln>
              <a:noFill/>
            </a:ln>
          </p:spPr>
          <p:txBody>
            <a:bodyPr wrap="none" rtlCol="0">
              <a:spAutoFit/>
            </a:bodyPr>
            <a:lstStyle/>
            <a:p>
              <a:r>
                <a:rPr lang="en-US" sz="1400" b="1" dirty="0" smtClean="0">
                  <a:solidFill>
                    <a:srgbClr val="C00000"/>
                  </a:solidFill>
                </a:rPr>
                <a:t>P1</a:t>
              </a:r>
              <a:endParaRPr lang="en-US" sz="1400" b="1" dirty="0">
                <a:solidFill>
                  <a:srgbClr val="C00000"/>
                </a:solidFill>
              </a:endParaRPr>
            </a:p>
          </p:txBody>
        </p:sp>
        <p:sp>
          <p:nvSpPr>
            <p:cNvPr id="17" name="TextBox 16"/>
            <p:cNvSpPr txBox="1"/>
            <p:nvPr/>
          </p:nvSpPr>
          <p:spPr>
            <a:xfrm>
              <a:off x="3583211" y="3808618"/>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P2</a:t>
              </a:r>
              <a:endParaRPr lang="en-US" sz="1400" b="1" dirty="0">
                <a:solidFill>
                  <a:srgbClr val="C00000"/>
                </a:solidFill>
              </a:endParaRPr>
            </a:p>
          </p:txBody>
        </p:sp>
        <p:sp>
          <p:nvSpPr>
            <p:cNvPr id="18" name="TextBox 17"/>
            <p:cNvSpPr txBox="1"/>
            <p:nvPr/>
          </p:nvSpPr>
          <p:spPr>
            <a:xfrm>
              <a:off x="855306" y="3808618"/>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P3</a:t>
              </a:r>
              <a:endParaRPr lang="en-US" sz="1400" b="1" dirty="0">
                <a:solidFill>
                  <a:srgbClr val="C00000"/>
                </a:solidFill>
              </a:endParaRPr>
            </a:p>
          </p:txBody>
        </p:sp>
        <p:sp>
          <p:nvSpPr>
            <p:cNvPr id="19" name="TextBox 18"/>
            <p:cNvSpPr txBox="1"/>
            <p:nvPr/>
          </p:nvSpPr>
          <p:spPr>
            <a:xfrm>
              <a:off x="2102983" y="3122819"/>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P5</a:t>
              </a:r>
              <a:endParaRPr lang="en-US" sz="1400" b="1" dirty="0">
                <a:solidFill>
                  <a:srgbClr val="C00000"/>
                </a:solidFill>
              </a:endParaRPr>
            </a:p>
          </p:txBody>
        </p:sp>
        <p:sp>
          <p:nvSpPr>
            <p:cNvPr id="20" name="TextBox 19"/>
            <p:cNvSpPr txBox="1"/>
            <p:nvPr/>
          </p:nvSpPr>
          <p:spPr>
            <a:xfrm>
              <a:off x="3635236" y="3093106"/>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P6</a:t>
              </a:r>
              <a:endParaRPr lang="en-US" sz="1400" b="1" dirty="0">
                <a:solidFill>
                  <a:srgbClr val="C00000"/>
                </a:solidFill>
              </a:endParaRPr>
            </a:p>
          </p:txBody>
        </p:sp>
        <p:sp>
          <p:nvSpPr>
            <p:cNvPr id="21" name="TextBox 20"/>
            <p:cNvSpPr txBox="1"/>
            <p:nvPr/>
          </p:nvSpPr>
          <p:spPr>
            <a:xfrm>
              <a:off x="483088" y="3122819"/>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P4</a:t>
              </a:r>
              <a:endParaRPr lang="en-US" sz="1400" b="1" dirty="0">
                <a:solidFill>
                  <a:srgbClr val="C00000"/>
                </a:solidFill>
              </a:endParaRPr>
            </a:p>
          </p:txBody>
        </p:sp>
        <p:sp>
          <p:nvSpPr>
            <p:cNvPr id="22" name="TextBox 21"/>
            <p:cNvSpPr txBox="1"/>
            <p:nvPr/>
          </p:nvSpPr>
          <p:spPr>
            <a:xfrm>
              <a:off x="3421224" y="4723021"/>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P7</a:t>
              </a:r>
              <a:endParaRPr lang="en-US" sz="1400" b="1" dirty="0">
                <a:solidFill>
                  <a:srgbClr val="C00000"/>
                </a:solidFill>
              </a:endParaRPr>
            </a:p>
          </p:txBody>
        </p:sp>
        <p:sp>
          <p:nvSpPr>
            <p:cNvPr id="23" name="TextBox 22"/>
            <p:cNvSpPr txBox="1"/>
            <p:nvPr/>
          </p:nvSpPr>
          <p:spPr>
            <a:xfrm>
              <a:off x="1866121" y="4570611"/>
              <a:ext cx="372218" cy="307777"/>
            </a:xfrm>
            <a:prstGeom prst="rect">
              <a:avLst/>
            </a:prstGeom>
            <a:solidFill>
              <a:schemeClr val="bg1"/>
            </a:solidFill>
            <a:ln>
              <a:noFill/>
            </a:ln>
          </p:spPr>
          <p:txBody>
            <a:bodyPr wrap="none" rtlCol="0">
              <a:spAutoFit/>
            </a:bodyPr>
            <a:lstStyle/>
            <a:p>
              <a:r>
                <a:rPr lang="en-US" sz="1400" b="1" dirty="0" smtClean="0">
                  <a:solidFill>
                    <a:srgbClr val="C00000"/>
                  </a:solidFill>
                </a:rPr>
                <a:t>P8</a:t>
              </a:r>
              <a:endParaRPr lang="en-US" sz="1400" b="1" dirty="0">
                <a:solidFill>
                  <a:srgbClr val="C00000"/>
                </a:solidFill>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1" y="672198"/>
            <a:ext cx="3016249" cy="268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0708" y="691484"/>
            <a:ext cx="3019424" cy="266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6480" y="3733800"/>
            <a:ext cx="3017520" cy="259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81147" y="656808"/>
            <a:ext cx="2966853" cy="2614107"/>
            <a:chOff x="0" y="3657600"/>
            <a:chExt cx="3017520" cy="2743200"/>
          </a:xfrm>
        </p:grpSpPr>
        <p:pic>
          <p:nvPicPr>
            <p:cNvPr id="2054"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657600"/>
              <a:ext cx="30175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3623" y="5029200"/>
              <a:ext cx="1127252" cy="102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6120" y="3581400"/>
            <a:ext cx="2754012" cy="275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6126480" y="3502223"/>
            <a:ext cx="3017520" cy="307777"/>
          </a:xfrm>
          <a:prstGeom prst="rect">
            <a:avLst/>
          </a:prstGeom>
          <a:solidFill>
            <a:schemeClr val="bg1"/>
          </a:solidFill>
          <a:ln>
            <a:solidFill>
              <a:schemeClr val="bg1"/>
            </a:solid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Spatial resolution @ scanned positions</a:t>
            </a:r>
            <a:endParaRPr lang="en-US" sz="1400" dirty="0">
              <a:solidFill>
                <a:schemeClr val="tx2"/>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246119" y="3502223"/>
            <a:ext cx="2754013" cy="307777"/>
          </a:xfrm>
          <a:prstGeom prst="rect">
            <a:avLst/>
          </a:prstGeom>
          <a:solidFill>
            <a:schemeClr val="bg1"/>
          </a:solidFill>
          <a:ln>
            <a:solidFill>
              <a:schemeClr val="bg1"/>
            </a:solid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Cluster size @ scanned positions</a:t>
            </a:r>
            <a:endParaRPr lang="en-US" sz="1400" dirty="0">
              <a:solidFill>
                <a:schemeClr val="tx2"/>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75902" y="502920"/>
            <a:ext cx="2577343" cy="338554"/>
          </a:xfrm>
          <a:prstGeom prst="rect">
            <a:avLst/>
          </a:prstGeom>
          <a:solidFill>
            <a:schemeClr val="bg1"/>
          </a:solidFill>
          <a:ln>
            <a:solidFill>
              <a:schemeClr val="bg1"/>
            </a:solidFill>
          </a:ln>
        </p:spPr>
        <p:txBody>
          <a:bodyPr wrap="square" rtlCol="0">
            <a:spAutoFit/>
          </a:bodyPr>
          <a:lstStyle/>
          <a:p>
            <a:pPr algn="ctr"/>
            <a:r>
              <a:rPr lang="en-US" sz="1600" dirty="0" smtClean="0">
                <a:solidFill>
                  <a:schemeClr val="tx2"/>
                </a:solidFill>
                <a:latin typeface="Times New Roman" panose="02020603050405020304" pitchFamily="18" charset="0"/>
                <a:cs typeface="Times New Roman" panose="02020603050405020304" pitchFamily="18" charset="0"/>
              </a:rPr>
              <a:t>Charge sharing</a:t>
            </a:r>
            <a:endParaRPr lang="en-US" sz="1600" dirty="0">
              <a:solidFill>
                <a:schemeClr val="tx2"/>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52400" y="3502223"/>
            <a:ext cx="2754013" cy="307777"/>
          </a:xfrm>
          <a:prstGeom prst="rect">
            <a:avLst/>
          </a:prstGeom>
          <a:solidFill>
            <a:schemeClr val="bg1"/>
          </a:solidFill>
          <a:ln>
            <a:solidFill>
              <a:schemeClr val="bg1"/>
            </a:solid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Position scan with proton beam</a:t>
            </a:r>
            <a:endParaRPr lang="en-US" sz="1400" dirty="0">
              <a:solidFill>
                <a:schemeClr val="tx2"/>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47420" y="502920"/>
            <a:ext cx="2286000" cy="307777"/>
          </a:xfrm>
          <a:prstGeom prst="rect">
            <a:avLst/>
          </a:prstGeom>
          <a:solidFill>
            <a:schemeClr val="bg1"/>
          </a:solidFill>
          <a:ln>
            <a:solidFill>
              <a:schemeClr val="bg1"/>
            </a:solid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Cluster size vs. HV </a:t>
            </a:r>
            <a:endParaRPr lang="en-US" sz="1400" dirty="0">
              <a:solidFill>
                <a:schemeClr val="tx2"/>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6492875" y="502920"/>
            <a:ext cx="2286000" cy="307777"/>
          </a:xfrm>
          <a:prstGeom prst="rect">
            <a:avLst/>
          </a:prstGeom>
          <a:solidFill>
            <a:schemeClr val="bg1"/>
          </a:solidFill>
          <a:ln>
            <a:solidFill>
              <a:schemeClr val="bg1"/>
            </a:solid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Gain efficiency curve vs. HV </a:t>
            </a:r>
            <a:endParaRPr lang="en-US" sz="1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26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rrowheads="1"/>
          </p:cNvPicPr>
          <p:nvPr/>
        </p:nvPicPr>
        <p:blipFill rotWithShape="1">
          <a:blip r:embed="rId2" cstate="print">
            <a:extLst>
              <a:ext uri="{28A0092B-C50C-407E-A947-70E740481C1C}">
                <a14:useLocalDpi xmlns:a14="http://schemas.microsoft.com/office/drawing/2010/main" val="0"/>
              </a:ext>
            </a:extLst>
          </a:blip>
          <a:srcRect l="1327" t="10469" r="4795" b="5753"/>
          <a:stretch/>
        </p:blipFill>
        <p:spPr bwMode="auto">
          <a:xfrm>
            <a:off x="0" y="4124325"/>
            <a:ext cx="4572000" cy="242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ate Placeholder 3"/>
          <p:cNvSpPr>
            <a:spLocks noGrp="1"/>
          </p:cNvSpPr>
          <p:nvPr>
            <p:ph type="dt" sz="half" idx="10"/>
          </p:nvPr>
        </p:nvSpPr>
        <p:spPr/>
        <p:txBody>
          <a:bodyPr/>
          <a:lstStyle/>
          <a:p>
            <a:fld id="{A3BCE152-2B04-4A0B-8809-EEC961BA7D81}"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18</a:t>
            </a:fld>
            <a:endParaRPr lang="en-US"/>
          </a:p>
        </p:txBody>
      </p:sp>
      <p:sp>
        <p:nvSpPr>
          <p:cNvPr id="16" name="TextBox 15"/>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Test Beam in Hall A @ JLab (April 2014)</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275" y="562213"/>
            <a:ext cx="3182202" cy="332398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dirty="0" smtClean="0">
                <a:solidFill>
                  <a:schemeClr val="tx2"/>
                </a:solidFill>
                <a:latin typeface="Times New Roman" panose="02020603050405020304" pitchFamily="18" charset="0"/>
                <a:cs typeface="Times New Roman" panose="02020603050405020304" pitchFamily="18" charset="0"/>
              </a:rPr>
              <a:t>Two SBS GEM Module</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 cm ×20 cm read out</a:t>
            </a:r>
          </a:p>
          <a:p>
            <a:pPr marL="285750" indent="-285750">
              <a:lnSpc>
                <a:spcPct val="150000"/>
              </a:lnSpc>
              <a:buFont typeface="Wingdings" panose="05000000000000000000" pitchFamily="2" charset="2"/>
              <a:buChar char="§"/>
            </a:pPr>
            <a:r>
              <a:rPr lang="en-US" sz="1400" dirty="0" smtClean="0">
                <a:solidFill>
                  <a:schemeClr val="tx2"/>
                </a:solidFill>
                <a:latin typeface="Times New Roman" panose="02020603050405020304" pitchFamily="18" charset="0"/>
                <a:cs typeface="Times New Roman" panose="02020603050405020304" pitchFamily="18" charset="0"/>
              </a:rPr>
              <a:t>Trigger: </a:t>
            </a:r>
            <a:r>
              <a:rPr lang="en-US" sz="1400" dirty="0">
                <a:latin typeface="Times New Roman" panose="02020603050405020304" pitchFamily="18" charset="0"/>
                <a:cs typeface="Times New Roman" panose="02020603050405020304" pitchFamily="18" charset="0"/>
              </a:rPr>
              <a:t>C</a:t>
            </a:r>
            <a:r>
              <a:rPr lang="en-US" sz="1400" dirty="0" smtClean="0">
                <a:latin typeface="Times New Roman" panose="02020603050405020304" pitchFamily="18" charset="0"/>
                <a:cs typeface="Times New Roman" panose="02020603050405020304" pitchFamily="18" charset="0"/>
              </a:rPr>
              <a:t>oincidence between PMT-Scintillators upstream and Lead Glass downstream</a:t>
            </a:r>
          </a:p>
          <a:p>
            <a:pPr marL="285750" indent="-285750">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2 PMT Scintillators  (16 × 16 cm</a:t>
            </a:r>
            <a:r>
              <a:rPr lang="en-US" sz="1400" baseline="30000" dirty="0" smtClean="0">
                <a:latin typeface="Times New Roman" panose="02020603050405020304" pitchFamily="18" charset="0"/>
                <a:cs typeface="Times New Roman" panose="02020603050405020304" pitchFamily="18" charset="0"/>
              </a:rPr>
              <a:t>2 </a:t>
            </a:r>
            <a:r>
              <a:rPr lang="en-US" sz="1400" dirty="0" smtClean="0">
                <a:latin typeface="Times New Roman" panose="02020603050405020304" pitchFamily="18" charset="0"/>
                <a:cs typeface="Times New Roman" panose="02020603050405020304" pitchFamily="18" charset="0"/>
              </a:rPr>
              <a:t>) side by side, and 4 × 3 cm</a:t>
            </a:r>
            <a:r>
              <a:rPr lang="en-US" sz="1400" baseline="30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 Lead glass blocks (10 × 10 </a:t>
            </a:r>
            <a:r>
              <a:rPr lang="en-US" sz="1400" dirty="0">
                <a:latin typeface="Times New Roman" panose="02020603050405020304" pitchFamily="18" charset="0"/>
                <a:cs typeface="Times New Roman" panose="02020603050405020304" pitchFamily="18" charset="0"/>
              </a:rPr>
              <a:t>cm</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
            </a:pPr>
            <a:r>
              <a:rPr lang="en-US" sz="1400" dirty="0" smtClean="0">
                <a:solidFill>
                  <a:schemeClr val="tx2"/>
                </a:solidFill>
                <a:latin typeface="Times New Roman" panose="02020603050405020304" pitchFamily="18" charset="0"/>
                <a:cs typeface="Times New Roman" panose="02020603050405020304" pitchFamily="18" charset="0"/>
              </a:rPr>
              <a:t>Readout System: </a:t>
            </a:r>
            <a:r>
              <a:rPr lang="en-US" sz="1400" dirty="0" smtClean="0">
                <a:latin typeface="Times New Roman" panose="02020603050405020304" pitchFamily="18" charset="0"/>
                <a:cs typeface="Times New Roman" panose="02020603050405020304" pitchFamily="18" charset="0"/>
              </a:rPr>
              <a:t>APV25-SRS + DATE DAQ </a:t>
            </a:r>
          </a:p>
        </p:txBody>
      </p:sp>
      <p:grpSp>
        <p:nvGrpSpPr>
          <p:cNvPr id="26" name="Group 25"/>
          <p:cNvGrpSpPr/>
          <p:nvPr/>
        </p:nvGrpSpPr>
        <p:grpSpPr>
          <a:xfrm>
            <a:off x="3179927" y="624006"/>
            <a:ext cx="5964073" cy="3200400"/>
            <a:chOff x="3124200" y="762000"/>
            <a:chExt cx="5964073" cy="3200400"/>
          </a:xfrm>
        </p:grpSpPr>
        <p:pic>
          <p:nvPicPr>
            <p:cNvPr id="11" name="Picture 2" descr="C:\Users\kgnanvo\Desktop\relateToJLabGEMTestBeamMarch2014\IMG_01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22" t="13333" r="12025"/>
            <a:stretch/>
          </p:blipFill>
          <p:spPr bwMode="auto">
            <a:xfrm>
              <a:off x="5338763" y="762000"/>
              <a:ext cx="374951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gnanvo\Desktop\relateToJLabGEMTestBeamMarch2014\IMG_012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13"/>
            <a:stretch/>
          </p:blipFill>
          <p:spPr bwMode="auto">
            <a:xfrm>
              <a:off x="3124200" y="762000"/>
              <a:ext cx="2138362" cy="3200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5400000">
              <a:off x="2686862" y="2985384"/>
              <a:ext cx="1334853" cy="276999"/>
            </a:xfrm>
            <a:prstGeom prst="rect">
              <a:avLst/>
            </a:prstGeom>
            <a:solidFill>
              <a:schemeClr val="bg1"/>
            </a:solidFill>
            <a:ln w="12700">
              <a:solidFill>
                <a:srgbClr val="7030A0"/>
              </a:solidFill>
            </a:ln>
          </p:spPr>
          <p:txBody>
            <a:bodyPr wrap="none" rtlCol="0">
              <a:spAutoFit/>
            </a:bodyPr>
            <a:lstStyle/>
            <a:p>
              <a:r>
                <a:rPr lang="en-US" sz="1200" dirty="0" smtClean="0">
                  <a:solidFill>
                    <a:srgbClr val="0000CC"/>
                  </a:solidFill>
                </a:rPr>
                <a:t>SBS Proto2_50×50</a:t>
              </a:r>
              <a:endParaRPr lang="en-US" sz="1200" dirty="0">
                <a:solidFill>
                  <a:srgbClr val="0000CC"/>
                </a:solidFill>
              </a:endParaRPr>
            </a:p>
          </p:txBody>
        </p:sp>
        <p:sp>
          <p:nvSpPr>
            <p:cNvPr id="14" name="TextBox 13"/>
            <p:cNvSpPr txBox="1"/>
            <p:nvPr/>
          </p:nvSpPr>
          <p:spPr>
            <a:xfrm rot="5400000">
              <a:off x="4585908" y="2985384"/>
              <a:ext cx="1334853" cy="276999"/>
            </a:xfrm>
            <a:prstGeom prst="rect">
              <a:avLst/>
            </a:prstGeom>
            <a:solidFill>
              <a:schemeClr val="bg1"/>
            </a:solidFill>
            <a:ln w="12700">
              <a:solidFill>
                <a:srgbClr val="0000CC"/>
              </a:solidFill>
            </a:ln>
          </p:spPr>
          <p:txBody>
            <a:bodyPr wrap="none" rtlCol="0">
              <a:spAutoFit/>
            </a:bodyPr>
            <a:lstStyle/>
            <a:p>
              <a:r>
                <a:rPr lang="en-US" sz="1200" dirty="0" smtClean="0">
                  <a:solidFill>
                    <a:srgbClr val="0000CC"/>
                  </a:solidFill>
                </a:rPr>
                <a:t>SBS Proto3_60×50</a:t>
              </a:r>
              <a:endParaRPr lang="en-US" sz="1200" dirty="0">
                <a:solidFill>
                  <a:srgbClr val="0000CC"/>
                </a:solidFill>
              </a:endParaRPr>
            </a:p>
          </p:txBody>
        </p:sp>
        <p:sp>
          <p:nvSpPr>
            <p:cNvPr id="15" name="TextBox 14"/>
            <p:cNvSpPr txBox="1"/>
            <p:nvPr/>
          </p:nvSpPr>
          <p:spPr>
            <a:xfrm>
              <a:off x="4339157" y="838200"/>
              <a:ext cx="1684885" cy="461665"/>
            </a:xfrm>
            <a:prstGeom prst="rect">
              <a:avLst/>
            </a:prstGeom>
            <a:solidFill>
              <a:schemeClr val="bg1"/>
            </a:solidFill>
            <a:ln w="12700">
              <a:solidFill>
                <a:srgbClr val="C00000"/>
              </a:solidFill>
            </a:ln>
          </p:spPr>
          <p:txBody>
            <a:bodyPr wrap="none" rtlCol="0">
              <a:spAutoFit/>
            </a:bodyPr>
            <a:lstStyle/>
            <a:p>
              <a:pPr algn="ctr"/>
              <a:r>
                <a:rPr lang="en-US" sz="1200" dirty="0" smtClean="0">
                  <a:solidFill>
                    <a:srgbClr val="C00000"/>
                  </a:solidFill>
                </a:rPr>
                <a:t>PMT + </a:t>
              </a:r>
              <a:r>
                <a:rPr lang="en-US" sz="1200" dirty="0" err="1" smtClean="0">
                  <a:solidFill>
                    <a:srgbClr val="C00000"/>
                  </a:solidFill>
                </a:rPr>
                <a:t>Scint</a:t>
              </a:r>
              <a:r>
                <a:rPr lang="en-US" sz="1200" dirty="0" smtClean="0">
                  <a:solidFill>
                    <a:srgbClr val="C00000"/>
                  </a:solidFill>
                </a:rPr>
                <a:t>.</a:t>
              </a:r>
            </a:p>
            <a:p>
              <a:pPr algn="ctr"/>
              <a:r>
                <a:rPr lang="en-US" sz="1200" i="1" dirty="0" smtClean="0">
                  <a:solidFill>
                    <a:srgbClr val="C00000"/>
                  </a:solidFill>
                </a:rPr>
                <a:t>(</a:t>
              </a:r>
              <a:r>
                <a:rPr lang="en-US" sz="1200" i="1" dirty="0" err="1" smtClean="0">
                  <a:solidFill>
                    <a:srgbClr val="C00000"/>
                  </a:solidFill>
                </a:rPr>
                <a:t>MSU,Mitra</a:t>
              </a:r>
              <a:r>
                <a:rPr lang="en-US" sz="1200" i="1" dirty="0" smtClean="0">
                  <a:solidFill>
                    <a:srgbClr val="C00000"/>
                  </a:solidFill>
                </a:rPr>
                <a:t> </a:t>
              </a:r>
              <a:r>
                <a:rPr lang="en-US" sz="1200" i="1" dirty="0" err="1" smtClean="0">
                  <a:solidFill>
                    <a:srgbClr val="C00000"/>
                  </a:solidFill>
                </a:rPr>
                <a:t>Shabestari</a:t>
              </a:r>
              <a:r>
                <a:rPr lang="en-US" sz="1200" i="1" dirty="0" smtClean="0">
                  <a:solidFill>
                    <a:srgbClr val="C00000"/>
                  </a:solidFill>
                </a:rPr>
                <a:t>) </a:t>
              </a:r>
              <a:endParaRPr lang="en-US" sz="1200" i="1" dirty="0">
                <a:solidFill>
                  <a:srgbClr val="C00000"/>
                </a:solidFill>
              </a:endParaRPr>
            </a:p>
          </p:txBody>
        </p:sp>
        <p:sp>
          <p:nvSpPr>
            <p:cNvPr id="17" name="TextBox 16"/>
            <p:cNvSpPr txBox="1"/>
            <p:nvPr/>
          </p:nvSpPr>
          <p:spPr>
            <a:xfrm>
              <a:off x="7363369" y="990600"/>
              <a:ext cx="1628231" cy="646331"/>
            </a:xfrm>
            <a:prstGeom prst="rect">
              <a:avLst/>
            </a:prstGeom>
            <a:solidFill>
              <a:schemeClr val="bg1"/>
            </a:solidFill>
            <a:ln w="12700">
              <a:solidFill>
                <a:srgbClr val="C00000"/>
              </a:solidFill>
            </a:ln>
          </p:spPr>
          <p:txBody>
            <a:bodyPr wrap="square" rtlCol="0">
              <a:spAutoFit/>
            </a:bodyPr>
            <a:lstStyle/>
            <a:p>
              <a:pPr algn="ctr"/>
              <a:r>
                <a:rPr lang="en-US" sz="1200" dirty="0" smtClean="0">
                  <a:solidFill>
                    <a:srgbClr val="C00000"/>
                  </a:solidFill>
                </a:rPr>
                <a:t>4 × 3 </a:t>
              </a:r>
              <a:r>
                <a:rPr lang="en-US" sz="1200" dirty="0" err="1" smtClean="0">
                  <a:solidFill>
                    <a:srgbClr val="C00000"/>
                  </a:solidFill>
                </a:rPr>
                <a:t>Pb</a:t>
              </a:r>
              <a:r>
                <a:rPr lang="en-US" sz="1200" dirty="0" smtClean="0">
                  <a:solidFill>
                    <a:srgbClr val="C00000"/>
                  </a:solidFill>
                </a:rPr>
                <a:t> Glass  Blocks</a:t>
              </a:r>
            </a:p>
            <a:p>
              <a:pPr algn="ctr"/>
              <a:r>
                <a:rPr lang="en-US" sz="1200" i="1" dirty="0" smtClean="0">
                  <a:solidFill>
                    <a:srgbClr val="C00000"/>
                  </a:solidFill>
                </a:rPr>
                <a:t>(</a:t>
              </a:r>
              <a:r>
                <a:rPr lang="en-US" sz="1200" i="1" dirty="0">
                  <a:solidFill>
                    <a:srgbClr val="C00000"/>
                  </a:solidFill>
                </a:rPr>
                <a:t>Y</a:t>
              </a:r>
              <a:r>
                <a:rPr lang="en-US" sz="1200" i="1" dirty="0" smtClean="0">
                  <a:solidFill>
                    <a:srgbClr val="C00000"/>
                  </a:solidFill>
                </a:rPr>
                <a:t>erevan </a:t>
              </a:r>
              <a:r>
                <a:rPr lang="en-US" sz="1200" i="1" dirty="0" err="1" smtClean="0">
                  <a:solidFill>
                    <a:srgbClr val="C00000"/>
                  </a:solidFill>
                </a:rPr>
                <a:t>HallC</a:t>
              </a:r>
              <a:r>
                <a:rPr lang="en-US" sz="1200" i="1" dirty="0" smtClean="0">
                  <a:solidFill>
                    <a:srgbClr val="C00000"/>
                  </a:solidFill>
                </a:rPr>
                <a:t>,  Mark Jones)</a:t>
              </a:r>
              <a:endParaRPr lang="en-US" sz="1200" i="1" dirty="0">
                <a:solidFill>
                  <a:srgbClr val="C00000"/>
                </a:solidFill>
              </a:endParaRPr>
            </a:p>
          </p:txBody>
        </p:sp>
        <p:cxnSp>
          <p:nvCxnSpPr>
            <p:cNvPr id="19" name="Straight Arrow Connector 18"/>
            <p:cNvCxnSpPr>
              <a:stCxn id="15" idx="2"/>
            </p:cNvCxnSpPr>
            <p:nvPr/>
          </p:nvCxnSpPr>
          <p:spPr>
            <a:xfrm flipH="1">
              <a:off x="5099445" y="1299865"/>
              <a:ext cx="82155" cy="38198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2"/>
            </p:cNvCxnSpPr>
            <p:nvPr/>
          </p:nvCxnSpPr>
          <p:spPr>
            <a:xfrm>
              <a:off x="5181600" y="1299865"/>
              <a:ext cx="842442" cy="50947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p:cNvCxnSpPr>
            <p:nvPr/>
          </p:nvCxnSpPr>
          <p:spPr>
            <a:xfrm flipH="1" flipV="1">
              <a:off x="4843419" y="2830648"/>
              <a:ext cx="271416" cy="293236"/>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0"/>
            </p:cNvCxnSpPr>
            <p:nvPr/>
          </p:nvCxnSpPr>
          <p:spPr>
            <a:xfrm flipV="1">
              <a:off x="5391834" y="2132968"/>
              <a:ext cx="932766" cy="990916"/>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607982" y="4161175"/>
            <a:ext cx="4536018" cy="203132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 Analysis of the timing information is ongoing</a:t>
            </a:r>
          </a:p>
          <a:p>
            <a:pPr marL="285750" indent="-285750" algn="just">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Specially extract signal from background base on the timing of the </a:t>
            </a:r>
            <a:r>
              <a:rPr lang="en-US" sz="1400" dirty="0" err="1" smtClean="0">
                <a:latin typeface="Times New Roman" panose="02020603050405020304" pitchFamily="18" charset="0"/>
                <a:cs typeface="Times New Roman" panose="02020603050405020304" pitchFamily="18" charset="0"/>
              </a:rPr>
              <a:t>apv</a:t>
            </a:r>
            <a:r>
              <a:rPr lang="en-US" sz="1400" dirty="0" smtClean="0">
                <a:latin typeface="Times New Roman" panose="02020603050405020304" pitchFamily="18" charset="0"/>
                <a:cs typeface="Times New Roman" panose="02020603050405020304" pitchFamily="18" charset="0"/>
              </a:rPr>
              <a:t> signal </a:t>
            </a:r>
          </a:p>
          <a:p>
            <a:pPr marL="285750" indent="-285750" algn="just">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JLab test beam reveals the problem of gas window foil very rarely  collapsing on the drift cathode probably due to electrostatic </a:t>
            </a:r>
          </a:p>
        </p:txBody>
      </p:sp>
      <p:sp>
        <p:nvSpPr>
          <p:cNvPr id="24" name="TextBox 23"/>
          <p:cNvSpPr txBox="1"/>
          <p:nvPr/>
        </p:nvSpPr>
        <p:spPr>
          <a:xfrm>
            <a:off x="-2275" y="3824406"/>
            <a:ext cx="4574275" cy="307777"/>
          </a:xfrm>
          <a:prstGeom prst="rect">
            <a:avLst/>
          </a:prstGeom>
          <a:solidFill>
            <a:schemeClr val="bg1"/>
          </a:solidFill>
          <a:ln>
            <a:solidFill>
              <a:schemeClr val="bg1"/>
            </a:solidFill>
          </a:ln>
        </p:spPr>
        <p:txBody>
          <a:bodyPr wrap="square" rtlCol="0">
            <a:spAutoFit/>
          </a:bodyPr>
          <a:lstStyle/>
          <a:p>
            <a:pPr algn="ctr"/>
            <a:r>
              <a:rPr lang="en-US" sz="1400" dirty="0" smtClean="0">
                <a:solidFill>
                  <a:srgbClr val="C00000"/>
                </a:solidFill>
                <a:latin typeface="Times New Roman" panose="02020603050405020304" pitchFamily="18" charset="0"/>
                <a:cs typeface="Times New Roman" panose="02020603050405020304" pitchFamily="18" charset="0"/>
              </a:rPr>
              <a:t>Multiple hits event in the two chambers</a:t>
            </a:r>
            <a:endParaRPr lang="en-US" sz="1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38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5E433E-A85A-4A91-9962-79573423619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19</a:t>
            </a:fld>
            <a:endParaRPr lang="en-US"/>
          </a:p>
        </p:txBody>
      </p:sp>
      <p:sp>
        <p:nvSpPr>
          <p:cNvPr id="7" name="TextBox 6"/>
          <p:cNvSpPr txBox="1"/>
          <p:nvPr/>
        </p:nvSpPr>
        <p:spPr>
          <a:xfrm>
            <a:off x="0" y="605971"/>
            <a:ext cx="9144000" cy="707886"/>
          </a:xfrm>
          <a:prstGeom prst="rect">
            <a:avLst/>
          </a:prstGeom>
          <a:noFill/>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Outline</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828800"/>
            <a:ext cx="9144000" cy="3170099"/>
          </a:xfrm>
          <a:prstGeom prst="rect">
            <a:avLst/>
          </a:prstGeom>
        </p:spPr>
        <p:txBody>
          <a:bodyPr wrap="square">
            <a:spAutoFit/>
          </a:bodyPr>
          <a:lstStyle/>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Status of the production SBS Polarimeter GEM modules</a:t>
            </a:r>
          </a:p>
          <a:p>
            <a:pPr marL="342900" indent="-342900">
              <a:lnSpc>
                <a:spcPct val="250000"/>
              </a:lnSpc>
              <a:buFont typeface="Arial" pitchFamily="34" charset="0"/>
              <a:buChar char="•"/>
            </a:pPr>
            <a:r>
              <a:rPr lang="en-US" sz="2000" dirty="0">
                <a:solidFill>
                  <a:schemeClr val="bg1">
                    <a:lumMod val="85000"/>
                  </a:schemeClr>
                </a:solidFill>
                <a:latin typeface="Times New Roman" pitchFamily="18" charset="0"/>
                <a:cs typeface="Times New Roman" pitchFamily="18" charset="0"/>
              </a:rPr>
              <a:t>Latest issues under investigation.</a:t>
            </a:r>
          </a:p>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Report on the performances of the chambers at FNAL and JLab test beam </a:t>
            </a:r>
          </a:p>
          <a:p>
            <a:pPr marL="342900" indent="-342900">
              <a:lnSpc>
                <a:spcPct val="250000"/>
              </a:lnSpc>
              <a:buFont typeface="Arial" pitchFamily="34" charset="0"/>
              <a:buChar char="•"/>
            </a:pPr>
            <a:r>
              <a:rPr lang="en-US" sz="2000" dirty="0" smtClean="0">
                <a:solidFill>
                  <a:schemeClr val="tx2"/>
                </a:solidFill>
                <a:latin typeface="Times New Roman" pitchFamily="18" charset="0"/>
                <a:cs typeface="Times New Roman" pitchFamily="18" charset="0"/>
              </a:rPr>
              <a:t>Update on APV25-SRS Electronics for SBS</a:t>
            </a:r>
          </a:p>
        </p:txBody>
      </p:sp>
    </p:spTree>
    <p:extLst>
      <p:ext uri="{BB962C8B-B14F-4D97-AF65-F5344CB8AC3E}">
        <p14:creationId xmlns:p14="http://schemas.microsoft.com/office/powerpoint/2010/main" val="134986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5E433E-A85A-4A91-9962-79573423619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a:t>
            </a:fld>
            <a:endParaRPr lang="en-US"/>
          </a:p>
        </p:txBody>
      </p:sp>
      <p:sp>
        <p:nvSpPr>
          <p:cNvPr id="7" name="TextBox 6"/>
          <p:cNvSpPr txBox="1"/>
          <p:nvPr/>
        </p:nvSpPr>
        <p:spPr>
          <a:xfrm>
            <a:off x="0" y="605971"/>
            <a:ext cx="9144000" cy="707886"/>
          </a:xfrm>
          <a:prstGeom prst="rect">
            <a:avLst/>
          </a:prstGeom>
          <a:noFill/>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Outline</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828800"/>
            <a:ext cx="9144000" cy="3170099"/>
          </a:xfrm>
          <a:prstGeom prst="rect">
            <a:avLst/>
          </a:prstGeom>
        </p:spPr>
        <p:txBody>
          <a:bodyPr wrap="square">
            <a:spAutoFit/>
          </a:bodyPr>
          <a:lstStyle/>
          <a:p>
            <a:pPr marL="342900" indent="-342900">
              <a:lnSpc>
                <a:spcPct val="250000"/>
              </a:lnSpc>
              <a:buFont typeface="Arial" pitchFamily="34" charset="0"/>
              <a:buChar char="•"/>
            </a:pPr>
            <a:r>
              <a:rPr lang="en-US" sz="2000" dirty="0" smtClean="0">
                <a:solidFill>
                  <a:schemeClr val="tx2"/>
                </a:solidFill>
                <a:latin typeface="Times New Roman" pitchFamily="18" charset="0"/>
                <a:cs typeface="Times New Roman" pitchFamily="18" charset="0"/>
              </a:rPr>
              <a:t>Status of the production SBS Polarimeter GEM modules</a:t>
            </a:r>
          </a:p>
          <a:p>
            <a:pPr marL="342900" indent="-342900">
              <a:lnSpc>
                <a:spcPct val="250000"/>
              </a:lnSpc>
              <a:buFont typeface="Arial" pitchFamily="34" charset="0"/>
              <a:buChar char="•"/>
            </a:pPr>
            <a:r>
              <a:rPr lang="en-US" sz="2000" dirty="0">
                <a:solidFill>
                  <a:schemeClr val="tx2"/>
                </a:solidFill>
                <a:latin typeface="Times New Roman" pitchFamily="18" charset="0"/>
                <a:cs typeface="Times New Roman" pitchFamily="18" charset="0"/>
              </a:rPr>
              <a:t>Latest issues under investigation.</a:t>
            </a:r>
          </a:p>
          <a:p>
            <a:pPr marL="342900" indent="-342900">
              <a:lnSpc>
                <a:spcPct val="250000"/>
              </a:lnSpc>
              <a:buFont typeface="Arial" pitchFamily="34" charset="0"/>
              <a:buChar char="•"/>
            </a:pPr>
            <a:r>
              <a:rPr lang="en-US" sz="2000" dirty="0" smtClean="0">
                <a:solidFill>
                  <a:schemeClr val="tx2"/>
                </a:solidFill>
                <a:latin typeface="Times New Roman" pitchFamily="18" charset="0"/>
                <a:cs typeface="Times New Roman" pitchFamily="18" charset="0"/>
              </a:rPr>
              <a:t>Report on the performances of the chambers at FNAL and JLab test beam </a:t>
            </a:r>
          </a:p>
          <a:p>
            <a:pPr marL="342900" indent="-342900">
              <a:lnSpc>
                <a:spcPct val="250000"/>
              </a:lnSpc>
              <a:buFont typeface="Arial" pitchFamily="34" charset="0"/>
              <a:buChar char="•"/>
            </a:pPr>
            <a:r>
              <a:rPr lang="en-US" sz="2000" dirty="0" smtClean="0">
                <a:solidFill>
                  <a:schemeClr val="tx2"/>
                </a:solidFill>
                <a:latin typeface="Times New Roman" pitchFamily="18" charset="0"/>
                <a:cs typeface="Times New Roman" pitchFamily="18" charset="0"/>
              </a:rPr>
              <a:t>Update on APV25-SRS Electronics for SBS</a:t>
            </a:r>
          </a:p>
        </p:txBody>
      </p:sp>
    </p:spTree>
    <p:extLst>
      <p:ext uri="{BB962C8B-B14F-4D97-AF65-F5344CB8AC3E}">
        <p14:creationId xmlns:p14="http://schemas.microsoft.com/office/powerpoint/2010/main" val="3700673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69D5CD-1E6F-4788-B00A-08DF0535A9BE}"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20</a:t>
            </a:fld>
            <a:endParaRPr lang="en-US"/>
          </a:p>
        </p:txBody>
      </p:sp>
      <p:sp>
        <p:nvSpPr>
          <p:cNvPr id="9" name="Title 6"/>
          <p:cNvSpPr txBox="1">
            <a:spLocks/>
          </p:cNvSpPr>
          <p:nvPr/>
        </p:nvSpPr>
        <p:spPr>
          <a:xfrm>
            <a:off x="0" y="0"/>
            <a:ext cx="91440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solidFill>
                <a:latin typeface="Times New Roman" pitchFamily="18" charset="0"/>
                <a:cs typeface="Times New Roman" pitchFamily="18" charset="0"/>
              </a:rPr>
              <a:t>Experience with APV25-SRS @ </a:t>
            </a:r>
            <a:r>
              <a:rPr lang="en-US" sz="2400" dirty="0" err="1" smtClean="0">
                <a:solidFill>
                  <a:schemeClr val="tx2"/>
                </a:solidFill>
                <a:latin typeface="Times New Roman" pitchFamily="18" charset="0"/>
                <a:cs typeface="Times New Roman" pitchFamily="18" charset="0"/>
              </a:rPr>
              <a:t>UVa</a:t>
            </a:r>
            <a:endParaRPr lang="en-US" sz="2400" dirty="0">
              <a:solidFill>
                <a:schemeClr val="tx2"/>
              </a:solidFill>
              <a:latin typeface="Times New Roman" pitchFamily="18" charset="0"/>
              <a:cs typeface="Times New Roman" pitchFamily="18" charset="0"/>
            </a:endParaRPr>
          </a:p>
        </p:txBody>
      </p:sp>
      <p:sp>
        <p:nvSpPr>
          <p:cNvPr id="11" name="TextBox 10"/>
          <p:cNvSpPr txBox="1"/>
          <p:nvPr/>
        </p:nvSpPr>
        <p:spPr>
          <a:xfrm>
            <a:off x="4800600" y="3398988"/>
            <a:ext cx="4343400" cy="2723823"/>
          </a:xfrm>
          <a:prstGeom prst="rect">
            <a:avLst/>
          </a:prstGeom>
          <a:noFill/>
        </p:spPr>
        <p:txBody>
          <a:bodyPr wrap="square" rtlCol="0">
            <a:spAutoFit/>
          </a:bodyPr>
          <a:lstStyle/>
          <a:p>
            <a:pPr>
              <a:lnSpc>
                <a:spcPct val="150000"/>
              </a:lnSpc>
            </a:pPr>
            <a:r>
              <a:rPr lang="en-US" sz="1600" dirty="0" smtClean="0">
                <a:solidFill>
                  <a:srgbClr val="C00000"/>
                </a:solidFill>
                <a:latin typeface="Times New Roman" pitchFamily="18" charset="0"/>
                <a:ea typeface="Arial Unicode MS" pitchFamily="34" charset="-128"/>
                <a:cs typeface="Times New Roman" pitchFamily="18" charset="0"/>
              </a:rPr>
              <a:t>Shortcomings of the current APV25-SRS </a:t>
            </a:r>
            <a:endParaRPr lang="en-US" sz="2000" dirty="0" smtClean="0">
              <a:solidFill>
                <a:srgbClr val="C00000"/>
              </a:solidFill>
              <a:latin typeface="Times New Roman" pitchFamily="18" charset="0"/>
              <a:ea typeface="Arial Unicode MS" pitchFamily="34" charset="-128"/>
              <a:cs typeface="Times New Roman" pitchFamily="18" charset="0"/>
            </a:endParaRPr>
          </a:p>
          <a:p>
            <a:pPr marL="285750" indent="-285750">
              <a:lnSpc>
                <a:spcPct val="150000"/>
              </a:lnSpc>
              <a:buFont typeface="Arial" panose="020B0604020202020204" pitchFamily="34" charset="0"/>
              <a:buChar char="•"/>
            </a:pPr>
            <a:r>
              <a:rPr lang="en-US" sz="1400" dirty="0" smtClean="0">
                <a:latin typeface="Times New Roman" pitchFamily="18" charset="0"/>
                <a:ea typeface="Arial Unicode MS" pitchFamily="34" charset="-128"/>
                <a:cs typeface="Times New Roman" pitchFamily="18" charset="0"/>
              </a:rPr>
              <a:t>APV25 hybrids are not rad hard compliant</a:t>
            </a:r>
          </a:p>
          <a:p>
            <a:pPr marL="285750" indent="-285750">
              <a:lnSpc>
                <a:spcPct val="150000"/>
              </a:lnSpc>
              <a:buFont typeface="Arial" panose="020B0604020202020204" pitchFamily="34" charset="0"/>
              <a:buChar char="•"/>
            </a:pPr>
            <a:r>
              <a:rPr lang="en-US" sz="1400" dirty="0" smtClean="0">
                <a:latin typeface="Times New Roman" pitchFamily="18" charset="0"/>
                <a:ea typeface="Arial Unicode MS" pitchFamily="34" charset="-128"/>
                <a:cs typeface="Times New Roman" pitchFamily="18" charset="0"/>
              </a:rPr>
              <a:t>HDMI cables length is a limitation for a system that need to be at some distance from the detector area</a:t>
            </a:r>
          </a:p>
          <a:p>
            <a:pPr marL="285750" indent="-285750">
              <a:lnSpc>
                <a:spcPct val="150000"/>
              </a:lnSpc>
              <a:buFont typeface="Arial" panose="020B0604020202020204" pitchFamily="34" charset="0"/>
              <a:buChar char="•"/>
            </a:pPr>
            <a:r>
              <a:rPr lang="en-US" sz="1400" dirty="0" smtClean="0">
                <a:latin typeface="Times New Roman" pitchFamily="18" charset="0"/>
                <a:ea typeface="Arial Unicode MS" pitchFamily="34" charset="-128"/>
                <a:cs typeface="Times New Roman" pitchFamily="18" charset="0"/>
              </a:rPr>
              <a:t>Limitation on acquisition rate: 5 </a:t>
            </a:r>
            <a:r>
              <a:rPr lang="en-US" sz="1400" dirty="0" err="1" smtClean="0">
                <a:latin typeface="Times New Roman" pitchFamily="18" charset="0"/>
                <a:ea typeface="Arial Unicode MS" pitchFamily="34" charset="-128"/>
                <a:cs typeface="Times New Roman" pitchFamily="18" charset="0"/>
              </a:rPr>
              <a:t>khz</a:t>
            </a:r>
            <a:r>
              <a:rPr lang="en-US" sz="1400" dirty="0" smtClean="0">
                <a:latin typeface="Times New Roman" pitchFamily="18" charset="0"/>
                <a:ea typeface="Arial Unicode MS" pitchFamily="34" charset="-128"/>
                <a:cs typeface="Times New Roman" pitchFamily="18" charset="0"/>
              </a:rPr>
              <a:t> expected for SBS GEp5 experiment </a:t>
            </a:r>
          </a:p>
          <a:p>
            <a:pPr marL="285750" indent="-285750">
              <a:lnSpc>
                <a:spcPct val="150000"/>
              </a:lnSpc>
              <a:buFont typeface="Arial" panose="020B0604020202020204" pitchFamily="34" charset="0"/>
              <a:buChar char="•"/>
            </a:pPr>
            <a:r>
              <a:rPr lang="en-US" sz="1400" dirty="0">
                <a:latin typeface="Times New Roman" pitchFamily="18" charset="0"/>
                <a:ea typeface="Arial Unicode MS" pitchFamily="34" charset="-128"/>
                <a:cs typeface="Times New Roman" pitchFamily="18" charset="0"/>
              </a:rPr>
              <a:t>S</a:t>
            </a:r>
            <a:r>
              <a:rPr lang="en-US" sz="1400" dirty="0" smtClean="0">
                <a:latin typeface="Times New Roman" pitchFamily="18" charset="0"/>
                <a:ea typeface="Arial Unicode MS" pitchFamily="34" charset="-128"/>
                <a:cs typeface="Times New Roman" pitchFamily="18" charset="0"/>
              </a:rPr>
              <a:t>afety concerned and crate certification issues raised for operation in environment like JLab </a:t>
            </a:r>
          </a:p>
        </p:txBody>
      </p:sp>
      <p:sp>
        <p:nvSpPr>
          <p:cNvPr id="12" name="TextBox 11"/>
          <p:cNvSpPr txBox="1"/>
          <p:nvPr/>
        </p:nvSpPr>
        <p:spPr>
          <a:xfrm>
            <a:off x="0" y="636745"/>
            <a:ext cx="4040375" cy="2400657"/>
          </a:xfrm>
          <a:prstGeom prst="rect">
            <a:avLst/>
          </a:prstGeom>
          <a:noFill/>
        </p:spPr>
        <p:txBody>
          <a:bodyPr wrap="square" rtlCol="0">
            <a:spAutoFit/>
          </a:bodyPr>
          <a:lstStyle/>
          <a:p>
            <a:pPr>
              <a:lnSpc>
                <a:spcPct val="150000"/>
              </a:lnSpc>
            </a:pPr>
            <a:r>
              <a:rPr lang="en-US" sz="1600" dirty="0" smtClean="0">
                <a:solidFill>
                  <a:srgbClr val="C00000"/>
                </a:solidFill>
                <a:latin typeface="Times New Roman" pitchFamily="18" charset="0"/>
                <a:ea typeface="Arial Unicode MS" pitchFamily="34" charset="-128"/>
                <a:cs typeface="Times New Roman" pitchFamily="18" charset="0"/>
              </a:rPr>
              <a:t>SRS with the SRU</a:t>
            </a:r>
            <a:endParaRPr lang="en-US" sz="2000" dirty="0" smtClean="0">
              <a:solidFill>
                <a:srgbClr val="C00000"/>
              </a:solidFill>
              <a:latin typeface="Times New Roman" pitchFamily="18" charset="0"/>
              <a:ea typeface="Arial Unicode MS" pitchFamily="34" charset="-128"/>
              <a:cs typeface="Times New Roman" pitchFamily="18" charset="0"/>
            </a:endParaRPr>
          </a:p>
          <a:p>
            <a:pPr marL="285750" indent="-285750">
              <a:lnSpc>
                <a:spcPct val="150000"/>
              </a:lnSpc>
              <a:buFont typeface="Arial" panose="020B0604020202020204" pitchFamily="34" charset="0"/>
              <a:buChar char="•"/>
            </a:pPr>
            <a:r>
              <a:rPr lang="en-US" sz="1400" dirty="0" smtClean="0">
                <a:latin typeface="Times New Roman" pitchFamily="18" charset="0"/>
                <a:ea typeface="Arial Unicode MS" pitchFamily="34" charset="-128"/>
                <a:cs typeface="Times New Roman" pitchFamily="18" charset="0"/>
              </a:rPr>
              <a:t>Small size (2k channels) in use in the detector lab at  </a:t>
            </a:r>
            <a:r>
              <a:rPr lang="en-US" sz="1400" dirty="0" err="1" smtClean="0">
                <a:latin typeface="Times New Roman" pitchFamily="18" charset="0"/>
                <a:ea typeface="Arial Unicode MS" pitchFamily="34" charset="-128"/>
                <a:cs typeface="Times New Roman" pitchFamily="18" charset="0"/>
              </a:rPr>
              <a:t>UVa</a:t>
            </a:r>
            <a:r>
              <a:rPr lang="en-US" sz="1400" dirty="0" smtClean="0">
                <a:latin typeface="Times New Roman" pitchFamily="18" charset="0"/>
                <a:ea typeface="Arial Unicode MS" pitchFamily="34" charset="-128"/>
                <a:cs typeface="Times New Roman" pitchFamily="18" charset="0"/>
              </a:rPr>
              <a:t> lab the last 3 years</a:t>
            </a:r>
          </a:p>
          <a:p>
            <a:pPr marL="285750" indent="-285750">
              <a:lnSpc>
                <a:spcPct val="150000"/>
              </a:lnSpc>
              <a:buFont typeface="Arial" panose="020B0604020202020204" pitchFamily="34" charset="0"/>
              <a:buChar char="•"/>
            </a:pPr>
            <a:r>
              <a:rPr lang="en-US" sz="1400" dirty="0" smtClean="0">
                <a:latin typeface="Times New Roman" pitchFamily="18" charset="0"/>
                <a:ea typeface="Arial Unicode MS" pitchFamily="34" charset="-128"/>
                <a:cs typeface="Times New Roman" pitchFamily="18" charset="0"/>
              </a:rPr>
              <a:t>Successful run with medium size (8k channels) SRS during test beam at FNAL and JLab </a:t>
            </a:r>
          </a:p>
          <a:p>
            <a:pPr marL="285750" indent="-285750">
              <a:lnSpc>
                <a:spcPct val="150000"/>
              </a:lnSpc>
              <a:buFont typeface="Arial" panose="020B0604020202020204" pitchFamily="34" charset="0"/>
              <a:buChar char="•"/>
            </a:pPr>
            <a:r>
              <a:rPr lang="en-US" sz="1400" dirty="0" smtClean="0">
                <a:latin typeface="Times New Roman" pitchFamily="18" charset="0"/>
                <a:ea typeface="Arial Unicode MS" pitchFamily="34" charset="-128"/>
                <a:cs typeface="Times New Roman" pitchFamily="18" charset="0"/>
              </a:rPr>
              <a:t>But current system not designed for real experiment-environment like the SBS GEMs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375" y="626147"/>
            <a:ext cx="5103625" cy="265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7031" b="6944"/>
          <a:stretch/>
        </p:blipFill>
        <p:spPr>
          <a:xfrm>
            <a:off x="0" y="3044798"/>
            <a:ext cx="4572000" cy="3432202"/>
          </a:xfrm>
          <a:prstGeom prst="rect">
            <a:avLst/>
          </a:prstGeom>
        </p:spPr>
      </p:pic>
    </p:spTree>
    <p:extLst>
      <p:ext uri="{BB962C8B-B14F-4D97-AF65-F5344CB8AC3E}">
        <p14:creationId xmlns:p14="http://schemas.microsoft.com/office/powerpoint/2010/main" val="3028788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1F7F29-512C-448A-A822-C7B7DB7C31FC}"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21</a:t>
            </a:fld>
            <a:endParaRPr lang="en-US"/>
          </a:p>
        </p:txBody>
      </p:sp>
      <p:sp>
        <p:nvSpPr>
          <p:cNvPr id="17" name="TextBox 16"/>
          <p:cNvSpPr txBox="1"/>
          <p:nvPr/>
        </p:nvSpPr>
        <p:spPr>
          <a:xfrm>
            <a:off x="0" y="0"/>
            <a:ext cx="9144000" cy="523220"/>
          </a:xfrm>
          <a:prstGeom prst="rect">
            <a:avLst/>
          </a:prstGeom>
          <a:noFill/>
        </p:spPr>
        <p:txBody>
          <a:bodyPr wrap="square" rtlCol="0">
            <a:spAutoFit/>
          </a:bodyPr>
          <a:lstStyle/>
          <a:p>
            <a:pPr algn="ctr"/>
            <a:r>
              <a:rPr lang="en-US" sz="2800" dirty="0" smtClean="0">
                <a:solidFill>
                  <a:schemeClr val="tx2"/>
                </a:solidFill>
                <a:latin typeface="Times New Roman" panose="02020603050405020304" pitchFamily="18" charset="0"/>
                <a:cs typeface="Times New Roman" panose="02020603050405020304" pitchFamily="18" charset="0"/>
              </a:rPr>
              <a:t>ATCA-SRS architecture</a:t>
            </a:r>
          </a:p>
        </p:txBody>
      </p:sp>
      <p:grpSp>
        <p:nvGrpSpPr>
          <p:cNvPr id="67" name="Group 66"/>
          <p:cNvGrpSpPr>
            <a:grpSpLocks noChangeAspect="1"/>
          </p:cNvGrpSpPr>
          <p:nvPr/>
        </p:nvGrpSpPr>
        <p:grpSpPr>
          <a:xfrm>
            <a:off x="0" y="762782"/>
            <a:ext cx="9144000" cy="5485618"/>
            <a:chOff x="220029" y="858919"/>
            <a:chExt cx="8771578" cy="5266194"/>
          </a:xfrm>
        </p:grpSpPr>
        <p:cxnSp>
          <p:nvCxnSpPr>
            <p:cNvPr id="68" name="Straight Connector 67"/>
            <p:cNvCxnSpPr/>
            <p:nvPr/>
          </p:nvCxnSpPr>
          <p:spPr>
            <a:xfrm>
              <a:off x="653153" y="2981452"/>
              <a:ext cx="0" cy="2493264"/>
            </a:xfrm>
            <a:prstGeom prst="line">
              <a:avLst/>
            </a:prstGeom>
          </p:spPr>
          <p:style>
            <a:lnRef idx="1">
              <a:schemeClr val="accent1"/>
            </a:lnRef>
            <a:fillRef idx="0">
              <a:schemeClr val="accent1"/>
            </a:fillRef>
            <a:effectRef idx="0">
              <a:schemeClr val="accent1"/>
            </a:effectRef>
            <a:fontRef idx="minor">
              <a:schemeClr val="tx1"/>
            </a:fontRef>
          </p:style>
        </p:cxnSp>
        <p:pic>
          <p:nvPicPr>
            <p:cNvPr id="69" name="Picture 3" descr="C:\Hans\R&amp;D\RD51\WG52\Production files SRS\SRS-ATCA\Views 14 slot new\14 Slot ATCA crate SRS with SRU, transparent.png"/>
            <p:cNvPicPr>
              <a:picLocks noChangeAspect="1" noChangeArrowheads="1"/>
            </p:cNvPicPr>
            <p:nvPr/>
          </p:nvPicPr>
          <p:blipFill rotWithShape="1">
            <a:blip r:embed="rId2">
              <a:extLst>
                <a:ext uri="{28A0092B-C50C-407E-A947-70E740481C1C}">
                  <a14:useLocalDpi xmlns:a14="http://schemas.microsoft.com/office/drawing/2010/main" val="0"/>
                </a:ext>
              </a:extLst>
            </a:blip>
            <a:srcRect l="22362" r="29356"/>
            <a:stretch/>
          </p:blipFill>
          <p:spPr bwMode="auto">
            <a:xfrm>
              <a:off x="6660232" y="2327852"/>
              <a:ext cx="2286526" cy="26184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Hans\R&amp;D\RD51\WG52\Production files SRS\SRS-ATCA\Views 14 slot new\optical  ATAC  mezzan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186"/>
            <a:stretch/>
          </p:blipFill>
          <p:spPr bwMode="auto">
            <a:xfrm>
              <a:off x="3563888" y="2666544"/>
              <a:ext cx="3312000" cy="209896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2701754" y="2328116"/>
              <a:ext cx="1169350" cy="26453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OC</a:t>
              </a:r>
            </a:p>
            <a:p>
              <a:pPr algn="ctr"/>
              <a:r>
                <a:rPr lang="en-GB" dirty="0" smtClean="0"/>
                <a:t>box</a:t>
              </a:r>
              <a:endParaRPr lang="en-GB" dirty="0"/>
            </a:p>
          </p:txBody>
        </p:sp>
        <p:sp>
          <p:nvSpPr>
            <p:cNvPr id="72" name="TextBox 71"/>
            <p:cNvSpPr txBox="1"/>
            <p:nvPr/>
          </p:nvSpPr>
          <p:spPr>
            <a:xfrm>
              <a:off x="5497740" y="5139303"/>
              <a:ext cx="2085827" cy="415498"/>
            </a:xfrm>
            <a:prstGeom prst="rect">
              <a:avLst/>
            </a:prstGeom>
            <a:noFill/>
          </p:spPr>
          <p:txBody>
            <a:bodyPr wrap="none" rtlCol="0">
              <a:spAutoFit/>
            </a:bodyPr>
            <a:lstStyle/>
            <a:p>
              <a:r>
                <a:rPr lang="en-GB" sz="1050" b="1" dirty="0" smtClean="0"/>
                <a:t>Optical SRS-adapter mezzanine** </a:t>
              </a:r>
            </a:p>
            <a:p>
              <a:r>
                <a:rPr lang="en-GB" sz="1050" b="1" dirty="0" smtClean="0"/>
                <a:t> for ATCA:   8 x SFP+</a:t>
              </a:r>
              <a:endParaRPr lang="en-GB" sz="1050" b="1" dirty="0"/>
            </a:p>
          </p:txBody>
        </p:sp>
        <p:sp>
          <p:nvSpPr>
            <p:cNvPr id="73" name="TextBox 72"/>
            <p:cNvSpPr txBox="1"/>
            <p:nvPr/>
          </p:nvSpPr>
          <p:spPr>
            <a:xfrm>
              <a:off x="238671" y="4064169"/>
              <a:ext cx="1297150" cy="507831"/>
            </a:xfrm>
            <a:prstGeom prst="rect">
              <a:avLst/>
            </a:prstGeom>
            <a:solidFill>
              <a:schemeClr val="bg1"/>
            </a:solidFill>
          </p:spPr>
          <p:txBody>
            <a:bodyPr wrap="none" rtlCol="0">
              <a:spAutoFit/>
            </a:bodyPr>
            <a:lstStyle/>
            <a:p>
              <a:r>
                <a:rPr lang="en-GB" sz="900" dirty="0" smtClean="0"/>
                <a:t>APV hybrids”=</a:t>
              </a:r>
              <a:r>
                <a:rPr lang="en-GB" sz="900" dirty="0"/>
                <a:t> </a:t>
              </a:r>
              <a:r>
                <a:rPr lang="en-GB" sz="900" dirty="0" smtClean="0"/>
                <a:t>frontend</a:t>
              </a:r>
            </a:p>
            <a:p>
              <a:r>
                <a:rPr lang="en-GB" sz="900" dirty="0" smtClean="0"/>
                <a:t>ASICs with SEU-hard </a:t>
              </a:r>
            </a:p>
            <a:p>
              <a:r>
                <a:rPr lang="en-GB" sz="900" dirty="0" smtClean="0"/>
                <a:t>Companion chip* </a:t>
              </a:r>
              <a:endParaRPr lang="en-GB" sz="900" dirty="0"/>
            </a:p>
          </p:txBody>
        </p:sp>
        <p:sp>
          <p:nvSpPr>
            <p:cNvPr id="74" name="Rectangle 73"/>
            <p:cNvSpPr/>
            <p:nvPr/>
          </p:nvSpPr>
          <p:spPr>
            <a:xfrm>
              <a:off x="236274" y="1256626"/>
              <a:ext cx="1881549" cy="4827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2280027" y="1256626"/>
              <a:ext cx="1881549" cy="4827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5410987" y="1256626"/>
              <a:ext cx="2833421" cy="4827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575548" y="860734"/>
              <a:ext cx="1053160" cy="339206"/>
            </a:xfrm>
            <a:prstGeom prst="rect">
              <a:avLst/>
            </a:prstGeom>
            <a:noFill/>
          </p:spPr>
          <p:txBody>
            <a:bodyPr wrap="none" rtlCol="0">
              <a:spAutoFit/>
            </a:bodyPr>
            <a:lstStyle/>
            <a:p>
              <a:r>
                <a:rPr lang="en-GB" dirty="0" smtClean="0"/>
                <a:t>DETECTOR</a:t>
              </a:r>
              <a:endParaRPr lang="en-GB" dirty="0"/>
            </a:p>
          </p:txBody>
        </p:sp>
        <p:sp>
          <p:nvSpPr>
            <p:cNvPr id="78" name="TextBox 77"/>
            <p:cNvSpPr txBox="1"/>
            <p:nvPr/>
          </p:nvSpPr>
          <p:spPr>
            <a:xfrm>
              <a:off x="2221778" y="871347"/>
              <a:ext cx="1965538" cy="369332"/>
            </a:xfrm>
            <a:prstGeom prst="rect">
              <a:avLst/>
            </a:prstGeom>
            <a:noFill/>
          </p:spPr>
          <p:txBody>
            <a:bodyPr wrap="none" rtlCol="0">
              <a:spAutoFit/>
            </a:bodyPr>
            <a:lstStyle/>
            <a:p>
              <a:r>
                <a:rPr lang="en-GB" dirty="0" smtClean="0"/>
                <a:t>DETECTOR- FRAME</a:t>
              </a:r>
              <a:endParaRPr lang="en-GB" dirty="0"/>
            </a:p>
          </p:txBody>
        </p:sp>
        <p:sp>
          <p:nvSpPr>
            <p:cNvPr id="79" name="TextBox 78"/>
            <p:cNvSpPr txBox="1"/>
            <p:nvPr/>
          </p:nvSpPr>
          <p:spPr>
            <a:xfrm>
              <a:off x="5589393" y="858919"/>
              <a:ext cx="1432156" cy="339206"/>
            </a:xfrm>
            <a:prstGeom prst="rect">
              <a:avLst/>
            </a:prstGeom>
            <a:noFill/>
          </p:spPr>
          <p:txBody>
            <a:bodyPr wrap="none" rtlCol="0">
              <a:spAutoFit/>
            </a:bodyPr>
            <a:lstStyle/>
            <a:p>
              <a:r>
                <a:rPr lang="en-GB" dirty="0" smtClean="0"/>
                <a:t>Counting room</a:t>
              </a:r>
              <a:endParaRPr lang="en-GB" dirty="0"/>
            </a:p>
          </p:txBody>
        </p:sp>
        <p:sp>
          <p:nvSpPr>
            <p:cNvPr id="89" name="Down Arrow 88"/>
            <p:cNvSpPr/>
            <p:nvPr/>
          </p:nvSpPr>
          <p:spPr>
            <a:xfrm rot="5400000">
              <a:off x="1891712" y="4768797"/>
              <a:ext cx="452220" cy="741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405465" y="5528102"/>
              <a:ext cx="1478290" cy="415498"/>
            </a:xfrm>
            <a:prstGeom prst="rect">
              <a:avLst/>
            </a:prstGeom>
            <a:noFill/>
          </p:spPr>
          <p:txBody>
            <a:bodyPr wrap="none" rtlCol="0">
              <a:spAutoFit/>
            </a:bodyPr>
            <a:lstStyle/>
            <a:p>
              <a:r>
                <a:rPr lang="en-GB" sz="1050" dirty="0" smtClean="0"/>
                <a:t>Low –dissipation , clean</a:t>
              </a:r>
            </a:p>
            <a:p>
              <a:r>
                <a:rPr lang="en-GB" sz="1050" dirty="0" smtClean="0"/>
                <a:t>ASIC power 5mW/</a:t>
              </a:r>
              <a:r>
                <a:rPr lang="en-GB" sz="1050" dirty="0" err="1" smtClean="0"/>
                <a:t>ch</a:t>
              </a:r>
              <a:endParaRPr lang="en-GB" sz="1050" dirty="0"/>
            </a:p>
          </p:txBody>
        </p:sp>
        <p:sp>
          <p:nvSpPr>
            <p:cNvPr id="91" name="TextBox 90"/>
            <p:cNvSpPr txBox="1"/>
            <p:nvPr/>
          </p:nvSpPr>
          <p:spPr>
            <a:xfrm>
              <a:off x="4187316" y="2654239"/>
              <a:ext cx="1217000" cy="738664"/>
            </a:xfrm>
            <a:prstGeom prst="rect">
              <a:avLst/>
            </a:prstGeom>
            <a:noFill/>
          </p:spPr>
          <p:txBody>
            <a:bodyPr wrap="none" rtlCol="0">
              <a:spAutoFit/>
            </a:bodyPr>
            <a:lstStyle/>
            <a:p>
              <a:r>
                <a:rPr lang="en-GB" sz="1050" dirty="0"/>
                <a:t>B</a:t>
              </a:r>
              <a:r>
                <a:rPr lang="en-GB" sz="1050" dirty="0" smtClean="0"/>
                <a:t>i-</a:t>
              </a:r>
              <a:r>
                <a:rPr lang="en-GB" sz="1050" dirty="0" err="1" smtClean="0"/>
                <a:t>dir</a:t>
              </a:r>
              <a:r>
                <a:rPr lang="en-GB" sz="1050" dirty="0" smtClean="0"/>
                <a:t> optical fibres</a:t>
              </a:r>
            </a:p>
            <a:p>
              <a:r>
                <a:rPr lang="en-GB" sz="1050" dirty="0"/>
                <a:t>&lt;</a:t>
              </a:r>
              <a:r>
                <a:rPr lang="en-GB" sz="1050" dirty="0" smtClean="0"/>
                <a:t>200m, </a:t>
              </a:r>
            </a:p>
            <a:p>
              <a:r>
                <a:rPr lang="en-GB" sz="1050" dirty="0" smtClean="0"/>
                <a:t>1..10 </a:t>
              </a:r>
              <a:r>
                <a:rPr lang="en-GB" sz="1050" dirty="0" err="1" smtClean="0"/>
                <a:t>Gbit</a:t>
              </a:r>
              <a:r>
                <a:rPr lang="en-GB" sz="1050" dirty="0" smtClean="0"/>
                <a:t>  SFP</a:t>
              </a:r>
            </a:p>
            <a:p>
              <a:r>
                <a:rPr lang="en-GB" sz="1050" dirty="0" smtClean="0"/>
                <a:t>850 nm MM fibre</a:t>
              </a:r>
              <a:endParaRPr lang="en-GB" sz="1050" dirty="0"/>
            </a:p>
          </p:txBody>
        </p:sp>
        <p:sp>
          <p:nvSpPr>
            <p:cNvPr id="92" name="TextBox 91"/>
            <p:cNvSpPr txBox="1"/>
            <p:nvPr/>
          </p:nvSpPr>
          <p:spPr>
            <a:xfrm>
              <a:off x="220029" y="1416252"/>
              <a:ext cx="2009974" cy="523220"/>
            </a:xfrm>
            <a:prstGeom prst="rect">
              <a:avLst/>
            </a:prstGeom>
            <a:noFill/>
          </p:spPr>
          <p:txBody>
            <a:bodyPr wrap="none" rtlCol="0">
              <a:spAutoFit/>
            </a:bodyPr>
            <a:lstStyle/>
            <a:p>
              <a:r>
                <a:rPr lang="en-GB" sz="1400" dirty="0" smtClean="0">
                  <a:solidFill>
                    <a:srgbClr val="FF0000"/>
                  </a:solidFill>
                </a:rPr>
                <a:t>High radiation up 1MRad</a:t>
              </a:r>
            </a:p>
            <a:p>
              <a:r>
                <a:rPr lang="en-GB" sz="1400" dirty="0" smtClean="0">
                  <a:solidFill>
                    <a:srgbClr val="FF0000"/>
                  </a:solidFill>
                </a:rPr>
                <a:t>Magnetic fields up 2T</a:t>
              </a:r>
              <a:endParaRPr lang="en-GB" sz="1400" dirty="0">
                <a:solidFill>
                  <a:srgbClr val="FF0000"/>
                </a:solidFill>
              </a:endParaRPr>
            </a:p>
          </p:txBody>
        </p:sp>
        <p:sp>
          <p:nvSpPr>
            <p:cNvPr id="93" name="TextBox 92"/>
            <p:cNvSpPr txBox="1"/>
            <p:nvPr/>
          </p:nvSpPr>
          <p:spPr>
            <a:xfrm>
              <a:off x="2247172" y="1447030"/>
              <a:ext cx="1898725" cy="461665"/>
            </a:xfrm>
            <a:prstGeom prst="rect">
              <a:avLst/>
            </a:prstGeom>
            <a:noFill/>
          </p:spPr>
          <p:txBody>
            <a:bodyPr wrap="none" rtlCol="0">
              <a:spAutoFit/>
            </a:bodyPr>
            <a:lstStyle/>
            <a:p>
              <a:r>
                <a:rPr lang="en-GB" sz="1200" dirty="0" smtClean="0">
                  <a:solidFill>
                    <a:srgbClr val="FF0000"/>
                  </a:solidFill>
                </a:rPr>
                <a:t>Moderate radiation 20kRad</a:t>
              </a:r>
            </a:p>
            <a:p>
              <a:r>
                <a:rPr lang="en-GB" sz="1200" dirty="0" smtClean="0">
                  <a:solidFill>
                    <a:srgbClr val="FF0000"/>
                  </a:solidFill>
                </a:rPr>
                <a:t>Magnetic fields &lt; 1 T</a:t>
              </a:r>
              <a:endParaRPr lang="en-GB" sz="1600" dirty="0">
                <a:solidFill>
                  <a:srgbClr val="FF0000"/>
                </a:solidFill>
              </a:endParaRPr>
            </a:p>
          </p:txBody>
        </p:sp>
        <p:sp>
          <p:nvSpPr>
            <p:cNvPr id="94" name="TextBox 93"/>
            <p:cNvSpPr txBox="1"/>
            <p:nvPr/>
          </p:nvSpPr>
          <p:spPr>
            <a:xfrm>
              <a:off x="5589393" y="1385475"/>
              <a:ext cx="2297360" cy="523220"/>
            </a:xfrm>
            <a:prstGeom prst="rect">
              <a:avLst/>
            </a:prstGeom>
            <a:noFill/>
          </p:spPr>
          <p:txBody>
            <a:bodyPr wrap="none" rtlCol="0">
              <a:spAutoFit/>
            </a:bodyPr>
            <a:lstStyle/>
            <a:p>
              <a:r>
                <a:rPr lang="en-GB" sz="1400" dirty="0" smtClean="0">
                  <a:solidFill>
                    <a:srgbClr val="FF0000"/>
                  </a:solidFill>
                </a:rPr>
                <a:t>Low  radiation</a:t>
              </a:r>
            </a:p>
            <a:p>
              <a:r>
                <a:rPr lang="en-GB" sz="1400" dirty="0" smtClean="0">
                  <a:solidFill>
                    <a:srgbClr val="FF0000"/>
                  </a:solidFill>
                </a:rPr>
                <a:t>Low magnetic field &lt; 5 Gauss</a:t>
              </a:r>
              <a:endParaRPr lang="en-GB" sz="1400" dirty="0">
                <a:solidFill>
                  <a:srgbClr val="FF0000"/>
                </a:solidFill>
              </a:endParaRPr>
            </a:p>
          </p:txBody>
        </p:sp>
        <p:sp>
          <p:nvSpPr>
            <p:cNvPr id="95" name="Rectangle 94"/>
            <p:cNvSpPr/>
            <p:nvPr/>
          </p:nvSpPr>
          <p:spPr>
            <a:xfrm>
              <a:off x="2946565" y="4381544"/>
              <a:ext cx="861533" cy="468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4-ch Buck controller</a:t>
              </a:r>
              <a:endParaRPr lang="en-GB" sz="1100" dirty="0"/>
            </a:p>
          </p:txBody>
        </p:sp>
        <p:cxnSp>
          <p:nvCxnSpPr>
            <p:cNvPr id="96" name="Elbow Connector 95"/>
            <p:cNvCxnSpPr/>
            <p:nvPr/>
          </p:nvCxnSpPr>
          <p:spPr>
            <a:xfrm rot="16200000" flipV="1">
              <a:off x="2674998" y="3804181"/>
              <a:ext cx="1136292" cy="71625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7027848" y="1948911"/>
              <a:ext cx="1280992" cy="369332"/>
            </a:xfrm>
            <a:prstGeom prst="rect">
              <a:avLst/>
            </a:prstGeom>
            <a:noFill/>
          </p:spPr>
          <p:txBody>
            <a:bodyPr wrap="none" rtlCol="0">
              <a:spAutoFit/>
            </a:bodyPr>
            <a:lstStyle/>
            <a:p>
              <a:r>
                <a:rPr lang="en-GB" dirty="0" smtClean="0"/>
                <a:t>SRS –ATCA*</a:t>
              </a:r>
              <a:endParaRPr lang="en-GB" dirty="0"/>
            </a:p>
          </p:txBody>
        </p:sp>
        <p:sp>
          <p:nvSpPr>
            <p:cNvPr id="98" name="Rectangle 97"/>
            <p:cNvSpPr/>
            <p:nvPr/>
          </p:nvSpPr>
          <p:spPr>
            <a:xfrm>
              <a:off x="3203240" y="2921770"/>
              <a:ext cx="631025" cy="369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FPGA</a:t>
              </a:r>
              <a:endParaRPr lang="en-GB" sz="1100" dirty="0"/>
            </a:p>
          </p:txBody>
        </p:sp>
        <p:sp>
          <p:nvSpPr>
            <p:cNvPr id="99" name="TextBox 98"/>
            <p:cNvSpPr txBox="1"/>
            <p:nvPr/>
          </p:nvSpPr>
          <p:spPr>
            <a:xfrm>
              <a:off x="4255495" y="4119934"/>
              <a:ext cx="1005403" cy="577081"/>
            </a:xfrm>
            <a:prstGeom prst="rect">
              <a:avLst/>
            </a:prstGeom>
            <a:noFill/>
          </p:spPr>
          <p:txBody>
            <a:bodyPr wrap="none" rtlCol="0">
              <a:spAutoFit/>
            </a:bodyPr>
            <a:lstStyle/>
            <a:p>
              <a:r>
                <a:rPr lang="en-GB" sz="1050" dirty="0" smtClean="0"/>
                <a:t>DTCC protocol:</a:t>
              </a:r>
            </a:p>
            <a:p>
              <a:r>
                <a:rPr lang="en-GB" sz="1050" dirty="0" err="1" smtClean="0"/>
                <a:t>Data,Trigger</a:t>
              </a:r>
              <a:r>
                <a:rPr lang="en-GB" sz="1050" dirty="0" smtClean="0"/>
                <a:t>,</a:t>
              </a:r>
            </a:p>
            <a:p>
              <a:r>
                <a:rPr lang="en-GB" sz="1050" dirty="0" smtClean="0"/>
                <a:t>Clock, Control </a:t>
              </a:r>
              <a:endParaRPr lang="en-GB" sz="1050" dirty="0"/>
            </a:p>
          </p:txBody>
        </p:sp>
        <p:sp>
          <p:nvSpPr>
            <p:cNvPr id="100" name="TextBox 99"/>
            <p:cNvSpPr txBox="1"/>
            <p:nvPr/>
          </p:nvSpPr>
          <p:spPr>
            <a:xfrm>
              <a:off x="2645303" y="5523535"/>
              <a:ext cx="1249060" cy="415498"/>
            </a:xfrm>
            <a:prstGeom prst="rect">
              <a:avLst/>
            </a:prstGeom>
            <a:solidFill>
              <a:schemeClr val="bg2"/>
            </a:solidFill>
          </p:spPr>
          <p:txBody>
            <a:bodyPr wrap="none" rtlCol="0">
              <a:spAutoFit/>
            </a:bodyPr>
            <a:lstStyle/>
            <a:p>
              <a:r>
                <a:rPr lang="en-GB" sz="1050" dirty="0" smtClean="0"/>
                <a:t>Unregulated power</a:t>
              </a:r>
            </a:p>
            <a:p>
              <a:r>
                <a:rPr lang="en-GB" sz="1050" dirty="0" smtClean="0"/>
                <a:t>4.5  … 15 V /10A</a:t>
              </a:r>
              <a:endParaRPr lang="en-GB" sz="1050" dirty="0"/>
            </a:p>
          </p:txBody>
        </p:sp>
        <p:cxnSp>
          <p:nvCxnSpPr>
            <p:cNvPr id="101" name="Elbow Connector 100"/>
            <p:cNvCxnSpPr/>
            <p:nvPr/>
          </p:nvCxnSpPr>
          <p:spPr>
            <a:xfrm rot="5400000" flipH="1" flipV="1">
              <a:off x="3066266" y="5139969"/>
              <a:ext cx="501224" cy="16827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416295" y="5616540"/>
              <a:ext cx="1718740" cy="507831"/>
            </a:xfrm>
            <a:prstGeom prst="rect">
              <a:avLst/>
            </a:prstGeom>
            <a:noFill/>
          </p:spPr>
          <p:txBody>
            <a:bodyPr wrap="none" rtlCol="0">
              <a:spAutoFit/>
            </a:bodyPr>
            <a:lstStyle/>
            <a:p>
              <a:r>
                <a:rPr lang="en-GB" sz="900" dirty="0" smtClean="0"/>
                <a:t>*</a:t>
              </a:r>
              <a:r>
                <a:rPr lang="en-GB" sz="900" dirty="0" err="1" smtClean="0"/>
                <a:t>EicSys</a:t>
              </a:r>
              <a:r>
                <a:rPr lang="en-GB" sz="900" dirty="0" smtClean="0"/>
                <a:t> GmbH</a:t>
              </a:r>
            </a:p>
            <a:p>
              <a:r>
                <a:rPr lang="en-GB" sz="900" dirty="0" smtClean="0"/>
                <a:t>**short term: ATCA /RTM </a:t>
              </a:r>
            </a:p>
            <a:p>
              <a:r>
                <a:rPr lang="en-GB" sz="900" dirty="0"/>
                <a:t> </a:t>
              </a:r>
              <a:r>
                <a:rPr lang="en-GB" sz="900" dirty="0" smtClean="0"/>
                <a:t>   with 16 x SFP already available</a:t>
              </a:r>
              <a:endParaRPr lang="en-GB" sz="900" dirty="0"/>
            </a:p>
          </p:txBody>
        </p:sp>
        <p:sp>
          <p:nvSpPr>
            <p:cNvPr id="103" name="TextBox 102"/>
            <p:cNvSpPr txBox="1"/>
            <p:nvPr/>
          </p:nvSpPr>
          <p:spPr>
            <a:xfrm>
              <a:off x="335259" y="5863503"/>
              <a:ext cx="1007007" cy="261610"/>
            </a:xfrm>
            <a:prstGeom prst="rect">
              <a:avLst/>
            </a:prstGeom>
            <a:noFill/>
          </p:spPr>
          <p:txBody>
            <a:bodyPr wrap="none" rtlCol="0">
              <a:spAutoFit/>
            </a:bodyPr>
            <a:lstStyle/>
            <a:p>
              <a:r>
                <a:rPr lang="en-GB" sz="1100" dirty="0" smtClean="0"/>
                <a:t>*initially FPGA</a:t>
              </a:r>
              <a:endParaRPr lang="en-GB" sz="1100" dirty="0"/>
            </a:p>
          </p:txBody>
        </p:sp>
        <p:sp>
          <p:nvSpPr>
            <p:cNvPr id="104" name="Left-Right Arrow 103"/>
            <p:cNvSpPr/>
            <p:nvPr/>
          </p:nvSpPr>
          <p:spPr>
            <a:xfrm>
              <a:off x="1706371" y="2947531"/>
              <a:ext cx="862039" cy="3498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1724663" y="3678565"/>
              <a:ext cx="838691" cy="369332"/>
            </a:xfrm>
            <a:prstGeom prst="rect">
              <a:avLst/>
            </a:prstGeom>
            <a:solidFill>
              <a:schemeClr val="bg1"/>
            </a:solidFill>
          </p:spPr>
          <p:txBody>
            <a:bodyPr wrap="none" rtlCol="0">
              <a:spAutoFit/>
            </a:bodyPr>
            <a:lstStyle/>
            <a:p>
              <a:r>
                <a:rPr lang="en-GB" sz="900" dirty="0" smtClean="0"/>
                <a:t>Data, Trigger</a:t>
              </a:r>
            </a:p>
            <a:p>
              <a:r>
                <a:rPr lang="en-GB" sz="900" dirty="0" smtClean="0"/>
                <a:t>Clock, Control</a:t>
              </a:r>
              <a:endParaRPr lang="en-GB" sz="900" dirty="0"/>
            </a:p>
          </p:txBody>
        </p:sp>
        <p:sp>
          <p:nvSpPr>
            <p:cNvPr id="106" name="TextBox 105"/>
            <p:cNvSpPr txBox="1"/>
            <p:nvPr/>
          </p:nvSpPr>
          <p:spPr>
            <a:xfrm>
              <a:off x="1196104" y="2195079"/>
              <a:ext cx="1011815" cy="415498"/>
            </a:xfrm>
            <a:prstGeom prst="rect">
              <a:avLst/>
            </a:prstGeom>
            <a:noFill/>
          </p:spPr>
          <p:txBody>
            <a:bodyPr wrap="none" rtlCol="0">
              <a:spAutoFit/>
            </a:bodyPr>
            <a:lstStyle/>
            <a:p>
              <a:r>
                <a:rPr lang="en-GB" sz="1050" dirty="0"/>
                <a:t>HDMI Micro </a:t>
              </a:r>
              <a:endParaRPr lang="en-GB" sz="1050" dirty="0" smtClean="0"/>
            </a:p>
            <a:p>
              <a:r>
                <a:rPr lang="en-GB" sz="1050" dirty="0" smtClean="0"/>
                <a:t>Copper link 5m</a:t>
              </a:r>
              <a:endParaRPr lang="en-GB" sz="1050" dirty="0"/>
            </a:p>
          </p:txBody>
        </p:sp>
        <p:cxnSp>
          <p:nvCxnSpPr>
            <p:cNvPr id="107" name="Straight Connector 106"/>
            <p:cNvCxnSpPr/>
            <p:nvPr/>
          </p:nvCxnSpPr>
          <p:spPr>
            <a:xfrm>
              <a:off x="467544" y="5465083"/>
              <a:ext cx="371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61461" y="5504164"/>
              <a:ext cx="1856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17530" y="5562600"/>
              <a:ext cx="914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233546" y="1348389"/>
              <a:ext cx="1212255" cy="523220"/>
            </a:xfrm>
            <a:prstGeom prst="rect">
              <a:avLst/>
            </a:prstGeom>
            <a:noFill/>
          </p:spPr>
          <p:txBody>
            <a:bodyPr wrap="none" rtlCol="0">
              <a:spAutoFit/>
            </a:bodyPr>
            <a:lstStyle/>
            <a:p>
              <a:r>
                <a:rPr lang="en-GB" sz="1400" dirty="0" smtClean="0">
                  <a:solidFill>
                    <a:srgbClr val="FF0000"/>
                  </a:solidFill>
                </a:rPr>
                <a:t>noisy &amp; harsh </a:t>
              </a:r>
            </a:p>
            <a:p>
              <a:r>
                <a:rPr lang="en-GB" sz="1400" dirty="0" smtClean="0">
                  <a:solidFill>
                    <a:srgbClr val="FF0000"/>
                  </a:solidFill>
                </a:rPr>
                <a:t>environment</a:t>
              </a:r>
              <a:endParaRPr lang="en-GB" sz="1400" dirty="0">
                <a:solidFill>
                  <a:srgbClr val="FF0000"/>
                </a:solidFill>
              </a:endParaRPr>
            </a:p>
          </p:txBody>
        </p:sp>
        <p:sp>
          <p:nvSpPr>
            <p:cNvPr id="111" name="TextBox 110"/>
            <p:cNvSpPr txBox="1"/>
            <p:nvPr/>
          </p:nvSpPr>
          <p:spPr>
            <a:xfrm>
              <a:off x="4401590" y="881453"/>
              <a:ext cx="834203" cy="369332"/>
            </a:xfrm>
            <a:prstGeom prst="rect">
              <a:avLst/>
            </a:prstGeom>
            <a:noFill/>
          </p:spPr>
          <p:txBody>
            <a:bodyPr wrap="none" rtlCol="0">
              <a:spAutoFit/>
            </a:bodyPr>
            <a:lstStyle/>
            <a:p>
              <a:r>
                <a:rPr lang="en-GB" dirty="0" smtClean="0"/>
                <a:t>Cavern</a:t>
              </a:r>
              <a:endParaRPr lang="en-GB" dirty="0"/>
            </a:p>
          </p:txBody>
        </p:sp>
        <p:sp>
          <p:nvSpPr>
            <p:cNvPr id="112" name="Rectangle 111"/>
            <p:cNvSpPr/>
            <p:nvPr/>
          </p:nvSpPr>
          <p:spPr>
            <a:xfrm>
              <a:off x="4255496" y="1256626"/>
              <a:ext cx="1089554" cy="4827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8189784" y="887294"/>
              <a:ext cx="801823" cy="369332"/>
            </a:xfrm>
            <a:prstGeom prst="rect">
              <a:avLst/>
            </a:prstGeom>
            <a:noFill/>
          </p:spPr>
          <p:txBody>
            <a:bodyPr wrap="none" rtlCol="0">
              <a:spAutoFit/>
            </a:bodyPr>
            <a:lstStyle/>
            <a:p>
              <a:r>
                <a:rPr lang="en-GB" dirty="0" smtClean="0"/>
                <a:t>Online</a:t>
              </a:r>
              <a:endParaRPr lang="en-GB" dirty="0"/>
            </a:p>
          </p:txBody>
        </p:sp>
        <p:sp>
          <p:nvSpPr>
            <p:cNvPr id="114" name="Rectangle 113"/>
            <p:cNvSpPr/>
            <p:nvPr/>
          </p:nvSpPr>
          <p:spPr>
            <a:xfrm>
              <a:off x="8308840" y="1256626"/>
              <a:ext cx="672915" cy="4827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8343452" y="1385475"/>
              <a:ext cx="564578" cy="646331"/>
            </a:xfrm>
            <a:prstGeom prst="rect">
              <a:avLst/>
            </a:prstGeom>
            <a:noFill/>
          </p:spPr>
          <p:txBody>
            <a:bodyPr wrap="none" rtlCol="0">
              <a:spAutoFit/>
            </a:bodyPr>
            <a:lstStyle/>
            <a:p>
              <a:r>
                <a:rPr lang="en-GB" sz="1200" dirty="0" smtClean="0">
                  <a:solidFill>
                    <a:srgbClr val="FF0000"/>
                  </a:solidFill>
                </a:rPr>
                <a:t>Multi-</a:t>
              </a:r>
            </a:p>
            <a:p>
              <a:r>
                <a:rPr lang="en-GB" sz="1200" dirty="0" err="1" smtClean="0">
                  <a:solidFill>
                    <a:srgbClr val="FF0000"/>
                  </a:solidFill>
                </a:rPr>
                <a:t>Gbit</a:t>
              </a:r>
              <a:r>
                <a:rPr lang="en-GB" sz="1200" dirty="0" smtClean="0">
                  <a:solidFill>
                    <a:srgbClr val="FF0000"/>
                  </a:solidFill>
                </a:rPr>
                <a:t> </a:t>
              </a:r>
            </a:p>
            <a:p>
              <a:r>
                <a:rPr lang="en-GB" sz="1200" dirty="0" smtClean="0">
                  <a:solidFill>
                    <a:srgbClr val="FF0000"/>
                  </a:solidFill>
                </a:rPr>
                <a:t>fibres</a:t>
              </a:r>
              <a:endParaRPr lang="en-GB" sz="1200" dirty="0">
                <a:solidFill>
                  <a:srgbClr val="FF0000"/>
                </a:solidFill>
              </a:endParaRPr>
            </a:p>
          </p:txBody>
        </p:sp>
        <p:grpSp>
          <p:nvGrpSpPr>
            <p:cNvPr id="116" name="Group 115"/>
            <p:cNvGrpSpPr/>
            <p:nvPr/>
          </p:nvGrpSpPr>
          <p:grpSpPr>
            <a:xfrm>
              <a:off x="548776" y="2550929"/>
              <a:ext cx="2315439" cy="649978"/>
              <a:chOff x="548776" y="2550929"/>
              <a:chExt cx="2315439" cy="649978"/>
            </a:xfrm>
          </p:grpSpPr>
          <p:grpSp>
            <p:nvGrpSpPr>
              <p:cNvPr id="143" name="Group 142"/>
              <p:cNvGrpSpPr/>
              <p:nvPr/>
            </p:nvGrpSpPr>
            <p:grpSpPr>
              <a:xfrm>
                <a:off x="1047548" y="2625721"/>
                <a:ext cx="1816667" cy="220830"/>
                <a:chOff x="1403649" y="2312876"/>
                <a:chExt cx="2016223" cy="240443"/>
              </a:xfrm>
            </p:grpSpPr>
            <p:sp>
              <p:nvSpPr>
                <p:cNvPr id="152" name="Freeform 151"/>
                <p:cNvSpPr/>
                <p:nvPr/>
              </p:nvSpPr>
              <p:spPr>
                <a:xfrm>
                  <a:off x="1431087" y="2343929"/>
                  <a:ext cx="1840676" cy="96861"/>
                </a:xfrm>
                <a:custGeom>
                  <a:avLst/>
                  <a:gdLst>
                    <a:gd name="connsiteX0" fmla="*/ 0 w 1840676"/>
                    <a:gd name="connsiteY0" fmla="*/ 0 h 202005"/>
                    <a:gd name="connsiteX1" fmla="*/ 1045029 w 1840676"/>
                    <a:gd name="connsiteY1" fmla="*/ 201881 h 202005"/>
                    <a:gd name="connsiteX2" fmla="*/ 1840676 w 1840676"/>
                    <a:gd name="connsiteY2" fmla="*/ 23751 h 202005"/>
                  </a:gdLst>
                  <a:ahLst/>
                  <a:cxnLst>
                    <a:cxn ang="0">
                      <a:pos x="connsiteX0" y="connsiteY0"/>
                    </a:cxn>
                    <a:cxn ang="0">
                      <a:pos x="connsiteX1" y="connsiteY1"/>
                    </a:cxn>
                    <a:cxn ang="0">
                      <a:pos x="connsiteX2" y="connsiteY2"/>
                    </a:cxn>
                  </a:cxnLst>
                  <a:rect l="l" t="t" r="r" b="b"/>
                  <a:pathLst>
                    <a:path w="1840676" h="202005">
                      <a:moveTo>
                        <a:pt x="0" y="0"/>
                      </a:moveTo>
                      <a:cubicBezTo>
                        <a:pt x="369125" y="98961"/>
                        <a:pt x="738250" y="197923"/>
                        <a:pt x="1045029" y="201881"/>
                      </a:cubicBezTo>
                      <a:cubicBezTo>
                        <a:pt x="1351808" y="205839"/>
                        <a:pt x="1596242" y="114795"/>
                        <a:pt x="1840676" y="237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p:cNvSpPr/>
                <p:nvPr/>
              </p:nvSpPr>
              <p:spPr>
                <a:xfrm>
                  <a:off x="1403649" y="2312876"/>
                  <a:ext cx="65549" cy="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p:cNvSpPr/>
                <p:nvPr/>
              </p:nvSpPr>
              <p:spPr>
                <a:xfrm>
                  <a:off x="3131841" y="2312876"/>
                  <a:ext cx="288031" cy="240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p:cNvGrpSpPr/>
              <p:nvPr/>
            </p:nvGrpSpPr>
            <p:grpSpPr>
              <a:xfrm>
                <a:off x="548776" y="2550929"/>
                <a:ext cx="573419" cy="649978"/>
                <a:chOff x="548776" y="2550929"/>
                <a:chExt cx="573419" cy="649978"/>
              </a:xfrm>
            </p:grpSpPr>
            <p:grpSp>
              <p:nvGrpSpPr>
                <p:cNvPr id="145" name="Group 144"/>
                <p:cNvGrpSpPr/>
                <p:nvPr/>
              </p:nvGrpSpPr>
              <p:grpSpPr>
                <a:xfrm>
                  <a:off x="548776" y="2550929"/>
                  <a:ext cx="519572" cy="295622"/>
                  <a:chOff x="553128" y="2522316"/>
                  <a:chExt cx="603264" cy="462941"/>
                </a:xfrm>
              </p:grpSpPr>
              <p:sp>
                <p:nvSpPr>
                  <p:cNvPr id="150" name="Rectangle 149"/>
                  <p:cNvSpPr/>
                  <p:nvPr/>
                </p:nvSpPr>
                <p:spPr>
                  <a:xfrm rot="16200000">
                    <a:off x="621175" y="2461822"/>
                    <a:ext cx="462941" cy="5839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150"/>
                  <p:cNvSpPr/>
                  <p:nvPr/>
                </p:nvSpPr>
                <p:spPr>
                  <a:xfrm>
                    <a:off x="553128" y="2660800"/>
                    <a:ext cx="603264" cy="18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bg1"/>
                        </a:solidFill>
                        <a:latin typeface="Times New Roman" panose="02020603050405020304" pitchFamily="18" charset="0"/>
                        <a:cs typeface="Times New Roman" panose="02020603050405020304" pitchFamily="18" charset="0"/>
                      </a:rPr>
                      <a:t>APV25</a:t>
                    </a:r>
                    <a:endParaRPr lang="en-GB" sz="800" dirty="0">
                      <a:solidFill>
                        <a:schemeClr val="bg1"/>
                      </a:solidFill>
                      <a:latin typeface="Times New Roman" panose="02020603050405020304" pitchFamily="18" charset="0"/>
                      <a:cs typeface="Times New Roman" panose="02020603050405020304" pitchFamily="18" charset="0"/>
                    </a:endParaRPr>
                  </a:p>
                </p:txBody>
              </p:sp>
            </p:grpSp>
            <p:grpSp>
              <p:nvGrpSpPr>
                <p:cNvPr id="146" name="Group 145"/>
                <p:cNvGrpSpPr/>
                <p:nvPr/>
              </p:nvGrpSpPr>
              <p:grpSpPr>
                <a:xfrm>
                  <a:off x="550032" y="2905285"/>
                  <a:ext cx="519572" cy="295622"/>
                  <a:chOff x="553128" y="2522316"/>
                  <a:chExt cx="603264" cy="462941"/>
                </a:xfrm>
              </p:grpSpPr>
              <p:sp>
                <p:nvSpPr>
                  <p:cNvPr id="148" name="Rectangle 147"/>
                  <p:cNvSpPr/>
                  <p:nvPr/>
                </p:nvSpPr>
                <p:spPr>
                  <a:xfrm rot="16200000">
                    <a:off x="621175" y="2461822"/>
                    <a:ext cx="462941" cy="5839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Rectangle 148"/>
                  <p:cNvSpPr/>
                  <p:nvPr/>
                </p:nvSpPr>
                <p:spPr>
                  <a:xfrm>
                    <a:off x="553128" y="2660800"/>
                    <a:ext cx="603264" cy="18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bg1"/>
                        </a:solidFill>
                        <a:latin typeface="Times New Roman" panose="02020603050405020304" pitchFamily="18" charset="0"/>
                        <a:cs typeface="Times New Roman" panose="02020603050405020304" pitchFamily="18" charset="0"/>
                      </a:rPr>
                      <a:t>APV25</a:t>
                    </a:r>
                    <a:endParaRPr lang="en-GB" sz="800" dirty="0">
                      <a:solidFill>
                        <a:schemeClr val="bg1"/>
                      </a:solidFill>
                      <a:latin typeface="Times New Roman" panose="02020603050405020304" pitchFamily="18" charset="0"/>
                      <a:cs typeface="Times New Roman" panose="02020603050405020304" pitchFamily="18" charset="0"/>
                    </a:endParaRPr>
                  </a:p>
                </p:txBody>
              </p:sp>
            </p:grpSp>
            <p:sp>
              <p:nvSpPr>
                <p:cNvPr id="147" name="Freeform 146"/>
                <p:cNvSpPr/>
                <p:nvPr/>
              </p:nvSpPr>
              <p:spPr>
                <a:xfrm>
                  <a:off x="1064419" y="2787177"/>
                  <a:ext cx="57776" cy="190411"/>
                </a:xfrm>
                <a:custGeom>
                  <a:avLst/>
                  <a:gdLst>
                    <a:gd name="connsiteX0" fmla="*/ 0 w 57776"/>
                    <a:gd name="connsiteY0" fmla="*/ 8411 h 190411"/>
                    <a:gd name="connsiteX1" fmla="*/ 54769 w 57776"/>
                    <a:gd name="connsiteY1" fmla="*/ 17936 h 190411"/>
                    <a:gd name="connsiteX2" fmla="*/ 45244 w 57776"/>
                    <a:gd name="connsiteY2" fmla="*/ 167954 h 190411"/>
                    <a:gd name="connsiteX3" fmla="*/ 0 w 57776"/>
                    <a:gd name="connsiteY3" fmla="*/ 187004 h 190411"/>
                  </a:gdLst>
                  <a:ahLst/>
                  <a:cxnLst>
                    <a:cxn ang="0">
                      <a:pos x="connsiteX0" y="connsiteY0"/>
                    </a:cxn>
                    <a:cxn ang="0">
                      <a:pos x="connsiteX1" y="connsiteY1"/>
                    </a:cxn>
                    <a:cxn ang="0">
                      <a:pos x="connsiteX2" y="connsiteY2"/>
                    </a:cxn>
                    <a:cxn ang="0">
                      <a:pos x="connsiteX3" y="connsiteY3"/>
                    </a:cxn>
                  </a:cxnLst>
                  <a:rect l="l" t="t" r="r" b="b"/>
                  <a:pathLst>
                    <a:path w="57776" h="190411">
                      <a:moveTo>
                        <a:pt x="0" y="8411"/>
                      </a:moveTo>
                      <a:cubicBezTo>
                        <a:pt x="23614" y="-122"/>
                        <a:pt x="47228" y="-8654"/>
                        <a:pt x="54769" y="17936"/>
                      </a:cubicBezTo>
                      <a:cubicBezTo>
                        <a:pt x="62310" y="44526"/>
                        <a:pt x="54372" y="139776"/>
                        <a:pt x="45244" y="167954"/>
                      </a:cubicBezTo>
                      <a:cubicBezTo>
                        <a:pt x="36116" y="196132"/>
                        <a:pt x="18058" y="191568"/>
                        <a:pt x="0" y="187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548776" y="4572000"/>
              <a:ext cx="2315439" cy="649978"/>
              <a:chOff x="548776" y="2550929"/>
              <a:chExt cx="2315439" cy="649978"/>
            </a:xfrm>
          </p:grpSpPr>
          <p:grpSp>
            <p:nvGrpSpPr>
              <p:cNvPr id="131" name="Group 130"/>
              <p:cNvGrpSpPr/>
              <p:nvPr/>
            </p:nvGrpSpPr>
            <p:grpSpPr>
              <a:xfrm>
                <a:off x="1047548" y="2625721"/>
                <a:ext cx="1816667" cy="220830"/>
                <a:chOff x="1403649" y="2312876"/>
                <a:chExt cx="2016223" cy="240443"/>
              </a:xfrm>
            </p:grpSpPr>
            <p:sp>
              <p:nvSpPr>
                <p:cNvPr id="140" name="Freeform 139"/>
                <p:cNvSpPr/>
                <p:nvPr/>
              </p:nvSpPr>
              <p:spPr>
                <a:xfrm>
                  <a:off x="1431087" y="2343929"/>
                  <a:ext cx="1840676" cy="96861"/>
                </a:xfrm>
                <a:custGeom>
                  <a:avLst/>
                  <a:gdLst>
                    <a:gd name="connsiteX0" fmla="*/ 0 w 1840676"/>
                    <a:gd name="connsiteY0" fmla="*/ 0 h 202005"/>
                    <a:gd name="connsiteX1" fmla="*/ 1045029 w 1840676"/>
                    <a:gd name="connsiteY1" fmla="*/ 201881 h 202005"/>
                    <a:gd name="connsiteX2" fmla="*/ 1840676 w 1840676"/>
                    <a:gd name="connsiteY2" fmla="*/ 23751 h 202005"/>
                  </a:gdLst>
                  <a:ahLst/>
                  <a:cxnLst>
                    <a:cxn ang="0">
                      <a:pos x="connsiteX0" y="connsiteY0"/>
                    </a:cxn>
                    <a:cxn ang="0">
                      <a:pos x="connsiteX1" y="connsiteY1"/>
                    </a:cxn>
                    <a:cxn ang="0">
                      <a:pos x="connsiteX2" y="connsiteY2"/>
                    </a:cxn>
                  </a:cxnLst>
                  <a:rect l="l" t="t" r="r" b="b"/>
                  <a:pathLst>
                    <a:path w="1840676" h="202005">
                      <a:moveTo>
                        <a:pt x="0" y="0"/>
                      </a:moveTo>
                      <a:cubicBezTo>
                        <a:pt x="369125" y="98961"/>
                        <a:pt x="738250" y="197923"/>
                        <a:pt x="1045029" y="201881"/>
                      </a:cubicBezTo>
                      <a:cubicBezTo>
                        <a:pt x="1351808" y="205839"/>
                        <a:pt x="1596242" y="114795"/>
                        <a:pt x="1840676" y="237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1403649" y="2312876"/>
                  <a:ext cx="65549" cy="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3131841" y="2312876"/>
                  <a:ext cx="288031" cy="240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p:cNvGrpSpPr/>
              <p:nvPr/>
            </p:nvGrpSpPr>
            <p:grpSpPr>
              <a:xfrm>
                <a:off x="548776" y="2550929"/>
                <a:ext cx="573419" cy="649978"/>
                <a:chOff x="548776" y="2550929"/>
                <a:chExt cx="573419" cy="649978"/>
              </a:xfrm>
            </p:grpSpPr>
            <p:grpSp>
              <p:nvGrpSpPr>
                <p:cNvPr id="133" name="Group 132"/>
                <p:cNvGrpSpPr/>
                <p:nvPr/>
              </p:nvGrpSpPr>
              <p:grpSpPr>
                <a:xfrm>
                  <a:off x="548776" y="2550929"/>
                  <a:ext cx="519572" cy="295622"/>
                  <a:chOff x="553128" y="2522316"/>
                  <a:chExt cx="603264" cy="462941"/>
                </a:xfrm>
              </p:grpSpPr>
              <p:sp>
                <p:nvSpPr>
                  <p:cNvPr id="138" name="Rectangle 137"/>
                  <p:cNvSpPr/>
                  <p:nvPr/>
                </p:nvSpPr>
                <p:spPr>
                  <a:xfrm rot="16200000">
                    <a:off x="621175" y="2461822"/>
                    <a:ext cx="462941" cy="5839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p:cNvSpPr/>
                  <p:nvPr/>
                </p:nvSpPr>
                <p:spPr>
                  <a:xfrm>
                    <a:off x="553128" y="2660800"/>
                    <a:ext cx="603264" cy="18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bg1"/>
                        </a:solidFill>
                        <a:latin typeface="Times New Roman" panose="02020603050405020304" pitchFamily="18" charset="0"/>
                        <a:cs typeface="Times New Roman" panose="02020603050405020304" pitchFamily="18" charset="0"/>
                      </a:rPr>
                      <a:t>APV25</a:t>
                    </a:r>
                    <a:endParaRPr lang="en-GB" sz="800" dirty="0">
                      <a:solidFill>
                        <a:schemeClr val="bg1"/>
                      </a:solidFill>
                      <a:latin typeface="Times New Roman" panose="02020603050405020304" pitchFamily="18" charset="0"/>
                      <a:cs typeface="Times New Roman" panose="02020603050405020304" pitchFamily="18" charset="0"/>
                    </a:endParaRPr>
                  </a:p>
                </p:txBody>
              </p:sp>
            </p:grpSp>
            <p:grpSp>
              <p:nvGrpSpPr>
                <p:cNvPr id="134" name="Group 133"/>
                <p:cNvGrpSpPr/>
                <p:nvPr/>
              </p:nvGrpSpPr>
              <p:grpSpPr>
                <a:xfrm>
                  <a:off x="550032" y="2905285"/>
                  <a:ext cx="519572" cy="295622"/>
                  <a:chOff x="553128" y="2522316"/>
                  <a:chExt cx="603264" cy="462941"/>
                </a:xfrm>
              </p:grpSpPr>
              <p:sp>
                <p:nvSpPr>
                  <p:cNvPr id="136" name="Rectangle 135"/>
                  <p:cNvSpPr/>
                  <p:nvPr/>
                </p:nvSpPr>
                <p:spPr>
                  <a:xfrm rot="16200000">
                    <a:off x="621175" y="2461822"/>
                    <a:ext cx="462941" cy="5839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136"/>
                  <p:cNvSpPr/>
                  <p:nvPr/>
                </p:nvSpPr>
                <p:spPr>
                  <a:xfrm>
                    <a:off x="553128" y="2660800"/>
                    <a:ext cx="603264" cy="18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bg1"/>
                        </a:solidFill>
                        <a:latin typeface="Times New Roman" panose="02020603050405020304" pitchFamily="18" charset="0"/>
                        <a:cs typeface="Times New Roman" panose="02020603050405020304" pitchFamily="18" charset="0"/>
                      </a:rPr>
                      <a:t>APV25</a:t>
                    </a:r>
                    <a:endParaRPr lang="en-GB" sz="800" dirty="0">
                      <a:solidFill>
                        <a:schemeClr val="bg1"/>
                      </a:solidFill>
                      <a:latin typeface="Times New Roman" panose="02020603050405020304" pitchFamily="18" charset="0"/>
                      <a:cs typeface="Times New Roman" panose="02020603050405020304" pitchFamily="18" charset="0"/>
                    </a:endParaRPr>
                  </a:p>
                </p:txBody>
              </p:sp>
            </p:grpSp>
            <p:sp>
              <p:nvSpPr>
                <p:cNvPr id="135" name="Freeform 134"/>
                <p:cNvSpPr/>
                <p:nvPr/>
              </p:nvSpPr>
              <p:spPr>
                <a:xfrm>
                  <a:off x="1064419" y="2787177"/>
                  <a:ext cx="57776" cy="190411"/>
                </a:xfrm>
                <a:custGeom>
                  <a:avLst/>
                  <a:gdLst>
                    <a:gd name="connsiteX0" fmla="*/ 0 w 57776"/>
                    <a:gd name="connsiteY0" fmla="*/ 8411 h 190411"/>
                    <a:gd name="connsiteX1" fmla="*/ 54769 w 57776"/>
                    <a:gd name="connsiteY1" fmla="*/ 17936 h 190411"/>
                    <a:gd name="connsiteX2" fmla="*/ 45244 w 57776"/>
                    <a:gd name="connsiteY2" fmla="*/ 167954 h 190411"/>
                    <a:gd name="connsiteX3" fmla="*/ 0 w 57776"/>
                    <a:gd name="connsiteY3" fmla="*/ 187004 h 190411"/>
                  </a:gdLst>
                  <a:ahLst/>
                  <a:cxnLst>
                    <a:cxn ang="0">
                      <a:pos x="connsiteX0" y="connsiteY0"/>
                    </a:cxn>
                    <a:cxn ang="0">
                      <a:pos x="connsiteX1" y="connsiteY1"/>
                    </a:cxn>
                    <a:cxn ang="0">
                      <a:pos x="connsiteX2" y="connsiteY2"/>
                    </a:cxn>
                    <a:cxn ang="0">
                      <a:pos x="connsiteX3" y="connsiteY3"/>
                    </a:cxn>
                  </a:cxnLst>
                  <a:rect l="l" t="t" r="r" b="b"/>
                  <a:pathLst>
                    <a:path w="57776" h="190411">
                      <a:moveTo>
                        <a:pt x="0" y="8411"/>
                      </a:moveTo>
                      <a:cubicBezTo>
                        <a:pt x="23614" y="-122"/>
                        <a:pt x="47228" y="-8654"/>
                        <a:pt x="54769" y="17936"/>
                      </a:cubicBezTo>
                      <a:cubicBezTo>
                        <a:pt x="62310" y="44526"/>
                        <a:pt x="54372" y="139776"/>
                        <a:pt x="45244" y="167954"/>
                      </a:cubicBezTo>
                      <a:cubicBezTo>
                        <a:pt x="36116" y="196132"/>
                        <a:pt x="18058" y="191568"/>
                        <a:pt x="0" y="187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p:cNvGrpSpPr/>
            <p:nvPr/>
          </p:nvGrpSpPr>
          <p:grpSpPr>
            <a:xfrm>
              <a:off x="548776" y="3388622"/>
              <a:ext cx="2315439" cy="649978"/>
              <a:chOff x="548776" y="2550929"/>
              <a:chExt cx="2315439" cy="649978"/>
            </a:xfrm>
          </p:grpSpPr>
          <p:grpSp>
            <p:nvGrpSpPr>
              <p:cNvPr id="119" name="Group 118"/>
              <p:cNvGrpSpPr/>
              <p:nvPr/>
            </p:nvGrpSpPr>
            <p:grpSpPr>
              <a:xfrm>
                <a:off x="1047548" y="2625721"/>
                <a:ext cx="1816667" cy="220830"/>
                <a:chOff x="1403649" y="2312876"/>
                <a:chExt cx="2016223" cy="240443"/>
              </a:xfrm>
            </p:grpSpPr>
            <p:sp>
              <p:nvSpPr>
                <p:cNvPr id="128" name="Freeform 127"/>
                <p:cNvSpPr/>
                <p:nvPr/>
              </p:nvSpPr>
              <p:spPr>
                <a:xfrm>
                  <a:off x="1431087" y="2343929"/>
                  <a:ext cx="1840676" cy="96861"/>
                </a:xfrm>
                <a:custGeom>
                  <a:avLst/>
                  <a:gdLst>
                    <a:gd name="connsiteX0" fmla="*/ 0 w 1840676"/>
                    <a:gd name="connsiteY0" fmla="*/ 0 h 202005"/>
                    <a:gd name="connsiteX1" fmla="*/ 1045029 w 1840676"/>
                    <a:gd name="connsiteY1" fmla="*/ 201881 h 202005"/>
                    <a:gd name="connsiteX2" fmla="*/ 1840676 w 1840676"/>
                    <a:gd name="connsiteY2" fmla="*/ 23751 h 202005"/>
                  </a:gdLst>
                  <a:ahLst/>
                  <a:cxnLst>
                    <a:cxn ang="0">
                      <a:pos x="connsiteX0" y="connsiteY0"/>
                    </a:cxn>
                    <a:cxn ang="0">
                      <a:pos x="connsiteX1" y="connsiteY1"/>
                    </a:cxn>
                    <a:cxn ang="0">
                      <a:pos x="connsiteX2" y="connsiteY2"/>
                    </a:cxn>
                  </a:cxnLst>
                  <a:rect l="l" t="t" r="r" b="b"/>
                  <a:pathLst>
                    <a:path w="1840676" h="202005">
                      <a:moveTo>
                        <a:pt x="0" y="0"/>
                      </a:moveTo>
                      <a:cubicBezTo>
                        <a:pt x="369125" y="98961"/>
                        <a:pt x="738250" y="197923"/>
                        <a:pt x="1045029" y="201881"/>
                      </a:cubicBezTo>
                      <a:cubicBezTo>
                        <a:pt x="1351808" y="205839"/>
                        <a:pt x="1596242" y="114795"/>
                        <a:pt x="1840676" y="237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1403649" y="2312876"/>
                  <a:ext cx="65549" cy="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3131841" y="2312876"/>
                  <a:ext cx="288031" cy="240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p:cNvGrpSpPr/>
              <p:nvPr/>
            </p:nvGrpSpPr>
            <p:grpSpPr>
              <a:xfrm>
                <a:off x="548776" y="2550929"/>
                <a:ext cx="573419" cy="649978"/>
                <a:chOff x="548776" y="2550929"/>
                <a:chExt cx="573419" cy="649978"/>
              </a:xfrm>
            </p:grpSpPr>
            <p:grpSp>
              <p:nvGrpSpPr>
                <p:cNvPr id="121" name="Group 120"/>
                <p:cNvGrpSpPr/>
                <p:nvPr/>
              </p:nvGrpSpPr>
              <p:grpSpPr>
                <a:xfrm>
                  <a:off x="548776" y="2550929"/>
                  <a:ext cx="519572" cy="295622"/>
                  <a:chOff x="553128" y="2522316"/>
                  <a:chExt cx="603264" cy="462941"/>
                </a:xfrm>
              </p:grpSpPr>
              <p:sp>
                <p:nvSpPr>
                  <p:cNvPr id="126" name="Rectangle 125"/>
                  <p:cNvSpPr/>
                  <p:nvPr/>
                </p:nvSpPr>
                <p:spPr>
                  <a:xfrm rot="16200000">
                    <a:off x="621175" y="2461822"/>
                    <a:ext cx="462941" cy="5839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p:cNvSpPr/>
                  <p:nvPr/>
                </p:nvSpPr>
                <p:spPr>
                  <a:xfrm>
                    <a:off x="553128" y="2660800"/>
                    <a:ext cx="603264" cy="18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bg1"/>
                        </a:solidFill>
                        <a:latin typeface="Times New Roman" panose="02020603050405020304" pitchFamily="18" charset="0"/>
                        <a:cs typeface="Times New Roman" panose="02020603050405020304" pitchFamily="18" charset="0"/>
                      </a:rPr>
                      <a:t>APV25</a:t>
                    </a:r>
                    <a:endParaRPr lang="en-GB" sz="800" dirty="0">
                      <a:solidFill>
                        <a:schemeClr val="bg1"/>
                      </a:solidFill>
                      <a:latin typeface="Times New Roman" panose="02020603050405020304" pitchFamily="18" charset="0"/>
                      <a:cs typeface="Times New Roman" panose="02020603050405020304" pitchFamily="18" charset="0"/>
                    </a:endParaRPr>
                  </a:p>
                </p:txBody>
              </p:sp>
            </p:grpSp>
            <p:grpSp>
              <p:nvGrpSpPr>
                <p:cNvPr id="122" name="Group 121"/>
                <p:cNvGrpSpPr/>
                <p:nvPr/>
              </p:nvGrpSpPr>
              <p:grpSpPr>
                <a:xfrm>
                  <a:off x="550032" y="2905285"/>
                  <a:ext cx="519572" cy="295622"/>
                  <a:chOff x="553128" y="2522316"/>
                  <a:chExt cx="603264" cy="462941"/>
                </a:xfrm>
              </p:grpSpPr>
              <p:sp>
                <p:nvSpPr>
                  <p:cNvPr id="124" name="Rectangle 123"/>
                  <p:cNvSpPr/>
                  <p:nvPr/>
                </p:nvSpPr>
                <p:spPr>
                  <a:xfrm rot="16200000">
                    <a:off x="621175" y="2461822"/>
                    <a:ext cx="462941" cy="5839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p:cNvSpPr/>
                  <p:nvPr/>
                </p:nvSpPr>
                <p:spPr>
                  <a:xfrm>
                    <a:off x="553128" y="2660800"/>
                    <a:ext cx="603264" cy="18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bg1"/>
                        </a:solidFill>
                        <a:latin typeface="Times New Roman" panose="02020603050405020304" pitchFamily="18" charset="0"/>
                        <a:cs typeface="Times New Roman" panose="02020603050405020304" pitchFamily="18" charset="0"/>
                      </a:rPr>
                      <a:t>APV25</a:t>
                    </a:r>
                    <a:endParaRPr lang="en-GB" sz="800" dirty="0">
                      <a:solidFill>
                        <a:schemeClr val="bg1"/>
                      </a:solidFill>
                      <a:latin typeface="Times New Roman" panose="02020603050405020304" pitchFamily="18" charset="0"/>
                      <a:cs typeface="Times New Roman" panose="02020603050405020304" pitchFamily="18" charset="0"/>
                    </a:endParaRPr>
                  </a:p>
                </p:txBody>
              </p:sp>
            </p:grpSp>
            <p:sp>
              <p:nvSpPr>
                <p:cNvPr id="123" name="Freeform 122"/>
                <p:cNvSpPr/>
                <p:nvPr/>
              </p:nvSpPr>
              <p:spPr>
                <a:xfrm>
                  <a:off x="1064419" y="2787177"/>
                  <a:ext cx="57776" cy="190411"/>
                </a:xfrm>
                <a:custGeom>
                  <a:avLst/>
                  <a:gdLst>
                    <a:gd name="connsiteX0" fmla="*/ 0 w 57776"/>
                    <a:gd name="connsiteY0" fmla="*/ 8411 h 190411"/>
                    <a:gd name="connsiteX1" fmla="*/ 54769 w 57776"/>
                    <a:gd name="connsiteY1" fmla="*/ 17936 h 190411"/>
                    <a:gd name="connsiteX2" fmla="*/ 45244 w 57776"/>
                    <a:gd name="connsiteY2" fmla="*/ 167954 h 190411"/>
                    <a:gd name="connsiteX3" fmla="*/ 0 w 57776"/>
                    <a:gd name="connsiteY3" fmla="*/ 187004 h 190411"/>
                  </a:gdLst>
                  <a:ahLst/>
                  <a:cxnLst>
                    <a:cxn ang="0">
                      <a:pos x="connsiteX0" y="connsiteY0"/>
                    </a:cxn>
                    <a:cxn ang="0">
                      <a:pos x="connsiteX1" y="connsiteY1"/>
                    </a:cxn>
                    <a:cxn ang="0">
                      <a:pos x="connsiteX2" y="connsiteY2"/>
                    </a:cxn>
                    <a:cxn ang="0">
                      <a:pos x="connsiteX3" y="connsiteY3"/>
                    </a:cxn>
                  </a:cxnLst>
                  <a:rect l="l" t="t" r="r" b="b"/>
                  <a:pathLst>
                    <a:path w="57776" h="190411">
                      <a:moveTo>
                        <a:pt x="0" y="8411"/>
                      </a:moveTo>
                      <a:cubicBezTo>
                        <a:pt x="23614" y="-122"/>
                        <a:pt x="47228" y="-8654"/>
                        <a:pt x="54769" y="17936"/>
                      </a:cubicBezTo>
                      <a:cubicBezTo>
                        <a:pt x="62310" y="44526"/>
                        <a:pt x="54372" y="139776"/>
                        <a:pt x="45244" y="167954"/>
                      </a:cubicBezTo>
                      <a:cubicBezTo>
                        <a:pt x="36116" y="196132"/>
                        <a:pt x="18058" y="191568"/>
                        <a:pt x="0" y="187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540009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69D5CD-1E6F-4788-B00A-08DF0535A9BE}"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22</a:t>
            </a:fld>
            <a:endParaRPr lang="en-US"/>
          </a:p>
        </p:txBody>
      </p:sp>
      <p:sp>
        <p:nvSpPr>
          <p:cNvPr id="7" name="Title 6"/>
          <p:cNvSpPr txBox="1">
            <a:spLocks/>
          </p:cNvSpPr>
          <p:nvPr/>
        </p:nvSpPr>
        <p:spPr>
          <a:xfrm>
            <a:off x="0" y="0"/>
            <a:ext cx="91440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tx2"/>
                </a:solidFill>
                <a:latin typeface="Times New Roman" pitchFamily="18" charset="0"/>
                <a:cs typeface="Times New Roman" pitchFamily="18" charset="0"/>
              </a:rPr>
              <a:t>Upgrades needed for SBS Back Tracker GEMs </a:t>
            </a:r>
            <a:endParaRPr lang="en-US" sz="2800" dirty="0">
              <a:solidFill>
                <a:schemeClr val="tx2"/>
              </a:solidFill>
              <a:latin typeface="Times New Roman" pitchFamily="18" charset="0"/>
              <a:cs typeface="Times New Roman" pitchFamily="18" charset="0"/>
            </a:endParaRPr>
          </a:p>
        </p:txBody>
      </p:sp>
      <p:sp>
        <p:nvSpPr>
          <p:cNvPr id="8" name="TextBox 7"/>
          <p:cNvSpPr txBox="1"/>
          <p:nvPr/>
        </p:nvSpPr>
        <p:spPr>
          <a:xfrm>
            <a:off x="1219200" y="941487"/>
            <a:ext cx="6705600" cy="5078313"/>
          </a:xfrm>
          <a:prstGeom prst="rect">
            <a:avLst/>
          </a:prstGeom>
          <a:noFill/>
          <a:ln>
            <a:noFill/>
          </a:ln>
        </p:spPr>
        <p:txBody>
          <a:bodyPr wrap="square" rtlCol="0">
            <a:spAutoFit/>
          </a:bodyPr>
          <a:lstStyle/>
          <a:p>
            <a:pPr marL="285750" indent="-285750">
              <a:lnSpc>
                <a:spcPct val="200000"/>
              </a:lnSpc>
              <a:buFont typeface="Arial" panose="020B0604020202020204" pitchFamily="34" charset="0"/>
              <a:buChar char="•"/>
            </a:pPr>
            <a:r>
              <a:rPr lang="en-US" dirty="0" smtClean="0">
                <a:solidFill>
                  <a:srgbClr val="C00000"/>
                </a:solidFill>
                <a:latin typeface="Times New Roman" pitchFamily="18" charset="0"/>
                <a:ea typeface="Arial Unicode MS" pitchFamily="34" charset="-128"/>
                <a:cs typeface="Times New Roman" pitchFamily="18" charset="0"/>
              </a:rPr>
              <a:t>Optical to Copper Box with ADC option </a:t>
            </a:r>
          </a:p>
          <a:p>
            <a:pPr marL="742950" lvl="1" indent="-285750">
              <a:lnSpc>
                <a:spcPct val="200000"/>
              </a:lnSpc>
              <a:buFont typeface="Arial" panose="020B0604020202020204" pitchFamily="34" charset="0"/>
              <a:buChar char="•"/>
            </a:pPr>
            <a:r>
              <a:rPr lang="en-US" dirty="0" smtClean="0">
                <a:latin typeface="Times New Roman" pitchFamily="18" charset="0"/>
                <a:ea typeface="Arial Unicode MS" pitchFamily="34" charset="-128"/>
                <a:cs typeface="Times New Roman" pitchFamily="18" charset="0"/>
              </a:rPr>
              <a:t>Link from OC directly to the RTM</a:t>
            </a:r>
          </a:p>
          <a:p>
            <a:pPr marL="742950" lvl="1" indent="-285750">
              <a:lnSpc>
                <a:spcPct val="200000"/>
              </a:lnSpc>
              <a:buFont typeface="Arial" panose="020B0604020202020204" pitchFamily="34" charset="0"/>
              <a:buChar char="•"/>
            </a:pPr>
            <a:r>
              <a:rPr lang="en-US" dirty="0" smtClean="0">
                <a:latin typeface="Times New Roman" pitchFamily="18" charset="0"/>
                <a:ea typeface="Arial Unicode MS" pitchFamily="34" charset="-128"/>
                <a:cs typeface="Times New Roman" pitchFamily="18" charset="0"/>
              </a:rPr>
              <a:t>Skip digital mezzanine adapter board</a:t>
            </a:r>
          </a:p>
          <a:p>
            <a:pPr marL="285750" indent="-285750">
              <a:lnSpc>
                <a:spcPct val="200000"/>
              </a:lnSpc>
              <a:buFont typeface="Arial" panose="020B0604020202020204" pitchFamily="34" charset="0"/>
              <a:buChar char="•"/>
            </a:pPr>
            <a:r>
              <a:rPr lang="en-US" dirty="0" smtClean="0">
                <a:solidFill>
                  <a:srgbClr val="C00000"/>
                </a:solidFill>
                <a:latin typeface="Times New Roman" pitchFamily="18" charset="0"/>
                <a:ea typeface="Arial Unicode MS" pitchFamily="34" charset="-128"/>
                <a:cs typeface="Times New Roman" pitchFamily="18" charset="0"/>
              </a:rPr>
              <a:t>APV-hybrid with radiation tolerant capability </a:t>
            </a:r>
          </a:p>
          <a:p>
            <a:pPr marL="742950" lvl="1" indent="-285750">
              <a:lnSpc>
                <a:spcPct val="200000"/>
              </a:lnSpc>
              <a:buFont typeface="Arial" panose="020B0604020202020204" pitchFamily="34" charset="0"/>
              <a:buChar char="•"/>
            </a:pPr>
            <a:r>
              <a:rPr lang="en-US" dirty="0" smtClean="0">
                <a:latin typeface="Times New Roman" pitchFamily="18" charset="0"/>
                <a:ea typeface="Arial Unicode MS" pitchFamily="34" charset="-128"/>
                <a:cs typeface="Times New Roman" pitchFamily="18" charset="0"/>
              </a:rPr>
              <a:t>Remove the voltage regulator </a:t>
            </a:r>
          </a:p>
          <a:p>
            <a:pPr marL="742950" lvl="1" indent="-285750">
              <a:lnSpc>
                <a:spcPct val="200000"/>
              </a:lnSpc>
              <a:buFont typeface="Arial" panose="020B0604020202020204" pitchFamily="34" charset="0"/>
              <a:buChar char="•"/>
            </a:pPr>
            <a:r>
              <a:rPr lang="en-US" dirty="0" smtClean="0">
                <a:latin typeface="Times New Roman" pitchFamily="18" charset="0"/>
                <a:ea typeface="Arial Unicode MS" pitchFamily="34" charset="-128"/>
                <a:cs typeface="Times New Roman" pitchFamily="18" charset="0"/>
              </a:rPr>
              <a:t>hybrids powered from OC boxes through HDMI</a:t>
            </a:r>
          </a:p>
          <a:p>
            <a:pPr marL="285750" indent="-285750">
              <a:lnSpc>
                <a:spcPct val="200000"/>
              </a:lnSpc>
              <a:buFont typeface="Arial" panose="020B0604020202020204" pitchFamily="34" charset="0"/>
              <a:buChar char="•"/>
            </a:pPr>
            <a:r>
              <a:rPr lang="en-US" dirty="0" smtClean="0">
                <a:solidFill>
                  <a:srgbClr val="C00000"/>
                </a:solidFill>
                <a:latin typeface="Times New Roman" pitchFamily="18" charset="0"/>
                <a:ea typeface="Arial Unicode MS" pitchFamily="34" charset="-128"/>
                <a:cs typeface="Times New Roman" pitchFamily="18" charset="0"/>
              </a:rPr>
              <a:t>New development must be compatible with the ATCA version</a:t>
            </a:r>
          </a:p>
          <a:p>
            <a:pPr marL="742950" lvl="1" indent="-285750">
              <a:lnSpc>
                <a:spcPct val="200000"/>
              </a:lnSpc>
              <a:buFont typeface="Arial" panose="020B0604020202020204" pitchFamily="34" charset="0"/>
              <a:buChar char="•"/>
            </a:pPr>
            <a:r>
              <a:rPr lang="en-US" dirty="0" smtClean="0">
                <a:latin typeface="Times New Roman" pitchFamily="18" charset="0"/>
                <a:ea typeface="Arial Unicode MS" pitchFamily="34" charset="-128"/>
                <a:cs typeface="Times New Roman" pitchFamily="18" charset="0"/>
              </a:rPr>
              <a:t>High density readout and high rate capability </a:t>
            </a:r>
          </a:p>
          <a:p>
            <a:pPr marL="742950" lvl="1" indent="-285750">
              <a:lnSpc>
                <a:spcPct val="200000"/>
              </a:lnSpc>
              <a:buFont typeface="Arial" panose="020B0604020202020204" pitchFamily="34" charset="0"/>
              <a:buChar char="•"/>
            </a:pPr>
            <a:r>
              <a:rPr lang="en-US" dirty="0" smtClean="0">
                <a:latin typeface="Times New Roman" pitchFamily="18" charset="0"/>
                <a:ea typeface="Arial Unicode MS" pitchFamily="34" charset="-128"/>
                <a:cs typeface="Times New Roman" pitchFamily="18" charset="0"/>
              </a:rPr>
              <a:t>certified ATCA crate, safety concerns need to be addressed</a:t>
            </a:r>
          </a:p>
        </p:txBody>
      </p:sp>
    </p:spTree>
    <p:extLst>
      <p:ext uri="{BB962C8B-B14F-4D97-AF65-F5344CB8AC3E}">
        <p14:creationId xmlns:p14="http://schemas.microsoft.com/office/powerpoint/2010/main" val="497862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117" y="762000"/>
            <a:ext cx="4392883"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9"/>
          <a:stretch/>
        </p:blipFill>
        <p:spPr bwMode="auto">
          <a:xfrm>
            <a:off x="4876800" y="4503596"/>
            <a:ext cx="398279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29"/>
          <a:stretch/>
        </p:blipFill>
        <p:spPr bwMode="auto">
          <a:xfrm>
            <a:off x="304800" y="4437759"/>
            <a:ext cx="4419600" cy="196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FA1F7F29-512C-448A-A822-C7B7DB7C31FC}"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23</a:t>
            </a:fld>
            <a:endParaRPr lang="en-US"/>
          </a:p>
        </p:txBody>
      </p:sp>
      <p:sp>
        <p:nvSpPr>
          <p:cNvPr id="169" name="Title 6"/>
          <p:cNvSpPr txBox="1">
            <a:spLocks/>
          </p:cNvSpPr>
          <p:nvPr/>
        </p:nvSpPr>
        <p:spPr>
          <a:xfrm>
            <a:off x="0" y="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solidFill>
                <a:latin typeface="Times New Roman" pitchFamily="18" charset="0"/>
                <a:cs typeface="Times New Roman" pitchFamily="18" charset="0"/>
              </a:rPr>
              <a:t>Optical to Copper for Analog readout (OCA)</a:t>
            </a:r>
            <a:endParaRPr lang="en-US" sz="2400" dirty="0">
              <a:solidFill>
                <a:schemeClr val="tx2"/>
              </a:solidFill>
              <a:latin typeface="Times New Roman" pitchFamily="18" charset="0"/>
              <a:cs typeface="Times New Roman" pitchFamily="18" charset="0"/>
            </a:endParaRPr>
          </a:p>
        </p:txBody>
      </p:sp>
      <p:sp>
        <p:nvSpPr>
          <p:cNvPr id="2" name="Rectangle 1"/>
          <p:cNvSpPr/>
          <p:nvPr/>
        </p:nvSpPr>
        <p:spPr>
          <a:xfrm>
            <a:off x="0" y="659517"/>
            <a:ext cx="5257800" cy="397031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smtClean="0">
                <a:solidFill>
                  <a:srgbClr val="C00000"/>
                </a:solidFill>
                <a:latin typeface="Times New Roman" panose="02020603050405020304" pitchFamily="18" charset="0"/>
                <a:cs typeface="Times New Roman" panose="02020603050405020304" pitchFamily="18" charset="0"/>
              </a:rPr>
              <a:t>Solution </a:t>
            </a:r>
            <a:r>
              <a:rPr lang="en-US" sz="1400" dirty="0">
                <a:solidFill>
                  <a:srgbClr val="C00000"/>
                </a:solidFill>
                <a:latin typeface="Times New Roman" panose="02020603050405020304" pitchFamily="18" charset="0"/>
                <a:cs typeface="Times New Roman" panose="02020603050405020304" pitchFamily="18" charset="0"/>
              </a:rPr>
              <a:t>for Counting room distance (&gt;30m) to detectors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Maintain </a:t>
            </a:r>
            <a:r>
              <a:rPr lang="en-US" sz="1400" dirty="0">
                <a:latin typeface="Times New Roman" panose="02020603050405020304" pitchFamily="18" charset="0"/>
                <a:cs typeface="Times New Roman" panose="02020603050405020304" pitchFamily="18" charset="0"/>
              </a:rPr>
              <a:t>hybrid power/readout via short copper HDMI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Data</a:t>
            </a:r>
            <a:r>
              <a:rPr lang="en-US" sz="1400" dirty="0">
                <a:latin typeface="Times New Roman" panose="02020603050405020304" pitchFamily="18" charset="0"/>
                <a:cs typeface="Times New Roman" panose="02020603050405020304" pitchFamily="18" charset="0"/>
              </a:rPr>
              <a:t>, Trigger, Clock, Control (DTCC) via </a:t>
            </a:r>
            <a:r>
              <a:rPr lang="en-US" sz="1400" dirty="0" smtClean="0">
                <a:latin typeface="Times New Roman" panose="02020603050405020304" pitchFamily="18" charset="0"/>
                <a:cs typeface="Times New Roman" panose="02020603050405020304" pitchFamily="18" charset="0"/>
              </a:rPr>
              <a:t>fiber </a:t>
            </a:r>
            <a:r>
              <a:rPr lang="en-US" sz="1400" dirty="0">
                <a:latin typeface="Times New Roman" panose="02020603050405020304" pitchFamily="18" charset="0"/>
                <a:cs typeface="Times New Roman" panose="02020603050405020304" pitchFamily="18" charset="0"/>
              </a:rPr>
              <a:t>or cable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SEU’s </a:t>
            </a:r>
            <a:r>
              <a:rPr lang="en-US" sz="1400" dirty="0">
                <a:latin typeface="Times New Roman" panose="02020603050405020304" pitchFamily="18" charset="0"/>
                <a:cs typeface="Times New Roman" panose="02020603050405020304" pitchFamily="18" charset="0"/>
              </a:rPr>
              <a:t>mitigated by off-detector </a:t>
            </a:r>
            <a:r>
              <a:rPr lang="en-US" sz="1400" dirty="0" smtClean="0">
                <a:latin typeface="Times New Roman" panose="02020603050405020304" pitchFamily="18" charset="0"/>
                <a:cs typeface="Times New Roman" panose="02020603050405020304" pitchFamily="18" charset="0"/>
              </a:rPr>
              <a:t>copper-to-fiber </a:t>
            </a:r>
            <a:r>
              <a:rPr lang="en-US" sz="1400" dirty="0">
                <a:latin typeface="Times New Roman" panose="02020603050405020304" pitchFamily="18" charset="0"/>
                <a:cs typeface="Times New Roman" panose="02020603050405020304" pitchFamily="18" charset="0"/>
              </a:rPr>
              <a:t>conversion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Integrate new VMM128 hybrid digital readout (OCD) </a:t>
            </a:r>
          </a:p>
          <a:p>
            <a:pPr marL="285750" indent="-285750" algn="just">
              <a:lnSpc>
                <a:spcPct val="150000"/>
              </a:lnSpc>
              <a:buFont typeface="Arial" panose="020B0604020202020204" pitchFamily="34" charset="0"/>
              <a:buChar char="•"/>
            </a:pPr>
            <a:r>
              <a:rPr lang="en-US" sz="1400" dirty="0" smtClean="0">
                <a:solidFill>
                  <a:srgbClr val="C00000"/>
                </a:solidFill>
                <a:latin typeface="Times New Roman" panose="02020603050405020304" pitchFamily="18" charset="0"/>
                <a:cs typeface="Times New Roman" panose="02020603050405020304" pitchFamily="18" charset="0"/>
              </a:rPr>
              <a:t>Backward </a:t>
            </a:r>
            <a:r>
              <a:rPr lang="en-US" sz="1400" dirty="0">
                <a:solidFill>
                  <a:srgbClr val="C00000"/>
                </a:solidFill>
                <a:latin typeface="Times New Roman" panose="02020603050405020304" pitchFamily="18" charset="0"/>
                <a:cs typeface="Times New Roman" panose="02020603050405020304" pitchFamily="18" charset="0"/>
              </a:rPr>
              <a:t>compatibility with </a:t>
            </a:r>
            <a:r>
              <a:rPr lang="en-US" sz="1400" dirty="0" smtClean="0">
                <a:solidFill>
                  <a:srgbClr val="C00000"/>
                </a:solidFill>
                <a:latin typeface="Times New Roman" panose="02020603050405020304" pitchFamily="18" charset="0"/>
                <a:cs typeface="Times New Roman" panose="02020603050405020304" pitchFamily="18" charset="0"/>
              </a:rPr>
              <a:t>APV25 </a:t>
            </a:r>
            <a:r>
              <a:rPr lang="en-US" sz="1400" dirty="0">
                <a:solidFill>
                  <a:srgbClr val="C00000"/>
                </a:solidFill>
                <a:latin typeface="Times New Roman" panose="02020603050405020304" pitchFamily="18" charset="0"/>
                <a:cs typeface="Times New Roman" panose="02020603050405020304" pitchFamily="18" charset="0"/>
              </a:rPr>
              <a:t>(OCA)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Hybrid </a:t>
            </a:r>
            <a:r>
              <a:rPr lang="en-US" sz="1400" dirty="0">
                <a:latin typeface="Times New Roman" panose="02020603050405020304" pitchFamily="18" charset="0"/>
                <a:cs typeface="Times New Roman" panose="02020603050405020304" pitchFamily="18" charset="0"/>
              </a:rPr>
              <a:t>powering included via HDMI cables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Accessibility </a:t>
            </a:r>
            <a:r>
              <a:rPr lang="en-US" sz="1400" dirty="0">
                <a:latin typeface="Times New Roman" panose="02020603050405020304" pitchFamily="18" charset="0"/>
                <a:cs typeface="Times New Roman" panose="02020603050405020304" pitchFamily="18" charset="0"/>
              </a:rPr>
              <a:t>to hybrid power, connectors and links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Single </a:t>
            </a:r>
            <a:r>
              <a:rPr lang="en-US" sz="1400" dirty="0">
                <a:latin typeface="Times New Roman" panose="02020603050405020304" pitchFamily="18" charset="0"/>
                <a:cs typeface="Times New Roman" panose="02020603050405020304" pitchFamily="18" charset="0"/>
              </a:rPr>
              <a:t>point failure range reduced to 1 single HDMI cable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Ground-loop </a:t>
            </a:r>
            <a:r>
              <a:rPr lang="en-US" sz="1400" dirty="0">
                <a:latin typeface="Times New Roman" panose="02020603050405020304" pitchFamily="18" charset="0"/>
                <a:cs typeface="Times New Roman" panose="02020603050405020304" pitchFamily="18" charset="0"/>
              </a:rPr>
              <a:t>scope reduced to detector –OC distance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OCA developed by </a:t>
            </a:r>
            <a:r>
              <a:rPr lang="en-US" sz="1400" dirty="0" err="1" smtClean="0">
                <a:latin typeface="Times New Roman" panose="02020603050405020304" pitchFamily="18" charset="0"/>
                <a:cs typeface="Times New Roman" panose="02020603050405020304" pitchFamily="18" charset="0"/>
              </a:rPr>
              <a:t>EicSys</a:t>
            </a:r>
            <a:r>
              <a:rPr lang="en-US" sz="1400" dirty="0" smtClean="0">
                <a:latin typeface="Times New Roman" panose="02020603050405020304" pitchFamily="18" charset="0"/>
                <a:cs typeface="Times New Roman" panose="02020603050405020304" pitchFamily="18" charset="0"/>
              </a:rPr>
              <a:t> in parallel under CERN/RD51 supervision</a:t>
            </a:r>
          </a:p>
        </p:txBody>
      </p:sp>
    </p:spTree>
    <p:extLst>
      <p:ext uri="{BB962C8B-B14F-4D97-AF65-F5344CB8AC3E}">
        <p14:creationId xmlns:p14="http://schemas.microsoft.com/office/powerpoint/2010/main" val="3558733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99320"/>
            <a:ext cx="5943600" cy="445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96658AF1-3EE4-4253-88AC-8008AC4047E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24</a:t>
            </a:fld>
            <a:endParaRPr lang="en-US"/>
          </a:p>
        </p:txBody>
      </p:sp>
      <p:sp>
        <p:nvSpPr>
          <p:cNvPr id="7" name="Title 6"/>
          <p:cNvSpPr txBox="1">
            <a:spLocks/>
          </p:cNvSpPr>
          <p:nvPr/>
        </p:nvSpPr>
        <p:spPr>
          <a:xfrm>
            <a:off x="0" y="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solidFill>
                <a:latin typeface="Times New Roman" pitchFamily="18" charset="0"/>
                <a:cs typeface="Times New Roman" pitchFamily="18" charset="0"/>
              </a:rPr>
              <a:t>Radiation tolerant APV25-SRS hybrids v5</a:t>
            </a:r>
            <a:endParaRPr lang="en-US" sz="2400" dirty="0">
              <a:solidFill>
                <a:schemeClr val="tx2"/>
              </a:solidFill>
              <a:latin typeface="Times New Roman" pitchFamily="18" charset="0"/>
              <a:cs typeface="Times New Roman" pitchFamily="18" charset="0"/>
            </a:endParaRPr>
          </a:p>
        </p:txBody>
      </p:sp>
      <p:sp>
        <p:nvSpPr>
          <p:cNvPr id="10" name="Rectangle 9"/>
          <p:cNvSpPr/>
          <p:nvPr/>
        </p:nvSpPr>
        <p:spPr>
          <a:xfrm>
            <a:off x="-4998" y="563940"/>
            <a:ext cx="9148998"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New revision APV25-SRS v5 with external powering scheme</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provided by the OC box via HDMI </a:t>
            </a:r>
            <a:endParaRPr lang="en-US"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Removal of the voltage regulators from the hybrids</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t>
            </a:r>
            <a:r>
              <a:rPr lang="en-US" sz="1600" dirty="0" smtClean="0">
                <a:latin typeface="Times New Roman" panose="02020603050405020304" pitchFamily="18" charset="0"/>
                <a:cs typeface="Times New Roman" panose="02020603050405020304" pitchFamily="18" charset="0"/>
              </a:rPr>
              <a:t>oncept successfully tested and  implemented for the VMM-SRS hybrid (supported by ATLAS NSW)</a:t>
            </a:r>
          </a:p>
          <a:p>
            <a:pPr marL="285750"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Limited support needed for the development of the new revision APV25-SRS v5</a:t>
            </a:r>
          </a:p>
        </p:txBody>
      </p:sp>
    </p:spTree>
    <p:extLst>
      <p:ext uri="{BB962C8B-B14F-4D97-AF65-F5344CB8AC3E}">
        <p14:creationId xmlns:p14="http://schemas.microsoft.com/office/powerpoint/2010/main" val="2773626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658AF1-3EE4-4253-88AC-8008AC4047E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25</a:t>
            </a:fld>
            <a:endParaRPr lang="en-US"/>
          </a:p>
        </p:txBody>
      </p:sp>
      <p:sp>
        <p:nvSpPr>
          <p:cNvPr id="7" name="Title 6"/>
          <p:cNvSpPr txBox="1">
            <a:spLocks/>
          </p:cNvSpPr>
          <p:nvPr/>
        </p:nvSpPr>
        <p:spPr>
          <a:xfrm>
            <a:off x="0" y="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solidFill>
                <a:latin typeface="Times New Roman" pitchFamily="18" charset="0"/>
                <a:cs typeface="Times New Roman" pitchFamily="18" charset="0"/>
              </a:rPr>
              <a:t>From the OCA data links to ATCA blade via RTM</a:t>
            </a:r>
            <a:endParaRPr lang="en-US" sz="2400" dirty="0">
              <a:solidFill>
                <a:schemeClr val="tx2"/>
              </a:solidFill>
              <a:latin typeface="Times New Roman" pitchFamily="18" charset="0"/>
              <a:cs typeface="Times New Roman" pitchFamily="18" charset="0"/>
            </a:endParaRPr>
          </a:p>
        </p:txBody>
      </p:sp>
      <p:sp>
        <p:nvSpPr>
          <p:cNvPr id="8" name="Rectangle 7"/>
          <p:cNvSpPr/>
          <p:nvPr/>
        </p:nvSpPr>
        <p:spPr>
          <a:xfrm>
            <a:off x="0" y="3481972"/>
            <a:ext cx="5077898"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dirty="0" smtClean="0">
                <a:latin typeface="Times New Roman" panose="02020603050405020304" pitchFamily="18" charset="0"/>
                <a:cs typeface="Times New Roman" panose="02020603050405020304" pitchFamily="18" charset="0"/>
                <a:sym typeface="Wingdings" panose="05000000000000000000" pitchFamily="2" charset="2"/>
              </a:rPr>
              <a:t>Current solution with the digital data from the OC directly to the RTM, bypass the </a:t>
            </a:r>
            <a:r>
              <a:rPr lang="en-US" sz="1600" dirty="0" smtClean="0">
                <a:latin typeface="Times New Roman" panose="02020603050405020304" pitchFamily="18" charset="0"/>
                <a:cs typeface="Times New Roman" panose="02020603050405020304" pitchFamily="18" charset="0"/>
              </a:rPr>
              <a:t>optical adapter mezzanine card and from RTM to the ATCA blade</a:t>
            </a:r>
          </a:p>
          <a:p>
            <a:pPr marL="285750"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Processed data with common mode correction and zero suppression at the ATCA blade are sent to SRU via RTM DTC links</a:t>
            </a:r>
            <a:endParaRPr lang="en-US"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his scheme need to be tested and evaluated</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898" y="685800"/>
            <a:ext cx="406610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53000" y="3240801"/>
            <a:ext cx="4191000" cy="315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6"/>
          <p:cNvSpPr txBox="1">
            <a:spLocks/>
          </p:cNvSpPr>
          <p:nvPr/>
        </p:nvSpPr>
        <p:spPr>
          <a:xfrm>
            <a:off x="4953000" y="2908374"/>
            <a:ext cx="1576110" cy="29202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FF0000"/>
                </a:solidFill>
                <a:latin typeface="Times New Roman" pitchFamily="18" charset="0"/>
                <a:cs typeface="Times New Roman" pitchFamily="18" charset="0"/>
              </a:rPr>
              <a:t>ATCA blade</a:t>
            </a:r>
            <a:endParaRPr lang="en-US" sz="1600" dirty="0">
              <a:solidFill>
                <a:srgbClr val="FF0000"/>
              </a:solidFill>
              <a:latin typeface="Times New Roman" pitchFamily="18" charset="0"/>
              <a:cs typeface="Times New Roman" pitchFamily="18" charset="0"/>
            </a:endParaRPr>
          </a:p>
        </p:txBody>
      </p:sp>
      <p:sp>
        <p:nvSpPr>
          <p:cNvPr id="13" name="Left-Right Arrow 12"/>
          <p:cNvSpPr/>
          <p:nvPr/>
        </p:nvSpPr>
        <p:spPr>
          <a:xfrm rot="5400000">
            <a:off x="6890801" y="2647950"/>
            <a:ext cx="762000" cy="190500"/>
          </a:xfrm>
          <a:prstGeom prst="leftRightArrow">
            <a:avLst>
              <a:gd name="adj1" fmla="val 50000"/>
              <a:gd name="adj2" fmla="val 71250"/>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410"/>
            <a:ext cx="33178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12" t="6902" r="21923"/>
          <a:stretch/>
        </p:blipFill>
        <p:spPr bwMode="auto">
          <a:xfrm rot="5400000" flipH="1">
            <a:off x="2156791" y="1410568"/>
            <a:ext cx="2467228" cy="15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Left-Right Arrow 15"/>
          <p:cNvSpPr/>
          <p:nvPr/>
        </p:nvSpPr>
        <p:spPr>
          <a:xfrm rot="19980000">
            <a:off x="4027562" y="2163813"/>
            <a:ext cx="1245146" cy="233256"/>
          </a:xfrm>
          <a:prstGeom prst="leftRightArrow">
            <a:avLst>
              <a:gd name="adj1" fmla="val 50000"/>
              <a:gd name="adj2" fmla="val 71250"/>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6"/>
          <p:cNvSpPr txBox="1">
            <a:spLocks/>
          </p:cNvSpPr>
          <p:nvPr/>
        </p:nvSpPr>
        <p:spPr>
          <a:xfrm>
            <a:off x="3124200" y="652661"/>
            <a:ext cx="1309688" cy="337939"/>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FF0000"/>
                </a:solidFill>
                <a:latin typeface="Times New Roman" pitchFamily="18" charset="0"/>
                <a:cs typeface="Times New Roman" pitchFamily="18" charset="0"/>
              </a:rPr>
              <a:t>RTM</a:t>
            </a:r>
            <a:endParaRPr lang="en-US" sz="1600" dirty="0">
              <a:solidFill>
                <a:srgbClr val="FF0000"/>
              </a:solidFill>
              <a:latin typeface="Times New Roman" pitchFamily="18" charset="0"/>
              <a:cs typeface="Times New Roman" pitchFamily="18" charset="0"/>
            </a:endParaRPr>
          </a:p>
        </p:txBody>
      </p:sp>
      <p:sp>
        <p:nvSpPr>
          <p:cNvPr id="17" name="Title 6"/>
          <p:cNvSpPr txBox="1">
            <a:spLocks/>
          </p:cNvSpPr>
          <p:nvPr/>
        </p:nvSpPr>
        <p:spPr>
          <a:xfrm>
            <a:off x="533400" y="685800"/>
            <a:ext cx="1309688" cy="337939"/>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rgbClr val="FF0000"/>
                </a:solidFill>
                <a:latin typeface="Times New Roman" pitchFamily="18" charset="0"/>
                <a:cs typeface="Times New Roman" pitchFamily="18" charset="0"/>
              </a:rPr>
              <a:t>OCA</a:t>
            </a:r>
            <a:endParaRPr lang="en-US"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951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69D5CD-1E6F-4788-B00A-08DF0535A9BE}"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26</a:t>
            </a:fld>
            <a:endParaRPr lang="en-US"/>
          </a:p>
        </p:txBody>
      </p:sp>
      <p:sp>
        <p:nvSpPr>
          <p:cNvPr id="17" name="TextBox 16"/>
          <p:cNvSpPr txBox="1"/>
          <p:nvPr/>
        </p:nvSpPr>
        <p:spPr>
          <a:xfrm>
            <a:off x="0" y="0"/>
            <a:ext cx="9144000" cy="523220"/>
          </a:xfrm>
          <a:prstGeom prst="rect">
            <a:avLst/>
          </a:prstGeom>
          <a:noFill/>
        </p:spPr>
        <p:txBody>
          <a:bodyPr wrap="square" rtlCol="0">
            <a:spAutoFit/>
          </a:bodyPr>
          <a:lstStyle/>
          <a:p>
            <a:pPr algn="ctr"/>
            <a:r>
              <a:rPr lang="en-US" sz="2800" dirty="0" smtClean="0">
                <a:solidFill>
                  <a:schemeClr val="tx2"/>
                </a:solidFill>
                <a:latin typeface="Times New Roman" panose="02020603050405020304" pitchFamily="18" charset="0"/>
                <a:cs typeface="Times New Roman" panose="02020603050405020304" pitchFamily="18" charset="0"/>
              </a:rPr>
              <a:t>Summary</a:t>
            </a:r>
          </a:p>
        </p:txBody>
      </p:sp>
      <p:sp>
        <p:nvSpPr>
          <p:cNvPr id="80" name="Rectangle 79"/>
          <p:cNvSpPr/>
          <p:nvPr/>
        </p:nvSpPr>
        <p:spPr>
          <a:xfrm>
            <a:off x="0" y="762000"/>
            <a:ext cx="9144000" cy="509755"/>
          </a:xfrm>
          <a:prstGeom prst="rect">
            <a:avLst/>
          </a:prstGeom>
        </p:spPr>
        <p:txBody>
          <a:bodyPr wrap="square">
            <a:spAutoFit/>
          </a:bodyPr>
          <a:lstStyle/>
          <a:p>
            <a:pPr marL="285750" indent="-285750">
              <a:lnSpc>
                <a:spcPct val="200000"/>
              </a:lnSpc>
              <a:buFont typeface="Arial" panose="020B0604020202020204" pitchFamily="34" charset="0"/>
              <a:buChar char="•"/>
            </a:pPr>
            <a:endParaRPr lang="en-US" sz="1600" dirty="0" smtClean="0">
              <a:latin typeface="Times New Roman" pitchFamily="18" charset="0"/>
              <a:cs typeface="Times New Roman" pitchFamily="18" charset="0"/>
            </a:endParaRPr>
          </a:p>
        </p:txBody>
      </p:sp>
      <p:sp>
        <p:nvSpPr>
          <p:cNvPr id="7" name="Rectangle 6"/>
          <p:cNvSpPr/>
          <p:nvPr/>
        </p:nvSpPr>
        <p:spPr>
          <a:xfrm>
            <a:off x="0" y="1143000"/>
            <a:ext cx="9144000" cy="403187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First 2 SBS Polarimeter GEM modules are built and are been tested with cosmic and radioactive sources. </a:t>
            </a:r>
          </a:p>
          <a:p>
            <a:pPr marL="285750" indent="-285750">
              <a:lnSpc>
                <a:spcPct val="200000"/>
              </a:lnSpc>
              <a:buFont typeface="Arial" panose="020B0604020202020204" pitchFamily="34" charset="0"/>
              <a:buChar char="•"/>
            </a:pPr>
            <a:r>
              <a:rPr lang="en-US" sz="1600" dirty="0" smtClean="0">
                <a:solidFill>
                  <a:srgbClr val="C00000"/>
                </a:solidFill>
                <a:latin typeface="Times New Roman" pitchFamily="18" charset="0"/>
                <a:cs typeface="Times New Roman" pitchFamily="18" charset="0"/>
              </a:rPr>
              <a:t>Construction of next 3 chambers to start end July. Expected production rhythm of 3 chambers / month is contingent to delivery of the GEMs and readout board from CERN </a:t>
            </a:r>
          </a:p>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Fixes for minor issues discovered from the analysis of FNAL and JLab test beam data are under investigation and could be easily implemented in the next modules at minimal additional cost</a:t>
            </a:r>
          </a:p>
          <a:p>
            <a:pPr marL="285750" indent="-285750">
              <a:lnSpc>
                <a:spcPct val="200000"/>
              </a:lnSpc>
              <a:buFont typeface="Arial" panose="020B0604020202020204" pitchFamily="34" charset="0"/>
              <a:buChar char="•"/>
            </a:pPr>
            <a:r>
              <a:rPr lang="en-US" sz="1600" dirty="0" smtClean="0">
                <a:solidFill>
                  <a:srgbClr val="C00000"/>
                </a:solidFill>
                <a:latin typeface="Times New Roman" pitchFamily="18" charset="0"/>
                <a:cs typeface="Times New Roman" pitchFamily="18" charset="0"/>
              </a:rPr>
              <a:t>Upgrades are needed to adapt the APV25-SRS readout system to the requirements of the SBS experiment.</a:t>
            </a:r>
          </a:p>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The R&amp;D and prototyping for the upgrades are done by CERN RD51 in collaboration with </a:t>
            </a:r>
            <a:r>
              <a:rPr lang="en-US" sz="1600" dirty="0" err="1" smtClean="0">
                <a:latin typeface="Times New Roman" pitchFamily="18" charset="0"/>
                <a:cs typeface="Times New Roman" pitchFamily="18" charset="0"/>
              </a:rPr>
              <a:t>EicSys</a:t>
            </a:r>
            <a:r>
              <a:rPr lang="en-US" sz="1600" dirty="0" smtClean="0">
                <a:latin typeface="Times New Roman" pitchFamily="18" charset="0"/>
                <a:cs typeface="Times New Roman" pitchFamily="18" charset="0"/>
              </a:rPr>
              <a:t> for the  implementation in ATCA framework. Minimal support is expected from SBS </a:t>
            </a:r>
          </a:p>
        </p:txBody>
      </p:sp>
    </p:spTree>
    <p:extLst>
      <p:ext uri="{BB962C8B-B14F-4D97-AF65-F5344CB8AC3E}">
        <p14:creationId xmlns:p14="http://schemas.microsoft.com/office/powerpoint/2010/main" val="1637100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5E433E-A85A-4A91-9962-79573423619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27</a:t>
            </a:fld>
            <a:endParaRPr lang="en-US"/>
          </a:p>
        </p:txBody>
      </p:sp>
      <p:sp>
        <p:nvSpPr>
          <p:cNvPr id="7" name="TextBox 6"/>
          <p:cNvSpPr txBox="1"/>
          <p:nvPr/>
        </p:nvSpPr>
        <p:spPr>
          <a:xfrm>
            <a:off x="0" y="2873514"/>
            <a:ext cx="9144000" cy="707886"/>
          </a:xfrm>
          <a:prstGeom prst="rect">
            <a:avLst/>
          </a:prstGeom>
          <a:noFill/>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Back up</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336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658AF1-3EE4-4253-88AC-8008AC4047E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28</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516" t="15154" r="10151" b="8906"/>
          <a:stretch/>
        </p:blipFill>
        <p:spPr>
          <a:xfrm>
            <a:off x="-1" y="3578311"/>
            <a:ext cx="9144000" cy="3279689"/>
          </a:xfrm>
          <a:prstGeom prst="rect">
            <a:avLst/>
          </a:prstGeom>
        </p:spPr>
      </p:pic>
      <p:sp>
        <p:nvSpPr>
          <p:cNvPr id="8" name="TextBox 7"/>
          <p:cNvSpPr txBox="1"/>
          <p:nvPr/>
        </p:nvSpPr>
        <p:spPr>
          <a:xfrm>
            <a:off x="0" y="0"/>
            <a:ext cx="9144000" cy="461665"/>
          </a:xfrm>
          <a:prstGeom prst="rect">
            <a:avLst/>
          </a:prstGeom>
          <a:noFill/>
        </p:spPr>
        <p:txBody>
          <a:bodyPr wrap="square" rtlCol="0">
            <a:spAutoFit/>
          </a:bodyPr>
          <a:lstStyle/>
          <a:p>
            <a:pPr algn="ctr"/>
            <a:r>
              <a:rPr lang="en-US" sz="2400" dirty="0" err="1" smtClean="0">
                <a:solidFill>
                  <a:srgbClr val="C00000"/>
                </a:solidFill>
                <a:latin typeface="Times New Roman" pitchFamily="18" charset="0"/>
                <a:cs typeface="Times New Roman" pitchFamily="18" charset="0"/>
              </a:rPr>
              <a:t>UVa</a:t>
            </a:r>
            <a:r>
              <a:rPr lang="en-US" sz="2400" dirty="0" smtClean="0">
                <a:solidFill>
                  <a:srgbClr val="C00000"/>
                </a:solidFill>
                <a:latin typeface="Times New Roman" pitchFamily="18" charset="0"/>
                <a:cs typeface="Times New Roman" pitchFamily="18" charset="0"/>
              </a:rPr>
              <a:t> GEMs @ FNAL Test Beam (Oct. 2013): </a:t>
            </a:r>
            <a:r>
              <a:rPr lang="en-US" sz="2400" dirty="0" smtClean="0">
                <a:solidFill>
                  <a:srgbClr val="0000CC"/>
                </a:solidFill>
                <a:latin typeface="Times New Roman" pitchFamily="18" charset="0"/>
                <a:cs typeface="Times New Roman" pitchFamily="18" charset="0"/>
              </a:rPr>
              <a:t>120 GeV Proton Beam</a:t>
            </a:r>
            <a:endParaRPr lang="en-US" sz="2400" dirty="0">
              <a:solidFill>
                <a:srgbClr val="0000CC"/>
              </a:solidFill>
              <a:latin typeface="Times New Roman" pitchFamily="18" charset="0"/>
              <a:cs typeface="Times New Roman"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94" t="13763" r="2736" b="45238"/>
          <a:stretch/>
        </p:blipFill>
        <p:spPr>
          <a:xfrm>
            <a:off x="0" y="529404"/>
            <a:ext cx="9144000" cy="2899596"/>
          </a:xfrm>
          <a:prstGeom prst="rect">
            <a:avLst/>
          </a:prstGeom>
        </p:spPr>
      </p:pic>
      <p:sp>
        <p:nvSpPr>
          <p:cNvPr id="10" name="TextBox 9"/>
          <p:cNvSpPr txBox="1">
            <a:spLocks noChangeAspect="1"/>
          </p:cNvSpPr>
          <p:nvPr/>
        </p:nvSpPr>
        <p:spPr>
          <a:xfrm rot="16200000">
            <a:off x="4349995" y="4363858"/>
            <a:ext cx="593432" cy="307777"/>
          </a:xfrm>
          <a:prstGeom prst="rect">
            <a:avLst/>
          </a:prstGeom>
          <a:solidFill>
            <a:srgbClr val="FFFF00"/>
          </a:solidFill>
          <a:ln>
            <a:solidFill>
              <a:srgbClr val="00B050"/>
            </a:solidFill>
          </a:ln>
        </p:spPr>
        <p:txBody>
          <a:bodyPr wrap="none" rtlCol="0">
            <a:spAutoFit/>
          </a:bodyPr>
          <a:lstStyle/>
          <a:p>
            <a:r>
              <a:rPr lang="en-US" sz="1400" b="1" dirty="0" smtClean="0">
                <a:solidFill>
                  <a:srgbClr val="00B050"/>
                </a:solidFill>
                <a:latin typeface="Times New Roman" panose="02020603050405020304" pitchFamily="18" charset="0"/>
                <a:cs typeface="Times New Roman" panose="02020603050405020304" pitchFamily="18" charset="0"/>
              </a:rPr>
              <a:t>SBS1</a:t>
            </a:r>
            <a:endParaRPr lang="en-US" sz="1400" b="1" dirty="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a:spLocks noChangeAspect="1"/>
          </p:cNvSpPr>
          <p:nvPr/>
        </p:nvSpPr>
        <p:spPr>
          <a:xfrm rot="16200000">
            <a:off x="5871536" y="4072112"/>
            <a:ext cx="1266693" cy="307777"/>
          </a:xfrm>
          <a:prstGeom prst="rect">
            <a:avLst/>
          </a:prstGeom>
          <a:noFill/>
          <a:ln>
            <a:solidFill>
              <a:srgbClr val="00B050"/>
            </a:solidFill>
          </a:ln>
        </p:spPr>
        <p:txBody>
          <a:bodyPr wrap="none" rtlCol="0">
            <a:spAutoFit/>
          </a:bodyPr>
          <a:lstStyle/>
          <a:p>
            <a:r>
              <a:rPr lang="en-US" sz="1400" b="1" dirty="0" smtClean="0">
                <a:solidFill>
                  <a:srgbClr val="00B050"/>
                </a:solidFill>
                <a:latin typeface="Times New Roman" panose="02020603050405020304" pitchFamily="18" charset="0"/>
                <a:cs typeface="Times New Roman" panose="02020603050405020304" pitchFamily="18" charset="0"/>
              </a:rPr>
              <a:t>TRK_4: SBS2</a:t>
            </a:r>
            <a:endParaRPr lang="en-US" sz="1400" b="1" dirty="0">
              <a:solidFill>
                <a:srgbClr val="00B050"/>
              </a:solidFill>
              <a:latin typeface="Times New Roman" panose="02020603050405020304" pitchFamily="18" charset="0"/>
              <a:cs typeface="Times New Roman" panose="02020603050405020304" pitchFamily="18" charset="0"/>
            </a:endParaRPr>
          </a:p>
        </p:txBody>
      </p:sp>
      <p:sp>
        <p:nvSpPr>
          <p:cNvPr id="12" name="TextBox 11"/>
          <p:cNvSpPr txBox="1">
            <a:spLocks noChangeAspect="1"/>
          </p:cNvSpPr>
          <p:nvPr/>
        </p:nvSpPr>
        <p:spPr>
          <a:xfrm rot="16200000">
            <a:off x="4452258" y="4082143"/>
            <a:ext cx="1156862" cy="307777"/>
          </a:xfrm>
          <a:prstGeom prst="rect">
            <a:avLst/>
          </a:prstGeom>
          <a:noFill/>
          <a:ln>
            <a:solidFill>
              <a:srgbClr val="C00000"/>
            </a:solidFill>
          </a:ln>
        </p:spPr>
        <p:txBody>
          <a:bodyPr wrap="square" rtlCol="0">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EIC-</a:t>
            </a:r>
            <a:r>
              <a:rPr lang="en-US" sz="1400" b="1" dirty="0" err="1" smtClean="0">
                <a:solidFill>
                  <a:srgbClr val="C00000"/>
                </a:solidFill>
                <a:latin typeface="Times New Roman" panose="02020603050405020304" pitchFamily="18" charset="0"/>
                <a:cs typeface="Times New Roman" panose="02020603050405020304" pitchFamily="18" charset="0"/>
              </a:rPr>
              <a:t>SoLID</a:t>
            </a:r>
            <a:endParaRPr lang="en-US" sz="14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a:spLocks noChangeAspect="1"/>
          </p:cNvSpPr>
          <p:nvPr/>
        </p:nvSpPr>
        <p:spPr>
          <a:xfrm rot="16200000">
            <a:off x="1831446" y="4328592"/>
            <a:ext cx="753732" cy="307777"/>
          </a:xfrm>
          <a:prstGeom prst="rect">
            <a:avLst/>
          </a:prstGeom>
          <a:noFill/>
          <a:ln>
            <a:solidFill>
              <a:srgbClr val="0000CC"/>
            </a:solidFill>
          </a:ln>
        </p:spPr>
        <p:txBody>
          <a:bodyPr wrap="none" rtlCol="0">
            <a:spAutoFit/>
          </a:bodyPr>
          <a:lstStyle/>
          <a:p>
            <a:r>
              <a:rPr lang="en-US" sz="1400" b="1" dirty="0" smtClean="0">
                <a:solidFill>
                  <a:srgbClr val="0000CC"/>
                </a:solidFill>
                <a:latin typeface="Times New Roman" panose="02020603050405020304" pitchFamily="18" charset="0"/>
                <a:cs typeface="Times New Roman" panose="02020603050405020304" pitchFamily="18" charset="0"/>
              </a:rPr>
              <a:t>TRK_0</a:t>
            </a:r>
            <a:endParaRPr lang="en-US" sz="1400" b="1" dirty="0">
              <a:solidFill>
                <a:srgbClr val="0000CC"/>
              </a:solidFill>
              <a:latin typeface="Times New Roman" panose="02020603050405020304" pitchFamily="18" charset="0"/>
              <a:cs typeface="Times New Roman" panose="02020603050405020304" pitchFamily="18" charset="0"/>
            </a:endParaRPr>
          </a:p>
        </p:txBody>
      </p:sp>
      <p:sp>
        <p:nvSpPr>
          <p:cNvPr id="14" name="TextBox 13"/>
          <p:cNvSpPr txBox="1">
            <a:spLocks noChangeAspect="1"/>
          </p:cNvSpPr>
          <p:nvPr/>
        </p:nvSpPr>
        <p:spPr>
          <a:xfrm rot="16200000">
            <a:off x="3587023" y="4328592"/>
            <a:ext cx="753732" cy="307777"/>
          </a:xfrm>
          <a:prstGeom prst="rect">
            <a:avLst/>
          </a:prstGeom>
          <a:noFill/>
          <a:ln>
            <a:solidFill>
              <a:srgbClr val="0000CC"/>
            </a:solidFill>
          </a:ln>
        </p:spPr>
        <p:txBody>
          <a:bodyPr wrap="none" rtlCol="0">
            <a:spAutoFit/>
          </a:bodyPr>
          <a:lstStyle/>
          <a:p>
            <a:r>
              <a:rPr lang="en-US" sz="1400" b="1" dirty="0" smtClean="0">
                <a:solidFill>
                  <a:srgbClr val="0000CC"/>
                </a:solidFill>
                <a:latin typeface="Times New Roman" panose="02020603050405020304" pitchFamily="18" charset="0"/>
                <a:cs typeface="Times New Roman" panose="02020603050405020304" pitchFamily="18" charset="0"/>
              </a:rPr>
              <a:t>TRK_1</a:t>
            </a:r>
            <a:endParaRPr lang="en-US" sz="1400" b="1"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a:spLocks noChangeAspect="1"/>
          </p:cNvSpPr>
          <p:nvPr/>
        </p:nvSpPr>
        <p:spPr>
          <a:xfrm rot="16200000">
            <a:off x="6863623" y="4328592"/>
            <a:ext cx="753732" cy="307777"/>
          </a:xfrm>
          <a:prstGeom prst="rect">
            <a:avLst/>
          </a:prstGeom>
          <a:noFill/>
          <a:ln>
            <a:solidFill>
              <a:srgbClr val="0000CC"/>
            </a:solidFill>
          </a:ln>
        </p:spPr>
        <p:txBody>
          <a:bodyPr wrap="none" rtlCol="0">
            <a:spAutoFit/>
          </a:bodyPr>
          <a:lstStyle/>
          <a:p>
            <a:r>
              <a:rPr lang="en-US" sz="1400" b="1" dirty="0" smtClean="0">
                <a:solidFill>
                  <a:srgbClr val="0000CC"/>
                </a:solidFill>
                <a:latin typeface="Times New Roman" panose="02020603050405020304" pitchFamily="18" charset="0"/>
                <a:cs typeface="Times New Roman" panose="02020603050405020304" pitchFamily="18" charset="0"/>
              </a:rPr>
              <a:t>TRK_2</a:t>
            </a:r>
            <a:endParaRPr lang="en-US" sz="1400" b="1" dirty="0">
              <a:solidFill>
                <a:srgbClr val="0000CC"/>
              </a:solidFill>
              <a:latin typeface="Times New Roman" panose="02020603050405020304" pitchFamily="18" charset="0"/>
              <a:cs typeface="Times New Roman" panose="02020603050405020304" pitchFamily="18" charset="0"/>
            </a:endParaRPr>
          </a:p>
        </p:txBody>
      </p:sp>
      <p:cxnSp>
        <p:nvCxnSpPr>
          <p:cNvPr id="16" name="Straight Arrow Connector 15"/>
          <p:cNvCxnSpPr>
            <a:stCxn id="15" idx="3"/>
          </p:cNvCxnSpPr>
          <p:nvPr/>
        </p:nvCxnSpPr>
        <p:spPr>
          <a:xfrm flipV="1">
            <a:off x="7240490" y="2133601"/>
            <a:ext cx="1446310" cy="1972014"/>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p:cNvCxnSpPr>
          <p:nvPr/>
        </p:nvCxnSpPr>
        <p:spPr>
          <a:xfrm flipV="1">
            <a:off x="5030690" y="2057401"/>
            <a:ext cx="1217710" cy="1600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p:cNvCxnSpPr>
          <p:nvPr/>
        </p:nvCxnSpPr>
        <p:spPr>
          <a:xfrm flipV="1">
            <a:off x="6504883" y="2361628"/>
            <a:ext cx="1458762" cy="1231026"/>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p:cNvCxnSpPr>
          <p:nvPr/>
        </p:nvCxnSpPr>
        <p:spPr>
          <a:xfrm flipV="1">
            <a:off x="4646712" y="2299863"/>
            <a:ext cx="383977" cy="1921168"/>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p:cNvCxnSpPr>
          <p:nvPr/>
        </p:nvCxnSpPr>
        <p:spPr>
          <a:xfrm flipV="1">
            <a:off x="3963890" y="2223663"/>
            <a:ext cx="153888" cy="1881952"/>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3"/>
          </p:cNvCxnSpPr>
          <p:nvPr/>
        </p:nvCxnSpPr>
        <p:spPr>
          <a:xfrm flipH="1" flipV="1">
            <a:off x="228601" y="2223663"/>
            <a:ext cx="1979712" cy="1881952"/>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5638800"/>
            <a:ext cx="4610845" cy="73866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Space points of the GEMs chambers from 50K events.</a:t>
            </a:r>
          </a:p>
          <a:p>
            <a:pPr marL="285750" indent="-285750">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DAQ rate ~ 400 Hz, 3 APV25 time samples</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7582"/>
          <a:stretch/>
        </p:blipFill>
        <p:spPr>
          <a:xfrm>
            <a:off x="2221584" y="561192"/>
            <a:ext cx="1640062" cy="1418010"/>
          </a:xfrm>
          <a:prstGeom prst="rect">
            <a:avLst/>
          </a:prstGeom>
        </p:spPr>
      </p:pic>
      <p:cxnSp>
        <p:nvCxnSpPr>
          <p:cNvPr id="24" name="Straight Arrow Connector 23"/>
          <p:cNvCxnSpPr>
            <a:stCxn id="14" idx="3"/>
            <a:endCxn id="23" idx="2"/>
          </p:cNvCxnSpPr>
          <p:nvPr/>
        </p:nvCxnSpPr>
        <p:spPr>
          <a:xfrm flipH="1" flipV="1">
            <a:off x="3041615" y="1979202"/>
            <a:ext cx="922275" cy="2126413"/>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93915" y="1597968"/>
            <a:ext cx="1295400" cy="230832"/>
          </a:xfrm>
          <a:prstGeom prst="rect">
            <a:avLst/>
          </a:prstGeom>
          <a:solidFill>
            <a:srgbClr val="FFFF00"/>
          </a:solidFill>
        </p:spPr>
        <p:txBody>
          <a:bodyPr wrap="square" rtlCol="0">
            <a:spAutoFit/>
          </a:bodyPr>
          <a:lstStyle/>
          <a:p>
            <a:r>
              <a:rPr lang="en-US" sz="900" dirty="0" smtClean="0">
                <a:solidFill>
                  <a:srgbClr val="0000CC"/>
                </a:solidFill>
              </a:rPr>
              <a:t>Beam profile on TRK_1</a:t>
            </a:r>
            <a:endParaRPr lang="en-US" sz="900" dirty="0">
              <a:solidFill>
                <a:srgbClr val="0000CC"/>
              </a:solidFill>
            </a:endParaRPr>
          </a:p>
        </p:txBody>
      </p:sp>
    </p:spTree>
    <p:extLst>
      <p:ext uri="{BB962C8B-B14F-4D97-AF65-F5344CB8AC3E}">
        <p14:creationId xmlns:p14="http://schemas.microsoft.com/office/powerpoint/2010/main" val="367282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21920" y="3581401"/>
            <a:ext cx="3383280" cy="2989111"/>
            <a:chOff x="0" y="3506236"/>
            <a:chExt cx="3017520" cy="2665964"/>
          </a:xfrm>
        </p:grpSpPr>
        <p:pic>
          <p:nvPicPr>
            <p:cNvPr id="16" name="Picture 1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3506236"/>
              <a:ext cx="3017520" cy="2665964"/>
            </a:xfrm>
            <a:prstGeom prst="rect">
              <a:avLst/>
            </a:prstGeom>
          </p:spPr>
        </p:pic>
        <p:sp>
          <p:nvSpPr>
            <p:cNvPr id="19" name="TextBox 18"/>
            <p:cNvSpPr txBox="1"/>
            <p:nvPr/>
          </p:nvSpPr>
          <p:spPr>
            <a:xfrm>
              <a:off x="294549" y="3773269"/>
              <a:ext cx="1221809" cy="646331"/>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Exclusive</a:t>
              </a:r>
            </a:p>
            <a:p>
              <a:r>
                <a:rPr lang="en-US" dirty="0" err="1" smtClean="0">
                  <a:solidFill>
                    <a:srgbClr val="0000CC"/>
                  </a:solidFill>
                  <a:latin typeface="Symbol" panose="05050102010706020507" pitchFamily="18" charset="2"/>
                </a:rPr>
                <a:t>s</a:t>
              </a:r>
              <a:r>
                <a:rPr lang="en-US" baseline="-25000" dirty="0" err="1" smtClean="0">
                  <a:solidFill>
                    <a:srgbClr val="0000CC"/>
                  </a:solidFill>
                </a:rPr>
                <a:t>x</a:t>
              </a:r>
              <a:r>
                <a:rPr lang="en-US" dirty="0" smtClean="0">
                  <a:solidFill>
                    <a:srgbClr val="0000CC"/>
                  </a:solidFill>
                  <a:latin typeface="Symbol" panose="05050102010706020507" pitchFamily="18" charset="2"/>
                </a:rPr>
                <a:t> </a:t>
              </a:r>
              <a:r>
                <a:rPr lang="en-US" dirty="0" smtClean="0">
                  <a:solidFill>
                    <a:srgbClr val="0000CC"/>
                  </a:solidFill>
                </a:rPr>
                <a:t>= 75 </a:t>
              </a:r>
              <a:r>
                <a:rPr lang="en-US" dirty="0" smtClean="0">
                  <a:solidFill>
                    <a:srgbClr val="0000CC"/>
                  </a:solidFill>
                  <a:latin typeface="Symbol" panose="05050102010706020507" pitchFamily="18" charset="2"/>
                </a:rPr>
                <a:t>m</a:t>
              </a:r>
              <a:r>
                <a:rPr lang="en-US" dirty="0" smtClean="0">
                  <a:solidFill>
                    <a:srgbClr val="0000CC"/>
                  </a:solidFill>
                </a:rPr>
                <a:t>m</a:t>
              </a:r>
              <a:endParaRPr lang="en-US" dirty="0">
                <a:solidFill>
                  <a:srgbClr val="0000CC"/>
                </a:solidFill>
              </a:endParaRPr>
            </a:p>
          </p:txBody>
        </p:sp>
      </p:grpSp>
      <p:grpSp>
        <p:nvGrpSpPr>
          <p:cNvPr id="3" name="Group 2"/>
          <p:cNvGrpSpPr>
            <a:grpSpLocks noChangeAspect="1"/>
          </p:cNvGrpSpPr>
          <p:nvPr/>
        </p:nvGrpSpPr>
        <p:grpSpPr>
          <a:xfrm>
            <a:off x="5684520" y="3572921"/>
            <a:ext cx="3383280" cy="2989112"/>
            <a:chOff x="6131182" y="3506236"/>
            <a:chExt cx="3017520" cy="2665964"/>
          </a:xfrm>
        </p:grpSpPr>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31182" y="3506236"/>
              <a:ext cx="3017520" cy="2665964"/>
            </a:xfrm>
            <a:prstGeom prst="rect">
              <a:avLst/>
            </a:prstGeom>
          </p:spPr>
        </p:pic>
        <p:sp>
          <p:nvSpPr>
            <p:cNvPr id="20" name="TextBox 19"/>
            <p:cNvSpPr txBox="1"/>
            <p:nvPr/>
          </p:nvSpPr>
          <p:spPr>
            <a:xfrm>
              <a:off x="6418133" y="3773269"/>
              <a:ext cx="1221809" cy="646331"/>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Inclusive </a:t>
              </a:r>
            </a:p>
            <a:p>
              <a:r>
                <a:rPr lang="en-US" dirty="0" err="1" smtClean="0">
                  <a:solidFill>
                    <a:srgbClr val="0000CC"/>
                  </a:solidFill>
                  <a:latin typeface="Symbol" panose="05050102010706020507" pitchFamily="18" charset="2"/>
                </a:rPr>
                <a:t>s</a:t>
              </a:r>
              <a:r>
                <a:rPr lang="en-US" baseline="-25000" dirty="0" err="1" smtClean="0">
                  <a:solidFill>
                    <a:srgbClr val="0000CC"/>
                  </a:solidFill>
                </a:rPr>
                <a:t>x</a:t>
              </a:r>
              <a:r>
                <a:rPr lang="en-US" dirty="0" smtClean="0">
                  <a:solidFill>
                    <a:srgbClr val="0000CC"/>
                  </a:solidFill>
                  <a:latin typeface="Symbol" panose="05050102010706020507" pitchFamily="18" charset="2"/>
                </a:rPr>
                <a:t> </a:t>
              </a:r>
              <a:r>
                <a:rPr lang="en-US" dirty="0" smtClean="0">
                  <a:solidFill>
                    <a:srgbClr val="0000CC"/>
                  </a:solidFill>
                </a:rPr>
                <a:t>= 56 </a:t>
              </a:r>
              <a:r>
                <a:rPr lang="en-US" dirty="0" smtClean="0">
                  <a:solidFill>
                    <a:srgbClr val="0000CC"/>
                  </a:solidFill>
                  <a:latin typeface="Symbol" panose="05050102010706020507" pitchFamily="18" charset="2"/>
                </a:rPr>
                <a:t>m</a:t>
              </a:r>
              <a:r>
                <a:rPr lang="en-US" dirty="0" smtClean="0">
                  <a:solidFill>
                    <a:srgbClr val="0000CC"/>
                  </a:solidFill>
                </a:rPr>
                <a:t>m</a:t>
              </a:r>
              <a:endParaRPr lang="en-US" dirty="0">
                <a:solidFill>
                  <a:srgbClr val="0000CC"/>
                </a:solidFill>
              </a:endParaRPr>
            </a:p>
          </p:txBody>
        </p:sp>
      </p:grpSp>
      <p:sp>
        <p:nvSpPr>
          <p:cNvPr id="4" name="Date Placeholder 3"/>
          <p:cNvSpPr>
            <a:spLocks noGrp="1"/>
          </p:cNvSpPr>
          <p:nvPr>
            <p:ph type="dt" sz="half" idx="10"/>
          </p:nvPr>
        </p:nvSpPr>
        <p:spPr/>
        <p:txBody>
          <a:bodyPr/>
          <a:lstStyle/>
          <a:p>
            <a:fld id="{345E433E-A85A-4A91-9962-79573423619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29</a:t>
            </a:fld>
            <a:endParaRPr lang="en-US"/>
          </a:p>
        </p:txBody>
      </p:sp>
      <p:sp>
        <p:nvSpPr>
          <p:cNvPr id="8" name="TextBox 7"/>
          <p:cNvSpPr txBox="1"/>
          <p:nvPr/>
        </p:nvSpPr>
        <p:spPr>
          <a:xfrm>
            <a:off x="-1" y="0"/>
            <a:ext cx="9148703"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SBS1_50×50: Resolution studies from track fit residuals</a:t>
            </a:r>
            <a:endParaRPr lang="en-US" sz="2400" dirty="0">
              <a:solidFill>
                <a:schemeClr val="tx2"/>
              </a:solidFill>
              <a:latin typeface="Times New Roman" panose="02020603050405020304" pitchFamily="18" charset="0"/>
              <a:cs typeface="Times New Roman" panose="02020603050405020304" pitchFamily="18" charset="0"/>
            </a:endParaRPr>
          </a:p>
        </p:txBody>
      </p:sp>
      <p:grpSp>
        <p:nvGrpSpPr>
          <p:cNvPr id="23" name="Group 22"/>
          <p:cNvGrpSpPr>
            <a:grpSpLocks noChangeAspect="1"/>
          </p:cNvGrpSpPr>
          <p:nvPr/>
        </p:nvGrpSpPr>
        <p:grpSpPr>
          <a:xfrm>
            <a:off x="5684520" y="609600"/>
            <a:ext cx="3383280" cy="2989112"/>
            <a:chOff x="3065591" y="3506236"/>
            <a:chExt cx="3017520" cy="2665964"/>
          </a:xfrm>
        </p:grpSpPr>
        <p:pic>
          <p:nvPicPr>
            <p:cNvPr id="17" name="Picture 1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065591" y="3506236"/>
              <a:ext cx="3017520" cy="2665964"/>
            </a:xfrm>
            <a:prstGeom prst="rect">
              <a:avLst/>
            </a:prstGeom>
          </p:spPr>
        </p:pic>
        <p:sp>
          <p:nvSpPr>
            <p:cNvPr id="21" name="TextBox 20"/>
            <p:cNvSpPr txBox="1"/>
            <p:nvPr/>
          </p:nvSpPr>
          <p:spPr>
            <a:xfrm>
              <a:off x="3296982" y="3773269"/>
              <a:ext cx="1229632" cy="646331"/>
            </a:xfrm>
            <a:prstGeom prst="rect">
              <a:avLst/>
            </a:prstGeom>
            <a:noFill/>
          </p:spPr>
          <p:txBody>
            <a:bodyPr wrap="none" rtlCol="0">
              <a:spAutoFit/>
            </a:bodyPr>
            <a:lstStyle/>
            <a:p>
              <a:r>
                <a:rPr lang="en-US" dirty="0" smtClean="0">
                  <a:solidFill>
                    <a:srgbClr val="00B050"/>
                  </a:solidFill>
                  <a:latin typeface="Times New Roman" panose="02020603050405020304" pitchFamily="18" charset="0"/>
                  <a:cs typeface="Times New Roman" panose="02020603050405020304" pitchFamily="18" charset="0"/>
                </a:rPr>
                <a:t>Resolution</a:t>
              </a:r>
            </a:p>
            <a:p>
              <a:r>
                <a:rPr lang="en-US" sz="1600" dirty="0" smtClean="0">
                  <a:solidFill>
                    <a:srgbClr val="00B050"/>
                  </a:solidFill>
                  <a:latin typeface="Symbol" panose="05050102010706020507" pitchFamily="18" charset="2"/>
                </a:rPr>
                <a:t>s</a:t>
              </a:r>
              <a:r>
                <a:rPr lang="en-US" baseline="-25000" dirty="0" smtClean="0">
                  <a:solidFill>
                    <a:srgbClr val="00B050"/>
                  </a:solidFill>
                </a:rPr>
                <a:t> </a:t>
              </a:r>
              <a:r>
                <a:rPr lang="en-US" dirty="0" smtClean="0">
                  <a:solidFill>
                    <a:srgbClr val="00B050"/>
                  </a:solidFill>
                </a:rPr>
                <a:t>= 65 </a:t>
              </a:r>
              <a:r>
                <a:rPr lang="en-US" dirty="0" smtClean="0">
                  <a:solidFill>
                    <a:srgbClr val="00B050"/>
                  </a:solidFill>
                  <a:latin typeface="Symbol" panose="05050102010706020507" pitchFamily="18" charset="2"/>
                </a:rPr>
                <a:t>m</a:t>
              </a:r>
              <a:r>
                <a:rPr lang="en-US" dirty="0" smtClean="0">
                  <a:solidFill>
                    <a:srgbClr val="00B050"/>
                  </a:solidFill>
                </a:rPr>
                <a:t>m</a:t>
              </a:r>
              <a:endParaRPr lang="en-US" dirty="0">
                <a:solidFill>
                  <a:srgbClr val="00B050"/>
                </a:solidFill>
              </a:endParaRPr>
            </a:p>
          </p:txBody>
        </p:sp>
      </p:grpSp>
      <p:sp>
        <p:nvSpPr>
          <p:cNvPr id="22" name="TextBox 21"/>
          <p:cNvSpPr txBox="1"/>
          <p:nvPr/>
        </p:nvSpPr>
        <p:spPr>
          <a:xfrm>
            <a:off x="-12639" y="968276"/>
            <a:ext cx="5697159"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600" dirty="0" smtClean="0">
                <a:solidFill>
                  <a:srgbClr val="0000CC"/>
                </a:solidFill>
                <a:latin typeface="Times New Roman" panose="02020603050405020304" pitchFamily="18" charset="0"/>
                <a:cs typeface="Times New Roman" panose="02020603050405020304" pitchFamily="18" charset="0"/>
              </a:rPr>
              <a:t>Tracking</a:t>
            </a:r>
            <a:r>
              <a:rPr lang="en-US" sz="1600" dirty="0">
                <a:solidFill>
                  <a:srgbClr val="0000CC"/>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Linear </a:t>
            </a:r>
            <a:r>
              <a:rPr lang="en-US" sz="1600" dirty="0" smtClean="0">
                <a:latin typeface="Times New Roman" panose="02020603050405020304" pitchFamily="18" charset="0"/>
                <a:cs typeface="Times New Roman" panose="02020603050405020304" pitchFamily="18" charset="0"/>
              </a:rPr>
              <a:t>fit </a:t>
            </a:r>
            <a:r>
              <a:rPr lang="en-US" sz="1600" dirty="0">
                <a:latin typeface="Times New Roman" panose="02020603050405020304" pitchFamily="18" charset="0"/>
                <a:cs typeface="Times New Roman" panose="02020603050405020304" pitchFamily="18" charset="0"/>
              </a:rPr>
              <a:t>using the single hit from </a:t>
            </a:r>
            <a:r>
              <a:rPr lang="en-US" sz="1600" dirty="0" smtClean="0">
                <a:latin typeface="Times New Roman" panose="02020603050405020304" pitchFamily="18" charset="0"/>
                <a:cs typeface="Times New Roman" panose="02020603050405020304" pitchFamily="18" charset="0"/>
              </a:rPr>
              <a:t>3 </a:t>
            </a:r>
            <a:r>
              <a:rPr lang="en-US" sz="1600" dirty="0">
                <a:latin typeface="Times New Roman" panose="02020603050405020304" pitchFamily="18" charset="0"/>
                <a:cs typeface="Times New Roman" panose="02020603050405020304" pitchFamily="18" charset="0"/>
              </a:rPr>
              <a:t>trackers </a:t>
            </a:r>
            <a:endParaRPr lang="en-US" sz="1600"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sz="1600" dirty="0" smtClean="0">
                <a:solidFill>
                  <a:srgbClr val="0000CC"/>
                </a:solidFill>
                <a:latin typeface="Times New Roman" panose="02020603050405020304" pitchFamily="18" charset="0"/>
                <a:cs typeface="Times New Roman" panose="02020603050405020304" pitchFamily="18" charset="0"/>
              </a:rPr>
              <a:t>Exclusive residual</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SBS1 data </a:t>
            </a:r>
            <a:r>
              <a:rPr lang="en-US" sz="1600" dirty="0" smtClean="0">
                <a:latin typeface="Times New Roman" panose="02020603050405020304" pitchFamily="18" charset="0"/>
                <a:cs typeface="Times New Roman" panose="02020603050405020304" pitchFamily="18" charset="0"/>
              </a:rPr>
              <a:t>excluded from the fit</a:t>
            </a:r>
          </a:p>
          <a:p>
            <a:pPr marL="285750" indent="-285750">
              <a:lnSpc>
                <a:spcPct val="150000"/>
              </a:lnSpc>
              <a:buFont typeface="Wingdings" panose="05000000000000000000" pitchFamily="2" charset="2"/>
              <a:buChar char="§"/>
            </a:pPr>
            <a:r>
              <a:rPr lang="en-US" sz="1600" dirty="0" smtClean="0">
                <a:solidFill>
                  <a:srgbClr val="0000CC"/>
                </a:solidFill>
                <a:latin typeface="Times New Roman" panose="02020603050405020304" pitchFamily="18" charset="0"/>
                <a:cs typeface="Times New Roman" panose="02020603050405020304" pitchFamily="18" charset="0"/>
              </a:rPr>
              <a:t>Inclusive residual</a:t>
            </a:r>
            <a:r>
              <a:rPr lang="en-US" sz="1600" dirty="0" smtClean="0">
                <a:latin typeface="Times New Roman" panose="02020603050405020304" pitchFamily="18" charset="0"/>
                <a:cs typeface="Times New Roman" panose="02020603050405020304" pitchFamily="18" charset="0"/>
              </a:rPr>
              <a:t>: SBS1 data used for the fit</a:t>
            </a:r>
          </a:p>
          <a:p>
            <a:pPr marL="285750" indent="-285750">
              <a:lnSpc>
                <a:spcPct val="150000"/>
              </a:lnSpc>
              <a:buFont typeface="Wingdings" panose="05000000000000000000" pitchFamily="2" charset="2"/>
              <a:buChar char="§"/>
            </a:pPr>
            <a:r>
              <a:rPr lang="en-US" sz="1600" dirty="0" smtClean="0">
                <a:solidFill>
                  <a:srgbClr val="0000CC"/>
                </a:solidFill>
                <a:latin typeface="Times New Roman" panose="02020603050405020304" pitchFamily="18" charset="0"/>
                <a:cs typeface="Times New Roman" panose="02020603050405020304" pitchFamily="18" charset="0"/>
              </a:rPr>
              <a:t>Resolution:</a:t>
            </a:r>
            <a:r>
              <a:rPr lang="en-US" sz="1600" dirty="0" smtClean="0">
                <a:latin typeface="Times New Roman" panose="02020603050405020304" pitchFamily="18" charset="0"/>
                <a:cs typeface="Times New Roman" panose="02020603050405020304" pitchFamily="18" charset="0"/>
              </a:rPr>
              <a:t> Geometric mean of the </a:t>
            </a:r>
            <a:r>
              <a:rPr lang="en-US" sz="1600" dirty="0">
                <a:latin typeface="Times New Roman" panose="02020603050405020304" pitchFamily="18" charset="0"/>
                <a:cs typeface="Times New Roman" panose="02020603050405020304" pitchFamily="18" charset="0"/>
              </a:rPr>
              <a:t>w</a:t>
            </a:r>
            <a:r>
              <a:rPr lang="en-US" sz="1600" dirty="0" smtClean="0">
                <a:latin typeface="Times New Roman" panose="02020603050405020304" pitchFamily="18" charset="0"/>
                <a:cs typeface="Times New Roman" panose="02020603050405020304" pitchFamily="18" charset="0"/>
              </a:rPr>
              <a:t>idth (</a:t>
            </a:r>
            <a:r>
              <a:rPr lang="en-US" sz="1600" dirty="0" smtClean="0">
                <a:latin typeface="Symbol" panose="05050102010706020507" pitchFamily="18" charset="2"/>
                <a:cs typeface="Times New Roman" panose="02020603050405020304" pitchFamily="18" charset="0"/>
              </a:rPr>
              <a:t>s</a:t>
            </a:r>
            <a:r>
              <a:rPr lang="en-US" sz="1600" baseline="-25000" dirty="0" smtClean="0">
                <a:latin typeface="Times New Roman" panose="02020603050405020304" pitchFamily="18" charset="0"/>
                <a:cs typeface="Times New Roman" panose="02020603050405020304" pitchFamily="18" charset="0"/>
              </a:rPr>
              <a:t>resolution</a:t>
            </a:r>
            <a:r>
              <a:rPr lang="en-US" sz="1600" dirty="0" smtClean="0">
                <a:latin typeface="Times New Roman" panose="02020603050405020304" pitchFamily="18" charset="0"/>
                <a:cs typeface="Times New Roman" panose="02020603050405020304" pitchFamily="18" charset="0"/>
              </a:rPr>
              <a:t>) of exclusive and inclusive residuals distribution</a:t>
            </a:r>
            <a:r>
              <a:rPr lang="en-US" sz="1600" dirty="0" smtClean="0">
                <a:solidFill>
                  <a:srgbClr val="0000CC"/>
                </a:solidFill>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
            </a:pPr>
            <a:r>
              <a:rPr lang="en-US" sz="1600" dirty="0" err="1" smtClean="0">
                <a:solidFill>
                  <a:srgbClr val="FF0000"/>
                </a:solidFill>
                <a:latin typeface="Symbol" panose="05050102010706020507" pitchFamily="18" charset="2"/>
                <a:cs typeface="Times New Roman" panose="02020603050405020304" pitchFamily="18" charset="0"/>
              </a:rPr>
              <a:t>s</a:t>
            </a:r>
            <a:r>
              <a:rPr lang="en-US" sz="1600" baseline="-25000" dirty="0" err="1" smtClean="0">
                <a:solidFill>
                  <a:srgbClr val="FF0000"/>
                </a:solidFill>
                <a:latin typeface="Times New Roman" panose="02020603050405020304" pitchFamily="18" charset="0"/>
                <a:cs typeface="Times New Roman" panose="02020603050405020304" pitchFamily="18" charset="0"/>
              </a:rPr>
              <a:t>resolution</a:t>
            </a:r>
            <a:r>
              <a:rPr lang="en-US" sz="1600" dirty="0" smtClean="0">
                <a:solidFill>
                  <a:srgbClr val="FF0000"/>
                </a:solidFill>
                <a:latin typeface="Times New Roman" panose="02020603050405020304" pitchFamily="18" charset="0"/>
                <a:cs typeface="Times New Roman" panose="02020603050405020304" pitchFamily="18" charset="0"/>
              </a:rPr>
              <a:t> = </a:t>
            </a:r>
            <a:r>
              <a:rPr lang="en-US" sz="1600" dirty="0" err="1" smtClean="0">
                <a:solidFill>
                  <a:srgbClr val="FF0000"/>
                </a:solidFill>
                <a:latin typeface="Times New Roman" panose="02020603050405020304" pitchFamily="18" charset="0"/>
                <a:cs typeface="Times New Roman" panose="02020603050405020304" pitchFamily="18" charset="0"/>
              </a:rPr>
              <a:t>sqrt</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Symbol" panose="05050102010706020507" pitchFamily="18" charset="2"/>
                <a:cs typeface="Times New Roman" panose="02020603050405020304" pitchFamily="18" charset="0"/>
              </a:rPr>
              <a:t>s</a:t>
            </a:r>
            <a:r>
              <a:rPr lang="en-US" sz="1600" baseline="-25000" dirty="0" smtClean="0">
                <a:solidFill>
                  <a:srgbClr val="FF0000"/>
                </a:solidFill>
                <a:latin typeface="Times New Roman" panose="02020603050405020304" pitchFamily="18" charset="0"/>
                <a:cs typeface="Times New Roman" panose="02020603050405020304" pitchFamily="18" charset="0"/>
              </a:rPr>
              <a:t>exclusive</a:t>
            </a:r>
            <a:r>
              <a:rPr lang="en-US" sz="1600" dirty="0" smtClean="0">
                <a:solidFill>
                  <a:srgbClr val="FF0000"/>
                </a:solidFill>
                <a:latin typeface="Times New Roman" panose="02020603050405020304" pitchFamily="18" charset="0"/>
                <a:cs typeface="Times New Roman" panose="02020603050405020304" pitchFamily="18" charset="0"/>
              </a:rPr>
              <a:t> × </a:t>
            </a:r>
            <a:r>
              <a:rPr lang="en-US" sz="1600" dirty="0" smtClean="0">
                <a:solidFill>
                  <a:srgbClr val="FF0000"/>
                </a:solidFill>
                <a:latin typeface="Symbol" panose="05050102010706020507" pitchFamily="18" charset="2"/>
                <a:cs typeface="Times New Roman" panose="02020603050405020304" pitchFamily="18" charset="0"/>
              </a:rPr>
              <a:t>s</a:t>
            </a:r>
            <a:r>
              <a:rPr lang="en-US" sz="1600" baseline="-25000" dirty="0" smtClean="0">
                <a:solidFill>
                  <a:srgbClr val="FF0000"/>
                </a:solidFill>
                <a:latin typeface="Times New Roman" panose="02020603050405020304" pitchFamily="18" charset="0"/>
                <a:cs typeface="Times New Roman" panose="02020603050405020304" pitchFamily="18" charset="0"/>
              </a:rPr>
              <a:t>inclusive</a:t>
            </a:r>
            <a:r>
              <a:rPr lang="en-US" sz="1600" dirty="0" smtClean="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760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7C3E17-CAB4-46E3-8C35-C7B1806FDFCD}"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3</a:t>
            </a:fld>
            <a:endParaRPr lang="en-US"/>
          </a:p>
        </p:txBody>
      </p:sp>
      <p:sp>
        <p:nvSpPr>
          <p:cNvPr id="16" name="TextBox 15"/>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Production Status of SBS Back Tracker GEM modules</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 y="685800"/>
            <a:ext cx="5562602"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latin typeface="Times New Roman" pitchFamily="18" charset="0"/>
                <a:cs typeface="Times New Roman" pitchFamily="18" charset="0"/>
              </a:rPr>
              <a:t>F</a:t>
            </a:r>
            <a:r>
              <a:rPr lang="en-US" sz="1600" dirty="0" smtClean="0">
                <a:latin typeface="Times New Roman" pitchFamily="18" charset="0"/>
                <a:cs typeface="Times New Roman" pitchFamily="18" charset="0"/>
              </a:rPr>
              <a:t>irst two modules sbs_module1 and sbs_module_2 was built </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One HV sector on sbs_module2 is shorted </a:t>
            </a:r>
          </a:p>
          <a:p>
            <a:pPr marL="285750" indent="-285750">
              <a:lnSpc>
                <a:spcPct val="150000"/>
              </a:lnSpc>
              <a:buFont typeface="Arial" panose="020B0604020202020204" pitchFamily="34" charset="0"/>
              <a:buChar char="•"/>
            </a:pPr>
            <a:r>
              <a:rPr lang="en-US" sz="1600" dirty="0">
                <a:latin typeface="Times New Roman" pitchFamily="18" charset="0"/>
                <a:cs typeface="Times New Roman" pitchFamily="18" charset="0"/>
              </a:rPr>
              <a:t>Two modules under test on the Sr90 and cosmic test bench in </a:t>
            </a:r>
            <a:r>
              <a:rPr lang="en-US" sz="1600" dirty="0" err="1">
                <a:latin typeface="Times New Roman" pitchFamily="18" charset="0"/>
                <a:cs typeface="Times New Roman" pitchFamily="18" charset="0"/>
              </a:rPr>
              <a:t>UVa</a:t>
            </a:r>
            <a:r>
              <a:rPr lang="en-US" sz="1600" dirty="0">
                <a:latin typeface="Times New Roman" pitchFamily="18" charset="0"/>
                <a:cs typeface="Times New Roman" pitchFamily="18" charset="0"/>
              </a:rPr>
              <a:t> detector </a:t>
            </a:r>
            <a:r>
              <a:rPr lang="en-US" sz="1600" dirty="0" smtClean="0">
                <a:latin typeface="Times New Roman" pitchFamily="18" charset="0"/>
                <a:cs typeface="Times New Roman" pitchFamily="18" charset="0"/>
              </a:rPr>
              <a:t>lab, good </a:t>
            </a:r>
            <a:r>
              <a:rPr lang="en-US" sz="1600" dirty="0">
                <a:latin typeface="Times New Roman" pitchFamily="18" charset="0"/>
                <a:cs typeface="Times New Roman" pitchFamily="18" charset="0"/>
              </a:rPr>
              <a:t>response </a:t>
            </a:r>
            <a:r>
              <a:rPr lang="en-US" sz="1600" dirty="0" smtClean="0">
                <a:latin typeface="Times New Roman" pitchFamily="18" charset="0"/>
                <a:cs typeface="Times New Roman" pitchFamily="18" charset="0"/>
              </a:rPr>
              <a:t>uniformity </a:t>
            </a:r>
            <a:r>
              <a:rPr lang="en-US" sz="1600" dirty="0">
                <a:latin typeface="Times New Roman" pitchFamily="18" charset="0"/>
                <a:cs typeface="Times New Roman" pitchFamily="18" charset="0"/>
              </a:rPr>
              <a:t>scan </a:t>
            </a:r>
            <a:endParaRPr lang="en-US" sz="1600" dirty="0" smtClean="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3</a:t>
            </a:r>
            <a:r>
              <a:rPr lang="en-US" sz="1600" baseline="30000" dirty="0" smtClean="0">
                <a:latin typeface="Times New Roman" pitchFamily="18" charset="0"/>
                <a:cs typeface="Times New Roman" pitchFamily="18" charset="0"/>
              </a:rPr>
              <a:t>rd</a:t>
            </a:r>
            <a:r>
              <a:rPr lang="en-US" sz="1600" dirty="0" smtClean="0">
                <a:latin typeface="Times New Roman" pitchFamily="18" charset="0"/>
                <a:cs typeface="Times New Roman" pitchFamily="18" charset="0"/>
              </a:rPr>
              <a:t> module not yet assembled</a:t>
            </a:r>
          </a:p>
        </p:txBody>
      </p:sp>
      <p:pic>
        <p:nvPicPr>
          <p:cNvPr id="1026" name="Picture 2" descr="C:\Users\kgnanvo\work@UVa\JLab_HallA\SBS\sbsWeeklyAndCollMeeting\sbsCollMeeting\20140707sbsCollMeeting\DSCN20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99" t="18872" r="5070" b="13203"/>
          <a:stretch/>
        </p:blipFill>
        <p:spPr bwMode="auto">
          <a:xfrm>
            <a:off x="152400" y="2771440"/>
            <a:ext cx="5372363" cy="35529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a:grpSpLocks noChangeAspect="1"/>
          </p:cNvGrpSpPr>
          <p:nvPr/>
        </p:nvGrpSpPr>
        <p:grpSpPr>
          <a:xfrm>
            <a:off x="5854743" y="530423"/>
            <a:ext cx="3200400" cy="2974779"/>
            <a:chOff x="0" y="3218187"/>
            <a:chExt cx="3643192" cy="3386354"/>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3276600"/>
              <a:ext cx="3643192" cy="3327941"/>
            </a:xfrm>
            <a:prstGeom prst="rect">
              <a:avLst/>
            </a:prstGeom>
          </p:spPr>
        </p:pic>
        <p:sp>
          <p:nvSpPr>
            <p:cNvPr id="10" name="TextBox 9"/>
            <p:cNvSpPr txBox="1"/>
            <p:nvPr/>
          </p:nvSpPr>
          <p:spPr>
            <a:xfrm>
              <a:off x="381000" y="3218187"/>
              <a:ext cx="2929630" cy="350359"/>
            </a:xfrm>
            <a:prstGeom prst="rect">
              <a:avLst/>
            </a:prstGeom>
            <a:solidFill>
              <a:schemeClr val="bg1"/>
            </a:solid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sbs_module1: Sr90 position scan</a:t>
              </a:r>
            </a:p>
          </p:txBody>
        </p:sp>
      </p:grpSp>
      <p:grpSp>
        <p:nvGrpSpPr>
          <p:cNvPr id="14" name="Group 13"/>
          <p:cNvGrpSpPr>
            <a:grpSpLocks noChangeAspect="1"/>
          </p:cNvGrpSpPr>
          <p:nvPr/>
        </p:nvGrpSpPr>
        <p:grpSpPr>
          <a:xfrm>
            <a:off x="5943600" y="3581401"/>
            <a:ext cx="3111543" cy="3002281"/>
            <a:chOff x="101151" y="3221577"/>
            <a:chExt cx="3542041" cy="3417658"/>
          </a:xfrm>
        </p:grpSpPr>
        <p:pic>
          <p:nvPicPr>
            <p:cNvPr id="15" name="Picture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151" y="3308319"/>
              <a:ext cx="3542041" cy="3330916"/>
            </a:xfrm>
            <a:prstGeom prst="rect">
              <a:avLst/>
            </a:prstGeom>
          </p:spPr>
        </p:pic>
        <p:sp>
          <p:nvSpPr>
            <p:cNvPr id="17" name="TextBox 16"/>
            <p:cNvSpPr txBox="1"/>
            <p:nvPr/>
          </p:nvSpPr>
          <p:spPr>
            <a:xfrm>
              <a:off x="361379" y="3221577"/>
              <a:ext cx="2949251" cy="350359"/>
            </a:xfrm>
            <a:prstGeom prst="rect">
              <a:avLst/>
            </a:prstGeom>
            <a:solidFill>
              <a:schemeClr val="bg1"/>
            </a:solid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sbs_module</a:t>
              </a:r>
              <a:r>
                <a:rPr lang="en-US" sz="1400" dirty="0">
                  <a:solidFill>
                    <a:srgbClr val="C00000"/>
                  </a:solidFill>
                  <a:latin typeface="Times New Roman" panose="02020603050405020304" pitchFamily="18" charset="0"/>
                  <a:cs typeface="Times New Roman" panose="02020603050405020304" pitchFamily="18" charset="0"/>
                </a:rPr>
                <a:t>2</a:t>
              </a:r>
              <a:r>
                <a:rPr lang="en-US" sz="1400" dirty="0" smtClean="0">
                  <a:solidFill>
                    <a:srgbClr val="C00000"/>
                  </a:solidFill>
                  <a:latin typeface="Times New Roman" panose="02020603050405020304" pitchFamily="18" charset="0"/>
                  <a:cs typeface="Times New Roman" panose="02020603050405020304" pitchFamily="18" charset="0"/>
                </a:rPr>
                <a:t>: Sr90 position scan</a:t>
              </a:r>
            </a:p>
          </p:txBody>
        </p:sp>
      </p:grpSp>
    </p:spTree>
    <p:extLst>
      <p:ext uri="{BB962C8B-B14F-4D97-AF65-F5344CB8AC3E}">
        <p14:creationId xmlns:p14="http://schemas.microsoft.com/office/powerpoint/2010/main" val="422819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A3F828-BD0D-4155-BF4F-004CCE2BA636}"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30</a:t>
            </a:fld>
            <a:endParaRPr lang="en-US"/>
          </a:p>
        </p:txBody>
      </p:sp>
      <p:sp>
        <p:nvSpPr>
          <p:cNvPr id="17" name="TextBox 16"/>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Measurement of the bending of readout board with the gas flow rate</a:t>
            </a:r>
            <a:endParaRPr lang="en-US" sz="2400" dirty="0">
              <a:solidFill>
                <a:schemeClr val="tx2"/>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04800" y="730282"/>
            <a:ext cx="4023360" cy="2501837"/>
            <a:chOff x="5044440" y="2984563"/>
            <a:chExt cx="4023360" cy="2501837"/>
          </a:xfrm>
        </p:grpSpPr>
        <p:sp>
          <p:nvSpPr>
            <p:cNvPr id="16" name="Rectangle 15"/>
            <p:cNvSpPr/>
            <p:nvPr/>
          </p:nvSpPr>
          <p:spPr>
            <a:xfrm>
              <a:off x="5044440" y="2984563"/>
              <a:ext cx="4023360" cy="2496765"/>
            </a:xfrm>
            <a:prstGeom prst="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27320" y="3044225"/>
              <a:ext cx="3657600" cy="237744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643688" y="4043529"/>
              <a:ext cx="674768" cy="316944"/>
            </a:xfrm>
            <a:prstGeom prst="rect">
              <a:avLst/>
            </a:prstGeom>
            <a:noFill/>
          </p:spPr>
          <p:txBody>
            <a:bodyPr wrap="none" rtlCol="0">
              <a:spAutoFit/>
            </a:bodyPr>
            <a:lstStyle/>
            <a:p>
              <a:r>
                <a:rPr lang="en-US" sz="1600" dirty="0" smtClean="0"/>
                <a:t>center</a:t>
              </a:r>
              <a:endParaRPr lang="en-US" sz="1600" dirty="0"/>
            </a:p>
          </p:txBody>
        </p:sp>
        <p:sp>
          <p:nvSpPr>
            <p:cNvPr id="20" name="TextBox 19"/>
            <p:cNvSpPr txBox="1"/>
            <p:nvPr/>
          </p:nvSpPr>
          <p:spPr>
            <a:xfrm>
              <a:off x="5210835" y="5105400"/>
              <a:ext cx="732765" cy="338554"/>
            </a:xfrm>
            <a:prstGeom prst="rect">
              <a:avLst/>
            </a:prstGeom>
            <a:noFill/>
          </p:spPr>
          <p:txBody>
            <a:bodyPr wrap="none" rtlCol="0">
              <a:spAutoFit/>
            </a:bodyPr>
            <a:lstStyle/>
            <a:p>
              <a:r>
                <a:rPr lang="en-US" sz="1600" dirty="0" smtClean="0"/>
                <a:t>corner</a:t>
              </a:r>
              <a:endParaRPr lang="en-US" sz="1600" dirty="0"/>
            </a:p>
          </p:txBody>
        </p:sp>
        <p:sp>
          <p:nvSpPr>
            <p:cNvPr id="21" name="TextBox 20"/>
            <p:cNvSpPr txBox="1"/>
            <p:nvPr/>
          </p:nvSpPr>
          <p:spPr>
            <a:xfrm>
              <a:off x="5233263" y="4031610"/>
              <a:ext cx="862737" cy="338554"/>
            </a:xfrm>
            <a:prstGeom prst="rect">
              <a:avLst/>
            </a:prstGeom>
            <a:noFill/>
          </p:spPr>
          <p:txBody>
            <a:bodyPr wrap="none" rtlCol="0">
              <a:spAutoFit/>
            </a:bodyPr>
            <a:lstStyle/>
            <a:p>
              <a:r>
                <a:rPr lang="en-US" sz="1600" dirty="0" smtClean="0"/>
                <a:t>middle2</a:t>
              </a:r>
              <a:endParaRPr lang="en-US" sz="1600" dirty="0"/>
            </a:p>
          </p:txBody>
        </p:sp>
        <p:sp>
          <p:nvSpPr>
            <p:cNvPr id="22" name="TextBox 21"/>
            <p:cNvSpPr txBox="1"/>
            <p:nvPr/>
          </p:nvSpPr>
          <p:spPr>
            <a:xfrm>
              <a:off x="6673171" y="5147846"/>
              <a:ext cx="862737" cy="338554"/>
            </a:xfrm>
            <a:prstGeom prst="rect">
              <a:avLst/>
            </a:prstGeom>
            <a:noFill/>
          </p:spPr>
          <p:txBody>
            <a:bodyPr wrap="none" rtlCol="0">
              <a:spAutoFit/>
            </a:bodyPr>
            <a:lstStyle/>
            <a:p>
              <a:r>
                <a:rPr lang="en-US" sz="1600" dirty="0" smtClean="0"/>
                <a:t>middle1</a:t>
              </a:r>
              <a:endParaRPr lang="en-US" sz="1600" dirty="0"/>
            </a:p>
          </p:txBody>
        </p:sp>
      </p:grpSp>
      <p:pic>
        <p:nvPicPr>
          <p:cNvPr id="2052"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 y="3581400"/>
            <a:ext cx="43891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81400"/>
            <a:ext cx="43891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609600"/>
            <a:ext cx="43891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941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BCE152-2B04-4A0B-8809-EEC961BA7D81}"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4</a:t>
            </a:fld>
            <a:endParaRPr lang="en-US"/>
          </a:p>
        </p:txBody>
      </p:sp>
      <p:sp>
        <p:nvSpPr>
          <p:cNvPr id="16" name="TextBox 15"/>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Cluster ADC charge sharing X-strips vs. Y- strips</a:t>
            </a:r>
            <a:endParaRPr lang="en-US" sz="2400" dirty="0">
              <a:solidFill>
                <a:schemeClr val="tx2"/>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743200" y="647522"/>
            <a:ext cx="6306240" cy="5677078"/>
            <a:chOff x="3200400" y="835223"/>
            <a:chExt cx="5849040" cy="5303520"/>
          </a:xfrm>
        </p:grpSpPr>
        <p:grpSp>
          <p:nvGrpSpPr>
            <p:cNvPr id="3" name="Group 2"/>
            <p:cNvGrpSpPr>
              <a:grpSpLocks noChangeAspect="1"/>
            </p:cNvGrpSpPr>
            <p:nvPr/>
          </p:nvGrpSpPr>
          <p:grpSpPr>
            <a:xfrm>
              <a:off x="3200400" y="835223"/>
              <a:ext cx="3208019" cy="5303520"/>
              <a:chOff x="2895600" y="835223"/>
              <a:chExt cx="3332137" cy="5508711"/>
            </a:xfrm>
          </p:grpSpPr>
          <p:pic>
            <p:nvPicPr>
              <p:cNvPr id="26" name="Picture 2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895600" y="857534"/>
                <a:ext cx="3200400" cy="5486400"/>
              </a:xfrm>
              <a:prstGeom prst="rect">
                <a:avLst/>
              </a:prstGeom>
            </p:spPr>
          </p:pic>
          <p:sp>
            <p:nvSpPr>
              <p:cNvPr id="11" name="TextBox 10"/>
              <p:cNvSpPr txBox="1"/>
              <p:nvPr/>
            </p:nvSpPr>
            <p:spPr>
              <a:xfrm>
                <a:off x="3276600" y="835223"/>
                <a:ext cx="2895600" cy="307777"/>
              </a:xfrm>
              <a:prstGeom prst="rect">
                <a:avLst/>
              </a:prstGeom>
              <a:solidFill>
                <a:schemeClr val="bg1"/>
              </a:solidFill>
            </p:spPr>
            <p:txBody>
              <a:bodyPr wrap="square" rtlCol="0">
                <a:spAutoFit/>
              </a:bodyPr>
              <a:lstStyle/>
              <a:p>
                <a:r>
                  <a:rPr lang="en-US" sz="1400" dirty="0" err="1" smtClean="0">
                    <a:solidFill>
                      <a:srgbClr val="C00000"/>
                    </a:solidFill>
                    <a:latin typeface="Times New Roman" panose="02020603050405020304" pitchFamily="18" charset="0"/>
                    <a:cs typeface="Times New Roman" panose="02020603050405020304" pitchFamily="18" charset="0"/>
                  </a:rPr>
                  <a:t>sbs_module</a:t>
                </a:r>
                <a:r>
                  <a:rPr lang="en-US" sz="1400" dirty="0" smtClean="0">
                    <a:solidFill>
                      <a:srgbClr val="C00000"/>
                    </a:solidFill>
                    <a:latin typeface="Times New Roman" panose="02020603050405020304" pitchFamily="18" charset="0"/>
                    <a:cs typeface="Times New Roman" panose="02020603050405020304" pitchFamily="18" charset="0"/>
                  </a:rPr>
                  <a:t> 1: Charge sharing ratio </a:t>
                </a:r>
              </a:p>
            </p:txBody>
          </p:sp>
          <p:sp>
            <p:nvSpPr>
              <p:cNvPr id="2" name="Rectangle 1"/>
              <p:cNvSpPr/>
              <p:nvPr/>
            </p:nvSpPr>
            <p:spPr>
              <a:xfrm>
                <a:off x="4846320" y="1524000"/>
                <a:ext cx="118872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992624" y="4191000"/>
                <a:ext cx="103632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p:cNvSpPr txBox="1"/>
              <p:nvPr/>
            </p:nvSpPr>
            <p:spPr>
              <a:xfrm>
                <a:off x="3276600" y="3499513"/>
                <a:ext cx="2951137" cy="319685"/>
              </a:xfrm>
              <a:prstGeom prst="rect">
                <a:avLst/>
              </a:prstGeom>
              <a:solidFill>
                <a:schemeClr val="bg1"/>
              </a:solidFill>
            </p:spPr>
            <p:txBody>
              <a:bodyPr wrap="square" rtlCol="0">
                <a:spAutoFit/>
              </a:bodyPr>
              <a:lstStyle/>
              <a:p>
                <a:r>
                  <a:rPr lang="en-US" sz="1400" dirty="0" err="1" smtClean="0">
                    <a:solidFill>
                      <a:srgbClr val="C00000"/>
                    </a:solidFill>
                    <a:latin typeface="Times New Roman" panose="02020603050405020304" pitchFamily="18" charset="0"/>
                    <a:cs typeface="Times New Roman" panose="02020603050405020304" pitchFamily="18" charset="0"/>
                  </a:rPr>
                  <a:t>sbs_module</a:t>
                </a:r>
                <a:r>
                  <a:rPr lang="en-US" sz="1400" dirty="0" smtClean="0">
                    <a:solidFill>
                      <a:srgbClr val="C00000"/>
                    </a:solidFill>
                    <a:latin typeface="Times New Roman" panose="02020603050405020304" pitchFamily="18" charset="0"/>
                    <a:cs typeface="Times New Roman" panose="02020603050405020304" pitchFamily="18" charset="0"/>
                  </a:rPr>
                  <a:t> 2: Charge sharing ratio </a:t>
                </a:r>
              </a:p>
            </p:txBody>
          </p:sp>
        </p:grpSp>
        <p:grpSp>
          <p:nvGrpSpPr>
            <p:cNvPr id="7" name="Group 6"/>
            <p:cNvGrpSpPr>
              <a:grpSpLocks noChangeAspect="1"/>
            </p:cNvGrpSpPr>
            <p:nvPr/>
          </p:nvGrpSpPr>
          <p:grpSpPr>
            <a:xfrm>
              <a:off x="6408419" y="835223"/>
              <a:ext cx="2641021" cy="5303520"/>
              <a:chOff x="6332220" y="835223"/>
              <a:chExt cx="2743201" cy="5508711"/>
            </a:xfrm>
          </p:grpSpPr>
          <p:pic>
            <p:nvPicPr>
              <p:cNvPr id="53" name="Picture 52"/>
              <p:cNvPicPr>
                <a:picLocks/>
              </p:cNvPicPr>
              <p:nvPr/>
            </p:nvPicPr>
            <p:blipFill>
              <a:blip r:embed="rId3">
                <a:extLst>
                  <a:ext uri="{28A0092B-C50C-407E-A947-70E740481C1C}">
                    <a14:useLocalDpi xmlns:a14="http://schemas.microsoft.com/office/drawing/2010/main" val="0"/>
                  </a:ext>
                </a:extLst>
              </a:blip>
              <a:stretch>
                <a:fillRect/>
              </a:stretch>
            </p:blipFill>
            <p:spPr>
              <a:xfrm>
                <a:off x="6332220" y="857534"/>
                <a:ext cx="2743200" cy="5486400"/>
              </a:xfrm>
              <a:prstGeom prst="rect">
                <a:avLst/>
              </a:prstGeom>
            </p:spPr>
          </p:pic>
          <p:sp>
            <p:nvSpPr>
              <p:cNvPr id="15" name="TextBox 14"/>
              <p:cNvSpPr txBox="1"/>
              <p:nvPr/>
            </p:nvSpPr>
            <p:spPr>
              <a:xfrm>
                <a:off x="6560479" y="835223"/>
                <a:ext cx="2514942" cy="298649"/>
              </a:xfrm>
              <a:prstGeom prst="rect">
                <a:avLst/>
              </a:prstGeom>
              <a:solidFill>
                <a:schemeClr val="bg1"/>
              </a:solid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Spatial distr. of  the  charge ratio </a:t>
                </a:r>
              </a:p>
            </p:txBody>
          </p:sp>
          <p:sp>
            <p:nvSpPr>
              <p:cNvPr id="18" name="TextBox 17"/>
              <p:cNvSpPr txBox="1"/>
              <p:nvPr/>
            </p:nvSpPr>
            <p:spPr>
              <a:xfrm>
                <a:off x="6560479" y="3520549"/>
                <a:ext cx="2514942" cy="298649"/>
              </a:xfrm>
              <a:prstGeom prst="rect">
                <a:avLst/>
              </a:prstGeom>
              <a:solidFill>
                <a:schemeClr val="bg1"/>
              </a:solid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Spatial distr. of  the charge ratio </a:t>
                </a:r>
              </a:p>
            </p:txBody>
          </p:sp>
        </p:grpSp>
      </p:grpSp>
      <p:sp>
        <p:nvSpPr>
          <p:cNvPr id="17" name="Rectangle 16"/>
          <p:cNvSpPr/>
          <p:nvPr/>
        </p:nvSpPr>
        <p:spPr>
          <a:xfrm>
            <a:off x="0" y="1039238"/>
            <a:ext cx="2895600" cy="4893647"/>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Charge sharing ratio: Ratio (x-strips/y-strips) of cluster total charges (ADC unit)</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Cluster total charge: Sum of the signal peak ADCs from all the strips of the cluster</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Equal sharing: distribution mean around 1 for the two modules. </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Spatial distribution is also uniform across the chamber</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Overall performance of sbs_module1 slightly better</a:t>
            </a:r>
          </a:p>
        </p:txBody>
      </p:sp>
    </p:spTree>
    <p:extLst>
      <p:ext uri="{BB962C8B-B14F-4D97-AF65-F5344CB8AC3E}">
        <p14:creationId xmlns:p14="http://schemas.microsoft.com/office/powerpoint/2010/main" val="4003905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BCE152-2B04-4A0B-8809-EEC961BA7D81}"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5</a:t>
            </a:fld>
            <a:endParaRPr lang="en-US"/>
          </a:p>
        </p:txBody>
      </p:sp>
      <p:sp>
        <p:nvSpPr>
          <p:cNvPr id="16" name="TextBox 15"/>
          <p:cNvSpPr txBox="1"/>
          <p:nvPr/>
        </p:nvSpPr>
        <p:spPr>
          <a:xfrm>
            <a:off x="0" y="0"/>
            <a:ext cx="9144000" cy="523220"/>
          </a:xfrm>
          <a:prstGeom prst="rect">
            <a:avLst/>
          </a:prstGeom>
          <a:noFill/>
        </p:spPr>
        <p:txBody>
          <a:bodyPr wrap="square" rtlCol="0">
            <a:spAutoFit/>
          </a:bodyPr>
          <a:lstStyle/>
          <a:p>
            <a:pPr algn="ctr"/>
            <a:r>
              <a:rPr lang="en-US" sz="2800" dirty="0" smtClean="0">
                <a:solidFill>
                  <a:schemeClr val="tx2"/>
                </a:solidFill>
                <a:latin typeface="Times New Roman" panose="02020603050405020304" pitchFamily="18" charset="0"/>
                <a:cs typeface="Times New Roman" panose="02020603050405020304" pitchFamily="18" charset="0"/>
              </a:rPr>
              <a:t>Cluster size @ 4100 V</a:t>
            </a:r>
            <a:endParaRPr lang="en-US" sz="2800" dirty="0">
              <a:solidFill>
                <a:schemeClr val="tx2"/>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74"/>
          <a:stretch/>
        </p:blipFill>
        <p:spPr>
          <a:xfrm>
            <a:off x="914400" y="690265"/>
            <a:ext cx="7315200" cy="5710535"/>
          </a:xfrm>
          <a:prstGeom prst="rect">
            <a:avLst/>
          </a:prstGeom>
        </p:spPr>
      </p:pic>
    </p:spTree>
    <p:extLst>
      <p:ext uri="{BB962C8B-B14F-4D97-AF65-F5344CB8AC3E}">
        <p14:creationId xmlns:p14="http://schemas.microsoft.com/office/powerpoint/2010/main" val="142655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B9E124-007E-470C-B44B-FE4255133F8D}"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 y="1025129"/>
            <a:ext cx="3277653" cy="255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0" y="0"/>
            <a:ext cx="9144000" cy="830997"/>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Previous SBS Back Trackers GEM Prototypes: </a:t>
            </a:r>
          </a:p>
          <a:p>
            <a:pPr algn="ctr"/>
            <a:r>
              <a:rPr lang="en-US" sz="2400" dirty="0" smtClean="0">
                <a:solidFill>
                  <a:srgbClr val="C00000"/>
                </a:solidFill>
                <a:latin typeface="Times New Roman" panose="02020603050405020304" pitchFamily="18" charset="0"/>
                <a:cs typeface="Times New Roman" panose="02020603050405020304" pitchFamily="18" charset="0"/>
              </a:rPr>
              <a:t>poor quality of the readout board and wrong dimensions for the strip</a:t>
            </a:r>
            <a:endParaRPr lang="en-US" sz="2400" dirty="0">
              <a:solidFill>
                <a:srgbClr val="C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6126480" y="3903260"/>
            <a:ext cx="3017520" cy="2573740"/>
            <a:chOff x="6126480" y="3903260"/>
            <a:chExt cx="3017520" cy="2573740"/>
          </a:xfrm>
        </p:grpSpPr>
        <p:pic>
          <p:nvPicPr>
            <p:cNvPr id="9" name="Picture 8"/>
            <p:cNvPicPr>
              <a:picLocks/>
            </p:cNvPicPr>
            <p:nvPr/>
          </p:nvPicPr>
          <p:blipFill rotWithShape="1">
            <a:blip r:embed="rId3" cstate="print">
              <a:extLst>
                <a:ext uri="{28A0092B-C50C-407E-A947-70E740481C1C}">
                  <a14:useLocalDpi xmlns:a14="http://schemas.microsoft.com/office/drawing/2010/main" val="0"/>
                </a:ext>
              </a:extLst>
            </a:blip>
            <a:srcRect t="6177"/>
            <a:stretch/>
          </p:blipFill>
          <p:spPr>
            <a:xfrm>
              <a:off x="6126480" y="3903260"/>
              <a:ext cx="3017520" cy="2573740"/>
            </a:xfrm>
            <a:prstGeom prst="rect">
              <a:avLst/>
            </a:prstGeom>
          </p:spPr>
        </p:pic>
        <p:sp>
          <p:nvSpPr>
            <p:cNvPr id="14" name="TextBox 13"/>
            <p:cNvSpPr txBox="1"/>
            <p:nvPr/>
          </p:nvSpPr>
          <p:spPr>
            <a:xfrm>
              <a:off x="6446520" y="3962400"/>
              <a:ext cx="2377440" cy="461665"/>
            </a:xfrm>
            <a:prstGeom prst="rect">
              <a:avLst/>
            </a:prstGeom>
            <a:solidFill>
              <a:schemeClr val="bg1"/>
            </a:solidFill>
          </p:spPr>
          <p:txBody>
            <a:bodyPr wrap="square" rtlCol="0">
              <a:spAutoFit/>
            </a:bodyPr>
            <a:lstStyle/>
            <a:p>
              <a:r>
                <a:rPr lang="en-US" sz="1200" dirty="0" smtClean="0">
                  <a:solidFill>
                    <a:schemeClr val="tx2"/>
                  </a:solidFill>
                </a:rPr>
                <a:t>FNAL: 120 GeV Protons</a:t>
              </a:r>
            </a:p>
            <a:p>
              <a:r>
                <a:rPr lang="en-US" sz="1200" dirty="0">
                  <a:solidFill>
                    <a:schemeClr val="tx2"/>
                  </a:solidFill>
                </a:rPr>
                <a:t>Charge </a:t>
              </a:r>
              <a:r>
                <a:rPr lang="en-US" sz="1200" dirty="0" smtClean="0">
                  <a:solidFill>
                    <a:schemeClr val="tx2"/>
                  </a:solidFill>
                </a:rPr>
                <a:t>sharing ratio (X/Y</a:t>
              </a:r>
              <a:r>
                <a:rPr lang="en-US" sz="1200" dirty="0">
                  <a:solidFill>
                    <a:schemeClr val="tx2"/>
                  </a:solidFill>
                </a:rPr>
                <a:t>) = </a:t>
              </a:r>
              <a:r>
                <a:rPr lang="en-US" sz="1200" dirty="0" smtClean="0">
                  <a:solidFill>
                    <a:schemeClr val="tx2"/>
                  </a:solidFill>
                </a:rPr>
                <a:t>2.25</a:t>
              </a:r>
              <a:endParaRPr lang="en-US" sz="1200" dirty="0">
                <a:solidFill>
                  <a:schemeClr val="tx2"/>
                </a:solidFill>
              </a:endParaRPr>
            </a:p>
          </p:txBody>
        </p:sp>
      </p:grpSp>
      <p:grpSp>
        <p:nvGrpSpPr>
          <p:cNvPr id="3" name="Group 2"/>
          <p:cNvGrpSpPr/>
          <p:nvPr/>
        </p:nvGrpSpPr>
        <p:grpSpPr>
          <a:xfrm>
            <a:off x="3063240" y="3903260"/>
            <a:ext cx="3017520" cy="2573740"/>
            <a:chOff x="3063240" y="3903260"/>
            <a:chExt cx="3017520" cy="2573740"/>
          </a:xfrm>
        </p:grpSpPr>
        <p:pic>
          <p:nvPicPr>
            <p:cNvPr id="8" name="Picture 7"/>
            <p:cNvPicPr>
              <a:picLocks/>
            </p:cNvPicPr>
            <p:nvPr/>
          </p:nvPicPr>
          <p:blipFill rotWithShape="1">
            <a:blip r:embed="rId4" cstate="print">
              <a:extLst>
                <a:ext uri="{28A0092B-C50C-407E-A947-70E740481C1C}">
                  <a14:useLocalDpi xmlns:a14="http://schemas.microsoft.com/office/drawing/2010/main" val="0"/>
                </a:ext>
              </a:extLst>
            </a:blip>
            <a:srcRect t="6177"/>
            <a:stretch/>
          </p:blipFill>
          <p:spPr>
            <a:xfrm>
              <a:off x="3063240" y="3903260"/>
              <a:ext cx="3017520" cy="2573740"/>
            </a:xfrm>
            <a:prstGeom prst="rect">
              <a:avLst/>
            </a:prstGeom>
          </p:spPr>
        </p:pic>
        <p:sp>
          <p:nvSpPr>
            <p:cNvPr id="15" name="TextBox 14"/>
            <p:cNvSpPr txBox="1"/>
            <p:nvPr/>
          </p:nvSpPr>
          <p:spPr>
            <a:xfrm>
              <a:off x="3385448" y="3962400"/>
              <a:ext cx="2373104" cy="461665"/>
            </a:xfrm>
            <a:prstGeom prst="rect">
              <a:avLst/>
            </a:prstGeom>
            <a:solidFill>
              <a:schemeClr val="bg1"/>
            </a:solidFill>
          </p:spPr>
          <p:txBody>
            <a:bodyPr wrap="square" rtlCol="0">
              <a:spAutoFit/>
            </a:bodyPr>
            <a:lstStyle/>
            <a:p>
              <a:r>
                <a:rPr lang="en-US" sz="1200" dirty="0" smtClean="0">
                  <a:solidFill>
                    <a:schemeClr val="tx2"/>
                  </a:solidFill>
                </a:rPr>
                <a:t>FNAL: 25 GeV Hadrons</a:t>
              </a:r>
            </a:p>
            <a:p>
              <a:r>
                <a:rPr lang="en-US" sz="1200" dirty="0">
                  <a:solidFill>
                    <a:schemeClr val="tx2"/>
                  </a:solidFill>
                </a:rPr>
                <a:t>Charge </a:t>
              </a:r>
              <a:r>
                <a:rPr lang="en-US" sz="1200" dirty="0" smtClean="0">
                  <a:solidFill>
                    <a:schemeClr val="tx2"/>
                  </a:solidFill>
                </a:rPr>
                <a:t>sharing ratio </a:t>
              </a:r>
              <a:r>
                <a:rPr lang="en-US" sz="1200" dirty="0">
                  <a:solidFill>
                    <a:schemeClr val="tx2"/>
                  </a:solidFill>
                </a:rPr>
                <a:t>(X/Y) = </a:t>
              </a:r>
              <a:r>
                <a:rPr lang="en-US" sz="1200" dirty="0" smtClean="0">
                  <a:solidFill>
                    <a:schemeClr val="tx2"/>
                  </a:solidFill>
                </a:rPr>
                <a:t>1.81</a:t>
              </a:r>
            </a:p>
          </p:txBody>
        </p:sp>
      </p:grpSp>
      <p:grpSp>
        <p:nvGrpSpPr>
          <p:cNvPr id="2" name="Group 1"/>
          <p:cNvGrpSpPr/>
          <p:nvPr/>
        </p:nvGrpSpPr>
        <p:grpSpPr>
          <a:xfrm>
            <a:off x="0" y="3903260"/>
            <a:ext cx="3017520" cy="2573740"/>
            <a:chOff x="0" y="3903260"/>
            <a:chExt cx="3017520" cy="2573740"/>
          </a:xfrm>
        </p:grpSpPr>
        <p:pic>
          <p:nvPicPr>
            <p:cNvPr id="10" name="Picture 2"/>
            <p:cNvPicPr>
              <a:picLocks noChangeArrowheads="1"/>
            </p:cNvPicPr>
            <p:nvPr/>
          </p:nvPicPr>
          <p:blipFill rotWithShape="1">
            <a:blip r:embed="rId5" cstate="print">
              <a:extLst>
                <a:ext uri="{28A0092B-C50C-407E-A947-70E740481C1C}">
                  <a14:useLocalDpi xmlns:a14="http://schemas.microsoft.com/office/drawing/2010/main" val="0"/>
                </a:ext>
              </a:extLst>
            </a:blip>
            <a:srcRect t="6177"/>
            <a:stretch/>
          </p:blipFill>
          <p:spPr bwMode="auto">
            <a:xfrm>
              <a:off x="0" y="3903260"/>
              <a:ext cx="3017520" cy="25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20040" y="3962400"/>
              <a:ext cx="2377440" cy="461665"/>
            </a:xfrm>
            <a:prstGeom prst="rect">
              <a:avLst/>
            </a:prstGeom>
            <a:solidFill>
              <a:schemeClr val="bg1"/>
            </a:solidFill>
          </p:spPr>
          <p:txBody>
            <a:bodyPr wrap="square" rtlCol="0">
              <a:spAutoFit/>
            </a:bodyPr>
            <a:lstStyle/>
            <a:p>
              <a:r>
                <a:rPr lang="en-US" sz="1200" dirty="0" err="1" smtClean="0">
                  <a:solidFill>
                    <a:schemeClr val="tx2"/>
                  </a:solidFill>
                </a:rPr>
                <a:t>Uva</a:t>
              </a:r>
              <a:r>
                <a:rPr lang="en-US" sz="1200" dirty="0" smtClean="0">
                  <a:solidFill>
                    <a:schemeClr val="tx2"/>
                  </a:solidFill>
                </a:rPr>
                <a:t> Lab: Cosmic data</a:t>
              </a:r>
            </a:p>
            <a:p>
              <a:r>
                <a:rPr lang="en-US" sz="1200" dirty="0" smtClean="0">
                  <a:solidFill>
                    <a:schemeClr val="tx2"/>
                  </a:solidFill>
                </a:rPr>
                <a:t>Charge sharing ratio (X/Y</a:t>
              </a:r>
              <a:r>
                <a:rPr lang="en-US" sz="1200" dirty="0">
                  <a:solidFill>
                    <a:schemeClr val="tx2"/>
                  </a:solidFill>
                </a:rPr>
                <a:t>) = 1.34</a:t>
              </a:r>
            </a:p>
          </p:txBody>
        </p:sp>
      </p:grpSp>
      <p:sp>
        <p:nvSpPr>
          <p:cNvPr id="18" name="Rectangle 17"/>
          <p:cNvSpPr/>
          <p:nvPr/>
        </p:nvSpPr>
        <p:spPr>
          <a:xfrm>
            <a:off x="3265327" y="871478"/>
            <a:ext cx="3181193" cy="2862322"/>
          </a:xfrm>
          <a:prstGeom prst="rect">
            <a:avLst/>
          </a:prstGeom>
        </p:spPr>
        <p:txBody>
          <a:bodyPr wrap="square">
            <a:spAutoFit/>
          </a:bodyPr>
          <a:lstStyle/>
          <a:p>
            <a:r>
              <a:rPr lang="en-US" sz="1200" dirty="0" smtClean="0">
                <a:solidFill>
                  <a:srgbClr val="C00000"/>
                </a:solidFill>
                <a:latin typeface="Times New Roman" pitchFamily="18" charset="0"/>
                <a:cs typeface="Times New Roman" pitchFamily="18" charset="0"/>
              </a:rPr>
              <a:t>The problem:</a:t>
            </a:r>
          </a:p>
          <a:p>
            <a:pPr marL="285750" indent="-285750">
              <a:buFont typeface="Arial" panose="020B0604020202020204" pitchFamily="34" charset="0"/>
              <a:buChar char="•"/>
            </a:pPr>
            <a:r>
              <a:rPr lang="en-US" sz="1200" dirty="0" smtClean="0">
                <a:latin typeface="Times New Roman" pitchFamily="18" charset="0"/>
                <a:cs typeface="Times New Roman" pitchFamily="18" charset="0"/>
              </a:rPr>
              <a:t>Strong non-equal charge sharing between top and bottom strips (X/Y)</a:t>
            </a:r>
          </a:p>
          <a:p>
            <a:pPr marL="285750" indent="-285750">
              <a:buFont typeface="Arial" panose="020B0604020202020204" pitchFamily="34" charset="0"/>
              <a:buChar char="•"/>
            </a:pPr>
            <a:r>
              <a:rPr lang="en-US" sz="1200" dirty="0" smtClean="0">
                <a:latin typeface="Times New Roman" pitchFamily="18" charset="0"/>
                <a:cs typeface="Times New Roman" pitchFamily="18" charset="0"/>
              </a:rPr>
              <a:t>Ratio of the charge sharing dependent on the rate of particle in the chamber</a:t>
            </a:r>
          </a:p>
          <a:p>
            <a:pPr marL="285750" indent="-285750">
              <a:buFont typeface="Arial" panose="020B0604020202020204" pitchFamily="34" charset="0"/>
              <a:buChar char="•"/>
            </a:pPr>
            <a:r>
              <a:rPr lang="en-US" sz="1200" dirty="0" smtClean="0">
                <a:latin typeface="Times New Roman" pitchFamily="18" charset="0"/>
                <a:cs typeface="Times New Roman" pitchFamily="18" charset="0"/>
              </a:rPr>
              <a:t>Problem discovered with he FNAL test beam data in October 2013) </a:t>
            </a:r>
          </a:p>
          <a:p>
            <a:r>
              <a:rPr lang="en-US" sz="1200" dirty="0" smtClean="0">
                <a:solidFill>
                  <a:srgbClr val="C00000"/>
                </a:solidFill>
                <a:latin typeface="Times New Roman" pitchFamily="18" charset="0"/>
                <a:cs typeface="Times New Roman" pitchFamily="18" charset="0"/>
              </a:rPr>
              <a:t>The cause</a:t>
            </a:r>
          </a:p>
          <a:p>
            <a:pPr marL="285750" indent="-285750">
              <a:buFont typeface="Arial" panose="020B0604020202020204" pitchFamily="34" charset="0"/>
              <a:buChar char="•"/>
            </a:pPr>
            <a:r>
              <a:rPr lang="en-US" sz="1200" dirty="0" smtClean="0">
                <a:latin typeface="Times New Roman" pitchFamily="18" charset="0"/>
                <a:cs typeface="Times New Roman" pitchFamily="18" charset="0"/>
              </a:rPr>
              <a:t>Parameters for the strips </a:t>
            </a:r>
            <a:r>
              <a:rPr lang="en-US" sz="1200" smtClean="0">
                <a:latin typeface="Times New Roman" pitchFamily="18" charset="0"/>
                <a:cs typeface="Times New Roman" pitchFamily="18" charset="0"/>
              </a:rPr>
              <a:t>width different </a:t>
            </a:r>
            <a:r>
              <a:rPr lang="en-US" sz="1200" dirty="0" smtClean="0">
                <a:latin typeface="Times New Roman" pitchFamily="18" charset="0"/>
                <a:cs typeface="Times New Roman" pitchFamily="18" charset="0"/>
              </a:rPr>
              <a:t>from COMPASS design</a:t>
            </a:r>
          </a:p>
          <a:p>
            <a:pPr marL="285750" indent="-285750">
              <a:buFont typeface="Arial" panose="020B0604020202020204" pitchFamily="34" charset="0"/>
              <a:buChar char="•"/>
            </a:pPr>
            <a:r>
              <a:rPr lang="en-US" sz="1200" dirty="0" smtClean="0">
                <a:latin typeface="Times New Roman" pitchFamily="18" charset="0"/>
                <a:cs typeface="Times New Roman" pitchFamily="18" charset="0"/>
              </a:rPr>
              <a:t>Too large spread of the base of the Kapton separating top and bottom strip</a:t>
            </a:r>
          </a:p>
          <a:p>
            <a:pPr marL="285750" indent="-285750">
              <a:buFont typeface="Arial" panose="020B0604020202020204" pitchFamily="34" charset="0"/>
              <a:buChar char="•"/>
            </a:pPr>
            <a:r>
              <a:rPr lang="en-US" sz="1200" dirty="0" smtClean="0">
                <a:latin typeface="Times New Roman" pitchFamily="18" charset="0"/>
                <a:cs typeface="Times New Roman" pitchFamily="18" charset="0"/>
              </a:rPr>
              <a:t>Masking part of the bottom strips,  </a:t>
            </a:r>
            <a:r>
              <a:rPr lang="en-US" sz="1200" dirty="0" smtClean="0">
                <a:solidFill>
                  <a:srgbClr val="FF0000"/>
                </a:solidFill>
                <a:latin typeface="Times New Roman" pitchFamily="18" charset="0"/>
                <a:cs typeface="Times New Roman" pitchFamily="18" charset="0"/>
              </a:rPr>
              <a:t>charging up</a:t>
            </a:r>
            <a:r>
              <a:rPr lang="en-US" sz="1200" dirty="0" smtClean="0">
                <a:latin typeface="Times New Roman" pitchFamily="18" charset="0"/>
                <a:cs typeface="Times New Roman" pitchFamily="18" charset="0"/>
              </a:rPr>
              <a:t> around bottom strips in high rate environment </a:t>
            </a:r>
          </a:p>
        </p:txBody>
      </p:sp>
      <p:grpSp>
        <p:nvGrpSpPr>
          <p:cNvPr id="11" name="Group 10"/>
          <p:cNvGrpSpPr/>
          <p:nvPr/>
        </p:nvGrpSpPr>
        <p:grpSpPr>
          <a:xfrm>
            <a:off x="6446520" y="997686"/>
            <a:ext cx="2697480" cy="2609907"/>
            <a:chOff x="6446520" y="885040"/>
            <a:chExt cx="2697480" cy="2609907"/>
          </a:xfrm>
        </p:grpSpPr>
        <p:pic>
          <p:nvPicPr>
            <p:cNvPr id="19"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520" y="885040"/>
              <a:ext cx="2697480" cy="260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690360" y="914400"/>
              <a:ext cx="2225040" cy="276999"/>
            </a:xfrm>
            <a:prstGeom prst="rect">
              <a:avLst/>
            </a:prstGeom>
            <a:solidFill>
              <a:schemeClr val="bg1"/>
            </a:solidFill>
          </p:spPr>
          <p:txBody>
            <a:bodyPr wrap="square" rtlCol="0">
              <a:spAutoFit/>
            </a:bodyPr>
            <a:lstStyle/>
            <a:p>
              <a:r>
                <a:rPr lang="en-US" sz="1200" dirty="0" smtClean="0">
                  <a:solidFill>
                    <a:schemeClr val="tx2"/>
                  </a:solidFill>
                </a:rPr>
                <a:t>Charge sharing ratio  vs. HV </a:t>
              </a:r>
              <a:endParaRPr lang="en-US" sz="1200" dirty="0">
                <a:solidFill>
                  <a:schemeClr val="tx2"/>
                </a:solidFill>
              </a:endParaRPr>
            </a:p>
          </p:txBody>
        </p:sp>
      </p:grpSp>
    </p:spTree>
    <p:extLst>
      <p:ext uri="{BB962C8B-B14F-4D97-AF65-F5344CB8AC3E}">
        <p14:creationId xmlns:p14="http://schemas.microsoft.com/office/powerpoint/2010/main" val="354748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6792CF-8287-4E7B-91DE-651F3DBD05FF}"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7</a:t>
            </a:fld>
            <a:endParaRPr lang="en-US"/>
          </a:p>
        </p:txBody>
      </p:sp>
      <p:sp>
        <p:nvSpPr>
          <p:cNvPr id="16" name="TextBox 15"/>
          <p:cNvSpPr txBox="1"/>
          <p:nvPr/>
        </p:nvSpPr>
        <p:spPr>
          <a:xfrm>
            <a:off x="0" y="0"/>
            <a:ext cx="9144000" cy="830997"/>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First two SBS Back Trackers modules:</a:t>
            </a:r>
          </a:p>
          <a:p>
            <a:pPr algn="ct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Correct strip dimensions and improved quality of production</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80" y="3886200"/>
            <a:ext cx="3017520" cy="2590800"/>
          </a:xfrm>
          <a:prstGeom prst="rect">
            <a:avLst/>
          </a:prstGeom>
        </p:spPr>
      </p:pic>
      <p:sp>
        <p:nvSpPr>
          <p:cNvPr id="14" name="Rectangle 13"/>
          <p:cNvSpPr/>
          <p:nvPr/>
        </p:nvSpPr>
        <p:spPr>
          <a:xfrm>
            <a:off x="4038600" y="838200"/>
            <a:ext cx="4724400" cy="2743200"/>
          </a:xfrm>
          <a:prstGeom prst="rect">
            <a:avLst/>
          </a:prstGeom>
        </p:spPr>
        <p:txBody>
          <a:bodyPr wrap="square">
            <a:spAutoFit/>
          </a:bodyPr>
          <a:lstStyle/>
          <a:p>
            <a:pPr>
              <a:lnSpc>
                <a:spcPct val="150000"/>
              </a:lnSpc>
            </a:pPr>
            <a:r>
              <a:rPr lang="en-US" sz="1400" dirty="0" smtClean="0">
                <a:solidFill>
                  <a:schemeClr val="tx2"/>
                </a:solidFill>
                <a:latin typeface="Times New Roman" pitchFamily="18" charset="0"/>
                <a:cs typeface="Times New Roman" pitchFamily="18" charset="0"/>
              </a:rPr>
              <a:t>Solution: Improvement of quality of readout board at CERN</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Optical quality inspection of the board in the lab at </a:t>
            </a:r>
            <a:r>
              <a:rPr lang="en-US" sz="1400" dirty="0" err="1" smtClean="0">
                <a:latin typeface="Times New Roman" pitchFamily="18" charset="0"/>
                <a:cs typeface="Times New Roman" pitchFamily="18" charset="0"/>
              </a:rPr>
              <a:t>UVa</a:t>
            </a:r>
            <a:endParaRPr lang="en-US" sz="1400" dirty="0" smtClean="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First 3 readout board show very good quality</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Data show equal charge for both modules. </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Mean of ratio distribution mean ~ 1 and sigma ~ 0.12</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Good spatial uniformity of the charge sharing</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No significant change at different gas flow rate</a:t>
            </a:r>
          </a:p>
          <a:p>
            <a:pPr marL="285750" indent="-285750">
              <a:lnSpc>
                <a:spcPct val="150000"/>
              </a:lnSpc>
              <a:buFont typeface="Arial" panose="020B0604020202020204" pitchFamily="34" charset="0"/>
              <a:buChar char="•"/>
            </a:pPr>
            <a:r>
              <a:rPr lang="en-US" sz="1400" dirty="0" smtClean="0">
                <a:latin typeface="Times New Roman" pitchFamily="18" charset="0"/>
                <a:cs typeface="Times New Roman" pitchFamily="18" charset="0"/>
              </a:rPr>
              <a:t>Need high rate test to fully qualify </a:t>
            </a:r>
            <a:r>
              <a:rPr lang="en-US" sz="1400" dirty="0">
                <a:latin typeface="Times New Roman" pitchFamily="18" charset="0"/>
                <a:cs typeface="Times New Roman" pitchFamily="18" charset="0"/>
              </a:rPr>
              <a:t>t</a:t>
            </a:r>
            <a:r>
              <a:rPr lang="en-US" sz="1400" dirty="0" smtClean="0">
                <a:latin typeface="Times New Roman" pitchFamily="18" charset="0"/>
                <a:cs typeface="Times New Roman" pitchFamily="18" charset="0"/>
              </a:rPr>
              <a:t>he improvement</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088" y="3886200"/>
            <a:ext cx="3017520" cy="2590800"/>
          </a:xfrm>
          <a:prstGeom prst="rect">
            <a:avLst/>
          </a:prstGeom>
        </p:spPr>
      </p:pic>
      <p:grpSp>
        <p:nvGrpSpPr>
          <p:cNvPr id="8" name="Group 7"/>
          <p:cNvGrpSpPr/>
          <p:nvPr/>
        </p:nvGrpSpPr>
        <p:grpSpPr>
          <a:xfrm>
            <a:off x="27353" y="3941921"/>
            <a:ext cx="2636008" cy="2560320"/>
            <a:chOff x="2794974" y="914400"/>
            <a:chExt cx="2636008" cy="256032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7308"/>
            <a:stretch/>
          </p:blipFill>
          <p:spPr>
            <a:xfrm>
              <a:off x="2794974" y="914400"/>
              <a:ext cx="2636008" cy="2560320"/>
            </a:xfrm>
            <a:prstGeom prst="rect">
              <a:avLst/>
            </a:prstGeom>
          </p:spPr>
        </p:pic>
        <p:cxnSp>
          <p:nvCxnSpPr>
            <p:cNvPr id="17" name="Straight Connector 16"/>
            <p:cNvCxnSpPr/>
            <p:nvPr/>
          </p:nvCxnSpPr>
          <p:spPr>
            <a:xfrm flipV="1">
              <a:off x="3070384" y="1143000"/>
              <a:ext cx="2111216" cy="2077879"/>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400801" y="3883223"/>
            <a:ext cx="2438400" cy="307777"/>
          </a:xfrm>
          <a:prstGeom prst="rect">
            <a:avLst/>
          </a:prstGeom>
          <a:solidFill>
            <a:schemeClr val="bg1"/>
          </a:solidFill>
          <a:ln>
            <a:no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Gas flow = 15 units</a:t>
            </a:r>
            <a:endParaRPr lang="en-US" sz="1400" dirty="0">
              <a:solidFill>
                <a:schemeClr val="tx2"/>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199888" y="3883223"/>
            <a:ext cx="2362200" cy="307777"/>
          </a:xfrm>
          <a:prstGeom prst="rect">
            <a:avLst/>
          </a:prstGeom>
          <a:solidFill>
            <a:schemeClr val="bg1"/>
          </a:solidFill>
          <a:ln>
            <a:noFill/>
          </a:ln>
        </p:spPr>
        <p:txBody>
          <a:bodyPr wrap="square" rtlCol="0">
            <a:spAutoFit/>
          </a:bodyPr>
          <a:lstStyle/>
          <a:p>
            <a:pPr algn="ctr"/>
            <a:r>
              <a:rPr lang="en-US" sz="1400" dirty="0" smtClean="0">
                <a:solidFill>
                  <a:schemeClr val="tx2"/>
                </a:solidFill>
                <a:latin typeface="Times New Roman" panose="02020603050405020304" pitchFamily="18" charset="0"/>
                <a:cs typeface="Times New Roman" panose="02020603050405020304" pitchFamily="18" charset="0"/>
              </a:rPr>
              <a:t>Gas flow = 5 units</a:t>
            </a:r>
            <a:endParaRPr lang="en-US" sz="1400"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5058" y="3883223"/>
            <a:ext cx="2360597" cy="307777"/>
          </a:xfrm>
          <a:prstGeom prst="rect">
            <a:avLst/>
          </a:prstGeom>
          <a:solidFill>
            <a:schemeClr val="bg1"/>
          </a:solidFill>
        </p:spPr>
        <p:txBody>
          <a:bodyPr wrap="square" rtlCol="0">
            <a:spAutoFit/>
          </a:bodyPr>
          <a:lstStyle/>
          <a:p>
            <a:r>
              <a:rPr lang="en-US" sz="1400" dirty="0" smtClean="0">
                <a:solidFill>
                  <a:schemeClr val="tx2"/>
                </a:solidFill>
              </a:rPr>
              <a:t>X vs. Y ADC charge correlation</a:t>
            </a:r>
            <a:endParaRPr lang="en-US" sz="1400" dirty="0">
              <a:solidFill>
                <a:schemeClr val="tx2"/>
              </a:solidFill>
            </a:endParaRPr>
          </a:p>
        </p:txBody>
      </p:sp>
      <p:sp>
        <p:nvSpPr>
          <p:cNvPr id="2" name="Rectangle 1"/>
          <p:cNvSpPr/>
          <p:nvPr/>
        </p:nvSpPr>
        <p:spPr>
          <a:xfrm>
            <a:off x="4191000" y="3609201"/>
            <a:ext cx="3691780" cy="276999"/>
          </a:xfrm>
          <a:prstGeom prst="rect">
            <a:avLst/>
          </a:prstGeom>
          <a:solidFill>
            <a:schemeClr val="bg1"/>
          </a:solidFill>
        </p:spPr>
        <p:txBody>
          <a:bodyPr wrap="none">
            <a:spAutoFit/>
          </a:bodyPr>
          <a:lstStyle/>
          <a:p>
            <a:pPr lvl="1"/>
            <a:r>
              <a:rPr lang="en-US" sz="1200" b="1" dirty="0">
                <a:solidFill>
                  <a:srgbClr val="C00000"/>
                </a:solidFill>
                <a:latin typeface="Times New Roman" pitchFamily="18" charset="0"/>
                <a:cs typeface="Times New Roman" pitchFamily="18" charset="0"/>
              </a:rPr>
              <a:t>Flow = 10 units ~ 2 V/h, </a:t>
            </a:r>
            <a:r>
              <a:rPr lang="en-US" sz="1200" b="1" dirty="0" smtClean="0">
                <a:solidFill>
                  <a:srgbClr val="C00000"/>
                </a:solidFill>
                <a:latin typeface="Times New Roman" pitchFamily="18" charset="0"/>
                <a:cs typeface="Times New Roman" pitchFamily="18" charset="0"/>
              </a:rPr>
              <a:t>SBS 60 x 50  </a:t>
            </a:r>
            <a:r>
              <a:rPr lang="en-US" sz="1200" b="1" dirty="0">
                <a:solidFill>
                  <a:srgbClr val="C00000"/>
                </a:solidFill>
                <a:latin typeface="Times New Roman" pitchFamily="18" charset="0"/>
                <a:cs typeface="Times New Roman" pitchFamily="18" charset="0"/>
              </a:rPr>
              <a:t>V = 3.6 L</a:t>
            </a:r>
          </a:p>
        </p:txBody>
      </p:sp>
      <p:grpSp>
        <p:nvGrpSpPr>
          <p:cNvPr id="3" name="Group 2"/>
          <p:cNvGrpSpPr/>
          <p:nvPr/>
        </p:nvGrpSpPr>
        <p:grpSpPr>
          <a:xfrm>
            <a:off x="60037" y="903744"/>
            <a:ext cx="3445163" cy="2743200"/>
            <a:chOff x="60037" y="903744"/>
            <a:chExt cx="3445163" cy="2743200"/>
          </a:xfrm>
        </p:grpSpPr>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808"/>
            <a:stretch/>
          </p:blipFill>
          <p:spPr bwMode="auto">
            <a:xfrm>
              <a:off x="60037" y="903744"/>
              <a:ext cx="344516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rot="4228711">
              <a:off x="2693249" y="1869019"/>
              <a:ext cx="759974" cy="430887"/>
            </a:xfrm>
            <a:prstGeom prst="rect">
              <a:avLst/>
            </a:prstGeom>
            <a:solidFill>
              <a:schemeClr val="bg1"/>
            </a:solidFill>
          </p:spPr>
          <p:txBody>
            <a:bodyPr wrap="square" rtlCol="0">
              <a:spAutoFit/>
            </a:bodyPr>
            <a:lstStyle/>
            <a:p>
              <a:r>
                <a:rPr lang="fr-FR" sz="1050" dirty="0" smtClean="0">
                  <a:cs typeface="Times New Roman" panose="02020603050405020304" pitchFamily="18" charset="0"/>
                </a:rPr>
                <a:t>Bot. </a:t>
              </a:r>
              <a:r>
                <a:rPr lang="fr-FR" sz="1050" dirty="0" err="1" smtClean="0">
                  <a:cs typeface="Times New Roman" panose="02020603050405020304" pitchFamily="18" charset="0"/>
                </a:rPr>
                <a:t>Strips</a:t>
              </a:r>
              <a:endParaRPr lang="fr-FR" sz="1050" dirty="0" smtClean="0">
                <a:cs typeface="Times New Roman" panose="02020603050405020304" pitchFamily="18" charset="0"/>
              </a:endParaRPr>
            </a:p>
            <a:p>
              <a:r>
                <a:rPr lang="fr-FR" sz="1050" dirty="0" smtClean="0">
                  <a:cs typeface="Times New Roman" panose="02020603050405020304" pitchFamily="18" charset="0"/>
                </a:rPr>
                <a:t>350 </a:t>
              </a:r>
              <a:r>
                <a:rPr lang="fr-FR" sz="1050" dirty="0" smtClean="0">
                  <a:latin typeface="Symbol" panose="05050102010706020507" pitchFamily="18" charset="2"/>
                  <a:cs typeface="Times New Roman" panose="02020603050405020304" pitchFamily="18" charset="0"/>
                </a:rPr>
                <a:t>m</a:t>
              </a:r>
              <a:r>
                <a:rPr lang="fr-FR" sz="1050" dirty="0" smtClean="0">
                  <a:cs typeface="Times New Roman" panose="02020603050405020304" pitchFamily="18" charset="0"/>
                </a:rPr>
                <a:t>m</a:t>
              </a:r>
              <a:endParaRPr lang="fr-FR" sz="1050" dirty="0">
                <a:cs typeface="Times New Roman" panose="02020603050405020304" pitchFamily="18" charset="0"/>
              </a:endParaRPr>
            </a:p>
          </p:txBody>
        </p:sp>
      </p:grpSp>
    </p:spTree>
    <p:extLst>
      <p:ext uri="{BB962C8B-B14F-4D97-AF65-F5344CB8AC3E}">
        <p14:creationId xmlns:p14="http://schemas.microsoft.com/office/powerpoint/2010/main" val="1950955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7C3E17-CAB4-46E3-8C35-C7B1806FDFCD}"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8</a:t>
            </a:fld>
            <a:endParaRPr lang="en-US"/>
          </a:p>
        </p:txBody>
      </p:sp>
      <p:sp>
        <p:nvSpPr>
          <p:cNvPr id="16" name="TextBox 15"/>
          <p:cNvSpPr txBox="1"/>
          <p:nvPr/>
        </p:nvSpPr>
        <p:spPr>
          <a:xfrm>
            <a:off x="0" y="0"/>
            <a:ext cx="9144000"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Plans for the next batch of SBS Back Tracker Modules</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1003042"/>
            <a:ext cx="9144000" cy="5016758"/>
          </a:xfrm>
          <a:prstGeom prst="rect">
            <a:avLst/>
          </a:prstGeom>
        </p:spPr>
        <p:txBody>
          <a:bodyPr wrap="square">
            <a:spAutoFit/>
          </a:bodyPr>
          <a:lstStyle/>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The first two modules have been built and they now are been tested with cosmic and radioactive sources. </a:t>
            </a:r>
          </a:p>
          <a:p>
            <a:pPr marL="285750" indent="-285750">
              <a:lnSpc>
                <a:spcPct val="200000"/>
              </a:lnSpc>
              <a:buFont typeface="Arial" panose="020B0604020202020204" pitchFamily="34" charset="0"/>
              <a:buChar char="•"/>
            </a:pPr>
            <a:r>
              <a:rPr lang="en-US" sz="1600" dirty="0" smtClean="0">
                <a:solidFill>
                  <a:srgbClr val="C00000"/>
                </a:solidFill>
                <a:latin typeface="Times New Roman" pitchFamily="18" charset="0"/>
                <a:cs typeface="Times New Roman" pitchFamily="18" charset="0"/>
              </a:rPr>
              <a:t>One sector  on sbs_module2  had a short after  during the final test after assembly</a:t>
            </a:r>
          </a:p>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The charge sharing issue previously for the SBS GEM prototypes and due to the poor quality of the readout board production has been addressed </a:t>
            </a:r>
          </a:p>
          <a:p>
            <a:pPr marL="285750" indent="-285750">
              <a:lnSpc>
                <a:spcPct val="200000"/>
              </a:lnSpc>
              <a:buFont typeface="Arial" panose="020B0604020202020204" pitchFamily="34" charset="0"/>
              <a:buChar char="•"/>
            </a:pPr>
            <a:r>
              <a:rPr lang="en-US" sz="1600" dirty="0" smtClean="0">
                <a:solidFill>
                  <a:srgbClr val="C00000"/>
                </a:solidFill>
                <a:latin typeface="Times New Roman" pitchFamily="18" charset="0"/>
                <a:cs typeface="Times New Roman" pitchFamily="18" charset="0"/>
              </a:rPr>
              <a:t>Test of the chambers at very high rate with x-ray source to validate the fix is planned. </a:t>
            </a:r>
          </a:p>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The X-ray source has been delivered and the setup with the shielding box in the detector lab is ongoing </a:t>
            </a:r>
          </a:p>
          <a:p>
            <a:pPr marL="285750" indent="-285750">
              <a:lnSpc>
                <a:spcPct val="200000"/>
              </a:lnSpc>
              <a:buFont typeface="Arial" panose="020B0604020202020204" pitchFamily="34" charset="0"/>
              <a:buChar char="•"/>
            </a:pPr>
            <a:r>
              <a:rPr lang="en-US" sz="1600" dirty="0" smtClean="0">
                <a:solidFill>
                  <a:srgbClr val="C00000"/>
                </a:solidFill>
                <a:latin typeface="Times New Roman" pitchFamily="18" charset="0"/>
                <a:cs typeface="Times New Roman" pitchFamily="18" charset="0"/>
              </a:rPr>
              <a:t>We got </a:t>
            </a:r>
            <a:r>
              <a:rPr lang="en-US" sz="1600" dirty="0">
                <a:solidFill>
                  <a:srgbClr val="C00000"/>
                </a:solidFill>
                <a:latin typeface="Times New Roman" pitchFamily="18" charset="0"/>
                <a:cs typeface="Times New Roman" pitchFamily="18" charset="0"/>
              </a:rPr>
              <a:t>notification from CERN that the next batch of foils </a:t>
            </a:r>
            <a:r>
              <a:rPr lang="en-US" sz="1600" dirty="0" smtClean="0">
                <a:solidFill>
                  <a:srgbClr val="C00000"/>
                </a:solidFill>
                <a:latin typeface="Times New Roman" pitchFamily="18" charset="0"/>
                <a:cs typeface="Times New Roman" pitchFamily="18" charset="0"/>
              </a:rPr>
              <a:t>will be shipped </a:t>
            </a:r>
            <a:r>
              <a:rPr lang="en-US" sz="1600" dirty="0">
                <a:solidFill>
                  <a:srgbClr val="C00000"/>
                </a:solidFill>
                <a:latin typeface="Times New Roman" pitchFamily="18" charset="0"/>
                <a:cs typeface="Times New Roman" pitchFamily="18" charset="0"/>
              </a:rPr>
              <a:t>on July 18th. </a:t>
            </a:r>
            <a:endParaRPr lang="en-US" sz="1600" dirty="0" smtClean="0">
              <a:solidFill>
                <a:srgbClr val="C00000"/>
              </a:solidFill>
              <a:latin typeface="Times New Roman" pitchFamily="18" charset="0"/>
              <a:cs typeface="Times New Roman" pitchFamily="18" charset="0"/>
            </a:endParaRPr>
          </a:p>
          <a:p>
            <a:pPr marL="285750" indent="-285750">
              <a:lnSpc>
                <a:spcPct val="200000"/>
              </a:lnSpc>
              <a:buFont typeface="Arial" panose="020B0604020202020204" pitchFamily="34" charset="0"/>
              <a:buChar char="•"/>
            </a:pPr>
            <a:r>
              <a:rPr lang="en-US" sz="1600" dirty="0" smtClean="0">
                <a:latin typeface="Times New Roman" pitchFamily="18" charset="0"/>
                <a:cs typeface="Times New Roman" pitchFamily="18" charset="0"/>
              </a:rPr>
              <a:t>RESARM report a 3 weeks delay in the production of the frames due to technical problems and summer break. The frames are expected to be e shipped  by July 28</a:t>
            </a:r>
            <a:r>
              <a:rPr lang="en-US" sz="1600" baseline="30000" dirty="0" smtClean="0">
                <a:latin typeface="Times New Roman" pitchFamily="18" charset="0"/>
                <a:cs typeface="Times New Roman" pitchFamily="18" charset="0"/>
              </a:rPr>
              <a:t>th</a:t>
            </a:r>
            <a:endParaRPr lang="en-US" sz="1600" dirty="0" smtClean="0">
              <a:latin typeface="Times New Roman" pitchFamily="18" charset="0"/>
              <a:cs typeface="Times New Roman" pitchFamily="18" charset="0"/>
            </a:endParaRPr>
          </a:p>
          <a:p>
            <a:pPr marL="285750" indent="-285750">
              <a:lnSpc>
                <a:spcPct val="200000"/>
              </a:lnSpc>
              <a:buFont typeface="Arial" panose="020B0604020202020204" pitchFamily="34" charset="0"/>
              <a:buChar char="•"/>
            </a:pPr>
            <a:r>
              <a:rPr lang="en-US" sz="1600" dirty="0" smtClean="0">
                <a:solidFill>
                  <a:srgbClr val="C00000"/>
                </a:solidFill>
                <a:latin typeface="Times New Roman" pitchFamily="18" charset="0"/>
                <a:cs typeface="Times New Roman" pitchFamily="18" charset="0"/>
              </a:rPr>
              <a:t>We </a:t>
            </a:r>
            <a:r>
              <a:rPr lang="en-US" sz="1600" dirty="0">
                <a:solidFill>
                  <a:srgbClr val="C00000"/>
                </a:solidFill>
                <a:latin typeface="Times New Roman" pitchFamily="18" charset="0"/>
                <a:cs typeface="Times New Roman" pitchFamily="18" charset="0"/>
              </a:rPr>
              <a:t>plan to </a:t>
            </a:r>
            <a:r>
              <a:rPr lang="en-US" sz="1600" dirty="0" smtClean="0">
                <a:solidFill>
                  <a:srgbClr val="C00000"/>
                </a:solidFill>
                <a:latin typeface="Times New Roman" pitchFamily="18" charset="0"/>
                <a:cs typeface="Times New Roman" pitchFamily="18" charset="0"/>
              </a:rPr>
              <a:t>start the assembly </a:t>
            </a:r>
            <a:r>
              <a:rPr lang="en-US" sz="1600" dirty="0">
                <a:solidFill>
                  <a:srgbClr val="C00000"/>
                </a:solidFill>
                <a:latin typeface="Times New Roman" pitchFamily="18" charset="0"/>
                <a:cs typeface="Times New Roman" pitchFamily="18" charset="0"/>
              </a:rPr>
              <a:t>the next 3 chambers soon after </a:t>
            </a:r>
            <a:r>
              <a:rPr lang="en-US" sz="1600" dirty="0" smtClean="0">
                <a:solidFill>
                  <a:srgbClr val="C00000"/>
                </a:solidFill>
                <a:latin typeface="Times New Roman" pitchFamily="18" charset="0"/>
                <a:cs typeface="Times New Roman" pitchFamily="18" charset="0"/>
              </a:rPr>
              <a:t>that we receive the foils from CERN</a:t>
            </a:r>
          </a:p>
        </p:txBody>
      </p:sp>
    </p:spTree>
    <p:extLst>
      <p:ext uri="{BB962C8B-B14F-4D97-AF65-F5344CB8AC3E}">
        <p14:creationId xmlns:p14="http://schemas.microsoft.com/office/powerpoint/2010/main" val="3711027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5E433E-A85A-4A91-9962-795734236194}" type="datetime1">
              <a:rPr lang="en-US" smtClean="0"/>
              <a:t>7/7/2014</a:t>
            </a:fld>
            <a:endParaRPr lang="en-US"/>
          </a:p>
        </p:txBody>
      </p:sp>
      <p:sp>
        <p:nvSpPr>
          <p:cNvPr id="5" name="Footer Placeholder 4"/>
          <p:cNvSpPr>
            <a:spLocks noGrp="1"/>
          </p:cNvSpPr>
          <p:nvPr>
            <p:ph type="ftr" sz="quarter" idx="11"/>
          </p:nvPr>
        </p:nvSpPr>
        <p:spPr/>
        <p:txBody>
          <a:bodyPr/>
          <a:lstStyle/>
          <a:p>
            <a:r>
              <a:rPr lang="en-US" smtClean="0"/>
              <a:t>SBS Coll Meeting 07/07/2014</a:t>
            </a:r>
            <a:endParaRPr lang="en-US"/>
          </a:p>
        </p:txBody>
      </p:sp>
      <p:sp>
        <p:nvSpPr>
          <p:cNvPr id="6" name="Slide Number Placeholder 5"/>
          <p:cNvSpPr>
            <a:spLocks noGrp="1"/>
          </p:cNvSpPr>
          <p:nvPr>
            <p:ph type="sldNum" sz="quarter" idx="12"/>
          </p:nvPr>
        </p:nvSpPr>
        <p:spPr/>
        <p:txBody>
          <a:bodyPr/>
          <a:lstStyle/>
          <a:p>
            <a:fld id="{DB0E36C9-3AF3-4F25-819E-BE7B4BF519E9}" type="slidenum">
              <a:rPr lang="en-US" smtClean="0"/>
              <a:t>9</a:t>
            </a:fld>
            <a:endParaRPr lang="en-US"/>
          </a:p>
        </p:txBody>
      </p:sp>
      <p:sp>
        <p:nvSpPr>
          <p:cNvPr id="7" name="TextBox 6"/>
          <p:cNvSpPr txBox="1"/>
          <p:nvPr/>
        </p:nvSpPr>
        <p:spPr>
          <a:xfrm>
            <a:off x="0" y="605971"/>
            <a:ext cx="9144000" cy="707886"/>
          </a:xfrm>
          <a:prstGeom prst="rect">
            <a:avLst/>
          </a:prstGeom>
          <a:noFill/>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Outline</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828800"/>
            <a:ext cx="9144000" cy="3170099"/>
          </a:xfrm>
          <a:prstGeom prst="rect">
            <a:avLst/>
          </a:prstGeom>
        </p:spPr>
        <p:txBody>
          <a:bodyPr wrap="square">
            <a:spAutoFit/>
          </a:bodyPr>
          <a:lstStyle/>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Status of the production SBS Polarimeter GEM modules</a:t>
            </a:r>
          </a:p>
          <a:p>
            <a:pPr marL="342900" indent="-342900">
              <a:lnSpc>
                <a:spcPct val="250000"/>
              </a:lnSpc>
              <a:buFont typeface="Arial" pitchFamily="34" charset="0"/>
              <a:buChar char="•"/>
            </a:pPr>
            <a:r>
              <a:rPr lang="en-US" sz="2000" dirty="0" smtClean="0">
                <a:solidFill>
                  <a:schemeClr val="tx2"/>
                </a:solidFill>
                <a:latin typeface="Times New Roman" pitchFamily="18" charset="0"/>
                <a:cs typeface="Times New Roman" pitchFamily="18" charset="0"/>
              </a:rPr>
              <a:t>Latest issues under investigation.</a:t>
            </a:r>
          </a:p>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Report on the performances of the chambers at FNAL and JLab test beam </a:t>
            </a:r>
          </a:p>
          <a:p>
            <a:pPr marL="342900" indent="-342900">
              <a:lnSpc>
                <a:spcPct val="250000"/>
              </a:lnSpc>
              <a:buFont typeface="Arial" pitchFamily="34" charset="0"/>
              <a:buChar char="•"/>
            </a:pPr>
            <a:r>
              <a:rPr lang="en-US" sz="2000" dirty="0" smtClean="0">
                <a:solidFill>
                  <a:schemeClr val="bg1">
                    <a:lumMod val="85000"/>
                  </a:schemeClr>
                </a:solidFill>
                <a:latin typeface="Times New Roman" pitchFamily="18" charset="0"/>
                <a:cs typeface="Times New Roman" pitchFamily="18" charset="0"/>
              </a:rPr>
              <a:t>Update on APV25-SRS Electronics for SBS</a:t>
            </a:r>
          </a:p>
        </p:txBody>
      </p:sp>
    </p:spTree>
    <p:extLst>
      <p:ext uri="{BB962C8B-B14F-4D97-AF65-F5344CB8AC3E}">
        <p14:creationId xmlns:p14="http://schemas.microsoft.com/office/powerpoint/2010/main" val="134986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7796</TotalTime>
  <Words>2636</Words>
  <Application>Microsoft Office PowerPoint</Application>
  <PresentationFormat>On-screen Show (4:3)</PresentationFormat>
  <Paragraphs>390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Update on SBS Polarimeter GEMs and SRS Electronics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kgnanvo</dc:creator>
  <cp:lastModifiedBy>kgnanvo</cp:lastModifiedBy>
  <cp:revision>576</cp:revision>
  <dcterms:created xsi:type="dcterms:W3CDTF">2013-04-08T15:33:27Z</dcterms:created>
  <dcterms:modified xsi:type="dcterms:W3CDTF">2014-07-07T13:15:20Z</dcterms:modified>
</cp:coreProperties>
</file>