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304" r:id="rId4"/>
    <p:sldId id="318" r:id="rId5"/>
    <p:sldId id="306" r:id="rId6"/>
    <p:sldId id="322" r:id="rId7"/>
    <p:sldId id="313" r:id="rId8"/>
    <p:sldId id="314" r:id="rId9"/>
    <p:sldId id="316" r:id="rId10"/>
    <p:sldId id="317" r:id="rId11"/>
    <p:sldId id="320" r:id="rId12"/>
    <p:sldId id="323" r:id="rId13"/>
    <p:sldId id="324" r:id="rId14"/>
    <p:sldId id="325" r:id="rId15"/>
    <p:sldId id="326" r:id="rId16"/>
    <p:sldId id="327" r:id="rId17"/>
    <p:sldId id="321" r:id="rId18"/>
  </p:sldIdLst>
  <p:sldSz cx="9144000" cy="6858000" type="screen4x3"/>
  <p:notesSz cx="6946900" cy="9220200"/>
  <p:embeddedFontLst>
    <p:embeddedFont>
      <p:font typeface="Wingdings 3" panose="05040102010807070707" pitchFamily="18" charset="2"/>
      <p:regular r:id="rId20"/>
    </p:embeddedFont>
    <p:embeddedFont>
      <p:font typeface="Cambria" panose="02040503050406030204" pitchFamily="18" charset="0"/>
      <p:regular r:id="rId21"/>
      <p:bold r:id="rId22"/>
      <p:italic r:id="rId23"/>
      <p:boldItalic r:id="rId24"/>
    </p:embeddedFont>
    <p:embeddedFont>
      <p:font typeface="Gill Sans MT" panose="020B0604020202020204" charset="0"/>
      <p:regular r:id="rId25"/>
      <p:bold r:id="rId26"/>
      <p:italic r:id="rId27"/>
      <p:boldItalic r:id="rId28"/>
    </p:embeddedFont>
    <p:embeddedFont>
      <p:font typeface="Bookman Old Style" panose="02050604050505020204" pitchFamily="18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00" y="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viewProps" Target="viewProp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9900" cy="46037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5413" y="0"/>
            <a:ext cx="3009900" cy="46037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022DAD9-B89F-41DF-9986-DE7FCEE99AF8}" type="datetimeFigureOut">
              <a:rPr lang="en-US"/>
              <a:pPr>
                <a:defRPr/>
              </a:pPr>
              <a:t>7/7/2014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79913"/>
            <a:ext cx="5556250" cy="4148137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9900" cy="46037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5413" y="8758238"/>
            <a:ext cx="3009900" cy="46037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FC02C34-C363-43D6-98F8-AE4C61972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00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01BBD07-ECEA-451B-9E06-641356D985EF}" type="slidenum">
              <a:rPr lang="en-US" smtClean="0"/>
              <a:pPr eaLnBrk="1" hangingPunct="1"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16B9CE5-AA97-4539-93DA-486A173A7DE1}" type="slidenum">
              <a:rPr lang="en-US" smtClean="0"/>
              <a:pPr eaLnBrk="1" hangingPunct="1"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80FC77-AD16-4477-A0E3-93A3F0A6E11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078404-65FD-487B-8C9C-ACCCB8B32D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F183D1-57DB-4D29-ACFC-723C99AAFA3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F183D1-57DB-4D29-ACFC-723C99AAFA3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F183D1-57DB-4D29-ACFC-723C99AAFA3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F53726C-9B1E-48B6-A90B-CEF2740A02E8}" type="slidenum">
              <a:rPr lang="en-US" smtClean="0"/>
              <a:pPr eaLnBrk="1" hangingPunct="1"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F183D1-57DB-4D29-ACFC-723C99AAFA3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2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14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C1458F88-6190-4EDE-88AF-AFA641DA80A4}" type="datetime1">
              <a:rPr lang="en-US" smtClean="0"/>
              <a:t>7/7/2014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SBS Collaboration Meeting</a:t>
            </a: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A853C-E74F-4096-945B-4155CB9E9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6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315F0-BF39-4A24-BEB4-160BFA0532F2}" type="datetime1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SBS Collaboration Meeting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1115A-F4DC-4998-ADBC-03E7D12136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31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Isosceles Triangle 11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traight Connector 12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D62BD-2D28-411B-A88F-3F145C1F5678}" type="datetime1">
              <a:rPr lang="en-US" smtClean="0"/>
              <a:t>7/7/2014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SBS Collaboration Meeting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487E5-B3D7-4F67-98DD-B021E34D0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40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A591E-0AAE-49BD-BAFD-8583FDD55043}" type="datetime1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SBS Collaboration Meeting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F4AD2-37E3-427D-A9FF-634C82F28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21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95B58-B40C-45DB-BBC1-68CF7140B88F}" type="datetime1">
              <a:rPr lang="en-US" smtClean="0"/>
              <a:t>7/7/2014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SBS Collaboration Meeting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3B9E6-2F36-46C8-BF40-F959D77E1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56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5F661-A9E1-4862-B661-EC46C774E6C7}" type="datetime1">
              <a:rPr lang="en-US" smtClean="0"/>
              <a:t>7/7/2014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SBS Collaboration Meeting</a:t>
            </a: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1393F-1153-4747-B128-4C32EC7CA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3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98FBD-8C3A-483B-AA1E-30845AB39D27}" type="datetime1">
              <a:rPr lang="en-US" smtClean="0"/>
              <a:t>7/7/2014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SBS Collaboration Meeting</a:t>
            </a: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B708E-13EE-4550-B78A-F8C94D1CB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46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10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A0791-0DFF-4DE0-B55A-794DADF52D8B}" type="datetime1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SBS Collaboration Meeting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A1386-6183-408E-82ED-6997DD658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86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Isosceles Triangle 11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43C17-DD35-4D15-AE53-05D6309F7D3F}" type="datetime1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SBS Collaboration Meeting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B388F-6EDF-4AAA-A5F4-C34FFC3AE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35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Straight Connector 11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Isosceles Triangle 1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5EED5-3C85-44FF-8C14-C20F1BFDA4E7}" type="datetime1">
              <a:rPr lang="en-US" smtClean="0"/>
              <a:t>7/7/2014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SBS Collaboration Meeting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E0835-2C89-4B84-B764-1B6CD696C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99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Isosceles Triangle 11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12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537D5-5DF1-4CC7-958C-A9F98BF49D89}" type="datetime1">
              <a:rPr lang="en-US" smtClean="0"/>
              <a:t>7/7/2014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SBS Collaboration Meeting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8D18A-D2E4-4396-A1DE-822F67F40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2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fld id="{7633529E-197E-403C-9D45-9355421B29DD}" type="datetime1">
              <a:rPr lang="en-US" smtClean="0"/>
              <a:t>7/7/2014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SBS Collaboration Meeting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fld id="{1FAB36AD-0086-4637-9A8B-D38961B0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2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895" r:id="rId2"/>
    <p:sldLayoutId id="2147483900" r:id="rId3"/>
    <p:sldLayoutId id="2147483896" r:id="rId4"/>
    <p:sldLayoutId id="2147483897" r:id="rId5"/>
    <p:sldLayoutId id="2147483901" r:id="rId6"/>
    <p:sldLayoutId id="2147483902" r:id="rId7"/>
    <p:sldLayoutId id="2147483903" r:id="rId8"/>
    <p:sldLayoutId id="2147483904" r:id="rId9"/>
    <p:sldLayoutId id="2147483898" r:id="rId10"/>
    <p:sldLayoutId id="2147483905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pPr eaLnBrk="1" hangingPunct="1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FASTBUS DAQ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2438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Sergey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Abrahamyan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University of Virginia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Yerevan Physics Institute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SBS collaboration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Event Blocking test results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F4AD2-37E3-427D-A9FF-634C82F28DE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A9F7F1-1179-4889-AA8F-C7FB2278CD9C}" type="datetime1">
              <a:rPr lang="en-US" smtClean="0"/>
              <a:t>7/7/2014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SBS Collaboration Meeting</a:t>
            </a:r>
            <a:endParaRPr lang="en-US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113443"/>
              </p:ext>
            </p:extLst>
          </p:nvPr>
        </p:nvGraphicFramePr>
        <p:xfrm>
          <a:off x="1524000" y="2849880"/>
          <a:ext cx="60960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Event Blocking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Number of channels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Number of modules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Life time (%)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243044" y="14478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kHz rate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New TI version 3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Linux CPU</a:t>
            </a:r>
            <a:endParaRPr lang="ru-RU" sz="2400" b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4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Parallel DAQ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F4AD2-37E3-427D-A9FF-634C82F28DE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28B44F-5F5C-4645-BC11-76F6627EA377}" type="datetime1">
              <a:rPr lang="en-US" smtClean="0"/>
              <a:t>7/7/2014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SBS Collaboration Meeting</a:t>
            </a:r>
            <a:endParaRPr lang="en-US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333500"/>
            <a:ext cx="81248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557426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Dead-time for N modules will be D</a:t>
            </a:r>
            <a:r>
              <a:rPr lang="en-US" b="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~ (D</a:t>
            </a:r>
            <a:r>
              <a:rPr lang="en-US" b="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0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D</a:t>
            </a:r>
            <a:r>
              <a:rPr lang="en-US" b="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is dead-time for 1 module.</a:t>
            </a:r>
          </a:p>
          <a:p>
            <a:pPr algn="ctr" eaLnBrk="1" hangingPunct="1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If D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30% =&gt; D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~ 2%</a:t>
            </a:r>
            <a:endParaRPr lang="ru-RU" b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90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ADC test setup</a:t>
            </a:r>
          </a:p>
        </p:txBody>
      </p:sp>
      <p:pic>
        <p:nvPicPr>
          <p:cNvPr id="1127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" r="-267"/>
          <a:stretch>
            <a:fillRect/>
          </a:stretch>
        </p:blipFill>
        <p:spPr bwMode="auto">
          <a:xfrm>
            <a:off x="1981200" y="1219200"/>
            <a:ext cx="5486400" cy="5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F4AD2-37E3-427D-A9FF-634C82F28DE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ECC2CB-98B2-490D-9001-27169E5BBDCC}" type="datetime1">
              <a:rPr lang="en-US" smtClean="0"/>
              <a:t>7/7/2014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SBS Collaboration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9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ADC test procedure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8458200" cy="4922838"/>
          </a:xfrm>
        </p:spPr>
        <p:txBody>
          <a:bodyPr/>
          <a:lstStyle/>
          <a:p>
            <a:pPr eaLnBrk="1" hangingPunct="1"/>
            <a:endParaRPr lang="en-US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FPGA reprogrammed to generate programmable width ECL signals </a:t>
            </a:r>
          </a:p>
          <a:p>
            <a:pPr eaLnBrk="1" hangingPunct="1"/>
            <a:endParaRPr lang="en-US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Signal width ~ amplitude</a:t>
            </a:r>
          </a:p>
          <a:p>
            <a:pPr eaLnBrk="1" hangingPunct="1"/>
            <a:endParaRPr lang="en-US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12000 events generated the width changes every 1000 event</a:t>
            </a:r>
          </a:p>
          <a:p>
            <a:pPr marL="0" indent="0" eaLnBrk="1" hangingPunct="1">
              <a:buNone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Each ADC channel should have 12 peaks with fixed amplitude 1000 events in each</a:t>
            </a:r>
          </a:p>
          <a:p>
            <a:pPr eaLnBrk="1" hangingPunct="1"/>
            <a:endParaRPr lang="en-US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Pedestal events also generated to look the width of the pedestal </a:t>
            </a:r>
          </a:p>
          <a:p>
            <a:pPr eaLnBrk="1" hangingPunct="1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F4AD2-37E3-427D-A9FF-634C82F28DE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265F9D-F777-4B56-9EC9-517630277A69}" type="datetime1">
              <a:rPr lang="en-US" smtClean="0"/>
              <a:t>7/7/2014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SBS Collaboration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37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TDC test setup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12" y="1350053"/>
            <a:ext cx="5782188" cy="4822147"/>
          </a:xfrm>
          <a:prstGeom prst="rect">
            <a:avLst/>
          </a:prstGeom>
        </p:spPr>
      </p:pic>
      <p:sp>
        <p:nvSpPr>
          <p:cNvPr id="58" name="Номер слайда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F4AD2-37E3-427D-A9FF-634C82F28DE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9" name="Дата 5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37F56B-5677-421D-A4BE-8CDCBAD04CD2}" type="datetime1">
              <a:rPr lang="en-US" smtClean="0"/>
              <a:t>7/7/2014</a:t>
            </a:fld>
            <a:endParaRPr lang="en-US"/>
          </a:p>
        </p:txBody>
      </p:sp>
      <p:sp>
        <p:nvSpPr>
          <p:cNvPr id="60" name="Нижний колонтитул 5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SBS Collaboration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96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DC test procedure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819870"/>
            <a:ext cx="39565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dirty="0" smtClean="0">
                <a:solidFill>
                  <a:srgbClr val="C00000"/>
                </a:solidFill>
                <a:latin typeface="Arial"/>
                <a:cs typeface="Arial"/>
              </a:rPr>
              <a:t>Sparsification CRL #1</a:t>
            </a:r>
          </a:p>
          <a:p>
            <a:pPr marL="342900" indent="-342900"/>
            <a:r>
              <a:rPr lang="en-US" dirty="0">
                <a:latin typeface="Arial"/>
                <a:cs typeface="Arial"/>
              </a:rPr>
              <a:t>	</a:t>
            </a:r>
            <a:r>
              <a:rPr lang="en-US" dirty="0" smtClean="0">
                <a:latin typeface="Arial"/>
                <a:cs typeface="Arial"/>
              </a:rPr>
              <a:t>Full scale time window = 400 ns</a:t>
            </a:r>
          </a:p>
          <a:p>
            <a:pPr marL="342900" indent="-342900"/>
            <a:r>
              <a:rPr lang="en-US" dirty="0">
                <a:latin typeface="Arial"/>
                <a:cs typeface="Arial"/>
              </a:rPr>
              <a:t>	</a:t>
            </a:r>
            <a:r>
              <a:rPr lang="en-US" dirty="0" smtClean="0">
                <a:latin typeface="Arial"/>
                <a:cs typeface="Arial"/>
              </a:rPr>
              <a:t>Sparsification threshold = 0 ns</a:t>
            </a:r>
            <a:r>
              <a:rPr lang="en-US" dirty="0">
                <a:latin typeface="Arial"/>
                <a:cs typeface="Arial"/>
              </a:rPr>
              <a:t>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3191470"/>
            <a:ext cx="48013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dirty="0" smtClean="0">
                <a:solidFill>
                  <a:srgbClr val="C00000"/>
                </a:solidFill>
                <a:latin typeface="Arial"/>
                <a:cs typeface="Arial"/>
              </a:rPr>
              <a:t>Sparsification CRL #2</a:t>
            </a:r>
          </a:p>
          <a:p>
            <a:pPr marL="342900" indent="-342900"/>
            <a:r>
              <a:rPr lang="en-US" dirty="0">
                <a:latin typeface="Arial"/>
                <a:cs typeface="Arial"/>
              </a:rPr>
              <a:t>	</a:t>
            </a:r>
            <a:r>
              <a:rPr lang="en-US" dirty="0" smtClean="0">
                <a:latin typeface="Arial"/>
                <a:cs typeface="Arial"/>
              </a:rPr>
              <a:t>Full scale time window = 400 ns</a:t>
            </a:r>
          </a:p>
          <a:p>
            <a:pPr marL="342900" indent="-342900"/>
            <a:r>
              <a:rPr lang="en-US" dirty="0">
                <a:latin typeface="Arial"/>
                <a:cs typeface="Arial"/>
              </a:rPr>
              <a:t>	</a:t>
            </a:r>
            <a:r>
              <a:rPr lang="en-US" dirty="0" smtClean="0">
                <a:latin typeface="Arial"/>
                <a:cs typeface="Arial"/>
              </a:rPr>
              <a:t>Sparsification threshold = 300 ns</a:t>
            </a:r>
            <a:r>
              <a:rPr lang="en-US" dirty="0">
                <a:latin typeface="Arial"/>
                <a:cs typeface="Arial"/>
              </a:rPr>
              <a:t>	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4563070"/>
            <a:ext cx="48013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dirty="0" smtClean="0">
                <a:solidFill>
                  <a:srgbClr val="C00000"/>
                </a:solidFill>
                <a:latin typeface="Arial"/>
                <a:cs typeface="Arial"/>
              </a:rPr>
              <a:t>Sparsification CRL #3</a:t>
            </a:r>
          </a:p>
          <a:p>
            <a:pPr marL="342900" indent="-342900"/>
            <a:r>
              <a:rPr lang="en-US" dirty="0">
                <a:latin typeface="Arial"/>
                <a:cs typeface="Arial"/>
              </a:rPr>
              <a:t>	</a:t>
            </a:r>
            <a:r>
              <a:rPr lang="en-US" dirty="0" smtClean="0">
                <a:latin typeface="Arial"/>
                <a:cs typeface="Arial"/>
              </a:rPr>
              <a:t>Full scale time window = 496 ns</a:t>
            </a:r>
          </a:p>
          <a:p>
            <a:pPr marL="342900" indent="-342900"/>
            <a:r>
              <a:rPr lang="en-US" dirty="0">
                <a:latin typeface="Arial"/>
                <a:cs typeface="Arial"/>
              </a:rPr>
              <a:t>	</a:t>
            </a:r>
            <a:r>
              <a:rPr lang="en-US" dirty="0" smtClean="0">
                <a:latin typeface="Arial"/>
                <a:cs typeface="Arial"/>
              </a:rPr>
              <a:t>Sparsification threshold = 424 ns</a:t>
            </a:r>
            <a:r>
              <a:rPr lang="en-US" dirty="0">
                <a:latin typeface="Arial"/>
                <a:cs typeface="Arial"/>
              </a:rPr>
              <a:t>	</a:t>
            </a:r>
          </a:p>
        </p:txBody>
      </p:sp>
      <p:cxnSp>
        <p:nvCxnSpPr>
          <p:cNvPr id="11" name="Elbow Connector 51"/>
          <p:cNvCxnSpPr>
            <a:cxnSpLocks/>
          </p:cNvCxnSpPr>
          <p:nvPr/>
        </p:nvCxnSpPr>
        <p:spPr>
          <a:xfrm flipV="1">
            <a:off x="4800600" y="3724870"/>
            <a:ext cx="1219200" cy="332602"/>
          </a:xfrm>
          <a:prstGeom prst="bentConnector3">
            <a:avLst>
              <a:gd name="adj1" fmla="val 7161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53"/>
          <p:cNvCxnSpPr>
            <a:cxnSpLocks/>
          </p:cNvCxnSpPr>
          <p:nvPr/>
        </p:nvCxnSpPr>
        <p:spPr>
          <a:xfrm flipV="1">
            <a:off x="4800600" y="3295102"/>
            <a:ext cx="1447800" cy="301752"/>
          </a:xfrm>
          <a:prstGeom prst="bentConnector3">
            <a:avLst>
              <a:gd name="adj1" fmla="val 9496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54"/>
          <p:cNvCxnSpPr>
            <a:cxnSpLocks/>
          </p:cNvCxnSpPr>
          <p:nvPr/>
        </p:nvCxnSpPr>
        <p:spPr>
          <a:xfrm rot="10800000">
            <a:off x="6248400" y="3298519"/>
            <a:ext cx="2362200" cy="301752"/>
          </a:xfrm>
          <a:prstGeom prst="bentConnector3">
            <a:avLst>
              <a:gd name="adj1" fmla="val 9953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/>
          </p:cNvSpPr>
          <p:nvPr/>
        </p:nvSpPr>
        <p:spPr>
          <a:xfrm>
            <a:off x="8132584" y="4105870"/>
            <a:ext cx="4539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/>
                <a:cs typeface="Arial"/>
              </a:rPr>
              <a:t>0 ns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>
            <a:spLocks/>
          </p:cNvSpPr>
          <p:nvPr/>
        </p:nvSpPr>
        <p:spPr>
          <a:xfrm>
            <a:off x="5942135" y="3082260"/>
            <a:ext cx="6110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/>
                <a:cs typeface="Arial"/>
              </a:rPr>
              <a:t>325 ns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>
            <a:spLocks/>
          </p:cNvSpPr>
          <p:nvPr/>
        </p:nvSpPr>
        <p:spPr>
          <a:xfrm>
            <a:off x="5332535" y="4121259"/>
            <a:ext cx="6110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/>
                <a:cs typeface="Arial"/>
              </a:rPr>
              <a:t>400 ns</a:t>
            </a:r>
            <a:endParaRPr lang="en-US" sz="1100" dirty="0">
              <a:latin typeface="Arial"/>
              <a:cs typeface="Arial"/>
            </a:endParaRPr>
          </a:p>
        </p:txBody>
      </p:sp>
      <p:cxnSp>
        <p:nvCxnSpPr>
          <p:cNvPr id="17" name="Elbow Connector 61"/>
          <p:cNvCxnSpPr>
            <a:cxnSpLocks/>
          </p:cNvCxnSpPr>
          <p:nvPr/>
        </p:nvCxnSpPr>
        <p:spPr>
          <a:xfrm flipV="1">
            <a:off x="4800600" y="5048072"/>
            <a:ext cx="609600" cy="3048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62"/>
          <p:cNvCxnSpPr>
            <a:cxnSpLocks/>
          </p:cNvCxnSpPr>
          <p:nvPr/>
        </p:nvCxnSpPr>
        <p:spPr>
          <a:xfrm rot="10800000">
            <a:off x="5410200" y="5048072"/>
            <a:ext cx="3200400" cy="304800"/>
          </a:xfrm>
          <a:prstGeom prst="bentConnector3">
            <a:avLst>
              <a:gd name="adj1" fmla="val 9213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/>
          </p:cNvSpPr>
          <p:nvPr/>
        </p:nvSpPr>
        <p:spPr>
          <a:xfrm>
            <a:off x="5943600" y="4410670"/>
            <a:ext cx="6110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/>
                <a:cs typeface="Arial"/>
              </a:rPr>
              <a:t>325 ns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>
            <a:spLocks/>
          </p:cNvSpPr>
          <p:nvPr/>
        </p:nvSpPr>
        <p:spPr>
          <a:xfrm>
            <a:off x="6400800" y="4121259"/>
            <a:ext cx="6110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/>
                <a:cs typeface="Arial"/>
              </a:rPr>
              <a:t>300 ns</a:t>
            </a:r>
            <a:endParaRPr lang="en-US" sz="1100" dirty="0">
              <a:latin typeface="Arial"/>
              <a:cs typeface="Arial"/>
            </a:endParaRPr>
          </a:p>
        </p:txBody>
      </p:sp>
      <p:cxnSp>
        <p:nvCxnSpPr>
          <p:cNvPr id="21" name="Elbow Connector 77"/>
          <p:cNvCxnSpPr>
            <a:cxnSpLocks/>
          </p:cNvCxnSpPr>
          <p:nvPr/>
        </p:nvCxnSpPr>
        <p:spPr>
          <a:xfrm rot="10800000">
            <a:off x="5715000" y="3724870"/>
            <a:ext cx="2971800" cy="329184"/>
          </a:xfrm>
          <a:prstGeom prst="bentConnector3">
            <a:avLst>
              <a:gd name="adj1" fmla="val 7425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91"/>
          <p:cNvCxnSpPr>
            <a:cxnSpLocks/>
          </p:cNvCxnSpPr>
          <p:nvPr/>
        </p:nvCxnSpPr>
        <p:spPr>
          <a:xfrm flipV="1">
            <a:off x="4800600" y="4638900"/>
            <a:ext cx="1447800" cy="301752"/>
          </a:xfrm>
          <a:prstGeom prst="bentConnector3">
            <a:avLst>
              <a:gd name="adj1" fmla="val 9496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92"/>
          <p:cNvCxnSpPr>
            <a:cxnSpLocks/>
          </p:cNvCxnSpPr>
          <p:nvPr/>
        </p:nvCxnSpPr>
        <p:spPr>
          <a:xfrm rot="10800000">
            <a:off x="6248400" y="4642317"/>
            <a:ext cx="2362200" cy="301752"/>
          </a:xfrm>
          <a:prstGeom prst="bentConnector3">
            <a:avLst>
              <a:gd name="adj1" fmla="val 9953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848600" y="4563070"/>
            <a:ext cx="8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Common stop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62600" y="494407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Sparse. Thresh.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77000" y="364867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Sparse. Thresh.</a:t>
            </a:r>
            <a:endParaRPr lang="en-US" sz="1000" dirty="0">
              <a:latin typeface="Arial"/>
              <a:cs typeface="Arial"/>
            </a:endParaRPr>
          </a:p>
        </p:txBody>
      </p:sp>
      <p:cxnSp>
        <p:nvCxnSpPr>
          <p:cNvPr id="27" name="Elbow Connector 107"/>
          <p:cNvCxnSpPr>
            <a:cxnSpLocks/>
          </p:cNvCxnSpPr>
          <p:nvPr/>
        </p:nvCxnSpPr>
        <p:spPr>
          <a:xfrm flipV="1">
            <a:off x="4800600" y="2372380"/>
            <a:ext cx="1219200" cy="332602"/>
          </a:xfrm>
          <a:prstGeom prst="bentConnector3">
            <a:avLst>
              <a:gd name="adj1" fmla="val 7161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108"/>
          <p:cNvCxnSpPr>
            <a:cxnSpLocks/>
          </p:cNvCxnSpPr>
          <p:nvPr/>
        </p:nvCxnSpPr>
        <p:spPr>
          <a:xfrm flipV="1">
            <a:off x="4800600" y="1942612"/>
            <a:ext cx="1447800" cy="301752"/>
          </a:xfrm>
          <a:prstGeom prst="bentConnector3">
            <a:avLst>
              <a:gd name="adj1" fmla="val 9496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109"/>
          <p:cNvCxnSpPr>
            <a:cxnSpLocks/>
          </p:cNvCxnSpPr>
          <p:nvPr/>
        </p:nvCxnSpPr>
        <p:spPr>
          <a:xfrm rot="10800000">
            <a:off x="6248400" y="1946029"/>
            <a:ext cx="2362200" cy="301752"/>
          </a:xfrm>
          <a:prstGeom prst="bentConnector3">
            <a:avLst>
              <a:gd name="adj1" fmla="val 9953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/>
          </p:cNvSpPr>
          <p:nvPr/>
        </p:nvSpPr>
        <p:spPr>
          <a:xfrm>
            <a:off x="8132584" y="2734270"/>
            <a:ext cx="4539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/>
                <a:cs typeface="Arial"/>
              </a:rPr>
              <a:t>0 ns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31" name="TextBox 30"/>
          <p:cNvSpPr txBox="1">
            <a:spLocks/>
          </p:cNvSpPr>
          <p:nvPr/>
        </p:nvSpPr>
        <p:spPr>
          <a:xfrm>
            <a:off x="5943600" y="1710660"/>
            <a:ext cx="6110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/>
                <a:cs typeface="Arial"/>
              </a:rPr>
              <a:t>325 ns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32" name="TextBox 31"/>
          <p:cNvSpPr txBox="1">
            <a:spLocks/>
          </p:cNvSpPr>
          <p:nvPr/>
        </p:nvSpPr>
        <p:spPr>
          <a:xfrm>
            <a:off x="5332535" y="2734270"/>
            <a:ext cx="6110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/>
                <a:cs typeface="Arial"/>
              </a:rPr>
              <a:t>400 ns</a:t>
            </a:r>
            <a:endParaRPr lang="en-US" sz="1100" dirty="0">
              <a:latin typeface="Arial"/>
              <a:cs typeface="Arial"/>
            </a:endParaRPr>
          </a:p>
        </p:txBody>
      </p:sp>
      <p:cxnSp>
        <p:nvCxnSpPr>
          <p:cNvPr id="33" name="Elbow Connector 118"/>
          <p:cNvCxnSpPr>
            <a:cxnSpLocks/>
          </p:cNvCxnSpPr>
          <p:nvPr/>
        </p:nvCxnSpPr>
        <p:spPr>
          <a:xfrm rot="10800000">
            <a:off x="5715000" y="2372380"/>
            <a:ext cx="2971800" cy="329184"/>
          </a:xfrm>
          <a:prstGeom prst="bentConnector3">
            <a:avLst>
              <a:gd name="adj1" fmla="val 1271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848600" y="3191470"/>
            <a:ext cx="8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Common stop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48600" y="1819870"/>
            <a:ext cx="8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Common stop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F4AD2-37E3-427D-A9FF-634C82F28DE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7" name="Дата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43448E-E658-42BB-B71F-B01CFB2F28B6}" type="datetime1">
              <a:rPr lang="en-US" smtClean="0"/>
              <a:t>7/7/2014</a:t>
            </a:fld>
            <a:endParaRPr lang="en-US"/>
          </a:p>
        </p:txBody>
      </p:sp>
      <p:sp>
        <p:nvSpPr>
          <p:cNvPr id="38" name="Нижний колонтитул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SBS Collaboration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2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Test results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4038600" cy="35052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200 TDC-s tested</a:t>
            </a:r>
          </a:p>
          <a:p>
            <a:pPr eaLnBrk="1" hangingPunct="1"/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175 good TDC-s </a:t>
            </a:r>
          </a:p>
          <a:p>
            <a:pPr eaLnBrk="1" hangingPunct="1"/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has problems in single channel</a:t>
            </a:r>
          </a:p>
          <a:p>
            <a:pPr eaLnBrk="1" hangingPunct="1"/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 has other issues</a:t>
            </a:r>
          </a:p>
          <a:p>
            <a:pPr eaLnBrk="1" hangingPunct="1"/>
            <a:endParaRPr lang="en-US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120 ADC-s tested</a:t>
            </a:r>
          </a:p>
          <a:p>
            <a:pPr eaLnBrk="1" hangingPunct="1"/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97 good ADC-s</a:t>
            </a:r>
          </a:p>
          <a:p>
            <a:pPr eaLnBrk="1" hangingPunct="1"/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22 has problems in single channel</a:t>
            </a:r>
          </a:p>
          <a:p>
            <a:pPr eaLnBrk="1" hangingPunct="1"/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does not accept gate  </a:t>
            </a:r>
          </a:p>
          <a:p>
            <a:pPr eaLnBrk="1" hangingPunct="1"/>
            <a:endParaRPr lang="en-US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F4AD2-37E3-427D-A9FF-634C82F28DE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D8A402-5813-40D2-B027-E598ABC541FA}" type="datetime1">
              <a:rPr lang="en-US" smtClean="0"/>
              <a:t>7/7/2014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SBS Collaboration Meeting</a:t>
            </a:r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1000" y="5272481"/>
            <a:ext cx="845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All tested modules are marked and the DB created describing the location and test results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648200" y="1371600"/>
            <a:ext cx="4038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27 GAC-s tested</a:t>
            </a:r>
          </a:p>
          <a:p>
            <a:pPr eaLnBrk="1" hangingPunct="1"/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22 good GAC-s </a:t>
            </a:r>
          </a:p>
          <a:p>
            <a:pPr marL="0" indent="0" eaLnBrk="1" hangingPunct="1">
              <a:buNone/>
            </a:pPr>
            <a:endParaRPr lang="en-US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28ATC-s tested</a:t>
            </a:r>
          </a:p>
          <a:p>
            <a:pPr eaLnBrk="1" hangingPunct="1"/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18 good ATC-s</a:t>
            </a:r>
          </a:p>
          <a:p>
            <a:pPr eaLnBrk="1" hangingPunct="1"/>
            <a:endParaRPr lang="en-US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 SFI-s tested</a:t>
            </a:r>
          </a:p>
          <a:p>
            <a:pPr eaLnBrk="1" hangingPunct="1"/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18 good SFI-s</a:t>
            </a:r>
          </a:p>
          <a:p>
            <a:pPr marL="0" indent="0" eaLnBrk="1" hangingPunct="1">
              <a:buFont typeface="Wingdings 3" pitchFamily="18" charset="2"/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8458200" cy="49530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Hardware</a:t>
            </a:r>
          </a:p>
          <a:p>
            <a:pPr lvl="1" eaLnBrk="1" hangingPunct="1"/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TDC and ADC modules tested and ready to use</a:t>
            </a:r>
          </a:p>
          <a:p>
            <a:pPr lvl="1" eaLnBrk="1" hangingPunct="1"/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 power supplies available, 18 FASTBUS bins available </a:t>
            </a: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 FASTBUS crates are now installed in the platform in test-lab and powered with 4 power supplies.</a:t>
            </a:r>
          </a:p>
          <a:p>
            <a:pPr lvl="1" eaLnBrk="1" hangingPunct="1"/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18 SFI modules available and tested</a:t>
            </a:r>
          </a:p>
          <a:p>
            <a:pPr lvl="1" eaLnBrk="1" hangingPunct="1"/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22 GAC and 18 ATC cards available and tested</a:t>
            </a:r>
          </a:p>
          <a:p>
            <a:pPr eaLnBrk="1" hangingPunct="1"/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Software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Sparsification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mode tested with Intel CPU </a:t>
            </a:r>
          </a:p>
          <a:p>
            <a:pPr lvl="1" eaLnBrk="1" hangingPunct="1"/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SFI sequencing tested have not seen an improvement in dead time</a:t>
            </a:r>
          </a:p>
          <a:p>
            <a:pPr lvl="1" eaLnBrk="1" hangingPunct="1"/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Event blocking tested for 3 module 64 channels configuration, life time increased from 68% to 80% for 20 kHz generator rate.</a:t>
            </a:r>
          </a:p>
          <a:p>
            <a:pPr lvl="1" eaLnBrk="1" hangingPunct="1"/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Parallel DAQ work in progress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F4AD2-37E3-427D-A9FF-634C82F28DE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F1EDBF-C670-474A-BBD8-B3F7CFEAEE46}" type="datetime1">
              <a:rPr lang="en-US" smtClean="0"/>
              <a:t>7/7/2014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SBS Collaboration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7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Overview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8229600" cy="3733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FASTBUS requirements</a:t>
            </a:r>
          </a:p>
          <a:p>
            <a:pPr eaLnBrk="1" hangingPunct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Dead time improvements</a:t>
            </a:r>
          </a:p>
          <a:p>
            <a:pPr marL="0" indent="0" eaLnBrk="1" hangingPunct="1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Hardware preparation and testing</a:t>
            </a:r>
          </a:p>
          <a:p>
            <a:pPr eaLnBrk="1" hangingPunct="1">
              <a:buFont typeface="Wingdings 3" pitchFamily="18" charset="2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Summary</a:t>
            </a:r>
          </a:p>
          <a:p>
            <a:pPr eaLnBrk="1" hangingPunct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F4AD2-37E3-427D-A9FF-634C82F28DE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85416E-BA60-4C8C-B283-D0F12A23F341}" type="datetime1">
              <a:rPr lang="en-US" smtClean="0"/>
              <a:t>7/7/2014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SBS Collaboration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experiment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316604"/>
              </p:ext>
            </p:extLst>
          </p:nvPr>
        </p:nvGraphicFramePr>
        <p:xfrm>
          <a:off x="457200" y="381000"/>
          <a:ext cx="800100" cy="84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2" name="Equation" r:id="rId3" imgW="228600" imgH="241200" progId="Equation.DSMT4">
                  <p:embed/>
                </p:oleObj>
              </mc:Choice>
              <mc:Fallback>
                <p:oleObj name="Equation" r:id="rId3" imgW="2286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381000"/>
                        <a:ext cx="800100" cy="84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" y="1684020"/>
            <a:ext cx="5113020" cy="395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0" y="2819400"/>
            <a:ext cx="26436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Extrapolation from </a:t>
            </a:r>
            <a:r>
              <a:rPr lang="en-US" b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GeN</a:t>
            </a:r>
            <a:endParaRPr lang="en-US" b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Threshold = 1.2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L(A1N) = 2 × 10</a:t>
            </a:r>
            <a:r>
              <a:rPr lang="en-US" b="0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b="0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b="0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-1</a:t>
            </a:r>
          </a:p>
          <a:p>
            <a:pPr eaLnBrk="1" hangingPunct="1"/>
            <a:endParaRPr lang="en-US" baseline="30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b="0" baseline="30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Trigger rate = 10 kHz</a:t>
            </a:r>
            <a:endParaRPr lang="ru-RU" b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F4AD2-37E3-427D-A9FF-634C82F28DE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422CE6-FE40-48B3-A2C5-78E0BFEFF198}" type="datetime1">
              <a:rPr lang="en-US" smtClean="0"/>
              <a:t>7/7/2014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SBS Collaboration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9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experiment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929313"/>
              </p:ext>
            </p:extLst>
          </p:nvPr>
        </p:nvGraphicFramePr>
        <p:xfrm>
          <a:off x="457200" y="381000"/>
          <a:ext cx="800100" cy="84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0" name="Equation" r:id="rId3" imgW="228600" imgH="241200" progId="Equation.DSMT4">
                  <p:embed/>
                </p:oleObj>
              </mc:Choice>
              <mc:Fallback>
                <p:oleObj name="Equation" r:id="rId3" imgW="2286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381000"/>
                        <a:ext cx="800100" cy="84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F4AD2-37E3-427D-A9FF-634C82F28DE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B3E7D0-02A7-4D87-A950-FA2DBA15FBA5}" type="datetime1">
              <a:rPr lang="en-US" smtClean="0"/>
              <a:t>7/7/2014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SBS Collaboration Meeting</a:t>
            </a:r>
            <a:endParaRPr lang="en-US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616504"/>
              </p:ext>
            </p:extLst>
          </p:nvPr>
        </p:nvGraphicFramePr>
        <p:xfrm>
          <a:off x="381000" y="1295400"/>
          <a:ext cx="84582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640"/>
                <a:gridCol w="1691640"/>
                <a:gridCol w="1691640"/>
                <a:gridCol w="1691640"/>
                <a:gridCol w="16916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Detector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Detector Channels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DAQ channels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Gate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[ns]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hits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Gas Cherenkov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550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550 time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550 amplitude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Scintillators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180 time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amplitude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Calorimeter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243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243 amplitude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Calorimeter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Sums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26 amplitude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26 time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21267" y="5400034"/>
            <a:ext cx="73927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120 hits/event = 480 bytes/event at 10kHz trigger rate → 5Mb/s</a:t>
            </a:r>
          </a:p>
          <a:p>
            <a:pPr eaLnBrk="1" hangingPunct="1"/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TDC ful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 scale window on a level of 1-1.5 µs data rate will be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50Mb/s</a:t>
            </a:r>
          </a:p>
          <a:p>
            <a:pPr eaLnBrk="1" hangingPunct="1"/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Sparsification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mode will allow significantly reduce data rate.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6800" y="4763869"/>
            <a:ext cx="6927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999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amplitude channels   -  16 ADC modules or 11 TDC+MQT modules 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756 time channels            -  8 TDC modules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01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experiment</a:t>
            </a:r>
            <a:endParaRPr lang="ru-RU" sz="4000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017648"/>
              </p:ext>
            </p:extLst>
          </p:nvPr>
        </p:nvGraphicFramePr>
        <p:xfrm>
          <a:off x="457200" y="381000"/>
          <a:ext cx="8001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1" name="Equation" r:id="rId3" imgW="228600" imgH="241200" progId="Equation.DSMT4">
                  <p:embed/>
                </p:oleObj>
              </mc:Choice>
              <mc:Fallback>
                <p:oleObj name="Equation" r:id="rId3" imgW="228600" imgH="241200" progId="Equation.DSMT4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1000"/>
                        <a:ext cx="80010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F4AD2-37E3-427D-A9FF-634C82F28DE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489A4D-1238-4009-AAF3-9B787989DB16}" type="datetime1">
              <a:rPr lang="en-US" smtClean="0"/>
              <a:t>7/7/2014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SBS Collaboration Meeting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553200" y="1447800"/>
            <a:ext cx="214353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MC simulation</a:t>
            </a:r>
          </a:p>
          <a:p>
            <a:pPr eaLnBrk="1" hangingPunct="1"/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80 µA beam</a:t>
            </a:r>
          </a:p>
          <a:p>
            <a:pPr eaLnBrk="1" hangingPunct="1"/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40 cm LH</a:t>
            </a:r>
            <a:r>
              <a:rPr lang="en-US" b="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eaLnBrk="1" hangingPunct="1"/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ECal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at 30° at 3.0m</a:t>
            </a:r>
          </a:p>
          <a:p>
            <a:pPr eaLnBrk="1" hangingPunct="1"/>
            <a:endParaRPr lang="en-US" b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32×56 = 1792 blocks</a:t>
            </a:r>
          </a:p>
          <a:p>
            <a:pPr eaLnBrk="1" hangingPunct="1"/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4.0×4.0×40.0 cm</a:t>
            </a:r>
            <a:endParaRPr lang="ru-RU" b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839854"/>
              </p:ext>
            </p:extLst>
          </p:nvPr>
        </p:nvGraphicFramePr>
        <p:xfrm>
          <a:off x="6553200" y="3901440"/>
          <a:ext cx="236220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en-US" sz="200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thr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en-US" sz="200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endParaRPr lang="en-US" sz="20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lang="ru-RU" sz="20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Rate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(kHz)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3500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320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9410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" y="1600200"/>
            <a:ext cx="5669280" cy="3822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22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experiment</a:t>
            </a:r>
            <a:endParaRPr lang="ru-RU" sz="4000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176632"/>
              </p:ext>
            </p:extLst>
          </p:nvPr>
        </p:nvGraphicFramePr>
        <p:xfrm>
          <a:off x="457200" y="381000"/>
          <a:ext cx="8001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2" name="Equation" r:id="rId3" imgW="228600" imgH="241200" progId="Equation.DSMT4">
                  <p:embed/>
                </p:oleObj>
              </mc:Choice>
              <mc:Fallback>
                <p:oleObj name="Equation" r:id="rId3" imgW="228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1000"/>
                        <a:ext cx="80010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F4AD2-37E3-427D-A9FF-634C82F28DE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489A4D-1238-4009-AAF3-9B787989DB16}" type="datetime1">
              <a:rPr lang="en-US" smtClean="0"/>
              <a:t>7/7/2014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SBS Collaboration Meeting</a:t>
            </a:r>
            <a:endParaRPr lang="en-US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402362"/>
              </p:ext>
            </p:extLst>
          </p:nvPr>
        </p:nvGraphicFramePr>
        <p:xfrm>
          <a:off x="533400" y="2057400"/>
          <a:ext cx="82296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067"/>
                <a:gridCol w="1999716"/>
                <a:gridCol w="2328017"/>
                <a:gridCol w="2209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Block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threshold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(MeV)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Number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of fired blocks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Data rate (Mb/s)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en-US" sz="200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thr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en-US" sz="200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= 0.75</a:t>
                      </a:r>
                    </a:p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Data rate (Mb/s)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en-US" sz="200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thr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en-US" sz="200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= 0.85</a:t>
                      </a:r>
                    </a:p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2×75×4×0.32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= 192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2×75×4×0.12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= 72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0" y="12954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L1 trigger rate                    320 kHz at 75% threshold</a:t>
            </a:r>
          </a:p>
          <a:p>
            <a:pPr eaLnBrk="1" hangingPunct="1"/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120 kHz at 85% threshold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95400" y="5105400"/>
            <a:ext cx="7043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1792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amplitude channels   -  28 ADC modules or 19 TDC+MQT modules 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1792 time channels            -  19 TDC modules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60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Methods to reduce dead time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Sparsification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Event blocking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Parallel DAQ systems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F4AD2-37E3-427D-A9FF-634C82F28DE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C8E665-35E8-407A-988B-47CED4F5ED58}" type="datetime1">
              <a:rPr lang="en-US" smtClean="0"/>
              <a:t>7/7/2014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SBS Collaboration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45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Sparsification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75" name="Group 95"/>
          <p:cNvGrpSpPr>
            <a:grpSpLocks/>
          </p:cNvGrpSpPr>
          <p:nvPr/>
        </p:nvGrpSpPr>
        <p:grpSpPr bwMode="auto">
          <a:xfrm>
            <a:off x="4038600" y="1295400"/>
            <a:ext cx="4911724" cy="3048000"/>
            <a:chOff x="2057455" y="1066800"/>
            <a:chExt cx="4912116" cy="3048000"/>
          </a:xfrm>
        </p:grpSpPr>
        <p:grpSp>
          <p:nvGrpSpPr>
            <p:cNvPr id="3077" name="Group 91"/>
            <p:cNvGrpSpPr>
              <a:grpSpLocks/>
            </p:cNvGrpSpPr>
            <p:nvPr/>
          </p:nvGrpSpPr>
          <p:grpSpPr bwMode="auto">
            <a:xfrm>
              <a:off x="6477000" y="1371600"/>
              <a:ext cx="492571" cy="2057400"/>
              <a:chOff x="6477000" y="1371600"/>
              <a:chExt cx="492571" cy="20574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6477407" y="1371600"/>
                <a:ext cx="46042" cy="2057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125" name="TextBox 49"/>
              <p:cNvSpPr txBox="1">
                <a:spLocks noChangeArrowheads="1"/>
              </p:cNvSpPr>
              <p:nvPr/>
            </p:nvSpPr>
            <p:spPr bwMode="auto">
              <a:xfrm rot="5400000">
                <a:off x="6202149" y="2103651"/>
                <a:ext cx="1042273" cy="4925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b="1">
                    <a:solidFill>
                      <a:schemeClr val="tx2"/>
                    </a:solidFill>
                    <a:latin typeface="Calibri" pitchFamily="34" charset="0"/>
                  </a:rPr>
                  <a:t>Common Stop</a:t>
                </a:r>
              </a:p>
            </p:txBody>
          </p:sp>
        </p:grpSp>
        <p:grpSp>
          <p:nvGrpSpPr>
            <p:cNvPr id="3078" name="Group 89"/>
            <p:cNvGrpSpPr>
              <a:grpSpLocks/>
            </p:cNvGrpSpPr>
            <p:nvPr/>
          </p:nvGrpSpPr>
          <p:grpSpPr bwMode="auto">
            <a:xfrm>
              <a:off x="2057455" y="1688169"/>
              <a:ext cx="4431066" cy="1969431"/>
              <a:chOff x="2057455" y="1688169"/>
              <a:chExt cx="4431066" cy="1969431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2057455" y="2449513"/>
                <a:ext cx="38102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92" name="Group 20"/>
              <p:cNvGrpSpPr>
                <a:grpSpLocks/>
              </p:cNvGrpSpPr>
              <p:nvPr/>
            </p:nvGrpSpPr>
            <p:grpSpPr bwMode="auto">
              <a:xfrm>
                <a:off x="2438400" y="2450169"/>
                <a:ext cx="152400" cy="533400"/>
                <a:chOff x="1600200" y="914400"/>
                <a:chExt cx="152400" cy="533400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>
                  <a:off x="1600285" y="913744"/>
                  <a:ext cx="0" cy="533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600285" y="1447144"/>
                  <a:ext cx="152412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V="1">
                  <a:off x="1752697" y="913744"/>
                  <a:ext cx="0" cy="533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93" name="Group 21"/>
              <p:cNvGrpSpPr>
                <a:grpSpLocks/>
              </p:cNvGrpSpPr>
              <p:nvPr/>
            </p:nvGrpSpPr>
            <p:grpSpPr bwMode="auto">
              <a:xfrm>
                <a:off x="2819400" y="2450169"/>
                <a:ext cx="152400" cy="533400"/>
                <a:chOff x="1600200" y="914400"/>
                <a:chExt cx="152400" cy="533400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600315" y="913744"/>
                  <a:ext cx="0" cy="533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600315" y="1447144"/>
                  <a:ext cx="152412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flipV="1">
                  <a:off x="1752727" y="913744"/>
                  <a:ext cx="0" cy="533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94" name="Group 25"/>
              <p:cNvGrpSpPr>
                <a:grpSpLocks/>
              </p:cNvGrpSpPr>
              <p:nvPr/>
            </p:nvGrpSpPr>
            <p:grpSpPr bwMode="auto">
              <a:xfrm>
                <a:off x="3200400" y="2450169"/>
                <a:ext cx="152400" cy="533400"/>
                <a:chOff x="1600200" y="914400"/>
                <a:chExt cx="152400" cy="533400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>
                  <a:off x="1600346" y="913744"/>
                  <a:ext cx="0" cy="533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1600346" y="1447144"/>
                  <a:ext cx="152412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V="1">
                  <a:off x="1752758" y="913744"/>
                  <a:ext cx="0" cy="533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95" name="Group 29"/>
              <p:cNvGrpSpPr>
                <a:grpSpLocks/>
              </p:cNvGrpSpPr>
              <p:nvPr/>
            </p:nvGrpSpPr>
            <p:grpSpPr bwMode="auto">
              <a:xfrm>
                <a:off x="4191000" y="2450169"/>
                <a:ext cx="152400" cy="533400"/>
                <a:chOff x="1600200" y="914400"/>
                <a:chExt cx="152400" cy="533400"/>
              </a:xfrm>
            </p:grpSpPr>
            <p:cxnSp>
              <p:nvCxnSpPr>
                <p:cNvPr id="31" name="Straight Connector 30"/>
                <p:cNvCxnSpPr/>
                <p:nvPr/>
              </p:nvCxnSpPr>
              <p:spPr>
                <a:xfrm>
                  <a:off x="1600425" y="913744"/>
                  <a:ext cx="0" cy="53340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1600425" y="1447144"/>
                  <a:ext cx="152412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flipV="1">
                  <a:off x="1752837" y="913744"/>
                  <a:ext cx="0" cy="53340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96" name="Group 33"/>
              <p:cNvGrpSpPr>
                <a:grpSpLocks/>
              </p:cNvGrpSpPr>
              <p:nvPr/>
            </p:nvGrpSpPr>
            <p:grpSpPr bwMode="auto">
              <a:xfrm>
                <a:off x="4800600" y="2450169"/>
                <a:ext cx="152400" cy="533400"/>
                <a:chOff x="1600200" y="914400"/>
                <a:chExt cx="152400" cy="533400"/>
              </a:xfrm>
            </p:grpSpPr>
            <p:cxnSp>
              <p:nvCxnSpPr>
                <p:cNvPr id="35" name="Straight Connector 34"/>
                <p:cNvCxnSpPr/>
                <p:nvPr/>
              </p:nvCxnSpPr>
              <p:spPr>
                <a:xfrm>
                  <a:off x="1600473" y="913744"/>
                  <a:ext cx="0" cy="533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1600473" y="1447144"/>
                  <a:ext cx="152412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flipV="1">
                  <a:off x="1752885" y="913744"/>
                  <a:ext cx="0" cy="533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97" name="Group 37"/>
              <p:cNvGrpSpPr>
                <a:grpSpLocks/>
              </p:cNvGrpSpPr>
              <p:nvPr/>
            </p:nvGrpSpPr>
            <p:grpSpPr bwMode="auto">
              <a:xfrm>
                <a:off x="5257800" y="2450169"/>
                <a:ext cx="152400" cy="533400"/>
                <a:chOff x="1600200" y="914400"/>
                <a:chExt cx="152400" cy="533400"/>
              </a:xfrm>
            </p:grpSpPr>
            <p:cxnSp>
              <p:nvCxnSpPr>
                <p:cNvPr id="39" name="Straight Connector 38"/>
                <p:cNvCxnSpPr/>
                <p:nvPr/>
              </p:nvCxnSpPr>
              <p:spPr>
                <a:xfrm>
                  <a:off x="1600510" y="913744"/>
                  <a:ext cx="0" cy="533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1600510" y="1447144"/>
                  <a:ext cx="152412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flipV="1">
                  <a:off x="1752922" y="913744"/>
                  <a:ext cx="0" cy="533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>
              <a:xfrm>
                <a:off x="5421636" y="2449513"/>
                <a:ext cx="106688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99" name="TextBox 50"/>
              <p:cNvSpPr txBox="1">
                <a:spLocks noChangeArrowheads="1"/>
              </p:cNvSpPr>
              <p:nvPr/>
            </p:nvSpPr>
            <p:spPr bwMode="auto">
              <a:xfrm>
                <a:off x="3505200" y="1688169"/>
                <a:ext cx="1600200" cy="480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b="1" dirty="0">
                    <a:solidFill>
                      <a:schemeClr val="tx2"/>
                    </a:solidFill>
                    <a:latin typeface="Calibri" pitchFamily="34" charset="0"/>
                  </a:rPr>
                  <a:t>Start from background</a:t>
                </a:r>
              </a:p>
            </p:txBody>
          </p:sp>
          <p:cxnSp>
            <p:nvCxnSpPr>
              <p:cNvPr id="53" name="Straight Arrow Connector 52"/>
              <p:cNvCxnSpPr/>
              <p:nvPr/>
            </p:nvCxnSpPr>
            <p:spPr>
              <a:xfrm flipH="1">
                <a:off x="2514691" y="1905000"/>
                <a:ext cx="1143091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flipH="1">
                <a:off x="2895722" y="2057400"/>
                <a:ext cx="838267" cy="3048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flipH="1">
                <a:off x="3276752" y="2144713"/>
                <a:ext cx="762061" cy="2174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>
                <a:off x="4724667" y="2144713"/>
                <a:ext cx="609649" cy="228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>
                <a:off x="4419843" y="2144713"/>
                <a:ext cx="457236" cy="2174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05" name="TextBox 61"/>
              <p:cNvSpPr txBox="1">
                <a:spLocks noChangeArrowheads="1"/>
              </p:cNvSpPr>
              <p:nvPr/>
            </p:nvSpPr>
            <p:spPr bwMode="auto">
              <a:xfrm>
                <a:off x="3810000" y="2983569"/>
                <a:ext cx="990600" cy="6740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b="1">
                    <a:solidFill>
                      <a:schemeClr val="accent2"/>
                    </a:solidFill>
                    <a:latin typeface="Calibri" pitchFamily="34" charset="0"/>
                  </a:rPr>
                  <a:t>Start from signal</a:t>
                </a:r>
              </a:p>
            </p:txBody>
          </p:sp>
        </p:grpSp>
        <p:grpSp>
          <p:nvGrpSpPr>
            <p:cNvPr id="3079" name="Group 90"/>
            <p:cNvGrpSpPr>
              <a:grpSpLocks/>
            </p:cNvGrpSpPr>
            <p:nvPr/>
          </p:nvGrpSpPr>
          <p:grpSpPr bwMode="auto">
            <a:xfrm>
              <a:off x="3581400" y="1066800"/>
              <a:ext cx="2895600" cy="480131"/>
              <a:chOff x="3581400" y="1066800"/>
              <a:chExt cx="2895600" cy="480131"/>
            </a:xfrm>
          </p:grpSpPr>
          <p:cxnSp>
            <p:nvCxnSpPr>
              <p:cNvPr id="66" name="Straight Arrow Connector 65"/>
              <p:cNvCxnSpPr/>
              <p:nvPr/>
            </p:nvCxnSpPr>
            <p:spPr>
              <a:xfrm flipH="1">
                <a:off x="3581576" y="1524000"/>
                <a:ext cx="2895831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90" name="TextBox 73"/>
              <p:cNvSpPr txBox="1">
                <a:spLocks noChangeArrowheads="1"/>
              </p:cNvSpPr>
              <p:nvPr/>
            </p:nvSpPr>
            <p:spPr bwMode="auto">
              <a:xfrm>
                <a:off x="3962400" y="1066800"/>
                <a:ext cx="2209800" cy="480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b="1" dirty="0">
                    <a:solidFill>
                      <a:schemeClr val="tx2"/>
                    </a:solidFill>
                    <a:latin typeface="Calibri" pitchFamily="34" charset="0"/>
                  </a:rPr>
                  <a:t>full- scale window</a:t>
                </a:r>
              </a:p>
              <a:p>
                <a:pPr algn="ctr">
                  <a:lnSpc>
                    <a:spcPct val="70000"/>
                  </a:lnSpc>
                </a:pPr>
                <a:r>
                  <a:rPr lang="en-US" b="1" dirty="0">
                    <a:solidFill>
                      <a:schemeClr val="tx2"/>
                    </a:solidFill>
                    <a:latin typeface="Calibri" pitchFamily="34" charset="0"/>
                  </a:rPr>
                  <a:t>0-32 µs (8ns step)</a:t>
                </a:r>
              </a:p>
            </p:txBody>
          </p:sp>
        </p:grpSp>
        <p:grpSp>
          <p:nvGrpSpPr>
            <p:cNvPr id="3080" name="Group 92"/>
            <p:cNvGrpSpPr>
              <a:grpSpLocks/>
            </p:cNvGrpSpPr>
            <p:nvPr/>
          </p:nvGrpSpPr>
          <p:grpSpPr bwMode="auto">
            <a:xfrm>
              <a:off x="4724400" y="3276600"/>
              <a:ext cx="1752600" cy="674031"/>
              <a:chOff x="4724400" y="3276600"/>
              <a:chExt cx="1752600" cy="674031"/>
            </a:xfrm>
          </p:grpSpPr>
          <p:cxnSp>
            <p:nvCxnSpPr>
              <p:cNvPr id="68" name="Straight Arrow Connector 67"/>
              <p:cNvCxnSpPr/>
              <p:nvPr/>
            </p:nvCxnSpPr>
            <p:spPr>
              <a:xfrm flipH="1">
                <a:off x="4724667" y="3276600"/>
                <a:ext cx="175274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88" name="TextBox 74"/>
              <p:cNvSpPr txBox="1">
                <a:spLocks noChangeArrowheads="1"/>
              </p:cNvSpPr>
              <p:nvPr/>
            </p:nvSpPr>
            <p:spPr bwMode="auto">
              <a:xfrm>
                <a:off x="4876800" y="3276600"/>
                <a:ext cx="1524000" cy="6740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b="1">
                    <a:solidFill>
                      <a:schemeClr val="tx2"/>
                    </a:solidFill>
                    <a:latin typeface="Calibri" pitchFamily="34" charset="0"/>
                  </a:rPr>
                  <a:t>Sparsification</a:t>
                </a:r>
              </a:p>
              <a:p>
                <a:pPr algn="ctr">
                  <a:lnSpc>
                    <a:spcPct val="70000"/>
                  </a:lnSpc>
                </a:pPr>
                <a:r>
                  <a:rPr lang="en-US" b="1">
                    <a:solidFill>
                      <a:schemeClr val="tx2"/>
                    </a:solidFill>
                    <a:latin typeface="Calibri" pitchFamily="34" charset="0"/>
                  </a:rPr>
                  <a:t>0-8µs </a:t>
                </a:r>
              </a:p>
              <a:p>
                <a:pPr algn="ctr">
                  <a:lnSpc>
                    <a:spcPct val="70000"/>
                  </a:lnSpc>
                </a:pPr>
                <a:r>
                  <a:rPr lang="en-US" b="1">
                    <a:solidFill>
                      <a:schemeClr val="tx2"/>
                    </a:solidFill>
                    <a:latin typeface="Calibri" pitchFamily="34" charset="0"/>
                  </a:rPr>
                  <a:t>(0.5ns step)</a:t>
                </a:r>
              </a:p>
            </p:txBody>
          </p:sp>
        </p:grpSp>
        <p:grpSp>
          <p:nvGrpSpPr>
            <p:cNvPr id="3081" name="Group 94"/>
            <p:cNvGrpSpPr>
              <a:grpSpLocks/>
            </p:cNvGrpSpPr>
            <p:nvPr/>
          </p:nvGrpSpPr>
          <p:grpSpPr bwMode="auto">
            <a:xfrm>
              <a:off x="3581400" y="1447800"/>
              <a:ext cx="1143000" cy="2667000"/>
              <a:chOff x="3581400" y="1447800"/>
              <a:chExt cx="1143000" cy="2667000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>
                <a:off x="3581576" y="1447800"/>
                <a:ext cx="0" cy="2667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4724667" y="3200400"/>
                <a:ext cx="0" cy="914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84" name="Group 93"/>
              <p:cNvGrpSpPr>
                <a:grpSpLocks/>
              </p:cNvGrpSpPr>
              <p:nvPr/>
            </p:nvGrpSpPr>
            <p:grpSpPr bwMode="auto">
              <a:xfrm>
                <a:off x="3581400" y="3810000"/>
                <a:ext cx="1143000" cy="286232"/>
                <a:chOff x="3581400" y="3810000"/>
                <a:chExt cx="1143000" cy="286232"/>
              </a:xfrm>
            </p:grpSpPr>
            <p:cxnSp>
              <p:nvCxnSpPr>
                <p:cNvPr id="88" name="Straight Arrow Connector 87"/>
                <p:cNvCxnSpPr/>
                <p:nvPr/>
              </p:nvCxnSpPr>
              <p:spPr>
                <a:xfrm>
                  <a:off x="3581576" y="3810000"/>
                  <a:ext cx="1143091" cy="0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86" name="TextBox 88"/>
                <p:cNvSpPr txBox="1">
                  <a:spLocks noChangeArrowheads="1"/>
                </p:cNvSpPr>
                <p:nvPr/>
              </p:nvSpPr>
              <p:spPr bwMode="auto">
                <a:xfrm>
                  <a:off x="3657600" y="3810000"/>
                  <a:ext cx="990600" cy="2862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US" b="1">
                      <a:solidFill>
                        <a:schemeClr val="tx2"/>
                      </a:solidFill>
                      <a:latin typeface="Calibri" pitchFamily="34" charset="0"/>
                    </a:rPr>
                    <a:t>Gate</a:t>
                  </a:r>
                </a:p>
              </p:txBody>
            </p:sp>
          </p:grpSp>
        </p:grpSp>
      </p:grpSp>
      <p:sp>
        <p:nvSpPr>
          <p:cNvPr id="3076" name="TextBox 96"/>
          <p:cNvSpPr txBox="1">
            <a:spLocks noChangeArrowheads="1"/>
          </p:cNvSpPr>
          <p:nvPr/>
        </p:nvSpPr>
        <p:spPr bwMode="auto">
          <a:xfrm>
            <a:off x="1066800" y="510540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dirty="0"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5" b="5809"/>
          <a:stretch/>
        </p:blipFill>
        <p:spPr>
          <a:xfrm>
            <a:off x="304800" y="3084600"/>
            <a:ext cx="3919404" cy="324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1718" y="1265229"/>
            <a:ext cx="3503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Typical TDC spectrum without </a:t>
            </a:r>
            <a:r>
              <a:rPr lang="en-US" b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sparsification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Only 300ns window out of 1.5µs  full scale window has useful data </a:t>
            </a:r>
            <a:endParaRPr lang="en-US" b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05814" y="4876800"/>
            <a:ext cx="3503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Enabling of </a:t>
            </a:r>
            <a:r>
              <a:rPr lang="en-US" b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sparsification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allows significantly reduce event size. All TDC modules have been tested to work in </a:t>
            </a:r>
            <a:r>
              <a:rPr lang="en-US" b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sparsification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mode. 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F4AD2-37E3-427D-A9FF-634C82F28DE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F13880-1CDC-4A9B-AE6A-73DEEC57F6F9}" type="datetime1">
              <a:rPr lang="en-US" smtClean="0"/>
              <a:t>7/7/2014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SBS Collaboration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7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Event Blocking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7435850" y="2282825"/>
            <a:ext cx="990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TextBox 30"/>
          <p:cNvSpPr txBox="1">
            <a:spLocks noChangeArrowheads="1"/>
          </p:cNvSpPr>
          <p:nvPr/>
        </p:nvSpPr>
        <p:spPr bwMode="auto">
          <a:xfrm>
            <a:off x="7480300" y="2249488"/>
            <a:ext cx="990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Readout</a:t>
            </a:r>
            <a:endParaRPr lang="en-US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4101" name="Group 48"/>
          <p:cNvGrpSpPr>
            <a:grpSpLocks/>
          </p:cNvGrpSpPr>
          <p:nvPr/>
        </p:nvGrpSpPr>
        <p:grpSpPr bwMode="auto">
          <a:xfrm>
            <a:off x="381000" y="1219200"/>
            <a:ext cx="7458153" cy="4495129"/>
            <a:chOff x="381000" y="1219200"/>
            <a:chExt cx="7458738" cy="4495843"/>
          </a:xfrm>
        </p:grpSpPr>
        <p:sp>
          <p:nvSpPr>
            <p:cNvPr id="4" name="Rectangle 3"/>
            <p:cNvSpPr/>
            <p:nvPr/>
          </p:nvSpPr>
          <p:spPr>
            <a:xfrm>
              <a:off x="957308" y="1600261"/>
              <a:ext cx="46041" cy="6859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838643" y="1600261"/>
              <a:ext cx="46042" cy="6859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732679" y="1600261"/>
              <a:ext cx="46041" cy="6859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606076" y="1600261"/>
              <a:ext cx="46041" cy="6859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106" name="TextBox 7"/>
            <p:cNvSpPr txBox="1">
              <a:spLocks noChangeArrowheads="1"/>
            </p:cNvSpPr>
            <p:nvPr/>
          </p:nvSpPr>
          <p:spPr bwMode="auto">
            <a:xfrm>
              <a:off x="381000" y="1219200"/>
              <a:ext cx="9276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2"/>
                  </a:solidFill>
                  <a:latin typeface="Calibri" pitchFamily="34" charset="0"/>
                </a:rPr>
                <a:t>Triggers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1784460" y="2286169"/>
              <a:ext cx="99067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990648" y="2286169"/>
              <a:ext cx="816039" cy="0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9" name="TextBox 18"/>
            <p:cNvSpPr txBox="1">
              <a:spLocks noChangeArrowheads="1"/>
            </p:cNvSpPr>
            <p:nvPr/>
          </p:nvSpPr>
          <p:spPr bwMode="auto">
            <a:xfrm>
              <a:off x="1828616" y="2252832"/>
              <a:ext cx="990862" cy="369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  <a:latin typeface="Calibri" pitchFamily="34" charset="0"/>
                </a:rPr>
                <a:t>Readout</a:t>
              </a:r>
              <a:endParaRPr lang="en-US" b="1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4110" name="TextBox 19"/>
            <p:cNvSpPr txBox="1">
              <a:spLocks noChangeArrowheads="1"/>
            </p:cNvSpPr>
            <p:nvPr/>
          </p:nvSpPr>
          <p:spPr bwMode="auto">
            <a:xfrm>
              <a:off x="838200" y="2252832"/>
              <a:ext cx="1120395" cy="369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  <a:latin typeface="Calibri" pitchFamily="34" charset="0"/>
                </a:rPr>
                <a:t>Overhead</a:t>
              </a:r>
              <a:endParaRPr lang="en-US" b="1" dirty="0">
                <a:solidFill>
                  <a:schemeClr val="accent2"/>
                </a:solidFill>
                <a:latin typeface="Calibri" pitchFamily="34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3656270" y="2282994"/>
              <a:ext cx="99067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862458" y="2282994"/>
              <a:ext cx="816039" cy="0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3" name="TextBox 22"/>
            <p:cNvSpPr txBox="1">
              <a:spLocks noChangeArrowheads="1"/>
            </p:cNvSpPr>
            <p:nvPr/>
          </p:nvSpPr>
          <p:spPr bwMode="auto">
            <a:xfrm>
              <a:off x="3700448" y="2249269"/>
              <a:ext cx="990862" cy="369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  <a:latin typeface="Calibri" pitchFamily="34" charset="0"/>
                </a:rPr>
                <a:t>Readout</a:t>
              </a:r>
              <a:endParaRPr lang="en-US" b="1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4114" name="TextBox 23"/>
            <p:cNvSpPr txBox="1">
              <a:spLocks noChangeArrowheads="1"/>
            </p:cNvSpPr>
            <p:nvPr/>
          </p:nvSpPr>
          <p:spPr bwMode="auto">
            <a:xfrm>
              <a:off x="2710032" y="2249269"/>
              <a:ext cx="1120395" cy="369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  <a:latin typeface="Calibri" pitchFamily="34" charset="0"/>
                </a:rPr>
                <a:t>Overhead</a:t>
              </a:r>
              <a:endParaRPr lang="en-US" b="1" dirty="0">
                <a:solidFill>
                  <a:schemeClr val="accent2"/>
                </a:solidFill>
                <a:latin typeface="Calibri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5563006" y="2282994"/>
              <a:ext cx="99067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4767607" y="2282994"/>
              <a:ext cx="816039" cy="0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7" name="TextBox 26"/>
            <p:cNvSpPr txBox="1">
              <a:spLocks noChangeArrowheads="1"/>
            </p:cNvSpPr>
            <p:nvPr/>
          </p:nvSpPr>
          <p:spPr bwMode="auto">
            <a:xfrm>
              <a:off x="5606342" y="2249269"/>
              <a:ext cx="990862" cy="369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  <a:latin typeface="Calibri" pitchFamily="34" charset="0"/>
                </a:rPr>
                <a:t>Readout</a:t>
              </a:r>
              <a:endParaRPr lang="en-US" b="1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4118" name="TextBox 27"/>
            <p:cNvSpPr txBox="1">
              <a:spLocks noChangeArrowheads="1"/>
            </p:cNvSpPr>
            <p:nvPr/>
          </p:nvSpPr>
          <p:spPr bwMode="auto">
            <a:xfrm>
              <a:off x="4615926" y="2249269"/>
              <a:ext cx="1120395" cy="369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  <a:latin typeface="Calibri" pitchFamily="34" charset="0"/>
                </a:rPr>
                <a:t>Overhead</a:t>
              </a:r>
              <a:endParaRPr lang="en-US" b="1" dirty="0">
                <a:solidFill>
                  <a:schemeClr val="accent2"/>
                </a:solidFill>
                <a:latin typeface="Calibri" pitchFamily="34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6642591" y="2282994"/>
              <a:ext cx="814452" cy="0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20" name="TextBox 31"/>
            <p:cNvSpPr txBox="1">
              <a:spLocks noChangeArrowheads="1"/>
            </p:cNvSpPr>
            <p:nvPr/>
          </p:nvSpPr>
          <p:spPr bwMode="auto">
            <a:xfrm>
              <a:off x="6489546" y="2249269"/>
              <a:ext cx="1120395" cy="369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  <a:latin typeface="Calibri" pitchFamily="34" charset="0"/>
                </a:rPr>
                <a:t>Overhead</a:t>
              </a:r>
              <a:endParaRPr lang="en-US" b="1" dirty="0">
                <a:solidFill>
                  <a:schemeClr val="accent2"/>
                </a:solidFill>
                <a:latin typeface="Calibri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048209" y="4724957"/>
              <a:ext cx="46042" cy="6859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123" name="TextBox 34"/>
            <p:cNvSpPr txBox="1">
              <a:spLocks noChangeArrowheads="1"/>
            </p:cNvSpPr>
            <p:nvPr/>
          </p:nvSpPr>
          <p:spPr bwMode="auto">
            <a:xfrm>
              <a:off x="609600" y="4267200"/>
              <a:ext cx="9276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2"/>
                  </a:solidFill>
                  <a:latin typeface="Calibri" pitchFamily="34" charset="0"/>
                </a:rPr>
                <a:t>Triggers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3875362" y="5410866"/>
              <a:ext cx="99067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3081550" y="5410866"/>
              <a:ext cx="814451" cy="0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26" name="TextBox 37"/>
            <p:cNvSpPr txBox="1">
              <a:spLocks noChangeArrowheads="1"/>
            </p:cNvSpPr>
            <p:nvPr/>
          </p:nvSpPr>
          <p:spPr bwMode="auto">
            <a:xfrm>
              <a:off x="3875258" y="5340301"/>
              <a:ext cx="990862" cy="369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  <a:latin typeface="Calibri" pitchFamily="34" charset="0"/>
                </a:rPr>
                <a:t>Readout</a:t>
              </a:r>
              <a:endParaRPr lang="en-US" b="1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4866040" y="5414041"/>
              <a:ext cx="99067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28" name="TextBox 39"/>
            <p:cNvSpPr txBox="1">
              <a:spLocks noChangeArrowheads="1"/>
            </p:cNvSpPr>
            <p:nvPr/>
          </p:nvSpPr>
          <p:spPr bwMode="auto">
            <a:xfrm>
              <a:off x="4865858" y="5344758"/>
              <a:ext cx="990862" cy="369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  <a:latin typeface="Calibri" pitchFamily="34" charset="0"/>
                </a:rPr>
                <a:t>Readout</a:t>
              </a:r>
              <a:endParaRPr lang="en-US" b="1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5858305" y="5414041"/>
              <a:ext cx="989091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30" name="TextBox 41"/>
            <p:cNvSpPr txBox="1">
              <a:spLocks noChangeArrowheads="1"/>
            </p:cNvSpPr>
            <p:nvPr/>
          </p:nvSpPr>
          <p:spPr bwMode="auto">
            <a:xfrm>
              <a:off x="5857352" y="5343864"/>
              <a:ext cx="990862" cy="369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  <a:latin typeface="Calibri" pitchFamily="34" charset="0"/>
                </a:rPr>
                <a:t>Readout</a:t>
              </a:r>
              <a:endParaRPr lang="en-US" b="1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6848982" y="5415629"/>
              <a:ext cx="99067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32" name="TextBox 43"/>
            <p:cNvSpPr txBox="1">
              <a:spLocks noChangeArrowheads="1"/>
            </p:cNvSpPr>
            <p:nvPr/>
          </p:nvSpPr>
          <p:spPr bwMode="auto">
            <a:xfrm>
              <a:off x="6848876" y="5345652"/>
              <a:ext cx="990862" cy="369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  <a:latin typeface="Calibri" pitchFamily="34" charset="0"/>
                </a:rPr>
                <a:t>Readout</a:t>
              </a:r>
              <a:endParaRPr lang="en-US" b="1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4133" name="TextBox 44"/>
            <p:cNvSpPr txBox="1">
              <a:spLocks noChangeArrowheads="1"/>
            </p:cNvSpPr>
            <p:nvPr/>
          </p:nvSpPr>
          <p:spPr bwMode="auto">
            <a:xfrm>
              <a:off x="2903353" y="5340301"/>
              <a:ext cx="1120395" cy="369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  <a:latin typeface="Calibri" pitchFamily="34" charset="0"/>
                </a:rPr>
                <a:t>Overhead</a:t>
              </a:r>
              <a:endParaRPr lang="en-US" b="1" dirty="0">
                <a:solidFill>
                  <a:schemeClr val="accent2"/>
                </a:solidFill>
                <a:latin typeface="Calibri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20813" y="4724957"/>
              <a:ext cx="46041" cy="6859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676502" y="4724957"/>
              <a:ext cx="46042" cy="6859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362355" y="4724957"/>
              <a:ext cx="46042" cy="6859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2" name="TextBox 32"/>
          <p:cNvSpPr txBox="1">
            <a:spLocks noChangeArrowheads="1"/>
          </p:cNvSpPr>
          <p:nvPr/>
        </p:nvSpPr>
        <p:spPr bwMode="auto">
          <a:xfrm>
            <a:off x="2057400" y="3199002"/>
            <a:ext cx="26979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latin typeface="Calibri" pitchFamily="34" charset="0"/>
              </a:rPr>
              <a:t>For one channel readout.</a:t>
            </a:r>
          </a:p>
          <a:p>
            <a:pPr algn="just"/>
            <a:endParaRPr lang="en-US" b="1" dirty="0">
              <a:latin typeface="Calibri" pitchFamily="34" charset="0"/>
            </a:endParaRPr>
          </a:p>
          <a:p>
            <a:pPr algn="just"/>
            <a:r>
              <a:rPr lang="en-US" b="1" dirty="0" smtClean="0">
                <a:latin typeface="Calibri" pitchFamily="34" charset="0"/>
              </a:rPr>
              <a:t>4 events no EB – 280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µs</a:t>
            </a:r>
          </a:p>
          <a:p>
            <a:pPr algn="just"/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4 events with EB – 220 µs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F4AD2-37E3-427D-A9FF-634C82F28DE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E5A524-7034-49B2-B510-6552A752F687}" type="datetime1">
              <a:rPr lang="en-US" smtClean="0"/>
              <a:t>7/7/2014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SBS Collaboration Meeting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53683" y="2497123"/>
            <a:ext cx="7318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 20µs        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50µs         </a:t>
            </a: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20µs         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50µs</a:t>
            </a: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         20µs        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50µs         </a:t>
            </a: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20µs         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50µs</a:t>
            </a:r>
            <a:endParaRPr lang="ru-RU" b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121371" y="5583356"/>
            <a:ext cx="4682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 20µs        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50µs         </a:t>
            </a: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50µs</a:t>
            </a: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          </a:t>
            </a: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50µs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         </a:t>
            </a: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 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50µs</a:t>
            </a:r>
            <a:endParaRPr lang="ru-RU" b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32"/>
          <p:cNvSpPr txBox="1">
            <a:spLocks noChangeArrowheads="1"/>
          </p:cNvSpPr>
          <p:nvPr/>
        </p:nvSpPr>
        <p:spPr bwMode="auto">
          <a:xfrm>
            <a:off x="5257800" y="3047710"/>
            <a:ext cx="251479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latin typeface="Calibri" pitchFamily="34" charset="0"/>
              </a:rPr>
              <a:t>Readout time is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50 µs + 2 µs per 16 channel. </a:t>
            </a:r>
          </a:p>
          <a:p>
            <a:pPr algn="just"/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algn="just"/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64 channels – 58 µs</a:t>
            </a:r>
          </a:p>
          <a:p>
            <a:pPr algn="just"/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128 channels – 66 µs</a:t>
            </a:r>
            <a:endParaRPr lang="en-US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03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9" grpId="0"/>
      <p:bldP spid="5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ASERG@WWLDCENFUVWYY577" val="3445"/>
  <p:tag name="DEFAULTDISPLAYSOURCE" val="\documentclass{article}\pagestyle{empty}&#10;\begin{document}&#10;&#10;\end{document}&#10;"/>
  <p:tag name="EMBEDFONTS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eaLnBrk="1" hangingPunct="1">
          <a:buFont typeface="Arial" charset="0"/>
          <a:buChar char="•"/>
          <a:defRPr b="0" dirty="0" smtClean="0">
            <a:solidFill>
              <a:srgbClr val="0070C0"/>
            </a:solidFill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6200</TotalTime>
  <Words>840</Words>
  <Application>Microsoft Office PowerPoint</Application>
  <PresentationFormat>Экран (4:3)</PresentationFormat>
  <Paragraphs>307</Paragraphs>
  <Slides>17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Times New Roman</vt:lpstr>
      <vt:lpstr>Wingdings 3</vt:lpstr>
      <vt:lpstr>Cambria</vt:lpstr>
      <vt:lpstr>Wingdings</vt:lpstr>
      <vt:lpstr>Gill Sans MT</vt:lpstr>
      <vt:lpstr>Bookman Old Style</vt:lpstr>
      <vt:lpstr>Calibri</vt:lpstr>
      <vt:lpstr>Origin</vt:lpstr>
      <vt:lpstr>Equation</vt:lpstr>
      <vt:lpstr>FASTBUS DAQ</vt:lpstr>
      <vt:lpstr>Overview</vt:lpstr>
      <vt:lpstr>      experiment</vt:lpstr>
      <vt:lpstr>      experiment</vt:lpstr>
      <vt:lpstr>        experiment</vt:lpstr>
      <vt:lpstr>        experiment</vt:lpstr>
      <vt:lpstr>Methods to reduce dead time</vt:lpstr>
      <vt:lpstr>Sparsification</vt:lpstr>
      <vt:lpstr>Event Blocking</vt:lpstr>
      <vt:lpstr>Event Blocking test results</vt:lpstr>
      <vt:lpstr>Parallel DAQ</vt:lpstr>
      <vt:lpstr>ADC test setup</vt:lpstr>
      <vt:lpstr>ADC test procedure</vt:lpstr>
      <vt:lpstr>TDC test setup</vt:lpstr>
      <vt:lpstr>TDC test procedure</vt:lpstr>
      <vt:lpstr>Test results</vt:lpstr>
      <vt:lpstr>Summary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E02-013: GEN at high Q2  Experiment status</dc:title>
  <dc:creator>Myung Bang</dc:creator>
  <cp:lastModifiedBy>aserg</cp:lastModifiedBy>
  <cp:revision>415</cp:revision>
  <dcterms:created xsi:type="dcterms:W3CDTF">2009-05-27T17:33:34Z</dcterms:created>
  <dcterms:modified xsi:type="dcterms:W3CDTF">2014-07-07T19:06:14Z</dcterms:modified>
</cp:coreProperties>
</file>