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79" r:id="rId5"/>
    <p:sldId id="296" r:id="rId6"/>
    <p:sldId id="280" r:id="rId7"/>
    <p:sldId id="297" r:id="rId8"/>
    <p:sldId id="271" r:id="rId9"/>
    <p:sldId id="282" r:id="rId10"/>
    <p:sldId id="293" r:id="rId11"/>
    <p:sldId id="299" r:id="rId12"/>
    <p:sldId id="298" r:id="rId13"/>
    <p:sldId id="295" r:id="rId14"/>
    <p:sldId id="300" r:id="rId15"/>
    <p:sldId id="301" r:id="rId16"/>
    <p:sldId id="30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E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604" autoAdjust="0"/>
  </p:normalViewPr>
  <p:slideViewPr>
    <p:cSldViewPr snapToObjects="1">
      <p:cViewPr>
        <p:scale>
          <a:sx n="100" d="100"/>
          <a:sy n="100" d="100"/>
        </p:scale>
        <p:origin x="-159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/>
                <a:cs typeface="Arial Rounded MT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D645F6-2DFA-F643-9517-2AE1C3FB924B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E10E1-C98E-E54E-BDEC-3C4BDF66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16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department-of-energy_thumbnail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54391" y="42228"/>
            <a:ext cx="689609" cy="689609"/>
          </a:xfrm>
          <a:prstGeom prst="rect">
            <a:avLst/>
          </a:prstGeom>
        </p:spPr>
      </p:pic>
      <p:pic>
        <p:nvPicPr>
          <p:cNvPr id="12" name="Picture 11" descr="ts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685289" cy="731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 Rounded MT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Arial Rounded MT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 Rounded MT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 Rounded MT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m-jlab.physics.wm.edu/mediawiki/index.php/Bigbite_Gas_Cherenkov" TargetMode="External"/><Relationship Id="rId4" Type="http://schemas.openxmlformats.org/officeDocument/2006/relationships/hyperlink" Target="mailto:hyao@wm.edu" TargetMode="External"/><Relationship Id="rId5" Type="http://schemas.openxmlformats.org/officeDocument/2006/relationships/hyperlink" Target="mailto:tdaver@wm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on the Gas Ring Imaging Cherenkov (GRINCH) Detector for A</a:t>
            </a:r>
            <a:r>
              <a:rPr lang="en-US" sz="3600" baseline="-25000" dirty="0" smtClean="0"/>
              <a:t>1</a:t>
            </a:r>
            <a:r>
              <a:rPr lang="en-US" sz="3600" baseline="30000" dirty="0" smtClean="0"/>
              <a:t>n</a:t>
            </a:r>
            <a:r>
              <a:rPr lang="en-US" sz="3600" dirty="0" smtClean="0"/>
              <a:t> using </a:t>
            </a:r>
            <a:r>
              <a:rPr lang="en-US" sz="3600" dirty="0" err="1" smtClean="0"/>
              <a:t>BigBite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04333" y="2133600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Todd Averett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Department of Physics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The College of William and Mary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Williamsburg, VA  USA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2218" y="1524000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SBS Meeting</a:t>
            </a:r>
          </a:p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July 8</a:t>
            </a:r>
            <a:r>
              <a:rPr lang="en-US" sz="2400" baseline="30000" dirty="0" smtClean="0">
                <a:latin typeface="Arial Rounded MT Bold"/>
                <a:cs typeface="Arial Rounded MT Bold"/>
              </a:rPr>
              <a:t>th</a:t>
            </a:r>
            <a:r>
              <a:rPr lang="en-US" sz="2400" dirty="0" smtClean="0">
                <a:latin typeface="Arial Rounded MT Bold"/>
                <a:cs typeface="Arial Rounded MT Bold"/>
              </a:rPr>
              <a:t>, 2014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106" y="3682099"/>
            <a:ext cx="394210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In collaboration with: </a:t>
            </a:r>
          </a:p>
          <a:p>
            <a:pPr algn="ctr"/>
            <a:r>
              <a:rPr lang="en-US" dirty="0" smtClean="0"/>
              <a:t>S. </a:t>
            </a:r>
            <a:r>
              <a:rPr lang="en-US" dirty="0" err="1" smtClean="0"/>
              <a:t>Barcus</a:t>
            </a:r>
            <a:r>
              <a:rPr lang="en-US" dirty="0" smtClean="0"/>
              <a:t>, H. Yao, William and Mary</a:t>
            </a:r>
          </a:p>
          <a:p>
            <a:pPr algn="ctr"/>
            <a:r>
              <a:rPr lang="en-US" dirty="0" smtClean="0"/>
              <a:t>B. </a:t>
            </a:r>
            <a:r>
              <a:rPr lang="en-US" dirty="0" err="1" smtClean="0"/>
              <a:t>Wojtsekhowski</a:t>
            </a:r>
            <a:r>
              <a:rPr lang="en-US" dirty="0" smtClean="0"/>
              <a:t>, S. </a:t>
            </a:r>
            <a:r>
              <a:rPr lang="en-US" dirty="0" err="1" smtClean="0"/>
              <a:t>Esp</a:t>
            </a:r>
            <a:r>
              <a:rPr lang="en-US" dirty="0" smtClean="0"/>
              <a:t>, Jefferson Lab</a:t>
            </a:r>
          </a:p>
          <a:p>
            <a:pPr marL="342900" indent="-342900" algn="ctr">
              <a:buAutoNum type="alphaUcPeriod"/>
            </a:pPr>
            <a:r>
              <a:rPr lang="en-US" dirty="0" err="1" smtClean="0"/>
              <a:t>Ahmidouch</a:t>
            </a:r>
            <a:r>
              <a:rPr lang="en-US" dirty="0" smtClean="0"/>
              <a:t>, S. </a:t>
            </a:r>
            <a:r>
              <a:rPr lang="en-US" dirty="0" err="1" smtClean="0"/>
              <a:t>Danagoulian</a:t>
            </a:r>
            <a:r>
              <a:rPr lang="en-US" dirty="0" smtClean="0"/>
              <a:t>, NC A&amp;T</a:t>
            </a:r>
          </a:p>
          <a:p>
            <a:pPr algn="ctr"/>
            <a:r>
              <a:rPr lang="en-US" dirty="0" smtClean="0"/>
              <a:t>I. </a:t>
            </a:r>
            <a:r>
              <a:rPr lang="en-US" dirty="0" err="1" smtClean="0"/>
              <a:t>Niculescu</a:t>
            </a:r>
            <a:r>
              <a:rPr lang="en-US" dirty="0"/>
              <a:t>, </a:t>
            </a:r>
            <a:r>
              <a:rPr lang="en-US" dirty="0" smtClean="0"/>
              <a:t>G. </a:t>
            </a:r>
            <a:r>
              <a:rPr lang="en-US" dirty="0" err="1" smtClean="0"/>
              <a:t>Niculescu</a:t>
            </a:r>
            <a:r>
              <a:rPr lang="en-US" dirty="0" smtClean="0"/>
              <a:t>, JMU</a:t>
            </a:r>
          </a:p>
          <a:p>
            <a:pPr algn="ctr"/>
            <a:r>
              <a:rPr lang="en-US" dirty="0" smtClean="0"/>
              <a:t>J. </a:t>
            </a:r>
            <a:r>
              <a:rPr lang="en-US" dirty="0" err="1" smtClean="0"/>
              <a:t>Annand</a:t>
            </a:r>
            <a:r>
              <a:rPr lang="en-US" dirty="0" smtClean="0"/>
              <a:t>, Glasgow</a:t>
            </a:r>
          </a:p>
        </p:txBody>
      </p:sp>
      <p:pic>
        <p:nvPicPr>
          <p:cNvPr id="7" name="Picture 6" descr="small-h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69632"/>
            <a:ext cx="4413250" cy="2939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0001" y="2907268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Physics Department at William and 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10" y="5867400"/>
            <a:ext cx="807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Wiki:  </a:t>
            </a:r>
            <a:r>
              <a:rPr lang="en-US" dirty="0" smtClean="0">
                <a:hlinkClick r:id="rId3"/>
              </a:rPr>
              <a:t>http://wm-jlab.physics.wm.edu/mediawiki/index.php/Bigbite_Gas_Cherenkov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hyao@wm.edu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tdaver@wm.edu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7616191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W&amp;M Mirror Assembly</a:t>
            </a:r>
            <a:endParaRPr lang="en-US" sz="2400" dirty="0"/>
          </a:p>
        </p:txBody>
      </p:sp>
      <p:pic>
        <p:nvPicPr>
          <p:cNvPr id="3" name="Picture 2" descr="Mirror Array 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1473200"/>
            <a:ext cx="4508044" cy="2665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793002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 smtClean="0"/>
              <a:t>Barcus</a:t>
            </a:r>
            <a:r>
              <a:rPr lang="en-US" dirty="0" smtClean="0"/>
              <a:t>, W&amp;M,  </a:t>
            </a:r>
            <a:r>
              <a:rPr lang="en-US" dirty="0" err="1" smtClean="0"/>
              <a:t>Mathematica</a:t>
            </a:r>
            <a:r>
              <a:rPr lang="en-US" dirty="0" smtClean="0"/>
              <a:t> GUI for geometry, alignment studies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Adjustable location and angle of all components, variable ROC for mirror</a:t>
            </a:r>
            <a:endParaRPr lang="en-US" dirty="0"/>
          </a:p>
        </p:txBody>
      </p:sp>
      <p:pic>
        <p:nvPicPr>
          <p:cNvPr id="12" name="Picture 11" descr="Screen Shot 2014-07-04 at 1.06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43100"/>
            <a:ext cx="5239397" cy="1447800"/>
          </a:xfrm>
          <a:prstGeom prst="rect">
            <a:avLst/>
          </a:prstGeom>
        </p:spPr>
      </p:pic>
      <p:pic>
        <p:nvPicPr>
          <p:cNvPr id="15" name="Picture 14" descr="Screen Shot 2014-07-04 at 1.10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3400"/>
            <a:ext cx="5043600" cy="226371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5181600" y="2819400"/>
            <a:ext cx="31242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3581400"/>
            <a:ext cx="279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Typical measured laser position on PMT array as scanned across entrance window.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Vertical </a:t>
            </a:r>
            <a:r>
              <a:rPr lang="en-US" dirty="0" err="1" smtClean="0"/>
              <a:t>mis</a:t>
            </a:r>
            <a:r>
              <a:rPr lang="en-US" dirty="0" smtClean="0"/>
              <a:t>-steering +/- 1 cm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Retrograde motion due to changing ROC near edges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BUT, all tracks are on the array.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6488668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1593334"/>
            <a:ext cx="10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Predicted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16191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PMT Array Design (NC A&amp;T, S. </a:t>
            </a:r>
            <a:r>
              <a:rPr lang="en-US" sz="2800" dirty="0" err="1" smtClean="0"/>
              <a:t>Esp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 descr="Screen Shot 2014-07-04 at 1.2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642533"/>
            <a:ext cx="5896906" cy="421557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4" descr="Screen Shot 2014-07-04 at 1.2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62200" y="3369733"/>
            <a:ext cx="5831608" cy="104873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6096001" y="1803400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Difficult to find vendor for 5/8” soft iron </a:t>
            </a:r>
            <a:r>
              <a:rPr lang="en-US" dirty="0" err="1" smtClean="0"/>
              <a:t>backplate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Exploring thinner plate with PMT spacers?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Counterbore</a:t>
            </a:r>
            <a:r>
              <a:rPr lang="en-US" dirty="0" smtClean="0"/>
              <a:t> holes in thicker plate?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NC A&amp;T </a:t>
            </a:r>
            <a:r>
              <a:rPr lang="en-US" u="sng" dirty="0" smtClean="0"/>
              <a:t>ready to purchase and fabricate</a:t>
            </a:r>
            <a:r>
              <a:rPr lang="en-US" dirty="0" smtClean="0"/>
              <a:t> once details of machining/materials worked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9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-296862"/>
            <a:ext cx="7616191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PMT Testing at JMU</a:t>
            </a:r>
            <a:endParaRPr lang="en-US" sz="3200" dirty="0"/>
          </a:p>
        </p:txBody>
      </p:sp>
      <p:pic>
        <p:nvPicPr>
          <p:cNvPr id="5" name="Picture 4" descr="Screen Shot 2014-07-04 at 1.1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5866156" cy="3818372"/>
          </a:xfrm>
          <a:prstGeom prst="rect">
            <a:avLst/>
          </a:prstGeom>
        </p:spPr>
      </p:pic>
      <p:pic>
        <p:nvPicPr>
          <p:cNvPr id="6" name="Picture 5" descr="Screen Shot 2014-07-04 at 1.17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36" y="533928"/>
            <a:ext cx="3865528" cy="2632605"/>
          </a:xfrm>
          <a:prstGeom prst="rect">
            <a:avLst/>
          </a:prstGeom>
        </p:spPr>
      </p:pic>
      <p:pic>
        <p:nvPicPr>
          <p:cNvPr id="7" name="Picture 6" descr="Screen Shot 2014-07-04 at 1.2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00400"/>
            <a:ext cx="5202364" cy="35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GRINCH DAQ Scheme</a:t>
            </a:r>
            <a:endParaRPr lang="en-US" dirty="0"/>
          </a:p>
        </p:txBody>
      </p:sp>
      <p:pic>
        <p:nvPicPr>
          <p:cNvPr id="5" name="Picture 4" descr="DA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51505"/>
            <a:ext cx="7010400" cy="49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Prototype NINO mounting for GRINCH</a:t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2200" i="1" dirty="0" smtClean="0">
                <a:solidFill>
                  <a:srgbClr val="FF0000"/>
                </a:solidFill>
              </a:rPr>
              <a:t>T. Averett, D. </a:t>
            </a:r>
            <a:r>
              <a:rPr lang="en-US" sz="2200" i="1" smtClean="0">
                <a:solidFill>
                  <a:srgbClr val="FF0000"/>
                </a:solidFill>
              </a:rPr>
              <a:t>Greene</a:t>
            </a:r>
            <a:r>
              <a:rPr lang="en-US" sz="2200" i="1" dirty="0" smtClean="0">
                <a:solidFill>
                  <a:srgbClr val="FF0000"/>
                </a:solidFill>
              </a:rPr>
              <a:t/>
            </a:r>
            <a:br>
              <a:rPr lang="en-US" sz="2200" i="1" dirty="0" smtClean="0">
                <a:solidFill>
                  <a:srgbClr val="FF0000"/>
                </a:solidFill>
              </a:rPr>
            </a:br>
            <a:r>
              <a:rPr lang="en-US" sz="2200" i="1" dirty="0" smtClean="0">
                <a:solidFill>
                  <a:srgbClr val="FF0000"/>
                </a:solidFill>
              </a:rPr>
              <a:t>W&amp;M, 4/10/14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Using the dimensions of the panel available for mounting the NINO cards to the GRINCH, we propose:</a:t>
            </a:r>
          </a:p>
          <a:p>
            <a:endParaRPr lang="en-US" sz="1800" dirty="0"/>
          </a:p>
          <a:p>
            <a:pPr lvl="1"/>
            <a:r>
              <a:rPr lang="en-US" sz="1800" dirty="0" smtClean="0"/>
              <a:t>NINO cards assembled in stacks of 2 cards with shielding plates between each.</a:t>
            </a:r>
          </a:p>
          <a:p>
            <a:pPr lvl="1"/>
            <a:r>
              <a:rPr lang="en-US" sz="1800" dirty="0" smtClean="0"/>
              <a:t>4 stacks will serve 15 rows of PMTs</a:t>
            </a:r>
          </a:p>
          <a:p>
            <a:pPr lvl="1"/>
            <a:r>
              <a:rPr lang="en-US" sz="1800" dirty="0" smtClean="0"/>
              <a:t>Three of the stacks (96 channels) will have 12 rows of 8 PMT’s connected.</a:t>
            </a:r>
          </a:p>
          <a:p>
            <a:pPr lvl="1"/>
            <a:r>
              <a:rPr lang="en-US" sz="1800" dirty="0" smtClean="0"/>
              <a:t>The fourth stack of will have 3 rows of 8 plus the 7 or 8 extra channels from rows with 9 tubes.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400" dirty="0" smtClean="0"/>
              <a:t>Total NINO cards for the entire array will require 36 total NINO cards.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44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NO_prototype wi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29" y="-1896259"/>
            <a:ext cx="7025406" cy="102679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Prototype wiring diagram for 15 rows of PMTs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3498" y="1610090"/>
            <a:ext cx="1755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cards per stack</a:t>
            </a:r>
          </a:p>
          <a:p>
            <a:pPr algn="ctr"/>
            <a:r>
              <a:rPr lang="en-US" dirty="0" smtClean="0"/>
              <a:t>(32 channels)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95582" y="1754931"/>
            <a:ext cx="170720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79750" y="1203325"/>
            <a:ext cx="1212850" cy="384175"/>
            <a:chOff x="3079750" y="1203325"/>
            <a:chExt cx="1212850" cy="384175"/>
          </a:xfrm>
        </p:grpSpPr>
        <p:sp>
          <p:nvSpPr>
            <p:cNvPr id="8" name="Rectangle 7"/>
            <p:cNvSpPr/>
            <p:nvPr/>
          </p:nvSpPr>
          <p:spPr>
            <a:xfrm>
              <a:off x="3079750" y="1203325"/>
              <a:ext cx="60325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94050" y="1492250"/>
              <a:ext cx="109855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49650" y="1203325"/>
              <a:ext cx="133350" cy="2889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19425" y="2374900"/>
            <a:ext cx="1273174" cy="384175"/>
            <a:chOff x="3019425" y="2374900"/>
            <a:chExt cx="1273174" cy="384175"/>
          </a:xfrm>
        </p:grpSpPr>
        <p:sp>
          <p:nvSpPr>
            <p:cNvPr id="15" name="Rectangle 14"/>
            <p:cNvSpPr/>
            <p:nvPr/>
          </p:nvSpPr>
          <p:spPr>
            <a:xfrm>
              <a:off x="3019425" y="2374900"/>
              <a:ext cx="610572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33724" y="2628900"/>
              <a:ext cx="1158875" cy="130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89324" y="2374900"/>
              <a:ext cx="140673" cy="2889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0721" y="1802556"/>
            <a:ext cx="1211877" cy="336550"/>
            <a:chOff x="3080721" y="1802556"/>
            <a:chExt cx="1211877" cy="336550"/>
          </a:xfrm>
        </p:grpSpPr>
        <p:sp>
          <p:nvSpPr>
            <p:cNvPr id="19" name="Rectangle 18"/>
            <p:cNvSpPr/>
            <p:nvPr/>
          </p:nvSpPr>
          <p:spPr>
            <a:xfrm flipV="1">
              <a:off x="3194050" y="2043856"/>
              <a:ext cx="60325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3080721" y="1802556"/>
              <a:ext cx="1211877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3663950" y="1850181"/>
              <a:ext cx="133350" cy="2889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 flipV="1">
            <a:off x="3137387" y="3183681"/>
            <a:ext cx="603250" cy="1468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3024058" y="2942381"/>
            <a:ext cx="1268540" cy="9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3607287" y="2990006"/>
            <a:ext cx="133350" cy="288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3137386" y="3667123"/>
            <a:ext cx="698013" cy="174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3024058" y="3482131"/>
            <a:ext cx="770067" cy="9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3629997" y="3482131"/>
            <a:ext cx="227628" cy="3365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63949" y="3818676"/>
            <a:ext cx="171449" cy="4897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3663950" y="4133847"/>
            <a:ext cx="664060" cy="174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24058" y="4572000"/>
            <a:ext cx="328614" cy="9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37388" y="4826000"/>
            <a:ext cx="720237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11999" y="4572000"/>
            <a:ext cx="140673" cy="288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24057" y="4029074"/>
            <a:ext cx="534501" cy="130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69136" y="4308472"/>
            <a:ext cx="374164" cy="130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02626" y="4029075"/>
            <a:ext cx="140673" cy="5873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95918" y="4506912"/>
            <a:ext cx="796680" cy="130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95699" y="4924425"/>
            <a:ext cx="140673" cy="847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673724" y="3577381"/>
            <a:ext cx="140673" cy="219476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09999" y="5619750"/>
            <a:ext cx="1863725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975462" y="5130800"/>
            <a:ext cx="720237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V="1">
            <a:off x="4001956" y="1077548"/>
            <a:ext cx="1224094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 flipV="1">
            <a:off x="4054475" y="2353896"/>
            <a:ext cx="1171575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flipV="1">
            <a:off x="4054475" y="3609925"/>
            <a:ext cx="1101726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flipV="1">
            <a:off x="4194175" y="5352363"/>
            <a:ext cx="962025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 rot="16200000" flipV="1">
            <a:off x="4332264" y="1925614"/>
            <a:ext cx="1741852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 rot="16200000" flipV="1">
            <a:off x="3835876" y="2350903"/>
            <a:ext cx="489795" cy="6619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rot="16200000" flipV="1">
            <a:off x="3859395" y="4971864"/>
            <a:ext cx="715277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rot="16200000" flipV="1">
            <a:off x="3859874" y="4085881"/>
            <a:ext cx="2578682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V="1">
            <a:off x="3835398" y="4905324"/>
            <a:ext cx="404495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V="1">
            <a:off x="3835398" y="3714698"/>
            <a:ext cx="333377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 flipV="1">
            <a:off x="3740637" y="3233212"/>
            <a:ext cx="333377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 rot="16200000" flipV="1">
            <a:off x="3862797" y="3421568"/>
            <a:ext cx="422432" cy="457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 rot="16200000" flipV="1">
            <a:off x="4088590" y="3672615"/>
            <a:ext cx="129885" cy="457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 flipV="1">
            <a:off x="3790947" y="2114765"/>
            <a:ext cx="322925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16200000" flipV="1">
            <a:off x="3813600" y="1280934"/>
            <a:ext cx="422432" cy="457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 flipV="1">
            <a:off x="5131437" y="2819399"/>
            <a:ext cx="333377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001957" y="990600"/>
            <a:ext cx="2233744" cy="4819650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6402786" y="4310804"/>
            <a:ext cx="1141014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720277" y="4438647"/>
            <a:ext cx="199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 geometry</a:t>
            </a:r>
          </a:p>
          <a:p>
            <a:pPr algn="ctr"/>
            <a:r>
              <a:rPr lang="en-US" dirty="0" smtClean="0"/>
              <a:t> on GRINCH</a:t>
            </a:r>
          </a:p>
        </p:txBody>
      </p:sp>
    </p:spTree>
    <p:extLst>
      <p:ext uri="{BB962C8B-B14F-4D97-AF65-F5344CB8AC3E}">
        <p14:creationId xmlns:p14="http://schemas.microsoft.com/office/powerpoint/2010/main" val="37467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" y="0"/>
            <a:ext cx="4941136" cy="3705852"/>
          </a:xfrm>
          <a:prstGeom prst="rect">
            <a:avLst/>
          </a:prstGeom>
        </p:spPr>
      </p:pic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7074" y="3934485"/>
            <a:ext cx="4747119" cy="3560339"/>
          </a:xfrm>
          <a:prstGeom prst="rect">
            <a:avLst/>
          </a:prstGeom>
          <a:scene3d>
            <a:camera prst="orthographicFront">
              <a:rot lat="21299971" lon="10799999" rev="10799999"/>
            </a:camera>
            <a:lightRig rig="threePt" dir="t"/>
          </a:scene3d>
        </p:spPr>
      </p:pic>
      <p:pic>
        <p:nvPicPr>
          <p:cNvPr id="6" name="Picture 5" descr="HexFemaleFemaleStando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5" y="4066830"/>
            <a:ext cx="1724025" cy="1647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808848" y="370396"/>
            <a:ext cx="11328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34460" y="1286266"/>
            <a:ext cx="17072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39777" y="4324162"/>
            <a:ext cx="10300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26578" y="2842224"/>
            <a:ext cx="1680745" cy="653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99262" y="4406611"/>
            <a:ext cx="7490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67566" y="216507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Aluminum Shielding plate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08321" y="2580614"/>
            <a:ext cx="2009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Attach here to </a:t>
            </a:r>
            <a:r>
              <a:rPr lang="en-US" sz="1400" dirty="0"/>
              <a:t>a</a:t>
            </a:r>
            <a:r>
              <a:rPr lang="en-US" sz="1400" dirty="0" smtClean="0"/>
              <a:t>luminum </a:t>
            </a:r>
          </a:p>
          <a:p>
            <a:r>
              <a:rPr lang="en-US" sz="1400" dirty="0" smtClean="0"/>
              <a:t>plate on GRINCH frame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67566" y="1132377"/>
            <a:ext cx="1053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NINO board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016730" y="4540963"/>
            <a:ext cx="1015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PMT cables</a:t>
            </a:r>
          </a:p>
          <a:p>
            <a:pPr algn="ctr"/>
            <a:r>
              <a:rPr lang="en-US" sz="1400" dirty="0" smtClean="0"/>
              <a:t>in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945410" y="4406611"/>
            <a:ext cx="119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Ribbon cables</a:t>
            </a:r>
          </a:p>
          <a:p>
            <a:pPr algn="ctr"/>
            <a:r>
              <a:rPr lang="en-US" sz="1400" dirty="0" smtClean="0"/>
              <a:t> out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69455" y="5722352"/>
            <a:ext cx="2933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Use these hex spacers between levels</a:t>
            </a:r>
          </a:p>
          <a:p>
            <a:pPr algn="ctr"/>
            <a:r>
              <a:rPr lang="en-US" sz="1400" dirty="0" smtClean="0"/>
              <a:t>instead of nuts shown.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942590" y="2183733"/>
            <a:ext cx="17072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83661" y="1922123"/>
            <a:ext cx="18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Grounding between all </a:t>
            </a:r>
          </a:p>
          <a:p>
            <a:pPr algn="ctr"/>
            <a:r>
              <a:rPr lang="en-US" sz="1400" dirty="0" smtClean="0"/>
              <a:t>pieces through rods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846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16191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Plans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Finalize bids for PMT array; fabricate and construct.  Install PMTs, test with NINO card.</a:t>
            </a:r>
          </a:p>
          <a:p>
            <a:r>
              <a:rPr lang="en-US" dirty="0" smtClean="0">
                <a:latin typeface="+mn-lt"/>
              </a:rPr>
              <a:t>Finish design for vessel; bid; fabricate</a:t>
            </a:r>
          </a:p>
          <a:p>
            <a:r>
              <a:rPr lang="en-US" dirty="0" smtClean="0"/>
              <a:t>Finish PMT testing</a:t>
            </a:r>
          </a:p>
          <a:p>
            <a:r>
              <a:rPr lang="en-US" dirty="0" smtClean="0">
                <a:latin typeface="+mn-lt"/>
              </a:rPr>
              <a:t>Investigate PMT coating; possibly 1.4x improvement in QE based on HRS Cherenkov tests.</a:t>
            </a:r>
          </a:p>
          <a:p>
            <a:r>
              <a:rPr lang="en-US" dirty="0" smtClean="0"/>
              <a:t>Begin full assembly and testing once vessel fabricated.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Motivation: High Rate Running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Expect 4-5x increase in </a:t>
            </a:r>
            <a:r>
              <a:rPr lang="en-US" u="sng" dirty="0" smtClean="0"/>
              <a:t>total</a:t>
            </a:r>
            <a:r>
              <a:rPr lang="en-US" dirty="0" smtClean="0"/>
              <a:t> luminosity over previous </a:t>
            </a:r>
            <a:r>
              <a:rPr lang="en-US" dirty="0" err="1" smtClean="0"/>
              <a:t>BigBite</a:t>
            </a:r>
            <a:r>
              <a:rPr lang="en-US" dirty="0" smtClean="0"/>
              <a:t> running.  </a:t>
            </a:r>
          </a:p>
          <a:p>
            <a:r>
              <a:rPr lang="en-US" dirty="0" smtClean="0"/>
              <a:t>Assume 4-5x background rate.</a:t>
            </a:r>
          </a:p>
          <a:p>
            <a:r>
              <a:rPr lang="en-US" dirty="0" smtClean="0"/>
              <a:t>30 degree scattering angle</a:t>
            </a:r>
          </a:p>
          <a:p>
            <a:r>
              <a:rPr lang="en-US" dirty="0" smtClean="0"/>
              <a:t>Segmented PMT array (29mm tubes), 9(8) x 60 tubes</a:t>
            </a:r>
          </a:p>
          <a:p>
            <a:r>
              <a:rPr lang="en-US" dirty="0" smtClean="0"/>
              <a:t>Search for timing clusters in 5-10 ns window.</a:t>
            </a:r>
          </a:p>
          <a:p>
            <a:r>
              <a:rPr lang="en-US" dirty="0" smtClean="0"/>
              <a:t>Magnetic shielding between rows.</a:t>
            </a:r>
          </a:p>
          <a:p>
            <a:r>
              <a:rPr lang="en-US" dirty="0" smtClean="0"/>
              <a:t>Locate PMT array on large angle side away from beam line. 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F</a:t>
            </a:r>
            <a:r>
              <a:rPr lang="en-US" baseline="-25000" dirty="0" smtClean="0"/>
              <a:t>8</a:t>
            </a:r>
            <a:r>
              <a:rPr lang="en-US" dirty="0" smtClean="0"/>
              <a:t>O heavy gas at 1 </a:t>
            </a:r>
            <a:r>
              <a:rPr lang="en-US" dirty="0" err="1" smtClean="0"/>
              <a:t>atm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616191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Simulation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64008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GEANT4 simulation includes cross-sections for electrons and </a:t>
            </a:r>
            <a:r>
              <a:rPr lang="en-US" dirty="0" err="1" smtClean="0"/>
              <a:t>pions</a:t>
            </a:r>
            <a:r>
              <a:rPr lang="en-US" dirty="0" smtClean="0"/>
              <a:t> in event generator</a:t>
            </a:r>
            <a:r>
              <a:rPr lang="en-US" dirty="0"/>
              <a:t>. Background not included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Clusters </a:t>
            </a:r>
            <a:r>
              <a:rPr lang="en-US" dirty="0"/>
              <a:t>with </a:t>
            </a:r>
            <a:r>
              <a:rPr lang="en-US" dirty="0" err="1"/>
              <a:t>avg</a:t>
            </a:r>
            <a:r>
              <a:rPr lang="en-US" dirty="0"/>
              <a:t> 10 PMT’s/event </a:t>
            </a:r>
            <a:r>
              <a:rPr lang="en-US" dirty="0" smtClean="0"/>
              <a:t>(.</a:t>
            </a:r>
            <a:r>
              <a:rPr lang="en-US" dirty="0" err="1" smtClean="0"/>
              <a:t>geq</a:t>
            </a:r>
            <a:r>
              <a:rPr lang="en-US" dirty="0" smtClean="0"/>
              <a:t>. 1 </a:t>
            </a:r>
            <a:r>
              <a:rPr lang="en-US" dirty="0" err="1" smtClean="0"/>
              <a:t>ph.e</a:t>
            </a:r>
            <a:r>
              <a:rPr lang="en-US" dirty="0" smtClean="0"/>
              <a:t>.) and 1.7 </a:t>
            </a:r>
            <a:r>
              <a:rPr lang="en-US" dirty="0" err="1"/>
              <a:t>p.e.’s</a:t>
            </a:r>
            <a:r>
              <a:rPr lang="en-US" dirty="0"/>
              <a:t>/tube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8" name="Picture 17" descr="Event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72400" y="1066800"/>
            <a:ext cx="1194329" cy="4648200"/>
          </a:xfrm>
          <a:prstGeom prst="rect">
            <a:avLst/>
          </a:prstGeom>
        </p:spPr>
      </p:pic>
      <p:pic>
        <p:nvPicPr>
          <p:cNvPr id="4" name="Picture 3" descr="Screen Shot 2013-09-24 at 10.47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200"/>
            <a:ext cx="3345005" cy="3276600"/>
          </a:xfrm>
          <a:prstGeom prst="rect">
            <a:avLst/>
          </a:prstGeom>
        </p:spPr>
      </p:pic>
      <p:pic>
        <p:nvPicPr>
          <p:cNvPr id="6" name="Picture 5" descr="Screen Shot 2013-09-24 at 10.47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6600"/>
            <a:ext cx="432964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and π efficiencies</a:t>
            </a:r>
            <a:endParaRPr lang="en-US" dirty="0"/>
          </a:p>
        </p:txBody>
      </p:sp>
      <p:pic>
        <p:nvPicPr>
          <p:cNvPr id="14" name="Picture 13" descr="Screen Shot 2014-07-08 at 10.0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057400"/>
            <a:ext cx="9525000" cy="34164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600" y="57393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 </a:t>
            </a:r>
            <a:r>
              <a:rPr lang="en-US" dirty="0" err="1" smtClean="0"/>
              <a:t>η</a:t>
            </a:r>
            <a:r>
              <a:rPr lang="en-US" baseline="-25000" dirty="0" smtClean="0"/>
              <a:t>π </a:t>
            </a:r>
            <a:r>
              <a:rPr lang="en-US" dirty="0" smtClean="0"/>
              <a:t>&lt; 0.1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3406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00000-01-01-2500-SK-20AUG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2" y="-142183"/>
            <a:ext cx="6251864" cy="809064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6" name="Straight Connector 5"/>
          <p:cNvCxnSpPr/>
          <p:nvPr/>
        </p:nvCxnSpPr>
        <p:spPr>
          <a:xfrm flipV="1">
            <a:off x="7010400" y="24384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97669" y="2438400"/>
            <a:ext cx="45127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97669" y="2438400"/>
            <a:ext cx="0" cy="304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97669" y="5486400"/>
            <a:ext cx="29887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21360000" flipV="1">
            <a:off x="5486400" y="5012268"/>
            <a:ext cx="3810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4876800"/>
            <a:ext cx="609600" cy="419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38903" y="3835404"/>
            <a:ext cx="609600" cy="419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324600" y="4254507"/>
            <a:ext cx="723903" cy="10413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20000" flipH="1">
            <a:off x="6598406" y="3342849"/>
            <a:ext cx="396116" cy="602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09532" y="5943600"/>
            <a:ext cx="0" cy="685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24200" y="3159808"/>
            <a:ext cx="661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Mirror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29289" y="4842933"/>
            <a:ext cx="66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Mirror</a:t>
            </a:r>
          </a:p>
          <a:p>
            <a:r>
              <a:rPr lang="en-US" sz="1400" dirty="0" smtClean="0"/>
              <a:t>Frame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391400" y="393134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</a:t>
            </a:r>
          </a:p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07994" y="6019800"/>
            <a:ext cx="105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</a:t>
            </a:r>
          </a:p>
          <a:p>
            <a:r>
              <a:rPr lang="en-US" dirty="0" smtClean="0"/>
              <a:t>Particles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09532" y="3733800"/>
            <a:ext cx="0" cy="1562103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09532" y="3127177"/>
            <a:ext cx="0" cy="606623"/>
          </a:xfrm>
          <a:prstGeom prst="line">
            <a:avLst/>
          </a:prstGeom>
          <a:ln>
            <a:solidFill>
              <a:srgbClr val="779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309532" y="3127177"/>
            <a:ext cx="1176868" cy="804164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86400" y="3931341"/>
            <a:ext cx="762000" cy="564459"/>
          </a:xfrm>
          <a:prstGeom prst="line">
            <a:avLst/>
          </a:prstGeom>
          <a:ln>
            <a:solidFill>
              <a:srgbClr val="77933C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42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16191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7" name="Picture 6" descr="Grinch_8_Det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43000"/>
            <a:ext cx="6485153" cy="4648200"/>
          </a:xfrm>
          <a:prstGeom prst="rect">
            <a:avLst/>
          </a:prstGeom>
        </p:spPr>
      </p:pic>
      <p:pic>
        <p:nvPicPr>
          <p:cNvPr id="9" name="Picture 8" descr="Grinch_2_Wldmt_Magnetic_Sh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990600"/>
            <a:ext cx="6343316" cy="495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5200" y="59436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</a:t>
            </a:r>
            <a:r>
              <a:rPr lang="en-US" dirty="0" err="1" smtClean="0"/>
              <a:t>Weldment</a:t>
            </a:r>
            <a:endParaRPr lang="en-US" dirty="0" smtClean="0"/>
          </a:p>
          <a:p>
            <a:r>
              <a:rPr lang="en-US" dirty="0" smtClean="0"/>
              <a:t>Front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943600"/>
            <a:ext cx="2039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Assembly</a:t>
            </a:r>
          </a:p>
          <a:p>
            <a:r>
              <a:rPr lang="en-US" dirty="0" smtClean="0"/>
              <a:t>Front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8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inch_9_Mirror_Out_40in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0"/>
            <a:ext cx="5991122" cy="5410200"/>
          </a:xfrm>
          <a:prstGeom prst="rect">
            <a:avLst/>
          </a:prstGeom>
        </p:spPr>
      </p:pic>
      <p:pic>
        <p:nvPicPr>
          <p:cNvPr id="6" name="Picture 5" descr="Grinch_5_Mirror_with_Rai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45067"/>
            <a:ext cx="5322073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655734"/>
            <a:ext cx="280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Mirrors and Frame</a:t>
            </a:r>
          </a:p>
          <a:p>
            <a:r>
              <a:rPr lang="en-US" dirty="0" smtClean="0"/>
              <a:t>Front View—Completed and being tested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5071" y="6096000"/>
            <a:ext cx="2182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Mirrors Out of Vessel</a:t>
            </a:r>
          </a:p>
          <a:p>
            <a:r>
              <a:rPr lang="en-US" dirty="0" smtClean="0"/>
              <a:t>Rear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3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Status Update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Mirror design completed last year.  Mirror assembly fabricated by W&amp;M machine shop.</a:t>
            </a:r>
            <a:r>
              <a:rPr lang="en-US" dirty="0"/>
              <a:t> </a:t>
            </a:r>
            <a:r>
              <a:rPr lang="en-US" dirty="0" smtClean="0"/>
              <a:t> Currently testing alignment with full geometry. (T. Averett, S. </a:t>
            </a:r>
            <a:r>
              <a:rPr lang="en-US" dirty="0" err="1" smtClean="0"/>
              <a:t>Barcus</a:t>
            </a:r>
            <a:r>
              <a:rPr lang="en-US" dirty="0" smtClean="0"/>
              <a:t>, H. Yao)</a:t>
            </a:r>
          </a:p>
          <a:p>
            <a:endParaRPr lang="en-US" dirty="0" smtClean="0"/>
          </a:p>
          <a:p>
            <a:r>
              <a:rPr lang="en-US" dirty="0" smtClean="0"/>
              <a:t>PMT array design completed last year.  Out for bids (NC A&amp;T responsibility)</a:t>
            </a:r>
          </a:p>
          <a:p>
            <a:endParaRPr lang="en-US" dirty="0" smtClean="0"/>
          </a:p>
          <a:p>
            <a:r>
              <a:rPr lang="en-US" dirty="0" smtClean="0"/>
              <a:t>Partial vessel design made in early 2013.  Still waiting for design time to complete.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NINO front-end cards design complete; funds for production in place (J. </a:t>
            </a:r>
            <a:r>
              <a:rPr lang="en-US" dirty="0" err="1" smtClean="0"/>
              <a:t>Annand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Full characterization of PMTs in production mode (JMU).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54" y="-84667"/>
            <a:ext cx="7616191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Mirror Frame and Alignment</a:t>
            </a:r>
            <a:endParaRPr lang="en-US" sz="2800" dirty="0"/>
          </a:p>
        </p:txBody>
      </p:sp>
      <p:pic>
        <p:nvPicPr>
          <p:cNvPr id="5" name="Content Placeholder 4" descr="IMG_28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>
            <a:fillRect/>
          </a:stretch>
        </p:blipFill>
        <p:spPr>
          <a:xfrm>
            <a:off x="228600" y="1223913"/>
            <a:ext cx="4597602" cy="4926002"/>
          </a:xfrm>
        </p:spPr>
      </p:pic>
      <p:sp>
        <p:nvSpPr>
          <p:cNvPr id="6" name="TextBox 5"/>
          <p:cNvSpPr txBox="1"/>
          <p:nvPr/>
        </p:nvSpPr>
        <p:spPr>
          <a:xfrm>
            <a:off x="7162800" y="13599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pic>
        <p:nvPicPr>
          <p:cNvPr id="4" name="Picture 3" descr="Grinch_6_close-up_bot_r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22" y="2209800"/>
            <a:ext cx="4474956" cy="32853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277100" y="1855798"/>
            <a:ext cx="228600" cy="708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49090" y="5512051"/>
            <a:ext cx="115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</a:t>
            </a:r>
          </a:p>
          <a:p>
            <a:r>
              <a:rPr lang="en-US" dirty="0" smtClean="0"/>
              <a:t>Fixture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77651" y="5789050"/>
            <a:ext cx="125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 System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638800" y="3733800"/>
            <a:ext cx="457200" cy="1778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162801" y="5029200"/>
            <a:ext cx="114300" cy="75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057400" y="1600200"/>
            <a:ext cx="5151967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2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8929</TotalTime>
  <Words>734</Words>
  <Application>Microsoft Macintosh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Update on the Gas Ring Imaging Cherenkov (GRINCH) Detector for A1n using BigBite</vt:lpstr>
      <vt:lpstr>Motivation: High Rate Running</vt:lpstr>
      <vt:lpstr>Simulation</vt:lpstr>
      <vt:lpstr>Electron and π efficiencies</vt:lpstr>
      <vt:lpstr>PowerPoint Presentation</vt:lpstr>
      <vt:lpstr>Design</vt:lpstr>
      <vt:lpstr>PowerPoint Presentation</vt:lpstr>
      <vt:lpstr>Status Update</vt:lpstr>
      <vt:lpstr>Mirror Frame and Alignment</vt:lpstr>
      <vt:lpstr>W&amp;M Mirror Assembly</vt:lpstr>
      <vt:lpstr>PMT Array Design (NC A&amp;T, S. Esp)</vt:lpstr>
      <vt:lpstr>PMT Testing at JMU</vt:lpstr>
      <vt:lpstr>GRINCH DAQ Scheme</vt:lpstr>
      <vt:lpstr>Prototype NINO mounting for GRINCH T. Averett, D. Greene W&amp;M, 4/10/14</vt:lpstr>
      <vt:lpstr>Prototype wiring diagram for 15 rows of PMTs</vt:lpstr>
      <vt:lpstr>PowerPoint Presentation</vt:lpstr>
      <vt:lpstr>Plans</vt:lpstr>
    </vt:vector>
  </TitlesOfParts>
  <Company>College of William and 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Averett</dc:creator>
  <cp:lastModifiedBy>Todd Averett</cp:lastModifiedBy>
  <cp:revision>159</cp:revision>
  <dcterms:created xsi:type="dcterms:W3CDTF">2012-09-07T23:31:49Z</dcterms:created>
  <dcterms:modified xsi:type="dcterms:W3CDTF">2014-07-08T14:21:58Z</dcterms:modified>
</cp:coreProperties>
</file>