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264" r:id="rId4"/>
    <p:sldId id="272" r:id="rId5"/>
    <p:sldId id="273" r:id="rId6"/>
    <p:sldId id="265" r:id="rId7"/>
    <p:sldId id="266" r:id="rId8"/>
    <p:sldId id="279" r:id="rId9"/>
    <p:sldId id="283" r:id="rId10"/>
    <p:sldId id="284" r:id="rId11"/>
    <p:sldId id="285" r:id="rId12"/>
    <p:sldId id="288" r:id="rId13"/>
    <p:sldId id="289" r:id="rId14"/>
    <p:sldId id="291" r:id="rId15"/>
    <p:sldId id="294" r:id="rId16"/>
    <p:sldId id="295" r:id="rId17"/>
    <p:sldId id="304" r:id="rId18"/>
    <p:sldId id="282" r:id="rId19"/>
    <p:sldId id="261" r:id="rId20"/>
    <p:sldId id="262" r:id="rId21"/>
    <p:sldId id="263" r:id="rId22"/>
    <p:sldId id="258" r:id="rId23"/>
    <p:sldId id="275" r:id="rId24"/>
    <p:sldId id="276" r:id="rId25"/>
    <p:sldId id="277" r:id="rId26"/>
    <p:sldId id="293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27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73" autoAdjust="0"/>
    <p:restoredTop sz="95947"/>
  </p:normalViewPr>
  <p:slideViewPr>
    <p:cSldViewPr snapToObjects="1">
      <p:cViewPr varScale="1">
        <p:scale>
          <a:sx n="174" d="100"/>
          <a:sy n="174" d="100"/>
        </p:scale>
        <p:origin x="12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14F6D-7764-4542-860A-0944168C4686}" type="datetimeFigureOut">
              <a:rPr lang="en-US" smtClean="0"/>
              <a:t>7/12/17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6223A-EA84-4D49-AF84-C4B213613F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4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3A-EA84-4D49-AF84-C4B213613F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56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B031C-DC56-254F-97B4-48FFEC611BFE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6223A-EA84-4D49-AF84-C4B213613F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6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54A5B-07B0-5A4C-8829-96A82B8CC9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9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B54A5B-07B0-5A4C-8829-96A82B8CC9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8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2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62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20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916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5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6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2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9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13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515"/>
            <a:ext cx="9144000" cy="582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8499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96910" y="6492238"/>
            <a:ext cx="1154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7/13/17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93796" y="6492238"/>
            <a:ext cx="35122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SBS Collaboration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6068" y="6492238"/>
            <a:ext cx="11379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127209B-B3F5-498A-AD06-B1E95A6A5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240"/>
            <a:ext cx="1749647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58" y="6400163"/>
            <a:ext cx="14630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2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emf"/><Relationship Id="rId15" Type="http://schemas.openxmlformats.org/officeDocument/2006/relationships/image" Target="../media/image42.emf"/><Relationship Id="rId16" Type="http://schemas.openxmlformats.org/officeDocument/2006/relationships/image" Target="../media/image43.emf"/><Relationship Id="rId17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8" Type="http://schemas.openxmlformats.org/officeDocument/2006/relationships/image" Target="../media/image35.emf"/><Relationship Id="rId9" Type="http://schemas.openxmlformats.org/officeDocument/2006/relationships/image" Target="../media/image36.emf"/><Relationship Id="rId10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SIDIS/A1n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Andrew Puckett</a:t>
            </a:r>
          </a:p>
          <a:p>
            <a:r>
              <a:rPr lang="en-US" dirty="0" smtClean="0"/>
              <a:t>University of Connecticut</a:t>
            </a:r>
          </a:p>
          <a:p>
            <a:r>
              <a:rPr lang="en-US" dirty="0" smtClean="0"/>
              <a:t>SBS Summer 2017 Collaboration Meeting</a:t>
            </a:r>
          </a:p>
          <a:p>
            <a:r>
              <a:rPr lang="en-US" dirty="0" smtClean="0"/>
              <a:t>July 13, 2017</a:t>
            </a:r>
          </a:p>
        </p:txBody>
      </p:sp>
    </p:spTree>
    <p:extLst>
      <p:ext uri="{BB962C8B-B14F-4D97-AF65-F5344CB8AC3E}">
        <p14:creationId xmlns:p14="http://schemas.microsoft.com/office/powerpoint/2010/main" val="3909938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Polarized DIS and Spin Structure Functions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782054"/>
            <a:ext cx="9127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H</a:t>
            </a:r>
            <a:r>
              <a:rPr lang="en-US" dirty="0" smtClean="0">
                <a:latin typeface="Times New Roman"/>
                <a:cs typeface="Times New Roman"/>
              </a:rPr>
              <a:t>elicity </a:t>
            </a:r>
            <a:r>
              <a:rPr lang="en-US" dirty="0">
                <a:latin typeface="Times New Roman"/>
                <a:cs typeface="Times New Roman"/>
              </a:rPr>
              <a:t>asymmetries in the scattering of longitudinally polarized electrons on longitudinally and transversely (in the scattering plane) polarized </a:t>
            </a:r>
            <a:r>
              <a:rPr lang="en-US" dirty="0" smtClean="0">
                <a:latin typeface="Times New Roman"/>
                <a:cs typeface="Times New Roman"/>
              </a:rPr>
              <a:t>nucleons provide access to spin structure functions </a:t>
            </a:r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, g</a:t>
            </a:r>
            <a:r>
              <a:rPr lang="en-US" i="1" baseline="-25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. </a:t>
            </a:r>
            <a:endParaRPr lang="en-US" dirty="0" smtClean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The longitudinal virtual photon asymmetry 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is defined as the asymmetry between parallel and antiparallel virtual </a:t>
            </a:r>
            <a:r>
              <a:rPr lang="en-US" dirty="0" err="1" smtClean="0">
                <a:latin typeface="Times New Roman"/>
                <a:cs typeface="Times New Roman"/>
              </a:rPr>
              <a:t>photoabsorption</a:t>
            </a:r>
            <a:r>
              <a:rPr lang="en-US" dirty="0" smtClean="0">
                <a:latin typeface="Times New Roman"/>
                <a:cs typeface="Times New Roman"/>
              </a:rPr>
              <a:t> cross sections and is related to the spin structure function </a:t>
            </a:r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i="1" baseline="-25000" dirty="0" smtClean="0">
                <a:latin typeface="Times New Roman"/>
                <a:cs typeface="Times New Roman"/>
              </a:rPr>
              <a:t>1</a:t>
            </a:r>
            <a:r>
              <a:rPr lang="en-US" i="1" dirty="0" smtClean="0">
                <a:latin typeface="Times New Roman"/>
                <a:cs typeface="Times New Roman"/>
              </a:rPr>
              <a:t>(x,Q</a:t>
            </a:r>
            <a:r>
              <a:rPr lang="en-US" i="1" baseline="30000" dirty="0" smtClean="0">
                <a:latin typeface="Times New Roman"/>
                <a:cs typeface="Times New Roman"/>
              </a:rPr>
              <a:t>2</a:t>
            </a:r>
            <a:r>
              <a:rPr lang="en-US" i="1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356" y="3632859"/>
            <a:ext cx="9127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In the </a:t>
            </a:r>
            <a:r>
              <a:rPr lang="en-US" dirty="0" smtClean="0">
                <a:latin typeface="Times New Roman"/>
                <a:cs typeface="Times New Roman"/>
              </a:rPr>
              <a:t>naïve </a:t>
            </a:r>
            <a:r>
              <a:rPr lang="en-US" dirty="0" err="1" smtClean="0">
                <a:latin typeface="Times New Roman"/>
                <a:cs typeface="Times New Roman"/>
              </a:rPr>
              <a:t>parton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model, </a:t>
            </a:r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i="1" baseline="-25000" dirty="0">
                <a:latin typeface="Times New Roman"/>
                <a:cs typeface="Times New Roman"/>
              </a:rPr>
              <a:t>1</a:t>
            </a:r>
            <a:r>
              <a:rPr lang="en-US" dirty="0">
                <a:latin typeface="Times New Roman"/>
                <a:cs typeface="Times New Roman"/>
              </a:rPr>
              <a:t> is an incoherent sum over </a:t>
            </a:r>
            <a:r>
              <a:rPr lang="en-US" dirty="0" err="1">
                <a:latin typeface="Times New Roman"/>
                <a:cs typeface="Times New Roman"/>
              </a:rPr>
              <a:t>parton</a:t>
            </a:r>
            <a:r>
              <a:rPr lang="en-US" dirty="0">
                <a:latin typeface="Times New Roman"/>
                <a:cs typeface="Times New Roman"/>
              </a:rPr>
              <a:t> helicity distributions </a:t>
            </a:r>
            <a:r>
              <a:rPr lang="en-US" i="1" dirty="0" err="1" smtClean="0">
                <a:latin typeface="Times New Roman"/>
                <a:cs typeface="Times New Roman"/>
              </a:rPr>
              <a:t>Δq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>
                <a:latin typeface="Times New Roman"/>
                <a:cs typeface="Times New Roman"/>
              </a:rPr>
              <a:t>equal to the difference in number density of quarks polarized parallel and antiparallel to the nucleon spin: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83" y="2258464"/>
            <a:ext cx="2826327" cy="1371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82" y="4533333"/>
            <a:ext cx="4048128" cy="914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16526"/>
          </a:xfrm>
        </p:spPr>
        <p:txBody>
          <a:bodyPr>
            <a:normAutofit/>
          </a:bodyPr>
          <a:lstStyle/>
          <a:p>
            <a:r>
              <a:rPr lang="en-US" sz="2400" dirty="0"/>
              <a:t>Experimental Status of </a:t>
            </a:r>
            <a:r>
              <a:rPr lang="en-US" sz="2400" i="1" dirty="0" err="1"/>
              <a:t>Δq</a:t>
            </a:r>
            <a:endParaRPr lang="en-US" sz="2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526"/>
            <a:ext cx="3753678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648035"/>
            <a:ext cx="375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/>
                <a:cs typeface="Times New Roman"/>
              </a:rPr>
              <a:t>DSSV: PRD 80, 034030 (2009)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839" y="616526"/>
            <a:ext cx="4572000" cy="4372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2840" y="498948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/>
                <a:cs typeface="Times New Roman"/>
              </a:rPr>
              <a:t>Blumlein</a:t>
            </a:r>
            <a:r>
              <a:rPr lang="en-US" dirty="0">
                <a:latin typeface="Times New Roman"/>
                <a:cs typeface="Times New Roman"/>
              </a:rPr>
              <a:t> and </a:t>
            </a:r>
            <a:r>
              <a:rPr lang="en-US" dirty="0" err="1">
                <a:latin typeface="Times New Roman"/>
                <a:cs typeface="Times New Roman"/>
              </a:rPr>
              <a:t>Bottcher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hep-ph</a:t>
            </a:r>
            <a:r>
              <a:rPr lang="en-US" dirty="0">
                <a:latin typeface="Times New Roman"/>
                <a:cs typeface="Times New Roman"/>
              </a:rPr>
              <a:t>/1005.3113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3678" y="5358821"/>
            <a:ext cx="538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Recent Global Analyses: 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DSSV, includes SIDIS and pp data, asymmetric sea</a:t>
            </a:r>
          </a:p>
          <a:p>
            <a:pPr lvl="1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 BB, DIS data only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4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57" y="572994"/>
            <a:ext cx="4572000" cy="324577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79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47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64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A1n Requirements and Status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High-luminosity polarized </a:t>
            </a:r>
            <a:r>
              <a:rPr lang="en-US" baseline="30000" dirty="0" smtClean="0"/>
              <a:t>3</a:t>
            </a:r>
            <a:r>
              <a:rPr lang="en-US" dirty="0" smtClean="0"/>
              <a:t>He target</a:t>
            </a:r>
          </a:p>
          <a:p>
            <a:r>
              <a:rPr lang="en-US" dirty="0" err="1" smtClean="0"/>
              <a:t>BigBite</a:t>
            </a:r>
            <a:r>
              <a:rPr lang="en-US" dirty="0" smtClean="0"/>
              <a:t> detector upgrades:</a:t>
            </a:r>
          </a:p>
          <a:p>
            <a:pPr lvl="1"/>
            <a:r>
              <a:rPr lang="en-US" dirty="0" smtClean="0"/>
              <a:t>GRINCH</a:t>
            </a:r>
          </a:p>
          <a:p>
            <a:pPr lvl="1"/>
            <a:r>
              <a:rPr lang="en-US" dirty="0" smtClean="0"/>
              <a:t>Replace MWDCs </a:t>
            </a:r>
            <a:r>
              <a:rPr lang="en-US" dirty="0" smtClean="0"/>
              <a:t>with GEMs</a:t>
            </a:r>
          </a:p>
          <a:p>
            <a:pPr lvl="1"/>
            <a:r>
              <a:rPr lang="en-US" dirty="0" smtClean="0"/>
              <a:t>Upgraded </a:t>
            </a:r>
            <a:r>
              <a:rPr lang="en-US" dirty="0" err="1" smtClean="0"/>
              <a:t>BigBite</a:t>
            </a:r>
            <a:r>
              <a:rPr lang="en-US" dirty="0" smtClean="0"/>
              <a:t> </a:t>
            </a:r>
            <a:r>
              <a:rPr lang="en-US" dirty="0" smtClean="0"/>
              <a:t>Timing </a:t>
            </a:r>
            <a:r>
              <a:rPr lang="en-US" dirty="0" err="1" smtClean="0"/>
              <a:t>hodoscope</a:t>
            </a:r>
            <a:endParaRPr lang="en-US" dirty="0"/>
          </a:p>
          <a:p>
            <a:r>
              <a:rPr lang="en-US" dirty="0" err="1" smtClean="0"/>
              <a:t>BigBite</a:t>
            </a:r>
            <a:r>
              <a:rPr lang="en-US" dirty="0" smtClean="0"/>
              <a:t> configurations are largely identical between A1n and neutron SIDIS proposal</a:t>
            </a:r>
          </a:p>
          <a:p>
            <a:r>
              <a:rPr lang="en-US" dirty="0" smtClean="0"/>
              <a:t>Status—A1n still approved but not scheduled. </a:t>
            </a:r>
          </a:p>
          <a:p>
            <a:r>
              <a:rPr lang="en-US" dirty="0" smtClean="0"/>
              <a:t>Jeopardy </a:t>
            </a:r>
            <a:r>
              <a:rPr lang="en-US" dirty="0" smtClean="0"/>
              <a:t>process for proposals approved for more than 4 years but not scheduled will start in 2019 (according to draft policy presented by B. McKeown at recent Users’ Group Meeting).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4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A1n Resubmission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685800"/>
            <a:ext cx="7886700" cy="5250531"/>
          </a:xfrm>
        </p:spPr>
        <p:txBody>
          <a:bodyPr/>
          <a:lstStyle/>
          <a:p>
            <a:r>
              <a:rPr lang="en-US" dirty="0" smtClean="0"/>
              <a:t>Hall A </a:t>
            </a:r>
            <a:r>
              <a:rPr lang="en-US" dirty="0" err="1" smtClean="0"/>
              <a:t>BigBite</a:t>
            </a:r>
            <a:r>
              <a:rPr lang="en-US" dirty="0" smtClean="0"/>
              <a:t> + HRS proposal E12-06-122 with 8.8 and 6.6 GeV beam energy was submitted assuming it could run as an early/”commissioning experiment”, prior to the main SBS program, and (potentially) prior to establishment of reliable, 11 GeV CEBAF ops.</a:t>
            </a:r>
          </a:p>
          <a:p>
            <a:r>
              <a:rPr lang="en-US" dirty="0" smtClean="0"/>
              <a:t>Given schedule realities and evolution of </a:t>
            </a:r>
            <a:r>
              <a:rPr lang="en-US" dirty="0" err="1" smtClean="0"/>
              <a:t>BigBite</a:t>
            </a:r>
            <a:r>
              <a:rPr lang="en-US" dirty="0" smtClean="0"/>
              <a:t>/SBS apparatus, this no longer entirely makes sense</a:t>
            </a:r>
          </a:p>
          <a:p>
            <a:r>
              <a:rPr lang="en-US" dirty="0" smtClean="0"/>
              <a:t>A1n resubmission in preparation—target submission in 2018 </a:t>
            </a:r>
          </a:p>
          <a:p>
            <a:r>
              <a:rPr lang="en-US" dirty="0" smtClean="0"/>
              <a:t>Hall A A1n faces jeopardy as soon as 2019.</a:t>
            </a:r>
          </a:p>
          <a:p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08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A1n with SBS+BB @11 GeV, 250h, 50 </a:t>
            </a:r>
            <a:r>
              <a:rPr lang="en-US" sz="2400" dirty="0" err="1" smtClean="0"/>
              <a:t>uA</a:t>
            </a:r>
            <a:r>
              <a:rPr lang="en-US" sz="2400" dirty="0" smtClean="0"/>
              <a:t>,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b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~= 0.5, 10.5 </a:t>
            </a:r>
            <a:r>
              <a:rPr lang="en-US" sz="2400" dirty="0" err="1" smtClean="0"/>
              <a:t>atm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572000" cy="2685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09600"/>
            <a:ext cx="4572000" cy="26851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962"/>
            <a:ext cx="4572000" cy="2685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95962"/>
            <a:ext cx="4572000" cy="26851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35814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BigBite</a:t>
            </a: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 @35 </a:t>
            </a:r>
            <a:r>
              <a:rPr lang="en-US" b="1" dirty="0" err="1" smtClean="0">
                <a:latin typeface="Times New Roman" charset="0"/>
                <a:ea typeface="Times New Roman" charset="0"/>
                <a:cs typeface="Times New Roman" charset="0"/>
              </a:rPr>
              <a:t>deg</a:t>
            </a:r>
            <a:endParaRPr lang="en-US" b="1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BigBite</a:t>
            </a:r>
            <a:r>
              <a:rPr lang="en-US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@30 </a:t>
            </a:r>
            <a:r>
              <a:rPr lang="en-US" b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deg</a:t>
            </a:r>
            <a:endParaRPr lang="en-US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SBS @20 deg.</a:t>
            </a:r>
            <a:endParaRPr lang="en-US" b="1" dirty="0">
              <a:solidFill>
                <a:srgbClr val="0432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57800" y="351348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PRELIMINARY</a:t>
            </a:r>
            <a:endParaRPr lang="en-US" sz="32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3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609600"/>
            <a:ext cx="7886700" cy="532673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SBS </a:t>
            </a:r>
            <a:r>
              <a:rPr lang="en-US" dirty="0" err="1" smtClean="0"/>
              <a:t>Transversity</a:t>
            </a:r>
            <a:r>
              <a:rPr lang="en-US" dirty="0" smtClean="0"/>
              <a:t> (E12-09-018), first submitted to PAC34, fully approved by PAC38, has the most approved beam time of any SBS experiment</a:t>
            </a:r>
          </a:p>
          <a:p>
            <a:r>
              <a:rPr lang="en-US" dirty="0" smtClean="0"/>
              <a:t>Original Hall A E06-010 produced a large number of physics publications beyond the main physics goal and scope of the experiment. </a:t>
            </a:r>
          </a:p>
          <a:p>
            <a:r>
              <a:rPr lang="en-US" dirty="0" smtClean="0"/>
              <a:t>Similarly large output could be expected from E12-09-018. </a:t>
            </a:r>
          </a:p>
          <a:p>
            <a:r>
              <a:rPr lang="en-US" dirty="0" smtClean="0"/>
              <a:t>A1n with </a:t>
            </a:r>
            <a:r>
              <a:rPr lang="en-US" dirty="0" err="1" smtClean="0"/>
              <a:t>BigBite</a:t>
            </a:r>
            <a:r>
              <a:rPr lang="en-US" dirty="0"/>
              <a:t> </a:t>
            </a:r>
            <a:r>
              <a:rPr lang="en-US" dirty="0" smtClean="0"/>
              <a:t>@8.8 and 6.6 GeV, approved over 10 years ago, is sub-optimal in light of current realities</a:t>
            </a:r>
          </a:p>
          <a:p>
            <a:r>
              <a:rPr lang="en-US" dirty="0" smtClean="0"/>
              <a:t>Resubmission in preparation for 11 GeV beam with </a:t>
            </a:r>
            <a:r>
              <a:rPr lang="en-US" dirty="0" err="1" smtClean="0"/>
              <a:t>BigBite</a:t>
            </a:r>
            <a:r>
              <a:rPr lang="en-US" dirty="0" smtClean="0"/>
              <a:t> and SBS to reflect evolution of Hall A status and equipment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37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2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General Expression for SIDIS Cross Section: </a:t>
            </a:r>
            <a:r>
              <a:rPr lang="en-US" sz="3200" i="1" dirty="0" err="1"/>
              <a:t>Bacchetta</a:t>
            </a:r>
            <a:r>
              <a:rPr lang="en-US" sz="3200" i="1" dirty="0"/>
              <a:t> et al</a:t>
            </a:r>
            <a:r>
              <a:rPr lang="en-US" sz="3200" i="1" dirty="0" smtClean="0"/>
              <a:t>., </a:t>
            </a:r>
            <a:r>
              <a:rPr lang="en-US" sz="3200" i="1" dirty="0"/>
              <a:t>JHEP 02, 093 (2007)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6400800" cy="479393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400800" y="1143000"/>
            <a:ext cx="2743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SIDIS structure functions F depend on 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x, Q</a:t>
            </a:r>
            <a:r>
              <a:rPr lang="en-US" i="1" baseline="30000" dirty="0">
                <a:solidFill>
                  <a:prstClr val="black"/>
                </a:solidFill>
                <a:latin typeface="Times New Roman"/>
                <a:cs typeface="Times New Roman"/>
              </a:rPr>
              <a:t>2</a:t>
            </a:r>
            <a:r>
              <a:rPr lang="en-US" i="1" dirty="0">
                <a:solidFill>
                  <a:prstClr val="black"/>
                </a:solidFill>
                <a:latin typeface="Times New Roman"/>
                <a:cs typeface="Times New Roman"/>
              </a:rPr>
              <a:t>, z, </a:t>
            </a:r>
            <a:r>
              <a:rPr lang="en-US" i="1" dirty="0" err="1">
                <a:solidFill>
                  <a:prstClr val="black"/>
                </a:solidFill>
                <a:latin typeface="Times New Roman"/>
                <a:cs typeface="Times New Roman"/>
              </a:rPr>
              <a:t>p</a:t>
            </a:r>
            <a:r>
              <a:rPr lang="en-US" i="1" baseline="-25000" dirty="0" err="1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U, L, T subscripts indicate </a:t>
            </a:r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unpolarized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, longitudinally and transversely polarized beam, target, respectively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S = nucleon spin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/>
                <a:cs typeface="Times New Roman"/>
              </a:rPr>
              <a:t>λ</a:t>
            </a: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= lepton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helicity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cs typeface="Times New Roman"/>
              </a:rPr>
              <a:t>18 structure functions up to twist-three</a:t>
            </a:r>
            <a:endParaRPr lang="en-US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Eight terms survive at leading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twist; 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the rest are 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twist-3 (M/Q suppressed)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970680"/>
            <a:ext cx="2286000" cy="981182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3873500" y="1206500"/>
            <a:ext cx="571500" cy="3683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73500" y="1714500"/>
            <a:ext cx="1409700" cy="2794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4127500" y="2273300"/>
            <a:ext cx="1346200" cy="355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374900" y="2654300"/>
            <a:ext cx="939800" cy="3683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197100" y="3086100"/>
            <a:ext cx="1905000" cy="482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778000" y="3594100"/>
            <a:ext cx="2070100" cy="3556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778000" y="3924300"/>
            <a:ext cx="2209800" cy="3302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374900" y="4876800"/>
            <a:ext cx="2527300" cy="457200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75200" y="3175000"/>
            <a:ext cx="162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 Sivers</a:t>
            </a:r>
          </a:p>
          <a:p>
            <a:pPr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 Collins</a:t>
            </a:r>
          </a:p>
          <a:p>
            <a:pPr>
              <a:buFont typeface="Arial"/>
              <a:buChar char="•"/>
            </a:pPr>
            <a:r>
              <a:rPr lang="en-US">
                <a:latin typeface="Times New Roman"/>
                <a:cs typeface="Times New Roman"/>
              </a:rPr>
              <a:t> “Pretzelosity”</a:t>
            </a:r>
          </a:p>
        </p:txBody>
      </p:sp>
      <p:cxnSp>
        <p:nvCxnSpPr>
          <p:cNvPr id="22" name="Straight Arrow Connector 21"/>
          <p:cNvCxnSpPr>
            <a:endCxn id="16" idx="3"/>
          </p:cNvCxnSpPr>
          <p:nvPr/>
        </p:nvCxnSpPr>
        <p:spPr>
          <a:xfrm rot="10800000">
            <a:off x="4102100" y="3327400"/>
            <a:ext cx="749300" cy="381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7" idx="3"/>
          </p:cNvCxnSpPr>
          <p:nvPr/>
        </p:nvCxnSpPr>
        <p:spPr>
          <a:xfrm rot="10800000" flipV="1">
            <a:off x="3848100" y="3657600"/>
            <a:ext cx="990600" cy="114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8" idx="3"/>
          </p:cNvCxnSpPr>
          <p:nvPr/>
        </p:nvCxnSpPr>
        <p:spPr>
          <a:xfrm rot="10800000" flipV="1">
            <a:off x="3987800" y="3911600"/>
            <a:ext cx="889000" cy="177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405E-16DB-7B4E-8D59-529ECE3D5B7E}" type="slidenum">
              <a:rPr lang="en-US"/>
              <a:pPr/>
              <a:t>19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7" y="658059"/>
            <a:ext cx="3657600" cy="268851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7061"/>
            <a:ext cx="9132194" cy="821139"/>
          </a:xfrm>
        </p:spPr>
        <p:txBody>
          <a:bodyPr>
            <a:normAutofit/>
          </a:bodyPr>
          <a:lstStyle/>
          <a:p>
            <a:r>
              <a:rPr lang="en-US" dirty="0"/>
              <a:t>Semi-Inclusive Deep Inelastic Scattering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08329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Detecting </a:t>
            </a:r>
            <a:r>
              <a:rPr lang="en-US" sz="1600" dirty="0" smtClean="0">
                <a:latin typeface="Times New Roman"/>
                <a:cs typeface="Times New Roman"/>
              </a:rPr>
              <a:t>the leading </a:t>
            </a:r>
            <a:r>
              <a:rPr lang="en-US" sz="1600" dirty="0">
                <a:latin typeface="Times New Roman"/>
                <a:cs typeface="Times New Roman"/>
              </a:rPr>
              <a:t>(high-energy) hadrons in </a:t>
            </a:r>
            <a:r>
              <a:rPr lang="en-US" sz="1600" dirty="0" smtClean="0">
                <a:latin typeface="Times New Roman"/>
                <a:cs typeface="Times New Roman"/>
              </a:rPr>
              <a:t>DIS collisions; i.e., the single inclusive hadron </a:t>
            </a:r>
            <a:r>
              <a:rPr lang="en-US" sz="1600" dirty="0" err="1" smtClean="0">
                <a:latin typeface="Times New Roman"/>
                <a:cs typeface="Times New Roman"/>
              </a:rPr>
              <a:t>electroproduction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i="1" dirty="0" smtClean="0">
                <a:latin typeface="Times New Roman"/>
                <a:cs typeface="Times New Roman"/>
              </a:rPr>
              <a:t>N(</a:t>
            </a:r>
            <a:r>
              <a:rPr lang="en-US" sz="1600" i="1" dirty="0" err="1" smtClean="0">
                <a:latin typeface="Times New Roman"/>
                <a:cs typeface="Times New Roman"/>
              </a:rPr>
              <a:t>e,e’h</a:t>
            </a:r>
            <a:r>
              <a:rPr lang="en-US" sz="1600" i="1" dirty="0" smtClean="0">
                <a:latin typeface="Times New Roman"/>
                <a:cs typeface="Times New Roman"/>
              </a:rPr>
              <a:t>)X</a:t>
            </a:r>
            <a:r>
              <a:rPr lang="en-US" sz="1600" dirty="0" smtClean="0">
                <a:latin typeface="Times New Roman"/>
                <a:cs typeface="Times New Roman"/>
              </a:rPr>
              <a:t> process provides sensitivity to additional aspects of the nucleon’s </a:t>
            </a:r>
            <a:r>
              <a:rPr lang="en-US" sz="1600" dirty="0" err="1" smtClean="0">
                <a:latin typeface="Times New Roman"/>
                <a:cs typeface="Times New Roman"/>
              </a:rPr>
              <a:t>partonic</a:t>
            </a:r>
            <a:r>
              <a:rPr lang="en-US" sz="1600" dirty="0" smtClean="0">
                <a:latin typeface="Times New Roman"/>
                <a:cs typeface="Times New Roman"/>
              </a:rPr>
              <a:t> structure not accessible in inclusive DIS, including:</a:t>
            </a:r>
            <a:endParaRPr lang="en-US" sz="1600" dirty="0">
              <a:latin typeface="Times New Roman"/>
              <a:cs typeface="Times New Roman"/>
            </a:endParaRPr>
          </a:p>
          <a:p>
            <a:pPr lvl="1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quark flavor</a:t>
            </a:r>
          </a:p>
          <a:p>
            <a:pPr lvl="1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quark transverse </a:t>
            </a:r>
            <a:r>
              <a:rPr lang="en-US" sz="1600" dirty="0" smtClean="0">
                <a:latin typeface="Times New Roman"/>
                <a:cs typeface="Times New Roman"/>
              </a:rPr>
              <a:t>momentum</a:t>
            </a:r>
            <a:endParaRPr lang="en-US" sz="1600" dirty="0">
              <a:latin typeface="Times New Roman"/>
              <a:cs typeface="Times New Roman"/>
            </a:endParaRPr>
          </a:p>
          <a:p>
            <a:pPr lvl="1"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quark transverse spin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Goal of SIDIS studies is (spin-correlated) 3D imaging </a:t>
            </a:r>
            <a:r>
              <a:rPr lang="en-US" sz="1600" b="1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of nucleon’s quark structure </a:t>
            </a:r>
            <a:r>
              <a:rPr lang="en-US" sz="1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in momentum space.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Times New Roman"/>
                <a:cs typeface="Times New Roman"/>
              </a:rPr>
              <a:t> Transverse Momentum Dependent (TMD) PDF </a:t>
            </a:r>
            <a:r>
              <a:rPr lang="en-US" sz="1600" dirty="0" smtClean="0">
                <a:latin typeface="Times New Roman"/>
                <a:cs typeface="Times New Roman"/>
              </a:rPr>
              <a:t>formalism: </a:t>
            </a:r>
            <a:r>
              <a:rPr lang="en-US" sz="1600" b="1" i="1" dirty="0" err="1">
                <a:latin typeface="Times New Roman"/>
                <a:cs typeface="Times New Roman"/>
              </a:rPr>
              <a:t>Bacchetta</a:t>
            </a:r>
            <a:r>
              <a:rPr lang="en-US" sz="1600" b="1" i="1" dirty="0">
                <a:latin typeface="Times New Roman"/>
                <a:cs typeface="Times New Roman"/>
              </a:rPr>
              <a:t> et al. JHEP 02 (2007) 093, Boer and Mulders, PRD 57, 5780 (1998), </a:t>
            </a:r>
            <a:r>
              <a:rPr lang="en-US" sz="1600" b="1" i="1" dirty="0" err="1" smtClean="0">
                <a:latin typeface="Times New Roman"/>
                <a:cs typeface="Times New Roman"/>
              </a:rPr>
              <a:t>etc</a:t>
            </a:r>
            <a:r>
              <a:rPr lang="en-US" sz="1600" b="1" i="1" dirty="0" smtClean="0">
                <a:latin typeface="Times New Roman"/>
                <a:cs typeface="Times New Roman"/>
              </a:rPr>
              <a:t>, etc...</a:t>
            </a:r>
            <a:endParaRPr lang="en-US" sz="1600" dirty="0">
              <a:latin typeface="Times New Roman"/>
              <a:cs typeface="Times New Roman"/>
            </a:endParaRPr>
          </a:p>
        </p:txBody>
      </p:sp>
      <p:pic>
        <p:nvPicPr>
          <p:cNvPr id="17" name="Picture 5" descr="azimuthal_angles_ul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58059"/>
            <a:ext cx="4572000" cy="29246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405E-16DB-7B4E-8D59-529ECE3D5B7E}" type="slidenum">
              <a:rPr lang="en-US"/>
              <a:pPr/>
              <a:t>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/>
              <a:t>Quark-parton Model Interpretation of SIDIS: Transverse Momentum Dependent PDFs (TMDs)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7239-2F8E-F14A-9839-85BC82F0B518}" type="slidenum">
              <a:rPr lang="en-US"/>
              <a:pPr/>
              <a:t>20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381000" y="1219200"/>
          <a:ext cx="8229601" cy="457200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{7E9639D4-E3E2-4D34-9284-5A2195B3D0D7}</a:tableStyleId>
              </a:tblPr>
              <a:tblGrid>
                <a:gridCol w="471753"/>
                <a:gridCol w="419795"/>
                <a:gridCol w="2446875"/>
                <a:gridCol w="2445589"/>
                <a:gridCol w="2445589"/>
              </a:tblGrid>
              <a:tr h="410306">
                <a:tc rowSpan="2" grid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noFill/>
                          </a:ln>
                        </a:rPr>
                        <a:t>Quark polarization</a:t>
                      </a:r>
                      <a:endParaRPr lang="en-US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16493">
                <a:tc gridSpan="2"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bg1"/>
                          </a:solidFill>
                        </a:rPr>
                        <a:t>Unpolarized</a:t>
                      </a:r>
                      <a:endParaRPr lang="en-US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(U)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Longitudinally Polarized (L)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Transversely Polarized (T)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38844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n>
                            <a:noFill/>
                          </a:ln>
                        </a:rPr>
                        <a:t>Nucleon</a:t>
                      </a:r>
                      <a:r>
                        <a:rPr lang="en-US" baseline="0" dirty="0" smtClean="0">
                          <a:ln>
                            <a:noFill/>
                          </a:ln>
                        </a:rPr>
                        <a:t> Polarization</a:t>
                      </a:r>
                      <a:endParaRPr lang="en-US" b="1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964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0987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50632" y="2726690"/>
            <a:ext cx="310896" cy="31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3666843"/>
            <a:ext cx="1371600" cy="30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7664" y="4329569"/>
            <a:ext cx="1371600" cy="515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7664" y="5103776"/>
            <a:ext cx="1371600" cy="52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200" y="5200650"/>
            <a:ext cx="787400" cy="368300"/>
          </a:xfrm>
          <a:prstGeom prst="rect">
            <a:avLst/>
          </a:prstGeom>
        </p:spPr>
      </p:pic>
      <p:grpSp>
        <p:nvGrpSpPr>
          <p:cNvPr id="6" name="Group 36"/>
          <p:cNvGrpSpPr/>
          <p:nvPr/>
        </p:nvGrpSpPr>
        <p:grpSpPr>
          <a:xfrm>
            <a:off x="6340537" y="3568700"/>
            <a:ext cx="2270064" cy="368300"/>
            <a:chOff x="6299200" y="3598863"/>
            <a:chExt cx="2270064" cy="368300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97664" y="3620271"/>
              <a:ext cx="1371600" cy="316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9200" y="3598863"/>
              <a:ext cx="774700" cy="368300"/>
            </a:xfrm>
            <a:prstGeom prst="rect">
              <a:avLst/>
            </a:prstGeom>
          </p:spPr>
        </p:pic>
      </p:grp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200" y="2726690"/>
            <a:ext cx="685800" cy="3683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500" y="4840605"/>
            <a:ext cx="774700" cy="203200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0346" y="4646576"/>
            <a:ext cx="12094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7664" y="2748321"/>
            <a:ext cx="1371600" cy="34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0" y="4646576"/>
            <a:ext cx="1300163" cy="64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9700" y="4735476"/>
            <a:ext cx="762000" cy="368300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93900" y="2745486"/>
            <a:ext cx="584200" cy="292100"/>
          </a:xfrm>
          <a:prstGeom prst="rect">
            <a:avLst/>
          </a:prstGeom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37000" y="3733800"/>
            <a:ext cx="584200" cy="203200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19850" y="4495800"/>
            <a:ext cx="6223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SIDIS Structure Functions in Terms of TMDs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0807"/>
            <a:ext cx="4882896" cy="6841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62186" y="669999"/>
            <a:ext cx="48818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 Only f</a:t>
            </a:r>
            <a:r>
              <a:rPr lang="en-US" sz="2400" baseline="-2500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, g</a:t>
            </a:r>
            <a:r>
              <a:rPr lang="en-US" sz="2400" baseline="-2500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, h</a:t>
            </a:r>
            <a:r>
              <a:rPr lang="en-US" sz="2400" baseline="-25000">
                <a:solidFill>
                  <a:prstClr val="black"/>
                </a:solidFill>
                <a:latin typeface="Times New Roman"/>
                <a:cs typeface="Times New Roman"/>
              </a:rPr>
              <a:t>1</a:t>
            </a: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cs typeface="Times New Roman"/>
              </a:rPr>
              <a:t>survive </a:t>
            </a: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integration over quark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cs typeface="Times New Roman"/>
              </a:rPr>
              <a:t>k</a:t>
            </a:r>
            <a:r>
              <a:rPr lang="en-US" sz="2400" baseline="-25000" smtClean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endParaRPr lang="en-US" sz="24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 All eight leading-twist TMDs are accessible in SIDIS with polarized beams/targets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cs typeface="Times New Roman"/>
              </a:rPr>
              <a:t>via azimuthal angular dependence </a:t>
            </a: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of the SIDIS cross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cs typeface="Times New Roman"/>
              </a:rPr>
              <a:t>section</a:t>
            </a:r>
          </a:p>
          <a:p>
            <a:pPr>
              <a:buFont typeface="Arial"/>
              <a:buChar char="•"/>
            </a:pPr>
            <a:r>
              <a:rPr lang="en-US" sz="240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400" smtClean="0">
                <a:solidFill>
                  <a:prstClr val="black"/>
                </a:solidFill>
                <a:latin typeface="Times New Roman"/>
                <a:cs typeface="Times New Roman"/>
              </a:rPr>
              <a:t>Physical observables are convolutions over two (unobserved) transverse momenta: </a:t>
            </a:r>
          </a:p>
          <a:p>
            <a:pPr lvl="1">
              <a:buFont typeface="Arial"/>
              <a:buChar char="•"/>
            </a:pPr>
            <a:r>
              <a:rPr lang="en-US" sz="200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/>
                <a:cs typeface="Times New Roman"/>
              </a:rPr>
              <a:t>Initial quark k</a:t>
            </a:r>
            <a:r>
              <a:rPr lang="en-US" sz="2000" baseline="-25000" smtClean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endParaRPr lang="en-US" sz="2000" smtClean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1">
              <a:buFont typeface="Arial"/>
              <a:buChar char="•"/>
            </a:pPr>
            <a:r>
              <a:rPr lang="en-US" sz="200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en-US" sz="2000" smtClean="0">
                <a:solidFill>
                  <a:prstClr val="black"/>
                </a:solidFill>
                <a:latin typeface="Times New Roman"/>
                <a:cs typeface="Times New Roman"/>
              </a:rPr>
              <a:t>Hadron p</a:t>
            </a:r>
            <a:r>
              <a:rPr lang="en-US" sz="2000" baseline="-25000" smtClean="0">
                <a:solidFill>
                  <a:prstClr val="black"/>
                </a:solidFill>
                <a:latin typeface="Times New Roman"/>
                <a:cs typeface="Times New Roman"/>
              </a:rPr>
              <a:t>T</a:t>
            </a:r>
            <a:r>
              <a:rPr lang="en-US" sz="2000" smtClean="0">
                <a:solidFill>
                  <a:prstClr val="black"/>
                </a:solidFill>
                <a:latin typeface="Times New Roman"/>
                <a:cs typeface="Times New Roman"/>
              </a:rPr>
              <a:t> relative to recoiling quark, generated during fragmentation</a:t>
            </a:r>
          </a:p>
          <a:p>
            <a:pPr>
              <a:buFont typeface="Arial"/>
              <a:buChar char="•"/>
            </a:pPr>
            <a:endParaRPr lang="en-US" sz="2400" smtClean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8757"/>
            <a:ext cx="4033586" cy="41148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405E-16DB-7B4E-8D59-529ECE3D5B7E}" type="slidenum">
              <a:rPr lang="en-US"/>
              <a:pPr/>
              <a:t>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High-luminosity Polarized </a:t>
            </a:r>
            <a:r>
              <a:rPr lang="en-US" baseline="30000" dirty="0" smtClean="0"/>
              <a:t>3</a:t>
            </a:r>
            <a:r>
              <a:rPr lang="en-US" dirty="0" smtClean="0"/>
              <a:t>He target development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9" y="609600"/>
            <a:ext cx="5486400" cy="3979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495800"/>
            <a:ext cx="54844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Significant recent progress by UVA group (Cates) in the development of high-luminosity polarized </a:t>
            </a:r>
            <a:r>
              <a:rPr lang="en-US" sz="1400" baseline="30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He targets for SBS SIDIS and GEN experiments based on convection-driven circulation of polarized gas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Now published in </a:t>
            </a:r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Phys. Rev. C 91, 055205 (2015)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b="1" dirty="0" smtClean="0">
                <a:latin typeface="Times New Roman" charset="0"/>
                <a:ea typeface="Times New Roman" charset="0"/>
                <a:cs typeface="Times New Roman" charset="0"/>
              </a:rPr>
              <a:t>See also: </a:t>
            </a:r>
            <a:r>
              <a:rPr lang="is-IS" sz="14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Phys.Rev. C84 (2011) </a:t>
            </a:r>
            <a:r>
              <a:rPr lang="is-IS" sz="1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065201 </a:t>
            </a:r>
            <a:r>
              <a:rPr lang="is-IS" sz="1400" dirty="0" smtClean="0"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mr-IN" sz="14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https</a:t>
            </a:r>
            <a:r>
              <a:rPr lang="mr-IN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://</a:t>
            </a:r>
            <a:r>
              <a:rPr lang="mr-IN" sz="14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arxiv.org</a:t>
            </a:r>
            <a:r>
              <a:rPr lang="mr-IN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mr-IN" sz="1400" b="1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abs</a:t>
            </a:r>
            <a:r>
              <a:rPr lang="mr-IN" sz="14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/1706.02747</a:t>
            </a:r>
            <a:endParaRPr lang="en-US" sz="1400" b="1" dirty="0" smtClean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Acceptable spin relaxation times now demonstrated in prototype cells with glass-to-metal seals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471" y="3486415"/>
            <a:ext cx="3657600" cy="2045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609600"/>
            <a:ext cx="3657600" cy="2746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84471" y="5638800"/>
            <a:ext cx="3659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Conceptual and engineering designs for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GEn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-II target underway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814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3D and “4D” extraction of SIDIS SSAs with SBS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176070" y="519820"/>
            <a:ext cx="5967928" cy="5855732"/>
            <a:chOff x="3176072" y="636506"/>
            <a:chExt cx="5967928" cy="58557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5404" y="1005838"/>
              <a:ext cx="5598596" cy="54864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68800" y="636506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rgbClr val="FF0000"/>
                  </a:solidFill>
                  <a:latin typeface="Times New Roman"/>
                  <a:cs typeface="Times New Roman"/>
                </a:rPr>
                <a:t>Increasing z </a:t>
              </a:r>
              <a:r>
                <a:rPr lang="en-US" b="1" i="1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</a:t>
              </a:r>
              <a:endParaRPr lang="en-US" b="1" i="1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379538" y="3437114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</a:t>
              </a:r>
              <a:r>
                <a:rPr lang="en-US" b="1" i="1">
                  <a:solidFill>
                    <a:srgbClr val="FF0000"/>
                  </a:solidFill>
                  <a:latin typeface="Times New Roman"/>
                  <a:cs typeface="Times New Roman"/>
                </a:rPr>
                <a:t> Increasing p</a:t>
              </a:r>
              <a:r>
                <a:rPr lang="en-US" b="1" i="1" baseline="-25000">
                  <a:solidFill>
                    <a:srgbClr val="FF0000"/>
                  </a:solidFill>
                  <a:latin typeface="Times New Roman"/>
                  <a:cs typeface="Times New Roman"/>
                </a:rPr>
                <a:t>T</a:t>
              </a:r>
              <a:endParaRPr lang="en-US" b="1" i="1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849"/>
            <a:ext cx="3200400" cy="11923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617512"/>
            <a:ext cx="3296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/>
                <a:cs typeface="Times New Roman"/>
              </a:rPr>
              <a:t>Example result for 3D binning (x,z,p</a:t>
            </a:r>
            <a:r>
              <a:rPr lang="en-US" baseline="-25000" smtClean="0">
                <a:latin typeface="Times New Roman"/>
                <a:cs typeface="Times New Roman"/>
              </a:rPr>
              <a:t>T</a:t>
            </a:r>
            <a:r>
              <a:rPr lang="en-US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mtClean="0">
                <a:latin typeface="Times New Roman"/>
                <a:cs typeface="Times New Roman"/>
              </a:rPr>
              <a:t>E = 11 GeV, 40 days</a:t>
            </a:r>
          </a:p>
          <a:p>
            <a:pPr marL="285750" indent="-285750">
              <a:buFont typeface="Arial"/>
              <a:buChar char="•"/>
            </a:pPr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772155"/>
            <a:ext cx="329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mtClean="0">
                <a:latin typeface="Times New Roman"/>
                <a:cs typeface="Times New Roman"/>
              </a:rPr>
              <a:t>“4D” with Q</a:t>
            </a:r>
            <a:r>
              <a:rPr lang="en-US" baseline="30000" smtClean="0">
                <a:latin typeface="Times New Roman"/>
                <a:cs typeface="Times New Roman"/>
              </a:rPr>
              <a:t>2</a:t>
            </a:r>
            <a:r>
              <a:rPr lang="en-US" smtClean="0">
                <a:latin typeface="Times New Roman"/>
                <a:cs typeface="Times New Roman"/>
              </a:rPr>
              <a:t> dependence from 20 days at 8.8 GeV: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20" name="Picture 19" descr="Q2_vs_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4537"/>
            <a:ext cx="3200400" cy="23199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42050" y="3597496"/>
            <a:ext cx="1152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/>
                <a:cs typeface="Times New Roman"/>
              </a:rPr>
              <a:t>E = 11 GeV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4050" y="3979518"/>
            <a:ext cx="1152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/>
                <a:cs typeface="Times New Roman"/>
              </a:rPr>
              <a:t>E = 8.8 GeV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6487" y="5626006"/>
            <a:ext cx="211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Times New Roman"/>
                <a:cs typeface="Times New Roman"/>
              </a:rPr>
              <a:t>E = 5.9 GeV (E06-010 Hall A)</a:t>
            </a:r>
            <a:endParaRPr lang="en-US" sz="1200" dirty="0" smtClean="0"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flipH="1" flipV="1">
            <a:off x="1615179" y="5073487"/>
            <a:ext cx="579642" cy="55251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804051" y="3905273"/>
            <a:ext cx="240975" cy="32806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243949" y="4287295"/>
            <a:ext cx="442872" cy="44752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7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778358"/>
            <a:ext cx="9144000" cy="3532909"/>
            <a:chOff x="0" y="778358"/>
            <a:chExt cx="9144000" cy="3532909"/>
          </a:xfrm>
        </p:grpSpPr>
        <p:pic>
          <p:nvPicPr>
            <p:cNvPr id="6" name="Picture 5" descr="piplus_neutron_2010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78358"/>
              <a:ext cx="4572000" cy="3532909"/>
            </a:xfrm>
            <a:prstGeom prst="rect">
              <a:avLst/>
            </a:prstGeom>
          </p:spPr>
        </p:pic>
        <p:pic>
          <p:nvPicPr>
            <p:cNvPr id="8" name="Picture 7" descr="Sivers_sixflavor_2010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778358"/>
              <a:ext cx="4572000" cy="353290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Impacts of SBS SIDIS Experiment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1901-1FA2-F844-9668-046D17C715B3}" type="slidenum">
              <a:rPr lang="en-US"/>
              <a:pPr/>
              <a:t>24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00050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2011 impact study by A. Prokudin, global fit with E12-09-018 projected results, π</a:t>
            </a:r>
            <a:r>
              <a:rPr lang="en-US" sz="2200" baseline="30000">
                <a:latin typeface="Times New Roman"/>
                <a:cs typeface="Times New Roman"/>
              </a:rPr>
              <a:t>+</a:t>
            </a:r>
            <a:r>
              <a:rPr lang="en-US" sz="2200">
                <a:latin typeface="Times New Roman"/>
                <a:cs typeface="Times New Roman"/>
              </a:rPr>
              <a:t> Sivers moments at E = 11 GeV, ½ of projected statistics. </a:t>
            </a:r>
          </a:p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Left: &gt;5X shrinking of n(e,e’ π</a:t>
            </a:r>
            <a:r>
              <a:rPr lang="en-US" sz="2200" baseline="30000">
                <a:latin typeface="Times New Roman"/>
                <a:cs typeface="Times New Roman"/>
              </a:rPr>
              <a:t>+</a:t>
            </a:r>
            <a:r>
              <a:rPr lang="en-US" sz="2200">
                <a:latin typeface="Times New Roman"/>
                <a:cs typeface="Times New Roman"/>
              </a:rPr>
              <a:t>)X Sivers A</a:t>
            </a:r>
            <a:r>
              <a:rPr lang="en-US" sz="2200" baseline="-25000">
                <a:latin typeface="Times New Roman"/>
                <a:cs typeface="Times New Roman"/>
              </a:rPr>
              <a:t>UT</a:t>
            </a:r>
            <a:r>
              <a:rPr lang="en-US" sz="2200">
                <a:latin typeface="Times New Roman"/>
                <a:cs typeface="Times New Roman"/>
              </a:rPr>
              <a:t> band</a:t>
            </a:r>
          </a:p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Right: reducing the uncertainty in d quark Sivers in six-flavor extraction</a:t>
            </a:r>
          </a:p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b="1">
                <a:solidFill>
                  <a:srgbClr val="FF0000"/>
                </a:solidFill>
                <a:latin typeface="Times New Roman"/>
                <a:cs typeface="Times New Roman"/>
              </a:rPr>
              <a:t>E12-09-018 will provide 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π</a:t>
            </a:r>
            <a:r>
              <a:rPr lang="en-US" sz="2000" b="1" baseline="30000">
                <a:solidFill>
                  <a:srgbClr val="FF0000"/>
                </a:solidFill>
                <a:latin typeface="Times New Roman"/>
                <a:cs typeface="Times New Roman"/>
              </a:rPr>
              <a:t>±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/π</a:t>
            </a:r>
            <a:r>
              <a:rPr lang="en-US" sz="2000" b="1" baseline="3000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/K</a:t>
            </a:r>
            <a:r>
              <a:rPr lang="en-US" sz="2000" b="1" baseline="30000">
                <a:solidFill>
                  <a:srgbClr val="FF0000"/>
                </a:solidFill>
                <a:latin typeface="Times New Roman"/>
                <a:cs typeface="Times New Roman"/>
              </a:rPr>
              <a:t>±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 at similar precision (Kaon errors 2-3X pion errors) for both E = 8.8 GeV and E = 11 GeV Collins/Sivers (and Pretzelosity)</a:t>
            </a:r>
            <a:endParaRPr lang="en-US" sz="2200" b="1" baseline="300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1100" y="1625600"/>
            <a:ext cx="1803400" cy="50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Impacts of SBS SIDIS Experiment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81901-1FA2-F844-9668-046D17C715B3}" type="slidenum">
              <a:rPr lang="en-US"/>
              <a:pPr/>
              <a:t>25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400050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2011 impact study by A. Prokudin, global fit with E12-09-018 projected results, π</a:t>
            </a:r>
            <a:r>
              <a:rPr lang="en-US" sz="2200" baseline="30000">
                <a:latin typeface="Times New Roman"/>
                <a:cs typeface="Times New Roman"/>
              </a:rPr>
              <a:t>+</a:t>
            </a:r>
            <a:r>
              <a:rPr lang="en-US" sz="2200">
                <a:latin typeface="Times New Roman"/>
                <a:cs typeface="Times New Roman"/>
              </a:rPr>
              <a:t> Sivers moments at E = 11 GeV, ½ of projected statistics. </a:t>
            </a:r>
          </a:p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Left: &gt;5X shrinking of n(e,e’ π</a:t>
            </a:r>
            <a:r>
              <a:rPr lang="en-US" sz="2200" baseline="30000">
                <a:latin typeface="Times New Roman"/>
                <a:cs typeface="Times New Roman"/>
              </a:rPr>
              <a:t>+</a:t>
            </a:r>
            <a:r>
              <a:rPr lang="en-US" sz="2200">
                <a:latin typeface="Times New Roman"/>
                <a:cs typeface="Times New Roman"/>
              </a:rPr>
              <a:t>)X Sivers A</a:t>
            </a:r>
            <a:r>
              <a:rPr lang="en-US" sz="2200" baseline="-25000">
                <a:latin typeface="Times New Roman"/>
                <a:cs typeface="Times New Roman"/>
              </a:rPr>
              <a:t>UT</a:t>
            </a:r>
            <a:r>
              <a:rPr lang="en-US" sz="2200">
                <a:latin typeface="Times New Roman"/>
                <a:cs typeface="Times New Roman"/>
              </a:rPr>
              <a:t> band</a:t>
            </a:r>
          </a:p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Right: reducing the uncertainty in d quark Sivers in six-flavor extraction</a:t>
            </a:r>
          </a:p>
          <a:p>
            <a:pPr>
              <a:buFont typeface="Arial"/>
              <a:buChar char="•"/>
            </a:pP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b="1">
                <a:solidFill>
                  <a:srgbClr val="FF0000"/>
                </a:solidFill>
                <a:latin typeface="Times New Roman"/>
                <a:cs typeface="Times New Roman"/>
              </a:rPr>
              <a:t>E12-09-018 will provide 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π</a:t>
            </a:r>
            <a:r>
              <a:rPr lang="en-US" sz="2000" b="1" baseline="30000">
                <a:solidFill>
                  <a:srgbClr val="FF0000"/>
                </a:solidFill>
                <a:latin typeface="Times New Roman"/>
                <a:cs typeface="Times New Roman"/>
              </a:rPr>
              <a:t>±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/π</a:t>
            </a:r>
            <a:r>
              <a:rPr lang="en-US" sz="2000" b="1" baseline="3000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/K</a:t>
            </a:r>
            <a:r>
              <a:rPr lang="en-US" sz="2000" b="1" baseline="30000">
                <a:solidFill>
                  <a:srgbClr val="FF0000"/>
                </a:solidFill>
                <a:latin typeface="Times New Roman"/>
                <a:cs typeface="Times New Roman"/>
              </a:rPr>
              <a:t>±</a:t>
            </a:r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 at similar precision (Kaon errors 2-3X pion errors) for both E = 8.8 GeV and E = 11 GeV Collins/Sivers (and Pretzelosity)</a:t>
            </a:r>
            <a:endParaRPr lang="en-US" sz="2200" b="1" baseline="300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1100" y="1625600"/>
            <a:ext cx="1803400" cy="50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778358"/>
            <a:ext cx="9144000" cy="3532909"/>
            <a:chOff x="0" y="778358"/>
            <a:chExt cx="9144000" cy="3532909"/>
          </a:xfrm>
        </p:grpSpPr>
        <p:pic>
          <p:nvPicPr>
            <p:cNvPr id="14" name="Picture 13" descr="piplus_neutron_projected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78358"/>
              <a:ext cx="4572000" cy="3532909"/>
            </a:xfrm>
            <a:prstGeom prst="rect">
              <a:avLst/>
            </a:prstGeom>
          </p:spPr>
        </p:pic>
        <p:pic>
          <p:nvPicPr>
            <p:cNvPr id="15" name="Picture 14" descr="Sivers_sixflavor_projected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778358"/>
              <a:ext cx="4572000" cy="3532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043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09" y="190048"/>
            <a:ext cx="8640381" cy="647790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45959"/>
            <a:ext cx="6858000" cy="44275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SBS+BB Projected Precision in 2D (x,z) binning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42655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2D Extraction: </a:t>
            </a:r>
            <a:r>
              <a:rPr lang="en-US" sz="2000" dirty="0" err="1">
                <a:latin typeface="Times New Roman"/>
                <a:cs typeface="Times New Roman"/>
              </a:rPr>
              <a:t>Sivers</a:t>
            </a:r>
            <a:r>
              <a:rPr lang="en-US" sz="2000" dirty="0">
                <a:latin typeface="Times New Roman"/>
                <a:cs typeface="Times New Roman"/>
              </a:rPr>
              <a:t> A</a:t>
            </a:r>
            <a:r>
              <a:rPr lang="en-US" sz="2000" baseline="-25000" dirty="0">
                <a:latin typeface="Times New Roman"/>
                <a:cs typeface="Times New Roman"/>
              </a:rPr>
              <a:t>UT</a:t>
            </a:r>
            <a:r>
              <a:rPr lang="en-US" sz="2000" dirty="0">
                <a:latin typeface="Times New Roman"/>
                <a:cs typeface="Times New Roman"/>
              </a:rPr>
              <a:t> in n(</a:t>
            </a:r>
            <a:r>
              <a:rPr lang="en-US" sz="2000" dirty="0" err="1">
                <a:latin typeface="Times New Roman"/>
                <a:cs typeface="Times New Roman"/>
              </a:rPr>
              <a:t>e,e</a:t>
            </a:r>
            <a:r>
              <a:rPr lang="en-US" sz="2000" dirty="0">
                <a:latin typeface="Times New Roman"/>
                <a:cs typeface="Times New Roman"/>
              </a:rPr>
              <a:t>’π</a:t>
            </a:r>
            <a:r>
              <a:rPr lang="en-US" sz="2000" baseline="30000" dirty="0">
                <a:latin typeface="Times New Roman"/>
                <a:cs typeface="Times New Roman"/>
              </a:rPr>
              <a:t>+</a:t>
            </a:r>
            <a:r>
              <a:rPr lang="en-US" sz="2000" dirty="0">
                <a:latin typeface="Times New Roman"/>
                <a:cs typeface="Times New Roman"/>
              </a:rPr>
              <a:t>)X, 6 x bins 0.1&lt;x&lt;0.7, 5 z bins 0.2&lt;z&lt;0.7</a:t>
            </a:r>
          </a:p>
          <a:p>
            <a:pPr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Curves are </a:t>
            </a:r>
            <a:r>
              <a:rPr lang="en-US" sz="2000" dirty="0" smtClean="0">
                <a:latin typeface="Times New Roman"/>
                <a:cs typeface="Times New Roman"/>
              </a:rPr>
              <a:t>phenomenological predictions from global analysis (</a:t>
            </a:r>
            <a:r>
              <a:rPr lang="en-US" sz="2000" dirty="0" err="1" smtClean="0">
                <a:latin typeface="Times New Roman"/>
                <a:cs typeface="Times New Roman"/>
              </a:rPr>
              <a:t>Anselmino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et al.) with central value and error band</a:t>
            </a:r>
          </a:p>
          <a:p>
            <a:pPr algn="ctr"/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1899" y="3332657"/>
            <a:ext cx="2431525" cy="7078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/>
                <a:cs typeface="Times New Roman"/>
              </a:rPr>
              <a:t>Uncertainty in this x, z bin ~ 0.6%</a:t>
            </a:r>
          </a:p>
        </p:txBody>
      </p:sp>
      <p:cxnSp>
        <p:nvCxnSpPr>
          <p:cNvPr id="9" name="Straight Arrow Connector 8"/>
          <p:cNvCxnSpPr>
            <a:stCxn id="8" idx="0"/>
          </p:cNvCxnSpPr>
          <p:nvPr/>
        </p:nvCxnSpPr>
        <p:spPr>
          <a:xfrm flipH="1" flipV="1">
            <a:off x="6845968" y="1251284"/>
            <a:ext cx="741694" cy="20813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504842" y="4029693"/>
            <a:ext cx="4639158" cy="1295627"/>
            <a:chOff x="4504842" y="4040549"/>
            <a:chExt cx="4639158" cy="1295627"/>
          </a:xfrm>
        </p:grpSpPr>
        <p:sp>
          <p:nvSpPr>
            <p:cNvPr id="11" name="TextBox 10"/>
            <p:cNvSpPr txBox="1"/>
            <p:nvPr/>
          </p:nvSpPr>
          <p:spPr>
            <a:xfrm>
              <a:off x="5796582" y="4320513"/>
              <a:ext cx="3347418" cy="1015663"/>
            </a:xfrm>
            <a:prstGeom prst="rect">
              <a:avLst/>
            </a:prstGeom>
            <a:noFill/>
            <a:ln w="1905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Large neutron π</a:t>
              </a:r>
              <a:r>
                <a:rPr lang="en-US" sz="2000" b="1" baseline="30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+</a:t>
              </a:r>
              <a:r>
                <a:rPr lang="en-US" sz="20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asymmetry 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expected </a:t>
              </a:r>
              <a:r>
                <a:rPr lang="en-US" sz="20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at high z, </a:t>
              </a:r>
              <a:r>
                <a:rPr lang="en-US" sz="20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large uncertainty in global fit</a:t>
              </a:r>
              <a:endParaRPr lang="en-US" sz="20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12" name="Straight Arrow Connector 11"/>
            <p:cNvCxnSpPr>
              <a:stCxn id="11" idx="1"/>
            </p:cNvCxnSpPr>
            <p:nvPr/>
          </p:nvCxnSpPr>
          <p:spPr>
            <a:xfrm flipH="1" flipV="1">
              <a:off x="4504842" y="4040549"/>
              <a:ext cx="1291740" cy="78779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32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3D and “4D” extraction of SIDIS SSAs with SBS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176070" y="519820"/>
            <a:ext cx="5967928" cy="5855732"/>
            <a:chOff x="3176072" y="636506"/>
            <a:chExt cx="5967928" cy="58557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5404" y="1005838"/>
              <a:ext cx="5598596" cy="54864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68800" y="636506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rgbClr val="FF0000"/>
                  </a:solidFill>
                  <a:latin typeface="Times New Roman"/>
                  <a:cs typeface="Times New Roman"/>
                </a:rPr>
                <a:t>Increasing z </a:t>
              </a:r>
              <a:r>
                <a:rPr lang="en-US" b="1" i="1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</a:t>
              </a:r>
              <a:endParaRPr lang="en-US" b="1" i="1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379538" y="3437114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>
                  <a:solidFill>
                    <a:srgbClr val="FF0000"/>
                  </a:solidFill>
                  <a:latin typeface="Wingdings"/>
                  <a:ea typeface="Wingdings"/>
                  <a:cs typeface="Wingdings"/>
                </a:rPr>
                <a:t></a:t>
              </a:r>
              <a:r>
                <a:rPr lang="en-US" b="1" i="1">
                  <a:solidFill>
                    <a:srgbClr val="FF0000"/>
                  </a:solidFill>
                  <a:latin typeface="Times New Roman"/>
                  <a:cs typeface="Times New Roman"/>
                </a:rPr>
                <a:t> Increasing p</a:t>
              </a:r>
              <a:r>
                <a:rPr lang="en-US" b="1" i="1" baseline="-25000">
                  <a:solidFill>
                    <a:srgbClr val="FF0000"/>
                  </a:solidFill>
                  <a:latin typeface="Times New Roman"/>
                  <a:cs typeface="Times New Roman"/>
                </a:rPr>
                <a:t>T</a:t>
              </a:r>
              <a:endParaRPr lang="en-US" b="1" i="1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849"/>
            <a:ext cx="3200400" cy="11923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617512"/>
            <a:ext cx="3296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/>
                <a:cs typeface="Times New Roman"/>
              </a:rPr>
              <a:t>Example result for 3D binning (x,z,p</a:t>
            </a:r>
            <a:r>
              <a:rPr lang="en-US" baseline="-25000" smtClean="0">
                <a:latin typeface="Times New Roman"/>
                <a:cs typeface="Times New Roman"/>
              </a:rPr>
              <a:t>T</a:t>
            </a:r>
            <a:r>
              <a:rPr lang="en-US" smtClean="0"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mtClean="0">
                <a:latin typeface="Times New Roman"/>
                <a:cs typeface="Times New Roman"/>
              </a:rPr>
              <a:t>E = 11 GeV, 40 days</a:t>
            </a:r>
          </a:p>
          <a:p>
            <a:pPr marL="285750" indent="-285750">
              <a:buFont typeface="Arial"/>
              <a:buChar char="•"/>
            </a:pPr>
            <a:endParaRPr lang="en-US" smtClean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772155"/>
            <a:ext cx="329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mtClean="0">
                <a:latin typeface="Times New Roman"/>
                <a:cs typeface="Times New Roman"/>
              </a:rPr>
              <a:t>“4D” with Q</a:t>
            </a:r>
            <a:r>
              <a:rPr lang="en-US" baseline="30000" smtClean="0">
                <a:latin typeface="Times New Roman"/>
                <a:cs typeface="Times New Roman"/>
              </a:rPr>
              <a:t>2</a:t>
            </a:r>
            <a:r>
              <a:rPr lang="en-US" smtClean="0">
                <a:latin typeface="Times New Roman"/>
                <a:cs typeface="Times New Roman"/>
              </a:rPr>
              <a:t> dependence from 20 days at 8.8 GeV: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20" name="Picture 19" descr="Q2_vs_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4537"/>
            <a:ext cx="3200400" cy="231996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42050" y="3597496"/>
            <a:ext cx="1152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/>
                <a:cs typeface="Times New Roman"/>
              </a:rPr>
              <a:t>E = 11 GeV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4050" y="3979518"/>
            <a:ext cx="1152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Times New Roman"/>
                <a:cs typeface="Times New Roman"/>
              </a:rPr>
              <a:t>E = 8.8 GeV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6487" y="5626006"/>
            <a:ext cx="2116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latin typeface="Times New Roman"/>
                <a:cs typeface="Times New Roman"/>
              </a:rPr>
              <a:t>E = 5.9 GeV (E06-010 Hall A)</a:t>
            </a:r>
            <a:endParaRPr lang="en-US" sz="1200" dirty="0" smtClean="0">
              <a:latin typeface="Times New Roman"/>
              <a:cs typeface="Times New Roman"/>
            </a:endParaRPr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flipH="1" flipV="1">
            <a:off x="1615179" y="5073487"/>
            <a:ext cx="579642" cy="55251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804051" y="3905273"/>
            <a:ext cx="240975" cy="32806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243949" y="4287295"/>
            <a:ext cx="442872" cy="44752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98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SIDIS Kinematic Coverage in E12-09-018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959"/>
            <a:ext cx="9144000" cy="3710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45633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Wide, independent coverage of x, z,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± </a:t>
            </a:r>
            <a:r>
              <a:rPr lang="el-G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a single kinematic configuration.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least four (preferably 8) target spin directions to achieve full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ϕ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x strongly correlated due to dimensions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magnet gap.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at E = 11, 8.8 GeV provide data for significantly different Q</a:t>
            </a:r>
            <a:r>
              <a:rPr lang="en-US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same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Systematics control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spectrometers, detectors in field-free regions, straight-line tracking, simple, well-defined (but adequately large) acceptance, etc.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4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7" descr="tabellap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1" y="724003"/>
            <a:ext cx="4572000" cy="2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3149599" y="2775992"/>
            <a:ext cx="1409700" cy="519637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408"/>
            <a:ext cx="9131301" cy="644274"/>
          </a:xfrm>
        </p:spPr>
        <p:txBody>
          <a:bodyPr/>
          <a:lstStyle/>
          <a:p>
            <a:r>
              <a:rPr lang="en-US" dirty="0"/>
              <a:t>Transverse target spin effects in SIDIS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7399" y="2255823"/>
            <a:ext cx="1066800" cy="104033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3402537"/>
            <a:ext cx="45593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/>
                <a:cs typeface="Times New Roman"/>
              </a:rPr>
              <a:t>Transverse target spin-dependent cross section for SIDIS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Collins effect—chiral-odd quark </a:t>
            </a:r>
            <a:r>
              <a:rPr lang="en-US"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transversity</a:t>
            </a:r>
            <a:r>
              <a:rPr lang="en-US" sz="1400" dirty="0">
                <a:solidFill>
                  <a:srgbClr val="FF0000"/>
                </a:solidFill>
                <a:latin typeface="Times New Roman"/>
                <a:cs typeface="Times New Roman"/>
              </a:rPr>
              <a:t> DF; chiral-odd Collins FF</a:t>
            </a:r>
          </a:p>
          <a:p>
            <a:pPr>
              <a:buFont typeface="Arial"/>
              <a:buChar char="•"/>
            </a:pP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rgbClr val="0000FF"/>
                </a:solidFill>
                <a:latin typeface="Times New Roman"/>
                <a:cs typeface="Times New Roman"/>
              </a:rPr>
              <a:t>Sivers</a:t>
            </a:r>
            <a:r>
              <a:rPr lang="en-US" sz="1400" dirty="0">
                <a:solidFill>
                  <a:srgbClr val="0000FF"/>
                </a:solidFill>
                <a:latin typeface="Times New Roman"/>
                <a:cs typeface="Times New Roman"/>
              </a:rPr>
              <a:t> effect—access to quark OAM and QCD FSI mechanism</a:t>
            </a:r>
          </a:p>
          <a:p>
            <a:pPr>
              <a:buFont typeface="Arial"/>
              <a:buChar char="•"/>
            </a:pPr>
            <a:r>
              <a:rPr lang="en-US" sz="1400" dirty="0">
                <a:solidFill>
                  <a:srgbClr val="FE46FF"/>
                </a:solidFill>
                <a:latin typeface="Times New Roman"/>
                <a:cs typeface="Times New Roman"/>
              </a:rPr>
              <a:t> “Transversal </a:t>
            </a:r>
            <a:r>
              <a:rPr lang="en-US" sz="1400" dirty="0" err="1">
                <a:solidFill>
                  <a:srgbClr val="FE46FF"/>
                </a:solidFill>
                <a:latin typeface="Times New Roman"/>
                <a:cs typeface="Times New Roman"/>
              </a:rPr>
              <a:t>helicity</a:t>
            </a:r>
            <a:r>
              <a:rPr lang="en-US" sz="1400" dirty="0">
                <a:solidFill>
                  <a:srgbClr val="FE46FF"/>
                </a:solidFill>
                <a:latin typeface="Times New Roman"/>
                <a:cs typeface="Times New Roman"/>
              </a:rPr>
              <a:t>” g</a:t>
            </a:r>
            <a:r>
              <a:rPr lang="en-US" sz="1400" baseline="-25000" dirty="0">
                <a:solidFill>
                  <a:srgbClr val="FE46FF"/>
                </a:solidFill>
                <a:latin typeface="Times New Roman"/>
                <a:cs typeface="Times New Roman"/>
              </a:rPr>
              <a:t>1T</a:t>
            </a:r>
            <a:r>
              <a:rPr lang="en-US" sz="1400" dirty="0">
                <a:solidFill>
                  <a:srgbClr val="FE46FF"/>
                </a:solidFill>
                <a:latin typeface="Times New Roman"/>
                <a:cs typeface="Times New Roman"/>
              </a:rPr>
              <a:t>—real part of S wave-P wave interference (</a:t>
            </a:r>
            <a:r>
              <a:rPr lang="en-US" sz="1400" dirty="0" err="1">
                <a:solidFill>
                  <a:srgbClr val="FE46FF"/>
                </a:solidFill>
                <a:latin typeface="Times New Roman"/>
                <a:cs typeface="Times New Roman"/>
              </a:rPr>
              <a:t>Sivers</a:t>
            </a:r>
            <a:r>
              <a:rPr lang="en-US" sz="1400" dirty="0">
                <a:solidFill>
                  <a:srgbClr val="FE46FF"/>
                </a:solidFill>
                <a:latin typeface="Times New Roman"/>
                <a:cs typeface="Times New Roman"/>
              </a:rPr>
              <a:t> = imaginary part) (requires polarized beam)</a:t>
            </a:r>
          </a:p>
          <a:p>
            <a:pPr>
              <a:buFont typeface="Arial"/>
              <a:buChar char="•"/>
            </a:pP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 “</a:t>
            </a:r>
            <a:r>
              <a:rPr lang="en-US" sz="1400" dirty="0" err="1">
                <a:solidFill>
                  <a:srgbClr val="008000"/>
                </a:solidFill>
                <a:latin typeface="Times New Roman"/>
                <a:cs typeface="Times New Roman"/>
              </a:rPr>
              <a:t>Pretzelosity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” or Mulders-</a:t>
            </a:r>
            <a:r>
              <a:rPr lang="en-US" sz="1400" dirty="0" err="1">
                <a:solidFill>
                  <a:srgbClr val="008000"/>
                </a:solidFill>
                <a:latin typeface="Times New Roman"/>
                <a:cs typeface="Times New Roman"/>
              </a:rPr>
              <a:t>Tangerman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 function—interference of </a:t>
            </a:r>
            <a:r>
              <a:rPr lang="en-US" sz="1400" dirty="0" err="1">
                <a:solidFill>
                  <a:srgbClr val="008000"/>
                </a:solidFill>
                <a:latin typeface="Times New Roman"/>
                <a:cs typeface="Times New Roman"/>
              </a:rPr>
              <a:t>wavefunction</a:t>
            </a:r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 components differing by 2 units of OAM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49599" y="2255292"/>
            <a:ext cx="1409700" cy="520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0912"/>
            <a:ext cx="4572000" cy="1533525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420" y="2511654"/>
            <a:ext cx="2911083" cy="1152144"/>
          </a:xfrm>
          <a:prstGeom prst="rect">
            <a:avLst/>
          </a:prstGeom>
        </p:spPr>
      </p:pic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798828"/>
            <a:ext cx="2743200" cy="12413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54199" y="2257529"/>
            <a:ext cx="1295400" cy="1038100"/>
          </a:xfrm>
          <a:prstGeom prst="rect">
            <a:avLst/>
          </a:prstGeom>
          <a:noFill/>
          <a:ln w="25400">
            <a:solidFill>
              <a:srgbClr val="FE4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5116486"/>
            <a:ext cx="4572000" cy="1262063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405E-16DB-7B4E-8D59-529ECE3D5B7E}" type="slidenum">
              <a:rPr lang="en-US"/>
              <a:pPr/>
              <a:t>3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(Some) Unique Challenges for SBS-SIDIS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326731"/>
          </a:xfrm>
        </p:spPr>
        <p:txBody>
          <a:bodyPr>
            <a:normAutofit/>
          </a:bodyPr>
          <a:lstStyle/>
          <a:p>
            <a:r>
              <a:rPr lang="en-US" dirty="0" smtClean="0"/>
              <a:t>Small raw asymmetries </a:t>
            </a:r>
            <a:r>
              <a:rPr lang="en-US" dirty="0" smtClean="0">
                <a:sym typeface="Wingdings"/>
              </a:rPr>
              <a:t> tight control of systematics =&gt; As fast as possible change of spin orientation—with adiabatic rotation of target holding field expect T ~ 120 s?</a:t>
            </a:r>
          </a:p>
          <a:p>
            <a:r>
              <a:rPr lang="en-US" dirty="0" smtClean="0"/>
              <a:t>Inclusive kinematics—low trigger thresholds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/>
              <a:t>high accidental coincidence rates. Proposal estimate was ~20 kHz online coincidence trigger rate. </a:t>
            </a:r>
          </a:p>
          <a:p>
            <a:pPr lvl="1"/>
            <a:r>
              <a:rPr lang="en-US" dirty="0" smtClean="0"/>
              <a:t>Addition of GRINCH to the trigger for </a:t>
            </a:r>
            <a:r>
              <a:rPr lang="en-US" dirty="0" err="1" smtClean="0"/>
              <a:t>BigBite</a:t>
            </a:r>
            <a:r>
              <a:rPr lang="en-US" dirty="0" smtClean="0"/>
              <a:t> would be extremely helpful here, since ~90% of </a:t>
            </a:r>
            <a:r>
              <a:rPr lang="en-US" dirty="0" err="1" smtClean="0"/>
              <a:t>BigBite</a:t>
            </a:r>
            <a:r>
              <a:rPr lang="en-US" dirty="0" smtClean="0"/>
              <a:t> calorimeter-based triggers are photon-induced!</a:t>
            </a:r>
          </a:p>
          <a:p>
            <a:r>
              <a:rPr lang="en-US" dirty="0" smtClean="0"/>
              <a:t>GEM-based tracking with no real constraints on track search area (other than HCAL hadronic shower signal and SBS acceptance) due to inclusive kinematics (but 40X lower luminosity than </a:t>
            </a:r>
            <a:r>
              <a:rPr lang="en-US" smtClean="0"/>
              <a:t>GEP helps)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29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SIDIS Kinematics—Notation and Definitions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9919"/>
            <a:ext cx="4572000" cy="2752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781"/>
            <a:ext cx="4572000" cy="403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7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E12-09-018 Apparatus and Requirements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8674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Target: </a:t>
            </a:r>
            <a:r>
              <a:rPr lang="en-US" dirty="0" smtClean="0"/>
              <a:t>High-luminosity polarized </a:t>
            </a:r>
            <a:r>
              <a:rPr lang="en-US" baseline="30000" dirty="0" smtClean="0"/>
              <a:t>3</a:t>
            </a:r>
            <a:r>
              <a:rPr lang="en-US" dirty="0" smtClean="0"/>
              <a:t>He; similar to GEN target, but requires (almost) complete freedom in target polarization orientation. Required orientations include (at a minimum) horizontal and vertical polarization transverse to the beamline (</a:t>
            </a:r>
            <a:r>
              <a:rPr lang="en-US" dirty="0"/>
              <a:t>and preferably ±45</a:t>
            </a:r>
            <a:r>
              <a:rPr lang="en-US" baseline="30000" dirty="0"/>
              <a:t>∘</a:t>
            </a:r>
            <a:r>
              <a:rPr lang="en-US" dirty="0"/>
              <a:t> as </a:t>
            </a:r>
            <a:r>
              <a:rPr lang="en-US" dirty="0" smtClean="0"/>
              <a:t>well), plus longitudinal polarization for </a:t>
            </a:r>
            <a:r>
              <a:rPr lang="en-US" dirty="0" smtClean="0"/>
              <a:t>calibrations/corrections.</a:t>
            </a:r>
            <a:endParaRPr lang="en-US" dirty="0" smtClean="0"/>
          </a:p>
          <a:p>
            <a:r>
              <a:rPr lang="en-US" b="1" dirty="0" smtClean="0"/>
              <a:t>Hadron arm: </a:t>
            </a:r>
            <a:r>
              <a:rPr lang="en-US" dirty="0" smtClean="0"/>
              <a:t>SBS at 14 deg. central </a:t>
            </a:r>
            <a:r>
              <a:rPr lang="en-US" dirty="0" smtClean="0"/>
              <a:t>angle, </a:t>
            </a:r>
            <a:r>
              <a:rPr lang="en-US" dirty="0" smtClean="0"/>
              <a:t>equipped with: </a:t>
            </a:r>
          </a:p>
          <a:p>
            <a:pPr lvl="1"/>
            <a:r>
              <a:rPr lang="en-US" dirty="0" smtClean="0"/>
              <a:t>HCAL for hadron trigger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arge-area GEM-based tracker</a:t>
            </a:r>
          </a:p>
          <a:p>
            <a:pPr lvl="1"/>
            <a:r>
              <a:rPr lang="en-US" dirty="0" smtClean="0"/>
              <a:t>RICH for charged hadron PID</a:t>
            </a:r>
          </a:p>
          <a:p>
            <a:r>
              <a:rPr lang="en-US" b="1" dirty="0" smtClean="0"/>
              <a:t>Electron arm:</a:t>
            </a:r>
            <a:r>
              <a:rPr lang="en-US" dirty="0" smtClean="0"/>
              <a:t> </a:t>
            </a:r>
            <a:r>
              <a:rPr lang="en-US" dirty="0" err="1" smtClean="0"/>
              <a:t>BigBite</a:t>
            </a:r>
            <a:r>
              <a:rPr lang="en-US" dirty="0" smtClean="0"/>
              <a:t> at 30 deg. central angle equipped with:</a:t>
            </a:r>
          </a:p>
          <a:p>
            <a:pPr lvl="1"/>
            <a:r>
              <a:rPr lang="en-US" dirty="0" smtClean="0"/>
              <a:t>Pre-shower and shower for electron trigger</a:t>
            </a:r>
          </a:p>
          <a:p>
            <a:pPr lvl="1"/>
            <a:r>
              <a:rPr lang="en-US" dirty="0" smtClean="0"/>
              <a:t>Timing </a:t>
            </a:r>
            <a:r>
              <a:rPr lang="en-US" dirty="0" err="1" smtClean="0"/>
              <a:t>hodoscope</a:t>
            </a:r>
            <a:endParaRPr lang="en-US" dirty="0" smtClean="0"/>
          </a:p>
          <a:p>
            <a:pPr lvl="1"/>
            <a:r>
              <a:rPr lang="en-US" dirty="0" smtClean="0"/>
              <a:t>GEM-based tracker</a:t>
            </a:r>
          </a:p>
          <a:p>
            <a:pPr lvl="1"/>
            <a:r>
              <a:rPr lang="en-US" dirty="0" smtClean="0"/>
              <a:t>GRINCH</a:t>
            </a:r>
          </a:p>
          <a:p>
            <a:r>
              <a:rPr lang="en-US" b="1" dirty="0" smtClean="0"/>
              <a:t>DAQ and trigger: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HCAL threshold low enough to be efficient for SIDIS charged hadrons p &gt; 2-3 GeV</a:t>
            </a:r>
          </a:p>
          <a:p>
            <a:pPr lvl="1"/>
            <a:r>
              <a:rPr lang="en-US" dirty="0" err="1" smtClean="0"/>
              <a:t>BigBite</a:t>
            </a:r>
            <a:r>
              <a:rPr lang="en-US" dirty="0" smtClean="0"/>
              <a:t> threshold low enough to be efficient for electrons p &gt; 1 GeV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588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Progess in gluon and sea polarization from RHIC-spin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258"/>
            <a:ext cx="4572000" cy="37603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9060" y="4698805"/>
            <a:ext cx="3373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DSSV</a:t>
            </a:r>
            <a:r>
              <a:rPr lang="en-US" b="1" dirty="0" smtClean="0">
                <a:sym typeface="Wingdings" panose="05000000000000000000" pitchFamily="2" charset="2"/>
              </a:rPr>
              <a:t> RHIC spin program constraints to gluon polarization (</a:t>
            </a:r>
            <a:r>
              <a:rPr lang="en-US" b="1" dirty="0" smtClean="0"/>
              <a:t>arXiv:1404.4293v1)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90600"/>
            <a:ext cx="3943350" cy="47625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8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479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06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5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9" y="638537"/>
            <a:ext cx="9144000" cy="3330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Transversity</a:t>
            </a:r>
            <a:r>
              <a:rPr lang="en-US" dirty="0" smtClean="0"/>
              <a:t> and Collins Functions: Existing Knowledge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078" y="3812595"/>
            <a:ext cx="9131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Times New Roman" charset="0"/>
                <a:ea typeface="Times New Roman" charset="0"/>
                <a:cs typeface="Times New Roman" charset="0"/>
              </a:rPr>
              <a:t>Anselmino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smtClean="0">
                <a:latin typeface="Times New Roman" charset="0"/>
                <a:ea typeface="Times New Roman" charset="0"/>
                <a:cs typeface="Times New Roman" charset="0"/>
              </a:rPr>
              <a:t>et al., </a:t>
            </a:r>
            <a:r>
              <a:rPr lang="is-IS" sz="2000" b="1" dirty="0">
                <a:latin typeface="Times New Roman" charset="0"/>
                <a:ea typeface="Times New Roman" charset="0"/>
                <a:cs typeface="Times New Roman" charset="0"/>
              </a:rPr>
              <a:t>Phys. Rev. D 92, 114023 (2015) </a:t>
            </a:r>
            <a:r>
              <a:rPr 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arXiv:1510.05389v1: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latest extractions of valence u and d quark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transversities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and favored/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unfavored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Collins FFs</a:t>
            </a:r>
            <a:endParaRPr lang="en-US" sz="2000" b="1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645736"/>
            <a:ext cx="9118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SIDIS data from HERMES on proton target, COMPASS on proton and deuteron targets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Data on azimuthal asymmetries in e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/e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annihilation to pion pairs from BELLE and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BaBar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collaborations—very recent, high statistical precision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First look at combined </a:t>
            </a:r>
            <a:r>
              <a:rPr lang="en-US" i="1" dirty="0" smtClean="0">
                <a:latin typeface="Times New Roman" charset="0"/>
                <a:ea typeface="Times New Roman" charset="0"/>
                <a:cs typeface="Times New Roman" charset="0"/>
              </a:rPr>
              <a:t>z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dependencies of Collins FFs.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Note—d quark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transversity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is poorly constrained—proton data dominated by u quarks, limited sensitivity to d from COMPASS deuteron and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JLab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Hall A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 data.</a:t>
            </a:r>
          </a:p>
        </p:txBody>
      </p:sp>
    </p:spTree>
    <p:extLst>
      <p:ext uri="{BB962C8B-B14F-4D97-AF65-F5344CB8AC3E}">
        <p14:creationId xmlns:p14="http://schemas.microsoft.com/office/powerpoint/2010/main" val="28710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Sivers</a:t>
            </a:r>
            <a:r>
              <a:rPr lang="en-US" dirty="0" smtClean="0"/>
              <a:t> effect—Existing knowledge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465"/>
            <a:ext cx="3200400" cy="4517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715717"/>
            <a:ext cx="5943600" cy="2835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3429000"/>
            <a:ext cx="5943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charset="0"/>
                <a:ea typeface="Times New Roman" charset="0"/>
                <a:cs typeface="Times New Roman" charset="0"/>
              </a:rPr>
              <a:t>Anselmino</a:t>
            </a:r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et al.,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dirty="0" err="1">
                <a:latin typeface="Times New Roman" charset="0"/>
                <a:ea typeface="Times New Roman" charset="0"/>
                <a:cs typeface="Times New Roman" charset="0"/>
              </a:rPr>
              <a:t>Phys.Rev</a:t>
            </a:r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. D86 (2012) 014028, </a:t>
            </a:r>
            <a:r>
              <a:rPr lang="en-US" sz="2400" b="1" dirty="0" smtClean="0">
                <a:latin typeface="Times New Roman" charset="0"/>
                <a:ea typeface="Times New Roman" charset="0"/>
                <a:cs typeface="Times New Roman" charset="0"/>
              </a:rPr>
              <a:t>arXiv:1204.1239v1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Fits to most recent HERMES and COMPASS SIDIS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Sivers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data with TMD/DGLAP evolution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As in the case of Collins/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Transversity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, d-quark </a:t>
            </a:r>
            <a:r>
              <a:rPr lang="en-US" sz="2000" dirty="0" err="1" smtClean="0">
                <a:latin typeface="Times New Roman" charset="0"/>
                <a:ea typeface="Times New Roman" charset="0"/>
                <a:cs typeface="Times New Roman" charset="0"/>
              </a:rPr>
              <a:t>Sivers</a:t>
            </a:r>
            <a:r>
              <a:rPr 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is poorly constrained by existing data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Proton data dominated by u-quarks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Limited precision/sensitivity to d quark from COMPASS deuteron/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JLab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Hall A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 data</a:t>
            </a:r>
          </a:p>
        </p:txBody>
      </p:sp>
    </p:spTree>
    <p:extLst>
      <p:ext uri="{BB962C8B-B14F-4D97-AF65-F5344CB8AC3E}">
        <p14:creationId xmlns:p14="http://schemas.microsoft.com/office/powerpoint/2010/main" val="386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642"/>
            <a:ext cx="9144000" cy="4374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E12-09-018: Transverse Target SSA in </a:t>
            </a:r>
            <a:r>
              <a:rPr lang="en-US" baseline="30000" dirty="0" smtClean="0"/>
              <a:t>3</a:t>
            </a:r>
            <a:r>
              <a:rPr lang="en-US" dirty="0" smtClean="0"/>
              <a:t>He(</a:t>
            </a:r>
            <a:r>
              <a:rPr lang="en-US" dirty="0" err="1" smtClean="0"/>
              <a:t>e,e’h</a:t>
            </a:r>
            <a:r>
              <a:rPr lang="en-US" dirty="0" smtClean="0"/>
              <a:t>)X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2999" y="2932997"/>
            <a:ext cx="2127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High-luminosity Polarized </a:t>
            </a:r>
            <a:r>
              <a:rPr lang="en-US" sz="1600" b="1" baseline="30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Target (1.2 × 10</a:t>
            </a:r>
            <a:r>
              <a:rPr lang="en-US" sz="1600" b="1" baseline="30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sz="1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sz="1600" b="1" baseline="30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sz="1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1600" b="1" baseline="30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1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623" y="1505590"/>
            <a:ext cx="273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 Arm: </a:t>
            </a:r>
            <a:r>
              <a:rPr lang="en-US" b="1" dirty="0" err="1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b="1" dirty="0" smtClean="0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Spectrometer @30 deg. </a:t>
            </a:r>
            <a:endParaRPr lang="en-US" b="1" dirty="0">
              <a:solidFill>
                <a:srgbClr val="00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8047" y="863192"/>
            <a:ext cx="23100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JLab</a:t>
            </a:r>
            <a:r>
              <a:rPr lang="en-US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E12-09-018 in Hall A: Approved for 64 beam-days, A</a:t>
            </a:r>
            <a:r>
              <a:rPr lang="en-US" b="1" baseline="30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rating by PAC38 (2011)</a:t>
            </a:r>
            <a:endParaRPr lang="en-US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4214" y="4205965"/>
            <a:ext cx="3080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 Arm: Super </a:t>
            </a:r>
            <a:r>
              <a:rPr lang="en-US" b="1" dirty="0" err="1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BigBite</a:t>
            </a:r>
            <a:r>
              <a:rPr lang="en-US" b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Spectrometer @14 deg.</a:t>
            </a:r>
            <a:endParaRPr lang="en-US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0292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E12-09-018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in Hall A: transverse spin physics with high-luminosity polarized 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He.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40 (20) days production at E = 11 (8.8) GeV—significant Q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range at fixed x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Collins,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Sivers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Pretzelosity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, A</a:t>
            </a:r>
            <a:r>
              <a:rPr lang="en-US" baseline="-25000" dirty="0" smtClean="0">
                <a:latin typeface="Times New Roman" charset="0"/>
                <a:ea typeface="Times New Roman" charset="0"/>
                <a:cs typeface="Times New Roman" charset="0"/>
              </a:rPr>
              <a:t>LT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 n(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e,e’h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)X, h = 𝝅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/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𝝅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/𝝅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0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/K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+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/K</a:t>
            </a:r>
            <a:r>
              <a:rPr lang="en-US" baseline="30000" dirty="0" smtClean="0">
                <a:latin typeface="Times New Roman" charset="0"/>
                <a:ea typeface="Times New Roman" charset="0"/>
                <a:cs typeface="Times New Roman" charset="0"/>
              </a:rPr>
              <a:t>- 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Re-use HERMES RICH detector for charged hadron PID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Reach high x (up to ~0.7) and high statistical FOM (~1,000X Hall A E06-010 @6 GeV) 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5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SBS+BB Projected Results: Collins and Sivers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5959"/>
            <a:ext cx="4572000" cy="3354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43320"/>
            <a:ext cx="4572000" cy="33593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561744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E12-09-018 </a:t>
            </a:r>
            <a:r>
              <a:rPr lang="en-US" sz="2000" dirty="0">
                <a:latin typeface="Times New Roman"/>
                <a:cs typeface="Times New Roman"/>
              </a:rPr>
              <a:t>will achieve statistical FOM for the neutron ~100X better than HERMES proton data and ~1000X better than </a:t>
            </a:r>
            <a:r>
              <a:rPr lang="en-US" sz="2000" dirty="0" smtClean="0">
                <a:latin typeface="Times New Roman"/>
                <a:cs typeface="Times New Roman"/>
              </a:rPr>
              <a:t>existing </a:t>
            </a:r>
            <a:r>
              <a:rPr lang="en-US" sz="2000" dirty="0">
                <a:latin typeface="Times New Roman"/>
                <a:cs typeface="Times New Roman"/>
              </a:rPr>
              <a:t>neutron </a:t>
            </a:r>
            <a:r>
              <a:rPr lang="en-US" sz="2000" dirty="0" smtClean="0">
                <a:latin typeface="Times New Roman"/>
                <a:cs typeface="Times New Roman"/>
              </a:rPr>
              <a:t>data from Hall A at 6 GeV a</a:t>
            </a:r>
            <a:endParaRPr lang="en-US" sz="2000" dirty="0">
              <a:latin typeface="Times New Roman"/>
              <a:cs typeface="Times New Roman"/>
            </a:endParaRPr>
          </a:p>
          <a:p>
            <a:pPr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 Kaon and neutral pion data will aid flavor decomposition, and understanding of reaction-mechanism effects.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410007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Projected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sz="2400" b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Sivers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precision vs. x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100079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Projected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en-US" sz="2400" b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Collins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precision vs. x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09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E12-09-018 Physics Impact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3267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Pioneering HERMES+COMPASS experiments conclusively demonstrated the existence </a:t>
            </a:r>
            <a:r>
              <a:rPr lang="en-US" dirty="0" smtClean="0"/>
              <a:t>of </a:t>
            </a:r>
            <a:r>
              <a:rPr lang="en-US" dirty="0"/>
              <a:t>the Collins and </a:t>
            </a:r>
            <a:r>
              <a:rPr lang="en-US" dirty="0" err="1"/>
              <a:t>Sivers</a:t>
            </a:r>
            <a:r>
              <a:rPr lang="en-US" dirty="0"/>
              <a:t> effects in SIDIS.</a:t>
            </a:r>
          </a:p>
          <a:p>
            <a:r>
              <a:rPr lang="en-US" dirty="0"/>
              <a:t>SSAs in SIDIS are large, especially in the valence region</a:t>
            </a:r>
          </a:p>
          <a:p>
            <a:r>
              <a:rPr lang="en-US" dirty="0" smtClean="0"/>
              <a:t>Experiment </a:t>
            </a:r>
            <a:r>
              <a:rPr lang="en-US" dirty="0"/>
              <a:t>E12-09-018 will be the first SIDIS experiment in the </a:t>
            </a:r>
            <a:r>
              <a:rPr lang="en-US" dirty="0" err="1"/>
              <a:t>JLab</a:t>
            </a:r>
            <a:r>
              <a:rPr lang="en-US" dirty="0"/>
              <a:t> 12 GeV era on a transversely polarized neutron (</a:t>
            </a:r>
            <a:r>
              <a:rPr lang="en-US" baseline="30000" dirty="0"/>
              <a:t>3</a:t>
            </a:r>
            <a:r>
              <a:rPr lang="en-US" dirty="0"/>
              <a:t>He) target. </a:t>
            </a:r>
          </a:p>
          <a:p>
            <a:pPr lvl="1"/>
            <a:r>
              <a:rPr lang="en-US" dirty="0"/>
              <a:t>First precise measurements of Collins/</a:t>
            </a:r>
            <a:r>
              <a:rPr lang="en-US" dirty="0" err="1"/>
              <a:t>Sivers</a:t>
            </a:r>
            <a:r>
              <a:rPr lang="en-US" dirty="0"/>
              <a:t> effects in multi-dimensional phase space.</a:t>
            </a:r>
          </a:p>
          <a:p>
            <a:pPr lvl="1"/>
            <a:r>
              <a:rPr lang="en-US" dirty="0"/>
              <a:t>Extend knowledge further into the valence region (where asymmetries are large) to x ~ 0.7 at Q</a:t>
            </a:r>
            <a:r>
              <a:rPr lang="en-US" baseline="30000" dirty="0"/>
              <a:t>2</a:t>
            </a:r>
            <a:r>
              <a:rPr lang="en-US" dirty="0"/>
              <a:t> values between those of HERMES and COMPASS</a:t>
            </a:r>
          </a:p>
          <a:p>
            <a:pPr lvl="1"/>
            <a:r>
              <a:rPr lang="en-US" dirty="0"/>
              <a:t>Polarized neutrons</a:t>
            </a:r>
            <a:r>
              <a:rPr lang="en-US" dirty="0" smtClean="0">
                <a:sym typeface="Wingdings"/>
              </a:rPr>
              <a:t> unrivaled d </a:t>
            </a:r>
            <a:r>
              <a:rPr lang="en-US" dirty="0">
                <a:sym typeface="Wingdings"/>
              </a:rPr>
              <a:t>quark sensitivity</a:t>
            </a:r>
          </a:p>
          <a:p>
            <a:pPr lvl="1"/>
            <a:r>
              <a:rPr lang="en-US" dirty="0">
                <a:sym typeface="Wingdings"/>
              </a:rPr>
              <a:t>Large impact to global TMD </a:t>
            </a:r>
            <a:r>
              <a:rPr lang="en-US" dirty="0" smtClean="0">
                <a:sym typeface="Wingdings"/>
              </a:rPr>
              <a:t>extraction</a:t>
            </a:r>
            <a:endParaRPr lang="en-US" dirty="0"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93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E12-06-122: A1n in the valence region using </a:t>
            </a:r>
            <a:r>
              <a:rPr lang="en-US" dirty="0" err="1" smtClean="0"/>
              <a:t>BigBite</a:t>
            </a:r>
            <a:r>
              <a:rPr lang="en-US" dirty="0" smtClean="0"/>
              <a:t> in Hall 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7/13/17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SBS Collaboration 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209B-B3F5-498A-AD06-B1E95A6A5D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47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FF93D45-925C-9A42-B6ED-BD1C2C1FDAE2}" vid="{D669DCE7-84E9-DE4F-8A84-BF061BB294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UConnJLabTemplate</Template>
  <TotalTime>824</TotalTime>
  <Words>2349</Words>
  <Application>Microsoft Macintosh PowerPoint</Application>
  <PresentationFormat>On-screen Show (4:3)</PresentationFormat>
  <Paragraphs>291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Calibri</vt:lpstr>
      <vt:lpstr>Times New Roman</vt:lpstr>
      <vt:lpstr>Wingdings</vt:lpstr>
      <vt:lpstr>Arial</vt:lpstr>
      <vt:lpstr>Office Theme</vt:lpstr>
      <vt:lpstr>SIDIS/A1n</vt:lpstr>
      <vt:lpstr>Semi-Inclusive Deep Inelastic Scattering</vt:lpstr>
      <vt:lpstr>Transverse target spin effects in SIDIS</vt:lpstr>
      <vt:lpstr>Transversity and Collins Functions: Existing Knowledge</vt:lpstr>
      <vt:lpstr>Sivers effect—Existing knowledge</vt:lpstr>
      <vt:lpstr>E12-09-018: Transverse Target SSA in 3He(e,e’h)X</vt:lpstr>
      <vt:lpstr>SBS+BB Projected Results: Collins and Sivers</vt:lpstr>
      <vt:lpstr>Summary of E12-09-018 Physics Impact</vt:lpstr>
      <vt:lpstr>E12-06-122: A1n in the valence region using BigBite in Hall A</vt:lpstr>
      <vt:lpstr>Polarized DIS and Spin Structure Functions</vt:lpstr>
      <vt:lpstr>Experimental Status of Δq</vt:lpstr>
      <vt:lpstr>PowerPoint Presentation</vt:lpstr>
      <vt:lpstr>PowerPoint Presentation</vt:lpstr>
      <vt:lpstr>A1n Requirements and Status</vt:lpstr>
      <vt:lpstr>A1n Resubmission</vt:lpstr>
      <vt:lpstr>A1n with SBS+BB @11 GeV, 250h, 50 uA, PbPT ~= 0.5, 10.5 atm 3He </vt:lpstr>
      <vt:lpstr>Summary</vt:lpstr>
      <vt:lpstr>Backups</vt:lpstr>
      <vt:lpstr>General Expression for SIDIS Cross Section: Bacchetta et al., JHEP 02, 093 (2007)</vt:lpstr>
      <vt:lpstr>Quark-parton Model Interpretation of SIDIS: Transverse Momentum Dependent PDFs (TMDs)</vt:lpstr>
      <vt:lpstr>SIDIS Structure Functions in Terms of TMDs</vt:lpstr>
      <vt:lpstr>High-luminosity Polarized 3He target development</vt:lpstr>
      <vt:lpstr>3D and “4D” extraction of SIDIS SSAs with SBS</vt:lpstr>
      <vt:lpstr>Example Impacts of SBS SIDIS Experiment</vt:lpstr>
      <vt:lpstr>Example Impacts of SBS SIDIS Experiment</vt:lpstr>
      <vt:lpstr>PowerPoint Presentation</vt:lpstr>
      <vt:lpstr>SBS+BB Projected Precision in 2D (x,z) binning</vt:lpstr>
      <vt:lpstr>3D and “4D” extraction of SIDIS SSAs with SBS</vt:lpstr>
      <vt:lpstr>SIDIS Kinematic Coverage in E12-09-018</vt:lpstr>
      <vt:lpstr>(Some) Unique Challenges for SBS-SIDIS</vt:lpstr>
      <vt:lpstr>SIDIS Kinematics—Notation and Definitions</vt:lpstr>
      <vt:lpstr>E12-09-018 Apparatus and Requirements</vt:lpstr>
      <vt:lpstr>Progess in gluon and sea polarization from RHIC-spin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SIDIS/A1n</dc:title>
  <dc:creator>Microsoft Office User</dc:creator>
  <cp:lastModifiedBy>Microsoft Office User</cp:lastModifiedBy>
  <cp:revision>23</cp:revision>
  <cp:lastPrinted>2017-07-13T13:45:51Z</cp:lastPrinted>
  <dcterms:created xsi:type="dcterms:W3CDTF">2017-07-13T00:02:48Z</dcterms:created>
  <dcterms:modified xsi:type="dcterms:W3CDTF">2017-07-13T13:47:01Z</dcterms:modified>
</cp:coreProperties>
</file>