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7"/>
  </p:notesMasterIdLst>
  <p:sldIdLst>
    <p:sldId id="256" r:id="rId2"/>
    <p:sldId id="263" r:id="rId3"/>
    <p:sldId id="261" r:id="rId4"/>
    <p:sldId id="262" r:id="rId5"/>
    <p:sldId id="259" r:id="rId6"/>
    <p:sldId id="258" r:id="rId7"/>
    <p:sldId id="260" r:id="rId8"/>
    <p:sldId id="266" r:id="rId9"/>
    <p:sldId id="271" r:id="rId10"/>
    <p:sldId id="272" r:id="rId11"/>
    <p:sldId id="273" r:id="rId12"/>
    <p:sldId id="264"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73" autoAdjust="0"/>
    <p:restoredTop sz="95947"/>
  </p:normalViewPr>
  <p:slideViewPr>
    <p:cSldViewPr snapToObjects="1">
      <p:cViewPr varScale="1">
        <p:scale>
          <a:sx n="174" d="100"/>
          <a:sy n="174" d="100"/>
        </p:scale>
        <p:origin x="1216"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431A9F-5071-914C-974E-5BBC0A64F5B7}" type="datetimeFigureOut">
              <a:rPr lang="en-US" smtClean="0"/>
              <a:t>7/13/17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32D655-F630-D84E-BF2B-5D98E96BAE01}" type="slidenum">
              <a:rPr lang="en-US" smtClean="0"/>
              <a:t>‹#›</a:t>
            </a:fld>
            <a:endParaRPr lang="en-US"/>
          </a:p>
        </p:txBody>
      </p:sp>
    </p:spTree>
    <p:extLst>
      <p:ext uri="{BB962C8B-B14F-4D97-AF65-F5344CB8AC3E}">
        <p14:creationId xmlns:p14="http://schemas.microsoft.com/office/powerpoint/2010/main" val="1823608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2D655-F630-D84E-BF2B-5D98E96BAE01}" type="slidenum">
              <a:rPr lang="en-US" smtClean="0"/>
              <a:t>1</a:t>
            </a:fld>
            <a:endParaRPr lang="en-US"/>
          </a:p>
        </p:txBody>
      </p:sp>
    </p:spTree>
    <p:extLst>
      <p:ext uri="{BB962C8B-B14F-4D97-AF65-F5344CB8AC3E}">
        <p14:creationId xmlns:p14="http://schemas.microsoft.com/office/powerpoint/2010/main" val="216437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32D655-F630-D84E-BF2B-5D98E96BAE01}" type="slidenum">
              <a:rPr lang="en-US" smtClean="0"/>
              <a:t>12</a:t>
            </a:fld>
            <a:endParaRPr lang="en-US"/>
          </a:p>
        </p:txBody>
      </p:sp>
    </p:spTree>
    <p:extLst>
      <p:ext uri="{BB962C8B-B14F-4D97-AF65-F5344CB8AC3E}">
        <p14:creationId xmlns:p14="http://schemas.microsoft.com/office/powerpoint/2010/main" val="820671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2D655-F630-D84E-BF2B-5D98E96BAE01}" type="slidenum">
              <a:rPr lang="en-US" smtClean="0"/>
              <a:t>25</a:t>
            </a:fld>
            <a:endParaRPr lang="en-US"/>
          </a:p>
        </p:txBody>
      </p:sp>
    </p:spTree>
    <p:extLst>
      <p:ext uri="{BB962C8B-B14F-4D97-AF65-F5344CB8AC3E}">
        <p14:creationId xmlns:p14="http://schemas.microsoft.com/office/powerpoint/2010/main" val="1731838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7/14/2017</a:t>
            </a:r>
            <a:endParaRPr lang="en-US"/>
          </a:p>
        </p:txBody>
      </p:sp>
      <p:sp>
        <p:nvSpPr>
          <p:cNvPr id="5" name="Footer Placeholder 4"/>
          <p:cNvSpPr>
            <a:spLocks noGrp="1"/>
          </p:cNvSpPr>
          <p:nvPr>
            <p:ph type="ftr" sz="quarter" idx="11"/>
          </p:nvPr>
        </p:nvSpPr>
        <p:spPr/>
        <p:txBody>
          <a:bodyPr/>
          <a:lstStyle/>
          <a:p>
            <a:r>
              <a:rPr lang="en-US" smtClean="0"/>
              <a:t>SBS Collaboration Summer 2017</a:t>
            </a:r>
            <a:endParaRPr lang="en-US"/>
          </a:p>
        </p:txBody>
      </p:sp>
      <p:sp>
        <p:nvSpPr>
          <p:cNvPr id="6" name="Slide Number Placeholder 5"/>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1719229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7/14/2017</a:t>
            </a:r>
            <a:endParaRPr lang="en-US"/>
          </a:p>
        </p:txBody>
      </p:sp>
      <p:sp>
        <p:nvSpPr>
          <p:cNvPr id="5" name="Footer Placeholder 4"/>
          <p:cNvSpPr>
            <a:spLocks noGrp="1"/>
          </p:cNvSpPr>
          <p:nvPr>
            <p:ph type="ftr" sz="quarter" idx="11"/>
          </p:nvPr>
        </p:nvSpPr>
        <p:spPr/>
        <p:txBody>
          <a:bodyPr/>
          <a:lstStyle/>
          <a:p>
            <a:r>
              <a:rPr lang="en-US" smtClean="0"/>
              <a:t>SBS Collaboration Summer 2017</a:t>
            </a:r>
            <a:endParaRPr lang="en-US"/>
          </a:p>
        </p:txBody>
      </p:sp>
      <p:sp>
        <p:nvSpPr>
          <p:cNvPr id="6" name="Slide Number Placeholder 5"/>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557462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7/14/2017</a:t>
            </a:r>
            <a:endParaRPr lang="en-US"/>
          </a:p>
        </p:txBody>
      </p:sp>
      <p:sp>
        <p:nvSpPr>
          <p:cNvPr id="5" name="Footer Placeholder 4"/>
          <p:cNvSpPr>
            <a:spLocks noGrp="1"/>
          </p:cNvSpPr>
          <p:nvPr>
            <p:ph type="ftr" sz="quarter" idx="11"/>
          </p:nvPr>
        </p:nvSpPr>
        <p:spPr/>
        <p:txBody>
          <a:bodyPr/>
          <a:lstStyle/>
          <a:p>
            <a:r>
              <a:rPr lang="en-US" smtClean="0"/>
              <a:t>SBS Collaboration Summer 2017</a:t>
            </a:r>
            <a:endParaRPr lang="en-US"/>
          </a:p>
        </p:txBody>
      </p:sp>
      <p:sp>
        <p:nvSpPr>
          <p:cNvPr id="6" name="Slide Number Placeholder 5"/>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1770620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7/14/2017</a:t>
            </a:r>
            <a:endParaRPr lang="en-US"/>
          </a:p>
        </p:txBody>
      </p:sp>
      <p:sp>
        <p:nvSpPr>
          <p:cNvPr id="5" name="Footer Placeholder 4"/>
          <p:cNvSpPr>
            <a:spLocks noGrp="1"/>
          </p:cNvSpPr>
          <p:nvPr>
            <p:ph type="ftr" sz="quarter" idx="11"/>
          </p:nvPr>
        </p:nvSpPr>
        <p:spPr/>
        <p:txBody>
          <a:bodyPr/>
          <a:lstStyle/>
          <a:p>
            <a:r>
              <a:rPr lang="en-US" smtClean="0"/>
              <a:t>SBS Collaboration Summer 2017</a:t>
            </a:r>
            <a:endParaRPr lang="en-US"/>
          </a:p>
        </p:txBody>
      </p:sp>
      <p:sp>
        <p:nvSpPr>
          <p:cNvPr id="6" name="Slide Number Placeholder 5"/>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2746916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7/14/2017</a:t>
            </a:r>
            <a:endParaRPr lang="en-US"/>
          </a:p>
        </p:txBody>
      </p:sp>
      <p:sp>
        <p:nvSpPr>
          <p:cNvPr id="5" name="Footer Placeholder 4"/>
          <p:cNvSpPr>
            <a:spLocks noGrp="1"/>
          </p:cNvSpPr>
          <p:nvPr>
            <p:ph type="ftr" sz="quarter" idx="11"/>
          </p:nvPr>
        </p:nvSpPr>
        <p:spPr/>
        <p:txBody>
          <a:bodyPr/>
          <a:lstStyle/>
          <a:p>
            <a:r>
              <a:rPr lang="en-US" smtClean="0"/>
              <a:t>SBS Collaboration Summer 2017</a:t>
            </a:r>
            <a:endParaRPr lang="en-US"/>
          </a:p>
        </p:txBody>
      </p:sp>
      <p:sp>
        <p:nvSpPr>
          <p:cNvPr id="6" name="Slide Number Placeholder 5"/>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694354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7/14/2017</a:t>
            </a:r>
            <a:endParaRPr lang="en-US"/>
          </a:p>
        </p:txBody>
      </p:sp>
      <p:sp>
        <p:nvSpPr>
          <p:cNvPr id="6" name="Footer Placeholder 5"/>
          <p:cNvSpPr>
            <a:spLocks noGrp="1"/>
          </p:cNvSpPr>
          <p:nvPr>
            <p:ph type="ftr" sz="quarter" idx="11"/>
          </p:nvPr>
        </p:nvSpPr>
        <p:spPr/>
        <p:txBody>
          <a:bodyPr/>
          <a:lstStyle/>
          <a:p>
            <a:r>
              <a:rPr lang="en-US" smtClean="0"/>
              <a:t>SBS Collaboration Summer 2017</a:t>
            </a:r>
            <a:endParaRPr lang="en-US"/>
          </a:p>
        </p:txBody>
      </p:sp>
      <p:sp>
        <p:nvSpPr>
          <p:cNvPr id="7" name="Slide Number Placeholder 6"/>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498951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7/14/2017</a:t>
            </a:r>
            <a:endParaRPr lang="en-US"/>
          </a:p>
        </p:txBody>
      </p:sp>
      <p:sp>
        <p:nvSpPr>
          <p:cNvPr id="8" name="Footer Placeholder 7"/>
          <p:cNvSpPr>
            <a:spLocks noGrp="1"/>
          </p:cNvSpPr>
          <p:nvPr>
            <p:ph type="ftr" sz="quarter" idx="11"/>
          </p:nvPr>
        </p:nvSpPr>
        <p:spPr/>
        <p:txBody>
          <a:bodyPr/>
          <a:lstStyle/>
          <a:p>
            <a:r>
              <a:rPr lang="en-US" smtClean="0"/>
              <a:t>SBS Collaboration Summer 2017</a:t>
            </a:r>
            <a:endParaRPr lang="en-US"/>
          </a:p>
        </p:txBody>
      </p:sp>
      <p:sp>
        <p:nvSpPr>
          <p:cNvPr id="9" name="Slide Number Placeholder 8"/>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11691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7/14/2017</a:t>
            </a:r>
            <a:endParaRPr lang="en-US"/>
          </a:p>
        </p:txBody>
      </p:sp>
      <p:sp>
        <p:nvSpPr>
          <p:cNvPr id="4" name="Footer Placeholder 3"/>
          <p:cNvSpPr>
            <a:spLocks noGrp="1"/>
          </p:cNvSpPr>
          <p:nvPr>
            <p:ph type="ftr" sz="quarter" idx="11"/>
          </p:nvPr>
        </p:nvSpPr>
        <p:spPr/>
        <p:txBody>
          <a:bodyPr/>
          <a:lstStyle/>
          <a:p>
            <a:r>
              <a:rPr lang="en-US" smtClean="0"/>
              <a:t>SBS Collaboration Summer 2017</a:t>
            </a:r>
            <a:endParaRPr lang="en-US"/>
          </a:p>
        </p:txBody>
      </p:sp>
      <p:sp>
        <p:nvSpPr>
          <p:cNvPr id="5" name="Slide Number Placeholder 4"/>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2061467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7/14/2017</a:t>
            </a:r>
            <a:endParaRPr lang="en-US"/>
          </a:p>
        </p:txBody>
      </p:sp>
      <p:sp>
        <p:nvSpPr>
          <p:cNvPr id="3" name="Footer Placeholder 2"/>
          <p:cNvSpPr>
            <a:spLocks noGrp="1"/>
          </p:cNvSpPr>
          <p:nvPr>
            <p:ph type="ftr" sz="quarter" idx="11"/>
          </p:nvPr>
        </p:nvSpPr>
        <p:spPr/>
        <p:txBody>
          <a:bodyPr/>
          <a:lstStyle/>
          <a:p>
            <a:r>
              <a:rPr lang="en-US" smtClean="0"/>
              <a:t>SBS Collaboration Summer 2017</a:t>
            </a:r>
            <a:endParaRPr lang="en-US"/>
          </a:p>
        </p:txBody>
      </p:sp>
      <p:sp>
        <p:nvSpPr>
          <p:cNvPr id="4" name="Slide Number Placeholder 3"/>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3639729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7/14/2017</a:t>
            </a:r>
            <a:endParaRPr lang="en-US"/>
          </a:p>
        </p:txBody>
      </p:sp>
      <p:sp>
        <p:nvSpPr>
          <p:cNvPr id="6" name="Footer Placeholder 5"/>
          <p:cNvSpPr>
            <a:spLocks noGrp="1"/>
          </p:cNvSpPr>
          <p:nvPr>
            <p:ph type="ftr" sz="quarter" idx="11"/>
          </p:nvPr>
        </p:nvSpPr>
        <p:spPr/>
        <p:txBody>
          <a:bodyPr/>
          <a:lstStyle/>
          <a:p>
            <a:r>
              <a:rPr lang="en-US" smtClean="0"/>
              <a:t>SBS Collaboration Summer 2017</a:t>
            </a:r>
            <a:endParaRPr lang="en-US"/>
          </a:p>
        </p:txBody>
      </p:sp>
      <p:sp>
        <p:nvSpPr>
          <p:cNvPr id="7" name="Slide Number Placeholder 6"/>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2112394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7/14/2017</a:t>
            </a:r>
            <a:endParaRPr lang="en-US"/>
          </a:p>
        </p:txBody>
      </p:sp>
      <p:sp>
        <p:nvSpPr>
          <p:cNvPr id="6" name="Footer Placeholder 5"/>
          <p:cNvSpPr>
            <a:spLocks noGrp="1"/>
          </p:cNvSpPr>
          <p:nvPr>
            <p:ph type="ftr" sz="quarter" idx="11"/>
          </p:nvPr>
        </p:nvSpPr>
        <p:spPr/>
        <p:txBody>
          <a:bodyPr/>
          <a:lstStyle/>
          <a:p>
            <a:r>
              <a:rPr lang="en-US" smtClean="0"/>
              <a:t>SBS Collaboration Summer 2017</a:t>
            </a:r>
            <a:endParaRPr lang="en-US"/>
          </a:p>
        </p:txBody>
      </p:sp>
      <p:sp>
        <p:nvSpPr>
          <p:cNvPr id="7" name="Slide Number Placeholder 6"/>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12333135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7515"/>
            <a:ext cx="9144000" cy="5820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84993"/>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296910" y="6492238"/>
            <a:ext cx="1154774" cy="365125"/>
          </a:xfrm>
          <a:prstGeom prst="rect">
            <a:avLst/>
          </a:prstGeom>
        </p:spPr>
        <p:txBody>
          <a:bodyPr vert="horz" lIns="91440" tIns="45720" rIns="91440" bIns="45720" rtlCol="0" anchor="ctr"/>
          <a:lstStyle>
            <a:lvl1pPr algn="ctr">
              <a:defRPr sz="1400" b="1">
                <a:solidFill>
                  <a:schemeClr val="accent5">
                    <a:lumMod val="50000"/>
                  </a:schemeClr>
                </a:solidFill>
                <a:latin typeface="Times New Roman" panose="02020603050405020304" pitchFamily="18" charset="0"/>
                <a:cs typeface="Times New Roman" panose="02020603050405020304" pitchFamily="18" charset="0"/>
              </a:defRPr>
            </a:lvl1pPr>
          </a:lstStyle>
          <a:p>
            <a:r>
              <a:rPr lang="en-US" smtClean="0"/>
              <a:t>7/14/2017</a:t>
            </a:r>
            <a:endParaRPr lang="en-US" dirty="0"/>
          </a:p>
        </p:txBody>
      </p:sp>
      <p:sp>
        <p:nvSpPr>
          <p:cNvPr id="5" name="Footer Placeholder 4"/>
          <p:cNvSpPr>
            <a:spLocks noGrp="1"/>
          </p:cNvSpPr>
          <p:nvPr>
            <p:ph type="ftr" sz="quarter" idx="3"/>
          </p:nvPr>
        </p:nvSpPr>
        <p:spPr>
          <a:xfrm>
            <a:off x="4493796" y="6492238"/>
            <a:ext cx="3512272" cy="365125"/>
          </a:xfrm>
          <a:prstGeom prst="rect">
            <a:avLst/>
          </a:prstGeom>
        </p:spPr>
        <p:txBody>
          <a:bodyPr vert="horz" lIns="91440" tIns="45720" rIns="91440" bIns="45720" rtlCol="0" anchor="ctr"/>
          <a:lstStyle>
            <a:lvl1pPr algn="ctr">
              <a:defRPr sz="1400" b="1">
                <a:solidFill>
                  <a:schemeClr val="accent5">
                    <a:lumMod val="50000"/>
                  </a:schemeClr>
                </a:solidFill>
                <a:latin typeface="Times New Roman" panose="02020603050405020304" pitchFamily="18" charset="0"/>
                <a:cs typeface="Times New Roman" panose="02020603050405020304" pitchFamily="18" charset="0"/>
              </a:defRPr>
            </a:lvl1pPr>
          </a:lstStyle>
          <a:p>
            <a:r>
              <a:rPr lang="en-US" smtClean="0"/>
              <a:t>SBS Collaboration Summer 2017</a:t>
            </a:r>
            <a:endParaRPr lang="en-US" dirty="0"/>
          </a:p>
        </p:txBody>
      </p:sp>
      <p:sp>
        <p:nvSpPr>
          <p:cNvPr id="6" name="Slide Number Placeholder 5"/>
          <p:cNvSpPr>
            <a:spLocks noGrp="1"/>
          </p:cNvSpPr>
          <p:nvPr>
            <p:ph type="sldNum" sz="quarter" idx="4"/>
          </p:nvPr>
        </p:nvSpPr>
        <p:spPr>
          <a:xfrm>
            <a:off x="8006068" y="6492238"/>
            <a:ext cx="1137932" cy="365125"/>
          </a:xfrm>
          <a:prstGeom prst="rect">
            <a:avLst/>
          </a:prstGeom>
        </p:spPr>
        <p:txBody>
          <a:bodyPr vert="horz" lIns="91440" tIns="45720" rIns="91440" bIns="45720" rtlCol="0" anchor="ctr"/>
          <a:lstStyle>
            <a:lvl1pPr algn="r">
              <a:defRPr sz="1400" b="1">
                <a:solidFill>
                  <a:schemeClr val="accent5">
                    <a:lumMod val="50000"/>
                  </a:schemeClr>
                </a:solidFill>
                <a:latin typeface="Times New Roman" panose="02020603050405020304" pitchFamily="18" charset="0"/>
                <a:cs typeface="Times New Roman" panose="02020603050405020304" pitchFamily="18" charset="0"/>
              </a:defRPr>
            </a:lvl1pPr>
          </a:lstStyle>
          <a:p>
            <a:fld id="{8127209B-B3F5-498A-AD06-B1E95A6A5D2E}" type="slidenum">
              <a:rPr lang="en-US" smtClean="0"/>
              <a:pPr/>
              <a:t>‹#›</a:t>
            </a:fld>
            <a:endParaRPr lang="en-US" dirty="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492240"/>
            <a:ext cx="1749647" cy="365760"/>
          </a:xfrm>
          <a:prstGeom prst="rect">
            <a:avLst/>
          </a:prstGeom>
        </p:spPr>
      </p:pic>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91758" y="6400163"/>
            <a:ext cx="1463040" cy="457200"/>
          </a:xfrm>
          <a:prstGeom prst="rect">
            <a:avLst/>
          </a:prstGeom>
        </p:spPr>
      </p:pic>
    </p:spTree>
    <p:extLst>
      <p:ext uri="{BB962C8B-B14F-4D97-AF65-F5344CB8AC3E}">
        <p14:creationId xmlns:p14="http://schemas.microsoft.com/office/powerpoint/2010/main" val="22780214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1" Type="http://schemas.openxmlformats.org/officeDocument/2006/relationships/slideLayout" Target="../slideLayouts/slideLayout6.xml"/><Relationship Id="rId2" Type="http://schemas.openxmlformats.org/officeDocument/2006/relationships/image" Target="../media/image3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9.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4.w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jpeg"/><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RICH Detector Status</a:t>
            </a:r>
            <a:endParaRPr lang="en-US" dirty="0"/>
          </a:p>
        </p:txBody>
      </p:sp>
      <p:sp>
        <p:nvSpPr>
          <p:cNvPr id="3" name="Subtitle 2"/>
          <p:cNvSpPr>
            <a:spLocks noGrp="1"/>
          </p:cNvSpPr>
          <p:nvPr>
            <p:ph type="subTitle" idx="1"/>
          </p:nvPr>
        </p:nvSpPr>
        <p:spPr/>
        <p:txBody>
          <a:bodyPr>
            <a:normAutofit lnSpcReduction="10000"/>
          </a:bodyPr>
          <a:lstStyle/>
          <a:p>
            <a:r>
              <a:rPr lang="en-US" dirty="0" smtClean="0"/>
              <a:t>Andrew Puckett</a:t>
            </a:r>
          </a:p>
          <a:p>
            <a:r>
              <a:rPr lang="en-US" dirty="0" smtClean="0"/>
              <a:t>University of Connecticut</a:t>
            </a:r>
          </a:p>
          <a:p>
            <a:r>
              <a:rPr lang="en-US" dirty="0" smtClean="0"/>
              <a:t>SBS Collaboration Meeting</a:t>
            </a:r>
          </a:p>
          <a:p>
            <a:r>
              <a:rPr lang="en-US" dirty="0" smtClean="0"/>
              <a:t>July 14, 2017</a:t>
            </a:r>
            <a:endParaRPr lang="en-US" dirty="0"/>
          </a:p>
        </p:txBody>
      </p:sp>
    </p:spTree>
    <p:extLst>
      <p:ext uri="{BB962C8B-B14F-4D97-AF65-F5344CB8AC3E}">
        <p14:creationId xmlns:p14="http://schemas.microsoft.com/office/powerpoint/2010/main" val="3909938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Near-term activities for RICH</a:t>
            </a:r>
            <a:endParaRPr lang="en-US" dirty="0"/>
          </a:p>
        </p:txBody>
      </p:sp>
      <p:sp>
        <p:nvSpPr>
          <p:cNvPr id="3" name="Content Placeholder 2"/>
          <p:cNvSpPr>
            <a:spLocks noGrp="1"/>
          </p:cNvSpPr>
          <p:nvPr>
            <p:ph idx="1"/>
          </p:nvPr>
        </p:nvSpPr>
        <p:spPr>
          <a:xfrm>
            <a:off x="0" y="609600"/>
            <a:ext cx="9144000" cy="5791200"/>
          </a:xfrm>
        </p:spPr>
        <p:txBody>
          <a:bodyPr>
            <a:normAutofit fontScale="85000" lnSpcReduction="20000"/>
          </a:bodyPr>
          <a:lstStyle/>
          <a:p>
            <a:r>
              <a:rPr lang="en-US" dirty="0" smtClean="0"/>
              <a:t>Preparing to inspect/check optical properties of </a:t>
            </a:r>
            <a:r>
              <a:rPr lang="en-US" i="1" dirty="0" smtClean="0"/>
              <a:t>spare </a:t>
            </a:r>
            <a:r>
              <a:rPr lang="en-US" dirty="0" smtClean="0"/>
              <a:t>aerogel tiles at UConn</a:t>
            </a:r>
          </a:p>
          <a:p>
            <a:r>
              <a:rPr lang="en-US" dirty="0" smtClean="0"/>
              <a:t>Preparations for RICH shipment to </a:t>
            </a:r>
            <a:r>
              <a:rPr lang="en-US" dirty="0" err="1" smtClean="0"/>
              <a:t>JLab</a:t>
            </a:r>
            <a:r>
              <a:rPr lang="en-US" dirty="0" smtClean="0"/>
              <a:t> underway</a:t>
            </a:r>
          </a:p>
          <a:p>
            <a:r>
              <a:rPr lang="en-US" dirty="0"/>
              <a:t>O</a:t>
            </a:r>
            <a:r>
              <a:rPr lang="en-US" dirty="0" smtClean="0"/>
              <a:t>btaining cost estimate/formal quote for rigging/crating/shipping RICH to </a:t>
            </a:r>
            <a:r>
              <a:rPr lang="en-US" dirty="0" err="1" smtClean="0"/>
              <a:t>JLab</a:t>
            </a:r>
            <a:endParaRPr lang="en-US" dirty="0" smtClean="0"/>
          </a:p>
          <a:p>
            <a:r>
              <a:rPr lang="en-US" dirty="0" smtClean="0"/>
              <a:t>Coordination with </a:t>
            </a:r>
            <a:r>
              <a:rPr lang="en-US" dirty="0" err="1" smtClean="0"/>
              <a:t>JLab</a:t>
            </a:r>
            <a:r>
              <a:rPr lang="en-US" dirty="0" smtClean="0"/>
              <a:t> on space for storage/testing</a:t>
            </a:r>
          </a:p>
          <a:p>
            <a:r>
              <a:rPr lang="en-US" dirty="0" smtClean="0"/>
              <a:t>Prepare “white paper” detailing system requirements for SIDIS/TDIS </a:t>
            </a:r>
          </a:p>
          <a:p>
            <a:r>
              <a:rPr lang="en-US" dirty="0" smtClean="0"/>
              <a:t>Need new simulations: optimize SBS detector layout for SIDIS:</a:t>
            </a:r>
          </a:p>
          <a:p>
            <a:pPr lvl="1"/>
            <a:r>
              <a:rPr lang="en-US" dirty="0" smtClean="0"/>
              <a:t>SBS magnetic field strength </a:t>
            </a:r>
            <a:r>
              <a:rPr lang="en-US" dirty="0" smtClean="0">
                <a:sym typeface="Wingdings"/>
              </a:rPr>
              <a:t> </a:t>
            </a:r>
            <a:r>
              <a:rPr lang="en-US" dirty="0" smtClean="0"/>
              <a:t>lower is better for acceptance and fringe field near polarized target. Clarify minimum momentum resolution requirements for PID</a:t>
            </a:r>
          </a:p>
          <a:p>
            <a:pPr lvl="1"/>
            <a:r>
              <a:rPr lang="en-US" dirty="0" smtClean="0"/>
              <a:t>HCAL distance </a:t>
            </a:r>
            <a:r>
              <a:rPr lang="en-US" dirty="0" smtClean="0">
                <a:sym typeface="Wingdings"/>
              </a:rPr>
              <a:t> with lower SBS field, increase distance to HCAL to lower background rates without cutting acceptance (and improve pi0 resolution). </a:t>
            </a:r>
          </a:p>
          <a:p>
            <a:pPr lvl="2"/>
            <a:r>
              <a:rPr lang="en-US" dirty="0" smtClean="0">
                <a:sym typeface="Wingdings"/>
              </a:rPr>
              <a:t>Also improve HCAL angular + TOF resolution, improved constraints for tracking</a:t>
            </a:r>
            <a:endParaRPr lang="en-US" dirty="0" smtClean="0"/>
          </a:p>
          <a:p>
            <a:pPr lvl="1"/>
            <a:r>
              <a:rPr lang="en-US" dirty="0" smtClean="0"/>
              <a:t>Revisit background rates/PID performance</a:t>
            </a:r>
          </a:p>
          <a:p>
            <a:pPr lvl="1"/>
            <a:r>
              <a:rPr lang="en-US" dirty="0" smtClean="0"/>
              <a:t>Develop analysis framework for SBS in SIDIS: trigger, tracking and PID</a:t>
            </a:r>
          </a:p>
          <a:p>
            <a:pPr lvl="1"/>
            <a:r>
              <a:rPr lang="en-US" dirty="0" smtClean="0"/>
              <a:t>Trigger/DAQ rates and occupancies</a:t>
            </a:r>
          </a:p>
          <a:p>
            <a:r>
              <a:rPr lang="en-US" dirty="0" smtClean="0"/>
              <a:t>Start to think about beamline and SIDIS target design. </a:t>
            </a:r>
          </a:p>
          <a:p>
            <a:pPr lvl="1"/>
            <a:r>
              <a:rPr lang="en-US" dirty="0" smtClean="0"/>
              <a:t>What is truly needed vs. what is “nice to have”?</a:t>
            </a:r>
          </a:p>
        </p:txBody>
      </p:sp>
      <p:sp>
        <p:nvSpPr>
          <p:cNvPr id="4" name="Date Placeholder 3"/>
          <p:cNvSpPr>
            <a:spLocks noGrp="1"/>
          </p:cNvSpPr>
          <p:nvPr>
            <p:ph type="dt" sz="half" idx="10"/>
          </p:nvPr>
        </p:nvSpPr>
        <p:spPr/>
        <p:txBody>
          <a:bodyPr/>
          <a:lstStyle/>
          <a:p>
            <a:r>
              <a:rPr lang="en-US" smtClean="0"/>
              <a:t>7/14/2017</a:t>
            </a:r>
            <a:endParaRPr lang="en-US"/>
          </a:p>
        </p:txBody>
      </p:sp>
      <p:sp>
        <p:nvSpPr>
          <p:cNvPr id="5" name="Footer Placeholder 4"/>
          <p:cNvSpPr>
            <a:spLocks noGrp="1"/>
          </p:cNvSpPr>
          <p:nvPr>
            <p:ph type="ftr" sz="quarter" idx="11"/>
          </p:nvPr>
        </p:nvSpPr>
        <p:spPr/>
        <p:txBody>
          <a:bodyPr/>
          <a:lstStyle/>
          <a:p>
            <a:r>
              <a:rPr lang="en-US" smtClean="0"/>
              <a:t>SBS Collaboration Summer 2017</a:t>
            </a:r>
            <a:endParaRPr lang="en-US"/>
          </a:p>
        </p:txBody>
      </p:sp>
      <p:sp>
        <p:nvSpPr>
          <p:cNvPr id="6" name="Slide Number Placeholder 5"/>
          <p:cNvSpPr>
            <a:spLocks noGrp="1"/>
          </p:cNvSpPr>
          <p:nvPr>
            <p:ph type="sldNum" sz="quarter" idx="12"/>
          </p:nvPr>
        </p:nvSpPr>
        <p:spPr/>
        <p:txBody>
          <a:bodyPr/>
          <a:lstStyle/>
          <a:p>
            <a:fld id="{8127209B-B3F5-498A-AD06-B1E95A6A5D2E}" type="slidenum">
              <a:rPr lang="en-US" smtClean="0"/>
              <a:t>10</a:t>
            </a:fld>
            <a:endParaRPr lang="en-US"/>
          </a:p>
        </p:txBody>
      </p:sp>
    </p:spTree>
    <p:extLst>
      <p:ext uri="{BB962C8B-B14F-4D97-AF65-F5344CB8AC3E}">
        <p14:creationId xmlns:p14="http://schemas.microsoft.com/office/powerpoint/2010/main" val="266854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Summary/conclusions</a:t>
            </a:r>
            <a:endParaRPr lang="en-US" dirty="0"/>
          </a:p>
        </p:txBody>
      </p:sp>
      <p:sp>
        <p:nvSpPr>
          <p:cNvPr id="3" name="Content Placeholder 2"/>
          <p:cNvSpPr>
            <a:spLocks noGrp="1"/>
          </p:cNvSpPr>
          <p:nvPr>
            <p:ph idx="1"/>
          </p:nvPr>
        </p:nvSpPr>
        <p:spPr>
          <a:xfrm>
            <a:off x="628650" y="609600"/>
            <a:ext cx="7886700" cy="5326731"/>
          </a:xfrm>
        </p:spPr>
        <p:txBody>
          <a:bodyPr>
            <a:normAutofit lnSpcReduction="10000"/>
          </a:bodyPr>
          <a:lstStyle/>
          <a:p>
            <a:r>
              <a:rPr lang="en-US" dirty="0" smtClean="0"/>
              <a:t>Re-use of HERMES RICH in SBS is a low-cost PID solution enabling high-impact SIDIS physics with SBS, can be adapted to future novel applications such as TDIS.</a:t>
            </a:r>
          </a:p>
          <a:p>
            <a:r>
              <a:rPr lang="en-US" dirty="0" smtClean="0"/>
              <a:t>Mass testing of 2,158 RICH PMTs was completed Oct. 2016: </a:t>
            </a:r>
          </a:p>
          <a:p>
            <a:pPr lvl="1"/>
            <a:r>
              <a:rPr lang="en-US" dirty="0" smtClean="0"/>
              <a:t>Single-</a:t>
            </a:r>
            <a:r>
              <a:rPr lang="en-US" dirty="0" err="1" smtClean="0"/>
              <a:t>ph.e</a:t>
            </a:r>
            <a:r>
              <a:rPr lang="en-US" dirty="0" smtClean="0"/>
              <a:t>. spectra</a:t>
            </a:r>
          </a:p>
          <a:p>
            <a:pPr lvl="1"/>
            <a:r>
              <a:rPr lang="en-US" dirty="0" smtClean="0"/>
              <a:t>Gain curves</a:t>
            </a:r>
          </a:p>
          <a:p>
            <a:r>
              <a:rPr lang="en-US" dirty="0" smtClean="0"/>
              <a:t>PMTs are in good condition; less than 2% of tested PMTs rejected </a:t>
            </a:r>
            <a:r>
              <a:rPr lang="en-US" dirty="0" smtClean="0">
                <a:sym typeface="Wingdings"/>
              </a:rPr>
              <a:t> </a:t>
            </a:r>
            <a:r>
              <a:rPr lang="en-US" dirty="0" smtClean="0"/>
              <a:t>we have ~10% spare capacity to run SIDIS</a:t>
            </a:r>
          </a:p>
          <a:p>
            <a:r>
              <a:rPr lang="en-US" dirty="0" smtClean="0"/>
              <a:t>High near-term priorities: check aerogel condition and prepare to move RICH to </a:t>
            </a:r>
            <a:r>
              <a:rPr lang="en-US" dirty="0" err="1" smtClean="0"/>
              <a:t>JLab</a:t>
            </a:r>
            <a:r>
              <a:rPr lang="en-US" dirty="0" smtClean="0"/>
              <a:t>, where UConn student and postdoc workforce is stationed</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7/14/2017</a:t>
            </a:r>
            <a:endParaRPr lang="en-US"/>
          </a:p>
        </p:txBody>
      </p:sp>
      <p:sp>
        <p:nvSpPr>
          <p:cNvPr id="5" name="Footer Placeholder 4"/>
          <p:cNvSpPr>
            <a:spLocks noGrp="1"/>
          </p:cNvSpPr>
          <p:nvPr>
            <p:ph type="ftr" sz="quarter" idx="11"/>
          </p:nvPr>
        </p:nvSpPr>
        <p:spPr/>
        <p:txBody>
          <a:bodyPr/>
          <a:lstStyle/>
          <a:p>
            <a:r>
              <a:rPr lang="en-US" smtClean="0"/>
              <a:t>SBS Collaboration Summer 2017</a:t>
            </a:r>
            <a:endParaRPr lang="en-US"/>
          </a:p>
        </p:txBody>
      </p:sp>
      <p:sp>
        <p:nvSpPr>
          <p:cNvPr id="6" name="Slide Number Placeholder 5"/>
          <p:cNvSpPr>
            <a:spLocks noGrp="1"/>
          </p:cNvSpPr>
          <p:nvPr>
            <p:ph type="sldNum" sz="quarter" idx="12"/>
          </p:nvPr>
        </p:nvSpPr>
        <p:spPr/>
        <p:txBody>
          <a:bodyPr/>
          <a:lstStyle/>
          <a:p>
            <a:fld id="{8127209B-B3F5-498A-AD06-B1E95A6A5D2E}" type="slidenum">
              <a:rPr lang="en-US" smtClean="0"/>
              <a:t>11</a:t>
            </a:fld>
            <a:endParaRPr lang="en-US"/>
          </a:p>
        </p:txBody>
      </p:sp>
    </p:spTree>
    <p:extLst>
      <p:ext uri="{BB962C8B-B14F-4D97-AF65-F5344CB8AC3E}">
        <p14:creationId xmlns:p14="http://schemas.microsoft.com/office/powerpoint/2010/main" val="882482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Backups</a:t>
            </a:r>
            <a:endParaRPr lang="en-US" dirty="0"/>
          </a:p>
        </p:txBody>
      </p:sp>
      <p:sp>
        <p:nvSpPr>
          <p:cNvPr id="7" name="Text Placeholder 6"/>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smtClean="0"/>
              <a:t>7/14/2017</a:t>
            </a:r>
            <a:endParaRPr lang="en-US"/>
          </a:p>
        </p:txBody>
      </p:sp>
      <p:sp>
        <p:nvSpPr>
          <p:cNvPr id="4" name="Footer Placeholder 3"/>
          <p:cNvSpPr>
            <a:spLocks noGrp="1"/>
          </p:cNvSpPr>
          <p:nvPr>
            <p:ph type="ftr" sz="quarter" idx="11"/>
          </p:nvPr>
        </p:nvSpPr>
        <p:spPr/>
        <p:txBody>
          <a:bodyPr/>
          <a:lstStyle/>
          <a:p>
            <a:r>
              <a:rPr lang="en-US" smtClean="0"/>
              <a:t>SBS Collaboration Summer 2017</a:t>
            </a:r>
            <a:endParaRPr lang="en-US"/>
          </a:p>
        </p:txBody>
      </p:sp>
      <p:sp>
        <p:nvSpPr>
          <p:cNvPr id="5" name="Slide Number Placeholder 4"/>
          <p:cNvSpPr>
            <a:spLocks noGrp="1"/>
          </p:cNvSpPr>
          <p:nvPr>
            <p:ph type="sldNum" sz="quarter" idx="12"/>
          </p:nvPr>
        </p:nvSpPr>
        <p:spPr/>
        <p:txBody>
          <a:bodyPr/>
          <a:lstStyle/>
          <a:p>
            <a:fld id="{8127209B-B3F5-498A-AD06-B1E95A6A5D2E}" type="slidenum">
              <a:rPr lang="en-US" smtClean="0"/>
              <a:t>12</a:t>
            </a:fld>
            <a:endParaRPr lang="en-US"/>
          </a:p>
        </p:txBody>
      </p:sp>
    </p:spTree>
    <p:extLst>
      <p:ext uri="{BB962C8B-B14F-4D97-AF65-F5344CB8AC3E}">
        <p14:creationId xmlns:p14="http://schemas.microsoft.com/office/powerpoint/2010/main" val="165770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RICH PMTs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09600"/>
            <a:ext cx="7315200" cy="5486400"/>
          </a:xfrm>
          <a:prstGeom prst="rect">
            <a:avLst/>
          </a:prstGeom>
        </p:spPr>
      </p:pic>
      <p:sp>
        <p:nvSpPr>
          <p:cNvPr id="4" name="Date Placeholder 3"/>
          <p:cNvSpPr>
            <a:spLocks noGrp="1"/>
          </p:cNvSpPr>
          <p:nvPr>
            <p:ph type="dt" sz="half" idx="10"/>
          </p:nvPr>
        </p:nvSpPr>
        <p:spPr/>
        <p:txBody>
          <a:bodyPr/>
          <a:lstStyle/>
          <a:p>
            <a:r>
              <a:rPr lang="en-US" smtClean="0"/>
              <a:t>7/14/2017</a:t>
            </a:r>
            <a:endParaRPr lang="en-US"/>
          </a:p>
        </p:txBody>
      </p:sp>
      <p:sp>
        <p:nvSpPr>
          <p:cNvPr id="5" name="Footer Placeholder 4"/>
          <p:cNvSpPr>
            <a:spLocks noGrp="1"/>
          </p:cNvSpPr>
          <p:nvPr>
            <p:ph type="ftr" sz="quarter" idx="11"/>
          </p:nvPr>
        </p:nvSpPr>
        <p:spPr/>
        <p:txBody>
          <a:bodyPr/>
          <a:lstStyle/>
          <a:p>
            <a:r>
              <a:rPr lang="en-US" smtClean="0"/>
              <a:t>SBS Collaboration Summer 2017</a:t>
            </a:r>
            <a:endParaRPr lang="en-US"/>
          </a:p>
        </p:txBody>
      </p:sp>
      <p:sp>
        <p:nvSpPr>
          <p:cNvPr id="6" name="Slide Number Placeholder 5"/>
          <p:cNvSpPr>
            <a:spLocks noGrp="1"/>
          </p:cNvSpPr>
          <p:nvPr>
            <p:ph type="sldNum" sz="quarter" idx="12"/>
          </p:nvPr>
        </p:nvSpPr>
        <p:spPr/>
        <p:txBody>
          <a:bodyPr/>
          <a:lstStyle/>
          <a:p>
            <a:fld id="{8127209B-B3F5-498A-AD06-B1E95A6A5D2E}" type="slidenum">
              <a:rPr lang="en-US" smtClean="0"/>
              <a:t>13</a:t>
            </a:fld>
            <a:endParaRPr lang="en-US"/>
          </a:p>
        </p:txBody>
      </p:sp>
    </p:spTree>
    <p:extLst>
      <p:ext uri="{BB962C8B-B14F-4D97-AF65-F5344CB8AC3E}">
        <p14:creationId xmlns:p14="http://schemas.microsoft.com/office/powerpoint/2010/main" val="19633550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Philips XP1911/UV Specs</a:t>
            </a:r>
            <a:endParaRPr lang="en-US" dirty="0"/>
          </a:p>
        </p:txBody>
      </p:sp>
      <p:pic>
        <p:nvPicPr>
          <p:cNvPr id="3" name="Picture 2"/>
          <p:cNvPicPr>
            <a:picLocks noChangeAspect="1"/>
          </p:cNvPicPr>
          <p:nvPr/>
        </p:nvPicPr>
        <p:blipFill>
          <a:blip r:embed="rId2"/>
          <a:stretch>
            <a:fillRect/>
          </a:stretch>
        </p:blipFill>
        <p:spPr>
          <a:xfrm>
            <a:off x="647374" y="605750"/>
            <a:ext cx="3286232" cy="4572000"/>
          </a:xfrm>
          <a:prstGeom prst="rect">
            <a:avLst/>
          </a:prstGeom>
        </p:spPr>
      </p:pic>
      <p:pic>
        <p:nvPicPr>
          <p:cNvPr id="4" name="Picture 3"/>
          <p:cNvPicPr>
            <a:picLocks noChangeAspect="1"/>
          </p:cNvPicPr>
          <p:nvPr/>
        </p:nvPicPr>
        <p:blipFill>
          <a:blip r:embed="rId3"/>
          <a:stretch>
            <a:fillRect/>
          </a:stretch>
        </p:blipFill>
        <p:spPr>
          <a:xfrm>
            <a:off x="4997288" y="605750"/>
            <a:ext cx="3284133" cy="4572000"/>
          </a:xfrm>
          <a:prstGeom prst="rect">
            <a:avLst/>
          </a:prstGeom>
        </p:spPr>
      </p:pic>
      <p:sp>
        <p:nvSpPr>
          <p:cNvPr id="5" name="TextBox 4"/>
          <p:cNvSpPr txBox="1"/>
          <p:nvPr/>
        </p:nvSpPr>
        <p:spPr>
          <a:xfrm>
            <a:off x="0" y="5177750"/>
            <a:ext cx="9144000" cy="1015663"/>
          </a:xfrm>
          <a:prstGeom prst="rect">
            <a:avLst/>
          </a:prstGeom>
          <a:noFill/>
        </p:spPr>
        <p:txBody>
          <a:bodyPr wrap="square" rtlCol="0">
            <a:spAutoFit/>
          </a:bodyPr>
          <a:lstStyle/>
          <a:p>
            <a:pPr marL="285750" indent="-285750">
              <a:buFont typeface="Arial"/>
              <a:buChar char="•"/>
            </a:pPr>
            <a:r>
              <a:rPr lang="en-US" sz="2000" dirty="0" smtClean="0">
                <a:latin typeface="Times New Roman"/>
                <a:cs typeface="Times New Roman"/>
              </a:rPr>
              <a:t>Pulse characteristics in HERMES w/custom voltage divider @typical HV ~ +1,350 V: ~5 mV single </a:t>
            </a:r>
            <a:r>
              <a:rPr lang="en-US" sz="2000" dirty="0" err="1" smtClean="0">
                <a:latin typeface="Times New Roman"/>
                <a:cs typeface="Times New Roman"/>
              </a:rPr>
              <a:t>p.e.</a:t>
            </a:r>
            <a:r>
              <a:rPr lang="en-US" sz="2000" dirty="0" smtClean="0">
                <a:latin typeface="Times New Roman"/>
                <a:cs typeface="Times New Roman"/>
              </a:rPr>
              <a:t>, 10 ns FWHM, gain of 3 × 10</a:t>
            </a:r>
            <a:r>
              <a:rPr lang="en-US" sz="2000" baseline="30000" dirty="0" smtClean="0">
                <a:latin typeface="Times New Roman"/>
                <a:cs typeface="Times New Roman"/>
              </a:rPr>
              <a:t>6</a:t>
            </a:r>
          </a:p>
          <a:p>
            <a:pPr marL="285750" indent="-285750">
              <a:buFont typeface="Arial"/>
              <a:buChar char="•"/>
            </a:pPr>
            <a:r>
              <a:rPr lang="en-US" sz="2000" dirty="0" smtClean="0">
                <a:latin typeface="Times New Roman"/>
                <a:cs typeface="Times New Roman"/>
              </a:rPr>
              <a:t>Current draw per PMT ~0.05 mA </a:t>
            </a:r>
            <a:r>
              <a:rPr lang="en-US" sz="2000" dirty="0" smtClean="0">
                <a:latin typeface="Times New Roman"/>
                <a:cs typeface="Times New Roman"/>
                <a:sym typeface="Wingdings" panose="05000000000000000000" pitchFamily="2" charset="2"/>
              </a:rPr>
              <a:t> Group 32 PMTs on a single HV channel</a:t>
            </a:r>
            <a:endParaRPr lang="en-US" sz="2000" dirty="0" smtClean="0">
              <a:latin typeface="Times New Roman"/>
              <a:cs typeface="Times New Roman"/>
            </a:endParaRPr>
          </a:p>
        </p:txBody>
      </p:sp>
      <p:sp>
        <p:nvSpPr>
          <p:cNvPr id="6" name="Date Placeholder 5"/>
          <p:cNvSpPr>
            <a:spLocks noGrp="1"/>
          </p:cNvSpPr>
          <p:nvPr>
            <p:ph type="dt" sz="half" idx="10"/>
          </p:nvPr>
        </p:nvSpPr>
        <p:spPr/>
        <p:txBody>
          <a:bodyPr/>
          <a:lstStyle/>
          <a:p>
            <a:r>
              <a:rPr lang="en-US" smtClean="0"/>
              <a:t>7/14/2017</a:t>
            </a:r>
            <a:endParaRPr lang="en-US"/>
          </a:p>
        </p:txBody>
      </p:sp>
      <p:sp>
        <p:nvSpPr>
          <p:cNvPr id="7" name="Footer Placeholder 6"/>
          <p:cNvSpPr>
            <a:spLocks noGrp="1"/>
          </p:cNvSpPr>
          <p:nvPr>
            <p:ph type="ftr" sz="quarter" idx="11"/>
          </p:nvPr>
        </p:nvSpPr>
        <p:spPr/>
        <p:txBody>
          <a:bodyPr/>
          <a:lstStyle/>
          <a:p>
            <a:r>
              <a:rPr lang="en-US" smtClean="0"/>
              <a:t>SBS Collaboration Summer 2017</a:t>
            </a:r>
            <a:endParaRPr lang="en-US"/>
          </a:p>
        </p:txBody>
      </p:sp>
      <p:sp>
        <p:nvSpPr>
          <p:cNvPr id="8" name="Slide Number Placeholder 7"/>
          <p:cNvSpPr>
            <a:spLocks noGrp="1"/>
          </p:cNvSpPr>
          <p:nvPr>
            <p:ph type="sldNum" sz="quarter" idx="12"/>
          </p:nvPr>
        </p:nvSpPr>
        <p:spPr/>
        <p:txBody>
          <a:bodyPr/>
          <a:lstStyle/>
          <a:p>
            <a:fld id="{8127209B-B3F5-498A-AD06-B1E95A6A5D2E}" type="slidenum">
              <a:rPr lang="en-US" smtClean="0"/>
              <a:t>14</a:t>
            </a:fld>
            <a:endParaRPr lang="en-US"/>
          </a:p>
        </p:txBody>
      </p:sp>
    </p:spTree>
    <p:extLst>
      <p:ext uri="{BB962C8B-B14F-4D97-AF65-F5344CB8AC3E}">
        <p14:creationId xmlns:p14="http://schemas.microsoft.com/office/powerpoint/2010/main" val="20224421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RICH PMT test stand @UConn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587829"/>
            <a:ext cx="7772400" cy="5829300"/>
          </a:xfrm>
          <a:prstGeom prst="rect">
            <a:avLst/>
          </a:prstGeom>
        </p:spPr>
      </p:pic>
      <p:sp>
        <p:nvSpPr>
          <p:cNvPr id="5" name="TextBox 4"/>
          <p:cNvSpPr txBox="1"/>
          <p:nvPr/>
        </p:nvSpPr>
        <p:spPr>
          <a:xfrm>
            <a:off x="4927600" y="3962400"/>
            <a:ext cx="3247571" cy="646331"/>
          </a:xfrm>
          <a:prstGeom prst="rect">
            <a:avLst/>
          </a:prstGeom>
          <a:noFill/>
        </p:spPr>
        <p:txBody>
          <a:bodyPr wrap="square" rtlCol="0">
            <a:spAutoFit/>
          </a:bodyPr>
          <a:lstStyle/>
          <a:p>
            <a:pPr algn="ctr"/>
            <a:r>
              <a:rPr lang="en-US" b="1" dirty="0" smtClean="0">
                <a:solidFill>
                  <a:srgbClr val="00FA00"/>
                </a:solidFill>
              </a:rPr>
              <a:t>Oscilloscope w/built-in function generator (drives LEDs)</a:t>
            </a:r>
            <a:endParaRPr lang="en-US" b="1" dirty="0">
              <a:solidFill>
                <a:srgbClr val="00FA00"/>
              </a:solidFill>
            </a:endParaRPr>
          </a:p>
        </p:txBody>
      </p:sp>
      <p:sp>
        <p:nvSpPr>
          <p:cNvPr id="6" name="TextBox 5"/>
          <p:cNvSpPr txBox="1"/>
          <p:nvPr/>
        </p:nvSpPr>
        <p:spPr>
          <a:xfrm>
            <a:off x="685800" y="5413829"/>
            <a:ext cx="2928257" cy="923330"/>
          </a:xfrm>
          <a:prstGeom prst="rect">
            <a:avLst/>
          </a:prstGeom>
          <a:noFill/>
        </p:spPr>
        <p:txBody>
          <a:bodyPr wrap="square" rtlCol="0">
            <a:spAutoFit/>
          </a:bodyPr>
          <a:lstStyle/>
          <a:p>
            <a:pPr algn="ctr"/>
            <a:r>
              <a:rPr lang="en-US" b="1" dirty="0" smtClean="0">
                <a:solidFill>
                  <a:srgbClr val="00FA00"/>
                </a:solidFill>
              </a:rPr>
              <a:t>Dark box containing 8 PMTs, 2X LED illuminating 1</a:t>
            </a:r>
            <a:r>
              <a:rPr lang="en-US" b="1" dirty="0" smtClean="0">
                <a:solidFill>
                  <a:srgbClr val="00FA00"/>
                </a:solidFill>
                <a:sym typeface="Wingdings"/>
              </a:rPr>
              <a:t>4 fan-out optical </a:t>
            </a:r>
            <a:r>
              <a:rPr lang="en-US" b="1" smtClean="0">
                <a:solidFill>
                  <a:srgbClr val="00FA00"/>
                </a:solidFill>
                <a:sym typeface="Wingdings"/>
              </a:rPr>
              <a:t>fiber bundle</a:t>
            </a:r>
            <a:endParaRPr lang="en-US" b="1" dirty="0">
              <a:solidFill>
                <a:srgbClr val="00FA00"/>
              </a:solidFill>
            </a:endParaRPr>
          </a:p>
        </p:txBody>
      </p:sp>
      <p:sp>
        <p:nvSpPr>
          <p:cNvPr id="7" name="TextBox 6"/>
          <p:cNvSpPr txBox="1"/>
          <p:nvPr/>
        </p:nvSpPr>
        <p:spPr>
          <a:xfrm>
            <a:off x="609601" y="3962400"/>
            <a:ext cx="2220685" cy="584775"/>
          </a:xfrm>
          <a:prstGeom prst="rect">
            <a:avLst/>
          </a:prstGeom>
          <a:noFill/>
        </p:spPr>
        <p:txBody>
          <a:bodyPr wrap="square" rtlCol="0">
            <a:spAutoFit/>
          </a:bodyPr>
          <a:lstStyle/>
          <a:p>
            <a:pPr algn="ctr"/>
            <a:r>
              <a:rPr lang="en-US" sz="1600" b="1" dirty="0" smtClean="0">
                <a:solidFill>
                  <a:srgbClr val="00FA00"/>
                </a:solidFill>
              </a:rPr>
              <a:t>HV distribution board, taken from RICH</a:t>
            </a:r>
            <a:endParaRPr lang="en-US" sz="1600" b="1" dirty="0">
              <a:solidFill>
                <a:srgbClr val="00FA00"/>
              </a:solidFill>
            </a:endParaRPr>
          </a:p>
        </p:txBody>
      </p:sp>
      <p:sp>
        <p:nvSpPr>
          <p:cNvPr id="8" name="TextBox 7"/>
          <p:cNvSpPr txBox="1"/>
          <p:nvPr/>
        </p:nvSpPr>
        <p:spPr>
          <a:xfrm>
            <a:off x="609601" y="2510971"/>
            <a:ext cx="2808513" cy="584775"/>
          </a:xfrm>
          <a:prstGeom prst="rect">
            <a:avLst/>
          </a:prstGeom>
          <a:noFill/>
        </p:spPr>
        <p:txBody>
          <a:bodyPr wrap="square" rtlCol="0">
            <a:spAutoFit/>
          </a:bodyPr>
          <a:lstStyle/>
          <a:p>
            <a:pPr algn="ctr"/>
            <a:r>
              <a:rPr lang="en-US" sz="1600" b="1" dirty="0" err="1" smtClean="0">
                <a:solidFill>
                  <a:srgbClr val="00FA00"/>
                </a:solidFill>
              </a:rPr>
              <a:t>CDet</a:t>
            </a:r>
            <a:r>
              <a:rPr lang="en-US" sz="1600" b="1" dirty="0" smtClean="0">
                <a:solidFill>
                  <a:srgbClr val="00FA00"/>
                </a:solidFill>
              </a:rPr>
              <a:t> version NINO card w/benchtop DC power supply</a:t>
            </a:r>
            <a:endParaRPr lang="en-US" sz="1600" b="1" dirty="0">
              <a:solidFill>
                <a:srgbClr val="00FA00"/>
              </a:solidFill>
            </a:endParaRPr>
          </a:p>
        </p:txBody>
      </p:sp>
      <p:sp>
        <p:nvSpPr>
          <p:cNvPr id="9" name="TextBox 8"/>
          <p:cNvSpPr txBox="1"/>
          <p:nvPr/>
        </p:nvSpPr>
        <p:spPr>
          <a:xfrm>
            <a:off x="3474358" y="853666"/>
            <a:ext cx="3601357" cy="830997"/>
          </a:xfrm>
          <a:prstGeom prst="rect">
            <a:avLst/>
          </a:prstGeom>
          <a:noFill/>
        </p:spPr>
        <p:txBody>
          <a:bodyPr wrap="square" rtlCol="0">
            <a:spAutoFit/>
          </a:bodyPr>
          <a:lstStyle/>
          <a:p>
            <a:pPr algn="ctr"/>
            <a:r>
              <a:rPr lang="en-US" sz="1600" b="1" dirty="0" smtClean="0">
                <a:solidFill>
                  <a:srgbClr val="00FA00"/>
                </a:solidFill>
              </a:rPr>
              <a:t>VME Crate w/USB bridge/controller, 500 MHz 14-bit, 8-channel Flash ADC digitizer (V1730C), and HV power supply</a:t>
            </a:r>
            <a:endParaRPr lang="en-US" sz="1600" b="1" dirty="0">
              <a:solidFill>
                <a:srgbClr val="00FA00"/>
              </a:solidFill>
            </a:endParaRPr>
          </a:p>
        </p:txBody>
      </p:sp>
      <p:sp>
        <p:nvSpPr>
          <p:cNvPr id="10" name="Date Placeholder 9"/>
          <p:cNvSpPr>
            <a:spLocks noGrp="1"/>
          </p:cNvSpPr>
          <p:nvPr>
            <p:ph type="dt" sz="half" idx="10"/>
          </p:nvPr>
        </p:nvSpPr>
        <p:spPr/>
        <p:txBody>
          <a:bodyPr/>
          <a:lstStyle/>
          <a:p>
            <a:r>
              <a:rPr lang="en-US" smtClean="0"/>
              <a:t>7/14/2017</a:t>
            </a:r>
            <a:endParaRPr lang="en-US"/>
          </a:p>
        </p:txBody>
      </p:sp>
      <p:sp>
        <p:nvSpPr>
          <p:cNvPr id="11" name="Footer Placeholder 10"/>
          <p:cNvSpPr>
            <a:spLocks noGrp="1"/>
          </p:cNvSpPr>
          <p:nvPr>
            <p:ph type="ftr" sz="quarter" idx="11"/>
          </p:nvPr>
        </p:nvSpPr>
        <p:spPr/>
        <p:txBody>
          <a:bodyPr/>
          <a:lstStyle/>
          <a:p>
            <a:r>
              <a:rPr lang="en-US" smtClean="0"/>
              <a:t>SBS Collaboration Summer 2017</a:t>
            </a:r>
            <a:endParaRPr lang="en-US"/>
          </a:p>
        </p:txBody>
      </p:sp>
      <p:sp>
        <p:nvSpPr>
          <p:cNvPr id="12" name="Slide Number Placeholder 11"/>
          <p:cNvSpPr>
            <a:spLocks noGrp="1"/>
          </p:cNvSpPr>
          <p:nvPr>
            <p:ph type="sldNum" sz="quarter" idx="12"/>
          </p:nvPr>
        </p:nvSpPr>
        <p:spPr/>
        <p:txBody>
          <a:bodyPr/>
          <a:lstStyle/>
          <a:p>
            <a:fld id="{8127209B-B3F5-498A-AD06-B1E95A6A5D2E}" type="slidenum">
              <a:rPr lang="en-US" smtClean="0"/>
              <a:t>15</a:t>
            </a:fld>
            <a:endParaRPr lang="en-US"/>
          </a:p>
        </p:txBody>
      </p:sp>
    </p:spTree>
    <p:extLst>
      <p:ext uri="{BB962C8B-B14F-4D97-AF65-F5344CB8AC3E}">
        <p14:creationId xmlns:p14="http://schemas.microsoft.com/office/powerpoint/2010/main" val="8139158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Dark box</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7829"/>
            <a:ext cx="9144000" cy="5143500"/>
          </a:xfrm>
          <a:prstGeom prst="rect">
            <a:avLst/>
          </a:prstGeom>
        </p:spPr>
      </p:pic>
      <p:sp>
        <p:nvSpPr>
          <p:cNvPr id="4" name="TextBox 3"/>
          <p:cNvSpPr txBox="1"/>
          <p:nvPr/>
        </p:nvSpPr>
        <p:spPr>
          <a:xfrm>
            <a:off x="1299029" y="1066800"/>
            <a:ext cx="2140857" cy="369332"/>
          </a:xfrm>
          <a:prstGeom prst="rect">
            <a:avLst/>
          </a:prstGeom>
          <a:noFill/>
        </p:spPr>
        <p:txBody>
          <a:bodyPr wrap="square" rtlCol="0">
            <a:spAutoFit/>
          </a:bodyPr>
          <a:lstStyle/>
          <a:p>
            <a:r>
              <a:rPr lang="en-US" b="1" dirty="0" smtClean="0">
                <a:solidFill>
                  <a:srgbClr val="00FA00"/>
                </a:solidFill>
              </a:rPr>
              <a:t>Blue LEDs, 465 nm</a:t>
            </a:r>
            <a:endParaRPr lang="en-US" b="1" dirty="0">
              <a:solidFill>
                <a:srgbClr val="00FA00"/>
              </a:solidFill>
            </a:endParaRPr>
          </a:p>
        </p:txBody>
      </p:sp>
      <p:sp>
        <p:nvSpPr>
          <p:cNvPr id="5" name="TextBox 4"/>
          <p:cNvSpPr txBox="1"/>
          <p:nvPr/>
        </p:nvSpPr>
        <p:spPr>
          <a:xfrm>
            <a:off x="4114800" y="743634"/>
            <a:ext cx="2997200" cy="646331"/>
          </a:xfrm>
          <a:prstGeom prst="rect">
            <a:avLst/>
          </a:prstGeom>
          <a:noFill/>
        </p:spPr>
        <p:txBody>
          <a:bodyPr wrap="square" rtlCol="0">
            <a:spAutoFit/>
          </a:bodyPr>
          <a:lstStyle/>
          <a:p>
            <a:pPr algn="ctr"/>
            <a:r>
              <a:rPr lang="en-US" b="1" dirty="0" smtClean="0">
                <a:solidFill>
                  <a:srgbClr val="00FA00"/>
                </a:solidFill>
              </a:rPr>
              <a:t>1</a:t>
            </a:r>
            <a:r>
              <a:rPr lang="en-US" b="1" dirty="0" smtClean="0">
                <a:solidFill>
                  <a:srgbClr val="00FA00"/>
                </a:solidFill>
                <a:sym typeface="Wingdings"/>
              </a:rPr>
              <a:t>4 optical fiber bundles: each LED illuminates 4 PMTs</a:t>
            </a:r>
            <a:endParaRPr lang="en-US" b="1" dirty="0">
              <a:solidFill>
                <a:srgbClr val="00FA00"/>
              </a:solidFill>
            </a:endParaRPr>
          </a:p>
        </p:txBody>
      </p:sp>
      <p:sp>
        <p:nvSpPr>
          <p:cNvPr id="6" name="Date Placeholder 5"/>
          <p:cNvSpPr>
            <a:spLocks noGrp="1"/>
          </p:cNvSpPr>
          <p:nvPr>
            <p:ph type="dt" sz="half" idx="10"/>
          </p:nvPr>
        </p:nvSpPr>
        <p:spPr/>
        <p:txBody>
          <a:bodyPr/>
          <a:lstStyle/>
          <a:p>
            <a:r>
              <a:rPr lang="en-US" smtClean="0"/>
              <a:t>7/14/2017</a:t>
            </a:r>
            <a:endParaRPr lang="en-US"/>
          </a:p>
        </p:txBody>
      </p:sp>
      <p:sp>
        <p:nvSpPr>
          <p:cNvPr id="7" name="Footer Placeholder 6"/>
          <p:cNvSpPr>
            <a:spLocks noGrp="1"/>
          </p:cNvSpPr>
          <p:nvPr>
            <p:ph type="ftr" sz="quarter" idx="11"/>
          </p:nvPr>
        </p:nvSpPr>
        <p:spPr/>
        <p:txBody>
          <a:bodyPr/>
          <a:lstStyle/>
          <a:p>
            <a:r>
              <a:rPr lang="en-US" smtClean="0"/>
              <a:t>SBS Collaboration Summer 2017</a:t>
            </a:r>
            <a:endParaRPr lang="en-US"/>
          </a:p>
        </p:txBody>
      </p:sp>
      <p:sp>
        <p:nvSpPr>
          <p:cNvPr id="8" name="Slide Number Placeholder 7"/>
          <p:cNvSpPr>
            <a:spLocks noGrp="1"/>
          </p:cNvSpPr>
          <p:nvPr>
            <p:ph type="sldNum" sz="quarter" idx="12"/>
          </p:nvPr>
        </p:nvSpPr>
        <p:spPr/>
        <p:txBody>
          <a:bodyPr/>
          <a:lstStyle/>
          <a:p>
            <a:fld id="{8127209B-B3F5-498A-AD06-B1E95A6A5D2E}" type="slidenum">
              <a:rPr lang="en-US" smtClean="0"/>
              <a:t>16</a:t>
            </a:fld>
            <a:endParaRPr lang="en-US"/>
          </a:p>
        </p:txBody>
      </p:sp>
    </p:spTree>
    <p:extLst>
      <p:ext uri="{BB962C8B-B14F-4D97-AF65-F5344CB8AC3E}">
        <p14:creationId xmlns:p14="http://schemas.microsoft.com/office/powerpoint/2010/main" val="133301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Pedestal mean and width (5 </a:t>
            </a:r>
            <a:r>
              <a:rPr lang="en-US" dirty="0" err="1" smtClean="0"/>
              <a:t>fC</a:t>
            </a:r>
            <a:r>
              <a:rPr lang="en-US" dirty="0" smtClean="0"/>
              <a:t>/LSB charge sensitivity)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7829"/>
            <a:ext cx="9144000" cy="4628444"/>
          </a:xfrm>
          <a:prstGeom prst="rect">
            <a:avLst/>
          </a:prstGeom>
        </p:spPr>
      </p:pic>
      <p:sp>
        <p:nvSpPr>
          <p:cNvPr id="5" name="TextBox 4"/>
          <p:cNvSpPr txBox="1"/>
          <p:nvPr/>
        </p:nvSpPr>
        <p:spPr>
          <a:xfrm>
            <a:off x="0" y="5216273"/>
            <a:ext cx="9144000" cy="1169551"/>
          </a:xfrm>
          <a:prstGeom prst="rect">
            <a:avLst/>
          </a:prstGeom>
          <a:noFill/>
        </p:spPr>
        <p:txBody>
          <a:bodyPr wrap="square" rtlCol="0">
            <a:spAutoFit/>
          </a:bodyPr>
          <a:lstStyle/>
          <a:p>
            <a:pPr marL="285750" indent="-285750">
              <a:buFont typeface="Arial" charset="0"/>
              <a:buChar char="•"/>
            </a:pPr>
            <a:r>
              <a:rPr lang="en-US" sz="1400" dirty="0" smtClean="0">
                <a:latin typeface="Times New Roman" charset="0"/>
                <a:ea typeface="Times New Roman" charset="0"/>
                <a:cs typeface="Times New Roman" charset="0"/>
              </a:rPr>
              <a:t>The DAQ performs automatic baseline determination and subtraction; however, we configured it to insert a charge “pedestal” so that we can easily determine the noise level in each channel and optimally separate the small single-</a:t>
            </a:r>
            <a:r>
              <a:rPr lang="en-US" sz="1400" dirty="0" err="1" smtClean="0">
                <a:latin typeface="Times New Roman" charset="0"/>
                <a:ea typeface="Times New Roman" charset="0"/>
                <a:cs typeface="Times New Roman" charset="0"/>
              </a:rPr>
              <a:t>ph.e</a:t>
            </a:r>
            <a:r>
              <a:rPr lang="en-US" sz="1400" dirty="0" smtClean="0">
                <a:latin typeface="Times New Roman" charset="0"/>
                <a:ea typeface="Times New Roman" charset="0"/>
                <a:cs typeface="Times New Roman" charset="0"/>
              </a:rPr>
              <a:t>. signals from noise. </a:t>
            </a:r>
          </a:p>
          <a:p>
            <a:pPr marL="285750" indent="-285750">
              <a:buFont typeface="Arial" charset="0"/>
              <a:buChar char="•"/>
            </a:pPr>
            <a:r>
              <a:rPr lang="en-US" sz="1400" dirty="0" smtClean="0">
                <a:latin typeface="Times New Roman" charset="0"/>
                <a:ea typeface="Times New Roman" charset="0"/>
                <a:cs typeface="Times New Roman" charset="0"/>
              </a:rPr>
              <a:t>The individual sample noise width is related to the pedestal width by statistical factors depending on the number of samples used for the baseline determination and the number of samples in the gate for charge integration</a:t>
            </a:r>
          </a:p>
        </p:txBody>
      </p:sp>
      <p:sp>
        <p:nvSpPr>
          <p:cNvPr id="6" name="Date Placeholder 5"/>
          <p:cNvSpPr>
            <a:spLocks noGrp="1"/>
          </p:cNvSpPr>
          <p:nvPr>
            <p:ph type="dt" sz="half" idx="10"/>
          </p:nvPr>
        </p:nvSpPr>
        <p:spPr/>
        <p:txBody>
          <a:bodyPr/>
          <a:lstStyle/>
          <a:p>
            <a:r>
              <a:rPr lang="en-US" smtClean="0"/>
              <a:t>7/14/2017</a:t>
            </a:r>
            <a:endParaRPr lang="en-US"/>
          </a:p>
        </p:txBody>
      </p:sp>
      <p:sp>
        <p:nvSpPr>
          <p:cNvPr id="7" name="Footer Placeholder 6"/>
          <p:cNvSpPr>
            <a:spLocks noGrp="1"/>
          </p:cNvSpPr>
          <p:nvPr>
            <p:ph type="ftr" sz="quarter" idx="11"/>
          </p:nvPr>
        </p:nvSpPr>
        <p:spPr/>
        <p:txBody>
          <a:bodyPr/>
          <a:lstStyle/>
          <a:p>
            <a:r>
              <a:rPr lang="en-US" smtClean="0"/>
              <a:t>SBS Collaboration Summer 2017</a:t>
            </a:r>
            <a:endParaRPr lang="en-US"/>
          </a:p>
        </p:txBody>
      </p:sp>
      <p:sp>
        <p:nvSpPr>
          <p:cNvPr id="8" name="Slide Number Placeholder 7"/>
          <p:cNvSpPr>
            <a:spLocks noGrp="1"/>
          </p:cNvSpPr>
          <p:nvPr>
            <p:ph type="sldNum" sz="quarter" idx="12"/>
          </p:nvPr>
        </p:nvSpPr>
        <p:spPr/>
        <p:txBody>
          <a:bodyPr/>
          <a:lstStyle/>
          <a:p>
            <a:fld id="{8127209B-B3F5-498A-AD06-B1E95A6A5D2E}" type="slidenum">
              <a:rPr lang="en-US" smtClean="0"/>
              <a:t>17</a:t>
            </a:fld>
            <a:endParaRPr lang="en-US"/>
          </a:p>
        </p:txBody>
      </p:sp>
    </p:spTree>
    <p:extLst>
      <p:ext uri="{BB962C8B-B14F-4D97-AF65-F5344CB8AC3E}">
        <p14:creationId xmlns:p14="http://schemas.microsoft.com/office/powerpoint/2010/main" val="18183262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Photo-electron Signals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87829"/>
            <a:ext cx="7315200" cy="5724347"/>
          </a:xfrm>
          <a:prstGeom prst="rect">
            <a:avLst/>
          </a:prstGeom>
        </p:spPr>
      </p:pic>
      <p:cxnSp>
        <p:nvCxnSpPr>
          <p:cNvPr id="5" name="Straight Arrow Connector 4"/>
          <p:cNvCxnSpPr/>
          <p:nvPr/>
        </p:nvCxnSpPr>
        <p:spPr>
          <a:xfrm>
            <a:off x="4296229" y="3265714"/>
            <a:ext cx="0" cy="892629"/>
          </a:xfrm>
          <a:prstGeom prst="straightConnector1">
            <a:avLst/>
          </a:prstGeom>
          <a:ln w="190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090058" y="1603606"/>
            <a:ext cx="2619829" cy="523220"/>
          </a:xfrm>
          <a:prstGeom prst="rect">
            <a:avLst/>
          </a:prstGeom>
          <a:noFill/>
        </p:spPr>
        <p:txBody>
          <a:bodyPr wrap="square" rtlCol="0">
            <a:spAutoFit/>
          </a:bodyPr>
          <a:lstStyle/>
          <a:p>
            <a:pPr algn="ctr"/>
            <a:r>
              <a:rPr lang="en-US" sz="1400" dirty="0" smtClean="0"/>
              <a:t>ADC input range = 2 </a:t>
            </a:r>
            <a:r>
              <a:rPr lang="en-US" sz="1400" dirty="0" err="1" smtClean="0"/>
              <a:t>Vpp</a:t>
            </a:r>
            <a:r>
              <a:rPr lang="en-US" sz="1400" dirty="0" smtClean="0"/>
              <a:t>; 1 count = 0.12 mV</a:t>
            </a:r>
            <a:endParaRPr lang="en-US" sz="1400" dirty="0"/>
          </a:p>
        </p:txBody>
      </p:sp>
      <p:sp>
        <p:nvSpPr>
          <p:cNvPr id="8" name="TextBox 7"/>
          <p:cNvSpPr txBox="1"/>
          <p:nvPr/>
        </p:nvSpPr>
        <p:spPr>
          <a:xfrm>
            <a:off x="4630058" y="3450002"/>
            <a:ext cx="2757714" cy="738664"/>
          </a:xfrm>
          <a:prstGeom prst="rect">
            <a:avLst/>
          </a:prstGeom>
          <a:noFill/>
        </p:spPr>
        <p:txBody>
          <a:bodyPr wrap="square" rtlCol="0">
            <a:spAutoFit/>
          </a:bodyPr>
          <a:lstStyle/>
          <a:p>
            <a:pPr algn="ctr"/>
            <a:r>
              <a:rPr lang="en-US" sz="1400" dirty="0" smtClean="0"/>
              <a:t>This signal ~9.6 mV (</a:t>
            </a:r>
            <a:r>
              <a:rPr lang="en-US" sz="1400" i="1" dirty="0" smtClean="0"/>
              <a:t>after NINO amplifier</a:t>
            </a:r>
            <a:r>
              <a:rPr lang="en-US" sz="1400" dirty="0" smtClean="0"/>
              <a:t>) = ~2.4 mV raw signal amplitude</a:t>
            </a:r>
            <a:endParaRPr lang="en-US" sz="1400" dirty="0"/>
          </a:p>
        </p:txBody>
      </p:sp>
      <p:sp>
        <p:nvSpPr>
          <p:cNvPr id="9" name="TextBox 8"/>
          <p:cNvSpPr txBox="1"/>
          <p:nvPr/>
        </p:nvSpPr>
        <p:spPr>
          <a:xfrm>
            <a:off x="2119088" y="4665852"/>
            <a:ext cx="2619829" cy="523220"/>
          </a:xfrm>
          <a:prstGeom prst="rect">
            <a:avLst/>
          </a:prstGeom>
          <a:noFill/>
        </p:spPr>
        <p:txBody>
          <a:bodyPr wrap="square" rtlCol="0">
            <a:spAutoFit/>
          </a:bodyPr>
          <a:lstStyle/>
          <a:p>
            <a:pPr algn="ctr"/>
            <a:r>
              <a:rPr lang="en-US" sz="1400" dirty="0" smtClean="0"/>
              <a:t>PMT in this example is at HV = +1,340 V</a:t>
            </a:r>
            <a:endParaRPr lang="en-US" sz="1400" dirty="0"/>
          </a:p>
        </p:txBody>
      </p:sp>
      <p:cxnSp>
        <p:nvCxnSpPr>
          <p:cNvPr id="11" name="Straight Arrow Connector 10"/>
          <p:cNvCxnSpPr/>
          <p:nvPr/>
        </p:nvCxnSpPr>
        <p:spPr>
          <a:xfrm flipV="1">
            <a:off x="4151086" y="3635829"/>
            <a:ext cx="420914" cy="7257"/>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999341" y="3450002"/>
            <a:ext cx="1785259" cy="523220"/>
          </a:xfrm>
          <a:prstGeom prst="rect">
            <a:avLst/>
          </a:prstGeom>
          <a:noFill/>
        </p:spPr>
        <p:txBody>
          <a:bodyPr wrap="square" rtlCol="0">
            <a:spAutoFit/>
          </a:bodyPr>
          <a:lstStyle/>
          <a:p>
            <a:pPr algn="ctr"/>
            <a:r>
              <a:rPr lang="en-US" sz="1400" dirty="0" smtClean="0"/>
              <a:t>FWHM of NINO analog output ~14 ns </a:t>
            </a:r>
            <a:endParaRPr lang="en-US" sz="1400" dirty="0"/>
          </a:p>
        </p:txBody>
      </p:sp>
      <p:sp>
        <p:nvSpPr>
          <p:cNvPr id="13" name="TextBox 12"/>
          <p:cNvSpPr txBox="1"/>
          <p:nvPr/>
        </p:nvSpPr>
        <p:spPr>
          <a:xfrm>
            <a:off x="5479143" y="4558781"/>
            <a:ext cx="2075543" cy="523220"/>
          </a:xfrm>
          <a:prstGeom prst="rect">
            <a:avLst/>
          </a:prstGeom>
          <a:noFill/>
        </p:spPr>
        <p:txBody>
          <a:bodyPr wrap="square" rtlCol="0">
            <a:spAutoFit/>
          </a:bodyPr>
          <a:lstStyle/>
          <a:p>
            <a:pPr algn="ctr"/>
            <a:r>
              <a:rPr lang="en-US" sz="1400" dirty="0" smtClean="0"/>
              <a:t>Gate width for charge integration = 72 ns</a:t>
            </a:r>
            <a:endParaRPr lang="en-US" sz="1400" dirty="0"/>
          </a:p>
        </p:txBody>
      </p:sp>
      <p:sp>
        <p:nvSpPr>
          <p:cNvPr id="14" name="Date Placeholder 13"/>
          <p:cNvSpPr>
            <a:spLocks noGrp="1"/>
          </p:cNvSpPr>
          <p:nvPr>
            <p:ph type="dt" sz="half" idx="10"/>
          </p:nvPr>
        </p:nvSpPr>
        <p:spPr/>
        <p:txBody>
          <a:bodyPr/>
          <a:lstStyle/>
          <a:p>
            <a:r>
              <a:rPr lang="en-US" smtClean="0"/>
              <a:t>7/14/2017</a:t>
            </a:r>
            <a:endParaRPr lang="en-US"/>
          </a:p>
        </p:txBody>
      </p:sp>
      <p:sp>
        <p:nvSpPr>
          <p:cNvPr id="15" name="Footer Placeholder 14"/>
          <p:cNvSpPr>
            <a:spLocks noGrp="1"/>
          </p:cNvSpPr>
          <p:nvPr>
            <p:ph type="ftr" sz="quarter" idx="11"/>
          </p:nvPr>
        </p:nvSpPr>
        <p:spPr/>
        <p:txBody>
          <a:bodyPr/>
          <a:lstStyle/>
          <a:p>
            <a:r>
              <a:rPr lang="en-US" smtClean="0"/>
              <a:t>SBS Collaboration Summer 2017</a:t>
            </a:r>
            <a:endParaRPr lang="en-US"/>
          </a:p>
        </p:txBody>
      </p:sp>
      <p:sp>
        <p:nvSpPr>
          <p:cNvPr id="16" name="Slide Number Placeholder 15"/>
          <p:cNvSpPr>
            <a:spLocks noGrp="1"/>
          </p:cNvSpPr>
          <p:nvPr>
            <p:ph type="sldNum" sz="quarter" idx="12"/>
          </p:nvPr>
        </p:nvSpPr>
        <p:spPr/>
        <p:txBody>
          <a:bodyPr/>
          <a:lstStyle/>
          <a:p>
            <a:fld id="{8127209B-B3F5-498A-AD06-B1E95A6A5D2E}" type="slidenum">
              <a:rPr lang="en-US" smtClean="0"/>
              <a:t>18</a:t>
            </a:fld>
            <a:endParaRPr lang="en-US"/>
          </a:p>
        </p:txBody>
      </p:sp>
    </p:spTree>
    <p:extLst>
      <p:ext uri="{BB962C8B-B14F-4D97-AF65-F5344CB8AC3E}">
        <p14:creationId xmlns:p14="http://schemas.microsoft.com/office/powerpoint/2010/main" val="19166508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smtClean="0"/>
              <a:t>Pileup Event</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87829"/>
            <a:ext cx="7315200" cy="5724348"/>
          </a:xfrm>
          <a:prstGeom prst="rect">
            <a:avLst/>
          </a:prstGeom>
        </p:spPr>
      </p:pic>
      <p:sp>
        <p:nvSpPr>
          <p:cNvPr id="4" name="TextBox 3"/>
          <p:cNvSpPr txBox="1"/>
          <p:nvPr/>
        </p:nvSpPr>
        <p:spPr>
          <a:xfrm>
            <a:off x="3882571" y="3933371"/>
            <a:ext cx="2489200" cy="1200329"/>
          </a:xfrm>
          <a:prstGeom prst="rect">
            <a:avLst/>
          </a:prstGeom>
          <a:noFill/>
        </p:spPr>
        <p:txBody>
          <a:bodyPr wrap="square" rtlCol="0">
            <a:spAutoFit/>
          </a:bodyPr>
          <a:lstStyle/>
          <a:p>
            <a:pPr algn="ctr"/>
            <a:r>
              <a:rPr lang="en-US" dirty="0" smtClean="0"/>
              <a:t>Example of an event with two photon detections within the same gate</a:t>
            </a:r>
            <a:endParaRPr lang="en-US" dirty="0"/>
          </a:p>
        </p:txBody>
      </p:sp>
      <p:sp>
        <p:nvSpPr>
          <p:cNvPr id="5" name="Date Placeholder 4"/>
          <p:cNvSpPr>
            <a:spLocks noGrp="1"/>
          </p:cNvSpPr>
          <p:nvPr>
            <p:ph type="dt" sz="half" idx="10"/>
          </p:nvPr>
        </p:nvSpPr>
        <p:spPr/>
        <p:txBody>
          <a:bodyPr/>
          <a:lstStyle/>
          <a:p>
            <a:r>
              <a:rPr lang="en-US" smtClean="0"/>
              <a:t>7/14/2017</a:t>
            </a:r>
            <a:endParaRPr lang="en-US"/>
          </a:p>
        </p:txBody>
      </p:sp>
      <p:sp>
        <p:nvSpPr>
          <p:cNvPr id="6" name="Footer Placeholder 5"/>
          <p:cNvSpPr>
            <a:spLocks noGrp="1"/>
          </p:cNvSpPr>
          <p:nvPr>
            <p:ph type="ftr" sz="quarter" idx="11"/>
          </p:nvPr>
        </p:nvSpPr>
        <p:spPr/>
        <p:txBody>
          <a:bodyPr/>
          <a:lstStyle/>
          <a:p>
            <a:r>
              <a:rPr lang="en-US" smtClean="0"/>
              <a:t>SBS Collaboration Summer 2017</a:t>
            </a:r>
            <a:endParaRPr lang="en-US"/>
          </a:p>
        </p:txBody>
      </p:sp>
      <p:sp>
        <p:nvSpPr>
          <p:cNvPr id="7" name="Slide Number Placeholder 6"/>
          <p:cNvSpPr>
            <a:spLocks noGrp="1"/>
          </p:cNvSpPr>
          <p:nvPr>
            <p:ph type="sldNum" sz="quarter" idx="12"/>
          </p:nvPr>
        </p:nvSpPr>
        <p:spPr/>
        <p:txBody>
          <a:bodyPr/>
          <a:lstStyle/>
          <a:p>
            <a:fld id="{8127209B-B3F5-498A-AD06-B1E95A6A5D2E}" type="slidenum">
              <a:rPr lang="en-US" smtClean="0"/>
              <a:t>19</a:t>
            </a:fld>
            <a:endParaRPr lang="en-US"/>
          </a:p>
        </p:txBody>
      </p:sp>
    </p:spTree>
    <p:extLst>
      <p:ext uri="{BB962C8B-B14F-4D97-AF65-F5344CB8AC3E}">
        <p14:creationId xmlns:p14="http://schemas.microsoft.com/office/powerpoint/2010/main" val="895290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5642"/>
            <a:ext cx="9144000" cy="4374402"/>
          </a:xfrm>
          <a:prstGeom prst="rect">
            <a:avLst/>
          </a:prstGeom>
        </p:spPr>
      </p:pic>
      <p:sp>
        <p:nvSpPr>
          <p:cNvPr id="2" name="Title 1"/>
          <p:cNvSpPr>
            <a:spLocks noGrp="1"/>
          </p:cNvSpPr>
          <p:nvPr>
            <p:ph type="title"/>
          </p:nvPr>
        </p:nvSpPr>
        <p:spPr/>
        <p:txBody>
          <a:bodyPr/>
          <a:lstStyle/>
          <a:p>
            <a:r>
              <a:rPr lang="en-US" dirty="0" smtClean="0"/>
              <a:t>E12-09-018: Transverse Target SSA in </a:t>
            </a:r>
            <a:r>
              <a:rPr lang="en-US" baseline="30000" dirty="0" smtClean="0"/>
              <a:t>3</a:t>
            </a:r>
            <a:r>
              <a:rPr lang="en-US" dirty="0" smtClean="0"/>
              <a:t>He(</a:t>
            </a:r>
            <a:r>
              <a:rPr lang="en-US" dirty="0" err="1" smtClean="0"/>
              <a:t>e,e’h</a:t>
            </a:r>
            <a:r>
              <a:rPr lang="en-US" dirty="0" smtClean="0"/>
              <a:t>)X</a:t>
            </a:r>
            <a:endParaRPr lang="en-US" dirty="0"/>
          </a:p>
        </p:txBody>
      </p:sp>
      <p:sp>
        <p:nvSpPr>
          <p:cNvPr id="4" name="TextBox 3"/>
          <p:cNvSpPr txBox="1"/>
          <p:nvPr/>
        </p:nvSpPr>
        <p:spPr>
          <a:xfrm>
            <a:off x="172999" y="2932997"/>
            <a:ext cx="2127502" cy="830997"/>
          </a:xfrm>
          <a:prstGeom prst="rect">
            <a:avLst/>
          </a:prstGeom>
          <a:noFill/>
        </p:spPr>
        <p:txBody>
          <a:bodyPr wrap="square" rtlCol="0">
            <a:spAutoFit/>
          </a:bodyPr>
          <a:lstStyle/>
          <a:p>
            <a:pPr algn="ctr"/>
            <a:r>
              <a:rPr lang="en-US" sz="1600" b="1" smtClean="0">
                <a:solidFill>
                  <a:srgbClr val="FFFF00"/>
                </a:solidFill>
                <a:latin typeface="Times New Roman" panose="02020603050405020304" pitchFamily="18" charset="0"/>
                <a:cs typeface="Times New Roman" panose="02020603050405020304" pitchFamily="18" charset="0"/>
              </a:rPr>
              <a:t>High-luminosity Polarized </a:t>
            </a:r>
            <a:r>
              <a:rPr lang="en-US" sz="1600" b="1" baseline="30000" smtClean="0">
                <a:solidFill>
                  <a:srgbClr val="FFFF00"/>
                </a:solidFill>
                <a:latin typeface="Times New Roman" panose="02020603050405020304" pitchFamily="18" charset="0"/>
                <a:cs typeface="Times New Roman" panose="02020603050405020304" pitchFamily="18" charset="0"/>
              </a:rPr>
              <a:t>3</a:t>
            </a:r>
            <a:r>
              <a:rPr lang="en-US" sz="1600" b="1" smtClean="0">
                <a:solidFill>
                  <a:srgbClr val="FFFF00"/>
                </a:solidFill>
                <a:latin typeface="Times New Roman" panose="02020603050405020304" pitchFamily="18" charset="0"/>
                <a:cs typeface="Times New Roman" panose="02020603050405020304" pitchFamily="18" charset="0"/>
              </a:rPr>
              <a:t>He Target (1.2 × 10</a:t>
            </a:r>
            <a:r>
              <a:rPr lang="en-US" sz="1600" b="1" baseline="30000" smtClean="0">
                <a:solidFill>
                  <a:srgbClr val="FFFF00"/>
                </a:solidFill>
                <a:latin typeface="Times New Roman" panose="02020603050405020304" pitchFamily="18" charset="0"/>
                <a:cs typeface="Times New Roman" panose="02020603050405020304" pitchFamily="18" charset="0"/>
              </a:rPr>
              <a:t>37</a:t>
            </a:r>
            <a:r>
              <a:rPr lang="en-US" sz="1600" b="1" smtClean="0">
                <a:solidFill>
                  <a:srgbClr val="FFFF00"/>
                </a:solidFill>
                <a:latin typeface="Times New Roman" panose="02020603050405020304" pitchFamily="18" charset="0"/>
                <a:cs typeface="Times New Roman" panose="02020603050405020304" pitchFamily="18" charset="0"/>
              </a:rPr>
              <a:t> cm</a:t>
            </a:r>
            <a:r>
              <a:rPr lang="en-US" sz="1600" b="1" baseline="30000" smtClean="0">
                <a:solidFill>
                  <a:srgbClr val="FFFF00"/>
                </a:solidFill>
                <a:latin typeface="Times New Roman" panose="02020603050405020304" pitchFamily="18" charset="0"/>
                <a:cs typeface="Times New Roman" panose="02020603050405020304" pitchFamily="18" charset="0"/>
              </a:rPr>
              <a:t>-2</a:t>
            </a:r>
            <a:r>
              <a:rPr lang="en-US" sz="1600" b="1" smtClean="0">
                <a:solidFill>
                  <a:srgbClr val="FFFF00"/>
                </a:solidFill>
                <a:latin typeface="Times New Roman" panose="02020603050405020304" pitchFamily="18" charset="0"/>
                <a:cs typeface="Times New Roman" panose="02020603050405020304" pitchFamily="18" charset="0"/>
              </a:rPr>
              <a:t> s</a:t>
            </a:r>
            <a:r>
              <a:rPr lang="en-US" sz="1600" b="1" baseline="30000" smtClean="0">
                <a:solidFill>
                  <a:srgbClr val="FFFF00"/>
                </a:solidFill>
                <a:latin typeface="Times New Roman" panose="02020603050405020304" pitchFamily="18" charset="0"/>
                <a:cs typeface="Times New Roman" panose="02020603050405020304" pitchFamily="18" charset="0"/>
              </a:rPr>
              <a:t>-1</a:t>
            </a:r>
            <a:r>
              <a:rPr lang="en-US" sz="1600" b="1" smtClean="0">
                <a:solidFill>
                  <a:srgbClr val="FFFF00"/>
                </a:solidFill>
                <a:latin typeface="Times New Roman" panose="02020603050405020304" pitchFamily="18" charset="0"/>
                <a:cs typeface="Times New Roman" panose="02020603050405020304" pitchFamily="18" charset="0"/>
              </a:rPr>
              <a:t>)</a:t>
            </a:r>
            <a:endParaRPr lang="en-US" sz="1600" b="1">
              <a:solidFill>
                <a:srgbClr val="FFFF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49623" y="1505590"/>
            <a:ext cx="2731168" cy="646331"/>
          </a:xfrm>
          <a:prstGeom prst="rect">
            <a:avLst/>
          </a:prstGeom>
          <a:noFill/>
        </p:spPr>
        <p:txBody>
          <a:bodyPr wrap="square" rtlCol="0">
            <a:spAutoFit/>
          </a:bodyPr>
          <a:lstStyle/>
          <a:p>
            <a:pPr algn="ctr"/>
            <a:r>
              <a:rPr lang="en-US" b="1" dirty="0" smtClean="0">
                <a:solidFill>
                  <a:srgbClr val="00FFFF"/>
                </a:solidFill>
                <a:latin typeface="Times New Roman" panose="02020603050405020304" pitchFamily="18" charset="0"/>
                <a:cs typeface="Times New Roman" panose="02020603050405020304" pitchFamily="18" charset="0"/>
              </a:rPr>
              <a:t>Electron Arm: </a:t>
            </a:r>
            <a:r>
              <a:rPr lang="en-US" b="1" dirty="0" err="1" smtClean="0">
                <a:solidFill>
                  <a:srgbClr val="00FFFF"/>
                </a:solidFill>
                <a:latin typeface="Times New Roman" panose="02020603050405020304" pitchFamily="18" charset="0"/>
                <a:cs typeface="Times New Roman" panose="02020603050405020304" pitchFamily="18" charset="0"/>
              </a:rPr>
              <a:t>BigBite</a:t>
            </a:r>
            <a:r>
              <a:rPr lang="en-US" b="1" dirty="0" smtClean="0">
                <a:solidFill>
                  <a:srgbClr val="00FFFF"/>
                </a:solidFill>
                <a:latin typeface="Times New Roman" panose="02020603050405020304" pitchFamily="18" charset="0"/>
                <a:cs typeface="Times New Roman" panose="02020603050405020304" pitchFamily="18" charset="0"/>
              </a:rPr>
              <a:t> Spectrometer @30 deg. </a:t>
            </a:r>
            <a:endParaRPr lang="en-US" b="1" dirty="0">
              <a:solidFill>
                <a:srgbClr val="00FF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338047" y="863192"/>
            <a:ext cx="2310063" cy="1477328"/>
          </a:xfrm>
          <a:prstGeom prst="rect">
            <a:avLst/>
          </a:prstGeom>
          <a:noFill/>
        </p:spPr>
        <p:txBody>
          <a:bodyPr wrap="square" rtlCol="0">
            <a:spAutoFit/>
          </a:bodyPr>
          <a:lstStyle/>
          <a:p>
            <a:pPr algn="ctr"/>
            <a:r>
              <a:rPr lang="en-US" b="1" dirty="0" err="1" smtClean="0">
                <a:solidFill>
                  <a:srgbClr val="FF00FF"/>
                </a:solidFill>
                <a:latin typeface="Times New Roman" panose="02020603050405020304" pitchFamily="18" charset="0"/>
                <a:cs typeface="Times New Roman" panose="02020603050405020304" pitchFamily="18" charset="0"/>
              </a:rPr>
              <a:t>JLab</a:t>
            </a:r>
            <a:r>
              <a:rPr lang="en-US" b="1" dirty="0" smtClean="0">
                <a:solidFill>
                  <a:srgbClr val="FF00FF"/>
                </a:solidFill>
                <a:latin typeface="Times New Roman" panose="02020603050405020304" pitchFamily="18" charset="0"/>
                <a:cs typeface="Times New Roman" panose="02020603050405020304" pitchFamily="18" charset="0"/>
              </a:rPr>
              <a:t> E12-09-018 in Hall A: Approved for 64 beam-days, A</a:t>
            </a:r>
            <a:r>
              <a:rPr lang="en-US" b="1" baseline="30000" dirty="0" smtClean="0">
                <a:solidFill>
                  <a:srgbClr val="FF00FF"/>
                </a:solidFill>
                <a:latin typeface="Times New Roman" panose="02020603050405020304" pitchFamily="18" charset="0"/>
                <a:cs typeface="Times New Roman" panose="02020603050405020304" pitchFamily="18" charset="0"/>
              </a:rPr>
              <a:t>-</a:t>
            </a:r>
            <a:r>
              <a:rPr lang="en-US" b="1" dirty="0" smtClean="0">
                <a:solidFill>
                  <a:srgbClr val="FF00FF"/>
                </a:solidFill>
                <a:latin typeface="Times New Roman" panose="02020603050405020304" pitchFamily="18" charset="0"/>
                <a:cs typeface="Times New Roman" panose="02020603050405020304" pitchFamily="18" charset="0"/>
              </a:rPr>
              <a:t> rating by PAC38 (2011)</a:t>
            </a:r>
            <a:endParaRPr lang="en-US" b="1" dirty="0">
              <a:solidFill>
                <a:srgbClr val="FF00FF"/>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964214" y="4205965"/>
            <a:ext cx="3080084" cy="646331"/>
          </a:xfrm>
          <a:prstGeom prst="rect">
            <a:avLst/>
          </a:prstGeom>
          <a:noFill/>
        </p:spPr>
        <p:txBody>
          <a:bodyPr wrap="square" rtlCol="0">
            <a:spAutoFit/>
          </a:bodyPr>
          <a:lstStyle/>
          <a:p>
            <a:pPr algn="ctr"/>
            <a:r>
              <a:rPr lang="en-US" b="1" dirty="0" smtClean="0">
                <a:solidFill>
                  <a:srgbClr val="00FF00"/>
                </a:solidFill>
                <a:latin typeface="Times New Roman" panose="02020603050405020304" pitchFamily="18" charset="0"/>
                <a:cs typeface="Times New Roman" panose="02020603050405020304" pitchFamily="18" charset="0"/>
              </a:rPr>
              <a:t>Hadron Arm: Super </a:t>
            </a:r>
            <a:r>
              <a:rPr lang="en-US" b="1" dirty="0" err="1" smtClean="0">
                <a:solidFill>
                  <a:srgbClr val="00FF00"/>
                </a:solidFill>
                <a:latin typeface="Times New Roman" panose="02020603050405020304" pitchFamily="18" charset="0"/>
                <a:cs typeface="Times New Roman" panose="02020603050405020304" pitchFamily="18" charset="0"/>
              </a:rPr>
              <a:t>BigBite</a:t>
            </a:r>
            <a:r>
              <a:rPr lang="en-US" b="1" dirty="0" smtClean="0">
                <a:solidFill>
                  <a:srgbClr val="00FF00"/>
                </a:solidFill>
                <a:latin typeface="Times New Roman" panose="02020603050405020304" pitchFamily="18" charset="0"/>
                <a:cs typeface="Times New Roman" panose="02020603050405020304" pitchFamily="18" charset="0"/>
              </a:rPr>
              <a:t> Spectrometer @14 deg.</a:t>
            </a:r>
            <a:endParaRPr lang="en-US" b="1" dirty="0">
              <a:solidFill>
                <a:srgbClr val="00FF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0" y="5029200"/>
            <a:ext cx="9144000" cy="1477328"/>
          </a:xfrm>
          <a:prstGeom prst="rect">
            <a:avLst/>
          </a:prstGeom>
          <a:noFill/>
        </p:spPr>
        <p:txBody>
          <a:bodyPr wrap="square" rtlCol="0">
            <a:spAutoFit/>
          </a:bodyPr>
          <a:lstStyle/>
          <a:p>
            <a:pPr marL="285750" indent="-285750">
              <a:buFont typeface="Arial" charset="0"/>
              <a:buChar char="•"/>
            </a:pPr>
            <a:r>
              <a:rPr lang="en-US" b="1" dirty="0" smtClean="0">
                <a:latin typeface="Times New Roman" charset="0"/>
                <a:ea typeface="Times New Roman" charset="0"/>
                <a:cs typeface="Times New Roman" charset="0"/>
              </a:rPr>
              <a:t>E12-09-018</a:t>
            </a:r>
            <a:r>
              <a:rPr lang="en-US" dirty="0" smtClean="0">
                <a:latin typeface="Times New Roman" charset="0"/>
                <a:ea typeface="Times New Roman" charset="0"/>
                <a:cs typeface="Times New Roman" charset="0"/>
              </a:rPr>
              <a:t> in Hall A: transverse spin physics with high-luminosity polarized </a:t>
            </a:r>
            <a:r>
              <a:rPr lang="en-US" baseline="30000" dirty="0" smtClean="0">
                <a:latin typeface="Times New Roman" charset="0"/>
                <a:ea typeface="Times New Roman" charset="0"/>
                <a:cs typeface="Times New Roman" charset="0"/>
              </a:rPr>
              <a:t>3</a:t>
            </a:r>
            <a:r>
              <a:rPr lang="en-US" dirty="0" smtClean="0">
                <a:latin typeface="Times New Roman" charset="0"/>
                <a:ea typeface="Times New Roman" charset="0"/>
                <a:cs typeface="Times New Roman" charset="0"/>
              </a:rPr>
              <a:t>He. </a:t>
            </a:r>
          </a:p>
          <a:p>
            <a:pPr marL="285750" indent="-285750">
              <a:buFont typeface="Arial" charset="0"/>
              <a:buChar char="•"/>
            </a:pPr>
            <a:r>
              <a:rPr lang="en-US" dirty="0" smtClean="0">
                <a:latin typeface="Times New Roman" charset="0"/>
                <a:ea typeface="Times New Roman" charset="0"/>
                <a:cs typeface="Times New Roman" charset="0"/>
              </a:rPr>
              <a:t>40 (20) days production at E = 11 (8.8) GeV—significant Q</a:t>
            </a:r>
            <a:r>
              <a:rPr lang="en-US" baseline="30000" dirty="0" smtClean="0">
                <a:latin typeface="Times New Roman" charset="0"/>
                <a:ea typeface="Times New Roman" charset="0"/>
                <a:cs typeface="Times New Roman" charset="0"/>
              </a:rPr>
              <a:t>2</a:t>
            </a:r>
            <a:r>
              <a:rPr lang="en-US" dirty="0" smtClean="0">
                <a:latin typeface="Times New Roman" charset="0"/>
                <a:ea typeface="Times New Roman" charset="0"/>
                <a:cs typeface="Times New Roman" charset="0"/>
              </a:rPr>
              <a:t> range at fixed x</a:t>
            </a:r>
          </a:p>
          <a:p>
            <a:pPr marL="285750" indent="-285750">
              <a:buFont typeface="Arial" charset="0"/>
              <a:buChar char="•"/>
            </a:pPr>
            <a:r>
              <a:rPr lang="en-US" dirty="0" smtClean="0">
                <a:latin typeface="Times New Roman" charset="0"/>
                <a:ea typeface="Times New Roman" charset="0"/>
                <a:cs typeface="Times New Roman" charset="0"/>
              </a:rPr>
              <a:t>Collins, </a:t>
            </a:r>
            <a:r>
              <a:rPr lang="en-US" dirty="0" err="1" smtClean="0">
                <a:latin typeface="Times New Roman" charset="0"/>
                <a:ea typeface="Times New Roman" charset="0"/>
                <a:cs typeface="Times New Roman" charset="0"/>
              </a:rPr>
              <a:t>Sivers</a:t>
            </a:r>
            <a:r>
              <a:rPr lang="en-US" dirty="0" smtClean="0">
                <a:latin typeface="Times New Roman" charset="0"/>
                <a:ea typeface="Times New Roman" charset="0"/>
                <a:cs typeface="Times New Roman" charset="0"/>
              </a:rPr>
              <a:t>, </a:t>
            </a:r>
            <a:r>
              <a:rPr lang="en-US" dirty="0" err="1" smtClean="0">
                <a:latin typeface="Times New Roman" charset="0"/>
                <a:ea typeface="Times New Roman" charset="0"/>
                <a:cs typeface="Times New Roman" charset="0"/>
              </a:rPr>
              <a:t>Pretzelosity</a:t>
            </a:r>
            <a:r>
              <a:rPr lang="en-US" dirty="0" smtClean="0">
                <a:latin typeface="Times New Roman" charset="0"/>
                <a:ea typeface="Times New Roman" charset="0"/>
                <a:cs typeface="Times New Roman" charset="0"/>
              </a:rPr>
              <a:t>, A</a:t>
            </a:r>
            <a:r>
              <a:rPr lang="en-US" baseline="-25000" dirty="0" smtClean="0">
                <a:latin typeface="Times New Roman" charset="0"/>
                <a:ea typeface="Times New Roman" charset="0"/>
                <a:cs typeface="Times New Roman" charset="0"/>
              </a:rPr>
              <a:t>LT</a:t>
            </a:r>
            <a:r>
              <a:rPr lang="en-US" dirty="0" smtClean="0">
                <a:latin typeface="Times New Roman" charset="0"/>
                <a:ea typeface="Times New Roman" charset="0"/>
                <a:cs typeface="Times New Roman" charset="0"/>
              </a:rPr>
              <a:t> for n(</a:t>
            </a:r>
            <a:r>
              <a:rPr lang="en-US" dirty="0" err="1" smtClean="0">
                <a:latin typeface="Times New Roman" charset="0"/>
                <a:ea typeface="Times New Roman" charset="0"/>
                <a:cs typeface="Times New Roman" charset="0"/>
              </a:rPr>
              <a:t>e,e’h</a:t>
            </a:r>
            <a:r>
              <a:rPr lang="en-US" dirty="0" smtClean="0">
                <a:latin typeface="Times New Roman" charset="0"/>
                <a:ea typeface="Times New Roman" charset="0"/>
                <a:cs typeface="Times New Roman" charset="0"/>
              </a:rPr>
              <a:t>)X, h = 𝝅</a:t>
            </a:r>
            <a:r>
              <a:rPr lang="en-US" baseline="30000" dirty="0" smtClean="0">
                <a:latin typeface="Times New Roman" charset="0"/>
                <a:ea typeface="Times New Roman" charset="0"/>
                <a:cs typeface="Times New Roman" charset="0"/>
              </a:rPr>
              <a:t>+</a:t>
            </a:r>
            <a:r>
              <a:rPr lang="en-US" dirty="0">
                <a:latin typeface="Times New Roman" charset="0"/>
                <a:ea typeface="Times New Roman" charset="0"/>
                <a:cs typeface="Times New Roman" charset="0"/>
              </a:rPr>
              <a:t>/</a:t>
            </a:r>
            <a:r>
              <a:rPr lang="en-US" dirty="0" smtClean="0">
                <a:latin typeface="Times New Roman" charset="0"/>
                <a:ea typeface="Times New Roman" charset="0"/>
                <a:cs typeface="Times New Roman" charset="0"/>
              </a:rPr>
              <a:t>𝝅</a:t>
            </a:r>
            <a:r>
              <a:rPr lang="en-US" baseline="30000" dirty="0" smtClean="0">
                <a:latin typeface="Times New Roman" charset="0"/>
                <a:ea typeface="Times New Roman" charset="0"/>
                <a:cs typeface="Times New Roman" charset="0"/>
              </a:rPr>
              <a:t>-</a:t>
            </a:r>
            <a:r>
              <a:rPr lang="en-US" dirty="0" smtClean="0">
                <a:latin typeface="Times New Roman" charset="0"/>
                <a:ea typeface="Times New Roman" charset="0"/>
                <a:cs typeface="Times New Roman" charset="0"/>
              </a:rPr>
              <a:t>/𝝅</a:t>
            </a:r>
            <a:r>
              <a:rPr lang="en-US" baseline="30000" dirty="0" smtClean="0">
                <a:latin typeface="Times New Roman" charset="0"/>
                <a:ea typeface="Times New Roman" charset="0"/>
                <a:cs typeface="Times New Roman" charset="0"/>
              </a:rPr>
              <a:t>0</a:t>
            </a:r>
            <a:r>
              <a:rPr lang="en-US" dirty="0" smtClean="0">
                <a:latin typeface="Times New Roman" charset="0"/>
                <a:ea typeface="Times New Roman" charset="0"/>
                <a:cs typeface="Times New Roman" charset="0"/>
              </a:rPr>
              <a:t>/K</a:t>
            </a:r>
            <a:r>
              <a:rPr lang="en-US" baseline="30000" dirty="0" smtClean="0">
                <a:latin typeface="Times New Roman" charset="0"/>
                <a:ea typeface="Times New Roman" charset="0"/>
                <a:cs typeface="Times New Roman" charset="0"/>
              </a:rPr>
              <a:t>+</a:t>
            </a:r>
            <a:r>
              <a:rPr lang="en-US" dirty="0" smtClean="0">
                <a:latin typeface="Times New Roman" charset="0"/>
                <a:ea typeface="Times New Roman" charset="0"/>
                <a:cs typeface="Times New Roman" charset="0"/>
              </a:rPr>
              <a:t>/K</a:t>
            </a:r>
            <a:r>
              <a:rPr lang="en-US" baseline="30000" dirty="0" smtClean="0">
                <a:latin typeface="Times New Roman" charset="0"/>
                <a:ea typeface="Times New Roman" charset="0"/>
                <a:cs typeface="Times New Roman" charset="0"/>
              </a:rPr>
              <a:t>- </a:t>
            </a:r>
            <a:endParaRPr lang="en-US" dirty="0" smtClean="0">
              <a:latin typeface="Times New Roman" charset="0"/>
              <a:ea typeface="Times New Roman" charset="0"/>
              <a:cs typeface="Times New Roman" charset="0"/>
            </a:endParaRPr>
          </a:p>
          <a:p>
            <a:pPr marL="285750" indent="-285750">
              <a:buFont typeface="Arial" charset="0"/>
              <a:buChar char="•"/>
            </a:pPr>
            <a:r>
              <a:rPr lang="en-US" dirty="0" smtClean="0">
                <a:latin typeface="Times New Roman" charset="0"/>
                <a:ea typeface="Times New Roman" charset="0"/>
                <a:cs typeface="Times New Roman" charset="0"/>
              </a:rPr>
              <a:t>Re-use HERMES RICH detector for charged hadron PID </a:t>
            </a:r>
          </a:p>
          <a:p>
            <a:pPr marL="285750" indent="-285750">
              <a:buFont typeface="Arial" charset="0"/>
              <a:buChar char="•"/>
            </a:pPr>
            <a:r>
              <a:rPr lang="en-US" dirty="0" smtClean="0">
                <a:latin typeface="Times New Roman" charset="0"/>
                <a:ea typeface="Times New Roman" charset="0"/>
                <a:cs typeface="Times New Roman" charset="0"/>
              </a:rPr>
              <a:t>Reach high x (up to ~0.7) and high statistical FOM (~1,000X Hall A E06-010 @6 GeV) </a:t>
            </a:r>
            <a:endParaRPr lang="en-US" dirty="0">
              <a:latin typeface="Times New Roman" charset="0"/>
              <a:ea typeface="Times New Roman" charset="0"/>
              <a:cs typeface="Times New Roman" charset="0"/>
            </a:endParaRPr>
          </a:p>
        </p:txBody>
      </p:sp>
      <p:sp>
        <p:nvSpPr>
          <p:cNvPr id="9" name="Date Placeholder 8"/>
          <p:cNvSpPr>
            <a:spLocks noGrp="1"/>
          </p:cNvSpPr>
          <p:nvPr>
            <p:ph type="dt" sz="half" idx="10"/>
          </p:nvPr>
        </p:nvSpPr>
        <p:spPr/>
        <p:txBody>
          <a:bodyPr/>
          <a:lstStyle/>
          <a:p>
            <a:r>
              <a:rPr lang="en-US" smtClean="0"/>
              <a:t>7/14/2017</a:t>
            </a:r>
            <a:endParaRPr lang="en-US"/>
          </a:p>
        </p:txBody>
      </p:sp>
      <p:sp>
        <p:nvSpPr>
          <p:cNvPr id="10" name="Footer Placeholder 9"/>
          <p:cNvSpPr>
            <a:spLocks noGrp="1"/>
          </p:cNvSpPr>
          <p:nvPr>
            <p:ph type="ftr" sz="quarter" idx="11"/>
          </p:nvPr>
        </p:nvSpPr>
        <p:spPr/>
        <p:txBody>
          <a:bodyPr/>
          <a:lstStyle/>
          <a:p>
            <a:r>
              <a:rPr lang="en-US" smtClean="0"/>
              <a:t>SBS Collaboration Summer 2017</a:t>
            </a:r>
            <a:endParaRPr lang="en-US"/>
          </a:p>
        </p:txBody>
      </p:sp>
      <p:sp>
        <p:nvSpPr>
          <p:cNvPr id="11" name="Slide Number Placeholder 10"/>
          <p:cNvSpPr>
            <a:spLocks noGrp="1"/>
          </p:cNvSpPr>
          <p:nvPr>
            <p:ph type="sldNum" sz="quarter" idx="12"/>
          </p:nvPr>
        </p:nvSpPr>
        <p:spPr/>
        <p:txBody>
          <a:bodyPr/>
          <a:lstStyle/>
          <a:p>
            <a:fld id="{8127209B-B3F5-498A-AD06-B1E95A6A5D2E}" type="slidenum">
              <a:rPr lang="en-US" smtClean="0"/>
              <a:t>2</a:t>
            </a:fld>
            <a:endParaRPr lang="en-US"/>
          </a:p>
        </p:txBody>
      </p:sp>
    </p:spTree>
    <p:extLst>
      <p:ext uri="{BB962C8B-B14F-4D97-AF65-F5344CB8AC3E}">
        <p14:creationId xmlns:p14="http://schemas.microsoft.com/office/powerpoint/2010/main" val="20399662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Histogramming</a:t>
            </a:r>
            <a:r>
              <a:rPr lang="en-US" dirty="0" smtClean="0"/>
              <a:t> mode” DAQ</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7829"/>
            <a:ext cx="4572000" cy="550984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726" y="587829"/>
            <a:ext cx="3797692" cy="2971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7726" y="3559629"/>
            <a:ext cx="3797692" cy="2971800"/>
          </a:xfrm>
          <a:prstGeom prst="rect">
            <a:avLst/>
          </a:prstGeom>
        </p:spPr>
      </p:pic>
      <p:sp>
        <p:nvSpPr>
          <p:cNvPr id="6" name="TextBox 5"/>
          <p:cNvSpPr txBox="1"/>
          <p:nvPr/>
        </p:nvSpPr>
        <p:spPr>
          <a:xfrm>
            <a:off x="1168400" y="3693886"/>
            <a:ext cx="3331029" cy="2062103"/>
          </a:xfrm>
          <a:prstGeom prst="rect">
            <a:avLst/>
          </a:prstGeom>
          <a:noFill/>
        </p:spPr>
        <p:txBody>
          <a:bodyPr wrap="square" rtlCol="0">
            <a:spAutoFit/>
          </a:bodyPr>
          <a:lstStyle/>
          <a:p>
            <a:r>
              <a:rPr lang="en-US" sz="1600" dirty="0" smtClean="0"/>
              <a:t>To obtain single-photoelectron spectra, the LED driving voltage is increased until PMTs see ~few kHz of single photon detections above dark rate, while keeping the number of multiple-photon detections small. Recall LED pulse repetition rate = 20 kHz</a:t>
            </a:r>
            <a:endParaRPr lang="en-US" sz="1600" dirty="0"/>
          </a:p>
        </p:txBody>
      </p:sp>
      <p:sp>
        <p:nvSpPr>
          <p:cNvPr id="7" name="TextBox 6"/>
          <p:cNvSpPr txBox="1"/>
          <p:nvPr/>
        </p:nvSpPr>
        <p:spPr>
          <a:xfrm>
            <a:off x="6879771" y="1357086"/>
            <a:ext cx="1632858" cy="923330"/>
          </a:xfrm>
          <a:prstGeom prst="rect">
            <a:avLst/>
          </a:prstGeom>
          <a:noFill/>
        </p:spPr>
        <p:txBody>
          <a:bodyPr wrap="square" rtlCol="0">
            <a:spAutoFit/>
          </a:bodyPr>
          <a:lstStyle/>
          <a:p>
            <a:r>
              <a:rPr lang="en-US" dirty="0" smtClean="0"/>
              <a:t>Examples of single-</a:t>
            </a:r>
            <a:r>
              <a:rPr lang="en-US" dirty="0" err="1" smtClean="0"/>
              <a:t>ph.e</a:t>
            </a:r>
            <a:r>
              <a:rPr lang="en-US" dirty="0" smtClean="0"/>
              <a:t>. charge spectra</a:t>
            </a:r>
            <a:endParaRPr lang="en-US" dirty="0"/>
          </a:p>
        </p:txBody>
      </p:sp>
      <p:sp>
        <p:nvSpPr>
          <p:cNvPr id="8" name="TextBox 7"/>
          <p:cNvSpPr txBox="1"/>
          <p:nvPr/>
        </p:nvSpPr>
        <p:spPr>
          <a:xfrm>
            <a:off x="6966856" y="4296229"/>
            <a:ext cx="1608561" cy="369332"/>
          </a:xfrm>
          <a:prstGeom prst="rect">
            <a:avLst/>
          </a:prstGeom>
          <a:noFill/>
        </p:spPr>
        <p:txBody>
          <a:bodyPr wrap="square" rtlCol="0">
            <a:spAutoFit/>
          </a:bodyPr>
          <a:lstStyle/>
          <a:p>
            <a:r>
              <a:rPr lang="en-US" dirty="0" smtClean="0"/>
              <a:t>One-</a:t>
            </a:r>
            <a:r>
              <a:rPr lang="en-US" dirty="0" err="1" smtClean="0"/>
              <a:t>ph.e</a:t>
            </a:r>
            <a:r>
              <a:rPr lang="en-US" dirty="0" smtClean="0"/>
              <a:t>. peak</a:t>
            </a:r>
            <a:endParaRPr lang="en-US" dirty="0"/>
          </a:p>
        </p:txBody>
      </p:sp>
      <p:sp>
        <p:nvSpPr>
          <p:cNvPr id="9" name="TextBox 8"/>
          <p:cNvSpPr txBox="1"/>
          <p:nvPr/>
        </p:nvSpPr>
        <p:spPr>
          <a:xfrm>
            <a:off x="7172583" y="5115841"/>
            <a:ext cx="1608561" cy="646331"/>
          </a:xfrm>
          <a:prstGeom prst="rect">
            <a:avLst/>
          </a:prstGeom>
          <a:noFill/>
        </p:spPr>
        <p:txBody>
          <a:bodyPr wrap="square" rtlCol="0">
            <a:spAutoFit/>
          </a:bodyPr>
          <a:lstStyle/>
          <a:p>
            <a:r>
              <a:rPr lang="en-US" dirty="0" smtClean="0"/>
              <a:t>Two-</a:t>
            </a:r>
            <a:r>
              <a:rPr lang="en-US" dirty="0" err="1" smtClean="0"/>
              <a:t>ph.e</a:t>
            </a:r>
            <a:r>
              <a:rPr lang="en-US" dirty="0" smtClean="0"/>
              <a:t>. shoulder</a:t>
            </a:r>
            <a:endParaRPr lang="en-US" dirty="0"/>
          </a:p>
        </p:txBody>
      </p:sp>
      <p:cxnSp>
        <p:nvCxnSpPr>
          <p:cNvPr id="11" name="Straight Arrow Connector 10"/>
          <p:cNvCxnSpPr>
            <a:stCxn id="8" idx="1"/>
          </p:cNvCxnSpPr>
          <p:nvPr/>
        </p:nvCxnSpPr>
        <p:spPr>
          <a:xfrm flipH="1" flipV="1">
            <a:off x="6538686" y="4478716"/>
            <a:ext cx="428170" cy="2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9" idx="1"/>
          </p:cNvCxnSpPr>
          <p:nvPr/>
        </p:nvCxnSpPr>
        <p:spPr>
          <a:xfrm flipH="1">
            <a:off x="6821714" y="5439007"/>
            <a:ext cx="350869" cy="158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Date Placeholder 13"/>
          <p:cNvSpPr>
            <a:spLocks noGrp="1"/>
          </p:cNvSpPr>
          <p:nvPr>
            <p:ph type="dt" sz="half" idx="10"/>
          </p:nvPr>
        </p:nvSpPr>
        <p:spPr/>
        <p:txBody>
          <a:bodyPr/>
          <a:lstStyle/>
          <a:p>
            <a:r>
              <a:rPr lang="en-US" smtClean="0"/>
              <a:t>7/14/2017</a:t>
            </a:r>
            <a:endParaRPr lang="en-US"/>
          </a:p>
        </p:txBody>
      </p:sp>
      <p:sp>
        <p:nvSpPr>
          <p:cNvPr id="15" name="Footer Placeholder 14"/>
          <p:cNvSpPr>
            <a:spLocks noGrp="1"/>
          </p:cNvSpPr>
          <p:nvPr>
            <p:ph type="ftr" sz="quarter" idx="11"/>
          </p:nvPr>
        </p:nvSpPr>
        <p:spPr/>
        <p:txBody>
          <a:bodyPr/>
          <a:lstStyle/>
          <a:p>
            <a:r>
              <a:rPr lang="en-US" smtClean="0"/>
              <a:t>SBS Collaboration Summer 2017</a:t>
            </a:r>
            <a:endParaRPr lang="en-US"/>
          </a:p>
        </p:txBody>
      </p:sp>
      <p:sp>
        <p:nvSpPr>
          <p:cNvPr id="16" name="Slide Number Placeholder 15"/>
          <p:cNvSpPr>
            <a:spLocks noGrp="1"/>
          </p:cNvSpPr>
          <p:nvPr>
            <p:ph type="sldNum" sz="quarter" idx="12"/>
          </p:nvPr>
        </p:nvSpPr>
        <p:spPr/>
        <p:txBody>
          <a:bodyPr/>
          <a:lstStyle/>
          <a:p>
            <a:fld id="{8127209B-B3F5-498A-AD06-B1E95A6A5D2E}" type="slidenum">
              <a:rPr lang="en-US" smtClean="0"/>
              <a:t>20</a:t>
            </a:fld>
            <a:endParaRPr lang="en-US"/>
          </a:p>
        </p:txBody>
      </p:sp>
    </p:spTree>
    <p:extLst>
      <p:ext uri="{BB962C8B-B14F-4D97-AF65-F5344CB8AC3E}">
        <p14:creationId xmlns:p14="http://schemas.microsoft.com/office/powerpoint/2010/main" val="18786833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12800"/>
          </a:xfrm>
        </p:spPr>
        <p:txBody>
          <a:bodyPr>
            <a:normAutofit fontScale="90000"/>
          </a:bodyPr>
          <a:lstStyle/>
          <a:p>
            <a:r>
              <a:rPr lang="en-US" dirty="0" smtClean="0"/>
              <a:t>Charge spectrum for “Big” light pulses and determination of number of photoelectrons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8571"/>
            <a:ext cx="3657600" cy="2862174"/>
          </a:xfrm>
          <a:prstGeom prst="rect">
            <a:avLst/>
          </a:prstGeom>
        </p:spPr>
      </p:pic>
      <p:sp>
        <p:nvSpPr>
          <p:cNvPr id="5" name="TextBox 4"/>
          <p:cNvSpPr txBox="1"/>
          <p:nvPr/>
        </p:nvSpPr>
        <p:spPr>
          <a:xfrm>
            <a:off x="0" y="4127881"/>
            <a:ext cx="3657600" cy="923330"/>
          </a:xfrm>
          <a:prstGeom prst="rect">
            <a:avLst/>
          </a:prstGeom>
          <a:noFill/>
        </p:spPr>
        <p:txBody>
          <a:bodyPr wrap="square" rtlCol="0">
            <a:spAutoFit/>
          </a:bodyPr>
          <a:lstStyle/>
          <a:p>
            <a:pPr marL="285750" indent="-285750">
              <a:buFont typeface="Arial" charset="0"/>
              <a:buChar char="•"/>
            </a:pPr>
            <a:r>
              <a:rPr lang="en-US" dirty="0" smtClean="0">
                <a:latin typeface="Times New Roman" charset="0"/>
                <a:ea typeface="Times New Roman" charset="0"/>
                <a:cs typeface="Times New Roman" charset="0"/>
              </a:rPr>
              <a:t>Example of “online” big-light charge spectrum at 80 </a:t>
            </a:r>
            <a:r>
              <a:rPr lang="en-US" dirty="0" err="1" smtClean="0">
                <a:latin typeface="Times New Roman" charset="0"/>
                <a:ea typeface="Times New Roman" charset="0"/>
                <a:cs typeface="Times New Roman" charset="0"/>
              </a:rPr>
              <a:t>fC</a:t>
            </a:r>
            <a:r>
              <a:rPr lang="en-US" dirty="0" smtClean="0">
                <a:latin typeface="Times New Roman" charset="0"/>
                <a:ea typeface="Times New Roman" charset="0"/>
                <a:cs typeface="Times New Roman" charset="0"/>
              </a:rPr>
              <a:t>/LSB charge sensitivity</a:t>
            </a:r>
            <a:endParaRPr lang="en-US" dirty="0">
              <a:latin typeface="Times New Roman" charset="0"/>
              <a:ea typeface="Times New Roman" charset="0"/>
              <a:cs typeface="Times New Roman"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088571"/>
            <a:ext cx="5486400" cy="3086705"/>
          </a:xfrm>
          <a:prstGeom prst="rect">
            <a:avLst/>
          </a:prstGeom>
        </p:spPr>
      </p:pic>
      <p:sp>
        <p:nvSpPr>
          <p:cNvPr id="8" name="TextBox 7"/>
          <p:cNvSpPr txBox="1"/>
          <p:nvPr/>
        </p:nvSpPr>
        <p:spPr>
          <a:xfrm>
            <a:off x="3657600" y="4127881"/>
            <a:ext cx="5486400" cy="369332"/>
          </a:xfrm>
          <a:prstGeom prst="rect">
            <a:avLst/>
          </a:prstGeom>
          <a:noFill/>
        </p:spPr>
        <p:txBody>
          <a:bodyPr wrap="square" rtlCol="0">
            <a:spAutoFit/>
          </a:bodyPr>
          <a:lstStyle/>
          <a:p>
            <a:pPr marL="285750" indent="-285750">
              <a:buFont typeface="Arial" charset="0"/>
              <a:buChar char="•"/>
            </a:pPr>
            <a:r>
              <a:rPr lang="en-US" dirty="0" smtClean="0">
                <a:latin typeface="Times New Roman" charset="0"/>
                <a:ea typeface="Times New Roman" charset="0"/>
                <a:cs typeface="Times New Roman" charset="0"/>
              </a:rPr>
              <a:t>Example Poisson fit to ADC spectrum:</a:t>
            </a:r>
          </a:p>
        </p:txBody>
      </p:sp>
      <p:pic>
        <p:nvPicPr>
          <p:cNvPr id="9" name="Picture 8"/>
          <p:cNvPicPr>
            <a:picLocks noChangeAspect="1"/>
          </p:cNvPicPr>
          <p:nvPr/>
        </p:nvPicPr>
        <p:blipFill>
          <a:blip r:embed="rId4"/>
          <a:stretch>
            <a:fillRect/>
          </a:stretch>
        </p:blipFill>
        <p:spPr>
          <a:xfrm>
            <a:off x="3512457" y="4808182"/>
            <a:ext cx="5486400" cy="1578582"/>
          </a:xfrm>
          <a:prstGeom prst="rect">
            <a:avLst/>
          </a:prstGeom>
        </p:spPr>
      </p:pic>
      <p:sp>
        <p:nvSpPr>
          <p:cNvPr id="10" name="Date Placeholder 9"/>
          <p:cNvSpPr>
            <a:spLocks noGrp="1"/>
          </p:cNvSpPr>
          <p:nvPr>
            <p:ph type="dt" sz="half" idx="10"/>
          </p:nvPr>
        </p:nvSpPr>
        <p:spPr/>
        <p:txBody>
          <a:bodyPr/>
          <a:lstStyle/>
          <a:p>
            <a:r>
              <a:rPr lang="en-US" smtClean="0"/>
              <a:t>7/14/2017</a:t>
            </a:r>
            <a:endParaRPr lang="en-US"/>
          </a:p>
        </p:txBody>
      </p:sp>
      <p:sp>
        <p:nvSpPr>
          <p:cNvPr id="11" name="Footer Placeholder 10"/>
          <p:cNvSpPr>
            <a:spLocks noGrp="1"/>
          </p:cNvSpPr>
          <p:nvPr>
            <p:ph type="ftr" sz="quarter" idx="11"/>
          </p:nvPr>
        </p:nvSpPr>
        <p:spPr/>
        <p:txBody>
          <a:bodyPr/>
          <a:lstStyle/>
          <a:p>
            <a:r>
              <a:rPr lang="en-US" smtClean="0"/>
              <a:t>SBS Collaboration Summer 2017</a:t>
            </a:r>
            <a:endParaRPr lang="en-US"/>
          </a:p>
        </p:txBody>
      </p:sp>
      <p:sp>
        <p:nvSpPr>
          <p:cNvPr id="12" name="Slide Number Placeholder 11"/>
          <p:cNvSpPr>
            <a:spLocks noGrp="1"/>
          </p:cNvSpPr>
          <p:nvPr>
            <p:ph type="sldNum" sz="quarter" idx="12"/>
          </p:nvPr>
        </p:nvSpPr>
        <p:spPr/>
        <p:txBody>
          <a:bodyPr/>
          <a:lstStyle/>
          <a:p>
            <a:fld id="{8127209B-B3F5-498A-AD06-B1E95A6A5D2E}" type="slidenum">
              <a:rPr lang="en-US" smtClean="0"/>
              <a:t>21</a:t>
            </a:fld>
            <a:endParaRPr lang="en-US"/>
          </a:p>
        </p:txBody>
      </p:sp>
    </p:spTree>
    <p:extLst>
      <p:ext uri="{BB962C8B-B14F-4D97-AF65-F5344CB8AC3E}">
        <p14:creationId xmlns:p14="http://schemas.microsoft.com/office/powerpoint/2010/main" val="5784637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Gain results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1898"/>
            <a:ext cx="4572000" cy="340279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621898"/>
            <a:ext cx="4572000" cy="27415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363485"/>
            <a:ext cx="4572000" cy="2741587"/>
          </a:xfrm>
          <a:prstGeom prst="rect">
            <a:avLst/>
          </a:prstGeom>
        </p:spPr>
      </p:pic>
      <p:sp>
        <p:nvSpPr>
          <p:cNvPr id="7" name="TextBox 6"/>
          <p:cNvSpPr txBox="1"/>
          <p:nvPr/>
        </p:nvSpPr>
        <p:spPr>
          <a:xfrm>
            <a:off x="0" y="3933371"/>
            <a:ext cx="4688114" cy="2308324"/>
          </a:xfrm>
          <a:prstGeom prst="rect">
            <a:avLst/>
          </a:prstGeom>
          <a:noFill/>
        </p:spPr>
        <p:txBody>
          <a:bodyPr wrap="square" rtlCol="0">
            <a:spAutoFit/>
          </a:bodyPr>
          <a:lstStyle/>
          <a:p>
            <a:pPr marL="285750" indent="-285750">
              <a:buFont typeface="Arial" charset="0"/>
              <a:buChar char="•"/>
            </a:pPr>
            <a:r>
              <a:rPr lang="en-US" dirty="0" smtClean="0">
                <a:latin typeface="Times New Roman" charset="0"/>
                <a:ea typeface="Times New Roman" charset="0"/>
                <a:cs typeface="Times New Roman" charset="0"/>
              </a:rPr>
              <a:t>Above, left: Absolute gain at 1,350 V</a:t>
            </a:r>
          </a:p>
          <a:p>
            <a:pPr marL="285750" indent="-285750">
              <a:buFont typeface="Arial" charset="0"/>
              <a:buChar char="•"/>
            </a:pPr>
            <a:r>
              <a:rPr lang="en-US" dirty="0" smtClean="0">
                <a:latin typeface="Times New Roman" charset="0"/>
                <a:ea typeface="Times New Roman" charset="0"/>
                <a:cs typeface="Times New Roman" charset="0"/>
              </a:rPr>
              <a:t>Above, right: Gain at 1,350 V by PMT number</a:t>
            </a:r>
          </a:p>
          <a:p>
            <a:pPr marL="285750" indent="-285750">
              <a:buFont typeface="Arial" charset="0"/>
              <a:buChar char="•"/>
            </a:pPr>
            <a:r>
              <a:rPr lang="en-US" dirty="0" smtClean="0">
                <a:latin typeface="Times New Roman" charset="0"/>
                <a:ea typeface="Times New Roman" charset="0"/>
                <a:cs typeface="Times New Roman" charset="0"/>
              </a:rPr>
              <a:t>Below, right: Gain “slope” parameter (from exponential fit to HV scan data)</a:t>
            </a:r>
          </a:p>
          <a:p>
            <a:pPr marL="285750" indent="-285750">
              <a:buFont typeface="Arial" charset="0"/>
              <a:buChar char="•"/>
            </a:pPr>
            <a:r>
              <a:rPr lang="en-US" dirty="0" smtClean="0">
                <a:latin typeface="Times New Roman" charset="0"/>
                <a:ea typeface="Times New Roman" charset="0"/>
                <a:cs typeface="Times New Roman" charset="0"/>
              </a:rPr>
              <a:t>Compromise: Gain slope fixed by “Big Light” data, normalization determined by single-</a:t>
            </a:r>
            <a:r>
              <a:rPr lang="en-US" dirty="0" err="1" smtClean="0">
                <a:latin typeface="Times New Roman" charset="0"/>
                <a:ea typeface="Times New Roman" charset="0"/>
                <a:cs typeface="Times New Roman" charset="0"/>
              </a:rPr>
              <a:t>ph.e</a:t>
            </a:r>
            <a:r>
              <a:rPr lang="en-US" dirty="0" smtClean="0">
                <a:latin typeface="Times New Roman" charset="0"/>
                <a:ea typeface="Times New Roman" charset="0"/>
                <a:cs typeface="Times New Roman" charset="0"/>
              </a:rPr>
              <a:t>. spectra</a:t>
            </a:r>
            <a:endParaRPr lang="en-US" dirty="0">
              <a:latin typeface="Times New Roman" charset="0"/>
              <a:ea typeface="Times New Roman" charset="0"/>
              <a:cs typeface="Times New Roman" charset="0"/>
            </a:endParaRPr>
          </a:p>
        </p:txBody>
      </p:sp>
      <p:sp>
        <p:nvSpPr>
          <p:cNvPr id="8" name="Date Placeholder 7"/>
          <p:cNvSpPr>
            <a:spLocks noGrp="1"/>
          </p:cNvSpPr>
          <p:nvPr>
            <p:ph type="dt" sz="half" idx="10"/>
          </p:nvPr>
        </p:nvSpPr>
        <p:spPr/>
        <p:txBody>
          <a:bodyPr/>
          <a:lstStyle/>
          <a:p>
            <a:r>
              <a:rPr lang="en-US" smtClean="0"/>
              <a:t>7/14/2017</a:t>
            </a:r>
            <a:endParaRPr lang="en-US"/>
          </a:p>
        </p:txBody>
      </p:sp>
      <p:sp>
        <p:nvSpPr>
          <p:cNvPr id="9" name="Footer Placeholder 8"/>
          <p:cNvSpPr>
            <a:spLocks noGrp="1"/>
          </p:cNvSpPr>
          <p:nvPr>
            <p:ph type="ftr" sz="quarter" idx="11"/>
          </p:nvPr>
        </p:nvSpPr>
        <p:spPr/>
        <p:txBody>
          <a:bodyPr/>
          <a:lstStyle/>
          <a:p>
            <a:r>
              <a:rPr lang="en-US" smtClean="0"/>
              <a:t>SBS Collaboration Summer 2017</a:t>
            </a:r>
            <a:endParaRPr lang="en-US"/>
          </a:p>
        </p:txBody>
      </p:sp>
      <p:sp>
        <p:nvSpPr>
          <p:cNvPr id="10" name="Slide Number Placeholder 9"/>
          <p:cNvSpPr>
            <a:spLocks noGrp="1"/>
          </p:cNvSpPr>
          <p:nvPr>
            <p:ph type="sldNum" sz="quarter" idx="12"/>
          </p:nvPr>
        </p:nvSpPr>
        <p:spPr/>
        <p:txBody>
          <a:bodyPr/>
          <a:lstStyle/>
          <a:p>
            <a:fld id="{8127209B-B3F5-498A-AD06-B1E95A6A5D2E}" type="slidenum">
              <a:rPr lang="en-US" smtClean="0"/>
              <a:t>22</a:t>
            </a:fld>
            <a:endParaRPr lang="en-US"/>
          </a:p>
        </p:txBody>
      </p:sp>
    </p:spTree>
    <p:extLst>
      <p:ext uri="{BB962C8B-B14F-4D97-AF65-F5344CB8AC3E}">
        <p14:creationId xmlns:p14="http://schemas.microsoft.com/office/powerpoint/2010/main" val="5823645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Single-Photoelectron peak width</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1486"/>
            <a:ext cx="9144000" cy="4628444"/>
          </a:xfrm>
          <a:prstGeom prst="rect">
            <a:avLst/>
          </a:prstGeom>
        </p:spPr>
      </p:pic>
      <p:sp>
        <p:nvSpPr>
          <p:cNvPr id="4" name="TextBox 3"/>
          <p:cNvSpPr txBox="1"/>
          <p:nvPr/>
        </p:nvSpPr>
        <p:spPr>
          <a:xfrm>
            <a:off x="3991429" y="2590800"/>
            <a:ext cx="3621314" cy="2031325"/>
          </a:xfrm>
          <a:prstGeom prst="rect">
            <a:avLst/>
          </a:prstGeom>
          <a:noFill/>
        </p:spPr>
        <p:txBody>
          <a:bodyPr wrap="square" rtlCol="0">
            <a:spAutoFit/>
          </a:bodyPr>
          <a:lstStyle/>
          <a:p>
            <a:pPr marL="285750" indent="-285750">
              <a:buFont typeface="Arial" charset="0"/>
              <a:buChar char="•"/>
            </a:pPr>
            <a:r>
              <a:rPr lang="en-US" dirty="0" smtClean="0">
                <a:latin typeface="Times New Roman" charset="0"/>
                <a:ea typeface="Times New Roman" charset="0"/>
                <a:cs typeface="Times New Roman" charset="0"/>
              </a:rPr>
              <a:t>Ratio of width/mean of single-photoelectron peak is about 0.33, without much variation among PMTs</a:t>
            </a:r>
          </a:p>
          <a:p>
            <a:pPr marL="285750" indent="-285750">
              <a:buFont typeface="Arial" charset="0"/>
              <a:buChar char="•"/>
            </a:pPr>
            <a:r>
              <a:rPr lang="en-US" dirty="0" smtClean="0">
                <a:latin typeface="Times New Roman" charset="0"/>
                <a:ea typeface="Times New Roman" charset="0"/>
                <a:cs typeface="Times New Roman" charset="0"/>
              </a:rPr>
              <a:t>Largely determined by HV divider circuit (large gain at first stage)</a:t>
            </a:r>
            <a:endParaRPr lang="en-US" dirty="0">
              <a:latin typeface="Times New Roman" charset="0"/>
              <a:ea typeface="Times New Roman" charset="0"/>
              <a:cs typeface="Times New Roman" charset="0"/>
            </a:endParaRPr>
          </a:p>
        </p:txBody>
      </p:sp>
      <p:sp>
        <p:nvSpPr>
          <p:cNvPr id="5" name="Date Placeholder 4"/>
          <p:cNvSpPr>
            <a:spLocks noGrp="1"/>
          </p:cNvSpPr>
          <p:nvPr>
            <p:ph type="dt" sz="half" idx="10"/>
          </p:nvPr>
        </p:nvSpPr>
        <p:spPr/>
        <p:txBody>
          <a:bodyPr/>
          <a:lstStyle/>
          <a:p>
            <a:r>
              <a:rPr lang="en-US" smtClean="0"/>
              <a:t>7/14/2017</a:t>
            </a:r>
            <a:endParaRPr lang="en-US"/>
          </a:p>
        </p:txBody>
      </p:sp>
      <p:sp>
        <p:nvSpPr>
          <p:cNvPr id="6" name="Footer Placeholder 5"/>
          <p:cNvSpPr>
            <a:spLocks noGrp="1"/>
          </p:cNvSpPr>
          <p:nvPr>
            <p:ph type="ftr" sz="quarter" idx="11"/>
          </p:nvPr>
        </p:nvSpPr>
        <p:spPr/>
        <p:txBody>
          <a:bodyPr/>
          <a:lstStyle/>
          <a:p>
            <a:r>
              <a:rPr lang="en-US" smtClean="0"/>
              <a:t>SBS Collaboration Summer 2017</a:t>
            </a:r>
            <a:endParaRPr lang="en-US"/>
          </a:p>
        </p:txBody>
      </p:sp>
      <p:sp>
        <p:nvSpPr>
          <p:cNvPr id="7" name="Slide Number Placeholder 6"/>
          <p:cNvSpPr>
            <a:spLocks noGrp="1"/>
          </p:cNvSpPr>
          <p:nvPr>
            <p:ph type="sldNum" sz="quarter" idx="12"/>
          </p:nvPr>
        </p:nvSpPr>
        <p:spPr/>
        <p:txBody>
          <a:bodyPr/>
          <a:lstStyle/>
          <a:p>
            <a:fld id="{8127209B-B3F5-498A-AD06-B1E95A6A5D2E}" type="slidenum">
              <a:rPr lang="en-US" smtClean="0"/>
              <a:t>23</a:t>
            </a:fld>
            <a:endParaRPr lang="en-US"/>
          </a:p>
        </p:txBody>
      </p:sp>
    </p:spTree>
    <p:extLst>
      <p:ext uri="{BB962C8B-B14F-4D97-AF65-F5344CB8AC3E}">
        <p14:creationId xmlns:p14="http://schemas.microsoft.com/office/powerpoint/2010/main" val="17176091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Dark Counting Rates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00" y="749300"/>
            <a:ext cx="7200900" cy="5359400"/>
          </a:xfrm>
          <a:prstGeom prst="rect">
            <a:avLst/>
          </a:prstGeom>
        </p:spPr>
      </p:pic>
      <p:sp>
        <p:nvSpPr>
          <p:cNvPr id="4" name="TextBox 3"/>
          <p:cNvSpPr txBox="1"/>
          <p:nvPr/>
        </p:nvSpPr>
        <p:spPr>
          <a:xfrm>
            <a:off x="3011714" y="2068286"/>
            <a:ext cx="3556000" cy="3046988"/>
          </a:xfrm>
          <a:prstGeom prst="rect">
            <a:avLst/>
          </a:prstGeom>
          <a:noFill/>
        </p:spPr>
        <p:txBody>
          <a:bodyPr wrap="square" rtlCol="0">
            <a:spAutoFit/>
          </a:bodyPr>
          <a:lstStyle/>
          <a:p>
            <a:pPr marL="285750" indent="-285750">
              <a:buFont typeface="Arial" charset="0"/>
              <a:buChar char="•"/>
            </a:pPr>
            <a:r>
              <a:rPr lang="en-US" sz="1600" dirty="0" smtClean="0">
                <a:latin typeface="Times New Roman" charset="0"/>
                <a:ea typeface="Times New Roman" charset="0"/>
                <a:cs typeface="Times New Roman" charset="0"/>
              </a:rPr>
              <a:t>Dark counting rate measured at end of testing procedure for each PMT; </a:t>
            </a:r>
          </a:p>
          <a:p>
            <a:pPr marL="285750" indent="-285750">
              <a:buFont typeface="Arial" charset="0"/>
              <a:buChar char="•"/>
            </a:pPr>
            <a:r>
              <a:rPr lang="en-US" sz="1600" dirty="0" smtClean="0">
                <a:latin typeface="Times New Roman" charset="0"/>
                <a:ea typeface="Times New Roman" charset="0"/>
                <a:cs typeface="Times New Roman" charset="0"/>
              </a:rPr>
              <a:t>Caveat: PMTs have only been under high voltage for 30-40 minutes when dark counting rates are measured! Noise levels expected to go down for longer “settling” times</a:t>
            </a:r>
          </a:p>
          <a:p>
            <a:pPr marL="285750" indent="-285750">
              <a:buFont typeface="Arial" charset="0"/>
              <a:buChar char="•"/>
            </a:pPr>
            <a:r>
              <a:rPr lang="en-US" sz="1600" dirty="0" smtClean="0">
                <a:latin typeface="Times New Roman" charset="0"/>
                <a:ea typeface="Times New Roman" charset="0"/>
                <a:cs typeface="Times New Roman" charset="0"/>
              </a:rPr>
              <a:t>Very few PMTs noisy enough to be concerned about even with this caveat </a:t>
            </a:r>
          </a:p>
          <a:p>
            <a:pPr marL="285750" indent="-285750">
              <a:buFont typeface="Arial" charset="0"/>
              <a:buChar char="•"/>
            </a:pPr>
            <a:r>
              <a:rPr lang="en-US" sz="1600" dirty="0" smtClean="0">
                <a:latin typeface="Times New Roman" charset="0"/>
                <a:ea typeface="Times New Roman" charset="0"/>
                <a:cs typeface="Times New Roman" charset="0"/>
              </a:rPr>
              <a:t>During SIDIS expect up to 1 MHz/PMT background counting rate </a:t>
            </a:r>
          </a:p>
        </p:txBody>
      </p:sp>
      <p:sp>
        <p:nvSpPr>
          <p:cNvPr id="5" name="Date Placeholder 4"/>
          <p:cNvSpPr>
            <a:spLocks noGrp="1"/>
          </p:cNvSpPr>
          <p:nvPr>
            <p:ph type="dt" sz="half" idx="10"/>
          </p:nvPr>
        </p:nvSpPr>
        <p:spPr/>
        <p:txBody>
          <a:bodyPr/>
          <a:lstStyle/>
          <a:p>
            <a:r>
              <a:rPr lang="en-US" smtClean="0"/>
              <a:t>7/14/2017</a:t>
            </a:r>
            <a:endParaRPr lang="en-US"/>
          </a:p>
        </p:txBody>
      </p:sp>
      <p:sp>
        <p:nvSpPr>
          <p:cNvPr id="6" name="Footer Placeholder 5"/>
          <p:cNvSpPr>
            <a:spLocks noGrp="1"/>
          </p:cNvSpPr>
          <p:nvPr>
            <p:ph type="ftr" sz="quarter" idx="11"/>
          </p:nvPr>
        </p:nvSpPr>
        <p:spPr/>
        <p:txBody>
          <a:bodyPr/>
          <a:lstStyle/>
          <a:p>
            <a:r>
              <a:rPr lang="en-US" smtClean="0"/>
              <a:t>SBS Collaboration Summer 2017</a:t>
            </a:r>
            <a:endParaRPr lang="en-US"/>
          </a:p>
        </p:txBody>
      </p:sp>
      <p:sp>
        <p:nvSpPr>
          <p:cNvPr id="7" name="Slide Number Placeholder 6"/>
          <p:cNvSpPr>
            <a:spLocks noGrp="1"/>
          </p:cNvSpPr>
          <p:nvPr>
            <p:ph type="sldNum" sz="quarter" idx="12"/>
          </p:nvPr>
        </p:nvSpPr>
        <p:spPr/>
        <p:txBody>
          <a:bodyPr/>
          <a:lstStyle/>
          <a:p>
            <a:fld id="{8127209B-B3F5-498A-AD06-B1E95A6A5D2E}" type="slidenum">
              <a:rPr lang="en-US" smtClean="0"/>
              <a:t>24</a:t>
            </a:fld>
            <a:endParaRPr lang="en-US"/>
          </a:p>
        </p:txBody>
      </p:sp>
    </p:spTree>
    <p:extLst>
      <p:ext uri="{BB962C8B-B14F-4D97-AF65-F5344CB8AC3E}">
        <p14:creationId xmlns:p14="http://schemas.microsoft.com/office/powerpoint/2010/main" val="13810111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“Relative Quantum Efficiency”</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 y="587829"/>
            <a:ext cx="7200900" cy="4318000"/>
          </a:xfrm>
          <a:prstGeom prst="rect">
            <a:avLst/>
          </a:prstGeom>
        </p:spPr>
      </p:pic>
      <p:sp>
        <p:nvSpPr>
          <p:cNvPr id="4" name="TextBox 3"/>
          <p:cNvSpPr txBox="1"/>
          <p:nvPr/>
        </p:nvSpPr>
        <p:spPr>
          <a:xfrm>
            <a:off x="0" y="4905829"/>
            <a:ext cx="9144000" cy="1477328"/>
          </a:xfrm>
          <a:prstGeom prst="rect">
            <a:avLst/>
          </a:prstGeom>
          <a:noFill/>
        </p:spPr>
        <p:txBody>
          <a:bodyPr wrap="square" rtlCol="0">
            <a:spAutoFit/>
          </a:bodyPr>
          <a:lstStyle/>
          <a:p>
            <a:pPr marL="285750" indent="-285750">
              <a:buFont typeface="Arial" charset="0"/>
              <a:buChar char="•"/>
            </a:pPr>
            <a:r>
              <a:rPr lang="en-US" dirty="0" smtClean="0">
                <a:latin typeface="Times New Roman" charset="0"/>
                <a:ea typeface="Times New Roman" charset="0"/>
                <a:cs typeface="Times New Roman" charset="0"/>
              </a:rPr>
              <a:t>This is the average ratio of the variance to the mean of the “</a:t>
            </a:r>
            <a:r>
              <a:rPr lang="en-US" dirty="0" err="1" smtClean="0">
                <a:latin typeface="Times New Roman" charset="0"/>
                <a:ea typeface="Times New Roman" charset="0"/>
                <a:cs typeface="Times New Roman" charset="0"/>
              </a:rPr>
              <a:t>BigLight</a:t>
            </a:r>
            <a:r>
              <a:rPr lang="en-US" dirty="0" smtClean="0">
                <a:latin typeface="Times New Roman" charset="0"/>
                <a:ea typeface="Times New Roman" charset="0"/>
                <a:cs typeface="Times New Roman" charset="0"/>
              </a:rPr>
              <a:t>” runs by PMT, where </a:t>
            </a:r>
            <a:r>
              <a:rPr lang="en-US" dirty="0" err="1" smtClean="0">
                <a:latin typeface="Times New Roman" charset="0"/>
                <a:ea typeface="Times New Roman" charset="0"/>
                <a:cs typeface="Times New Roman" charset="0"/>
              </a:rPr>
              <a:t>μ</a:t>
            </a:r>
            <a:r>
              <a:rPr lang="en-US" dirty="0" smtClean="0">
                <a:latin typeface="Times New Roman" charset="0"/>
                <a:ea typeface="Times New Roman" charset="0"/>
                <a:cs typeface="Times New Roman" charset="0"/>
              </a:rPr>
              <a:t> is the mean number of photoelectrons, and σ</a:t>
            </a:r>
            <a:r>
              <a:rPr lang="en-US" baseline="30000" dirty="0" smtClean="0">
                <a:latin typeface="Times New Roman" charset="0"/>
                <a:ea typeface="Times New Roman" charset="0"/>
                <a:cs typeface="Times New Roman" charset="0"/>
              </a:rPr>
              <a:t>2</a:t>
            </a:r>
            <a:r>
              <a:rPr lang="en-US" dirty="0" smtClean="0">
                <a:latin typeface="Times New Roman" charset="0"/>
                <a:ea typeface="Times New Roman" charset="0"/>
                <a:cs typeface="Times New Roman" charset="0"/>
              </a:rPr>
              <a:t> is the variance in the number of photoelectrons/pulse, with the gain fixed at the value determined from the single-photoelectron runs. Very crudely speaking, a larger value of this ratio indicates a lower relative quantum efficiency at 465 nm (lots of caveats to this)</a:t>
            </a:r>
            <a:endParaRPr lang="en-US" dirty="0">
              <a:latin typeface="Times New Roman" charset="0"/>
              <a:ea typeface="Times New Roman" charset="0"/>
              <a:cs typeface="Times New Roman" charset="0"/>
            </a:endParaRPr>
          </a:p>
        </p:txBody>
      </p:sp>
      <p:sp>
        <p:nvSpPr>
          <p:cNvPr id="5" name="Date Placeholder 4"/>
          <p:cNvSpPr>
            <a:spLocks noGrp="1"/>
          </p:cNvSpPr>
          <p:nvPr>
            <p:ph type="dt" sz="half" idx="10"/>
          </p:nvPr>
        </p:nvSpPr>
        <p:spPr/>
        <p:txBody>
          <a:bodyPr/>
          <a:lstStyle/>
          <a:p>
            <a:r>
              <a:rPr lang="en-US" smtClean="0"/>
              <a:t>7/14/2017</a:t>
            </a:r>
            <a:endParaRPr lang="en-US"/>
          </a:p>
        </p:txBody>
      </p:sp>
      <p:sp>
        <p:nvSpPr>
          <p:cNvPr id="6" name="Footer Placeholder 5"/>
          <p:cNvSpPr>
            <a:spLocks noGrp="1"/>
          </p:cNvSpPr>
          <p:nvPr>
            <p:ph type="ftr" sz="quarter" idx="11"/>
          </p:nvPr>
        </p:nvSpPr>
        <p:spPr/>
        <p:txBody>
          <a:bodyPr/>
          <a:lstStyle/>
          <a:p>
            <a:r>
              <a:rPr lang="en-US" smtClean="0"/>
              <a:t>SBS Collaboration Summer 2017</a:t>
            </a:r>
            <a:endParaRPr lang="en-US"/>
          </a:p>
        </p:txBody>
      </p:sp>
      <p:sp>
        <p:nvSpPr>
          <p:cNvPr id="7" name="Slide Number Placeholder 6"/>
          <p:cNvSpPr>
            <a:spLocks noGrp="1"/>
          </p:cNvSpPr>
          <p:nvPr>
            <p:ph type="sldNum" sz="quarter" idx="12"/>
          </p:nvPr>
        </p:nvSpPr>
        <p:spPr/>
        <p:txBody>
          <a:bodyPr/>
          <a:lstStyle/>
          <a:p>
            <a:fld id="{8127209B-B3F5-498A-AD06-B1E95A6A5D2E}" type="slidenum">
              <a:rPr lang="en-US" smtClean="0"/>
              <a:t>25</a:t>
            </a:fld>
            <a:endParaRPr lang="en-US"/>
          </a:p>
        </p:txBody>
      </p:sp>
    </p:spTree>
    <p:extLst>
      <p:ext uri="{BB962C8B-B14F-4D97-AF65-F5344CB8AC3E}">
        <p14:creationId xmlns:p14="http://schemas.microsoft.com/office/powerpoint/2010/main" val="651090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4000" cy="685799"/>
          </a:xfrm>
        </p:spPr>
        <p:txBody>
          <a:bodyPr>
            <a:normAutofit/>
          </a:bodyPr>
          <a:lstStyle/>
          <a:p>
            <a:pPr algn="ctr"/>
            <a:r>
              <a:rPr lang="en-US" sz="3600" smtClean="0"/>
              <a:t>The HERMES RICH detector</a:t>
            </a:r>
            <a:endParaRPr lang="en-US" sz="3600"/>
          </a:p>
        </p:txBody>
      </p:sp>
      <p:sp>
        <p:nvSpPr>
          <p:cNvPr id="2" name="Date Placeholder 1"/>
          <p:cNvSpPr>
            <a:spLocks noGrp="1"/>
          </p:cNvSpPr>
          <p:nvPr>
            <p:ph type="dt" sz="half" idx="10"/>
          </p:nvPr>
        </p:nvSpPr>
        <p:spPr/>
        <p:txBody>
          <a:bodyPr/>
          <a:lstStyle/>
          <a:p>
            <a:r>
              <a:rPr lang="en-US" smtClean="0"/>
              <a:t>7/14/2017</a:t>
            </a:r>
            <a:endParaRPr lang="en-US"/>
          </a:p>
        </p:txBody>
      </p:sp>
      <p:sp>
        <p:nvSpPr>
          <p:cNvPr id="3" name="Footer Placeholder 2"/>
          <p:cNvSpPr>
            <a:spLocks noGrp="1"/>
          </p:cNvSpPr>
          <p:nvPr>
            <p:ph type="ftr" sz="quarter" idx="11"/>
          </p:nvPr>
        </p:nvSpPr>
        <p:spPr/>
        <p:txBody>
          <a:bodyPr/>
          <a:lstStyle/>
          <a:p>
            <a:r>
              <a:rPr lang="en-US" smtClean="0"/>
              <a:t>SBS Collaboration Summer 2017</a:t>
            </a:r>
            <a:endParaRPr lang="en-US"/>
          </a:p>
        </p:txBody>
      </p:sp>
      <p:sp>
        <p:nvSpPr>
          <p:cNvPr id="4" name="Slide Number Placeholder 3"/>
          <p:cNvSpPr>
            <a:spLocks noGrp="1"/>
          </p:cNvSpPr>
          <p:nvPr>
            <p:ph type="sldNum" sz="quarter" idx="12"/>
          </p:nvPr>
        </p:nvSpPr>
        <p:spPr/>
        <p:txBody>
          <a:bodyPr/>
          <a:lstStyle/>
          <a:p>
            <a:fld id="{7E98405E-16DB-7B4E-8D59-529ECE3D5B7E}" type="slidenum">
              <a:rPr lang="en-US"/>
              <a:pPr/>
              <a:t>3</a:t>
            </a:fld>
            <a:endParaRPr lang="en-US"/>
          </a:p>
        </p:txBody>
      </p:sp>
      <p:grpSp>
        <p:nvGrpSpPr>
          <p:cNvPr id="6" name="Group 15"/>
          <p:cNvGrpSpPr/>
          <p:nvPr/>
        </p:nvGrpSpPr>
        <p:grpSpPr>
          <a:xfrm>
            <a:off x="0" y="685800"/>
            <a:ext cx="3873500" cy="3001963"/>
            <a:chOff x="5164137" y="100805"/>
            <a:chExt cx="3873500" cy="3001963"/>
          </a:xfrm>
        </p:grpSpPr>
        <p:pic>
          <p:nvPicPr>
            <p:cNvPr id="7" name="Picture 54"/>
            <p:cNvPicPr>
              <a:picLocks noChangeAspect="1" noChangeArrowheads="1"/>
            </p:cNvPicPr>
            <p:nvPr/>
          </p:nvPicPr>
          <p:blipFill>
            <a:blip r:embed="rId2"/>
            <a:srcRect/>
            <a:stretch>
              <a:fillRect/>
            </a:stretch>
          </p:blipFill>
          <p:spPr bwMode="auto">
            <a:xfrm>
              <a:off x="5206999" y="100805"/>
              <a:ext cx="3830638" cy="3001963"/>
            </a:xfrm>
            <a:prstGeom prst="rect">
              <a:avLst/>
            </a:prstGeom>
            <a:noFill/>
            <a:ln w="9525">
              <a:noFill/>
              <a:miter lim="800000"/>
              <a:headEnd/>
              <a:tailEnd/>
            </a:ln>
          </p:spPr>
        </p:pic>
        <p:sp>
          <p:nvSpPr>
            <p:cNvPr id="8" name="Text Box 55"/>
            <p:cNvSpPr txBox="1">
              <a:spLocks noChangeArrowheads="1"/>
            </p:cNvSpPr>
            <p:nvPr/>
          </p:nvSpPr>
          <p:spPr bwMode="auto">
            <a:xfrm>
              <a:off x="5605462" y="367505"/>
              <a:ext cx="984250" cy="274638"/>
            </a:xfrm>
            <a:prstGeom prst="rect">
              <a:avLst/>
            </a:prstGeom>
            <a:solidFill>
              <a:srgbClr val="CCFF99"/>
            </a:solidFill>
            <a:ln w="9525">
              <a:noFill/>
              <a:miter lim="800000"/>
              <a:headEnd/>
              <a:tailEnd/>
            </a:ln>
          </p:spPr>
          <p:txBody>
            <a:bodyPr wrap="none">
              <a:prstTxWarp prst="textNoShape">
                <a:avLst/>
              </a:prstTxWarp>
              <a:spAutoFit/>
            </a:bodyPr>
            <a:lstStyle/>
            <a:p>
              <a:r>
                <a:rPr lang="en-US" sz="1200" b="1">
                  <a:solidFill>
                    <a:srgbClr val="FF0000"/>
                  </a:solidFill>
                </a:rPr>
                <a:t>5.5 GeV K+</a:t>
              </a:r>
            </a:p>
          </p:txBody>
        </p:sp>
        <p:sp>
          <p:nvSpPr>
            <p:cNvPr id="9" name="Text Box 56"/>
            <p:cNvSpPr txBox="1">
              <a:spLocks noChangeArrowheads="1"/>
            </p:cNvSpPr>
            <p:nvPr/>
          </p:nvSpPr>
          <p:spPr bwMode="auto">
            <a:xfrm>
              <a:off x="8032749" y="2808286"/>
              <a:ext cx="1004888" cy="274637"/>
            </a:xfrm>
            <a:prstGeom prst="rect">
              <a:avLst/>
            </a:prstGeom>
            <a:solidFill>
              <a:srgbClr val="CCFF99"/>
            </a:solidFill>
            <a:ln w="9525">
              <a:noFill/>
              <a:miter lim="800000"/>
              <a:headEnd/>
              <a:tailEnd/>
            </a:ln>
          </p:spPr>
          <p:txBody>
            <a:bodyPr wrap="none">
              <a:prstTxWarp prst="textNoShape">
                <a:avLst/>
              </a:prstTxWarp>
              <a:spAutoFit/>
            </a:bodyPr>
            <a:lstStyle/>
            <a:p>
              <a:r>
                <a:rPr lang="en-US" sz="1200" b="1">
                  <a:solidFill>
                    <a:srgbClr val="000099"/>
                  </a:solidFill>
                </a:rPr>
                <a:t>14.6 GeV e-</a:t>
              </a:r>
            </a:p>
          </p:txBody>
        </p:sp>
        <p:sp>
          <p:nvSpPr>
            <p:cNvPr id="10" name="Text Box 57"/>
            <p:cNvSpPr txBox="1">
              <a:spLocks noChangeArrowheads="1"/>
            </p:cNvSpPr>
            <p:nvPr/>
          </p:nvSpPr>
          <p:spPr bwMode="auto">
            <a:xfrm>
              <a:off x="5164137" y="2815430"/>
              <a:ext cx="920750" cy="274638"/>
            </a:xfrm>
            <a:prstGeom prst="rect">
              <a:avLst/>
            </a:prstGeom>
            <a:solidFill>
              <a:srgbClr val="CCFF99"/>
            </a:solidFill>
            <a:ln w="9525">
              <a:noFill/>
              <a:miter lim="800000"/>
              <a:headEnd/>
              <a:tailEnd/>
            </a:ln>
          </p:spPr>
          <p:txBody>
            <a:bodyPr wrap="none">
              <a:prstTxWarp prst="textNoShape">
                <a:avLst/>
              </a:prstTxWarp>
              <a:spAutoFit/>
            </a:bodyPr>
            <a:lstStyle/>
            <a:p>
              <a:r>
                <a:rPr lang="en-US" sz="1200" b="1">
                  <a:solidFill>
                    <a:srgbClr val="FF0000"/>
                  </a:solidFill>
                </a:rPr>
                <a:t>1.5 GeV </a:t>
              </a:r>
              <a:r>
                <a:rPr lang="en-US" sz="1200" b="1">
                  <a:solidFill>
                    <a:srgbClr val="FF0000"/>
                  </a:solidFill>
                  <a:latin typeface="Symbol" pitchFamily="-112" charset="2"/>
                </a:rPr>
                <a:t>p</a:t>
              </a:r>
              <a:r>
                <a:rPr lang="en-US" sz="1200" b="1">
                  <a:solidFill>
                    <a:srgbClr val="FF0000"/>
                  </a:solidFill>
                </a:rPr>
                <a:t>-</a:t>
              </a:r>
            </a:p>
          </p:txBody>
        </p:sp>
        <p:sp>
          <p:nvSpPr>
            <p:cNvPr id="11" name="Text Box 58"/>
            <p:cNvSpPr txBox="1">
              <a:spLocks noChangeArrowheads="1"/>
            </p:cNvSpPr>
            <p:nvPr/>
          </p:nvSpPr>
          <p:spPr bwMode="auto">
            <a:xfrm>
              <a:off x="5164137" y="1439862"/>
              <a:ext cx="3806075" cy="369332"/>
            </a:xfrm>
            <a:prstGeom prst="rect">
              <a:avLst/>
            </a:prstGeom>
            <a:noFill/>
            <a:ln w="9525">
              <a:noFill/>
              <a:miter lim="800000"/>
              <a:headEnd/>
              <a:tailEnd/>
            </a:ln>
          </p:spPr>
          <p:txBody>
            <a:bodyPr wrap="none">
              <a:prstTxWarp prst="textNoShape">
                <a:avLst/>
              </a:prstTxWarp>
              <a:spAutoFit/>
            </a:bodyPr>
            <a:lstStyle/>
            <a:p>
              <a:pPr algn="ctr"/>
              <a:r>
                <a:rPr lang="en-US" b="1"/>
                <a:t>REAL DATA from NIMA 479 (2002) 511</a:t>
              </a:r>
            </a:p>
          </p:txBody>
        </p:sp>
        <p:sp>
          <p:nvSpPr>
            <p:cNvPr id="12" name="Line 59"/>
            <p:cNvSpPr>
              <a:spLocks noChangeShapeType="1"/>
            </p:cNvSpPr>
            <p:nvPr/>
          </p:nvSpPr>
          <p:spPr bwMode="auto">
            <a:xfrm flipV="1">
              <a:off x="5605462" y="2506190"/>
              <a:ext cx="166413" cy="309240"/>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sp>
          <p:nvSpPr>
            <p:cNvPr id="13" name="Line 60"/>
            <p:cNvSpPr>
              <a:spLocks noChangeShapeType="1"/>
            </p:cNvSpPr>
            <p:nvPr/>
          </p:nvSpPr>
          <p:spPr bwMode="auto">
            <a:xfrm flipH="1" flipV="1">
              <a:off x="7620236" y="2664951"/>
              <a:ext cx="412512" cy="215027"/>
            </a:xfrm>
            <a:prstGeom prst="line">
              <a:avLst/>
            </a:prstGeom>
            <a:noFill/>
            <a:ln w="9525">
              <a:solidFill>
                <a:srgbClr val="0000FF"/>
              </a:solidFill>
              <a:round/>
              <a:headEnd/>
              <a:tailEnd type="triangle" w="med" len="med"/>
            </a:ln>
          </p:spPr>
          <p:txBody>
            <a:bodyPr>
              <a:prstTxWarp prst="textNoShape">
                <a:avLst/>
              </a:prstTxWarp>
            </a:bodyPr>
            <a:lstStyle/>
            <a:p>
              <a:endParaRPr lang="en-US"/>
            </a:p>
          </p:txBody>
        </p:sp>
        <p:sp>
          <p:nvSpPr>
            <p:cNvPr id="14" name="Line 63"/>
            <p:cNvSpPr>
              <a:spLocks noChangeShapeType="1"/>
            </p:cNvSpPr>
            <p:nvPr/>
          </p:nvSpPr>
          <p:spPr bwMode="auto">
            <a:xfrm flipH="1" flipV="1">
              <a:off x="7223347" y="2310601"/>
              <a:ext cx="1190663" cy="497684"/>
            </a:xfrm>
            <a:prstGeom prst="line">
              <a:avLst/>
            </a:prstGeom>
            <a:noFill/>
            <a:ln w="12700">
              <a:solidFill>
                <a:srgbClr val="0000FF"/>
              </a:solidFill>
              <a:prstDash val="dash"/>
              <a:round/>
              <a:headEnd/>
              <a:tailEnd type="triangle" w="med" len="med"/>
            </a:ln>
          </p:spPr>
          <p:txBody>
            <a:bodyPr>
              <a:prstTxWarp prst="textNoShape">
                <a:avLst/>
              </a:prstTxWarp>
            </a:bodyPr>
            <a:lstStyle/>
            <a:p>
              <a:endParaRPr lang="en-US"/>
            </a:p>
          </p:txBody>
        </p:sp>
        <p:cxnSp>
          <p:nvCxnSpPr>
            <p:cNvPr id="15" name="Straight Arrow Connector 14"/>
            <p:cNvCxnSpPr>
              <a:stCxn id="8" idx="2"/>
            </p:cNvCxnSpPr>
            <p:nvPr/>
          </p:nvCxnSpPr>
          <p:spPr>
            <a:xfrm rot="16200000" flipH="1">
              <a:off x="6385143" y="354586"/>
              <a:ext cx="85725" cy="6608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16" name="Picture 15"/>
          <p:cNvPicPr>
            <a:picLocks noChangeAspect="1"/>
          </p:cNvPicPr>
          <p:nvPr/>
        </p:nvPicPr>
        <p:blipFill>
          <a:blip r:embed="rId3"/>
          <a:stretch>
            <a:fillRect/>
          </a:stretch>
        </p:blipFill>
        <p:spPr>
          <a:xfrm>
            <a:off x="6858000" y="685800"/>
            <a:ext cx="2286000" cy="2286000"/>
          </a:xfrm>
          <a:prstGeom prst="rect">
            <a:avLst/>
          </a:prstGeom>
        </p:spPr>
      </p:pic>
      <p:pic>
        <p:nvPicPr>
          <p:cNvPr id="17" name="Picture 16"/>
          <p:cNvPicPr>
            <a:picLocks noChangeAspect="1"/>
          </p:cNvPicPr>
          <p:nvPr/>
        </p:nvPicPr>
        <p:blipFill>
          <a:blip r:embed="rId4"/>
          <a:stretch>
            <a:fillRect/>
          </a:stretch>
        </p:blipFill>
        <p:spPr>
          <a:xfrm>
            <a:off x="0" y="4038600"/>
            <a:ext cx="3657600" cy="1959662"/>
          </a:xfrm>
          <a:prstGeom prst="rect">
            <a:avLst/>
          </a:prstGeom>
        </p:spPr>
      </p:pic>
      <p:sp>
        <p:nvSpPr>
          <p:cNvPr id="18" name="TextBox 17"/>
          <p:cNvSpPr txBox="1"/>
          <p:nvPr/>
        </p:nvSpPr>
        <p:spPr>
          <a:xfrm>
            <a:off x="3897376" y="685800"/>
            <a:ext cx="2984500" cy="2308324"/>
          </a:xfrm>
          <a:prstGeom prst="rect">
            <a:avLst/>
          </a:prstGeom>
          <a:noFill/>
        </p:spPr>
        <p:txBody>
          <a:bodyPr wrap="square" rtlCol="0">
            <a:spAutoFit/>
          </a:bodyPr>
          <a:lstStyle/>
          <a:p>
            <a:pPr>
              <a:buFont typeface="Arial"/>
              <a:buChar char="•"/>
            </a:pPr>
            <a:r>
              <a:rPr lang="en-US" b="1" i="1" dirty="0">
                <a:solidFill>
                  <a:srgbClr val="FF0000"/>
                </a:solidFill>
                <a:latin typeface="Times New Roman"/>
                <a:cs typeface="Times New Roman"/>
              </a:rPr>
              <a:t> HERMES RICH geometry, performance </a:t>
            </a:r>
            <a:r>
              <a:rPr lang="en-US" b="1" i="1" dirty="0" smtClean="0">
                <a:solidFill>
                  <a:srgbClr val="FF0000"/>
                </a:solidFill>
                <a:latin typeface="Times New Roman"/>
                <a:cs typeface="Times New Roman"/>
              </a:rPr>
              <a:t>characteristics well matched </a:t>
            </a:r>
            <a:r>
              <a:rPr lang="en-US" b="1" i="1" dirty="0">
                <a:solidFill>
                  <a:srgbClr val="FF0000"/>
                </a:solidFill>
                <a:latin typeface="Times New Roman"/>
                <a:cs typeface="Times New Roman"/>
              </a:rPr>
              <a:t>to </a:t>
            </a:r>
            <a:r>
              <a:rPr lang="en-US" b="1" i="1" dirty="0" smtClean="0">
                <a:solidFill>
                  <a:srgbClr val="FF0000"/>
                </a:solidFill>
                <a:latin typeface="Times New Roman"/>
                <a:cs typeface="Times New Roman"/>
              </a:rPr>
              <a:t>SBS needs. </a:t>
            </a:r>
            <a:endParaRPr lang="en-US" b="1" i="1" dirty="0">
              <a:solidFill>
                <a:srgbClr val="FF0000"/>
              </a:solidFill>
              <a:latin typeface="Times New Roman"/>
              <a:cs typeface="Times New Roman"/>
            </a:endParaRPr>
          </a:p>
          <a:p>
            <a:pPr>
              <a:buFont typeface="Arial"/>
              <a:buChar char="•"/>
            </a:pPr>
            <a:r>
              <a:rPr lang="en-US" dirty="0">
                <a:latin typeface="Times New Roman"/>
                <a:cs typeface="Times New Roman"/>
              </a:rPr>
              <a:t> π/K/p separation for p from 2-15 </a:t>
            </a:r>
            <a:r>
              <a:rPr lang="en-US" dirty="0" err="1">
                <a:latin typeface="Times New Roman"/>
                <a:cs typeface="Times New Roman"/>
              </a:rPr>
              <a:t>GeV</a:t>
            </a:r>
            <a:r>
              <a:rPr lang="en-US" dirty="0">
                <a:latin typeface="Times New Roman"/>
                <a:cs typeface="Times New Roman"/>
              </a:rPr>
              <a:t> based on dual-radiator design.</a:t>
            </a:r>
          </a:p>
          <a:p>
            <a:pPr>
              <a:buFont typeface="Arial"/>
              <a:buChar char="•"/>
            </a:pPr>
            <a:r>
              <a:rPr lang="en-US" dirty="0">
                <a:latin typeface="Times New Roman"/>
                <a:cs typeface="Times New Roman"/>
              </a:rPr>
              <a:t> Re-use one half of detector, </a:t>
            </a:r>
            <a:r>
              <a:rPr lang="en-US">
                <a:latin typeface="Times New Roman"/>
                <a:cs typeface="Times New Roman"/>
              </a:rPr>
              <a:t>both </a:t>
            </a:r>
            <a:r>
              <a:rPr lang="en-US" smtClean="0">
                <a:latin typeface="Times New Roman"/>
                <a:cs typeface="Times New Roman"/>
              </a:rPr>
              <a:t>aerogels</a:t>
            </a:r>
            <a:endParaRPr lang="en-US" dirty="0">
              <a:latin typeface="Times New Roman"/>
              <a:cs typeface="Times New Roman"/>
            </a:endParaRPr>
          </a:p>
        </p:txBody>
      </p:sp>
      <p:pic>
        <p:nvPicPr>
          <p:cNvPr id="22" name="Picture 21"/>
          <p:cNvPicPr>
            <a:picLocks noChangeAspect="1"/>
          </p:cNvPicPr>
          <p:nvPr/>
        </p:nvPicPr>
        <p:blipFill>
          <a:blip r:embed="rId5"/>
          <a:stretch>
            <a:fillRect/>
          </a:stretch>
        </p:blipFill>
        <p:spPr>
          <a:xfrm>
            <a:off x="6858000" y="3249946"/>
            <a:ext cx="2281335" cy="3200400"/>
          </a:xfrm>
          <a:prstGeom prst="rect">
            <a:avLst/>
          </a:prstGeom>
        </p:spPr>
      </p:pic>
      <p:pic>
        <p:nvPicPr>
          <p:cNvPr id="23" name="Picture 22"/>
          <p:cNvPicPr>
            <a:picLocks noChangeAspect="1"/>
          </p:cNvPicPr>
          <p:nvPr/>
        </p:nvPicPr>
        <p:blipFill>
          <a:blip r:embed="rId6"/>
          <a:stretch>
            <a:fillRect/>
          </a:stretch>
        </p:blipFill>
        <p:spPr>
          <a:xfrm>
            <a:off x="3873500" y="3788306"/>
            <a:ext cx="2743200" cy="2662040"/>
          </a:xfrm>
          <a:prstGeom prst="rect">
            <a:avLst/>
          </a:prstGeom>
        </p:spPr>
      </p:pic>
      <p:sp>
        <p:nvSpPr>
          <p:cNvPr id="25" name="TextBox 24"/>
          <p:cNvSpPr txBox="1"/>
          <p:nvPr/>
        </p:nvSpPr>
        <p:spPr>
          <a:xfrm>
            <a:off x="7472265" y="5409943"/>
            <a:ext cx="1671735" cy="523220"/>
          </a:xfrm>
          <a:prstGeom prst="rect">
            <a:avLst/>
          </a:prstGeom>
          <a:noFill/>
        </p:spPr>
        <p:txBody>
          <a:bodyPr wrap="square" rtlCol="0">
            <a:spAutoFit/>
          </a:bodyPr>
          <a:lstStyle/>
          <a:p>
            <a:pPr algn="ctr"/>
            <a:r>
              <a:rPr lang="en-US" sz="1400" b="1" i="1">
                <a:solidFill>
                  <a:srgbClr val="21FF1E"/>
                </a:solidFill>
                <a:latin typeface="Times New Roman"/>
                <a:cs typeface="Times New Roman"/>
              </a:rPr>
              <a:t>Pion ID results from HERMES</a:t>
            </a:r>
          </a:p>
        </p:txBody>
      </p:sp>
    </p:spTree>
    <p:extLst>
      <p:ext uri="{BB962C8B-B14F-4D97-AF65-F5344CB8AC3E}">
        <p14:creationId xmlns:p14="http://schemas.microsoft.com/office/powerpoint/2010/main" val="4778874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HERMES RICH Design Aspects</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7359"/>
            <a:ext cx="3657600" cy="22449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517359"/>
            <a:ext cx="5486400" cy="2191180"/>
          </a:xfrm>
          <a:prstGeom prst="rect">
            <a:avLst/>
          </a:prstGeom>
        </p:spPr>
      </p:pic>
      <p:sp>
        <p:nvSpPr>
          <p:cNvPr id="7" name="TextBox 6"/>
          <p:cNvSpPr txBox="1"/>
          <p:nvPr/>
        </p:nvSpPr>
        <p:spPr>
          <a:xfrm>
            <a:off x="3149600" y="2762306"/>
            <a:ext cx="5994400" cy="369332"/>
          </a:xfrm>
          <a:prstGeom prst="rect">
            <a:avLst/>
          </a:prstGeom>
          <a:noFill/>
        </p:spPr>
        <p:txBody>
          <a:bodyPr wrap="square" rtlCol="0">
            <a:spAutoFit/>
          </a:bodyPr>
          <a:lstStyle/>
          <a:p>
            <a:pPr algn="ctr"/>
            <a:r>
              <a:rPr lang="en-US" smtClean="0">
                <a:latin typeface="Times New Roman" panose="02020603050405020304" pitchFamily="18" charset="0"/>
                <a:cs typeface="Times New Roman" panose="02020603050405020304" pitchFamily="18" charset="0"/>
              </a:rPr>
              <a:t>Optical properties contributing to overall detection efficiency</a:t>
            </a:r>
            <a:endParaRPr lang="en-US">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3131638"/>
            <a:ext cx="2743200" cy="3119246"/>
          </a:xfrm>
          <a:prstGeom prst="rect">
            <a:avLst/>
          </a:prstGeom>
        </p:spPr>
      </p:pic>
      <p:sp>
        <p:nvSpPr>
          <p:cNvPr id="4" name="TextBox 3"/>
          <p:cNvSpPr txBox="1"/>
          <p:nvPr/>
        </p:nvSpPr>
        <p:spPr>
          <a:xfrm>
            <a:off x="0" y="3230359"/>
            <a:ext cx="6382564" cy="2893100"/>
          </a:xfrm>
          <a:prstGeom prst="rect">
            <a:avLst/>
          </a:prstGeom>
          <a:noFill/>
        </p:spPr>
        <p:txBody>
          <a:bodyPr wrap="square" rtlCol="0">
            <a:spAutoFit/>
          </a:bodyPr>
          <a:lstStyle/>
          <a:p>
            <a:pPr marL="285750" indent="-285750">
              <a:buFont typeface="Arial"/>
              <a:buChar char="•"/>
            </a:pPr>
            <a:r>
              <a:rPr lang="en-US" sz="1400" dirty="0" smtClean="0">
                <a:latin typeface="Times New Roman"/>
                <a:cs typeface="Times New Roman"/>
              </a:rPr>
              <a:t>Aerogel wall: tiles 11.4 x 11.4 x 1.13 cm</a:t>
            </a:r>
            <a:r>
              <a:rPr lang="en-US" sz="1400" baseline="30000" dirty="0" smtClean="0">
                <a:latin typeface="Times New Roman"/>
                <a:cs typeface="Times New Roman"/>
              </a:rPr>
              <a:t>3</a:t>
            </a:r>
            <a:r>
              <a:rPr lang="en-US" sz="1400" dirty="0" smtClean="0">
                <a:latin typeface="Times New Roman"/>
                <a:cs typeface="Times New Roman"/>
              </a:rPr>
              <a:t>, stacked in 5 rows, 17 columns, 5 tiles deep. </a:t>
            </a:r>
          </a:p>
          <a:p>
            <a:pPr marL="285750" indent="-285750">
              <a:buFont typeface="Arial"/>
              <a:buChar char="•"/>
            </a:pPr>
            <a:r>
              <a:rPr lang="en-US" sz="1400" dirty="0" smtClean="0">
                <a:latin typeface="Times New Roman"/>
                <a:cs typeface="Times New Roman"/>
              </a:rPr>
              <a:t>Sheets of </a:t>
            </a:r>
            <a:r>
              <a:rPr lang="en-US" sz="1400" dirty="0" err="1" smtClean="0">
                <a:latin typeface="Times New Roman"/>
                <a:cs typeface="Times New Roman"/>
              </a:rPr>
              <a:t>Tedlar</a:t>
            </a:r>
            <a:r>
              <a:rPr lang="en-US" sz="1400" dirty="0" smtClean="0">
                <a:latin typeface="Times New Roman"/>
                <a:cs typeface="Times New Roman"/>
              </a:rPr>
              <a:t> between tiles reduce distortion from photons crossing track boundaries</a:t>
            </a:r>
          </a:p>
          <a:p>
            <a:pPr marL="285750" indent="-285750">
              <a:buFont typeface="Arial"/>
              <a:buChar char="•"/>
            </a:pPr>
            <a:r>
              <a:rPr lang="en-US" sz="1400" dirty="0" smtClean="0">
                <a:latin typeface="Times New Roman"/>
                <a:cs typeface="Times New Roman"/>
              </a:rPr>
              <a:t>UVT-</a:t>
            </a:r>
            <a:r>
              <a:rPr lang="en-US" sz="1400" dirty="0" err="1" smtClean="0">
                <a:latin typeface="Times New Roman"/>
                <a:cs typeface="Times New Roman"/>
              </a:rPr>
              <a:t>lucite</a:t>
            </a:r>
            <a:r>
              <a:rPr lang="en-US" sz="1400" dirty="0" smtClean="0">
                <a:latin typeface="Times New Roman"/>
                <a:cs typeface="Times New Roman"/>
              </a:rPr>
              <a:t> window protects aerogel from C</a:t>
            </a:r>
            <a:r>
              <a:rPr lang="en-US" sz="1400" baseline="-25000" dirty="0" smtClean="0">
                <a:latin typeface="Times New Roman"/>
                <a:cs typeface="Times New Roman"/>
              </a:rPr>
              <a:t>4</a:t>
            </a:r>
            <a:r>
              <a:rPr lang="en-US" sz="1400" dirty="0" smtClean="0">
                <a:latin typeface="Times New Roman"/>
                <a:cs typeface="Times New Roman"/>
              </a:rPr>
              <a:t>F</a:t>
            </a:r>
            <a:r>
              <a:rPr lang="en-US" sz="1400" baseline="-25000" dirty="0" smtClean="0">
                <a:latin typeface="Times New Roman"/>
                <a:cs typeface="Times New Roman"/>
              </a:rPr>
              <a:t>10</a:t>
            </a:r>
            <a:r>
              <a:rPr lang="en-US" sz="1400" dirty="0" smtClean="0">
                <a:latin typeface="Times New Roman"/>
                <a:cs typeface="Times New Roman"/>
              </a:rPr>
              <a:t> and absorbs UV photons </a:t>
            </a:r>
            <a:r>
              <a:rPr lang="en-US" sz="1400" dirty="0" err="1" smtClean="0">
                <a:latin typeface="Times New Roman"/>
                <a:cs typeface="Times New Roman"/>
              </a:rPr>
              <a:t>λ</a:t>
            </a:r>
            <a:r>
              <a:rPr lang="en-US" sz="1400" dirty="0" smtClean="0">
                <a:latin typeface="Times New Roman"/>
                <a:cs typeface="Times New Roman"/>
              </a:rPr>
              <a:t> &lt; 300 nm (Rayleigh scattering dominates at UV wavelengths)</a:t>
            </a:r>
          </a:p>
          <a:p>
            <a:pPr marL="285750" indent="-285750">
              <a:buFont typeface="Arial"/>
              <a:buChar char="•"/>
            </a:pPr>
            <a:r>
              <a:rPr lang="en-US" sz="1400" dirty="0" smtClean="0">
                <a:latin typeface="Times New Roman"/>
                <a:cs typeface="Times New Roman"/>
              </a:rPr>
              <a:t>Windows:</a:t>
            </a:r>
          </a:p>
          <a:p>
            <a:pPr marL="742950" lvl="1" indent="-285750">
              <a:buFont typeface="Arial"/>
              <a:buChar char="•"/>
            </a:pPr>
            <a:r>
              <a:rPr lang="en-US" sz="1400" dirty="0" smtClean="0">
                <a:latin typeface="Times New Roman"/>
                <a:cs typeface="Times New Roman"/>
              </a:rPr>
              <a:t>Entry: 1 mm-thick Al, dimensions 187.7 x 46.4 cm</a:t>
            </a:r>
            <a:r>
              <a:rPr lang="en-US" sz="1400" baseline="30000" dirty="0" smtClean="0">
                <a:latin typeface="Times New Roman"/>
                <a:cs typeface="Times New Roman"/>
              </a:rPr>
              <a:t>2</a:t>
            </a:r>
            <a:r>
              <a:rPr lang="en-US" sz="1400" dirty="0">
                <a:latin typeface="Times New Roman"/>
                <a:cs typeface="Times New Roman"/>
              </a:rPr>
              <a:t> </a:t>
            </a:r>
            <a:endParaRPr lang="en-US" sz="1400" dirty="0" smtClean="0">
              <a:latin typeface="Times New Roman"/>
              <a:cs typeface="Times New Roman"/>
            </a:endParaRPr>
          </a:p>
          <a:p>
            <a:pPr marL="742950" lvl="1" indent="-285750">
              <a:buFont typeface="Arial"/>
              <a:buChar char="•"/>
            </a:pPr>
            <a:r>
              <a:rPr lang="en-US" sz="1400" dirty="0" smtClean="0">
                <a:latin typeface="Times New Roman"/>
                <a:cs typeface="Times New Roman"/>
              </a:rPr>
              <a:t>Exit: 1 mm-thick Al, dimensions 257 x 59 cm</a:t>
            </a:r>
            <a:r>
              <a:rPr lang="en-US" sz="1400" baseline="30000" dirty="0" smtClean="0">
                <a:latin typeface="Times New Roman"/>
                <a:cs typeface="Times New Roman"/>
              </a:rPr>
              <a:t>2</a:t>
            </a:r>
            <a:endParaRPr lang="en-US" sz="1400" dirty="0" smtClean="0">
              <a:latin typeface="Times New Roman"/>
              <a:cs typeface="Times New Roman"/>
            </a:endParaRPr>
          </a:p>
          <a:p>
            <a:pPr marL="285750" indent="-285750">
              <a:buFont typeface="Arial"/>
              <a:buChar char="•"/>
            </a:pPr>
            <a:r>
              <a:rPr lang="en-US" sz="1400" dirty="0" smtClean="0">
                <a:latin typeface="Times New Roman"/>
                <a:cs typeface="Times New Roman"/>
              </a:rPr>
              <a:t>Mirrors: Carbon-fiber composite, 0.01 X</a:t>
            </a:r>
            <a:r>
              <a:rPr lang="en-US" sz="1400" baseline="-25000" dirty="0" smtClean="0">
                <a:latin typeface="Times New Roman"/>
                <a:cs typeface="Times New Roman"/>
              </a:rPr>
              <a:t>0</a:t>
            </a:r>
            <a:r>
              <a:rPr lang="en-US" sz="1400" dirty="0" smtClean="0">
                <a:latin typeface="Times New Roman"/>
                <a:cs typeface="Times New Roman"/>
              </a:rPr>
              <a:t> thickness, spherical geometry, R = 2.2 m</a:t>
            </a:r>
          </a:p>
          <a:p>
            <a:pPr marL="285750" indent="-285750">
              <a:buFont typeface="Arial"/>
              <a:buChar char="•"/>
            </a:pPr>
            <a:r>
              <a:rPr lang="en-US" sz="1400" dirty="0" smtClean="0">
                <a:latin typeface="Times New Roman"/>
                <a:cs typeface="Times New Roman"/>
              </a:rPr>
              <a:t>Photon detector: Phillips XP1911/UV PMTs, 0.75”-diameter (15 mm active diameter). Hexagonal close-packed arrangement, packing fraction ~0.38. Light-collecting funnels increase collection efficiency.</a:t>
            </a:r>
            <a:endParaRPr lang="en-US" sz="1400" dirty="0">
              <a:latin typeface="Times New Roman"/>
              <a:cs typeface="Times New Roman"/>
            </a:endParaRPr>
          </a:p>
        </p:txBody>
      </p:sp>
      <p:sp>
        <p:nvSpPr>
          <p:cNvPr id="5" name="Date Placeholder 4"/>
          <p:cNvSpPr>
            <a:spLocks noGrp="1"/>
          </p:cNvSpPr>
          <p:nvPr>
            <p:ph type="dt" sz="half" idx="10"/>
          </p:nvPr>
        </p:nvSpPr>
        <p:spPr/>
        <p:txBody>
          <a:bodyPr/>
          <a:lstStyle/>
          <a:p>
            <a:r>
              <a:rPr lang="en-US" smtClean="0"/>
              <a:t>7/14/2017</a:t>
            </a:r>
            <a:endParaRPr lang="en-US"/>
          </a:p>
        </p:txBody>
      </p:sp>
      <p:sp>
        <p:nvSpPr>
          <p:cNvPr id="8" name="Footer Placeholder 7"/>
          <p:cNvSpPr>
            <a:spLocks noGrp="1"/>
          </p:cNvSpPr>
          <p:nvPr>
            <p:ph type="ftr" sz="quarter" idx="11"/>
          </p:nvPr>
        </p:nvSpPr>
        <p:spPr/>
        <p:txBody>
          <a:bodyPr/>
          <a:lstStyle/>
          <a:p>
            <a:r>
              <a:rPr lang="en-US" smtClean="0"/>
              <a:t>SBS Collaboration Summer 2017</a:t>
            </a:r>
            <a:endParaRPr lang="en-US"/>
          </a:p>
        </p:txBody>
      </p:sp>
      <p:sp>
        <p:nvSpPr>
          <p:cNvPr id="10" name="Slide Number Placeholder 9"/>
          <p:cNvSpPr>
            <a:spLocks noGrp="1"/>
          </p:cNvSpPr>
          <p:nvPr>
            <p:ph type="sldNum" sz="quarter" idx="12"/>
          </p:nvPr>
        </p:nvSpPr>
        <p:spPr/>
        <p:txBody>
          <a:bodyPr/>
          <a:lstStyle/>
          <a:p>
            <a:fld id="{8127209B-B3F5-498A-AD06-B1E95A6A5D2E}" type="slidenum">
              <a:rPr lang="en-US" smtClean="0"/>
              <a:t>4</a:t>
            </a:fld>
            <a:endParaRPr lang="en-US"/>
          </a:p>
        </p:txBody>
      </p:sp>
    </p:spTree>
    <p:extLst>
      <p:ext uri="{BB962C8B-B14F-4D97-AF65-F5344CB8AC3E}">
        <p14:creationId xmlns:p14="http://schemas.microsoft.com/office/powerpoint/2010/main" val="2656668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SBS RICH Detector Photos</a:t>
            </a:r>
            <a:endParaRPr lang="en-US"/>
          </a:p>
        </p:txBody>
      </p:sp>
      <p:sp>
        <p:nvSpPr>
          <p:cNvPr id="3" name="Date Placeholder 2"/>
          <p:cNvSpPr>
            <a:spLocks noGrp="1"/>
          </p:cNvSpPr>
          <p:nvPr>
            <p:ph type="dt" sz="half" idx="10"/>
          </p:nvPr>
        </p:nvSpPr>
        <p:spPr/>
        <p:txBody>
          <a:bodyPr/>
          <a:lstStyle/>
          <a:p>
            <a:r>
              <a:rPr lang="en-US" smtClean="0"/>
              <a:t>7/14/2017</a:t>
            </a:r>
            <a:endParaRPr lang="en-US"/>
          </a:p>
        </p:txBody>
      </p:sp>
      <p:sp>
        <p:nvSpPr>
          <p:cNvPr id="4" name="Footer Placeholder 3"/>
          <p:cNvSpPr>
            <a:spLocks noGrp="1"/>
          </p:cNvSpPr>
          <p:nvPr>
            <p:ph type="ftr" sz="quarter" idx="11"/>
          </p:nvPr>
        </p:nvSpPr>
        <p:spPr/>
        <p:txBody>
          <a:bodyPr/>
          <a:lstStyle/>
          <a:p>
            <a:r>
              <a:rPr lang="en-US" smtClean="0"/>
              <a:t>SBS Collaboration Summer 2017</a:t>
            </a:r>
            <a:endParaRPr lang="en-US"/>
          </a:p>
        </p:txBody>
      </p:sp>
      <p:sp>
        <p:nvSpPr>
          <p:cNvPr id="5" name="Slide Number Placeholder 4"/>
          <p:cNvSpPr>
            <a:spLocks noGrp="1"/>
          </p:cNvSpPr>
          <p:nvPr>
            <p:ph type="sldNum" sz="quarter" idx="12"/>
          </p:nvPr>
        </p:nvSpPr>
        <p:spPr/>
        <p:txBody>
          <a:bodyPr/>
          <a:lstStyle/>
          <a:p>
            <a:fld id="{8127209B-B3F5-498A-AD06-B1E95A6A5D2E}" type="slidenum">
              <a:rPr lang="en-US" smtClean="0"/>
              <a:t>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7376"/>
            <a:ext cx="4572000" cy="337367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537" y="607376"/>
            <a:ext cx="3043349" cy="31089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7434" y="3716336"/>
            <a:ext cx="3657600" cy="2743200"/>
          </a:xfrm>
          <a:prstGeom prst="rect">
            <a:avLst/>
          </a:prstGeom>
        </p:spPr>
      </p:pic>
      <p:sp>
        <p:nvSpPr>
          <p:cNvPr id="9" name="TextBox 8"/>
          <p:cNvSpPr txBox="1"/>
          <p:nvPr/>
        </p:nvSpPr>
        <p:spPr>
          <a:xfrm>
            <a:off x="0" y="3981048"/>
            <a:ext cx="4917434" cy="1938992"/>
          </a:xfrm>
          <a:prstGeom prst="rect">
            <a:avLst/>
          </a:prstGeom>
          <a:noFill/>
        </p:spPr>
        <p:txBody>
          <a:bodyPr wrap="square" rtlCol="0">
            <a:spAutoFit/>
          </a:bodyPr>
          <a:lstStyle/>
          <a:p>
            <a:pPr marL="285750" indent="-285750">
              <a:buFont typeface="Arial"/>
              <a:buChar char="•"/>
            </a:pPr>
            <a:r>
              <a:rPr lang="en-US" sz="2000" dirty="0" smtClean="0">
                <a:latin typeface="Times New Roman"/>
                <a:cs typeface="Times New Roman"/>
              </a:rPr>
              <a:t>Above, left: Old picture of one half of RICH with aerogel wall removed</a:t>
            </a:r>
          </a:p>
          <a:p>
            <a:pPr marL="285750" indent="-285750">
              <a:buFont typeface="Arial"/>
              <a:buChar char="•"/>
            </a:pPr>
            <a:r>
              <a:rPr lang="en-US" sz="2000" dirty="0" smtClean="0">
                <a:latin typeface="Times New Roman"/>
                <a:cs typeface="Times New Roman"/>
              </a:rPr>
              <a:t>Above, right: Old picture of one aerogel wall w/containment vessel</a:t>
            </a:r>
          </a:p>
          <a:p>
            <a:pPr marL="285750" indent="-285750">
              <a:buFont typeface="Arial"/>
              <a:buChar char="•"/>
            </a:pPr>
            <a:r>
              <a:rPr lang="en-US" sz="2000" dirty="0" smtClean="0">
                <a:latin typeface="Times New Roman"/>
                <a:cs typeface="Times New Roman"/>
              </a:rPr>
              <a:t>Bottom right: RICH delivery to storage facility @UVA, 2009</a:t>
            </a:r>
          </a:p>
        </p:txBody>
      </p:sp>
    </p:spTree>
    <p:extLst>
      <p:ext uri="{BB962C8B-B14F-4D97-AF65-F5344CB8AC3E}">
        <p14:creationId xmlns:p14="http://schemas.microsoft.com/office/powerpoint/2010/main" val="8392248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HERMES RICH in SBS</a:t>
            </a:r>
            <a:endParaRPr lang="en-US" dirty="0"/>
          </a:p>
        </p:txBody>
      </p:sp>
      <p:sp>
        <p:nvSpPr>
          <p:cNvPr id="3" name="Date Placeholder 2"/>
          <p:cNvSpPr>
            <a:spLocks noGrp="1"/>
          </p:cNvSpPr>
          <p:nvPr>
            <p:ph type="dt" sz="half" idx="10"/>
          </p:nvPr>
        </p:nvSpPr>
        <p:spPr/>
        <p:txBody>
          <a:bodyPr/>
          <a:lstStyle/>
          <a:p>
            <a:r>
              <a:rPr lang="en-US" smtClean="0"/>
              <a:t>7/14/2017</a:t>
            </a:r>
            <a:endParaRPr lang="en-US"/>
          </a:p>
        </p:txBody>
      </p:sp>
      <p:sp>
        <p:nvSpPr>
          <p:cNvPr id="4" name="Footer Placeholder 3"/>
          <p:cNvSpPr>
            <a:spLocks noGrp="1"/>
          </p:cNvSpPr>
          <p:nvPr>
            <p:ph type="ftr" sz="quarter" idx="11"/>
          </p:nvPr>
        </p:nvSpPr>
        <p:spPr/>
        <p:txBody>
          <a:bodyPr/>
          <a:lstStyle/>
          <a:p>
            <a:r>
              <a:rPr lang="en-US" smtClean="0"/>
              <a:t>SBS Collaboration Summer 2017</a:t>
            </a:r>
            <a:endParaRPr lang="en-US"/>
          </a:p>
        </p:txBody>
      </p:sp>
      <p:sp>
        <p:nvSpPr>
          <p:cNvPr id="5" name="Slide Number Placeholder 4"/>
          <p:cNvSpPr>
            <a:spLocks noGrp="1"/>
          </p:cNvSpPr>
          <p:nvPr>
            <p:ph type="sldNum" sz="quarter" idx="12"/>
          </p:nvPr>
        </p:nvSpPr>
        <p:spPr/>
        <p:txBody>
          <a:bodyPr/>
          <a:lstStyle/>
          <a:p>
            <a:fld id="{8127209B-B3F5-498A-AD06-B1E95A6A5D2E}" type="slidenum">
              <a:rPr lang="en-US" smtClean="0"/>
              <a:t>6</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4401"/>
            <a:ext cx="4572000" cy="220990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 y="3369794"/>
            <a:ext cx="5806440" cy="186136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609600"/>
            <a:ext cx="4572000" cy="227315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6208" y="2882758"/>
            <a:ext cx="3337792" cy="3017520"/>
          </a:xfrm>
          <a:prstGeom prst="rect">
            <a:avLst/>
          </a:prstGeom>
        </p:spPr>
      </p:pic>
      <p:sp>
        <p:nvSpPr>
          <p:cNvPr id="11" name="TextBox 10"/>
          <p:cNvSpPr txBox="1"/>
          <p:nvPr/>
        </p:nvSpPr>
        <p:spPr>
          <a:xfrm>
            <a:off x="5806208" y="5900278"/>
            <a:ext cx="3337792" cy="646331"/>
          </a:xfrm>
          <a:prstGeom prst="rect">
            <a:avLst/>
          </a:prstGeom>
          <a:noFill/>
        </p:spPr>
        <p:txBody>
          <a:bodyPr wrap="square" rtlCol="0">
            <a:spAutoFit/>
          </a:bodyPr>
          <a:lstStyle/>
          <a:p>
            <a:pPr algn="ctr"/>
            <a:r>
              <a:rPr lang="en-US" b="1" dirty="0" smtClean="0">
                <a:latin typeface="Times New Roman" charset="0"/>
                <a:ea typeface="Times New Roman" charset="0"/>
                <a:cs typeface="Times New Roman" charset="0"/>
              </a:rPr>
              <a:t>HERMES/SBS RICH </a:t>
            </a:r>
            <a:r>
              <a:rPr lang="en-US" b="1" dirty="0" smtClean="0">
                <a:latin typeface="Times New Roman" charset="0"/>
                <a:ea typeface="Times New Roman" charset="0"/>
                <a:cs typeface="Times New Roman" charset="0"/>
              </a:rPr>
              <a:t>@UConn, Sept. 2014</a:t>
            </a:r>
            <a:endParaRPr lang="en-US" b="1" dirty="0" smtClean="0">
              <a:latin typeface="Times New Roman" charset="0"/>
              <a:ea typeface="Times New Roman" charset="0"/>
              <a:cs typeface="Times New Roman" charset="0"/>
            </a:endParaRPr>
          </a:p>
        </p:txBody>
      </p:sp>
      <p:sp>
        <p:nvSpPr>
          <p:cNvPr id="12" name="TextBox 11"/>
          <p:cNvSpPr txBox="1"/>
          <p:nvPr/>
        </p:nvSpPr>
        <p:spPr>
          <a:xfrm>
            <a:off x="0" y="2915556"/>
            <a:ext cx="5806208" cy="369332"/>
          </a:xfrm>
          <a:prstGeom prst="rect">
            <a:avLst/>
          </a:prstGeom>
          <a:noFill/>
        </p:spPr>
        <p:txBody>
          <a:bodyPr wrap="square" rtlCol="0">
            <a:spAutoFit/>
          </a:bodyPr>
          <a:lstStyle/>
          <a:p>
            <a:pPr algn="ctr"/>
            <a:r>
              <a:rPr lang="en-US" b="1" smtClean="0">
                <a:latin typeface="Times New Roman" charset="0"/>
                <a:ea typeface="Times New Roman" charset="0"/>
                <a:cs typeface="Times New Roman" charset="0"/>
              </a:rPr>
              <a:t>GEANT4-simulated </a:t>
            </a:r>
            <a:r>
              <a:rPr lang="en-US" b="1" dirty="0" smtClean="0">
                <a:latin typeface="Times New Roman" charset="0"/>
                <a:ea typeface="Times New Roman" charset="0"/>
                <a:cs typeface="Times New Roman" charset="0"/>
              </a:rPr>
              <a:t>RICH performance in SBS</a:t>
            </a:r>
          </a:p>
        </p:txBody>
      </p:sp>
      <p:sp>
        <p:nvSpPr>
          <p:cNvPr id="13" name="TextBox 12"/>
          <p:cNvSpPr txBox="1"/>
          <p:nvPr/>
        </p:nvSpPr>
        <p:spPr>
          <a:xfrm>
            <a:off x="0" y="5231162"/>
            <a:ext cx="5806208" cy="830997"/>
          </a:xfrm>
          <a:prstGeom prst="rect">
            <a:avLst/>
          </a:prstGeom>
          <a:noFill/>
        </p:spPr>
        <p:txBody>
          <a:bodyPr wrap="square" rtlCol="0">
            <a:spAutoFit/>
          </a:bodyPr>
          <a:lstStyle/>
          <a:p>
            <a:pPr algn="ctr"/>
            <a:r>
              <a:rPr lang="en-US" sz="2400" b="1" dirty="0" smtClean="0">
                <a:latin typeface="Times New Roman" charset="0"/>
                <a:ea typeface="Times New Roman" charset="0"/>
                <a:cs typeface="Times New Roman" charset="0"/>
              </a:rPr>
              <a:t>GEANT4 simulated </a:t>
            </a:r>
            <a:r>
              <a:rPr lang="en-US" sz="2400" b="1" dirty="0" smtClean="0">
                <a:latin typeface="Times New Roman" charset="0"/>
                <a:ea typeface="Times New Roman" charset="0"/>
                <a:cs typeface="Times New Roman" charset="0"/>
              </a:rPr>
              <a:t>RICH </a:t>
            </a:r>
            <a:r>
              <a:rPr lang="en-US" sz="2400" b="1" dirty="0" smtClean="0">
                <a:latin typeface="Times New Roman" charset="0"/>
                <a:ea typeface="Times New Roman" charset="0"/>
                <a:cs typeface="Times New Roman" charset="0"/>
              </a:rPr>
              <a:t>PID performance in SBS for π/K/p</a:t>
            </a:r>
          </a:p>
        </p:txBody>
      </p:sp>
    </p:spTree>
    <p:extLst>
      <p:ext uri="{BB962C8B-B14F-4D97-AF65-F5344CB8AC3E}">
        <p14:creationId xmlns:p14="http://schemas.microsoft.com/office/powerpoint/2010/main" val="2741233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HERMES RICH at UConn</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609600"/>
            <a:ext cx="6400800" cy="4800600"/>
          </a:xfrm>
          <a:prstGeom prst="rect">
            <a:avLst/>
          </a:prstGeom>
        </p:spPr>
      </p:pic>
      <p:sp>
        <p:nvSpPr>
          <p:cNvPr id="6" name="TextBox 5"/>
          <p:cNvSpPr txBox="1"/>
          <p:nvPr/>
        </p:nvSpPr>
        <p:spPr>
          <a:xfrm>
            <a:off x="0" y="5486400"/>
            <a:ext cx="9144000" cy="646331"/>
          </a:xfrm>
          <a:prstGeom prst="rect">
            <a:avLst/>
          </a:prstGeom>
          <a:noFill/>
        </p:spPr>
        <p:txBody>
          <a:bodyPr wrap="square" rtlCol="0">
            <a:spAutoFit/>
          </a:bodyPr>
          <a:lstStyle/>
          <a:p>
            <a:pPr marL="285750" indent="-285750">
              <a:buFont typeface="Arial" charset="0"/>
              <a:buChar char="•"/>
            </a:pPr>
            <a:r>
              <a:rPr lang="en-US" dirty="0" smtClean="0">
                <a:latin typeface="Times New Roman" charset="0"/>
                <a:ea typeface="Times New Roman" charset="0"/>
                <a:cs typeface="Times New Roman" charset="0"/>
              </a:rPr>
              <a:t>1,934 PMTs removed from the matrix, old front-end electronics removed, one HV interface removed for use in testing.</a:t>
            </a:r>
            <a:endParaRPr lang="en-US" dirty="0">
              <a:latin typeface="Times New Roman" charset="0"/>
              <a:ea typeface="Times New Roman" charset="0"/>
              <a:cs typeface="Times New Roman" charset="0"/>
            </a:endParaRPr>
          </a:p>
        </p:txBody>
      </p:sp>
      <p:sp>
        <p:nvSpPr>
          <p:cNvPr id="2" name="Date Placeholder 1"/>
          <p:cNvSpPr>
            <a:spLocks noGrp="1"/>
          </p:cNvSpPr>
          <p:nvPr>
            <p:ph type="dt" sz="half" idx="10"/>
          </p:nvPr>
        </p:nvSpPr>
        <p:spPr/>
        <p:txBody>
          <a:bodyPr/>
          <a:lstStyle/>
          <a:p>
            <a:r>
              <a:rPr lang="en-US" smtClean="0"/>
              <a:t>7/14/2017</a:t>
            </a:r>
            <a:endParaRPr lang="en-US"/>
          </a:p>
        </p:txBody>
      </p:sp>
      <p:sp>
        <p:nvSpPr>
          <p:cNvPr id="3" name="Footer Placeholder 2"/>
          <p:cNvSpPr>
            <a:spLocks noGrp="1"/>
          </p:cNvSpPr>
          <p:nvPr>
            <p:ph type="ftr" sz="quarter" idx="11"/>
          </p:nvPr>
        </p:nvSpPr>
        <p:spPr/>
        <p:txBody>
          <a:bodyPr/>
          <a:lstStyle/>
          <a:p>
            <a:r>
              <a:rPr lang="en-US" smtClean="0"/>
              <a:t>SBS Collaboration Summer 2017</a:t>
            </a:r>
            <a:endParaRPr lang="en-US"/>
          </a:p>
        </p:txBody>
      </p:sp>
      <p:sp>
        <p:nvSpPr>
          <p:cNvPr id="7" name="Slide Number Placeholder 6"/>
          <p:cNvSpPr>
            <a:spLocks noGrp="1"/>
          </p:cNvSpPr>
          <p:nvPr>
            <p:ph type="sldNum" sz="quarter" idx="12"/>
          </p:nvPr>
        </p:nvSpPr>
        <p:spPr/>
        <p:txBody>
          <a:bodyPr/>
          <a:lstStyle/>
          <a:p>
            <a:fld id="{8127209B-B3F5-498A-AD06-B1E95A6A5D2E}" type="slidenum">
              <a:rPr lang="en-US" smtClean="0"/>
              <a:t>7</a:t>
            </a:fld>
            <a:endParaRPr lang="en-US"/>
          </a:p>
        </p:txBody>
      </p:sp>
    </p:spTree>
    <p:extLst>
      <p:ext uri="{BB962C8B-B14F-4D97-AF65-F5344CB8AC3E}">
        <p14:creationId xmlns:p14="http://schemas.microsoft.com/office/powerpoint/2010/main" val="1739768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Summary of PMT test results (so far)</a:t>
            </a:r>
            <a:endParaRPr lang="en-US" dirty="0"/>
          </a:p>
        </p:txBody>
      </p:sp>
      <p:sp>
        <p:nvSpPr>
          <p:cNvPr id="4" name="Content Placeholder 3"/>
          <p:cNvSpPr>
            <a:spLocks noGrp="1"/>
          </p:cNvSpPr>
          <p:nvPr>
            <p:ph idx="1"/>
          </p:nvPr>
        </p:nvSpPr>
        <p:spPr>
          <a:xfrm>
            <a:off x="628650" y="587829"/>
            <a:ext cx="7886700" cy="5348502"/>
          </a:xfrm>
        </p:spPr>
        <p:txBody>
          <a:bodyPr>
            <a:normAutofit/>
          </a:bodyPr>
          <a:lstStyle/>
          <a:p>
            <a:r>
              <a:rPr lang="en-US" dirty="0" smtClean="0"/>
              <a:t>All PMTs have been tested (1,934 RICH + 224 </a:t>
            </a:r>
            <a:r>
              <a:rPr lang="en-US" dirty="0" smtClean="0"/>
              <a:t>spare). Main battery of tests completed Oct. 2016</a:t>
            </a:r>
          </a:p>
          <a:p>
            <a:r>
              <a:rPr lang="en-US" dirty="0" smtClean="0"/>
              <a:t>32 </a:t>
            </a:r>
            <a:r>
              <a:rPr lang="en-US" dirty="0" smtClean="0"/>
              <a:t>PMTs rejected either because they were “dead” (no </a:t>
            </a:r>
            <a:r>
              <a:rPr lang="en-US" dirty="0" smtClean="0"/>
              <a:t>signals, couldn’t hold HV), </a:t>
            </a:r>
            <a:r>
              <a:rPr lang="en-US" dirty="0" smtClean="0"/>
              <a:t>were extremely noisy</a:t>
            </a:r>
            <a:r>
              <a:rPr lang="en-US" dirty="0" smtClean="0"/>
              <a:t>, exhibited extremely </a:t>
            </a:r>
            <a:r>
              <a:rPr lang="en-US" dirty="0" smtClean="0"/>
              <a:t>low gain/poor signal quality, or had obvious visible defects on inspection.</a:t>
            </a:r>
          </a:p>
          <a:p>
            <a:pPr lvl="1"/>
            <a:r>
              <a:rPr lang="en-US" dirty="0" smtClean="0"/>
              <a:t>This is 1.5% of the total number of PMTs available </a:t>
            </a:r>
          </a:p>
          <a:p>
            <a:pPr lvl="1"/>
            <a:r>
              <a:rPr lang="en-US" dirty="0" smtClean="0"/>
              <a:t>These PMTs were manufactured in 1997-1998</a:t>
            </a:r>
          </a:p>
          <a:p>
            <a:r>
              <a:rPr lang="en-US" dirty="0" smtClean="0"/>
              <a:t>With all the “good” PMTs on hand, we have enough to instrument the RICH with 192 to spare (~10% spare </a:t>
            </a:r>
            <a:r>
              <a:rPr lang="en-US" dirty="0" smtClean="0"/>
              <a:t>capacity</a:t>
            </a:r>
            <a:r>
              <a:rPr lang="en-US" dirty="0"/>
              <a:t>)</a:t>
            </a:r>
            <a:endParaRPr lang="en-US" dirty="0" smtClean="0"/>
          </a:p>
        </p:txBody>
      </p:sp>
      <p:sp>
        <p:nvSpPr>
          <p:cNvPr id="5" name="Date Placeholder 4"/>
          <p:cNvSpPr>
            <a:spLocks noGrp="1"/>
          </p:cNvSpPr>
          <p:nvPr>
            <p:ph type="dt" sz="half" idx="10"/>
          </p:nvPr>
        </p:nvSpPr>
        <p:spPr/>
        <p:txBody>
          <a:bodyPr/>
          <a:lstStyle/>
          <a:p>
            <a:r>
              <a:rPr lang="en-US" smtClean="0"/>
              <a:t>7/14/2017</a:t>
            </a:r>
            <a:endParaRPr lang="en-US"/>
          </a:p>
        </p:txBody>
      </p:sp>
      <p:sp>
        <p:nvSpPr>
          <p:cNvPr id="6" name="Footer Placeholder 5"/>
          <p:cNvSpPr>
            <a:spLocks noGrp="1"/>
          </p:cNvSpPr>
          <p:nvPr>
            <p:ph type="ftr" sz="quarter" idx="11"/>
          </p:nvPr>
        </p:nvSpPr>
        <p:spPr/>
        <p:txBody>
          <a:bodyPr/>
          <a:lstStyle/>
          <a:p>
            <a:r>
              <a:rPr lang="en-US" smtClean="0"/>
              <a:t>SBS Collaboration Summer 2017</a:t>
            </a:r>
            <a:endParaRPr lang="en-US"/>
          </a:p>
        </p:txBody>
      </p:sp>
      <p:sp>
        <p:nvSpPr>
          <p:cNvPr id="7" name="Slide Number Placeholder 6"/>
          <p:cNvSpPr>
            <a:spLocks noGrp="1"/>
          </p:cNvSpPr>
          <p:nvPr>
            <p:ph type="sldNum" sz="quarter" idx="12"/>
          </p:nvPr>
        </p:nvSpPr>
        <p:spPr/>
        <p:txBody>
          <a:bodyPr/>
          <a:lstStyle/>
          <a:p>
            <a:fld id="{8127209B-B3F5-498A-AD06-B1E95A6A5D2E}" type="slidenum">
              <a:rPr lang="en-US" smtClean="0"/>
              <a:t>8</a:t>
            </a:fld>
            <a:endParaRPr lang="en-US"/>
          </a:p>
        </p:txBody>
      </p:sp>
    </p:spTree>
    <p:extLst>
      <p:ext uri="{BB962C8B-B14F-4D97-AF65-F5344CB8AC3E}">
        <p14:creationId xmlns:p14="http://schemas.microsoft.com/office/powerpoint/2010/main" val="13182343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515"/>
            <a:ext cx="9144000" cy="582085"/>
          </a:xfrm>
        </p:spPr>
        <p:txBody>
          <a:bodyPr/>
          <a:lstStyle/>
          <a:p>
            <a:r>
              <a:rPr lang="en-US" smtClean="0"/>
              <a:t>RICH requirements</a:t>
            </a:r>
            <a:endParaRPr lang="en-US" dirty="0"/>
          </a:p>
        </p:txBody>
      </p:sp>
      <p:sp>
        <p:nvSpPr>
          <p:cNvPr id="3" name="Content Placeholder 2"/>
          <p:cNvSpPr>
            <a:spLocks noGrp="1"/>
          </p:cNvSpPr>
          <p:nvPr>
            <p:ph idx="1"/>
          </p:nvPr>
        </p:nvSpPr>
        <p:spPr>
          <a:xfrm>
            <a:off x="0" y="685800"/>
            <a:ext cx="9144000" cy="5250531"/>
          </a:xfrm>
        </p:spPr>
        <p:txBody>
          <a:bodyPr>
            <a:normAutofit fontScale="62500" lnSpcReduction="20000"/>
          </a:bodyPr>
          <a:lstStyle/>
          <a:p>
            <a:r>
              <a:rPr lang="en-US" dirty="0" smtClean="0"/>
              <a:t>C</a:t>
            </a:r>
            <a:r>
              <a:rPr lang="en-US" baseline="-25000" dirty="0" smtClean="0"/>
              <a:t>4</a:t>
            </a:r>
            <a:r>
              <a:rPr lang="en-US" dirty="0" smtClean="0"/>
              <a:t>F</a:t>
            </a:r>
            <a:r>
              <a:rPr lang="en-US" baseline="-25000" dirty="0" smtClean="0"/>
              <a:t>10</a:t>
            </a:r>
            <a:r>
              <a:rPr lang="en-US" dirty="0" smtClean="0"/>
              <a:t> (or similar heavy gas). Recovery/recirculation system was used in HERMES. </a:t>
            </a:r>
          </a:p>
          <a:p>
            <a:pPr lvl="1"/>
            <a:r>
              <a:rPr lang="en-US" dirty="0" smtClean="0"/>
              <a:t>Volume: ~2X GRINCH volume</a:t>
            </a:r>
          </a:p>
          <a:p>
            <a:pPr lvl="1"/>
            <a:r>
              <a:rPr lang="en-US" dirty="0" smtClean="0"/>
              <a:t>RICH AND GRINCH both required for SIDIS. Both use C</a:t>
            </a:r>
            <a:r>
              <a:rPr lang="en-US" baseline="-25000" dirty="0" smtClean="0"/>
              <a:t>4</a:t>
            </a:r>
            <a:r>
              <a:rPr lang="en-US" dirty="0" smtClean="0"/>
              <a:t>F</a:t>
            </a:r>
            <a:r>
              <a:rPr lang="en-US" baseline="-25000" dirty="0" smtClean="0"/>
              <a:t>10</a:t>
            </a:r>
            <a:r>
              <a:rPr lang="en-US" dirty="0" smtClean="0"/>
              <a:t>. Would GRINCH perform with CO</a:t>
            </a:r>
            <a:r>
              <a:rPr lang="en-US" baseline="-25000" dirty="0" smtClean="0"/>
              <a:t>2</a:t>
            </a:r>
            <a:r>
              <a:rPr lang="en-US" dirty="0" smtClean="0"/>
              <a:t>?</a:t>
            </a:r>
          </a:p>
          <a:p>
            <a:pPr lvl="1"/>
            <a:r>
              <a:rPr lang="en-US" dirty="0" smtClean="0"/>
              <a:t>Reaching out to HERMES RICH experts for details of HERMES RICH gas system</a:t>
            </a:r>
          </a:p>
          <a:p>
            <a:pPr lvl="1"/>
            <a:r>
              <a:rPr lang="en-US" dirty="0" smtClean="0"/>
              <a:t>Coordinate with/piggyback on GRINCH solution</a:t>
            </a:r>
          </a:p>
          <a:p>
            <a:r>
              <a:rPr lang="en-US" dirty="0" smtClean="0"/>
              <a:t>Readout electronics: </a:t>
            </a:r>
          </a:p>
          <a:p>
            <a:pPr lvl="1"/>
            <a:r>
              <a:rPr lang="en-US" dirty="0" smtClean="0"/>
              <a:t>CDET version NINO card—choose operating gain such that minimum NINO discriminator threshold corresponds to ~0.1-0.2 </a:t>
            </a:r>
            <a:r>
              <a:rPr lang="en-US" dirty="0" err="1" smtClean="0"/>
              <a:t>ph.e</a:t>
            </a:r>
            <a:r>
              <a:rPr lang="en-US" dirty="0" smtClean="0"/>
              <a:t>. </a:t>
            </a:r>
          </a:p>
          <a:p>
            <a:pPr lvl="1"/>
            <a:r>
              <a:rPr lang="en-US" dirty="0" err="1" smtClean="0"/>
              <a:t>Fastbus</a:t>
            </a:r>
            <a:r>
              <a:rPr lang="en-US" dirty="0" smtClean="0"/>
              <a:t> TDC readout: NO amplitude readout currently planned.</a:t>
            </a:r>
          </a:p>
          <a:p>
            <a:pPr lvl="1"/>
            <a:r>
              <a:rPr lang="en-US" dirty="0" smtClean="0"/>
              <a:t>1,934 RICH PMTs &lt; 2,352 CDET pixels</a:t>
            </a:r>
          </a:p>
          <a:p>
            <a:pPr lvl="2"/>
            <a:r>
              <a:rPr lang="en-US" dirty="0" smtClean="0"/>
              <a:t>Re-use most cabling/electronics from CDET, which is not used for SIDIS, as much as possible.</a:t>
            </a:r>
          </a:p>
          <a:p>
            <a:pPr lvl="1"/>
            <a:r>
              <a:rPr lang="en-US" dirty="0" smtClean="0"/>
              <a:t>RICH signal connector (IDC, two-pin) compatible with CDET version NINO card input header, but signal cable is short (~1.5 m)</a:t>
            </a:r>
          </a:p>
          <a:p>
            <a:pPr lvl="1"/>
            <a:r>
              <a:rPr lang="en-US" dirty="0" smtClean="0"/>
              <a:t>Likely need simple patch panel to connect PMTs </a:t>
            </a:r>
            <a:r>
              <a:rPr lang="en-US" dirty="0" smtClean="0">
                <a:sym typeface="Wingdings"/>
              </a:rPr>
              <a:t> ribbon cable  NINO cards. Location of NINO cards relatively flexible—preferably close to RICH</a:t>
            </a:r>
          </a:p>
          <a:p>
            <a:r>
              <a:rPr lang="en-US" dirty="0" smtClean="0">
                <a:sym typeface="Wingdings"/>
              </a:rPr>
              <a:t>HV: at typical HV, divider current is 40-50 </a:t>
            </a:r>
            <a:r>
              <a:rPr lang="en-US" dirty="0" err="1" smtClean="0">
                <a:sym typeface="Wingdings"/>
              </a:rPr>
              <a:t>uA</a:t>
            </a:r>
            <a:r>
              <a:rPr lang="en-US" dirty="0" smtClean="0">
                <a:sym typeface="Wingdings"/>
              </a:rPr>
              <a:t>; power 32 PMTs on a single HV channel: 61 channels of HV power supply and associated cabling needed</a:t>
            </a:r>
          </a:p>
          <a:p>
            <a:pPr lvl="1"/>
            <a:r>
              <a:rPr lang="en-US" dirty="0" smtClean="0">
                <a:sym typeface="Wingdings"/>
              </a:rPr>
              <a:t>Use pre-existing HV distribution boards mounted directly on RICH</a:t>
            </a:r>
          </a:p>
          <a:p>
            <a:r>
              <a:rPr lang="en-US" dirty="0" smtClean="0">
                <a:sym typeface="Wingdings"/>
              </a:rPr>
              <a:t>Installation in SBS and support frame:</a:t>
            </a:r>
          </a:p>
          <a:p>
            <a:pPr lvl="1"/>
            <a:r>
              <a:rPr lang="en-US" dirty="0" smtClean="0">
                <a:sym typeface="Wingdings"/>
              </a:rPr>
              <a:t>Have RICH drawings, will provide to </a:t>
            </a:r>
            <a:r>
              <a:rPr lang="en-US" dirty="0" err="1" smtClean="0">
                <a:sym typeface="Wingdings"/>
              </a:rPr>
              <a:t>JLab</a:t>
            </a:r>
            <a:r>
              <a:rPr lang="en-US" dirty="0" smtClean="0">
                <a:sym typeface="Wingdings"/>
              </a:rPr>
              <a:t> engineering in the near future</a:t>
            </a:r>
          </a:p>
          <a:p>
            <a:r>
              <a:rPr lang="en-US" dirty="0" smtClean="0">
                <a:sym typeface="Wingdings"/>
              </a:rPr>
              <a:t>Plan for SIDIS is to operate with vertically symmetric orientation of detector package for up/down symmetric acceptance, and periodic polarity reversals of SBS magnet.</a:t>
            </a:r>
            <a:endParaRPr lang="en-US" dirty="0">
              <a:sym typeface="Wingdings"/>
            </a:endParaRPr>
          </a:p>
        </p:txBody>
      </p:sp>
      <p:sp>
        <p:nvSpPr>
          <p:cNvPr id="4" name="Date Placeholder 3"/>
          <p:cNvSpPr>
            <a:spLocks noGrp="1"/>
          </p:cNvSpPr>
          <p:nvPr>
            <p:ph type="dt" sz="half" idx="10"/>
          </p:nvPr>
        </p:nvSpPr>
        <p:spPr/>
        <p:txBody>
          <a:bodyPr/>
          <a:lstStyle/>
          <a:p>
            <a:r>
              <a:rPr lang="en-US" smtClean="0"/>
              <a:t>7/14/2017</a:t>
            </a:r>
            <a:endParaRPr lang="en-US"/>
          </a:p>
        </p:txBody>
      </p:sp>
      <p:sp>
        <p:nvSpPr>
          <p:cNvPr id="5" name="Footer Placeholder 4"/>
          <p:cNvSpPr>
            <a:spLocks noGrp="1"/>
          </p:cNvSpPr>
          <p:nvPr>
            <p:ph type="ftr" sz="quarter" idx="11"/>
          </p:nvPr>
        </p:nvSpPr>
        <p:spPr/>
        <p:txBody>
          <a:bodyPr/>
          <a:lstStyle/>
          <a:p>
            <a:r>
              <a:rPr lang="en-US" smtClean="0"/>
              <a:t>SBS Collaboration Summer 2017</a:t>
            </a:r>
            <a:endParaRPr lang="en-US"/>
          </a:p>
        </p:txBody>
      </p:sp>
      <p:sp>
        <p:nvSpPr>
          <p:cNvPr id="6" name="Slide Number Placeholder 5"/>
          <p:cNvSpPr>
            <a:spLocks noGrp="1"/>
          </p:cNvSpPr>
          <p:nvPr>
            <p:ph type="sldNum" sz="quarter" idx="12"/>
          </p:nvPr>
        </p:nvSpPr>
        <p:spPr/>
        <p:txBody>
          <a:bodyPr/>
          <a:lstStyle/>
          <a:p>
            <a:fld id="{8127209B-B3F5-498A-AD06-B1E95A6A5D2E}" type="slidenum">
              <a:rPr lang="en-US" smtClean="0"/>
              <a:t>9</a:t>
            </a:fld>
            <a:endParaRPr lang="en-US"/>
          </a:p>
        </p:txBody>
      </p:sp>
    </p:spTree>
    <p:extLst>
      <p:ext uri="{BB962C8B-B14F-4D97-AF65-F5344CB8AC3E}">
        <p14:creationId xmlns:p14="http://schemas.microsoft.com/office/powerpoint/2010/main" val="1749350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FF93D45-925C-9A42-B6ED-BD1C2C1FDAE2}" vid="{D669DCE7-84E9-DE4F-8A84-BF061BB294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UConnJLabTemplate</Template>
  <TotalTime>177</TotalTime>
  <Words>1850</Words>
  <Application>Microsoft Macintosh PowerPoint</Application>
  <PresentationFormat>On-screen Show (4:3)</PresentationFormat>
  <Paragraphs>213</Paragraphs>
  <Slides>25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Calibri</vt:lpstr>
      <vt:lpstr>Symbol</vt:lpstr>
      <vt:lpstr>Times New Roman</vt:lpstr>
      <vt:lpstr>Wingdings</vt:lpstr>
      <vt:lpstr>Arial</vt:lpstr>
      <vt:lpstr>Office Theme</vt:lpstr>
      <vt:lpstr>RICH Detector Status</vt:lpstr>
      <vt:lpstr>E12-09-018: Transverse Target SSA in 3He(e,e’h)X</vt:lpstr>
      <vt:lpstr>The HERMES RICH detector</vt:lpstr>
      <vt:lpstr>HERMES RICH Design Aspects</vt:lpstr>
      <vt:lpstr>SBS RICH Detector Photos</vt:lpstr>
      <vt:lpstr>HERMES RICH in SBS</vt:lpstr>
      <vt:lpstr>HERMES RICH at UConn</vt:lpstr>
      <vt:lpstr>Summary of PMT test results (so far)</vt:lpstr>
      <vt:lpstr>RICH requirements</vt:lpstr>
      <vt:lpstr>Near-term activities for RICH</vt:lpstr>
      <vt:lpstr>Summary/conclusions</vt:lpstr>
      <vt:lpstr>Backups</vt:lpstr>
      <vt:lpstr>RICH PMTs</vt:lpstr>
      <vt:lpstr>Philips XP1911/UV Specs</vt:lpstr>
      <vt:lpstr>RICH PMT test stand @UConn</vt:lpstr>
      <vt:lpstr>Dark box</vt:lpstr>
      <vt:lpstr>Pedestal mean and width (5 fC/LSB charge sensitivity)</vt:lpstr>
      <vt:lpstr>Single Photo-electron Signals</vt:lpstr>
      <vt:lpstr>A Pileup Event</vt:lpstr>
      <vt:lpstr>“Histogramming mode” DAQ</vt:lpstr>
      <vt:lpstr>Charge spectrum for “Big” light pulses and determination of number of photoelectrons</vt:lpstr>
      <vt:lpstr>Gain results</vt:lpstr>
      <vt:lpstr>Single-Photoelectron peak width</vt:lpstr>
      <vt:lpstr>Dark Counting Rates</vt:lpstr>
      <vt:lpstr>“Relative Quantum Efficiency”</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 Detector Status</dc:title>
  <dc:creator>Microsoft Office User</dc:creator>
  <cp:lastModifiedBy>Microsoft Office User</cp:lastModifiedBy>
  <cp:revision>38</cp:revision>
  <cp:lastPrinted>2017-07-14T02:11:59Z</cp:lastPrinted>
  <dcterms:created xsi:type="dcterms:W3CDTF">2017-07-13T23:22:31Z</dcterms:created>
  <dcterms:modified xsi:type="dcterms:W3CDTF">2017-07-14T02:20:21Z</dcterms:modified>
</cp:coreProperties>
</file>