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34" r:id="rId4"/>
    <p:sldId id="342" r:id="rId5"/>
    <p:sldId id="297" r:id="rId6"/>
    <p:sldId id="313" r:id="rId7"/>
    <p:sldId id="314" r:id="rId8"/>
    <p:sldId id="315" r:id="rId9"/>
    <p:sldId id="316" r:id="rId10"/>
    <p:sldId id="331" r:id="rId11"/>
    <p:sldId id="340" r:id="rId12"/>
    <p:sldId id="341" r:id="rId13"/>
    <p:sldId id="337" r:id="rId14"/>
    <p:sldId id="343" r:id="rId15"/>
    <p:sldId id="260" r:id="rId16"/>
    <p:sldId id="344" r:id="rId17"/>
    <p:sldId id="298" r:id="rId18"/>
    <p:sldId id="326" r:id="rId19"/>
    <p:sldId id="339" r:id="rId20"/>
    <p:sldId id="332" r:id="rId21"/>
    <p:sldId id="356" r:id="rId22"/>
    <p:sldId id="355" r:id="rId23"/>
    <p:sldId id="354" r:id="rId24"/>
    <p:sldId id="358" r:id="rId25"/>
    <p:sldId id="359" r:id="rId26"/>
    <p:sldId id="360" r:id="rId27"/>
    <p:sldId id="361" r:id="rId28"/>
    <p:sldId id="362" r:id="rId29"/>
    <p:sldId id="263" r:id="rId30"/>
    <p:sldId id="357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7" autoAdjust="0"/>
    <p:restoredTop sz="94660"/>
  </p:normalViewPr>
  <p:slideViewPr>
    <p:cSldViewPr>
      <p:cViewPr varScale="1">
        <p:scale>
          <a:sx n="136" d="100"/>
          <a:sy n="136" d="100"/>
        </p:scale>
        <p:origin x="120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AB365-17F6-4D08-B354-472750244CFF}" type="datetimeFigureOut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E9378-D281-4459-B25B-63F592B476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4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3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3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6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59A7-1F41-46DC-A890-C1BB1A072B8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1DEA-24D4-41C0-9C62-1A61B1E1472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5EB4-E9DC-41B1-8B6A-CE813AE17B86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BA96-B9DB-4F9F-BDF0-D3045657F60B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FD5-5ADB-4641-9762-7D5333224CC4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F751-8C5B-4B75-9756-61EEB4F550D5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461A-6FA5-4670-B1DA-ACFCA5C525A8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6238-C2C7-4F75-A09E-7117E12520F7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2DCF-9E23-40FB-85A2-D553B0C001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DD69-952A-497C-AF79-4A771F2F8ABE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1D417-CDF8-4B69-86B9-7CE7653B7DDD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1AE1-36B6-4064-9CBF-5CEE602E96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ic.jlab.org/wiki/index.php/Trigger/Streaming_Readout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SBS DAQ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SBS collaboration Meeting</a:t>
            </a:r>
          </a:p>
          <a:p>
            <a:r>
              <a:rPr lang="en-US" dirty="0" smtClean="0"/>
              <a:t>Alexandre Camsonne</a:t>
            </a:r>
          </a:p>
          <a:p>
            <a:r>
              <a:rPr lang="en-US" dirty="0" smtClean="0"/>
              <a:t>July 13</a:t>
            </a:r>
            <a:r>
              <a:rPr lang="en-US" baseline="30000" dirty="0" smtClean="0"/>
              <a:t>th</a:t>
            </a:r>
            <a:r>
              <a:rPr lang="en-US" dirty="0" smtClean="0"/>
              <a:t> 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Geometrical MPD suppression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Different methods</a:t>
            </a:r>
          </a:p>
          <a:p>
            <a:pPr lvl="1"/>
            <a:r>
              <a:rPr lang="en-US" dirty="0" smtClean="0"/>
              <a:t>Use on user input Fast clear MPD </a:t>
            </a:r>
          </a:p>
          <a:p>
            <a:pPr lvl="2"/>
            <a:r>
              <a:rPr lang="en-US" dirty="0" smtClean="0"/>
              <a:t>pro : MPD stay in synch</a:t>
            </a:r>
          </a:p>
          <a:p>
            <a:pPr lvl="2"/>
            <a:r>
              <a:rPr lang="en-US" dirty="0" smtClean="0"/>
              <a:t>con :  need more MPD firmware work</a:t>
            </a:r>
          </a:p>
          <a:p>
            <a:pPr lvl="1"/>
            <a:r>
              <a:rPr lang="en-US" dirty="0" smtClean="0"/>
              <a:t>only issue trigger for modules of interest and have SSP keep track of number of events to be read</a:t>
            </a:r>
          </a:p>
          <a:p>
            <a:pPr lvl="2"/>
            <a:r>
              <a:rPr lang="en-US" dirty="0" smtClean="0"/>
              <a:t>pro : no change to MPD</a:t>
            </a:r>
          </a:p>
          <a:p>
            <a:pPr lvl="2"/>
            <a:r>
              <a:rPr lang="en-US" dirty="0" smtClean="0"/>
              <a:t>con : MPDs out of synch and rely on SSP for synchronization, more firmware work</a:t>
            </a:r>
            <a:endParaRPr lang="en-US" dirty="0"/>
          </a:p>
          <a:p>
            <a:pPr lvl="1"/>
            <a:r>
              <a:rPr lang="en-US" dirty="0" smtClean="0"/>
              <a:t>do on SSP or VTP</a:t>
            </a:r>
          </a:p>
          <a:p>
            <a:pPr lvl="2"/>
            <a:r>
              <a:rPr lang="en-US" dirty="0" smtClean="0"/>
              <a:t>pro : no hardware change</a:t>
            </a:r>
          </a:p>
          <a:p>
            <a:pPr lvl="2"/>
            <a:r>
              <a:rPr lang="en-US" dirty="0" smtClean="0"/>
              <a:t>con : resource intensive, synchronization issues, more work for Ben !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45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MPD </a:t>
            </a:r>
            <a:r>
              <a:rPr lang="en-US" dirty="0" err="1" smtClean="0"/>
              <a:t>fastclear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87859" y="2530475"/>
            <a:ext cx="14478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43954" y="2530475"/>
            <a:ext cx="1981200" cy="3429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72662" y="2956719"/>
            <a:ext cx="152400" cy="1173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0262" y="2713832"/>
            <a:ext cx="152400" cy="1173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22718" y="2729439"/>
            <a:ext cx="152400" cy="1173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17018" y="2862238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45998" y="2663801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CAL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254327" y="3047201"/>
            <a:ext cx="3810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149904" y="5257800"/>
            <a:ext cx="3810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23140" y="3231571"/>
            <a:ext cx="3917264" cy="2178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21183"/>
              </p:ext>
            </p:extLst>
          </p:nvPr>
        </p:nvGraphicFramePr>
        <p:xfrm>
          <a:off x="5843954" y="2530473"/>
          <a:ext cx="2082800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6714366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492792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952745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5293193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968772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6660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330697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466889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1084804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94174219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93396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43731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84349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8946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42356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9574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8855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284362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4800600" y="1550964"/>
            <a:ext cx="838200" cy="7350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3289839">
            <a:off x="5577254" y="2273846"/>
            <a:ext cx="533400" cy="290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9555803">
            <a:off x="4287145" y="2172175"/>
            <a:ext cx="533400" cy="290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996462" y="1704325"/>
            <a:ext cx="3804138" cy="22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3" idx="0"/>
          </p:cNvCxnSpPr>
          <p:nvPr/>
        </p:nvCxnSpPr>
        <p:spPr>
          <a:xfrm>
            <a:off x="996462" y="1746539"/>
            <a:ext cx="0" cy="967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298918" y="1726766"/>
            <a:ext cx="0" cy="977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9" idx="1"/>
          </p:cNvCxnSpPr>
          <p:nvPr/>
        </p:nvCxnSpPr>
        <p:spPr>
          <a:xfrm flipH="1">
            <a:off x="1524000" y="1918482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524000" y="1918482"/>
            <a:ext cx="0" cy="1038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298918" y="2956719"/>
            <a:ext cx="2250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676400" y="2047701"/>
            <a:ext cx="3124200" cy="23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672883" y="2101051"/>
            <a:ext cx="0" cy="2079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09600" y="4191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09600" y="2956719"/>
            <a:ext cx="0" cy="1223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09600" y="2956719"/>
            <a:ext cx="3868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56459" y="136629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L2A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926896" y="1643006"/>
            <a:ext cx="528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445206" y="2047701"/>
            <a:ext cx="53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75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MPD </a:t>
            </a:r>
            <a:r>
              <a:rPr lang="en-US" dirty="0" err="1" smtClean="0"/>
              <a:t>Fastclear</a:t>
            </a:r>
            <a:r>
              <a:rPr lang="en-US" dirty="0" smtClean="0"/>
              <a:t>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1187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800" y="2743200"/>
            <a:ext cx="822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33400" y="27432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220595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35052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143000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 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69818" y="3531002"/>
            <a:ext cx="754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L2</a:t>
            </a:r>
          </a:p>
          <a:p>
            <a:endParaRPr lang="en-US" dirty="0"/>
          </a:p>
          <a:p>
            <a:r>
              <a:rPr lang="en-US" dirty="0" smtClean="0"/>
              <a:t>Start reading APV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560318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55518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1000 ns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421382" y="3531002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dirty="0"/>
              <a:t>C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611882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07082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000 ns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87997" y="3531002"/>
            <a:ext cx="38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  <a:p>
            <a:r>
              <a:rPr lang="en-US" dirty="0" err="1" smtClean="0"/>
              <a:t>Samp</a:t>
            </a:r>
            <a:endParaRPr lang="en-US" dirty="0" smtClean="0"/>
          </a:p>
          <a:p>
            <a:r>
              <a:rPr lang="en-US" dirty="0" smtClean="0"/>
              <a:t>L</a:t>
            </a:r>
          </a:p>
          <a:p>
            <a:r>
              <a:rPr lang="en-US" dirty="0" smtClean="0"/>
              <a:t>E</a:t>
            </a:r>
          </a:p>
          <a:p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978497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73697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4525 ns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34506" y="3531002"/>
            <a:ext cx="499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6th</a:t>
            </a:r>
            <a:endParaRPr lang="en-US" dirty="0"/>
          </a:p>
          <a:p>
            <a:r>
              <a:rPr lang="en-US" dirty="0" smtClean="0"/>
              <a:t>S</a:t>
            </a:r>
          </a:p>
          <a:p>
            <a:r>
              <a:rPr lang="en-US" dirty="0"/>
              <a:t>a</a:t>
            </a:r>
            <a:endParaRPr lang="en-US" dirty="0" smtClean="0"/>
          </a:p>
          <a:p>
            <a:r>
              <a:rPr lang="en-US" dirty="0"/>
              <a:t>m</a:t>
            </a:r>
            <a:endParaRPr lang="en-US" dirty="0" smtClean="0"/>
          </a:p>
          <a:p>
            <a:r>
              <a:rPr lang="en-US" dirty="0" smtClean="0"/>
              <a:t>p</a:t>
            </a:r>
          </a:p>
          <a:p>
            <a:r>
              <a:rPr lang="en-US" dirty="0"/>
              <a:t>l</a:t>
            </a:r>
            <a:endParaRPr lang="en-US" dirty="0" smtClean="0"/>
          </a:p>
          <a:p>
            <a:r>
              <a:rPr lang="en-US" dirty="0"/>
              <a:t>e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625007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20207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21150 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579702" y="3531002"/>
            <a:ext cx="4996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 data to</a:t>
            </a:r>
          </a:p>
          <a:p>
            <a:r>
              <a:rPr lang="en-US" dirty="0" smtClean="0"/>
              <a:t> SSP</a:t>
            </a:r>
          </a:p>
          <a:p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770203" y="27432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65403" y="2227303"/>
            <a:ext cx="111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25000 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7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SSP readout performances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141713"/>
              </p:ext>
            </p:extLst>
          </p:nvPr>
        </p:nvGraphicFramePr>
        <p:xfrm>
          <a:off x="152400" y="1905000"/>
          <a:ext cx="8534400" cy="3418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02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Nb</a:t>
                      </a:r>
                      <a:r>
                        <a:rPr lang="en-US" dirty="0" smtClean="0"/>
                        <a:t> samples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Blocklevel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Rate</a:t>
                      </a:r>
                    </a:p>
                    <a:p>
                      <a:pPr algn="ctr"/>
                      <a:r>
                        <a:rPr lang="en-US" dirty="0" smtClean="0"/>
                        <a:t>(kHz)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Effective rates</a:t>
                      </a:r>
                    </a:p>
                    <a:p>
                      <a:pPr algn="ctr"/>
                      <a:r>
                        <a:rPr lang="en-US" dirty="0" smtClean="0"/>
                        <a:t>(kHz)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Effective rates 8</a:t>
                      </a:r>
                      <a:r>
                        <a:rPr lang="en-US" baseline="0" dirty="0" smtClean="0"/>
                        <a:t> APV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(kHz)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4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transfer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371600"/>
            <a:ext cx="4037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backplane, 3 APVs, no zero suppression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4102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Disk speed : 98.2 MB/s</a:t>
            </a:r>
          </a:p>
          <a:p>
            <a:pPr algn="ctr"/>
            <a:r>
              <a:rPr lang="en-US" dirty="0" smtClean="0"/>
              <a:t>Network : 117 MB/s</a:t>
            </a:r>
          </a:p>
          <a:p>
            <a:pPr algn="ctr"/>
            <a:r>
              <a:rPr lang="en-US" dirty="0" smtClean="0"/>
              <a:t>Backplane VME : 100 MB/s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54102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saturate backplane</a:t>
            </a:r>
          </a:p>
          <a:p>
            <a:r>
              <a:rPr lang="en-US" dirty="0" smtClean="0"/>
              <a:t>Expected rate around 15 KHz per MPD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3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first pass SSP data reduction this summer: common noise </a:t>
            </a:r>
            <a:r>
              <a:rPr lang="en-US" dirty="0" err="1" smtClean="0"/>
              <a:t>suppresion</a:t>
            </a:r>
            <a:r>
              <a:rPr lang="en-US" dirty="0" smtClean="0"/>
              <a:t> running average, 6 samples discard first and 6</a:t>
            </a:r>
            <a:r>
              <a:rPr lang="en-US" baseline="30000" dirty="0" smtClean="0"/>
              <a:t>th</a:t>
            </a:r>
            <a:r>
              <a:rPr lang="en-US" dirty="0" smtClean="0"/>
              <a:t> sample if highest amplitude</a:t>
            </a:r>
          </a:p>
          <a:p>
            <a:r>
              <a:rPr lang="en-US" dirty="0" smtClean="0"/>
              <a:t>Second pass if required January 2018 with higher priority from Electronics group</a:t>
            </a:r>
          </a:p>
          <a:p>
            <a:pPr marL="0" indent="0">
              <a:buNone/>
            </a:pPr>
            <a:r>
              <a:rPr lang="en-US" dirty="0" smtClean="0"/>
              <a:t> ( CLAS12 run in October 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Fastbus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 : 1877S</a:t>
            </a:r>
            <a:endParaRPr lang="en-US" dirty="0"/>
          </a:p>
          <a:p>
            <a:r>
              <a:rPr lang="en-US" dirty="0" smtClean="0"/>
              <a:t>Amplitude 1881M</a:t>
            </a:r>
            <a:endParaRPr lang="en-US" dirty="0"/>
          </a:p>
          <a:p>
            <a:r>
              <a:rPr lang="en-US" dirty="0" smtClean="0"/>
              <a:t>Fastbus max transfer speed : 40 MB/s can use either Intel or Old vxworks VME CPU</a:t>
            </a:r>
          </a:p>
          <a:p>
            <a:endParaRPr lang="en-US" dirty="0"/>
          </a:p>
          <a:p>
            <a:r>
              <a:rPr lang="en-US" dirty="0" err="1" smtClean="0"/>
              <a:t>ECal</a:t>
            </a:r>
            <a:r>
              <a:rPr lang="en-US" dirty="0" smtClean="0"/>
              <a:t> : 4 sets of 3 crates, will be able to test performance about 50 MB/s at 100 % occupancy</a:t>
            </a:r>
          </a:p>
          <a:p>
            <a:r>
              <a:rPr lang="en-US" dirty="0" err="1" smtClean="0"/>
              <a:t>Cdet</a:t>
            </a:r>
            <a:r>
              <a:rPr lang="en-US" dirty="0" smtClean="0"/>
              <a:t> : 9 </a:t>
            </a:r>
            <a:r>
              <a:rPr lang="en-US" dirty="0" err="1" smtClean="0"/>
              <a:t>Fastbus</a:t>
            </a:r>
            <a:r>
              <a:rPr lang="en-US" dirty="0" smtClean="0"/>
              <a:t> crates about 11 MB/s at 10 % occupancy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A460D-6B6F-4804-A611-7E67FA318D28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Fastbus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progress from Bob</a:t>
            </a:r>
          </a:p>
          <a:p>
            <a:endParaRPr lang="en-US" dirty="0" smtClean="0"/>
          </a:p>
          <a:p>
            <a:r>
              <a:rPr lang="en-US" dirty="0" smtClean="0"/>
              <a:t>Tools to check synchronization available</a:t>
            </a:r>
          </a:p>
          <a:p>
            <a:endParaRPr lang="en-US" dirty="0" smtClean="0"/>
          </a:p>
          <a:p>
            <a:r>
              <a:rPr lang="en-US" dirty="0" smtClean="0"/>
              <a:t>still development to handle event blocking in decoding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4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HCAL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288 channels</a:t>
            </a:r>
          </a:p>
          <a:p>
            <a:r>
              <a:rPr lang="en-US" dirty="0" smtClean="0"/>
              <a:t>2 VXS crates , 18 FADCs</a:t>
            </a:r>
          </a:p>
          <a:p>
            <a:r>
              <a:rPr lang="en-US" dirty="0" smtClean="0"/>
              <a:t>1.5 MHz singles</a:t>
            </a:r>
          </a:p>
          <a:p>
            <a:r>
              <a:rPr lang="en-US" dirty="0" smtClean="0"/>
              <a:t>16 block clusters</a:t>
            </a:r>
          </a:p>
          <a:p>
            <a:r>
              <a:rPr lang="en-US" dirty="0" smtClean="0"/>
              <a:t>FADC 250 MHz 12 bit = 2 bytes</a:t>
            </a:r>
          </a:p>
          <a:p>
            <a:r>
              <a:rPr lang="en-US" dirty="0" smtClean="0"/>
              <a:t>10 samples : 320 bytes , 57.6 MB/s at 100 % occupancy</a:t>
            </a:r>
          </a:p>
          <a:p>
            <a:r>
              <a:rPr lang="en-US" dirty="0" smtClean="0"/>
              <a:t>VETROC or F1 : high resolution TDC, need NINO</a:t>
            </a:r>
          </a:p>
          <a:p>
            <a:r>
              <a:rPr lang="en-US" dirty="0"/>
              <a:t>V</a:t>
            </a:r>
            <a:r>
              <a:rPr lang="en-US" dirty="0" smtClean="0"/>
              <a:t>TP need to </a:t>
            </a:r>
            <a:r>
              <a:rPr lang="en-US" dirty="0" err="1" smtClean="0"/>
              <a:t>developped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2 VETROC for ECAL sums input and MPD fast clear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Hall B CTP</a:t>
            </a:r>
          </a:p>
          <a:p>
            <a:r>
              <a:rPr lang="en-US" dirty="0" smtClean="0"/>
              <a:t>Larger FPGA than GTP</a:t>
            </a:r>
          </a:p>
          <a:p>
            <a:r>
              <a:rPr lang="en-US" dirty="0" smtClean="0"/>
              <a:t>2x10 Gig optical links</a:t>
            </a:r>
          </a:p>
          <a:p>
            <a:r>
              <a:rPr lang="en-US" dirty="0" smtClean="0"/>
              <a:t>Plan development of VXS readout for FADC and possibly SSP</a:t>
            </a:r>
          </a:p>
          <a:p>
            <a:r>
              <a:rPr lang="en-US" dirty="0" smtClean="0"/>
              <a:t>7 K$</a:t>
            </a:r>
          </a:p>
          <a:p>
            <a:r>
              <a:rPr lang="en-US" dirty="0" smtClean="0"/>
              <a:t>Have 2 for HCAL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44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HCAL trigger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VTP installed</a:t>
            </a:r>
          </a:p>
          <a:p>
            <a:r>
              <a:rPr lang="en-US" dirty="0" smtClean="0"/>
              <a:t>Firmware loaded, need testing</a:t>
            </a:r>
          </a:p>
          <a:p>
            <a:endParaRPr lang="en-US" dirty="0"/>
          </a:p>
          <a:p>
            <a:r>
              <a:rPr lang="en-US" dirty="0" smtClean="0"/>
              <a:t>No CODA ROC planned for CODA 2.6 only for CODA3 so no VTP readout</a:t>
            </a:r>
          </a:p>
          <a:p>
            <a:pPr lvl="1"/>
            <a:r>
              <a:rPr lang="en-US" dirty="0" smtClean="0"/>
              <a:t>Need to negotiate with DAQ group for CODA 2.6 for readout</a:t>
            </a:r>
          </a:p>
          <a:p>
            <a:pPr lvl="1"/>
            <a:r>
              <a:rPr lang="en-US" dirty="0" smtClean="0"/>
              <a:t>Or need to upgrade all </a:t>
            </a:r>
            <a:r>
              <a:rPr lang="en-US" dirty="0" err="1" smtClean="0"/>
              <a:t>Fastbus</a:t>
            </a:r>
            <a:r>
              <a:rPr lang="en-US" dirty="0" smtClean="0"/>
              <a:t> CPU to Intel for VTP readout ( 10 GigE )</a:t>
            </a:r>
          </a:p>
          <a:p>
            <a:pPr lvl="1"/>
            <a:r>
              <a:rPr lang="en-US" dirty="0" smtClean="0"/>
              <a:t>or readout VTP with a CPU or PC at 10 </a:t>
            </a:r>
            <a:r>
              <a:rPr lang="en-US" dirty="0" err="1" smtClean="0"/>
              <a:t>gigE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0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GMn</a:t>
            </a:r>
            <a:r>
              <a:rPr lang="en-US" dirty="0" smtClean="0"/>
              <a:t> </a:t>
            </a:r>
            <a:r>
              <a:rPr lang="en-US" dirty="0" smtClean="0"/>
              <a:t>ERR</a:t>
            </a:r>
          </a:p>
          <a:p>
            <a:r>
              <a:rPr lang="en-US" dirty="0" err="1" smtClean="0"/>
              <a:t>GEp</a:t>
            </a:r>
            <a:r>
              <a:rPr lang="en-US" dirty="0" smtClean="0"/>
              <a:t> plan</a:t>
            </a:r>
          </a:p>
          <a:p>
            <a:r>
              <a:rPr lang="en-US" dirty="0" smtClean="0"/>
              <a:t>GEM data reduction</a:t>
            </a:r>
          </a:p>
          <a:p>
            <a:r>
              <a:rPr lang="en-US" dirty="0" smtClean="0"/>
              <a:t>HCAL progress</a:t>
            </a:r>
          </a:p>
          <a:p>
            <a:r>
              <a:rPr lang="en-US" dirty="0" err="1" smtClean="0"/>
              <a:t>Fastbus</a:t>
            </a:r>
            <a:endParaRPr lang="en-US" dirty="0" smtClean="0"/>
          </a:p>
          <a:p>
            <a:r>
              <a:rPr lang="en-US" dirty="0" smtClean="0"/>
              <a:t>Network upgrade</a:t>
            </a:r>
            <a:endParaRPr lang="en-US" dirty="0" smtClean="0"/>
          </a:p>
          <a:p>
            <a:r>
              <a:rPr lang="en-US" dirty="0" smtClean="0"/>
              <a:t>DAQ disks</a:t>
            </a:r>
          </a:p>
          <a:p>
            <a:r>
              <a:rPr lang="en-US" dirty="0" smtClean="0"/>
              <a:t>SILO capability</a:t>
            </a:r>
          </a:p>
          <a:p>
            <a:r>
              <a:rPr lang="en-US" dirty="0" smtClean="0"/>
              <a:t>Tape cost</a:t>
            </a:r>
          </a:p>
          <a:p>
            <a:r>
              <a:rPr lang="en-US" dirty="0" smtClean="0"/>
              <a:t>TDIS </a:t>
            </a:r>
            <a:r>
              <a:rPr lang="en-US" dirty="0" smtClean="0"/>
              <a:t>TPC</a:t>
            </a:r>
          </a:p>
          <a:p>
            <a:r>
              <a:rPr lang="en-US" dirty="0" smtClean="0"/>
              <a:t>Manpower</a:t>
            </a:r>
          </a:p>
          <a:p>
            <a:r>
              <a:rPr lang="en-US" dirty="0" smtClean="0"/>
              <a:t>Simulation work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DF6C-FC20-4119-BA4A-C09D364C17B5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upgrade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0"/>
            <a:ext cx="7315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hall A router with an Arista switch, reuse existing hall A router as the switch for the racks. This provides dense 10Gig aggregation, with 40Gig expandability. Estimate $30K, 3 month lead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/>
              <a:t>Mode Fiber Installation in the hall ( required for any speeds&gt;1Gbit/sec), rough estimate $30K, 6 month lead time.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left arm, 24 strand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right arm, 24 strand</a:t>
            </a:r>
          </a:p>
          <a:p>
            <a:pPr lvl="1"/>
            <a:r>
              <a:rPr lang="en-US" sz="700" dirty="0"/>
              <a:t>          </a:t>
            </a:r>
            <a:r>
              <a:rPr lang="en-US" dirty="0"/>
              <a:t>Counting House to Labyrinth, 24 strand</a:t>
            </a:r>
          </a:p>
          <a:p>
            <a:pPr lvl="1"/>
            <a:r>
              <a:rPr lang="en-US" sz="700" dirty="0"/>
              <a:t>         </a:t>
            </a:r>
            <a:r>
              <a:rPr lang="en-US" dirty="0"/>
              <a:t>Counting House to Hall Floor Rack Area, 24 </a:t>
            </a:r>
            <a:r>
              <a:rPr lang="en-US" dirty="0" smtClean="0"/>
              <a:t>strand</a:t>
            </a:r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40Gig </a:t>
            </a:r>
            <a:r>
              <a:rPr lang="en-US" dirty="0"/>
              <a:t>uplinks to CEBAF center ($20K upgrade to item 2</a:t>
            </a:r>
            <a:r>
              <a:rPr lang="en-US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Bottomline</a:t>
            </a:r>
            <a:r>
              <a:rPr lang="en-US" dirty="0" smtClean="0"/>
              <a:t> : 10 Gig capability 30 K$ + temporary fiber 10 </a:t>
            </a:r>
            <a:r>
              <a:rPr lang="en-US" dirty="0" err="1" smtClean="0"/>
              <a:t>gigE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40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house DAQ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676400"/>
            <a:ext cx="3048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Raid array on adaq3</a:t>
            </a:r>
          </a:p>
          <a:p>
            <a:r>
              <a:rPr lang="en-US" dirty="0" smtClean="0"/>
              <a:t>several disks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1GB/s seems </a:t>
            </a:r>
            <a:r>
              <a:rPr lang="en-US" dirty="0" smtClean="0"/>
              <a:t>doable</a:t>
            </a:r>
          </a:p>
          <a:p>
            <a:endParaRPr lang="en-US" dirty="0"/>
          </a:p>
          <a:p>
            <a:r>
              <a:rPr lang="en-US" dirty="0" smtClean="0"/>
              <a:t>Might need to upgrade to hold 72 hours of data : </a:t>
            </a:r>
            <a:br>
              <a:rPr lang="en-US" dirty="0" smtClean="0"/>
            </a:br>
            <a:r>
              <a:rPr lang="en-US" dirty="0" smtClean="0"/>
              <a:t>259 TB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 Hall D about 28 K$ per raid array 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7" name="Picture 3" descr="C:\Users\camsonne\Downloads\Screenshot-Benchmark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550124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757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SILO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Mix of LTO 5 and 6</a:t>
            </a:r>
          </a:p>
          <a:p>
            <a:pPr lvl="1"/>
            <a:r>
              <a:rPr lang="en-US" dirty="0" smtClean="0"/>
              <a:t>14 drives LTO 5 and 6 = 2 GB/s</a:t>
            </a:r>
          </a:p>
          <a:p>
            <a:pPr lvl="1"/>
            <a:r>
              <a:rPr lang="en-US" dirty="0" smtClean="0"/>
              <a:t>up to 16 drives</a:t>
            </a:r>
          </a:p>
          <a:p>
            <a:pPr lvl="1"/>
            <a:r>
              <a:rPr lang="en-US" dirty="0" smtClean="0"/>
              <a:t>each LTO7 drive is 300 MB/s about 10 K$ each</a:t>
            </a:r>
          </a:p>
          <a:p>
            <a:pPr lvl="1"/>
            <a:r>
              <a:rPr lang="en-US" dirty="0" smtClean="0"/>
              <a:t>Max : 16 * 300 = 4.8 GB/s</a:t>
            </a:r>
          </a:p>
          <a:p>
            <a:pPr lvl="1"/>
            <a:r>
              <a:rPr lang="en-US" dirty="0" smtClean="0"/>
              <a:t>to handle 1 GB/s : 4 drives about 30 K$</a:t>
            </a:r>
          </a:p>
          <a:p>
            <a:pPr lvl="1"/>
            <a:r>
              <a:rPr lang="en-US" dirty="0" smtClean="0"/>
              <a:t>increase to 4 GB/s ( 1GB + dup + read ) about 120 K$  </a:t>
            </a:r>
          </a:p>
          <a:p>
            <a:pPr lvl="1"/>
            <a:r>
              <a:rPr lang="en-US" dirty="0" smtClean="0"/>
              <a:t>need to write and read at same time</a:t>
            </a:r>
          </a:p>
          <a:p>
            <a:pPr lvl="1"/>
            <a:r>
              <a:rPr lang="en-US" dirty="0" smtClean="0"/>
              <a:t>LTO8 available in 4 to 5 years</a:t>
            </a:r>
          </a:p>
          <a:p>
            <a:pPr lvl="1"/>
            <a:r>
              <a:rPr lang="en-US" dirty="0" smtClean="0"/>
              <a:t>Need to let IT know our real needs </a:t>
            </a:r>
            <a:r>
              <a:rPr lang="en-US" dirty="0" smtClean="0"/>
              <a:t>might need more drives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86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lang="en-US" dirty="0" smtClean="0"/>
              <a:t>Tape cost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</p:spPr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89DB1AE1-36B6-4064-9CBF-5CEE602E96FE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14746"/>
              </p:ext>
            </p:extLst>
          </p:nvPr>
        </p:nvGraphicFramePr>
        <p:xfrm>
          <a:off x="152400" y="1905000"/>
          <a:ext cx="8915400" cy="3962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rtl="0" fontAlgn="b"/>
                      <a:endParaRPr lang="en-US" sz="1600" dirty="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dirty="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Days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Weeks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Data rate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Seconds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Total data TB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Double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LTO5 in k$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LTO6 in k$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LTO7 in k$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LTO8 in k$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E12-12-09-019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GMN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25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3.57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2160000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1080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2160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108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65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27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13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E12-09-016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GEN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7.14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4320000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2160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solidFill>
                            <a:srgbClr val="1A1A1A"/>
                          </a:solidFill>
                          <a:effectLst/>
                        </a:rPr>
                        <a:t>4320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216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130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54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25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E12-07-109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GEP/GMP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45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6.43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1000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3888000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3888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7776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389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233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97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46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E12-09-018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SIDIS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64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9.14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1000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5529600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5529.6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11059.2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553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332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138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effectLst/>
                        </a:rPr>
                        <a:t>65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Total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184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26.29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>
                        <a:effectLst/>
                      </a:endParaRP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15897600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12657.6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25315.2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1,265.76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759.46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>
                          <a:solidFill>
                            <a:srgbClr val="1A1A1A"/>
                          </a:solidFill>
                          <a:effectLst/>
                        </a:rPr>
                        <a:t>316.44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solidFill>
                            <a:srgbClr val="1A1A1A"/>
                          </a:solidFill>
                          <a:effectLst/>
                        </a:rPr>
                        <a:t>148.33</a:t>
                      </a:r>
                    </a:p>
                  </a:txBody>
                  <a:tcPr marL="17145" marR="1714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620000" y="1981200"/>
            <a:ext cx="685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30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BNL TPC readout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eic.jlab.org/wiki/index.php/Trigger/Streaming_Readout</a:t>
            </a:r>
            <a:endParaRPr lang="en-US" dirty="0" smtClean="0"/>
          </a:p>
          <a:p>
            <a:r>
              <a:rPr lang="en-US" dirty="0" smtClean="0"/>
              <a:t>streaming TPC readout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62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01885" y="231094"/>
            <a:ext cx="8341346" cy="98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694" tIns="35694" rIns="35694" bIns="35694" anchor="b"/>
          <a:lstStyle>
            <a:lvl1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000" dirty="0">
                <a:solidFill>
                  <a:srgbClr val="000000"/>
                </a:solidFill>
                <a:latin typeface="Arial Narrow" charset="0"/>
              </a:rPr>
              <a:t>Streaming Readout concept</a:t>
            </a:r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>
          <a:xfrm>
            <a:off x="6642824" y="2576026"/>
            <a:ext cx="2133340" cy="365061"/>
          </a:xfrm>
          <a:prstGeom prst="rect">
            <a:avLst/>
          </a:prstGeom>
        </p:spPr>
        <p:txBody>
          <a:bodyPr vert="horz" lIns="64301" tIns="32150" rIns="64301" bIns="32150" rtlCol="0" anchor="ctr"/>
          <a:lstStyle>
            <a:defPPr>
              <a:defRPr lang="en-GB"/>
            </a:defPPr>
            <a:lvl1pPr algn="r" defTabSz="3587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 kern="1200">
                <a:solidFill>
                  <a:schemeClr val="tx1">
                    <a:tint val="75000"/>
                  </a:schemeClr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 marL="742950" indent="-285750" algn="l" defTabSz="3587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 marL="1143000" indent="-228600" algn="l" defTabSz="3587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 marL="1600200" indent="-228600" algn="l" defTabSz="3587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 marL="2057400" indent="-228600" algn="l" defTabSz="3587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fld id="{7D854EC2-8F58-5C4F-8AEB-33CAAE66C4B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70888" y="1687021"/>
            <a:ext cx="7867146" cy="35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/>
          <a:p>
            <a:pPr>
              <a:tabLst>
                <a:tab pos="915943" algn="l"/>
                <a:tab pos="1093734" algn="l"/>
                <a:tab pos="1944591" algn="l"/>
              </a:tabLst>
            </a:pPr>
            <a:r>
              <a:rPr lang="en-US" sz="1700" dirty="0">
                <a:solidFill>
                  <a:srgbClr val="000000"/>
                </a:solidFill>
              </a:rPr>
              <a:t>The streaming data are recorded all the time, and broken up in chunks above threshold</a:t>
            </a:r>
          </a:p>
        </p:txBody>
      </p:sp>
      <p:pic>
        <p:nvPicPr>
          <p:cNvPr id="13" name="Picture 12" descr="timel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3" y="3838074"/>
            <a:ext cx="9144000" cy="124030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auto">
          <a:xfrm>
            <a:off x="491045" y="4009617"/>
            <a:ext cx="214339" cy="910976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25038" y="4009617"/>
            <a:ext cx="214339" cy="910976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25742" y="4009617"/>
            <a:ext cx="214339" cy="910976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159309" y="4009617"/>
            <a:ext cx="214339" cy="910976"/>
          </a:xfrm>
          <a:prstGeom prst="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22174" y="3413676"/>
            <a:ext cx="6311463" cy="40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/>
          <a:p>
            <a:pPr>
              <a:tabLst>
                <a:tab pos="915943" algn="l"/>
                <a:tab pos="1093734" algn="l"/>
                <a:tab pos="1944591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Only chunks correlated with triggered events are then kept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917139" y="4018549"/>
            <a:ext cx="214339" cy="910976"/>
          </a:xfrm>
          <a:prstGeom prst="rect">
            <a:avLst/>
          </a:prstGeom>
          <a:solidFill>
            <a:srgbClr val="008000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35618" y="4018549"/>
            <a:ext cx="214339" cy="910976"/>
          </a:xfrm>
          <a:prstGeom prst="rect">
            <a:avLst/>
          </a:prstGeom>
          <a:solidFill>
            <a:srgbClr val="008000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81650" y="4018549"/>
            <a:ext cx="214339" cy="910976"/>
          </a:xfrm>
          <a:prstGeom prst="rect">
            <a:avLst/>
          </a:prstGeom>
          <a:solidFill>
            <a:srgbClr val="008000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32201" y="3809027"/>
            <a:ext cx="2949450" cy="34122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554692" y="3782559"/>
            <a:ext cx="1" cy="23589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141240" y="3809027"/>
            <a:ext cx="1095545" cy="50793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71599" y="3446989"/>
            <a:ext cx="1736143" cy="329040"/>
          </a:xfrm>
          <a:prstGeom prst="rect">
            <a:avLst/>
          </a:prstGeom>
          <a:solidFill>
            <a:srgbClr val="008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01" tIns="32150" rIns="64301" bIns="32150"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86969" y="4195866"/>
            <a:ext cx="360690" cy="341927"/>
          </a:xfrm>
          <a:prstGeom prst="rect">
            <a:avLst/>
          </a:prstGeom>
          <a:noFill/>
        </p:spPr>
        <p:txBody>
          <a:bodyPr wrap="none" lIns="64301" tIns="32150" rIns="64301" bIns="3215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6691" y="4207776"/>
            <a:ext cx="360690" cy="341927"/>
          </a:xfrm>
          <a:prstGeom prst="rect">
            <a:avLst/>
          </a:prstGeom>
          <a:noFill/>
        </p:spPr>
        <p:txBody>
          <a:bodyPr wrap="none" lIns="64301" tIns="32150" rIns="64301" bIns="3215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7403" y="4219686"/>
            <a:ext cx="360690" cy="341927"/>
          </a:xfrm>
          <a:prstGeom prst="rect">
            <a:avLst/>
          </a:prstGeom>
          <a:noFill/>
        </p:spPr>
        <p:txBody>
          <a:bodyPr wrap="none" lIns="64301" tIns="32150" rIns="64301" bIns="3215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02879" y="4231596"/>
            <a:ext cx="360690" cy="341927"/>
          </a:xfrm>
          <a:prstGeom prst="rect">
            <a:avLst/>
          </a:prstGeom>
          <a:noFill/>
        </p:spPr>
        <p:txBody>
          <a:bodyPr wrap="none" lIns="64301" tIns="32150" rIns="64301" bIns="3215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89866" y="2182866"/>
            <a:ext cx="9144000" cy="4139824"/>
            <a:chOff x="923664" y="33304270"/>
            <a:chExt cx="13003213" cy="5886791"/>
          </a:xfrm>
        </p:grpSpPr>
        <p:pic>
          <p:nvPicPr>
            <p:cNvPr id="31" name="Picture 30" descr="timeline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664" y="33304270"/>
              <a:ext cx="13003213" cy="1763705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auto">
            <a:xfrm>
              <a:off x="1511101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526241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830153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133165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386275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9571649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891601" y="33548204"/>
              <a:ext cx="304800" cy="12954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2522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US" sz="800">
                <a:solidFill>
                  <a:schemeClr val="bg1"/>
                </a:solidFill>
                <a:latin typeface="Helvetica Neue Light" charset="0"/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649782" y="37712721"/>
              <a:ext cx="1045472" cy="14783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9907" y="37776979"/>
              <a:ext cx="293701" cy="1378671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15089" y="37760368"/>
              <a:ext cx="316293" cy="1395282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45802" y="37768674"/>
              <a:ext cx="316293" cy="1386976"/>
            </a:xfrm>
            <a:prstGeom prst="rect">
              <a:avLst/>
            </a:prstGeom>
          </p:spPr>
        </p:pic>
      </p:grp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2899645" y="5307078"/>
            <a:ext cx="5178717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/>
          <a:p>
            <a:pPr>
              <a:tabLst>
                <a:tab pos="915943" algn="l"/>
                <a:tab pos="1093734" algn="l"/>
                <a:tab pos="1944591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This results in a greatly reduced data stream</a:t>
            </a:r>
          </a:p>
          <a:p>
            <a:pPr>
              <a:tabLst>
                <a:tab pos="915943" algn="l"/>
                <a:tab pos="1093734" algn="l"/>
                <a:tab pos="1944591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The real-time processing demands are very high</a:t>
            </a:r>
          </a:p>
        </p:txBody>
      </p:sp>
    </p:spTree>
    <p:extLst>
      <p:ext uri="{BB962C8B-B14F-4D97-AF65-F5344CB8AC3E}">
        <p14:creationId xmlns:p14="http://schemas.microsoft.com/office/powerpoint/2010/main" val="5330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01885" y="231094"/>
            <a:ext cx="8341346" cy="98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694" tIns="35694" rIns="35694" bIns="35694" anchor="b"/>
          <a:lstStyle>
            <a:lvl1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000" dirty="0">
                <a:solidFill>
                  <a:srgbClr val="000000"/>
                </a:solidFill>
                <a:latin typeface="Arial Narrow" charset="0"/>
              </a:rPr>
              <a:t>The streaming TPC readout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2958" y="6356740"/>
            <a:ext cx="2133340" cy="365061"/>
          </a:xfrm>
          <a:prstGeom prst="rect">
            <a:avLst/>
          </a:prstGeom>
        </p:spPr>
        <p:txBody>
          <a:bodyPr lIns="64301" tIns="32150" rIns="64301" bIns="32150"/>
          <a:lstStyle/>
          <a:p>
            <a:fld id="{7D854EC2-8F58-5C4F-8AEB-33CAAE66C4BD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060"/>
          <a:stretch/>
        </p:blipFill>
        <p:spPr>
          <a:xfrm>
            <a:off x="158872" y="2947436"/>
            <a:ext cx="1088996" cy="701287"/>
          </a:xfrm>
          <a:prstGeom prst="rect">
            <a:avLst/>
          </a:prstGeom>
        </p:spPr>
      </p:pic>
      <p:sp>
        <p:nvSpPr>
          <p:cNvPr id="6" name="Line 36"/>
          <p:cNvSpPr>
            <a:spLocks noChangeShapeType="1"/>
          </p:cNvSpPr>
          <p:nvPr/>
        </p:nvSpPr>
        <p:spPr bwMode="auto">
          <a:xfrm>
            <a:off x="3388052" y="2721599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7" name="Line 36"/>
          <p:cNvSpPr>
            <a:spLocks noChangeShapeType="1"/>
          </p:cNvSpPr>
          <p:nvPr/>
        </p:nvSpPr>
        <p:spPr bwMode="auto">
          <a:xfrm>
            <a:off x="3388052" y="3161783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8" name="Line 36"/>
          <p:cNvSpPr>
            <a:spLocks noChangeShapeType="1"/>
          </p:cNvSpPr>
          <p:nvPr/>
        </p:nvSpPr>
        <p:spPr bwMode="auto">
          <a:xfrm>
            <a:off x="3388052" y="3601967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>
            <a:off x="3388052" y="4042152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>
            <a:off x="3388052" y="4482336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75136" y="5466018"/>
            <a:ext cx="3918501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>
            <a:spAutoFit/>
          </a:bodyPr>
          <a:lstStyle/>
          <a:p>
            <a:pPr marL="285736" indent="-285736">
              <a:buFont typeface="Arial" charset="0"/>
              <a:buChar char="•"/>
              <a:tabLst>
                <a:tab pos="915943" algn="l"/>
                <a:tab pos="1093734" algn="l"/>
                <a:tab pos="1944591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DAM	  Data Aggregation Module</a:t>
            </a:r>
          </a:p>
          <a:p>
            <a:pPr marL="285736" indent="-285736">
              <a:buFont typeface="Arial" charset="0"/>
              <a:buChar char="•"/>
              <a:tabLst>
                <a:tab pos="915943" algn="l"/>
                <a:tab pos="1093734" algn="l"/>
                <a:tab pos="1944591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EBDC	  Event Buffering and Data Compressor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806858" y="3641064"/>
            <a:ext cx="841375" cy="411163"/>
          </a:xfrm>
          <a:prstGeom prst="rect">
            <a:avLst/>
          </a:prstGeom>
          <a:solidFill>
            <a:srgbClr val="CCCC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6" tIns="46798" rIns="89996" bIns="46798" anchor="ctr"/>
          <a:lstStyle/>
          <a:p>
            <a:pPr algn="ctr">
              <a:lnSpc>
                <a:spcPct val="125000"/>
              </a:lnSpc>
              <a:tabLst>
                <a:tab pos="0" algn="l"/>
                <a:tab pos="457177" algn="l"/>
                <a:tab pos="914355" algn="l"/>
                <a:tab pos="1371532" algn="l"/>
                <a:tab pos="1828710" algn="l"/>
                <a:tab pos="2285887" algn="l"/>
                <a:tab pos="2743064" algn="l"/>
                <a:tab pos="3200241" algn="l"/>
                <a:tab pos="3657418" algn="l"/>
                <a:tab pos="4114596" algn="l"/>
                <a:tab pos="4571773" algn="l"/>
                <a:tab pos="5028950" algn="l"/>
                <a:tab pos="5486128" algn="l"/>
                <a:tab pos="5943305" algn="l"/>
                <a:tab pos="6400483" algn="l"/>
                <a:tab pos="6857660" algn="l"/>
                <a:tab pos="7314837" algn="l"/>
                <a:tab pos="7772015" algn="l"/>
                <a:tab pos="8229192" algn="l"/>
                <a:tab pos="8686369" algn="l"/>
                <a:tab pos="9143546" algn="l"/>
              </a:tabLst>
              <a:defRPr/>
            </a:pPr>
            <a:r>
              <a:rPr lang="en-GB" sz="1200">
                <a:solidFill>
                  <a:srgbClr val="000000"/>
                </a:solidFill>
                <a:cs typeface="Arial" charset="0"/>
              </a:rPr>
              <a:t>Buffer Box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>
            <a:off x="6738721" y="3847438"/>
            <a:ext cx="458787" cy="1588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" name="Line 36"/>
          <p:cNvSpPr>
            <a:spLocks noChangeShapeType="1"/>
          </p:cNvSpPr>
          <p:nvPr/>
        </p:nvSpPr>
        <p:spPr bwMode="auto">
          <a:xfrm>
            <a:off x="3388052" y="2250807"/>
            <a:ext cx="1182065" cy="11490"/>
          </a:xfrm>
          <a:prstGeom prst="line">
            <a:avLst/>
          </a:prstGeom>
          <a:noFill/>
          <a:ln w="3816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5" name="Line 49"/>
          <p:cNvSpPr>
            <a:spLocks noChangeShapeType="1"/>
          </p:cNvSpPr>
          <p:nvPr/>
        </p:nvSpPr>
        <p:spPr bwMode="auto">
          <a:xfrm>
            <a:off x="5519521" y="3024342"/>
            <a:ext cx="382587" cy="1588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6" name="Line 50"/>
          <p:cNvSpPr>
            <a:spLocks noChangeShapeType="1"/>
          </p:cNvSpPr>
          <p:nvPr/>
        </p:nvSpPr>
        <p:spPr bwMode="auto">
          <a:xfrm>
            <a:off x="5519521" y="3483131"/>
            <a:ext cx="382587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7" name="Line 51"/>
          <p:cNvSpPr>
            <a:spLocks noChangeShapeType="1"/>
          </p:cNvSpPr>
          <p:nvPr/>
        </p:nvSpPr>
        <p:spPr bwMode="auto">
          <a:xfrm>
            <a:off x="5519521" y="3941917"/>
            <a:ext cx="382587" cy="1588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8" name="Line 52"/>
          <p:cNvSpPr>
            <a:spLocks noChangeShapeType="1"/>
          </p:cNvSpPr>
          <p:nvPr/>
        </p:nvSpPr>
        <p:spPr bwMode="auto">
          <a:xfrm>
            <a:off x="5519521" y="4402292"/>
            <a:ext cx="382587" cy="1588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9" name="Line 54"/>
          <p:cNvSpPr>
            <a:spLocks noChangeShapeType="1"/>
          </p:cNvSpPr>
          <p:nvPr/>
        </p:nvSpPr>
        <p:spPr bwMode="auto">
          <a:xfrm>
            <a:off x="5213133" y="2794156"/>
            <a:ext cx="688975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0" name="Line 55"/>
          <p:cNvSpPr>
            <a:spLocks noChangeShapeType="1"/>
          </p:cNvSpPr>
          <p:nvPr/>
        </p:nvSpPr>
        <p:spPr bwMode="auto">
          <a:xfrm>
            <a:off x="5213133" y="3254531"/>
            <a:ext cx="688975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1" name="Line 56"/>
          <p:cNvSpPr>
            <a:spLocks noChangeShapeType="1"/>
          </p:cNvSpPr>
          <p:nvPr/>
        </p:nvSpPr>
        <p:spPr bwMode="auto">
          <a:xfrm>
            <a:off x="5213133" y="3713317"/>
            <a:ext cx="688975" cy="1588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2" name="Line 57"/>
          <p:cNvSpPr>
            <a:spLocks noChangeShapeType="1"/>
          </p:cNvSpPr>
          <p:nvPr/>
        </p:nvSpPr>
        <p:spPr bwMode="auto">
          <a:xfrm>
            <a:off x="5213133" y="4172106"/>
            <a:ext cx="688975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>
            <a:off x="5213133" y="4630892"/>
            <a:ext cx="688975" cy="1588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4" name="Text Box 60"/>
          <p:cNvSpPr txBox="1">
            <a:spLocks noChangeArrowheads="1"/>
          </p:cNvSpPr>
          <p:nvPr/>
        </p:nvSpPr>
        <p:spPr bwMode="auto">
          <a:xfrm>
            <a:off x="7234021" y="3441040"/>
            <a:ext cx="714396" cy="5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6" tIns="46798" rIns="89996" bIns="46798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lnSpc>
                <a:spcPct val="125000"/>
              </a:lnSpc>
              <a:defRPr/>
            </a:pPr>
            <a:r>
              <a:rPr lang="en-GB" sz="1200" dirty="0"/>
              <a:t>To RCF/</a:t>
            </a:r>
          </a:p>
          <a:p>
            <a:pPr>
              <a:lnSpc>
                <a:spcPct val="125000"/>
              </a:lnSpc>
              <a:defRPr/>
            </a:pPr>
            <a:r>
              <a:rPr lang="en-GB" sz="1200" dirty="0"/>
              <a:t>HPSS</a:t>
            </a:r>
          </a:p>
        </p:txBody>
      </p:sp>
      <p:sp>
        <p:nvSpPr>
          <p:cNvPr id="25" name="Rectangle 61"/>
          <p:cNvSpPr>
            <a:spLocks noChangeArrowheads="1"/>
          </p:cNvSpPr>
          <p:nvPr/>
        </p:nvSpPr>
        <p:spPr bwMode="auto">
          <a:xfrm>
            <a:off x="5806858" y="3183864"/>
            <a:ext cx="841375" cy="411163"/>
          </a:xfrm>
          <a:prstGeom prst="rect">
            <a:avLst/>
          </a:prstGeom>
          <a:solidFill>
            <a:srgbClr val="CCCC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6" tIns="46798" rIns="89996" bIns="46798" anchor="ctr"/>
          <a:lstStyle/>
          <a:p>
            <a:pPr algn="ctr">
              <a:lnSpc>
                <a:spcPct val="125000"/>
              </a:lnSpc>
              <a:tabLst>
                <a:tab pos="0" algn="l"/>
                <a:tab pos="457177" algn="l"/>
                <a:tab pos="914355" algn="l"/>
                <a:tab pos="1371532" algn="l"/>
                <a:tab pos="1828710" algn="l"/>
                <a:tab pos="2285887" algn="l"/>
                <a:tab pos="2743064" algn="l"/>
                <a:tab pos="3200241" algn="l"/>
                <a:tab pos="3657418" algn="l"/>
                <a:tab pos="4114596" algn="l"/>
                <a:tab pos="4571773" algn="l"/>
                <a:tab pos="5028950" algn="l"/>
                <a:tab pos="5486128" algn="l"/>
                <a:tab pos="5943305" algn="l"/>
                <a:tab pos="6400483" algn="l"/>
                <a:tab pos="6857660" algn="l"/>
                <a:tab pos="7314837" algn="l"/>
                <a:tab pos="7772015" algn="l"/>
                <a:tab pos="8229192" algn="l"/>
                <a:tab pos="8686369" algn="l"/>
                <a:tab pos="9143546" algn="l"/>
              </a:tabLst>
              <a:defRPr/>
            </a:pPr>
            <a:r>
              <a:rPr lang="en-GB" sz="1200">
                <a:solidFill>
                  <a:srgbClr val="000000"/>
                </a:solidFill>
                <a:cs typeface="Arial" charset="0"/>
              </a:rPr>
              <a:t>Buffer Box</a:t>
            </a:r>
          </a:p>
        </p:txBody>
      </p:sp>
      <p:sp>
        <p:nvSpPr>
          <p:cNvPr id="26" name="Line 62"/>
          <p:cNvSpPr>
            <a:spLocks noChangeShapeType="1"/>
          </p:cNvSpPr>
          <p:nvPr/>
        </p:nvSpPr>
        <p:spPr bwMode="auto">
          <a:xfrm>
            <a:off x="6738721" y="3390238"/>
            <a:ext cx="458787" cy="1588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grpSp>
        <p:nvGrpSpPr>
          <p:cNvPr id="27" name="Group 63"/>
          <p:cNvGrpSpPr>
            <a:grpSpLocks/>
          </p:cNvGrpSpPr>
          <p:nvPr/>
        </p:nvGrpSpPr>
        <p:grpSpPr bwMode="auto">
          <a:xfrm>
            <a:off x="5914808" y="2545689"/>
            <a:ext cx="1281113" cy="409575"/>
            <a:chOff x="4394" y="2004"/>
            <a:chExt cx="807" cy="258"/>
          </a:xfrm>
        </p:grpSpPr>
        <p:sp>
          <p:nvSpPr>
            <p:cNvPr id="28" name="Rectangle 64"/>
            <p:cNvSpPr>
              <a:spLocks noChangeArrowheads="1"/>
            </p:cNvSpPr>
            <p:nvPr/>
          </p:nvSpPr>
          <p:spPr bwMode="auto">
            <a:xfrm>
              <a:off x="4394" y="2004"/>
              <a:ext cx="529" cy="258"/>
            </a:xfrm>
            <a:prstGeom prst="rect">
              <a:avLst/>
            </a:prstGeom>
            <a:solidFill>
              <a:srgbClr val="CCC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000000"/>
                  </a:solidFill>
                  <a:cs typeface="Arial" charset="0"/>
                </a:rPr>
                <a:t>Buffer Box</a:t>
              </a:r>
            </a:p>
          </p:txBody>
        </p:sp>
        <p:sp>
          <p:nvSpPr>
            <p:cNvPr id="29" name="Line 65"/>
            <p:cNvSpPr>
              <a:spLocks noChangeShapeType="1"/>
            </p:cNvSpPr>
            <p:nvPr/>
          </p:nvSpPr>
          <p:spPr bwMode="auto">
            <a:xfrm>
              <a:off x="4913" y="2134"/>
              <a:ext cx="288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30" name="Group 66"/>
          <p:cNvGrpSpPr>
            <a:grpSpLocks/>
          </p:cNvGrpSpPr>
          <p:nvPr/>
        </p:nvGrpSpPr>
        <p:grpSpPr bwMode="auto">
          <a:xfrm>
            <a:off x="5914808" y="2985426"/>
            <a:ext cx="1281113" cy="409575"/>
            <a:chOff x="4394" y="2281"/>
            <a:chExt cx="807" cy="258"/>
          </a:xfrm>
        </p:grpSpPr>
        <p:sp>
          <p:nvSpPr>
            <p:cNvPr id="31" name="Rectangle 67"/>
            <p:cNvSpPr>
              <a:spLocks noChangeArrowheads="1"/>
            </p:cNvSpPr>
            <p:nvPr/>
          </p:nvSpPr>
          <p:spPr bwMode="auto">
            <a:xfrm>
              <a:off x="4394" y="2281"/>
              <a:ext cx="529" cy="258"/>
            </a:xfrm>
            <a:prstGeom prst="rect">
              <a:avLst/>
            </a:prstGeom>
            <a:solidFill>
              <a:srgbClr val="CCC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000000"/>
                  </a:solidFill>
                  <a:cs typeface="Arial" charset="0"/>
                </a:rPr>
                <a:t>Buffer Box</a:t>
              </a:r>
            </a:p>
          </p:txBody>
        </p:sp>
        <p:sp>
          <p:nvSpPr>
            <p:cNvPr id="32" name="Line 68"/>
            <p:cNvSpPr>
              <a:spLocks noChangeShapeType="1"/>
            </p:cNvSpPr>
            <p:nvPr/>
          </p:nvSpPr>
          <p:spPr bwMode="auto">
            <a:xfrm>
              <a:off x="4913" y="2411"/>
              <a:ext cx="288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33" name="Group 69"/>
          <p:cNvGrpSpPr>
            <a:grpSpLocks/>
          </p:cNvGrpSpPr>
          <p:nvPr/>
        </p:nvGrpSpPr>
        <p:grpSpPr bwMode="auto">
          <a:xfrm>
            <a:off x="5914808" y="3425164"/>
            <a:ext cx="1281113" cy="409575"/>
            <a:chOff x="4394" y="2558"/>
            <a:chExt cx="807" cy="258"/>
          </a:xfrm>
        </p:grpSpPr>
        <p:sp>
          <p:nvSpPr>
            <p:cNvPr id="34" name="Rectangle 70"/>
            <p:cNvSpPr>
              <a:spLocks noChangeArrowheads="1"/>
            </p:cNvSpPr>
            <p:nvPr/>
          </p:nvSpPr>
          <p:spPr bwMode="auto">
            <a:xfrm>
              <a:off x="4394" y="2558"/>
              <a:ext cx="529" cy="258"/>
            </a:xfrm>
            <a:prstGeom prst="rect">
              <a:avLst/>
            </a:prstGeom>
            <a:solidFill>
              <a:srgbClr val="CCC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000000"/>
                  </a:solidFill>
                  <a:cs typeface="Arial" charset="0"/>
                </a:rPr>
                <a:t>Buffer Box</a:t>
              </a:r>
            </a:p>
          </p:txBody>
        </p:sp>
        <p:sp>
          <p:nvSpPr>
            <p:cNvPr id="35" name="Line 71"/>
            <p:cNvSpPr>
              <a:spLocks noChangeShapeType="1"/>
            </p:cNvSpPr>
            <p:nvPr/>
          </p:nvSpPr>
          <p:spPr bwMode="auto">
            <a:xfrm>
              <a:off x="4913" y="2688"/>
              <a:ext cx="288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36" name="Group 72"/>
          <p:cNvGrpSpPr>
            <a:grpSpLocks/>
          </p:cNvGrpSpPr>
          <p:nvPr/>
        </p:nvGrpSpPr>
        <p:grpSpPr bwMode="auto">
          <a:xfrm>
            <a:off x="5914808" y="3864902"/>
            <a:ext cx="1281113" cy="411162"/>
            <a:chOff x="4394" y="2835"/>
            <a:chExt cx="807" cy="259"/>
          </a:xfrm>
        </p:grpSpPr>
        <p:sp>
          <p:nvSpPr>
            <p:cNvPr id="37" name="Rectangle 73"/>
            <p:cNvSpPr>
              <a:spLocks noChangeArrowheads="1"/>
            </p:cNvSpPr>
            <p:nvPr/>
          </p:nvSpPr>
          <p:spPr bwMode="auto">
            <a:xfrm>
              <a:off x="4394" y="2835"/>
              <a:ext cx="529" cy="259"/>
            </a:xfrm>
            <a:prstGeom prst="rect">
              <a:avLst/>
            </a:prstGeom>
            <a:solidFill>
              <a:srgbClr val="CCC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000000"/>
                  </a:solidFill>
                  <a:cs typeface="Arial" charset="0"/>
                </a:rPr>
                <a:t>Buffer Box</a:t>
              </a:r>
            </a:p>
          </p:txBody>
        </p:sp>
        <p:sp>
          <p:nvSpPr>
            <p:cNvPr id="38" name="Line 74"/>
            <p:cNvSpPr>
              <a:spLocks noChangeShapeType="1"/>
            </p:cNvSpPr>
            <p:nvPr/>
          </p:nvSpPr>
          <p:spPr bwMode="auto">
            <a:xfrm>
              <a:off x="4913" y="2966"/>
              <a:ext cx="288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39" name="Group 75"/>
          <p:cNvGrpSpPr>
            <a:grpSpLocks/>
          </p:cNvGrpSpPr>
          <p:nvPr/>
        </p:nvGrpSpPr>
        <p:grpSpPr bwMode="auto">
          <a:xfrm>
            <a:off x="5914808" y="4306227"/>
            <a:ext cx="1281113" cy="409575"/>
            <a:chOff x="4394" y="3113"/>
            <a:chExt cx="807" cy="258"/>
          </a:xfrm>
        </p:grpSpPr>
        <p:sp>
          <p:nvSpPr>
            <p:cNvPr id="40" name="Rectangle 76"/>
            <p:cNvSpPr>
              <a:spLocks noChangeArrowheads="1"/>
            </p:cNvSpPr>
            <p:nvPr/>
          </p:nvSpPr>
          <p:spPr bwMode="auto">
            <a:xfrm>
              <a:off x="4394" y="3113"/>
              <a:ext cx="529" cy="258"/>
            </a:xfrm>
            <a:prstGeom prst="rect">
              <a:avLst/>
            </a:prstGeom>
            <a:solidFill>
              <a:srgbClr val="CCCC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000000"/>
                  </a:solidFill>
                  <a:cs typeface="Arial" charset="0"/>
                </a:rPr>
                <a:t>Buffer Box</a:t>
              </a:r>
            </a:p>
          </p:txBody>
        </p:sp>
        <p:sp>
          <p:nvSpPr>
            <p:cNvPr id="41" name="Line 77"/>
            <p:cNvSpPr>
              <a:spLocks noChangeShapeType="1"/>
            </p:cNvSpPr>
            <p:nvPr/>
          </p:nvSpPr>
          <p:spPr bwMode="auto">
            <a:xfrm>
              <a:off x="4913" y="3243"/>
              <a:ext cx="288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42" name="Text Box 103"/>
          <p:cNvSpPr txBox="1">
            <a:spLocks noChangeArrowheads="1"/>
          </p:cNvSpPr>
          <p:nvPr/>
        </p:nvSpPr>
        <p:spPr bwMode="auto">
          <a:xfrm>
            <a:off x="3237035" y="4707893"/>
            <a:ext cx="22304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996" tIns="44998" rIns="89996" bIns="44998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rgbClr val="FFFFFF"/>
                </a:solidFill>
                <a:latin typeface="Arial Narrow" charset="0"/>
              </a:rPr>
              <a:t>Data Concentration</a:t>
            </a:r>
          </a:p>
        </p:txBody>
      </p:sp>
      <p:sp>
        <p:nvSpPr>
          <p:cNvPr id="43" name="Line 105"/>
          <p:cNvSpPr>
            <a:spLocks noChangeShapeType="1"/>
          </p:cNvSpPr>
          <p:nvPr/>
        </p:nvSpPr>
        <p:spPr bwMode="auto">
          <a:xfrm flipH="1">
            <a:off x="2438604" y="2352044"/>
            <a:ext cx="412750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44" name="Line 106"/>
          <p:cNvSpPr>
            <a:spLocks noChangeShapeType="1"/>
          </p:cNvSpPr>
          <p:nvPr/>
        </p:nvSpPr>
        <p:spPr bwMode="auto">
          <a:xfrm flipH="1">
            <a:off x="2519567" y="2785089"/>
            <a:ext cx="412750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45" name="Line 108"/>
          <p:cNvSpPr>
            <a:spLocks noChangeShapeType="1"/>
          </p:cNvSpPr>
          <p:nvPr/>
        </p:nvSpPr>
        <p:spPr bwMode="auto">
          <a:xfrm flipH="1">
            <a:off x="2519567" y="3272794"/>
            <a:ext cx="412750" cy="1587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46" name="Line 124"/>
          <p:cNvSpPr>
            <a:spLocks noChangeShapeType="1"/>
          </p:cNvSpPr>
          <p:nvPr/>
        </p:nvSpPr>
        <p:spPr bwMode="auto">
          <a:xfrm flipH="1">
            <a:off x="2519567" y="3644065"/>
            <a:ext cx="411162" cy="0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47" name="Line 132"/>
          <p:cNvSpPr>
            <a:spLocks noChangeShapeType="1"/>
          </p:cNvSpPr>
          <p:nvPr/>
        </p:nvSpPr>
        <p:spPr bwMode="auto">
          <a:xfrm flipH="1">
            <a:off x="2519567" y="4126347"/>
            <a:ext cx="411162" cy="0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48" name="Line 133"/>
          <p:cNvSpPr>
            <a:spLocks noChangeShapeType="1"/>
          </p:cNvSpPr>
          <p:nvPr/>
        </p:nvSpPr>
        <p:spPr bwMode="auto">
          <a:xfrm flipH="1">
            <a:off x="2519567" y="4463418"/>
            <a:ext cx="411162" cy="0"/>
          </a:xfrm>
          <a:prstGeom prst="line">
            <a:avLst/>
          </a:prstGeom>
          <a:noFill/>
          <a:ln w="19080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36" tIns="45718" rIns="91436" bIns="45718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grpSp>
        <p:nvGrpSpPr>
          <p:cNvPr id="49" name="Group 126"/>
          <p:cNvGrpSpPr>
            <a:grpSpLocks/>
          </p:cNvGrpSpPr>
          <p:nvPr/>
        </p:nvGrpSpPr>
        <p:grpSpPr bwMode="auto">
          <a:xfrm>
            <a:off x="1708354" y="19821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50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1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2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3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54" name="Group 126"/>
          <p:cNvGrpSpPr>
            <a:grpSpLocks/>
          </p:cNvGrpSpPr>
          <p:nvPr/>
        </p:nvGrpSpPr>
        <p:grpSpPr bwMode="auto">
          <a:xfrm>
            <a:off x="1708354" y="24266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55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6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7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58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59" name="Group 126"/>
          <p:cNvGrpSpPr>
            <a:grpSpLocks/>
          </p:cNvGrpSpPr>
          <p:nvPr/>
        </p:nvGrpSpPr>
        <p:grpSpPr bwMode="auto">
          <a:xfrm>
            <a:off x="1708354" y="28711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60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1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2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3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64" name="Group 126"/>
          <p:cNvGrpSpPr>
            <a:grpSpLocks/>
          </p:cNvGrpSpPr>
          <p:nvPr/>
        </p:nvGrpSpPr>
        <p:grpSpPr bwMode="auto">
          <a:xfrm>
            <a:off x="1708354" y="33156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65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6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7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68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69" name="Group 126"/>
          <p:cNvGrpSpPr>
            <a:grpSpLocks/>
          </p:cNvGrpSpPr>
          <p:nvPr/>
        </p:nvGrpSpPr>
        <p:grpSpPr bwMode="auto">
          <a:xfrm>
            <a:off x="1708354" y="37601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70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1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2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3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74" name="Group 126"/>
          <p:cNvGrpSpPr>
            <a:grpSpLocks/>
          </p:cNvGrpSpPr>
          <p:nvPr/>
        </p:nvGrpSpPr>
        <p:grpSpPr bwMode="auto">
          <a:xfrm>
            <a:off x="1708354" y="4204655"/>
            <a:ext cx="827088" cy="596900"/>
            <a:chOff x="1236" y="3274"/>
            <a:chExt cx="521" cy="376"/>
          </a:xfrm>
          <a:solidFill>
            <a:srgbClr val="008000"/>
          </a:solidFill>
        </p:grpSpPr>
        <p:sp>
          <p:nvSpPr>
            <p:cNvPr id="75" name="Rectangle 127"/>
            <p:cNvSpPr>
              <a:spLocks noChangeArrowheads="1"/>
            </p:cNvSpPr>
            <p:nvPr/>
          </p:nvSpPr>
          <p:spPr bwMode="auto">
            <a:xfrm>
              <a:off x="1372" y="3410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6" name="Rectangle 128"/>
            <p:cNvSpPr>
              <a:spLocks noChangeArrowheads="1"/>
            </p:cNvSpPr>
            <p:nvPr/>
          </p:nvSpPr>
          <p:spPr bwMode="auto">
            <a:xfrm>
              <a:off x="1327" y="3365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7" name="Rectangle 129"/>
            <p:cNvSpPr>
              <a:spLocks noChangeArrowheads="1"/>
            </p:cNvSpPr>
            <p:nvPr/>
          </p:nvSpPr>
          <p:spPr bwMode="auto">
            <a:xfrm>
              <a:off x="1281" y="3319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DCM</a:t>
              </a:r>
            </a:p>
          </p:txBody>
        </p:sp>
        <p:sp>
          <p:nvSpPr>
            <p:cNvPr id="78" name="Rectangle 130"/>
            <p:cNvSpPr>
              <a:spLocks noChangeArrowheads="1"/>
            </p:cNvSpPr>
            <p:nvPr/>
          </p:nvSpPr>
          <p:spPr bwMode="auto">
            <a:xfrm>
              <a:off x="1236" y="3274"/>
              <a:ext cx="385" cy="240"/>
            </a:xfrm>
            <a:prstGeom prst="rect">
              <a:avLst/>
            </a:prstGeom>
            <a:grp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FEE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52942" y="2036460"/>
            <a:ext cx="1217766" cy="390195"/>
            <a:chOff x="2819622" y="2818606"/>
            <a:chExt cx="1731722" cy="554854"/>
          </a:xfrm>
        </p:grpSpPr>
        <p:sp>
          <p:nvSpPr>
            <p:cNvPr id="80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81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870089" y="2518741"/>
            <a:ext cx="1217766" cy="390195"/>
            <a:chOff x="2819622" y="2818606"/>
            <a:chExt cx="1731722" cy="554854"/>
          </a:xfrm>
        </p:grpSpPr>
        <p:sp>
          <p:nvSpPr>
            <p:cNvPr id="83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84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870089" y="2985936"/>
            <a:ext cx="1217766" cy="390195"/>
            <a:chOff x="2819622" y="2818606"/>
            <a:chExt cx="1731722" cy="554854"/>
          </a:xfrm>
        </p:grpSpPr>
        <p:sp>
          <p:nvSpPr>
            <p:cNvPr id="86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87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870089" y="3453130"/>
            <a:ext cx="1217766" cy="390195"/>
            <a:chOff x="2819622" y="2818606"/>
            <a:chExt cx="1731722" cy="554854"/>
          </a:xfrm>
        </p:grpSpPr>
        <p:sp>
          <p:nvSpPr>
            <p:cNvPr id="89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90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870089" y="3920324"/>
            <a:ext cx="1217766" cy="390195"/>
            <a:chOff x="2819622" y="2818606"/>
            <a:chExt cx="1731722" cy="554854"/>
          </a:xfrm>
        </p:grpSpPr>
        <p:sp>
          <p:nvSpPr>
            <p:cNvPr id="92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93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870089" y="4387519"/>
            <a:ext cx="1217766" cy="390195"/>
            <a:chOff x="2819622" y="2818606"/>
            <a:chExt cx="1731722" cy="554854"/>
          </a:xfrm>
        </p:grpSpPr>
        <p:sp>
          <p:nvSpPr>
            <p:cNvPr id="95" name="Rectangle 130"/>
            <p:cNvSpPr>
              <a:spLocks noChangeArrowheads="1"/>
            </p:cNvSpPr>
            <p:nvPr/>
          </p:nvSpPr>
          <p:spPr bwMode="auto">
            <a:xfrm>
              <a:off x="2819622" y="2831682"/>
              <a:ext cx="869138" cy="541778"/>
            </a:xfrm>
            <a:prstGeom prst="rect">
              <a:avLst/>
            </a:prstGeom>
            <a:solidFill>
              <a:srgbClr val="33CC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FFFFFF"/>
                  </a:solidFill>
                  <a:cs typeface="Arial" charset="0"/>
                </a:rPr>
                <a:t>DAM</a:t>
              </a:r>
            </a:p>
          </p:txBody>
        </p:sp>
        <p:sp>
          <p:nvSpPr>
            <p:cNvPr id="96" name="Rectangle 20"/>
            <p:cNvSpPr>
              <a:spLocks noChangeArrowheads="1"/>
            </p:cNvSpPr>
            <p:nvPr/>
          </p:nvSpPr>
          <p:spPr bwMode="auto">
            <a:xfrm>
              <a:off x="3682206" y="2818606"/>
              <a:ext cx="869138" cy="541778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25000"/>
                </a:lnSpc>
                <a:tabLst>
                  <a:tab pos="0" algn="l"/>
                  <a:tab pos="457177" algn="l"/>
                  <a:tab pos="914355" algn="l"/>
                  <a:tab pos="1371532" algn="l"/>
                  <a:tab pos="1828710" algn="l"/>
                  <a:tab pos="2285887" algn="l"/>
                  <a:tab pos="2743064" algn="l"/>
                  <a:tab pos="3200241" algn="l"/>
                  <a:tab pos="3657418" algn="l"/>
                  <a:tab pos="4114596" algn="l"/>
                  <a:tab pos="4571773" algn="l"/>
                  <a:tab pos="5028950" algn="l"/>
                  <a:tab pos="5486128" algn="l"/>
                  <a:tab pos="5943305" algn="l"/>
                  <a:tab pos="6400483" algn="l"/>
                  <a:tab pos="6857660" algn="l"/>
                  <a:tab pos="7314837" algn="l"/>
                  <a:tab pos="7772015" algn="l"/>
                  <a:tab pos="8229192" algn="l"/>
                  <a:tab pos="8686369" algn="l"/>
                  <a:tab pos="9143546" algn="l"/>
                </a:tabLst>
                <a:defRPr/>
              </a:pPr>
              <a:r>
                <a:rPr lang="en-GB" sz="1200" dirty="0">
                  <a:solidFill>
                    <a:srgbClr val="000000"/>
                  </a:solidFill>
                  <a:cs typeface="Arial" charset="0"/>
                </a:rPr>
                <a:t>EBDC</a:t>
              </a:r>
            </a:p>
          </p:txBody>
        </p:sp>
      </p:grp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4519735" y="2045655"/>
            <a:ext cx="995362" cy="2777320"/>
          </a:xfrm>
          <a:prstGeom prst="rect">
            <a:avLst/>
          </a:prstGeom>
          <a:solidFill>
            <a:srgbClr val="CC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6" tIns="46798" rIns="89996" bIns="46798" anchor="ctr"/>
          <a:lstStyle/>
          <a:p>
            <a:pPr algn="ctr">
              <a:lnSpc>
                <a:spcPct val="125000"/>
              </a:lnSpc>
              <a:tabLst>
                <a:tab pos="0" algn="l"/>
                <a:tab pos="457177" algn="l"/>
                <a:tab pos="914355" algn="l"/>
                <a:tab pos="1371532" algn="l"/>
                <a:tab pos="1828710" algn="l"/>
                <a:tab pos="2285887" algn="l"/>
                <a:tab pos="2743064" algn="l"/>
                <a:tab pos="3200241" algn="l"/>
                <a:tab pos="3657418" algn="l"/>
                <a:tab pos="4114596" algn="l"/>
                <a:tab pos="4571773" algn="l"/>
                <a:tab pos="5028950" algn="l"/>
                <a:tab pos="5486128" algn="l"/>
                <a:tab pos="5943305" algn="l"/>
                <a:tab pos="6400483" algn="l"/>
                <a:tab pos="6857660" algn="l"/>
                <a:tab pos="7314837" algn="l"/>
                <a:tab pos="7772015" algn="l"/>
                <a:tab pos="8229192" algn="l"/>
                <a:tab pos="8686369" algn="l"/>
                <a:tab pos="9143546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cs typeface="Arial" charset="0"/>
              </a:rPr>
              <a:t>10+ Gigabit</a:t>
            </a:r>
          </a:p>
          <a:p>
            <a:pPr algn="ctr">
              <a:lnSpc>
                <a:spcPct val="125000"/>
              </a:lnSpc>
              <a:tabLst>
                <a:tab pos="0" algn="l"/>
                <a:tab pos="457177" algn="l"/>
                <a:tab pos="914355" algn="l"/>
                <a:tab pos="1371532" algn="l"/>
                <a:tab pos="1828710" algn="l"/>
                <a:tab pos="2285887" algn="l"/>
                <a:tab pos="2743064" algn="l"/>
                <a:tab pos="3200241" algn="l"/>
                <a:tab pos="3657418" algn="l"/>
                <a:tab pos="4114596" algn="l"/>
                <a:tab pos="4571773" algn="l"/>
                <a:tab pos="5028950" algn="l"/>
                <a:tab pos="5486128" algn="l"/>
                <a:tab pos="5943305" algn="l"/>
                <a:tab pos="6400483" algn="l"/>
                <a:tab pos="6857660" algn="l"/>
                <a:tab pos="7314837" algn="l"/>
                <a:tab pos="7772015" algn="l"/>
                <a:tab pos="8229192" algn="l"/>
                <a:tab pos="8686369" algn="l"/>
                <a:tab pos="9143546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cs typeface="Arial" charset="0"/>
              </a:rPr>
              <a:t>Crossbar</a:t>
            </a:r>
          </a:p>
          <a:p>
            <a:pPr algn="ctr">
              <a:lnSpc>
                <a:spcPct val="125000"/>
              </a:lnSpc>
              <a:tabLst>
                <a:tab pos="0" algn="l"/>
                <a:tab pos="457177" algn="l"/>
                <a:tab pos="914355" algn="l"/>
                <a:tab pos="1371532" algn="l"/>
                <a:tab pos="1828710" algn="l"/>
                <a:tab pos="2285887" algn="l"/>
                <a:tab pos="2743064" algn="l"/>
                <a:tab pos="3200241" algn="l"/>
                <a:tab pos="3657418" algn="l"/>
                <a:tab pos="4114596" algn="l"/>
                <a:tab pos="4571773" algn="l"/>
                <a:tab pos="5028950" algn="l"/>
                <a:tab pos="5486128" algn="l"/>
                <a:tab pos="5943305" algn="l"/>
                <a:tab pos="6400483" algn="l"/>
                <a:tab pos="6857660" algn="l"/>
                <a:tab pos="7314837" algn="l"/>
                <a:tab pos="7772015" algn="l"/>
                <a:tab pos="8229192" algn="l"/>
                <a:tab pos="8686369" algn="l"/>
                <a:tab pos="9143546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cs typeface="Arial" charset="0"/>
              </a:rPr>
              <a:t>Switch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36928" y="3697652"/>
            <a:ext cx="524197" cy="372704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TPC</a:t>
            </a:r>
            <a:endParaRPr lang="en-US" sz="3400" dirty="0">
              <a:solidFill>
                <a:srgbClr val="FF6600"/>
              </a:solidFill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H="1" flipV="1">
            <a:off x="5000677" y="4822257"/>
            <a:ext cx="1018109" cy="42869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4" name="Text Box 112"/>
          <p:cNvSpPr txBox="1">
            <a:spLocks noChangeArrowheads="1"/>
          </p:cNvSpPr>
          <p:nvPr/>
        </p:nvSpPr>
        <p:spPr bwMode="auto">
          <a:xfrm>
            <a:off x="5995130" y="5036605"/>
            <a:ext cx="1952704" cy="96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996" tIns="44998" rIns="89996" bIns="44998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eaLnBrk="0" fontAlgn="base" hangingPunct="0">
              <a:lnSpc>
                <a:spcPct val="7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rgbClr val="800000"/>
                </a:solidFill>
                <a:latin typeface="Arial Narrow" charset="0"/>
              </a:rPr>
              <a:t>Same components as shown before</a:t>
            </a:r>
          </a:p>
        </p:txBody>
      </p:sp>
      <p:cxnSp>
        <p:nvCxnSpPr>
          <p:cNvPr id="105" name="Straight Arrow Connector 104"/>
          <p:cNvCxnSpPr>
            <a:endCxn id="40" idx="2"/>
          </p:cNvCxnSpPr>
          <p:nvPr/>
        </p:nvCxnSpPr>
        <p:spPr bwMode="auto">
          <a:xfrm flipH="1" flipV="1">
            <a:off x="6334703" y="4715802"/>
            <a:ext cx="5591" cy="37439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1798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01885" y="231094"/>
            <a:ext cx="8341346" cy="98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694" tIns="35694" rIns="35694" bIns="35694" anchor="b"/>
          <a:lstStyle>
            <a:lvl1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000" dirty="0">
                <a:solidFill>
                  <a:srgbClr val="000000"/>
                </a:solidFill>
                <a:latin typeface="Arial Narrow" charset="0"/>
              </a:rPr>
              <a:t>Front-End – ALICE SAMPA Chip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92396" y="1660634"/>
            <a:ext cx="8573546" cy="3429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694" tIns="35694" rIns="35694" bIns="35694"/>
          <a:lstStyle>
            <a:lvl1pPr marL="342900" indent="-338138"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700088" algn="l"/>
                <a:tab pos="1058863" algn="l"/>
                <a:tab pos="1417638" algn="l"/>
                <a:tab pos="1776413" algn="l"/>
                <a:tab pos="2135188" algn="l"/>
                <a:tab pos="2493963" algn="l"/>
                <a:tab pos="2852738" algn="l"/>
                <a:tab pos="3211513" algn="l"/>
                <a:tab pos="3570288" algn="l"/>
                <a:tab pos="3929063" algn="l"/>
                <a:tab pos="4287838" algn="l"/>
                <a:tab pos="4646613" algn="l"/>
                <a:tab pos="5005388" algn="l"/>
                <a:tab pos="5364163" algn="l"/>
                <a:tab pos="5722938" algn="l"/>
                <a:tab pos="6081713" algn="l"/>
                <a:tab pos="6440488" algn="l"/>
                <a:tab pos="6799263" algn="l"/>
                <a:tab pos="7158038" algn="l"/>
                <a:tab pos="7516813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  <a:tab pos="11171238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ASIC developed for ALICE for the TPC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More functionality than we would need while streaming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10Ms/s @ 10Bit -&gt; 100Mbit/s internally, 32channels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This oversubscribes its external links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Above-threshold waveform delivery – send chunks of the waveform around samples “sticking out” above a threshold + bookkeeping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Estimate 5 samples/channel/hit and 3 channels -&gt; 15 samples/”hit”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8 </a:t>
            </a:r>
            <a:r>
              <a:rPr lang="en-US" sz="2000" dirty="0" err="1">
                <a:solidFill>
                  <a:srgbClr val="000000"/>
                </a:solidFill>
                <a:latin typeface="Arial"/>
                <a:cs typeface="Arial"/>
              </a:rPr>
              <a:t>Sampa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 chips on one Front-end card – 256 channels</a:t>
            </a:r>
          </a:p>
          <a:p>
            <a:pPr marL="3349" indent="0">
              <a:spcAft>
                <a:spcPts val="844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~400 FEE cards</a:t>
            </a:r>
          </a:p>
          <a:p>
            <a:pPr marL="3349" indent="0">
              <a:spcAft>
                <a:spcPts val="844"/>
              </a:spcAft>
            </a:pP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2958" y="6356740"/>
            <a:ext cx="2133340" cy="365061"/>
          </a:xfrm>
          <a:prstGeom prst="rect">
            <a:avLst/>
          </a:prstGeom>
        </p:spPr>
        <p:txBody>
          <a:bodyPr lIns="64301" tIns="32150" rIns="64301" bIns="32150"/>
          <a:lstStyle/>
          <a:p>
            <a:fld id="{7D854EC2-8F58-5C4F-8AEB-33CAAE66C4BD}" type="slidenum">
              <a:rPr lang="en-US" smtClean="0"/>
              <a:t>27</a:t>
            </a:fld>
            <a:endParaRPr lang="en-US" dirty="0"/>
          </a:p>
        </p:txBody>
      </p:sp>
      <p:pic>
        <p:nvPicPr>
          <p:cNvPr id="11" name="Content Placeholder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77" y="53029"/>
            <a:ext cx="4126515" cy="195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141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01885" y="231094"/>
            <a:ext cx="8341346" cy="98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694" tIns="35694" rIns="35694" bIns="35694" anchor="b"/>
          <a:lstStyle>
            <a:lvl1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07250" algn="l"/>
                <a:tab pos="7567613" algn="l"/>
                <a:tab pos="7927975" algn="l"/>
                <a:tab pos="8288338" algn="l"/>
                <a:tab pos="8648700" algn="l"/>
                <a:tab pos="9009063" algn="l"/>
                <a:tab pos="9369425" algn="l"/>
                <a:tab pos="9729788" algn="l"/>
                <a:tab pos="10090150" algn="l"/>
                <a:tab pos="10450513" algn="l"/>
                <a:tab pos="10810875" algn="l"/>
              </a:tabLst>
              <a:defRPr sz="1200">
                <a:solidFill>
                  <a:srgbClr val="FFFFFF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000" dirty="0">
                <a:solidFill>
                  <a:srgbClr val="000000"/>
                </a:solidFill>
                <a:latin typeface="Arial Narrow" charset="0"/>
              </a:rPr>
              <a:t>Data path overview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2958" y="6356740"/>
            <a:ext cx="2133340" cy="365061"/>
          </a:xfrm>
          <a:prstGeom prst="rect">
            <a:avLst/>
          </a:prstGeom>
        </p:spPr>
        <p:txBody>
          <a:bodyPr lIns="64301" tIns="32150" rIns="64301" bIns="32150"/>
          <a:lstStyle/>
          <a:p>
            <a:fld id="{7D854EC2-8F58-5C4F-8AEB-33CAAE66C4BD}" type="slidenum">
              <a:rPr lang="en-US" smtClean="0"/>
              <a:t>28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96907" y="2946718"/>
            <a:ext cx="1096789" cy="341927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Buffer box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11" y="1499873"/>
            <a:ext cx="5306870" cy="2581870"/>
          </a:xfrm>
          <a:prstGeom prst="rect">
            <a:avLst/>
          </a:prstGeom>
        </p:spPr>
      </p:pic>
      <p:pic>
        <p:nvPicPr>
          <p:cNvPr id="9" name="Picture 8" descr="https://lh3.googleusercontent.com/vNwFa6nXRyMvWhb1WIVMrDTrHaCiBB8KyPuYwwFqiH56YfK-QnKFwp9W0l5LlJYzwnBHpbx3O32mEi15abg9inNXBlmmd0bv9z0ldUcXD-XD2f0y53ySPZVFR8ej5C_N-C9tpB9XDGTw-HQPWp_hYt40GRPoYhgKmdD28ujQ_FIn6fIZvKVz7HFSmxOUJoOipq4tIMNMRO7e3vZ1DmnZaegHoxpusbPLwX1dSgQqyXBOU5i5IiN3jquwc2Bj2AQttlql8Az8K0iJOgyoygpN2XyEcgUmR8n3zzNrONwGK-udUujShUQ6deQ0gAY8N96QCCRX5lLgkl6FI_W4Mj-ORwo4sEaRBLNSES5uSxiHKtxcTGNyLH5ecP11ZR1sWy8JuV-yWMusWgRJ5119vhAf1qq9ofJRMtjsPAuN7oeKwSYmGeeWGSWavv4k2J4T5ZIAowL9DhHtY8J7-ztN3KIqCz9I2JwSHxqukH2WBhyy4kqHk1SeDtNMk-TtVJEnk_Ju3X3xfES0RUU6aCV1xPTRUexvfacOLzojocWMZtTEPOy9j6O6tzq9bfSJR_eIRfHazaskAhBtqyyph6pff-WLmW_Z9ziBtaorQiWz83fMKZDdpQkPGkNUDA=w896-h1590-n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7" r="20730"/>
          <a:stretch/>
        </p:blipFill>
        <p:spPr bwMode="auto">
          <a:xfrm rot="16200000">
            <a:off x="3456284" y="3580235"/>
            <a:ext cx="1076537" cy="291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lh3.googleusercontent.com/sJVEAiapnQwGIFIpAbRLSmDzJtEe814YFI4GVp6Cuevuxa4kEs3yQiKdzzVjqqb_-NYgTojySG4VVzYGRi6IoHlWOSVF722jIW_4_1bqz6yy988MySBS0ScZCnZIUt_XcZWaMWPC0NN8EiskzBu2kEJIINiPr4IiIWxAS8AQjxfB2rV78Htd5XMNeV3Cd1tVNdbjkd2yNtX0KEO5OegPYEKE2C0XMxyueDiQdRCqtpKG2ZsFCcExob7i6yDHRQCT0BDhfUQi6J7HjRn0zRbKTf53bV43TKuGEh-x_l8ha4MdAXIXtw_f4c0Jz8X5uIdkYNlxIfJpSCijO92NeVbAS6FK6F46sfxSpH7GxyL5OKeEVdNmiUwRFFN3lxFcdqHGCYvJvNe1V6219jh3zB0mZzvOKpVaiK1C8CIlKSw2d1r4ySQnqe5wKdtgwcP65yKD7Kco5ujsGronYtuy6DHzgd9U7W1KnNfj-yVVofsn8Z5rijOrsAsBmRMdSIkUZeNQ0IEcOLwqkzqgwEWcAJ0eQQ9kyRZE1AQf5mkIawjmHtzhBkmDuj_9t-G0kKGdePd4HfTLFgvBHCtz4pLUij3w2G-Si_IyFMzoel0osAM4GXiIL5xVoNJciQ=w795-h1059-n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6"/>
          <a:stretch/>
        </p:blipFill>
        <p:spPr bwMode="auto">
          <a:xfrm>
            <a:off x="6072370" y="4276022"/>
            <a:ext cx="1821879" cy="1939494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64279" y="4514008"/>
            <a:ext cx="454507" cy="844119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r>
              <a:rPr lang="en-US" sz="5100" dirty="0">
                <a:solidFill>
                  <a:srgbClr val="000000"/>
                </a:solidFill>
                <a:latin typeface="Arial Narrow" charset="0"/>
              </a:rPr>
              <a:t>+</a:t>
            </a:r>
            <a:endParaRPr lang="en-US" sz="51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321444" y="4125629"/>
            <a:ext cx="5733559" cy="2250647"/>
          </a:xfrm>
          <a:prstGeom prst="rect">
            <a:avLst/>
          </a:prstGeom>
          <a:noFill/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928984" y="2464437"/>
            <a:ext cx="482262" cy="16611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892766" y="4983018"/>
            <a:ext cx="964524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>
          <a:xfrm>
            <a:off x="2750121" y="5733234"/>
            <a:ext cx="2278523" cy="372704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ATLAS Felix </a:t>
            </a:r>
            <a:r>
              <a:rPr lang="en-US" sz="2000" dirty="0" err="1">
                <a:solidFill>
                  <a:srgbClr val="000000"/>
                </a:solidFill>
                <a:latin typeface="Arial Narrow" charset="0"/>
              </a:rPr>
              <a:t>PCIe</a:t>
            </a:r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 card</a:t>
            </a:r>
            <a:endParaRPr lang="en-US" sz="7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892766" y="5090192"/>
            <a:ext cx="964524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1892766" y="5197366"/>
            <a:ext cx="964524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1827" y="4393563"/>
            <a:ext cx="1169932" cy="1238802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740436" y="5626060"/>
            <a:ext cx="1473839" cy="497813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 Narrow" charset="0"/>
              </a:rPr>
              <a:t>Up to 48 FEE-&gt;Card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Arial Narrow" charset="0"/>
              </a:rPr>
              <a:t>(48 fibers)</a:t>
            </a:r>
            <a:endParaRPr lang="en-US" sz="6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2482198" y="1553460"/>
            <a:ext cx="3268665" cy="857390"/>
          </a:xfrm>
          <a:prstGeom prst="rect">
            <a:avLst/>
          </a:prstGeom>
          <a:noFill/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4301" tIns="32150" rIns="64301" bIns="32150" numCol="1" rtlCol="0" anchor="t" anchorCtr="0" compatLnSpc="1">
            <a:prstTxWarp prst="textNoShape">
              <a:avLst/>
            </a:prstTxWarp>
          </a:bodyPr>
          <a:lstStyle/>
          <a:p>
            <a:pPr defTabSz="2522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800">
              <a:solidFill>
                <a:schemeClr val="bg1"/>
              </a:solidFill>
              <a:latin typeface="Helvetica Neue Light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47874" y="3053892"/>
            <a:ext cx="2644970" cy="680481"/>
          </a:xfrm>
          <a:prstGeom prst="rect">
            <a:avLst/>
          </a:prstGeom>
        </p:spPr>
        <p:txBody>
          <a:bodyPr wrap="none" lIns="64301" tIns="32150" rIns="64301" bIns="321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About 10 PCs (EBDC) with</a:t>
            </a:r>
          </a:p>
          <a:p>
            <a:r>
              <a:rPr lang="en-US" sz="2000" dirty="0">
                <a:solidFill>
                  <a:srgbClr val="000000"/>
                </a:solidFill>
                <a:latin typeface="Arial Narrow" charset="0"/>
              </a:rPr>
              <a:t>one FELIX card each 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638747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Fastbus</a:t>
            </a:r>
            <a:r>
              <a:rPr lang="en-US" dirty="0" smtClean="0"/>
              <a:t>/ECAL</a:t>
            </a:r>
          </a:p>
          <a:p>
            <a:pPr lvl="1"/>
            <a:r>
              <a:rPr lang="en-US" dirty="0" smtClean="0"/>
              <a:t>M</a:t>
            </a:r>
            <a:r>
              <a:rPr lang="en-US" dirty="0"/>
              <a:t>. Jones, </a:t>
            </a:r>
            <a:r>
              <a:rPr lang="en-US" dirty="0" smtClean="0"/>
              <a:t>B. Michaels, J. </a:t>
            </a:r>
            <a:r>
              <a:rPr lang="en-US" dirty="0" err="1" smtClean="0"/>
              <a:t>Gu</a:t>
            </a:r>
            <a:r>
              <a:rPr lang="en-US" dirty="0" smtClean="0"/>
              <a:t>, B. </a:t>
            </a:r>
            <a:r>
              <a:rPr lang="en-US" dirty="0" err="1" smtClean="0"/>
              <a:t>Moffit</a:t>
            </a:r>
            <a:endParaRPr lang="en-US" dirty="0"/>
          </a:p>
          <a:p>
            <a:r>
              <a:rPr lang="en-US" dirty="0" smtClean="0"/>
              <a:t>HCAL</a:t>
            </a:r>
          </a:p>
          <a:p>
            <a:pPr lvl="1"/>
            <a:r>
              <a:rPr lang="en-US" dirty="0" smtClean="0"/>
              <a:t>B. </a:t>
            </a:r>
            <a:r>
              <a:rPr lang="en-US" dirty="0" err="1" smtClean="0"/>
              <a:t>Raydo</a:t>
            </a:r>
            <a:r>
              <a:rPr lang="en-US" dirty="0" smtClean="0"/>
              <a:t>, A. </a:t>
            </a:r>
            <a:r>
              <a:rPr lang="en-US" dirty="0" err="1" smtClean="0"/>
              <a:t>Camsonne</a:t>
            </a:r>
            <a:endParaRPr lang="en-US" dirty="0"/>
          </a:p>
          <a:p>
            <a:r>
              <a:rPr lang="en-US" dirty="0" smtClean="0"/>
              <a:t>GEM readout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Cisbani</a:t>
            </a:r>
            <a:r>
              <a:rPr lang="en-US" dirty="0" smtClean="0"/>
              <a:t>, B. </a:t>
            </a:r>
            <a:r>
              <a:rPr lang="en-US" dirty="0" err="1" smtClean="0"/>
              <a:t>Moffit</a:t>
            </a:r>
            <a:r>
              <a:rPr lang="en-US" dirty="0" smtClean="0"/>
              <a:t>, A. </a:t>
            </a:r>
            <a:r>
              <a:rPr lang="en-US" dirty="0" err="1" smtClean="0"/>
              <a:t>Camsonne</a:t>
            </a:r>
            <a:r>
              <a:rPr lang="en-US" dirty="0" smtClean="0"/>
              <a:t>, P. </a:t>
            </a:r>
            <a:r>
              <a:rPr lang="en-US" dirty="0" err="1" smtClean="0"/>
              <a:t>Musico</a:t>
            </a:r>
            <a:r>
              <a:rPr lang="en-US" dirty="0" smtClean="0"/>
              <a:t>, B. </a:t>
            </a:r>
            <a:r>
              <a:rPr lang="en-US" dirty="0" err="1" smtClean="0"/>
              <a:t>Raydo</a:t>
            </a:r>
            <a:r>
              <a:rPr lang="en-US" dirty="0" smtClean="0"/>
              <a:t>, S. Riordan, D. Di</a:t>
            </a:r>
          </a:p>
          <a:p>
            <a:r>
              <a:rPr lang="en-US" dirty="0" err="1" smtClean="0"/>
              <a:t>BigBite</a:t>
            </a:r>
            <a:r>
              <a:rPr lang="en-US" dirty="0" smtClean="0"/>
              <a:t> : E. </a:t>
            </a:r>
            <a:r>
              <a:rPr lang="en-US" dirty="0" err="1" smtClean="0"/>
              <a:t>McLelan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1F5D-06BC-42FE-88BC-01D56975CAAE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Expected trigger rates </a:t>
            </a:r>
            <a:r>
              <a:rPr lang="en-US" dirty="0" err="1" smtClean="0"/>
              <a:t>GMn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96913"/>
              </p:ext>
            </p:extLst>
          </p:nvPr>
        </p:nvGraphicFramePr>
        <p:xfrm>
          <a:off x="577030" y="1300472"/>
          <a:ext cx="7930866" cy="3178060"/>
        </p:xfrm>
        <a:graphic>
          <a:graphicData uri="http://schemas.openxmlformats.org/drawingml/2006/table">
            <a:tbl>
              <a:tblPr/>
              <a:tblGrid>
                <a:gridCol w="108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5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57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Q^2    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n+p QE xsec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L(per atom)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QE rate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Beam time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GeV^2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fb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10^38/cm^2/s  </a:t>
                      </a:r>
                      <a:endParaRPr lang="en-US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design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Hz 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Hours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Hz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97.9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48006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Maximum trigger rate </a:t>
            </a:r>
            <a:r>
              <a:rPr lang="en-US" sz="1350" dirty="0" smtClean="0"/>
              <a:t>2.1 KHz</a:t>
            </a:r>
            <a:r>
              <a:rPr lang="en-US" sz="1350" dirty="0"/>
              <a:t>, assume </a:t>
            </a:r>
            <a:r>
              <a:rPr lang="en-US" sz="1350" dirty="0" smtClean="0"/>
              <a:t>factor 2 safety margin for 4.2 </a:t>
            </a:r>
            <a:r>
              <a:rPr lang="en-US" sz="1350" dirty="0"/>
              <a:t>KHz for low Q</a:t>
            </a:r>
            <a:r>
              <a:rPr lang="en-US" sz="1350" baseline="30000" dirty="0"/>
              <a:t>2</a:t>
            </a:r>
          </a:p>
          <a:p>
            <a:pPr algn="ctr"/>
            <a:r>
              <a:rPr lang="en-US" sz="1350" dirty="0" smtClean="0"/>
              <a:t>less than 500 Hz </a:t>
            </a:r>
            <a:r>
              <a:rPr lang="en-US" sz="1350" dirty="0"/>
              <a:t>at high </a:t>
            </a:r>
            <a:r>
              <a:rPr lang="en-US" sz="1350" dirty="0" smtClean="0"/>
              <a:t>Q</a:t>
            </a:r>
            <a:r>
              <a:rPr lang="en-US" sz="1350" baseline="30000" dirty="0" smtClean="0"/>
              <a:t>2</a:t>
            </a:r>
            <a:endParaRPr lang="en-US" sz="1350" dirty="0" smtClean="0"/>
          </a:p>
          <a:p>
            <a:pPr algn="ctr"/>
            <a:r>
              <a:rPr lang="en-US" sz="1350" dirty="0" smtClean="0"/>
              <a:t>Single electron trigger is a good option</a:t>
            </a:r>
          </a:p>
          <a:p>
            <a:pPr algn="ctr"/>
            <a:r>
              <a:rPr lang="en-US" dirty="0" smtClean="0"/>
              <a:t>( possibility to add Cerenkov in the trigger if needed )</a:t>
            </a:r>
          </a:p>
          <a:p>
            <a:pPr algn="ctr"/>
            <a:endParaRPr lang="en-US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777766" y="924910"/>
            <a:ext cx="788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Preferably single electron trigger to avoid biased in neutron detector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2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data reduction algorithm on simulated data for GEM</a:t>
            </a:r>
          </a:p>
          <a:p>
            <a:endParaRPr lang="en-US" dirty="0" smtClean="0"/>
          </a:p>
          <a:p>
            <a:r>
              <a:rPr lang="en-US" dirty="0" smtClean="0"/>
              <a:t>Occupancies different detectors </a:t>
            </a:r>
            <a:r>
              <a:rPr lang="en-US" dirty="0" err="1" smtClean="0"/>
              <a:t>GMn</a:t>
            </a:r>
            <a:r>
              <a:rPr lang="en-US" dirty="0" smtClean="0"/>
              <a:t>, </a:t>
            </a:r>
            <a:r>
              <a:rPr lang="en-US" dirty="0" err="1" smtClean="0"/>
              <a:t>Gep</a:t>
            </a:r>
            <a:r>
              <a:rPr lang="en-US" dirty="0" smtClean="0"/>
              <a:t> for different kinematics start to look at SIDIS, TDIS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DAD4-BA3C-4452-9004-34029FF12EB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31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evaluate data rates after reduction for all experiments </a:t>
            </a:r>
            <a:r>
              <a:rPr lang="en-US" dirty="0" smtClean="0"/>
              <a:t>especially GEp5 aiming at 500 MB/s (no major </a:t>
            </a:r>
            <a:r>
              <a:rPr lang="en-US" dirty="0" err="1" smtClean="0"/>
              <a:t>upgrafe</a:t>
            </a:r>
            <a:r>
              <a:rPr lang="en-US" dirty="0" smtClean="0"/>
              <a:t> )</a:t>
            </a:r>
          </a:p>
          <a:p>
            <a:r>
              <a:rPr lang="en-US" dirty="0" smtClean="0"/>
              <a:t>If more than 1 GB/s need network/SILO/disks upgrade need to discuss with IT</a:t>
            </a:r>
            <a:endParaRPr lang="en-US" dirty="0" smtClean="0"/>
          </a:p>
          <a:p>
            <a:r>
              <a:rPr lang="en-US" dirty="0" smtClean="0"/>
              <a:t>Ongoing development on </a:t>
            </a:r>
            <a:r>
              <a:rPr lang="en-US" dirty="0" smtClean="0"/>
              <a:t>SSP : first iteration end of summer</a:t>
            </a:r>
            <a:endParaRPr lang="en-US" dirty="0" smtClean="0"/>
          </a:p>
          <a:p>
            <a:r>
              <a:rPr lang="en-US" dirty="0" smtClean="0"/>
              <a:t>HCAL trigger in testing</a:t>
            </a:r>
          </a:p>
          <a:p>
            <a:r>
              <a:rPr lang="en-US" dirty="0" smtClean="0"/>
              <a:t>Good progress </a:t>
            </a:r>
            <a:r>
              <a:rPr lang="en-US" dirty="0" err="1" smtClean="0"/>
              <a:t>Fastbus</a:t>
            </a:r>
            <a:endParaRPr lang="en-US" dirty="0" smtClean="0"/>
          </a:p>
          <a:p>
            <a:r>
              <a:rPr lang="en-US" dirty="0" smtClean="0"/>
              <a:t>Look ahead future experiments SIDIS, TDIS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F080-880C-4E8F-B84D-A4F41F43BB59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GEM occupancy and data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06" y="855591"/>
            <a:ext cx="8716297" cy="3263504"/>
          </a:xfrm>
        </p:spPr>
        <p:txBody>
          <a:bodyPr/>
          <a:lstStyle/>
          <a:p>
            <a:r>
              <a:rPr lang="en-US" sz="1500" dirty="0" smtClean="0"/>
              <a:t>occupancies from Q2 </a:t>
            </a:r>
            <a:r>
              <a:rPr lang="en-US" sz="1500" dirty="0"/>
              <a:t>= 13.5 GeV2, with luminosity 2.8 10^38 A</a:t>
            </a:r>
            <a:r>
              <a:rPr lang="en-US" sz="1500" baseline="30000" dirty="0"/>
              <a:t>-1</a:t>
            </a:r>
            <a:r>
              <a:rPr lang="en-US" sz="1500" dirty="0"/>
              <a:t> cm</a:t>
            </a:r>
            <a:r>
              <a:rPr lang="en-US" sz="1500" baseline="30000" dirty="0"/>
              <a:t>-2</a:t>
            </a:r>
            <a:r>
              <a:rPr lang="en-US" sz="1500" dirty="0"/>
              <a:t> s</a:t>
            </a:r>
            <a:r>
              <a:rPr lang="en-US" sz="1500" baseline="30000" dirty="0"/>
              <a:t>-1</a:t>
            </a:r>
            <a:r>
              <a:rPr lang="en-US" sz="1500" dirty="0"/>
              <a:t> (44uA on 10cm LD2 target</a:t>
            </a:r>
            <a:r>
              <a:rPr lang="en-US" sz="1500" dirty="0" smtClean="0"/>
              <a:t>) and rates from low Q2 point : 1.3 KHz </a:t>
            </a:r>
          </a:p>
          <a:p>
            <a:endParaRPr lang="en-US" sz="1500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14045"/>
              </p:ext>
            </p:extLst>
          </p:nvPr>
        </p:nvGraphicFramePr>
        <p:xfrm>
          <a:off x="186273" y="1389916"/>
          <a:ext cx="8878213" cy="4221667"/>
        </p:xfrm>
        <a:graphic>
          <a:graphicData uri="http://schemas.openxmlformats.org/drawingml/2006/table">
            <a:tbl>
              <a:tblPr/>
              <a:tblGrid>
                <a:gridCol w="69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4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092">
                  <a:extLst>
                    <a:ext uri="{9D8B030D-6E8A-4147-A177-3AD203B41FA5}">
                      <a16:colId xmlns:a16="http://schemas.microsoft.com/office/drawing/2014/main" val="417613891"/>
                    </a:ext>
                  </a:extLst>
                </a:gridCol>
                <a:gridCol w="8639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9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50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per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(KHz/cm2)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per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plane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(MHz)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325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Occupancy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 hits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x2 XY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(strips)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x6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size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(bytes)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 MB/s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537.6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174.72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7338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29357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123.30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609.6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198.12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33284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139.79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197.73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8305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139.52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588.6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191.295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32138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134.98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535.8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174.135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29255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122.87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7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660.46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55474" y="5541065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Worse case scenario using High Q2 occupancies with low Q2 rates</a:t>
            </a:r>
          </a:p>
          <a:p>
            <a:pPr algn="ctr"/>
            <a:r>
              <a:rPr lang="en-US" dirty="0"/>
              <a:t>D</a:t>
            </a:r>
            <a:r>
              <a:rPr lang="en-US" dirty="0" smtClean="0"/>
              <a:t>econvolution on SSP : </a:t>
            </a:r>
            <a:r>
              <a:rPr lang="en-US" b="1" dirty="0" smtClean="0"/>
              <a:t>expect factor of 3 reduction about 220 MB/s</a:t>
            </a:r>
          </a:p>
        </p:txBody>
      </p:sp>
    </p:spTree>
    <p:extLst>
      <p:ext uri="{BB962C8B-B14F-4D97-AF65-F5344CB8AC3E}">
        <p14:creationId xmlns:p14="http://schemas.microsoft.com/office/powerpoint/2010/main" val="26278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rates GEp5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00551"/>
              </p:ext>
            </p:extLst>
          </p:nvPr>
        </p:nvGraphicFramePr>
        <p:xfrm>
          <a:off x="1295400" y="914400"/>
          <a:ext cx="7162800" cy="4876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7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334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40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Detector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Rate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Channels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Occupancy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Data size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Bytes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rate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MB/s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5 KHz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3 samples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Geometrical factor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Data size 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geo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Reduc</a:t>
                      </a:r>
                      <a:endParaRPr lang="en-US" sz="1200" b="1" i="0" u="none" strike="noStrike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MB/s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Double for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6 samples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MB/s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1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Front Tracker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49000.00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589149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2946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1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Second Tracker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61440.00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738720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1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Third Tracker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61440.00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738720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41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171880.00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2066589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10332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2459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4918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B0FD-2E42-4E3B-9703-9DF462D78BDC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1AE1-36B6-4064-9CBF-5CEE602E96F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867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Need further reduction by using deconvolution and maybe clustering on SSP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886200" y="2514600"/>
            <a:ext cx="228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1535" y="3429000"/>
            <a:ext cx="228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65984" y="4267200"/>
            <a:ext cx="2286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9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Tracker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6FF2-4A02-4B28-A2CE-6BB5F6792DDF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971800"/>
            <a:ext cx="2898305" cy="235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0200"/>
            <a:ext cx="1676400" cy="411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5486400" y="3200400"/>
            <a:ext cx="25146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86400" y="4191000"/>
            <a:ext cx="25146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562600" y="3200400"/>
            <a:ext cx="12192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781800" y="3276600"/>
            <a:ext cx="1219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endCxn id="22530" idx="1"/>
          </p:cNvCxnSpPr>
          <p:nvPr/>
        </p:nvCxnSpPr>
        <p:spPr>
          <a:xfrm>
            <a:off x="5334000" y="3200400"/>
            <a:ext cx="0" cy="9481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334000" y="4114800"/>
            <a:ext cx="0" cy="9481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15000" y="3124200"/>
            <a:ext cx="1066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4185150" y="3356007"/>
            <a:ext cx="144783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2048 channel</a:t>
            </a:r>
          </a:p>
          <a:p>
            <a:pPr algn="ctr"/>
            <a:r>
              <a:rPr lang="en-US" dirty="0" smtClean="0"/>
              <a:t>1 MPD</a:t>
            </a:r>
          </a:p>
        </p:txBody>
      </p:sp>
      <p:sp>
        <p:nvSpPr>
          <p:cNvPr id="37" name="Oval 36"/>
          <p:cNvSpPr/>
          <p:nvPr/>
        </p:nvSpPr>
        <p:spPr>
          <a:xfrm>
            <a:off x="6096000" y="36576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2438400" y="1447800"/>
            <a:ext cx="0" cy="465894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47800" y="4419600"/>
            <a:ext cx="196009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447800" y="3200400"/>
            <a:ext cx="196009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781800" y="33528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2362200"/>
            <a:ext cx="144783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2048 channel</a:t>
            </a:r>
          </a:p>
          <a:p>
            <a:pPr algn="ctr"/>
            <a:r>
              <a:rPr lang="en-US" dirty="0" smtClean="0"/>
              <a:t>1 MPD</a:t>
            </a:r>
          </a:p>
        </p:txBody>
      </p:sp>
    </p:spTree>
    <p:extLst>
      <p:ext uri="{BB962C8B-B14F-4D97-AF65-F5344CB8AC3E}">
        <p14:creationId xmlns:p14="http://schemas.microsoft.com/office/powerpoint/2010/main" val="159627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029200" y="1371600"/>
            <a:ext cx="29718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Trackers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3B8-FC98-4637-946D-EF37AE7368DF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21" t="9165" r="5581" b="6874"/>
          <a:stretch>
            <a:fillRect/>
          </a:stretch>
        </p:blipFill>
        <p:spPr bwMode="auto">
          <a:xfrm>
            <a:off x="4679869" y="2273096"/>
            <a:ext cx="2628649" cy="197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36"/>
          <p:cNvSpPr/>
          <p:nvPr/>
        </p:nvSpPr>
        <p:spPr>
          <a:xfrm>
            <a:off x="5410200" y="25908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5791200" y="24384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 l="9302" t="9165" r="5581" b="6874"/>
          <a:stretch>
            <a:fillRect/>
          </a:stretch>
        </p:blipFill>
        <p:spPr bwMode="auto">
          <a:xfrm>
            <a:off x="3200400" y="3276600"/>
            <a:ext cx="2466872" cy="197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Arrow Connector 32"/>
          <p:cNvCxnSpPr/>
          <p:nvPr/>
        </p:nvCxnSpPr>
        <p:spPr>
          <a:xfrm flipH="1">
            <a:off x="4876800" y="1981200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953000" y="1371600"/>
            <a:ext cx="813043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 MPD</a:t>
            </a:r>
          </a:p>
          <a:p>
            <a:pPr algn="ctr"/>
            <a:r>
              <a:rPr lang="en-US" dirty="0" smtClean="0"/>
              <a:t>2048</a:t>
            </a:r>
          </a:p>
          <a:p>
            <a:pPr algn="ctr"/>
            <a:endParaRPr lang="en-US" dirty="0" smtClean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6248400" y="24384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029200" y="32766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6200000">
            <a:off x="3892944" y="2379308"/>
            <a:ext cx="813043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 MPD</a:t>
            </a:r>
          </a:p>
          <a:p>
            <a:pPr algn="ctr"/>
            <a:r>
              <a:rPr lang="en-US" dirty="0" smtClean="0"/>
              <a:t>2048</a:t>
            </a:r>
          </a:p>
          <a:p>
            <a:pPr algn="ctr"/>
            <a:endParaRPr lang="en-US" dirty="0" smtClean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572000" y="2286000"/>
            <a:ext cx="0" cy="990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981200" y="2362200"/>
            <a:ext cx="2362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124200" y="45720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4114800" y="34290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72000" y="34290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352800" y="42672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/>
          <a:srcRect l="9302" t="9165" r="7442" b="6874"/>
          <a:stretch>
            <a:fillRect/>
          </a:stretch>
        </p:blipFill>
        <p:spPr bwMode="auto">
          <a:xfrm>
            <a:off x="2286000" y="3886200"/>
            <a:ext cx="2412930" cy="197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Oval 53"/>
          <p:cNvSpPr/>
          <p:nvPr/>
        </p:nvSpPr>
        <p:spPr>
          <a:xfrm>
            <a:off x="2667000" y="42672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276600" y="40386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657600" y="4038600"/>
            <a:ext cx="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514600" y="48768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600200" y="2971800"/>
            <a:ext cx="1066800" cy="1295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5937" y="1828800"/>
            <a:ext cx="1571264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Front tracker</a:t>
            </a:r>
          </a:p>
          <a:p>
            <a:pPr algn="ctr"/>
            <a:r>
              <a:rPr lang="en-US" dirty="0" smtClean="0"/>
              <a:t>Region of</a:t>
            </a:r>
          </a:p>
          <a:p>
            <a:pPr algn="ctr"/>
            <a:r>
              <a:rPr lang="en-US" dirty="0" smtClean="0"/>
              <a:t>Interest from</a:t>
            </a:r>
          </a:p>
          <a:p>
            <a:pPr algn="ctr"/>
            <a:r>
              <a:rPr lang="en-US" dirty="0" smtClean="0"/>
              <a:t>BigCal position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41102" y="990600"/>
            <a:ext cx="1462260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Back tracker</a:t>
            </a:r>
          </a:p>
          <a:p>
            <a:pPr algn="ctr"/>
            <a:r>
              <a:rPr lang="en-US" dirty="0" smtClean="0"/>
              <a:t>Region of</a:t>
            </a:r>
          </a:p>
          <a:p>
            <a:pPr algn="ctr"/>
            <a:r>
              <a:rPr lang="en-US" dirty="0" smtClean="0"/>
              <a:t>Interest from</a:t>
            </a:r>
          </a:p>
          <a:p>
            <a:pPr algn="ctr"/>
            <a:r>
              <a:rPr lang="en-US" dirty="0" smtClean="0"/>
              <a:t>HCal position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791200" y="1981200"/>
            <a:ext cx="1371600" cy="990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3962400" y="3810000"/>
            <a:ext cx="1828800" cy="1066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91200" y="4648200"/>
            <a:ext cx="2921441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Middle tracker</a:t>
            </a:r>
          </a:p>
          <a:p>
            <a:pPr algn="ctr"/>
            <a:r>
              <a:rPr lang="en-US" dirty="0" smtClean="0"/>
              <a:t>Interpolated from both front </a:t>
            </a:r>
          </a:p>
          <a:p>
            <a:pPr algn="ctr"/>
            <a:r>
              <a:rPr lang="en-US" dirty="0" smtClean="0"/>
              <a:t>and </a:t>
            </a:r>
          </a:p>
          <a:p>
            <a:pPr algn="ctr"/>
            <a:r>
              <a:rPr lang="en-US" dirty="0" smtClean="0"/>
              <a:t>back information </a:t>
            </a:r>
          </a:p>
        </p:txBody>
      </p:sp>
      <p:sp>
        <p:nvSpPr>
          <p:cNvPr id="59" name="Oval 58"/>
          <p:cNvSpPr/>
          <p:nvPr/>
        </p:nvSpPr>
        <p:spPr>
          <a:xfrm>
            <a:off x="3733800" y="36576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6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Trackers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8FBC-1AA7-4121-BD37-6AD5B42AAAE4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 l="9302" t="9165" r="5581" b="16038"/>
          <a:stretch>
            <a:fillRect/>
          </a:stretch>
        </p:blipFill>
        <p:spPr bwMode="auto">
          <a:xfrm>
            <a:off x="2286000" y="1981200"/>
            <a:ext cx="2466872" cy="176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Rectangle 48"/>
          <p:cNvSpPr/>
          <p:nvPr/>
        </p:nvSpPr>
        <p:spPr>
          <a:xfrm>
            <a:off x="1981200" y="2362200"/>
            <a:ext cx="2362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124200" y="45720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/>
          <a:srcRect l="9302" t="18329" r="7442" b="6874"/>
          <a:stretch>
            <a:fillRect/>
          </a:stretch>
        </p:blipFill>
        <p:spPr bwMode="auto">
          <a:xfrm>
            <a:off x="2286000" y="3810000"/>
            <a:ext cx="2412930" cy="176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Oval 53"/>
          <p:cNvSpPr/>
          <p:nvPr/>
        </p:nvSpPr>
        <p:spPr>
          <a:xfrm>
            <a:off x="3276600" y="37338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276600" y="2209800"/>
            <a:ext cx="0" cy="3200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657600" y="2209800"/>
            <a:ext cx="0" cy="3200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38400" y="45720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38400" y="29718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62600" y="3048000"/>
            <a:ext cx="27432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Worst </a:t>
            </a:r>
          </a:p>
          <a:p>
            <a:pPr algn="ctr"/>
            <a:r>
              <a:rPr lang="en-US" dirty="0" smtClean="0"/>
              <a:t>case</a:t>
            </a:r>
          </a:p>
          <a:p>
            <a:pPr algn="ctr"/>
            <a:r>
              <a:rPr lang="en-US" dirty="0" smtClean="0"/>
              <a:t>configuration</a:t>
            </a:r>
          </a:p>
        </p:txBody>
      </p:sp>
    </p:spTree>
    <p:extLst>
      <p:ext uri="{BB962C8B-B14F-4D97-AF65-F5344CB8AC3E}">
        <p14:creationId xmlns:p14="http://schemas.microsoft.com/office/powerpoint/2010/main" val="242026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47800"/>
            <a:ext cx="21336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FPP Tracker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3373-A35E-4BC9-A246-B0C8A432F420}" type="datetime1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SuperBigbite DAQ and Electronics Alexandre Camsonne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F71-495C-48BB-A74D-67C68C92F8D8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971800"/>
            <a:ext cx="2898305" cy="235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5486400" y="3200400"/>
            <a:ext cx="25146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86400" y="4191000"/>
            <a:ext cx="25146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562600" y="3200400"/>
            <a:ext cx="12192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781800" y="3276600"/>
            <a:ext cx="1219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715000" y="2667000"/>
            <a:ext cx="106815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2530" idx="1"/>
          </p:cNvCxnSpPr>
          <p:nvPr/>
        </p:nvCxnSpPr>
        <p:spPr>
          <a:xfrm>
            <a:off x="5334000" y="3200400"/>
            <a:ext cx="0" cy="9481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334000" y="4114800"/>
            <a:ext cx="0" cy="9481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15000" y="3124200"/>
            <a:ext cx="304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38800" y="2667000"/>
            <a:ext cx="5357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512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91199" y="2209800"/>
            <a:ext cx="65274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2560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4589689" y="3429000"/>
            <a:ext cx="65274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2048</a:t>
            </a:r>
          </a:p>
        </p:txBody>
      </p:sp>
      <p:sp>
        <p:nvSpPr>
          <p:cNvPr id="37" name="Oval 36"/>
          <p:cNvSpPr/>
          <p:nvPr/>
        </p:nvSpPr>
        <p:spPr>
          <a:xfrm>
            <a:off x="6096000" y="36576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2743200" y="1295400"/>
            <a:ext cx="0" cy="4648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765738" y="2414752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52600" y="31242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810407" y="3891455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828800" y="4572000"/>
            <a:ext cx="1981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77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1757</Words>
  <Application>Microsoft Office PowerPoint</Application>
  <PresentationFormat>On-screen Show (4:3)</PresentationFormat>
  <Paragraphs>660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ＭＳ Ｐゴシック</vt:lpstr>
      <vt:lpstr>Arial</vt:lpstr>
      <vt:lpstr>Arial Narrow</vt:lpstr>
      <vt:lpstr>Calibri</vt:lpstr>
      <vt:lpstr>Helvetica Neue Light</vt:lpstr>
      <vt:lpstr>Lucida Sans Unicode</vt:lpstr>
      <vt:lpstr>Times New Roman</vt:lpstr>
      <vt:lpstr>Zapf Dingbats</vt:lpstr>
      <vt:lpstr>ヒラギノ角ゴ ProN W3</vt:lpstr>
      <vt:lpstr>Office Theme</vt:lpstr>
      <vt:lpstr>SBS DAQ </vt:lpstr>
      <vt:lpstr>Outline</vt:lpstr>
      <vt:lpstr>Expected trigger rates GMn</vt:lpstr>
      <vt:lpstr>GEM occupancy and data rates</vt:lpstr>
      <vt:lpstr>Data rates GEp5</vt:lpstr>
      <vt:lpstr>Front Tracker layout</vt:lpstr>
      <vt:lpstr>Trackers layout</vt:lpstr>
      <vt:lpstr>Trackers layout</vt:lpstr>
      <vt:lpstr>FPP Tracker layout</vt:lpstr>
      <vt:lpstr>Geometrical MPD suppression</vt:lpstr>
      <vt:lpstr>MPD fastclear</vt:lpstr>
      <vt:lpstr>MPD Fastclear timing</vt:lpstr>
      <vt:lpstr>SSP readout performances</vt:lpstr>
      <vt:lpstr>Timeline GEM</vt:lpstr>
      <vt:lpstr>Fastbus readout</vt:lpstr>
      <vt:lpstr>Fastbus</vt:lpstr>
      <vt:lpstr>HCAL readout</vt:lpstr>
      <vt:lpstr>VTP</vt:lpstr>
      <vt:lpstr>HCAL trigger status</vt:lpstr>
      <vt:lpstr>Network upgrade</vt:lpstr>
      <vt:lpstr>Counting house DAQ disks</vt:lpstr>
      <vt:lpstr>SILO capabilities</vt:lpstr>
      <vt:lpstr>Tape cost</vt:lpstr>
      <vt:lpstr>TDIS</vt:lpstr>
      <vt:lpstr>PowerPoint Presentation</vt:lpstr>
      <vt:lpstr>PowerPoint Presentation</vt:lpstr>
      <vt:lpstr>PowerPoint Presentation</vt:lpstr>
      <vt:lpstr>PowerPoint Presentation</vt:lpstr>
      <vt:lpstr>Man power</vt:lpstr>
      <vt:lpstr>Simulation work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SBS VME DAQ</dc:title>
  <dc:creator>Camsonne</dc:creator>
  <cp:lastModifiedBy>Alexandre Camsonne</cp:lastModifiedBy>
  <cp:revision>125</cp:revision>
  <dcterms:created xsi:type="dcterms:W3CDTF">2013-06-05T06:49:06Z</dcterms:created>
  <dcterms:modified xsi:type="dcterms:W3CDTF">2017-07-13T15:55:27Z</dcterms:modified>
</cp:coreProperties>
</file>