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1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5" r:id="rId13"/>
    <p:sldId id="266" r:id="rId14"/>
    <p:sldId id="267" r:id="rId15"/>
    <p:sldId id="269" r:id="rId16"/>
    <p:sldId id="274" r:id="rId17"/>
    <p:sldId id="275" r:id="rId18"/>
    <p:sldId id="276" r:id="rId19"/>
    <p:sldId id="277" r:id="rId20"/>
    <p:sldId id="270" r:id="rId21"/>
    <p:sldId id="280" r:id="rId22"/>
    <p:sldId id="278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14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4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4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5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37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9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7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6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9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CE9E-238F-41B6-9640-023CB541FA4C}" type="datetimeFigureOut">
              <a:rPr lang="it-IT" smtClean="0"/>
              <a:t>14/07/2017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D12F-92EF-4911-AE41-09211AE63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5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B0F0"/>
                </a:solidFill>
              </a:rPr>
              <a:t>Silicon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Microstrip</a:t>
            </a:r>
            <a:r>
              <a:rPr lang="it-IT" dirty="0" smtClean="0">
                <a:solidFill>
                  <a:srgbClr val="00B0F0"/>
                </a:solidFill>
              </a:rPr>
              <a:t> Detectors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F. De Persio, F. Meddi, G.M. Urciuoli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0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An </a:t>
            </a:r>
            <a:r>
              <a:rPr lang="it-IT" dirty="0" err="1">
                <a:solidFill>
                  <a:srgbClr val="0070C0"/>
                </a:solidFill>
              </a:rPr>
              <a:t>e</a:t>
            </a:r>
            <a:r>
              <a:rPr lang="it-IT" dirty="0" err="1" smtClean="0">
                <a:solidFill>
                  <a:srgbClr val="0070C0"/>
                </a:solidFill>
              </a:rPr>
              <a:t>xample</a:t>
            </a:r>
            <a:r>
              <a:rPr lang="it-IT" dirty="0" smtClean="0">
                <a:solidFill>
                  <a:srgbClr val="0070C0"/>
                </a:solidFill>
              </a:rPr>
              <a:t> of a MIP (</a:t>
            </a:r>
            <a:r>
              <a:rPr lang="it-IT" dirty="0" err="1" smtClean="0">
                <a:solidFill>
                  <a:srgbClr val="0070C0"/>
                </a:solidFill>
              </a:rPr>
              <a:t>zoomed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07" y="1825625"/>
            <a:ext cx="632398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3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Landau Distribution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Performing</a:t>
            </a:r>
            <a:r>
              <a:rPr lang="it-IT" dirty="0" smtClean="0"/>
              <a:t>, for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MIPs</a:t>
            </a:r>
            <a:r>
              <a:rPr lang="it-IT" dirty="0" smtClean="0"/>
              <a:t>, the sum over the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latencies</a:t>
            </a:r>
            <a:r>
              <a:rPr lang="it-IT" dirty="0" smtClean="0"/>
              <a:t> </a:t>
            </a:r>
            <a:r>
              <a:rPr lang="it-IT" dirty="0" err="1" smtClean="0"/>
              <a:t>registered</a:t>
            </a:r>
            <a:r>
              <a:rPr lang="it-IT" dirty="0" smtClean="0"/>
              <a:t> by the </a:t>
            </a:r>
            <a:r>
              <a:rPr lang="it-IT" dirty="0" err="1" smtClean="0"/>
              <a:t>MPDs</a:t>
            </a:r>
            <a:r>
              <a:rPr lang="it-IT" dirty="0" smtClean="0"/>
              <a:t>, the ADC </a:t>
            </a:r>
            <a:r>
              <a:rPr lang="it-IT" dirty="0" err="1" smtClean="0"/>
              <a:t>sums</a:t>
            </a:r>
            <a:r>
              <a:rPr lang="it-IT" dirty="0" smtClean="0"/>
              <a:t> (</a:t>
            </a:r>
            <a:r>
              <a:rPr lang="it-IT" dirty="0" err="1" smtClean="0"/>
              <a:t>proportional</a:t>
            </a:r>
            <a:r>
              <a:rPr lang="it-IT" dirty="0" smtClean="0"/>
              <a:t> to the </a:t>
            </a:r>
            <a:r>
              <a:rPr lang="it-IT" dirty="0" err="1" smtClean="0"/>
              <a:t>energies</a:t>
            </a:r>
            <a:r>
              <a:rPr lang="it-IT" dirty="0" smtClean="0"/>
              <a:t> </a:t>
            </a:r>
            <a:r>
              <a:rPr lang="it-IT" dirty="0" err="1" smtClean="0"/>
              <a:t>deposited</a:t>
            </a:r>
            <a:r>
              <a:rPr lang="it-IT" dirty="0" smtClean="0"/>
              <a:t> by the MIPS in the </a:t>
            </a:r>
            <a:r>
              <a:rPr lang="it-IT" dirty="0" err="1" smtClean="0"/>
              <a:t>silicon</a:t>
            </a:r>
            <a:r>
              <a:rPr lang="it-IT" dirty="0" smtClean="0"/>
              <a:t> </a:t>
            </a:r>
            <a:r>
              <a:rPr lang="it-IT" dirty="0" err="1" smtClean="0"/>
              <a:t>microstrip</a:t>
            </a:r>
            <a:r>
              <a:rPr lang="it-IT" dirty="0" smtClean="0"/>
              <a:t> detector) </a:t>
            </a:r>
            <a:r>
              <a:rPr lang="it-IT" dirty="0" err="1" smtClean="0"/>
              <a:t>follows</a:t>
            </a:r>
            <a:r>
              <a:rPr lang="it-IT" dirty="0" smtClean="0"/>
              <a:t> the Landau </a:t>
            </a:r>
            <a:r>
              <a:rPr lang="it-IT" dirty="0" err="1" smtClean="0"/>
              <a:t>distribution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88" y="3140242"/>
            <a:ext cx="5218772" cy="37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Efficiency</a:t>
            </a:r>
            <a:r>
              <a:rPr lang="it-IT" dirty="0" smtClean="0">
                <a:solidFill>
                  <a:srgbClr val="0070C0"/>
                </a:solidFill>
              </a:rPr>
              <a:t> (1)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get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, </a:t>
            </a:r>
            <a:r>
              <a:rPr lang="it-IT" dirty="0" err="1" smtClean="0"/>
              <a:t>because</a:t>
            </a:r>
            <a:r>
              <a:rPr lang="it-IT" dirty="0" smtClean="0"/>
              <a:t> the </a:t>
            </a:r>
            <a:r>
              <a:rPr lang="it-IT" dirty="0" err="1" smtClean="0"/>
              <a:t>pedestals</a:t>
            </a:r>
            <a:r>
              <a:rPr lang="it-IT" dirty="0" smtClean="0"/>
              <a:t> </a:t>
            </a:r>
            <a:r>
              <a:rPr lang="it-IT" dirty="0" err="1" smtClean="0"/>
              <a:t>drift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long time </a:t>
            </a:r>
            <a:r>
              <a:rPr lang="it-IT" dirty="0" err="1" smtClean="0"/>
              <a:t>needed</a:t>
            </a:r>
            <a:r>
              <a:rPr lang="it-IT" dirty="0" smtClean="0"/>
              <a:t> to </a:t>
            </a:r>
            <a:r>
              <a:rPr lang="it-IT" dirty="0" err="1" smtClean="0"/>
              <a:t>collect</a:t>
            </a:r>
            <a:r>
              <a:rPr lang="it-IT" dirty="0" smtClean="0"/>
              <a:t> 1000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strip the </a:t>
            </a:r>
            <a:r>
              <a:rPr lang="it-IT" dirty="0" err="1" smtClean="0"/>
              <a:t>average</a:t>
            </a:r>
            <a:r>
              <a:rPr lang="it-IT" dirty="0" smtClean="0"/>
              <a:t> of the ADC </a:t>
            </a:r>
            <a:r>
              <a:rPr lang="it-IT" dirty="0" err="1" smtClean="0"/>
              <a:t>values</a:t>
            </a:r>
            <a:r>
              <a:rPr lang="it-IT" dirty="0" smtClean="0"/>
              <a:t> over the 1000 </a:t>
            </a:r>
            <a:r>
              <a:rPr lang="it-IT" dirty="0" err="1" smtClean="0"/>
              <a:t>events</a:t>
            </a:r>
            <a:r>
              <a:rPr lang="it-IT" dirty="0" smtClean="0"/>
              <a:t> and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strip </a:t>
            </a:r>
            <a:r>
              <a:rPr lang="it-IT" dirty="0" err="1" smtClean="0"/>
              <a:t>produced</a:t>
            </a:r>
            <a:r>
              <a:rPr lang="it-IT" dirty="0" smtClean="0"/>
              <a:t> an ADC sum over the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latencies</a:t>
            </a:r>
            <a:r>
              <a:rPr lang="it-IT" dirty="0" smtClean="0"/>
              <a:t> </a:t>
            </a:r>
            <a:r>
              <a:rPr lang="it-IT" dirty="0" err="1" smtClean="0"/>
              <a:t>smaller</a:t>
            </a:r>
            <a:r>
              <a:rPr lang="it-IT" dirty="0" smtClean="0"/>
              <a:t> (</a:t>
            </a:r>
            <a:r>
              <a:rPr lang="it-IT" dirty="0" err="1" smtClean="0"/>
              <a:t>bigger</a:t>
            </a:r>
            <a:r>
              <a:rPr lang="it-IT" dirty="0" smtClean="0"/>
              <a:t> in </a:t>
            </a:r>
            <a:r>
              <a:rPr lang="it-IT" dirty="0" err="1" smtClean="0"/>
              <a:t>absolute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) </a:t>
            </a:r>
            <a:r>
              <a:rPr lang="it-IT" dirty="0" err="1" smtClean="0"/>
              <a:t>than</a:t>
            </a:r>
            <a:r>
              <a:rPr lang="it-IT" dirty="0" smtClean="0"/>
              <a:t> a </a:t>
            </a:r>
            <a:r>
              <a:rPr lang="it-IT" dirty="0" err="1" smtClean="0"/>
              <a:t>certain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. At the moment APV25 </a:t>
            </a:r>
            <a:r>
              <a:rPr lang="it-IT" dirty="0" err="1" smtClean="0"/>
              <a:t>cards</a:t>
            </a:r>
            <a:r>
              <a:rPr lang="it-IT" dirty="0" smtClean="0"/>
              <a:t> </a:t>
            </a:r>
            <a:r>
              <a:rPr lang="it-IT" dirty="0" err="1" smtClean="0"/>
              <a:t>seem</a:t>
            </a:r>
            <a:r>
              <a:rPr lang="it-IT" dirty="0" smtClean="0"/>
              <a:t> </a:t>
            </a:r>
            <a:r>
              <a:rPr lang="it-IT" dirty="0" err="1" smtClean="0"/>
              <a:t>apparently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behavior</a:t>
            </a:r>
            <a:r>
              <a:rPr lang="it-IT" dirty="0" smtClean="0"/>
              <a:t> from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. </a:t>
            </a:r>
            <a:r>
              <a:rPr lang="it-IT" dirty="0" err="1"/>
              <a:t>D</a:t>
            </a:r>
            <a:r>
              <a:rPr lang="it-IT" dirty="0" err="1" smtClean="0"/>
              <a:t>ifferent</a:t>
            </a:r>
            <a:r>
              <a:rPr lang="it-IT" dirty="0" smtClean="0"/>
              <a:t> </a:t>
            </a:r>
            <a:r>
              <a:rPr lang="it-IT" dirty="0" err="1" smtClean="0"/>
              <a:t>appropiate</a:t>
            </a:r>
            <a:r>
              <a:rPr lang="it-IT" dirty="0" smtClean="0"/>
              <a:t> </a:t>
            </a:r>
            <a:r>
              <a:rPr lang="it-IT" dirty="0" err="1" smtClean="0"/>
              <a:t>thresholds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chosen</a:t>
            </a:r>
            <a:r>
              <a:rPr lang="it-IT" dirty="0" smtClean="0"/>
              <a:t> </a:t>
            </a:r>
            <a:r>
              <a:rPr lang="it-IT" dirty="0"/>
              <a:t>f</a:t>
            </a:r>
            <a:r>
              <a:rPr lang="it-IT" dirty="0" smtClean="0"/>
              <a:t>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silicon</a:t>
            </a:r>
            <a:r>
              <a:rPr lang="it-IT" dirty="0" smtClean="0"/>
              <a:t> </a:t>
            </a:r>
            <a:r>
              <a:rPr lang="it-IT" dirty="0" err="1" smtClean="0"/>
              <a:t>region</a:t>
            </a:r>
            <a:r>
              <a:rPr lang="it-IT" dirty="0" smtClean="0"/>
              <a:t>. The </a:t>
            </a:r>
            <a:r>
              <a:rPr lang="it-IT" dirty="0" err="1" smtClean="0"/>
              <a:t>thresholds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chosen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in the </a:t>
            </a:r>
            <a:r>
              <a:rPr lang="it-IT" dirty="0" err="1" smtClean="0"/>
              <a:t>runs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contains</a:t>
            </a:r>
            <a:r>
              <a:rPr lang="it-IT" dirty="0" smtClean="0"/>
              <a:t> the </a:t>
            </a:r>
            <a:r>
              <a:rPr lang="it-IT" dirty="0" err="1" smtClean="0"/>
              <a:t>latencies</a:t>
            </a:r>
            <a:r>
              <a:rPr lang="it-IT" dirty="0" smtClean="0"/>
              <a:t> </a:t>
            </a:r>
            <a:r>
              <a:rPr lang="it-IT" dirty="0" err="1" smtClean="0"/>
              <a:t>interested</a:t>
            </a:r>
            <a:r>
              <a:rPr lang="it-IT" dirty="0" smtClean="0"/>
              <a:t> by the MIP </a:t>
            </a:r>
            <a:r>
              <a:rPr lang="it-IT" dirty="0" err="1" smtClean="0"/>
              <a:t>signals</a:t>
            </a:r>
            <a:r>
              <a:rPr lang="it-IT" dirty="0" smtClean="0"/>
              <a:t>, the background </a:t>
            </a:r>
            <a:r>
              <a:rPr lang="it-IT" dirty="0" err="1" smtClean="0"/>
              <a:t>was</a:t>
            </a:r>
            <a:r>
              <a:rPr lang="it-IT" dirty="0" smtClean="0"/>
              <a:t> on </a:t>
            </a:r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1%.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Run 778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Number of Events Fired 2 (does not contain latencies of interest)</a:t>
            </a:r>
          </a:p>
          <a:p>
            <a:r>
              <a:rPr lang="en-US" dirty="0" smtClean="0"/>
              <a:t>Run 779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Number of Events Fired 0 (does not contain latencies of interest)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 780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srgbClr val="FF0000"/>
                </a:solidFill>
              </a:rPr>
              <a:t>Number of Events Fired 103 (does contain most of the signal)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Run 781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srgbClr val="00B050"/>
                </a:solidFill>
              </a:rPr>
              <a:t> Number of Events Fired 14 (it contains some signal residual)</a:t>
            </a:r>
          </a:p>
          <a:p>
            <a:r>
              <a:rPr lang="en-US" dirty="0" smtClean="0"/>
              <a:t>Run 782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Number of Events Fired 1 (does not contain latencies of interest)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2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B0F0"/>
                </a:solidFill>
              </a:rPr>
              <a:t>Efficiency</a:t>
            </a:r>
            <a:r>
              <a:rPr lang="it-IT" dirty="0" smtClean="0">
                <a:solidFill>
                  <a:srgbClr val="00B0F0"/>
                </a:solidFill>
              </a:rPr>
              <a:t> (2)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884" y="1560931"/>
            <a:ext cx="6000232" cy="43513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31369" y="6261642"/>
            <a:ext cx="28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Efficiency</a:t>
            </a:r>
            <a:r>
              <a:rPr lang="it-IT" dirty="0" smtClean="0"/>
              <a:t> vs </a:t>
            </a:r>
            <a:r>
              <a:rPr lang="it-IT" dirty="0" err="1" smtClean="0"/>
              <a:t>Number</a:t>
            </a:r>
            <a:r>
              <a:rPr lang="it-IT" dirty="0" smtClean="0"/>
              <a:t> of Strip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332534" y="2622883"/>
            <a:ext cx="24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Zone </a:t>
            </a:r>
            <a:r>
              <a:rPr lang="it-IT" dirty="0" err="1" smtClean="0">
                <a:solidFill>
                  <a:srgbClr val="FF0000"/>
                </a:solidFill>
              </a:rPr>
              <a:t>plagued</a:t>
            </a:r>
            <a:r>
              <a:rPr lang="it-IT" dirty="0" smtClean="0">
                <a:solidFill>
                  <a:srgbClr val="FF0000"/>
                </a:solidFill>
              </a:rPr>
              <a:t> by </a:t>
            </a:r>
          </a:p>
          <a:p>
            <a:r>
              <a:rPr lang="it-IT" dirty="0" err="1">
                <a:solidFill>
                  <a:srgbClr val="FF0000"/>
                </a:solidFill>
              </a:rPr>
              <a:t>w</a:t>
            </a:r>
            <a:r>
              <a:rPr lang="it-IT" dirty="0" err="1" smtClean="0">
                <a:solidFill>
                  <a:srgbClr val="FF0000"/>
                </a:solidFill>
              </a:rPr>
              <a:t>irebondings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breakups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0" name="Connettore 2 9"/>
          <p:cNvCxnSpPr>
            <a:stCxn id="6" idx="1"/>
          </p:cNvCxnSpPr>
          <p:nvPr/>
        </p:nvCxnSpPr>
        <p:spPr>
          <a:xfrm flipH="1">
            <a:off x="7712242" y="2946049"/>
            <a:ext cx="1620292" cy="79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5768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MIP </a:t>
            </a:r>
            <a:r>
              <a:rPr lang="it-IT" dirty="0" err="1" smtClean="0"/>
              <a:t>molteplicity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2579" y="911225"/>
            <a:ext cx="10515600" cy="4351338"/>
          </a:xfrm>
        </p:spPr>
        <p:txBody>
          <a:bodyPr/>
          <a:lstStyle/>
          <a:p>
            <a:r>
              <a:rPr lang="it-IT" dirty="0" smtClean="0"/>
              <a:t>The MIP </a:t>
            </a:r>
            <a:r>
              <a:rPr lang="it-IT" dirty="0" err="1" smtClean="0"/>
              <a:t>molteplicity</a:t>
            </a:r>
            <a:r>
              <a:rPr lang="it-IT" dirty="0" smtClean="0"/>
              <a:t> (</a:t>
            </a:r>
            <a:r>
              <a:rPr lang="it-IT" dirty="0" err="1" smtClean="0"/>
              <a:t>distribution</a:t>
            </a:r>
            <a:r>
              <a:rPr lang="it-IT" dirty="0" smtClean="0"/>
              <a:t> of the </a:t>
            </a:r>
            <a:r>
              <a:rPr lang="it-IT" dirty="0" err="1" smtClean="0"/>
              <a:t>number</a:t>
            </a:r>
            <a:r>
              <a:rPr lang="it-IT" dirty="0" smtClean="0"/>
              <a:t> of MIPS for </a:t>
            </a:r>
            <a:r>
              <a:rPr lang="it-IT" dirty="0" err="1" smtClean="0"/>
              <a:t>event</a:t>
            </a:r>
            <a:r>
              <a:rPr lang="it-IT" dirty="0" smtClean="0"/>
              <a:t>) </a:t>
            </a:r>
            <a:r>
              <a:rPr lang="it-IT" dirty="0" err="1" smtClean="0"/>
              <a:t>follows</a:t>
            </a:r>
            <a:r>
              <a:rPr lang="it-IT" dirty="0" smtClean="0"/>
              <a:t> </a:t>
            </a:r>
            <a:r>
              <a:rPr lang="it-IT" dirty="0" err="1" smtClean="0"/>
              <a:t>nearly</a:t>
            </a:r>
            <a:r>
              <a:rPr lang="it-IT" dirty="0" smtClean="0"/>
              <a:t> the </a:t>
            </a:r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Poisson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. Small </a:t>
            </a:r>
            <a:r>
              <a:rPr lang="it-IT" dirty="0" err="1" smtClean="0"/>
              <a:t>deviations</a:t>
            </a:r>
            <a:r>
              <a:rPr lang="it-IT" dirty="0" smtClean="0"/>
              <a:t> from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are (</a:t>
            </a:r>
            <a:r>
              <a:rPr lang="it-IT" dirty="0" err="1" smtClean="0"/>
              <a:t>likely</a:t>
            </a:r>
            <a:r>
              <a:rPr lang="it-IT" dirty="0" smtClean="0"/>
              <a:t>) due to the </a:t>
            </a:r>
            <a:r>
              <a:rPr lang="it-IT" dirty="0" err="1" smtClean="0"/>
              <a:t>presence</a:t>
            </a:r>
            <a:r>
              <a:rPr lang="it-IT" dirty="0" smtClean="0"/>
              <a:t> of small </a:t>
            </a:r>
            <a:r>
              <a:rPr lang="it-IT" dirty="0" err="1" smtClean="0"/>
              <a:t>amount</a:t>
            </a:r>
            <a:r>
              <a:rPr lang="it-IT" dirty="0" smtClean="0"/>
              <a:t> of background (to be </a:t>
            </a:r>
            <a:r>
              <a:rPr lang="it-IT" dirty="0" err="1" smtClean="0"/>
              <a:t>proved</a:t>
            </a:r>
            <a:r>
              <a:rPr lang="it-IT" dirty="0" smtClean="0"/>
              <a:t> </a:t>
            </a:r>
            <a:r>
              <a:rPr lang="it-IT" dirty="0" err="1" smtClean="0"/>
              <a:t>quantitatively</a:t>
            </a:r>
            <a:r>
              <a:rPr lang="it-IT" dirty="0" smtClean="0"/>
              <a:t>)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56" y="2671011"/>
            <a:ext cx="5502979" cy="39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r>
              <a:rPr lang="it-IT" dirty="0" err="1" smtClean="0">
                <a:solidFill>
                  <a:srgbClr val="00B0F0"/>
                </a:solidFill>
              </a:rPr>
              <a:t>Wirebonding</a:t>
            </a:r>
            <a:r>
              <a:rPr lang="it-IT" dirty="0" smtClean="0">
                <a:solidFill>
                  <a:srgbClr val="00B0F0"/>
                </a:solidFill>
              </a:rPr>
              <a:t> breakup </a:t>
            </a:r>
            <a:r>
              <a:rPr lang="it-IT" dirty="0" err="1" smtClean="0">
                <a:solidFill>
                  <a:srgbClr val="00B0F0"/>
                </a:solidFill>
              </a:rPr>
              <a:t>issue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experienced</a:t>
            </a:r>
            <a:r>
              <a:rPr lang="it-IT" dirty="0" smtClean="0"/>
              <a:t> </a:t>
            </a:r>
            <a:r>
              <a:rPr lang="it-IT" dirty="0" err="1" smtClean="0"/>
              <a:t>wirebonding</a:t>
            </a:r>
            <a:r>
              <a:rPr lang="it-IT" dirty="0" smtClean="0"/>
              <a:t> </a:t>
            </a:r>
            <a:r>
              <a:rPr lang="it-IT" dirty="0" err="1" smtClean="0"/>
              <a:t>breakups</a:t>
            </a:r>
            <a:r>
              <a:rPr lang="it-IT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" y="2330824"/>
            <a:ext cx="5419675" cy="40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8" y="2420471"/>
            <a:ext cx="5450404" cy="41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rgbClr val="0070C0"/>
                </a:solidFill>
              </a:rPr>
              <a:t>Wirebonding</a:t>
            </a:r>
            <a:r>
              <a:rPr lang="it-IT" dirty="0">
                <a:solidFill>
                  <a:srgbClr val="0070C0"/>
                </a:solidFill>
              </a:rPr>
              <a:t> breakup </a:t>
            </a:r>
            <a:r>
              <a:rPr lang="it-IT" dirty="0" err="1" smtClean="0">
                <a:solidFill>
                  <a:srgbClr val="0070C0"/>
                </a:solidFill>
              </a:rPr>
              <a:t>issue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solution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rciuoli\Downloads\deformazione carico centr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1" y="1909483"/>
            <a:ext cx="5273098" cy="202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rciuoli\Downloads\deformazione carichi later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12" y="1944240"/>
            <a:ext cx="5091953" cy="195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8261" y="4650903"/>
            <a:ext cx="10178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Simulations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by </a:t>
            </a:r>
            <a:r>
              <a:rPr lang="it-IT" dirty="0" smtClean="0">
                <a:solidFill>
                  <a:srgbClr val="FF0000"/>
                </a:solidFill>
              </a:rPr>
              <a:t>F. Noto, LNS </a:t>
            </a:r>
            <a:r>
              <a:rPr lang="it-IT" dirty="0" err="1" smtClean="0">
                <a:solidFill>
                  <a:srgbClr val="FF0000"/>
                </a:solidFill>
              </a:rPr>
              <a:t>engineer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smtClean="0"/>
              <a:t>shows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even</a:t>
            </a:r>
            <a:r>
              <a:rPr lang="it-IT" dirty="0" smtClean="0"/>
              <a:t> an </a:t>
            </a:r>
            <a:r>
              <a:rPr lang="it-IT" dirty="0" err="1" smtClean="0"/>
              <a:t>uincorrect</a:t>
            </a:r>
            <a:r>
              <a:rPr lang="it-IT" dirty="0" smtClean="0"/>
              <a:t> </a:t>
            </a:r>
            <a:r>
              <a:rPr lang="it-IT" dirty="0" err="1" smtClean="0"/>
              <a:t>handling</a:t>
            </a:r>
            <a:r>
              <a:rPr lang="it-IT" dirty="0" smtClean="0"/>
              <a:t> </a:t>
            </a:r>
            <a:r>
              <a:rPr lang="it-IT" dirty="0" err="1" smtClean="0"/>
              <a:t>cannot</a:t>
            </a:r>
            <a:r>
              <a:rPr lang="it-IT" dirty="0" smtClean="0"/>
              <a:t> breakup </a:t>
            </a:r>
          </a:p>
          <a:p>
            <a:r>
              <a:rPr lang="it-IT" dirty="0" smtClean="0"/>
              <a:t>or </a:t>
            </a:r>
            <a:r>
              <a:rPr lang="it-IT" dirty="0" err="1" smtClean="0"/>
              <a:t>remove</a:t>
            </a:r>
            <a:r>
              <a:rPr lang="it-IT" dirty="0" smtClean="0"/>
              <a:t> </a:t>
            </a:r>
            <a:r>
              <a:rPr lang="it-IT" dirty="0" err="1" smtClean="0"/>
              <a:t>wirebondings</a:t>
            </a:r>
            <a:r>
              <a:rPr lang="it-IT" dirty="0" smtClean="0"/>
              <a:t>. 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caused</a:t>
            </a:r>
            <a:r>
              <a:rPr lang="it-IT" dirty="0"/>
              <a:t> </a:t>
            </a:r>
            <a:r>
              <a:rPr lang="it-IT" dirty="0" err="1" smtClean="0"/>
              <a:t>hence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by </a:t>
            </a:r>
            <a:r>
              <a:rPr lang="it-IT" dirty="0" err="1" smtClean="0"/>
              <a:t>Silicon</a:t>
            </a:r>
            <a:r>
              <a:rPr lang="it-IT" dirty="0" smtClean="0"/>
              <a:t> detector </a:t>
            </a:r>
            <a:r>
              <a:rPr lang="it-IT" dirty="0" err="1" smtClean="0"/>
              <a:t>transportation</a:t>
            </a:r>
            <a:r>
              <a:rPr lang="it-IT" dirty="0" smtClean="0"/>
              <a:t>. F. Noto </a:t>
            </a:r>
          </a:p>
          <a:p>
            <a:r>
              <a:rPr lang="it-IT" dirty="0" err="1"/>
              <a:t>i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performing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numerical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simulations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to design a </a:t>
            </a:r>
            <a:r>
              <a:rPr lang="it-IT" dirty="0" err="1" smtClean="0">
                <a:solidFill>
                  <a:srgbClr val="FF0000"/>
                </a:solidFill>
              </a:rPr>
              <a:t>safe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transport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system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for </a:t>
            </a:r>
            <a:r>
              <a:rPr lang="it-IT" dirty="0" err="1" smtClean="0"/>
              <a:t>silicon</a:t>
            </a:r>
            <a:r>
              <a:rPr lang="it-IT" dirty="0" smtClean="0"/>
              <a:t> detector delivery to </a:t>
            </a:r>
            <a:r>
              <a:rPr lang="it-IT" dirty="0" err="1" smtClean="0"/>
              <a:t>Jlab</a:t>
            </a:r>
            <a:r>
              <a:rPr lang="it-IT" dirty="0" smtClean="0"/>
              <a:t>.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19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77" y="320302"/>
            <a:ext cx="10515600" cy="1325563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Pulse</a:t>
            </a:r>
            <a:r>
              <a:rPr lang="it-IT" dirty="0" smtClean="0">
                <a:solidFill>
                  <a:srgbClr val="0070C0"/>
                </a:solidFill>
              </a:rPr>
              <a:t> Laser test station </a:t>
            </a:r>
            <a:r>
              <a:rPr lang="it-IT" dirty="0" err="1" smtClean="0">
                <a:solidFill>
                  <a:srgbClr val="0070C0"/>
                </a:solidFill>
              </a:rPr>
              <a:t>at</a:t>
            </a:r>
            <a:r>
              <a:rPr lang="it-IT" dirty="0" smtClean="0">
                <a:solidFill>
                  <a:srgbClr val="0070C0"/>
                </a:solidFill>
              </a:rPr>
              <a:t> the Rome </a:t>
            </a:r>
            <a:r>
              <a:rPr lang="it-IT" dirty="0" err="1" smtClean="0">
                <a:solidFill>
                  <a:srgbClr val="0070C0"/>
                </a:solidFill>
              </a:rPr>
              <a:t>Laboratory</a:t>
            </a:r>
            <a:r>
              <a:rPr lang="it-IT" dirty="0" smtClean="0">
                <a:solidFill>
                  <a:srgbClr val="0070C0"/>
                </a:solidFill>
              </a:rPr>
              <a:t> (1)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88" y="1770742"/>
            <a:ext cx="6723529" cy="12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96" y="2803779"/>
            <a:ext cx="5602381" cy="33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rgbClr val="0070C0"/>
                </a:solidFill>
              </a:rPr>
              <a:t>Pulse</a:t>
            </a:r>
            <a:r>
              <a:rPr lang="it-IT" dirty="0">
                <a:solidFill>
                  <a:srgbClr val="0070C0"/>
                </a:solidFill>
              </a:rPr>
              <a:t> Laser test station </a:t>
            </a:r>
            <a:r>
              <a:rPr lang="it-IT" dirty="0" err="1">
                <a:solidFill>
                  <a:srgbClr val="0070C0"/>
                </a:solidFill>
              </a:rPr>
              <a:t>at</a:t>
            </a:r>
            <a:r>
              <a:rPr lang="it-IT" dirty="0">
                <a:solidFill>
                  <a:srgbClr val="0070C0"/>
                </a:solidFill>
              </a:rPr>
              <a:t> the Rome </a:t>
            </a:r>
            <a:r>
              <a:rPr lang="it-IT" dirty="0" err="1">
                <a:solidFill>
                  <a:srgbClr val="0070C0"/>
                </a:solidFill>
              </a:rPr>
              <a:t>Laboratory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(2)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7" y="1825625"/>
            <a:ext cx="587196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>
                <a:solidFill>
                  <a:srgbClr val="0070C0"/>
                </a:solidFill>
              </a:rPr>
              <a:t>Pulse</a:t>
            </a:r>
            <a:r>
              <a:rPr lang="it-IT" dirty="0">
                <a:solidFill>
                  <a:srgbClr val="0070C0"/>
                </a:solidFill>
              </a:rPr>
              <a:t> Laser test station </a:t>
            </a:r>
            <a:r>
              <a:rPr lang="it-IT" dirty="0" err="1">
                <a:solidFill>
                  <a:srgbClr val="0070C0"/>
                </a:solidFill>
              </a:rPr>
              <a:t>at</a:t>
            </a:r>
            <a:r>
              <a:rPr lang="it-IT" dirty="0">
                <a:solidFill>
                  <a:srgbClr val="0070C0"/>
                </a:solidFill>
              </a:rPr>
              <a:t> the Rome </a:t>
            </a:r>
            <a:r>
              <a:rPr lang="it-IT" dirty="0" err="1">
                <a:solidFill>
                  <a:srgbClr val="0070C0"/>
                </a:solidFill>
              </a:rPr>
              <a:t>Laboratory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smtClean="0">
                <a:solidFill>
                  <a:srgbClr val="0070C0"/>
                </a:solidFill>
              </a:rPr>
              <a:t>(3)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" y="1918447"/>
            <a:ext cx="5568418" cy="38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62165" y="3863787"/>
            <a:ext cx="3693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The test station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ready and </a:t>
            </a:r>
            <a:r>
              <a:rPr lang="it-IT" dirty="0" err="1" smtClean="0">
                <a:solidFill>
                  <a:srgbClr val="00B050"/>
                </a:solidFill>
              </a:rPr>
              <a:t>will</a:t>
            </a:r>
            <a:r>
              <a:rPr lang="it-IT" dirty="0" smtClean="0">
                <a:solidFill>
                  <a:srgbClr val="00B050"/>
                </a:solidFill>
              </a:rPr>
              <a:t> operate </a:t>
            </a:r>
            <a:r>
              <a:rPr lang="it-IT" dirty="0" err="1" smtClean="0">
                <a:solidFill>
                  <a:srgbClr val="00B050"/>
                </a:solidFill>
              </a:rPr>
              <a:t>as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soon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as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will</a:t>
            </a:r>
            <a:r>
              <a:rPr lang="it-IT" dirty="0" smtClean="0">
                <a:solidFill>
                  <a:srgbClr val="00B050"/>
                </a:solidFill>
              </a:rPr>
              <a:t> be </a:t>
            </a:r>
            <a:r>
              <a:rPr lang="it-IT" dirty="0" err="1" smtClean="0">
                <a:solidFill>
                  <a:srgbClr val="00B050"/>
                </a:solidFill>
              </a:rPr>
              <a:t>validated</a:t>
            </a:r>
            <a:r>
              <a:rPr lang="it-IT" dirty="0" smtClean="0">
                <a:solidFill>
                  <a:srgbClr val="00B050"/>
                </a:solidFill>
              </a:rPr>
              <a:t> by the  Rome </a:t>
            </a:r>
            <a:r>
              <a:rPr lang="it-IT" dirty="0" err="1" smtClean="0">
                <a:solidFill>
                  <a:srgbClr val="00B050"/>
                </a:solidFill>
              </a:rPr>
              <a:t>Physics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Department</a:t>
            </a:r>
            <a:r>
              <a:rPr lang="it-IT" dirty="0" smtClean="0">
                <a:solidFill>
                  <a:srgbClr val="00B050"/>
                </a:solidFill>
              </a:rPr>
              <a:t> Laser </a:t>
            </a:r>
            <a:r>
              <a:rPr lang="it-IT" dirty="0" err="1" smtClean="0">
                <a:solidFill>
                  <a:srgbClr val="00B050"/>
                </a:solidFill>
              </a:rPr>
              <a:t>Safety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Officer</a:t>
            </a:r>
            <a:r>
              <a:rPr lang="it-IT" dirty="0" smtClean="0">
                <a:solidFill>
                  <a:srgbClr val="00B050"/>
                </a:solidFill>
              </a:rPr>
              <a:t> (LSO)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6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70C0"/>
                </a:solidFill>
              </a:rPr>
              <a:t>Summary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Last </a:t>
            </a:r>
            <a:r>
              <a:rPr lang="it-IT" dirty="0" err="1" smtClean="0">
                <a:solidFill>
                  <a:srgbClr val="FF0000"/>
                </a:solidFill>
              </a:rPr>
              <a:t>studies</a:t>
            </a:r>
            <a:r>
              <a:rPr lang="it-IT" dirty="0" smtClean="0">
                <a:solidFill>
                  <a:srgbClr val="FF0000"/>
                </a:solidFill>
              </a:rPr>
              <a:t> on the </a:t>
            </a:r>
            <a:r>
              <a:rPr lang="it-IT" dirty="0" err="1" smtClean="0">
                <a:solidFill>
                  <a:srgbClr val="FF0000"/>
                </a:solidFill>
              </a:rPr>
              <a:t>prototype</a:t>
            </a:r>
            <a:r>
              <a:rPr lang="it-IT" dirty="0" smtClean="0">
                <a:solidFill>
                  <a:srgbClr val="FF0000"/>
                </a:solidFill>
              </a:rPr>
              <a:t> with </a:t>
            </a:r>
            <a:r>
              <a:rPr lang="it-IT" dirty="0" err="1" smtClean="0">
                <a:solidFill>
                  <a:srgbClr val="FF0000"/>
                </a:solidFill>
              </a:rPr>
              <a:t>cosmic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rays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Solving</a:t>
            </a:r>
            <a:r>
              <a:rPr lang="it-IT" dirty="0" smtClean="0">
                <a:solidFill>
                  <a:srgbClr val="00B050"/>
                </a:solidFill>
              </a:rPr>
              <a:t> the </a:t>
            </a:r>
            <a:r>
              <a:rPr lang="it-IT" dirty="0" err="1">
                <a:solidFill>
                  <a:srgbClr val="00B050"/>
                </a:solidFill>
              </a:rPr>
              <a:t>w</a:t>
            </a:r>
            <a:r>
              <a:rPr lang="it-IT" dirty="0" err="1" smtClean="0">
                <a:solidFill>
                  <a:srgbClr val="00B050"/>
                </a:solidFill>
              </a:rPr>
              <a:t>irebondings</a:t>
            </a:r>
            <a:r>
              <a:rPr lang="it-IT" dirty="0" smtClean="0">
                <a:solidFill>
                  <a:srgbClr val="00B050"/>
                </a:solidFill>
              </a:rPr>
              <a:t> breakup </a:t>
            </a:r>
            <a:r>
              <a:rPr lang="it-IT" dirty="0" err="1" smtClean="0">
                <a:solidFill>
                  <a:srgbClr val="00B050"/>
                </a:solidFill>
              </a:rPr>
              <a:t>issue</a:t>
            </a:r>
            <a:r>
              <a:rPr lang="it-IT" dirty="0">
                <a:solidFill>
                  <a:srgbClr val="00B050"/>
                </a:solidFill>
              </a:rPr>
              <a:t>.</a:t>
            </a:r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FFC000"/>
                </a:solidFill>
              </a:rPr>
              <a:t>Future </a:t>
            </a:r>
            <a:r>
              <a:rPr lang="it-IT" dirty="0" err="1" smtClean="0">
                <a:solidFill>
                  <a:srgbClr val="FFC000"/>
                </a:solidFill>
              </a:rPr>
              <a:t>activities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at</a:t>
            </a:r>
            <a:r>
              <a:rPr lang="it-IT" dirty="0" smtClean="0">
                <a:solidFill>
                  <a:srgbClr val="FFC000"/>
                </a:solidFill>
              </a:rPr>
              <a:t> the Rome </a:t>
            </a:r>
            <a:r>
              <a:rPr lang="it-IT" dirty="0" err="1" smtClean="0">
                <a:solidFill>
                  <a:srgbClr val="FFC000"/>
                </a:solidFill>
              </a:rPr>
              <a:t>laboratory</a:t>
            </a:r>
            <a:r>
              <a:rPr lang="it-IT" dirty="0" smtClean="0">
                <a:solidFill>
                  <a:srgbClr val="FFC000"/>
                </a:solidFill>
              </a:rPr>
              <a:t> (Laser test station).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Production </a:t>
            </a:r>
            <a:r>
              <a:rPr lang="it-IT" dirty="0" err="1" smtClean="0">
                <a:solidFill>
                  <a:srgbClr val="00B0F0"/>
                </a:solidFill>
              </a:rPr>
              <a:t>at</a:t>
            </a:r>
            <a:r>
              <a:rPr lang="it-IT" dirty="0" smtClean="0">
                <a:solidFill>
                  <a:srgbClr val="00B0F0"/>
                </a:solidFill>
              </a:rPr>
              <a:t> the INFN Bari </a:t>
            </a:r>
            <a:r>
              <a:rPr lang="it-IT" dirty="0" err="1" smtClean="0">
                <a:solidFill>
                  <a:srgbClr val="00B0F0"/>
                </a:solidFill>
              </a:rPr>
              <a:t>bonding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facility</a:t>
            </a:r>
            <a:r>
              <a:rPr lang="it-IT" dirty="0" smtClean="0">
                <a:solidFill>
                  <a:srgbClr val="00B0F0"/>
                </a:solidFill>
              </a:rPr>
              <a:t>.</a:t>
            </a:r>
            <a:r>
              <a:rPr lang="it-IT" dirty="0" smtClean="0"/>
              <a:t>  </a:t>
            </a:r>
          </a:p>
          <a:p>
            <a:r>
              <a:rPr lang="it-IT" dirty="0" err="1" smtClean="0">
                <a:solidFill>
                  <a:srgbClr val="7030A0"/>
                </a:solidFill>
              </a:rPr>
              <a:t>Silicon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microstrip</a:t>
            </a:r>
            <a:r>
              <a:rPr lang="it-IT" dirty="0" smtClean="0">
                <a:solidFill>
                  <a:srgbClr val="7030A0"/>
                </a:solidFill>
              </a:rPr>
              <a:t> production schedule.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76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7577"/>
            <a:ext cx="10515600" cy="158311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			</a:t>
            </a:r>
            <a:r>
              <a:rPr lang="it-IT" dirty="0" smtClean="0">
                <a:solidFill>
                  <a:srgbClr val="00B0F0"/>
                </a:solidFill>
              </a:rPr>
              <a:t>Future </a:t>
            </a:r>
            <a:r>
              <a:rPr lang="it-IT" dirty="0" err="1" smtClean="0">
                <a:solidFill>
                  <a:srgbClr val="00B0F0"/>
                </a:solidFill>
              </a:rPr>
              <a:t>Activities</a:t>
            </a:r>
            <a:r>
              <a:rPr lang="it-IT" dirty="0" smtClean="0">
                <a:solidFill>
                  <a:srgbClr val="00B0F0"/>
                </a:solidFill>
              </a:rPr>
              <a:t>: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>
                <a:solidFill>
                  <a:srgbClr val="00B0F0"/>
                </a:solidFill>
              </a:rPr>
              <a:t>Production </a:t>
            </a:r>
            <a:r>
              <a:rPr lang="it-IT" dirty="0" err="1">
                <a:solidFill>
                  <a:srgbClr val="00B0F0"/>
                </a:solidFill>
              </a:rPr>
              <a:t>at</a:t>
            </a:r>
            <a:r>
              <a:rPr lang="it-IT" dirty="0">
                <a:solidFill>
                  <a:srgbClr val="00B0F0"/>
                </a:solidFill>
              </a:rPr>
              <a:t> the INFN Bari </a:t>
            </a:r>
            <a:r>
              <a:rPr lang="it-IT" dirty="0" err="1">
                <a:solidFill>
                  <a:srgbClr val="00B0F0"/>
                </a:solidFill>
              </a:rPr>
              <a:t>clean</a:t>
            </a:r>
            <a:r>
              <a:rPr lang="it-IT" dirty="0">
                <a:solidFill>
                  <a:srgbClr val="00B0F0"/>
                </a:solidFill>
              </a:rPr>
              <a:t> room.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The INFN-Bari is taking over the automatic wirebonding of silicon microstrip detector.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Tests on dummy detectors and spare PCBs already performed succesfully. </a:t>
            </a:r>
            <a:r>
              <a:rPr lang="it-IT" dirty="0">
                <a:solidFill>
                  <a:srgbClr val="00B050"/>
                </a:solidFill>
              </a:rPr>
              <a:t>T</a:t>
            </a:r>
            <a:r>
              <a:rPr lang="it-IT" dirty="0" smtClean="0">
                <a:solidFill>
                  <a:srgbClr val="00B050"/>
                </a:solidFill>
              </a:rPr>
              <a:t>ests on glues and resins on dummies already succesfully too.</a:t>
            </a:r>
          </a:p>
          <a:p>
            <a:pPr marL="0" indent="0">
              <a:buNone/>
            </a:pPr>
            <a:endParaRPr lang="it-IT" dirty="0" smtClean="0">
              <a:solidFill>
                <a:srgbClr val="7030A0"/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</a:rPr>
              <a:t>The transportation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of wirebonded PCB + detector dummy systems SUCCESFULLY tested the new transportation system. </a:t>
            </a:r>
            <a:endParaRPr lang="it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88" y="1513255"/>
            <a:ext cx="5011052" cy="3929653"/>
          </a:xfrm>
          <a:prstGeom prst="rect">
            <a:avLst/>
          </a:prstGeom>
        </p:spPr>
      </p:pic>
      <p:sp>
        <p:nvSpPr>
          <p:cNvPr id="41" name="CasellaDiTesto 3"/>
          <p:cNvSpPr txBox="1"/>
          <p:nvPr/>
        </p:nvSpPr>
        <p:spPr>
          <a:xfrm>
            <a:off x="98613" y="223654"/>
            <a:ext cx="1138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inpsection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 and of a 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wirebonded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an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Bari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delivered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(by </a:t>
            </a:r>
            <a:r>
              <a:rPr lang="it-IT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courier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it-IT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Rome </a:t>
            </a: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5" y="1513255"/>
            <a:ext cx="3939178" cy="3095068"/>
          </a:xfrm>
          <a:prstGeom prst="rect">
            <a:avLst/>
          </a:prstGeom>
        </p:spPr>
      </p:pic>
      <p:sp>
        <p:nvSpPr>
          <p:cNvPr id="44" name="CasellaDiTesto 18"/>
          <p:cNvSpPr txBox="1"/>
          <p:nvPr/>
        </p:nvSpPr>
        <p:spPr>
          <a:xfrm>
            <a:off x="390995" y="4673467"/>
            <a:ext cx="309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 smtClean="0">
                <a:latin typeface="Segoe Print" panose="02000600000000000000" pitchFamily="2" charset="0"/>
              </a:rPr>
              <a:t>Broken</a:t>
            </a:r>
            <a:r>
              <a:rPr lang="it-IT" sz="1100" b="1" dirty="0" smtClean="0">
                <a:latin typeface="Segoe Print" panose="02000600000000000000" pitchFamily="2" charset="0"/>
              </a:rPr>
              <a:t> </a:t>
            </a:r>
            <a:r>
              <a:rPr lang="it-IT" sz="1100" b="1" dirty="0" err="1">
                <a:latin typeface="Segoe Print" panose="02000600000000000000" pitchFamily="2" charset="0"/>
              </a:rPr>
              <a:t>b</a:t>
            </a:r>
            <a:r>
              <a:rPr lang="it-IT" sz="1100" b="1" dirty="0" err="1" smtClean="0">
                <a:latin typeface="Segoe Print" panose="02000600000000000000" pitchFamily="2" charset="0"/>
              </a:rPr>
              <a:t>onding</a:t>
            </a:r>
            <a:r>
              <a:rPr lang="it-IT" sz="1100" b="1" dirty="0" err="1" smtClean="0">
                <a:latin typeface="Segoe Print" panose="02000600000000000000" pitchFamily="2" charset="0"/>
              </a:rPr>
              <a:t>s</a:t>
            </a:r>
            <a:r>
              <a:rPr lang="it-IT" sz="1100" b="1" dirty="0" smtClean="0">
                <a:latin typeface="Segoe Print" panose="02000600000000000000" pitchFamily="2" charset="0"/>
              </a:rPr>
              <a:t>: </a:t>
            </a:r>
            <a:r>
              <a:rPr lang="it-IT" sz="1100" dirty="0" smtClean="0"/>
              <a:t>(</a:t>
            </a:r>
            <a:r>
              <a:rPr lang="it-IT" sz="1100" dirty="0" smtClean="0"/>
              <a:t>out of</a:t>
            </a:r>
            <a:r>
              <a:rPr lang="it-IT" sz="1100" dirty="0" smtClean="0"/>
              <a:t> </a:t>
            </a:r>
            <a:r>
              <a:rPr lang="it-IT" sz="1100" dirty="0"/>
              <a:t>5500 </a:t>
            </a:r>
            <a:r>
              <a:rPr lang="it-IT" sz="1100" dirty="0" err="1" smtClean="0"/>
              <a:t>bondings</a:t>
            </a:r>
            <a:r>
              <a:rPr lang="it-IT" sz="1100" dirty="0" smtClean="0"/>
              <a:t>) </a:t>
            </a:r>
            <a:endParaRPr lang="it-IT" sz="1100" b="1" dirty="0" smtClean="0">
              <a:latin typeface="Segoe Print" panose="02000600000000000000" pitchFamily="2" charset="0"/>
            </a:endParaRPr>
          </a:p>
          <a:p>
            <a:r>
              <a:rPr lang="it-IT" sz="1100" b="1" dirty="0" smtClean="0">
                <a:latin typeface="Segoe Print" panose="02000600000000000000" pitchFamily="2" charset="0"/>
              </a:rPr>
              <a:t>patch = 3</a:t>
            </a:r>
          </a:p>
          <a:p>
            <a:r>
              <a:rPr lang="it-IT" sz="1100" b="1" dirty="0" smtClean="0">
                <a:latin typeface="Segoe Print" panose="02000600000000000000" pitchFamily="2" charset="0"/>
              </a:rPr>
              <a:t>Silicio = 4</a:t>
            </a:r>
          </a:p>
          <a:p>
            <a:r>
              <a:rPr lang="it-IT" sz="1100" b="1" dirty="0" smtClean="0">
                <a:latin typeface="Segoe Print" panose="02000600000000000000" pitchFamily="2" charset="0"/>
              </a:rPr>
              <a:t>PCB = 0</a:t>
            </a:r>
            <a:endParaRPr lang="it-IT" sz="1100" b="1" dirty="0">
              <a:latin typeface="Segoe Print" panose="020006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79090" y="5790750"/>
            <a:ext cx="175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X Plane Detector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55363" y="5790750"/>
            <a:ext cx="1743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Y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Plane Detector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12363" y="4697531"/>
            <a:ext cx="1143000" cy="139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064388" y="4582447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err="1">
                <a:latin typeface="Segoe Print" panose="02000600000000000000" pitchFamily="2" charset="0"/>
              </a:rPr>
              <a:t>Broken</a:t>
            </a:r>
            <a:r>
              <a:rPr lang="it-IT" sz="1100" b="1" dirty="0">
                <a:latin typeface="Segoe Print" panose="02000600000000000000" pitchFamily="2" charset="0"/>
              </a:rPr>
              <a:t> </a:t>
            </a:r>
            <a:r>
              <a:rPr lang="it-IT" sz="1100" b="1" dirty="0" err="1">
                <a:latin typeface="Segoe Print" panose="02000600000000000000" pitchFamily="2" charset="0"/>
              </a:rPr>
              <a:t>bondings</a:t>
            </a:r>
            <a:r>
              <a:rPr lang="it-IT" sz="1100" b="1" dirty="0">
                <a:latin typeface="Segoe Print" panose="02000600000000000000" pitchFamily="2" charset="0"/>
              </a:rPr>
              <a:t>: </a:t>
            </a:r>
            <a:r>
              <a:rPr lang="it-IT" sz="1100" dirty="0"/>
              <a:t>(out of 5500 </a:t>
            </a:r>
            <a:r>
              <a:rPr lang="it-IT" sz="1100" dirty="0" err="1"/>
              <a:t>bondings</a:t>
            </a:r>
            <a:r>
              <a:rPr lang="it-IT" dirty="0"/>
              <a:t>) </a:t>
            </a:r>
            <a:endParaRPr lang="it-IT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7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B0F0"/>
                </a:solidFill>
              </a:rPr>
              <a:t>Schedule: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1047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End of june 2017: </a:t>
            </a:r>
            <a:r>
              <a:rPr lang="it-IT" dirty="0" smtClean="0">
                <a:solidFill>
                  <a:srgbClr val="7030A0"/>
                </a:solidFill>
              </a:rPr>
              <a:t>production of a detector wirebonded to a PCB with reduced ground plane area in order to test the PCB noise. The test results will be compared with the ones obtained with </a:t>
            </a:r>
            <a:r>
              <a:rPr lang="it-IT" dirty="0" smtClean="0">
                <a:solidFill>
                  <a:srgbClr val="00B050"/>
                </a:solidFill>
              </a:rPr>
              <a:t>a new X plane detector to be wirebonded to a «standard» PCB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it-IT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-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End of July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(September) </a:t>
            </a:r>
            <a:r>
              <a:rPr lang="it-IT" b="1" dirty="0">
                <a:solidFill>
                  <a:srgbClr val="FF0000"/>
                </a:solidFill>
              </a:rPr>
              <a:t>2017 : </a:t>
            </a:r>
            <a:r>
              <a:rPr lang="it-IT" dirty="0" smtClean="0"/>
              <a:t>production of final silicon microstrip detectors wirebonded to their PCBs, and </a:t>
            </a:r>
            <a:r>
              <a:rPr lang="it-IT" dirty="0"/>
              <a:t>t</a:t>
            </a:r>
            <a:r>
              <a:rPr lang="it-IT" dirty="0" smtClean="0"/>
              <a:t>heir tests. Step expected to be completed by </a:t>
            </a:r>
            <a:r>
              <a:rPr lang="it-IT" b="1" dirty="0" smtClean="0">
                <a:solidFill>
                  <a:srgbClr val="FF0000"/>
                </a:solidFill>
              </a:rPr>
              <a:t>August 2017</a:t>
            </a:r>
            <a:r>
              <a:rPr lang="it-IT" dirty="0" smtClean="0"/>
              <a:t>, unless significant improvements are observed with the </a:t>
            </a:r>
            <a:r>
              <a:rPr lang="it-IT" dirty="0">
                <a:solidFill>
                  <a:srgbClr val="7030A0"/>
                </a:solidFill>
              </a:rPr>
              <a:t>PCB with reduced ground plane </a:t>
            </a:r>
            <a:r>
              <a:rPr lang="it-IT" dirty="0" smtClean="0">
                <a:solidFill>
                  <a:srgbClr val="7030A0"/>
                </a:solidFill>
              </a:rPr>
              <a:t>area (see item above)</a:t>
            </a:r>
            <a:r>
              <a:rPr lang="it-IT" dirty="0" smtClean="0"/>
              <a:t>. In this case, the production of new reduced ground plane PCBs will shift the </a:t>
            </a:r>
            <a:r>
              <a:rPr lang="it-IT" dirty="0"/>
              <a:t>final silicon microstrip </a:t>
            </a:r>
            <a:r>
              <a:rPr lang="it-IT" dirty="0" smtClean="0"/>
              <a:t>detector production to </a:t>
            </a:r>
            <a:r>
              <a:rPr lang="it-IT" b="1" dirty="0" smtClean="0">
                <a:solidFill>
                  <a:srgbClr val="FF0000"/>
                </a:solidFill>
              </a:rPr>
              <a:t>October </a:t>
            </a:r>
            <a:r>
              <a:rPr lang="it-IT" b="1" dirty="0">
                <a:solidFill>
                  <a:srgbClr val="FF0000"/>
                </a:solidFill>
              </a:rPr>
              <a:t>2017 </a:t>
            </a: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- December 2017: </a:t>
            </a:r>
            <a:r>
              <a:rPr lang="it-IT" dirty="0" smtClean="0">
                <a:solidFill>
                  <a:srgbClr val="002060"/>
                </a:solidFill>
              </a:rPr>
              <a:t>construction of the final trasportation system for delivering the silicon detectors</a:t>
            </a:r>
            <a:r>
              <a:rPr lang="it-IT" dirty="0">
                <a:solidFill>
                  <a:srgbClr val="002060"/>
                </a:solidFill>
              </a:rPr>
              <a:t> to Jlab</a:t>
            </a:r>
            <a:r>
              <a:rPr lang="it-IT" dirty="0" smtClean="0">
                <a:solidFill>
                  <a:srgbClr val="C00000"/>
                </a:solidFill>
              </a:rPr>
              <a:t>.</a:t>
            </a:r>
            <a:endParaRPr lang="it-IT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40541" y="243821"/>
            <a:ext cx="9144000" cy="2387600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Last </a:t>
            </a:r>
            <a:r>
              <a:rPr lang="it-IT" dirty="0" err="1" smtClean="0">
                <a:solidFill>
                  <a:srgbClr val="0070C0"/>
                </a:solidFill>
              </a:rPr>
              <a:t>studies</a:t>
            </a:r>
            <a:r>
              <a:rPr lang="it-IT" dirty="0" smtClean="0">
                <a:solidFill>
                  <a:srgbClr val="0070C0"/>
                </a:solidFill>
              </a:rPr>
              <a:t> on the </a:t>
            </a:r>
            <a:r>
              <a:rPr lang="it-IT" dirty="0" err="1" smtClean="0">
                <a:solidFill>
                  <a:srgbClr val="0070C0"/>
                </a:solidFill>
              </a:rPr>
              <a:t>Prototype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7" y="2752445"/>
            <a:ext cx="50577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47792" y="3295419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PCB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85363" y="5387789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Detector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2000934" y="3486346"/>
            <a:ext cx="2355913" cy="356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 flipV="1">
            <a:off x="2691216" y="5316071"/>
            <a:ext cx="2526243" cy="2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4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1057" y="346331"/>
            <a:ext cx="9144000" cy="180642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Analysis first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«Hot» </a:t>
            </a:r>
            <a:r>
              <a:rPr lang="it-IT" dirty="0" err="1" smtClean="0">
                <a:solidFill>
                  <a:srgbClr val="0070C0"/>
                </a:solidFill>
              </a:rPr>
              <a:t>strips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detection</a:t>
            </a:r>
            <a:r>
              <a:rPr lang="it-IT" dirty="0">
                <a:solidFill>
                  <a:srgbClr val="0070C0"/>
                </a:solidFill>
              </a:rPr>
              <a:t>.</a:t>
            </a:r>
            <a:r>
              <a:rPr lang="it-IT" dirty="0" smtClean="0">
                <a:solidFill>
                  <a:srgbClr val="0070C0"/>
                </a:solidFill>
              </a:rPr>
              <a:t> 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45810" y="2903792"/>
            <a:ext cx="5879176" cy="36444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dirty="0" smtClean="0"/>
              <a:t>A strip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«</a:t>
            </a:r>
            <a:r>
              <a:rPr lang="it-IT" dirty="0" smtClean="0">
                <a:solidFill>
                  <a:srgbClr val="FF0000"/>
                </a:solidFill>
              </a:rPr>
              <a:t>hot</a:t>
            </a:r>
            <a:r>
              <a:rPr lang="it-IT" dirty="0" smtClean="0"/>
              <a:t>» </a:t>
            </a:r>
            <a:r>
              <a:rPr lang="it-IT" dirty="0" err="1" smtClean="0"/>
              <a:t>if</a:t>
            </a:r>
            <a:r>
              <a:rPr lang="it-IT" dirty="0" smtClean="0"/>
              <a:t>  </a:t>
            </a:r>
            <a:r>
              <a:rPr lang="it-IT" dirty="0" err="1" smtClean="0"/>
              <a:t>its</a:t>
            </a:r>
            <a:r>
              <a:rPr lang="it-IT" dirty="0" smtClean="0"/>
              <a:t> ADC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smaller</a:t>
            </a:r>
            <a:r>
              <a:rPr lang="it-IT" dirty="0" smtClean="0"/>
              <a:t> (</a:t>
            </a:r>
            <a:r>
              <a:rPr lang="it-IT" dirty="0" err="1" smtClean="0"/>
              <a:t>bigger</a:t>
            </a:r>
            <a:r>
              <a:rPr lang="it-IT" dirty="0" smtClean="0"/>
              <a:t> in </a:t>
            </a:r>
            <a:r>
              <a:rPr lang="it-IT" dirty="0" err="1" smtClean="0"/>
              <a:t>absolute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) </a:t>
            </a:r>
            <a:r>
              <a:rPr lang="it-IT" dirty="0" err="1" smtClean="0"/>
              <a:t>than</a:t>
            </a:r>
            <a:r>
              <a:rPr lang="it-IT" dirty="0" smtClean="0"/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certain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threshold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more </a:t>
            </a:r>
            <a:r>
              <a:rPr lang="it-IT" dirty="0" err="1" smtClean="0">
                <a:solidFill>
                  <a:srgbClr val="FF0000"/>
                </a:solidFill>
              </a:rPr>
              <a:t>than</a:t>
            </a:r>
            <a:r>
              <a:rPr lang="it-IT" dirty="0" smtClean="0">
                <a:solidFill>
                  <a:srgbClr val="FF0000"/>
                </a:solidFill>
              </a:rPr>
              <a:t> 5 </a:t>
            </a:r>
            <a:r>
              <a:rPr lang="it-IT" dirty="0" err="1" smtClean="0">
                <a:solidFill>
                  <a:srgbClr val="FF0000"/>
                </a:solidFill>
              </a:rPr>
              <a:t>times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each</a:t>
            </a:r>
            <a:r>
              <a:rPr lang="it-IT" dirty="0" smtClean="0">
                <a:solidFill>
                  <a:srgbClr val="FF0000"/>
                </a:solidFill>
              </a:rPr>
              <a:t> 1000 </a:t>
            </a:r>
            <a:r>
              <a:rPr lang="it-IT" dirty="0" err="1" smtClean="0">
                <a:solidFill>
                  <a:srgbClr val="FF0000"/>
                </a:solidFill>
              </a:rPr>
              <a:t>events</a:t>
            </a:r>
            <a:r>
              <a:rPr lang="it-IT" dirty="0" smtClean="0"/>
              <a:t>. </a:t>
            </a:r>
          </a:p>
          <a:p>
            <a:pPr algn="l"/>
            <a:endParaRPr lang="it-IT" dirty="0" smtClean="0"/>
          </a:p>
          <a:p>
            <a:pPr algn="l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becasuse</a:t>
            </a:r>
            <a:r>
              <a:rPr lang="it-IT" dirty="0" smtClean="0"/>
              <a:t> the </a:t>
            </a:r>
            <a:r>
              <a:rPr lang="it-IT" dirty="0" err="1" smtClean="0"/>
              <a:t>probability</a:t>
            </a:r>
            <a:r>
              <a:rPr lang="it-IT" dirty="0" smtClean="0"/>
              <a:t> of a strip to be </a:t>
            </a:r>
            <a:r>
              <a:rPr lang="it-IT" dirty="0" err="1" smtClean="0"/>
              <a:t>fired</a:t>
            </a:r>
            <a:r>
              <a:rPr lang="it-IT" dirty="0" smtClean="0"/>
              <a:t> by a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</a:t>
            </a:r>
            <a:r>
              <a:rPr lang="it-IT" dirty="0" smtClean="0"/>
              <a:t> in 1000 </a:t>
            </a:r>
            <a:r>
              <a:rPr lang="it-IT" dirty="0" err="1" smtClean="0"/>
              <a:t>events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1000/2070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and </a:t>
            </a:r>
            <a:r>
              <a:rPr lang="it-IT" dirty="0" err="1" smtClean="0"/>
              <a:t>hence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the </a:t>
            </a:r>
            <a:r>
              <a:rPr lang="it-IT" dirty="0" err="1" smtClean="0">
                <a:solidFill>
                  <a:srgbClr val="00B050"/>
                </a:solidFill>
              </a:rPr>
              <a:t>probability</a:t>
            </a:r>
            <a:r>
              <a:rPr lang="it-IT" dirty="0" smtClean="0">
                <a:solidFill>
                  <a:srgbClr val="00B050"/>
                </a:solidFill>
              </a:rPr>
              <a:t> to be </a:t>
            </a:r>
            <a:r>
              <a:rPr lang="it-IT" dirty="0" err="1" smtClean="0">
                <a:solidFill>
                  <a:srgbClr val="00B050"/>
                </a:solidFill>
              </a:rPr>
              <a:t>fired</a:t>
            </a:r>
            <a:r>
              <a:rPr lang="it-IT" dirty="0" smtClean="0">
                <a:solidFill>
                  <a:srgbClr val="00B050"/>
                </a:solidFill>
              </a:rPr>
              <a:t> 6 </a:t>
            </a:r>
            <a:r>
              <a:rPr lang="it-IT" dirty="0" err="1" smtClean="0">
                <a:solidFill>
                  <a:srgbClr val="00B050"/>
                </a:solidFill>
              </a:rPr>
              <a:t>times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, </a:t>
            </a:r>
            <a:r>
              <a:rPr lang="it-IT" dirty="0" err="1" smtClean="0">
                <a:solidFill>
                  <a:srgbClr val="00B050"/>
                </a:solidFill>
              </a:rPr>
              <a:t>according</a:t>
            </a:r>
            <a:r>
              <a:rPr lang="it-IT" dirty="0" smtClean="0">
                <a:solidFill>
                  <a:srgbClr val="00B050"/>
                </a:solidFill>
              </a:rPr>
              <a:t> to the </a:t>
            </a:r>
            <a:r>
              <a:rPr lang="it-IT" dirty="0" err="1" smtClean="0">
                <a:solidFill>
                  <a:srgbClr val="00B050"/>
                </a:solidFill>
              </a:rPr>
              <a:t>Poisson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distribution</a:t>
            </a:r>
            <a:r>
              <a:rPr lang="it-IT" dirty="0" smtClean="0">
                <a:solidFill>
                  <a:srgbClr val="00B050"/>
                </a:solidFill>
              </a:rPr>
              <a:t>, 0.00001</a:t>
            </a:r>
            <a:r>
              <a:rPr lang="it-IT" dirty="0" smtClean="0"/>
              <a:t>. </a:t>
            </a:r>
          </a:p>
          <a:p>
            <a:pPr algn="l"/>
            <a:endParaRPr lang="it-IT" dirty="0"/>
          </a:p>
          <a:p>
            <a:pPr algn="l"/>
            <a:r>
              <a:rPr lang="it-IT" dirty="0" smtClean="0"/>
              <a:t>The </a:t>
            </a:r>
            <a:r>
              <a:rPr lang="it-IT" dirty="0" err="1" smtClean="0"/>
              <a:t>threshold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set </a:t>
            </a:r>
            <a:r>
              <a:rPr lang="it-IT" dirty="0" err="1" smtClean="0"/>
              <a:t>tipically</a:t>
            </a:r>
            <a:r>
              <a:rPr lang="it-IT" dirty="0" smtClean="0"/>
              <a:t> to 5</a:t>
            </a:r>
            <a:r>
              <a:rPr lang="el-GR" dirty="0" smtClean="0"/>
              <a:t>σ</a:t>
            </a:r>
            <a:r>
              <a:rPr lang="it-IT" dirty="0" smtClean="0"/>
              <a:t> </a:t>
            </a:r>
            <a:r>
              <a:rPr lang="it-IT" dirty="0" err="1" smtClean="0"/>
              <a:t>times</a:t>
            </a:r>
            <a:r>
              <a:rPr lang="it-IT" dirty="0" smtClean="0"/>
              <a:t> the ADC strip </a:t>
            </a:r>
            <a:r>
              <a:rPr lang="it-IT" dirty="0" err="1" smtClean="0"/>
              <a:t>pedestal</a:t>
            </a:r>
            <a:endParaRPr lang="it-IT" dirty="0" smtClean="0"/>
          </a:p>
          <a:p>
            <a:pPr algn="l"/>
            <a:endParaRPr lang="it-IT" dirty="0" smtClean="0"/>
          </a:p>
          <a:p>
            <a:pPr algn="l"/>
            <a:r>
              <a:rPr lang="it-IT" dirty="0" smtClean="0">
                <a:solidFill>
                  <a:srgbClr val="7030A0"/>
                </a:solidFill>
              </a:rPr>
              <a:t>Hot </a:t>
            </a:r>
            <a:r>
              <a:rPr lang="it-IT" dirty="0" err="1" smtClean="0">
                <a:solidFill>
                  <a:srgbClr val="7030A0"/>
                </a:solidFill>
              </a:rPr>
              <a:t>strips</a:t>
            </a:r>
            <a:r>
              <a:rPr lang="it-IT" dirty="0" smtClean="0">
                <a:solidFill>
                  <a:srgbClr val="7030A0"/>
                </a:solidFill>
              </a:rPr>
              <a:t> are </a:t>
            </a:r>
            <a:r>
              <a:rPr lang="it-IT" dirty="0" err="1" smtClean="0">
                <a:solidFill>
                  <a:srgbClr val="7030A0"/>
                </a:solidFill>
              </a:rPr>
              <a:t>not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considered</a:t>
            </a:r>
            <a:r>
              <a:rPr lang="it-IT" dirty="0" smtClean="0">
                <a:solidFill>
                  <a:srgbClr val="7030A0"/>
                </a:solidFill>
              </a:rPr>
              <a:t> in the </a:t>
            </a:r>
            <a:r>
              <a:rPr lang="it-IT" dirty="0" err="1" smtClean="0">
                <a:solidFill>
                  <a:srgbClr val="7030A0"/>
                </a:solidFill>
              </a:rPr>
              <a:t>analysis</a:t>
            </a:r>
            <a:r>
              <a:rPr lang="it-IT" dirty="0" smtClean="0"/>
              <a:t>.  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2722323" y="1600199"/>
            <a:ext cx="143246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98647"/>
              </p:ext>
            </p:extLst>
          </p:nvPr>
        </p:nvGraphicFramePr>
        <p:xfrm>
          <a:off x="134470" y="2212131"/>
          <a:ext cx="6008318" cy="464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3" imgW="7543441" imgH="5829159" progId="AcroExch.Document.DC">
                  <p:embed/>
                </p:oleObj>
              </mc:Choice>
              <mc:Fallback>
                <p:oleObj name="Acrobat Document" r:id="rId3" imgW="7543441" imgH="5829159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0" y="2212131"/>
                        <a:ext cx="6008318" cy="4645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9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41980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>
                <a:solidFill>
                  <a:srgbClr val="0070C0"/>
                </a:solidFill>
              </a:rPr>
              <a:t>Analysis </a:t>
            </a:r>
            <a:r>
              <a:rPr lang="it-IT" sz="6000" dirty="0" err="1" smtClean="0">
                <a:solidFill>
                  <a:srgbClr val="0070C0"/>
                </a:solidFill>
              </a:rPr>
              <a:t>second</a:t>
            </a:r>
            <a:r>
              <a:rPr lang="it-IT" sz="6000" dirty="0" smtClean="0">
                <a:solidFill>
                  <a:srgbClr val="0070C0"/>
                </a:solidFill>
              </a:rPr>
              <a:t> </a:t>
            </a:r>
            <a:r>
              <a:rPr lang="it-IT" sz="6000" dirty="0" err="1" smtClean="0">
                <a:solidFill>
                  <a:srgbClr val="0070C0"/>
                </a:solidFill>
              </a:rPr>
              <a:t>step</a:t>
            </a:r>
            <a:r>
              <a:rPr lang="it-IT" sz="6000" dirty="0" smtClean="0">
                <a:solidFill>
                  <a:srgbClr val="0070C0"/>
                </a:solidFill>
              </a:rPr>
              <a:t>: </a:t>
            </a:r>
            <a:br>
              <a:rPr lang="it-IT" sz="6000" dirty="0" smtClean="0">
                <a:solidFill>
                  <a:srgbClr val="0070C0"/>
                </a:solidFill>
              </a:rPr>
            </a:br>
            <a:r>
              <a:rPr lang="it-IT" sz="6000" dirty="0" smtClean="0">
                <a:solidFill>
                  <a:srgbClr val="0070C0"/>
                </a:solidFill>
              </a:rPr>
              <a:t>«</a:t>
            </a:r>
            <a:r>
              <a:rPr lang="it-IT" sz="6000" dirty="0" err="1" smtClean="0">
                <a:solidFill>
                  <a:srgbClr val="0070C0"/>
                </a:solidFill>
              </a:rPr>
              <a:t>Noisy</a:t>
            </a:r>
            <a:r>
              <a:rPr lang="it-IT" sz="6000" dirty="0" smtClean="0">
                <a:solidFill>
                  <a:srgbClr val="0070C0"/>
                </a:solidFill>
              </a:rPr>
              <a:t>» </a:t>
            </a:r>
            <a:r>
              <a:rPr lang="it-IT" sz="6000" dirty="0" err="1" smtClean="0">
                <a:solidFill>
                  <a:srgbClr val="0070C0"/>
                </a:solidFill>
              </a:rPr>
              <a:t>events</a:t>
            </a:r>
            <a:r>
              <a:rPr lang="it-IT" sz="6000" dirty="0">
                <a:solidFill>
                  <a:srgbClr val="0070C0"/>
                </a:solidFill>
              </a:rPr>
              <a:t> </a:t>
            </a:r>
            <a:r>
              <a:rPr lang="it-IT" sz="6000" dirty="0" err="1" smtClean="0">
                <a:solidFill>
                  <a:srgbClr val="0070C0"/>
                </a:solidFill>
              </a:rPr>
              <a:t>detection</a:t>
            </a:r>
            <a:r>
              <a:rPr lang="it-IT" sz="6000" dirty="0" smtClean="0">
                <a:solidFill>
                  <a:srgbClr val="0070C0"/>
                </a:solidFill>
              </a:rPr>
              <a:t>. </a:t>
            </a:r>
            <a:endParaRPr lang="it-IT" sz="6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6611" y="2947738"/>
            <a:ext cx="9512968" cy="371048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A strip </a:t>
            </a:r>
            <a:r>
              <a:rPr lang="it-IT" dirty="0" err="1" smtClean="0">
                <a:solidFill>
                  <a:srgbClr val="7030A0"/>
                </a:solidFill>
              </a:rPr>
              <a:t>is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defined</a:t>
            </a:r>
            <a:r>
              <a:rPr lang="it-IT" dirty="0" smtClean="0">
                <a:solidFill>
                  <a:srgbClr val="7030A0"/>
                </a:solidFill>
              </a:rPr>
              <a:t> «</a:t>
            </a:r>
            <a:r>
              <a:rPr lang="it-IT" dirty="0" err="1" smtClean="0">
                <a:solidFill>
                  <a:srgbClr val="7030A0"/>
                </a:solidFill>
              </a:rPr>
              <a:t>fired</a:t>
            </a:r>
            <a:r>
              <a:rPr lang="it-IT" dirty="0" smtClean="0">
                <a:solidFill>
                  <a:srgbClr val="7030A0"/>
                </a:solidFill>
              </a:rPr>
              <a:t>» </a:t>
            </a:r>
            <a:r>
              <a:rPr lang="it-IT" dirty="0" err="1" smtClean="0">
                <a:solidFill>
                  <a:srgbClr val="7030A0"/>
                </a:solidFill>
              </a:rPr>
              <a:t>when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its</a:t>
            </a:r>
            <a:r>
              <a:rPr lang="it-IT" dirty="0" smtClean="0">
                <a:solidFill>
                  <a:srgbClr val="7030A0"/>
                </a:solidFill>
              </a:rPr>
              <a:t> ADC </a:t>
            </a:r>
            <a:r>
              <a:rPr lang="it-IT" dirty="0" err="1" smtClean="0">
                <a:solidFill>
                  <a:srgbClr val="7030A0"/>
                </a:solidFill>
              </a:rPr>
              <a:t>value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is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smaller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than</a:t>
            </a:r>
            <a:r>
              <a:rPr lang="it-IT" dirty="0" smtClean="0">
                <a:solidFill>
                  <a:srgbClr val="7030A0"/>
                </a:solidFill>
              </a:rPr>
              <a:t> a </a:t>
            </a:r>
            <a:r>
              <a:rPr lang="it-IT" dirty="0" err="1" smtClean="0">
                <a:solidFill>
                  <a:srgbClr val="7030A0"/>
                </a:solidFill>
              </a:rPr>
              <a:t>certain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threshold</a:t>
            </a:r>
            <a:r>
              <a:rPr lang="it-IT" dirty="0" smtClean="0">
                <a:solidFill>
                  <a:srgbClr val="7030A0"/>
                </a:solidFill>
              </a:rPr>
              <a:t>  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rgbClr val="00B050"/>
                </a:solidFill>
              </a:rPr>
              <a:t>The </a:t>
            </a:r>
            <a:r>
              <a:rPr lang="it-IT" dirty="0" err="1" smtClean="0">
                <a:solidFill>
                  <a:srgbClr val="00B050"/>
                </a:solidFill>
              </a:rPr>
              <a:t>threshold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set </a:t>
            </a:r>
            <a:r>
              <a:rPr lang="it-IT" dirty="0" err="1" smtClean="0">
                <a:solidFill>
                  <a:srgbClr val="00B050"/>
                </a:solidFill>
              </a:rPr>
              <a:t>tipically</a:t>
            </a:r>
            <a:r>
              <a:rPr lang="it-IT" dirty="0" smtClean="0">
                <a:solidFill>
                  <a:srgbClr val="00B050"/>
                </a:solidFill>
              </a:rPr>
              <a:t> to 5</a:t>
            </a:r>
            <a:r>
              <a:rPr lang="el-GR" dirty="0" smtClean="0">
                <a:solidFill>
                  <a:srgbClr val="00B050"/>
                </a:solidFill>
              </a:rPr>
              <a:t>σ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times</a:t>
            </a:r>
            <a:r>
              <a:rPr lang="it-IT" dirty="0" smtClean="0">
                <a:solidFill>
                  <a:srgbClr val="00B050"/>
                </a:solidFill>
              </a:rPr>
              <a:t> the ADC strip </a:t>
            </a:r>
            <a:r>
              <a:rPr lang="it-IT" dirty="0" err="1" smtClean="0">
                <a:solidFill>
                  <a:srgbClr val="00B050"/>
                </a:solidFill>
              </a:rPr>
              <a:t>pedestal</a:t>
            </a:r>
            <a:endParaRPr lang="it-IT" dirty="0" smtClean="0"/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An </a:t>
            </a:r>
            <a:r>
              <a:rPr lang="it-IT" dirty="0" err="1" smtClean="0">
                <a:solidFill>
                  <a:srgbClr val="FF0000"/>
                </a:solidFill>
              </a:rPr>
              <a:t>event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defined</a:t>
            </a:r>
            <a:r>
              <a:rPr lang="it-IT" dirty="0" smtClean="0">
                <a:solidFill>
                  <a:srgbClr val="FF0000"/>
                </a:solidFill>
              </a:rPr>
              <a:t> «</a:t>
            </a:r>
            <a:r>
              <a:rPr lang="it-IT" dirty="0" err="1" smtClean="0">
                <a:solidFill>
                  <a:srgbClr val="FF0000"/>
                </a:solidFill>
              </a:rPr>
              <a:t>noisy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r>
              <a:rPr lang="it-IT" dirty="0" err="1" smtClean="0">
                <a:solidFill>
                  <a:srgbClr val="FF0000"/>
                </a:solidFill>
              </a:rPr>
              <a:t>when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number</a:t>
            </a:r>
            <a:r>
              <a:rPr lang="it-IT" dirty="0" smtClean="0">
                <a:solidFill>
                  <a:srgbClr val="FF0000"/>
                </a:solidFill>
              </a:rPr>
              <a:t> of </a:t>
            </a:r>
            <a:r>
              <a:rPr lang="it-IT" dirty="0" err="1" smtClean="0">
                <a:solidFill>
                  <a:srgbClr val="FF0000"/>
                </a:solidFill>
              </a:rPr>
              <a:t>strips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fired</a:t>
            </a:r>
            <a:r>
              <a:rPr lang="it-IT" dirty="0" smtClean="0">
                <a:solidFill>
                  <a:srgbClr val="FF0000"/>
                </a:solidFill>
              </a:rPr>
              <a:t> in </a:t>
            </a:r>
            <a:r>
              <a:rPr lang="it-IT" dirty="0" err="1" smtClean="0">
                <a:solidFill>
                  <a:srgbClr val="FF0000"/>
                </a:solidFill>
              </a:rPr>
              <a:t>it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6 or </a:t>
            </a:r>
            <a:r>
              <a:rPr lang="it-IT" dirty="0" err="1" smtClean="0">
                <a:solidFill>
                  <a:srgbClr val="FF0000"/>
                </a:solidFill>
              </a:rPr>
              <a:t>bigger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expect</a:t>
            </a:r>
            <a:r>
              <a:rPr lang="it-IT" dirty="0" smtClean="0"/>
              <a:t>, on </a:t>
            </a:r>
            <a:r>
              <a:rPr lang="it-IT" dirty="0" err="1" smtClean="0"/>
              <a:t>average</a:t>
            </a:r>
            <a:r>
              <a:rPr lang="it-IT" dirty="0" smtClean="0"/>
              <a:t>, 1 MIP for trigger and </a:t>
            </a:r>
            <a:r>
              <a:rPr lang="it-IT" dirty="0" err="1" smtClean="0"/>
              <a:t>hence</a:t>
            </a:r>
            <a:r>
              <a:rPr lang="it-IT" dirty="0" smtClean="0"/>
              <a:t> the </a:t>
            </a:r>
            <a:r>
              <a:rPr lang="it-IT" dirty="0" err="1" smtClean="0"/>
              <a:t>probability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5 </a:t>
            </a:r>
            <a:r>
              <a:rPr lang="it-IT" dirty="0" err="1" smtClean="0"/>
              <a:t>strips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, </a:t>
            </a:r>
            <a:r>
              <a:rPr lang="it-IT" dirty="0" err="1" smtClean="0"/>
              <a:t>according</a:t>
            </a:r>
            <a:r>
              <a:rPr lang="it-IT" dirty="0" smtClean="0"/>
              <a:t> to the </a:t>
            </a:r>
            <a:r>
              <a:rPr lang="it-IT" dirty="0" err="1" smtClean="0"/>
              <a:t>Poisson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, 0.0005.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7030A0"/>
                </a:solidFill>
              </a:rPr>
              <a:t>Noisy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events</a:t>
            </a:r>
            <a:r>
              <a:rPr lang="it-IT" dirty="0" smtClean="0">
                <a:solidFill>
                  <a:srgbClr val="7030A0"/>
                </a:solidFill>
              </a:rPr>
              <a:t> are </a:t>
            </a:r>
            <a:r>
              <a:rPr lang="it-IT" dirty="0" err="1" smtClean="0">
                <a:solidFill>
                  <a:srgbClr val="7030A0"/>
                </a:solidFill>
              </a:rPr>
              <a:t>not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considered</a:t>
            </a:r>
            <a:r>
              <a:rPr lang="it-IT" dirty="0" smtClean="0">
                <a:solidFill>
                  <a:srgbClr val="7030A0"/>
                </a:solidFill>
              </a:rPr>
              <a:t> in the </a:t>
            </a:r>
            <a:r>
              <a:rPr lang="it-IT" dirty="0" err="1" smtClean="0">
                <a:solidFill>
                  <a:srgbClr val="7030A0"/>
                </a:solidFill>
              </a:rPr>
              <a:t>analysis</a:t>
            </a:r>
            <a:endParaRPr lang="it-IT" dirty="0" smtClean="0">
              <a:solidFill>
                <a:srgbClr val="7030A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6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90109" y="5265585"/>
            <a:ext cx="2384522" cy="943849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N</a:t>
            </a:r>
            <a:r>
              <a:rPr lang="it-IT" dirty="0" err="1" smtClean="0"/>
              <a:t>umber</a:t>
            </a:r>
            <a:r>
              <a:rPr lang="it-IT" dirty="0" smtClean="0"/>
              <a:t> of </a:t>
            </a:r>
            <a:r>
              <a:rPr lang="it-IT" dirty="0" err="1" smtClean="0"/>
              <a:t>events</a:t>
            </a:r>
            <a:r>
              <a:rPr lang="it-IT" dirty="0" smtClean="0"/>
              <a:t> out of 1000 with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strip «</a:t>
            </a:r>
            <a:r>
              <a:rPr lang="it-IT" dirty="0" err="1" smtClean="0"/>
              <a:t>fired</a:t>
            </a:r>
            <a:r>
              <a:rPr lang="it-IT" dirty="0" smtClean="0"/>
              <a:t>»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of the </a:t>
            </a:r>
            <a:r>
              <a:rPr lang="it-IT" dirty="0" err="1" smtClean="0"/>
              <a:t>latency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78843" y="134406"/>
            <a:ext cx="10515600" cy="18528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Analysis </a:t>
            </a:r>
            <a:r>
              <a:rPr lang="it-IT" dirty="0" err="1" smtClean="0">
                <a:solidFill>
                  <a:srgbClr val="0070C0"/>
                </a:solidFill>
              </a:rPr>
              <a:t>third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Right </a:t>
            </a:r>
            <a:r>
              <a:rPr lang="it-IT" dirty="0" err="1" smtClean="0">
                <a:solidFill>
                  <a:srgbClr val="0070C0"/>
                </a:solidFill>
              </a:rPr>
              <a:t>Latency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search</a:t>
            </a:r>
            <a:r>
              <a:rPr lang="it-IT" dirty="0" smtClean="0">
                <a:solidFill>
                  <a:srgbClr val="0070C0"/>
                </a:solidFill>
              </a:rPr>
              <a:t>.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1123010" y="2022283"/>
            <a:ext cx="111804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838640"/>
              </p:ext>
            </p:extLst>
          </p:nvPr>
        </p:nvGraphicFramePr>
        <p:xfrm>
          <a:off x="247586" y="1966286"/>
          <a:ext cx="4135369" cy="319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Acrobat Document" r:id="rId3" imgW="7543441" imgH="5829159" progId="AcroExch.Document.DC">
                  <p:embed/>
                </p:oleObj>
              </mc:Choice>
              <mc:Fallback>
                <p:oleObj name="Acrobat Document" r:id="rId3" imgW="7543441" imgH="5829159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6" y="1966286"/>
                        <a:ext cx="4135369" cy="3197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 flipV="1">
            <a:off x="224433" y="1094873"/>
            <a:ext cx="7209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461767"/>
              </p:ext>
            </p:extLst>
          </p:nvPr>
        </p:nvGraphicFramePr>
        <p:xfrm>
          <a:off x="6973862" y="2068002"/>
          <a:ext cx="4022984" cy="310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Acrobat Document" r:id="rId5" imgW="7543441" imgH="5829159" progId="AcroExch.Document.DC">
                  <p:embed/>
                </p:oleObj>
              </mc:Choice>
              <mc:Fallback>
                <p:oleObj name="Acrobat Document" r:id="rId5" imgW="7543441" imgH="5829159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62" y="2068002"/>
                        <a:ext cx="4022984" cy="3106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ottotitolo 2"/>
          <p:cNvSpPr txBox="1">
            <a:spLocks/>
          </p:cNvSpPr>
          <p:nvPr/>
        </p:nvSpPr>
        <p:spPr>
          <a:xfrm>
            <a:off x="7793093" y="5159623"/>
            <a:ext cx="2384522" cy="94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strips</a:t>
            </a:r>
            <a:r>
              <a:rPr lang="it-IT" dirty="0" smtClean="0"/>
              <a:t> </a:t>
            </a:r>
            <a:r>
              <a:rPr lang="it-IT" dirty="0" err="1" smtClean="0"/>
              <a:t>fired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of the </a:t>
            </a:r>
            <a:r>
              <a:rPr lang="it-IT" dirty="0" err="1" smtClean="0"/>
              <a:t>latency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4141795" y="5817749"/>
            <a:ext cx="2832067" cy="94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Right </a:t>
            </a:r>
            <a:r>
              <a:rPr lang="it-IT" dirty="0" err="1" smtClean="0"/>
              <a:t>Latency</a:t>
            </a:r>
            <a:r>
              <a:rPr lang="it-IT" dirty="0" smtClean="0"/>
              <a:t> = 106!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 rot="13269272">
            <a:off x="4318852" y="5113302"/>
            <a:ext cx="601579" cy="57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9709103">
            <a:off x="6368145" y="5079472"/>
            <a:ext cx="601579" cy="57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308403" y="2881700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Background 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1982370" y="3261972"/>
            <a:ext cx="712704" cy="92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982369" y="3251032"/>
            <a:ext cx="1434599" cy="935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43527" y="108284"/>
            <a:ext cx="9144000" cy="186163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Analysis </a:t>
            </a:r>
            <a:r>
              <a:rPr lang="it-IT" dirty="0" err="1" smtClean="0">
                <a:solidFill>
                  <a:srgbClr val="0070C0"/>
                </a:solidFill>
              </a:rPr>
              <a:t>fourth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«Cluster» Analysis.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61812" y="2518958"/>
            <a:ext cx="5225715" cy="4150836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rgbClr val="FF0000"/>
                </a:solidFill>
              </a:rPr>
              <a:t>The Cluster </a:t>
            </a:r>
            <a:r>
              <a:rPr lang="it-IT" sz="1800" dirty="0" err="1" smtClean="0">
                <a:solidFill>
                  <a:srgbClr val="FF0000"/>
                </a:solidFill>
              </a:rPr>
              <a:t>analysis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</a:rPr>
              <a:t>allows</a:t>
            </a:r>
            <a:r>
              <a:rPr lang="it-IT" sz="1800" dirty="0" smtClean="0">
                <a:solidFill>
                  <a:srgbClr val="FF0000"/>
                </a:solidFill>
              </a:rPr>
              <a:t> to reduce the background</a:t>
            </a:r>
            <a:r>
              <a:rPr lang="it-IT" sz="1800" dirty="0" smtClean="0"/>
              <a:t>: </a:t>
            </a:r>
          </a:p>
          <a:p>
            <a:pPr algn="l"/>
            <a:r>
              <a:rPr lang="it-IT" sz="1800" dirty="0" smtClean="0"/>
              <a:t>A «Cluster»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defined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contigous</a:t>
            </a:r>
            <a:r>
              <a:rPr lang="it-IT" sz="1800" dirty="0" smtClean="0"/>
              <a:t> </a:t>
            </a:r>
            <a:r>
              <a:rPr lang="it-IT" sz="1800" dirty="0" err="1" smtClean="0"/>
              <a:t>strips</a:t>
            </a:r>
            <a:r>
              <a:rPr lang="it-IT" sz="1800" dirty="0" smtClean="0"/>
              <a:t>. </a:t>
            </a:r>
            <a:r>
              <a:rPr lang="it-IT" sz="1800" dirty="0" err="1" smtClean="0"/>
              <a:t>If</a:t>
            </a:r>
            <a:r>
              <a:rPr lang="it-IT" sz="1800" dirty="0" smtClean="0"/>
              <a:t> the </a:t>
            </a:r>
            <a:r>
              <a:rPr lang="it-IT" sz="1800" dirty="0" err="1" smtClean="0"/>
              <a:t>probability</a:t>
            </a:r>
            <a:r>
              <a:rPr lang="it-IT" sz="1800" dirty="0" smtClean="0"/>
              <a:t> of a strip to generate a </a:t>
            </a:r>
            <a:r>
              <a:rPr lang="it-IT" sz="1800" dirty="0" err="1" smtClean="0"/>
              <a:t>signal</a:t>
            </a:r>
            <a:r>
              <a:rPr lang="it-IT" sz="1800" dirty="0" smtClean="0"/>
              <a:t> from </a:t>
            </a:r>
            <a:r>
              <a:rPr lang="it-IT" sz="1800" dirty="0" err="1" smtClean="0"/>
              <a:t>noise</a:t>
            </a:r>
            <a:r>
              <a:rPr lang="it-IT" sz="1800" dirty="0" smtClean="0"/>
              <a:t> (for </a:t>
            </a:r>
            <a:r>
              <a:rPr lang="it-IT" sz="1800" dirty="0" err="1" smtClean="0"/>
              <a:t>example</a:t>
            </a:r>
            <a:r>
              <a:rPr lang="it-IT" sz="1800" dirty="0" smtClean="0"/>
              <a:t> a </a:t>
            </a:r>
            <a:r>
              <a:rPr lang="it-IT" sz="1800" dirty="0" err="1" smtClean="0"/>
              <a:t>signal</a:t>
            </a:r>
            <a:r>
              <a:rPr lang="it-IT" sz="1800" dirty="0" smtClean="0"/>
              <a:t> 5</a:t>
            </a:r>
            <a:r>
              <a:rPr lang="el-GR" sz="1800" dirty="0" smtClean="0"/>
              <a:t>σ</a:t>
            </a:r>
            <a:r>
              <a:rPr lang="it-IT" sz="1800" dirty="0" smtClean="0"/>
              <a:t> </a:t>
            </a:r>
            <a:r>
              <a:rPr lang="it-IT" sz="1800" dirty="0" err="1" smtClean="0"/>
              <a:t>times</a:t>
            </a:r>
            <a:r>
              <a:rPr lang="it-IT" sz="1800" dirty="0"/>
              <a:t> </a:t>
            </a:r>
            <a:r>
              <a:rPr lang="it-IT" sz="1800" dirty="0" err="1"/>
              <a:t>bigger</a:t>
            </a:r>
            <a:r>
              <a:rPr lang="it-IT" sz="1800" dirty="0"/>
              <a:t> </a:t>
            </a:r>
            <a:r>
              <a:rPr lang="it-IT" sz="1800" dirty="0" err="1"/>
              <a:t>than</a:t>
            </a:r>
            <a:r>
              <a:rPr lang="it-IT" sz="1800" dirty="0"/>
              <a:t> </a:t>
            </a:r>
            <a:r>
              <a:rPr lang="it-IT" sz="1800" dirty="0" smtClean="0"/>
              <a:t>the </a:t>
            </a:r>
            <a:r>
              <a:rPr lang="it-IT" sz="1800" dirty="0" err="1" smtClean="0"/>
              <a:t>pedestal</a:t>
            </a:r>
            <a:r>
              <a:rPr lang="it-IT" sz="1800" dirty="0" smtClean="0"/>
              <a:t>) and </a:t>
            </a:r>
            <a:r>
              <a:rPr lang="it-IT" sz="1800" dirty="0" err="1" smtClean="0"/>
              <a:t>hence</a:t>
            </a:r>
            <a:r>
              <a:rPr lang="it-IT" sz="1800" dirty="0" smtClean="0"/>
              <a:t> a «false» MIP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800" dirty="0" smtClean="0"/>
              <a:t>, the </a:t>
            </a:r>
            <a:r>
              <a:rPr lang="it-IT" sz="1800" dirty="0" err="1" smtClean="0"/>
              <a:t>probability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contigous</a:t>
            </a:r>
            <a:r>
              <a:rPr lang="it-IT" sz="1800" dirty="0" smtClean="0"/>
              <a:t> </a:t>
            </a:r>
            <a:r>
              <a:rPr lang="it-IT" sz="1800" dirty="0" err="1" smtClean="0"/>
              <a:t>strips</a:t>
            </a:r>
            <a:r>
              <a:rPr lang="it-IT" sz="1800" dirty="0" smtClean="0"/>
              <a:t> to generate </a:t>
            </a:r>
            <a:r>
              <a:rPr lang="it-IT" sz="1800" dirty="0" err="1" smtClean="0"/>
              <a:t>simultaneously</a:t>
            </a:r>
            <a:r>
              <a:rPr lang="it-IT" sz="1800" dirty="0" smtClean="0"/>
              <a:t>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noisy</a:t>
            </a:r>
            <a:r>
              <a:rPr lang="it-IT" sz="1800" dirty="0" smtClean="0"/>
              <a:t> (big) </a:t>
            </a:r>
            <a:r>
              <a:rPr lang="it-IT" sz="1800" dirty="0" err="1" smtClean="0"/>
              <a:t>signals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OF THE SAME SIGN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smaller</a:t>
            </a:r>
            <a:r>
              <a:rPr lang="it-IT" sz="1800" dirty="0" smtClean="0"/>
              <a:t> </a:t>
            </a:r>
            <a:r>
              <a:rPr lang="it-IT" sz="1800" dirty="0" err="1" smtClean="0"/>
              <a:t>than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1800" dirty="0"/>
              <a:t>.</a:t>
            </a:r>
            <a:r>
              <a:rPr lang="it-IT" sz="1800" dirty="0" smtClean="0"/>
              <a:t> </a:t>
            </a:r>
            <a:r>
              <a:rPr lang="it-IT" sz="1800" dirty="0" err="1" smtClean="0"/>
              <a:t>We</a:t>
            </a:r>
            <a:r>
              <a:rPr lang="it-IT" sz="1800" dirty="0" smtClean="0"/>
              <a:t> can </a:t>
            </a:r>
            <a:r>
              <a:rPr lang="it-IT" sz="1800" dirty="0" err="1" smtClean="0"/>
              <a:t>define</a:t>
            </a:r>
            <a:r>
              <a:rPr lang="it-IT" sz="1800" dirty="0" smtClean="0"/>
              <a:t>, </a:t>
            </a:r>
            <a:r>
              <a:rPr lang="it-IT" sz="1800" dirty="0" err="1" smtClean="0"/>
              <a:t>as</a:t>
            </a:r>
            <a:r>
              <a:rPr lang="it-IT" sz="1800" dirty="0" smtClean="0"/>
              <a:t> in the case of the single </a:t>
            </a:r>
            <a:r>
              <a:rPr lang="it-IT" sz="1800" dirty="0" err="1" smtClean="0"/>
              <a:t>strips</a:t>
            </a:r>
            <a:r>
              <a:rPr lang="it-IT" sz="1800" dirty="0" smtClean="0"/>
              <a:t>, a </a:t>
            </a:r>
            <a:r>
              <a:rPr lang="it-IT" sz="1800" dirty="0" err="1" smtClean="0"/>
              <a:t>threshold</a:t>
            </a:r>
            <a:r>
              <a:rPr lang="it-IT" sz="1800" dirty="0" smtClean="0"/>
              <a:t> for clusters. </a:t>
            </a:r>
            <a:r>
              <a:rPr lang="it-IT" sz="1800" dirty="0" err="1" smtClean="0"/>
              <a:t>If</a:t>
            </a:r>
            <a:r>
              <a:rPr lang="it-IT" sz="1800" dirty="0" smtClean="0"/>
              <a:t> a </a:t>
            </a:r>
            <a:r>
              <a:rPr lang="it-IT" sz="1800" dirty="0" err="1" smtClean="0"/>
              <a:t>group</a:t>
            </a:r>
            <a:r>
              <a:rPr lang="it-IT" sz="1800" dirty="0" smtClean="0"/>
              <a:t> of </a:t>
            </a:r>
            <a:r>
              <a:rPr lang="it-IT" sz="1800" dirty="0" err="1" smtClean="0"/>
              <a:t>three</a:t>
            </a:r>
            <a:r>
              <a:rPr lang="it-IT" sz="1800" dirty="0" smtClean="0"/>
              <a:t> </a:t>
            </a:r>
            <a:r>
              <a:rPr lang="it-IT" sz="1800" dirty="0" err="1" smtClean="0"/>
              <a:t>contigous</a:t>
            </a:r>
            <a:r>
              <a:rPr lang="it-IT" sz="1800" dirty="0" smtClean="0"/>
              <a:t> </a:t>
            </a:r>
            <a:r>
              <a:rPr lang="it-IT" sz="1800" dirty="0" err="1" smtClean="0"/>
              <a:t>strips</a:t>
            </a:r>
            <a:r>
              <a:rPr lang="it-IT" sz="1800" dirty="0" smtClean="0"/>
              <a:t> </a:t>
            </a:r>
            <a:r>
              <a:rPr lang="it-IT" sz="1800" dirty="0" err="1" smtClean="0"/>
              <a:t>produces</a:t>
            </a:r>
            <a:r>
              <a:rPr lang="it-IT" sz="1800" dirty="0" smtClean="0"/>
              <a:t> </a:t>
            </a:r>
            <a:r>
              <a:rPr lang="it-IT" sz="1800" dirty="0" err="1" smtClean="0"/>
              <a:t>three</a:t>
            </a:r>
            <a:r>
              <a:rPr lang="it-IT" sz="1800" dirty="0" smtClean="0"/>
              <a:t> ADC </a:t>
            </a:r>
            <a:r>
              <a:rPr lang="it-IT" sz="1800" dirty="0" err="1" smtClean="0"/>
              <a:t>values</a:t>
            </a:r>
            <a:r>
              <a:rPr lang="it-IT" sz="1800" dirty="0" smtClean="0"/>
              <a:t> </a:t>
            </a:r>
            <a:r>
              <a:rPr lang="it-IT" sz="1800" dirty="0" err="1" smtClean="0"/>
              <a:t>whose</a:t>
            </a:r>
            <a:r>
              <a:rPr lang="it-IT" sz="1800" dirty="0" smtClean="0"/>
              <a:t> sum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smaller</a:t>
            </a:r>
            <a:r>
              <a:rPr lang="it-IT" sz="1800" dirty="0" smtClean="0"/>
              <a:t> (</a:t>
            </a:r>
            <a:r>
              <a:rPr lang="it-IT" sz="1800" dirty="0" err="1" smtClean="0"/>
              <a:t>bigger</a:t>
            </a:r>
            <a:r>
              <a:rPr lang="it-IT" sz="1800" dirty="0" smtClean="0"/>
              <a:t> in </a:t>
            </a:r>
            <a:r>
              <a:rPr lang="it-IT" sz="1800" dirty="0" err="1" smtClean="0"/>
              <a:t>absolute</a:t>
            </a:r>
            <a:r>
              <a:rPr lang="it-IT" sz="1800" dirty="0" smtClean="0"/>
              <a:t> </a:t>
            </a:r>
            <a:r>
              <a:rPr lang="it-IT" sz="1800" dirty="0" err="1" smtClean="0"/>
              <a:t>value</a:t>
            </a:r>
            <a:r>
              <a:rPr lang="it-IT" sz="1800" dirty="0" smtClean="0"/>
              <a:t>) </a:t>
            </a:r>
            <a:r>
              <a:rPr lang="it-IT" sz="1800" dirty="0" err="1" smtClean="0"/>
              <a:t>than</a:t>
            </a:r>
            <a:r>
              <a:rPr lang="it-IT" sz="1800" dirty="0" smtClean="0"/>
              <a:t> the </a:t>
            </a:r>
            <a:r>
              <a:rPr lang="it-IT" sz="1800" dirty="0" err="1" smtClean="0"/>
              <a:t>threshold</a:t>
            </a:r>
            <a:r>
              <a:rPr lang="it-IT" sz="1800" dirty="0" smtClean="0"/>
              <a:t> set for the clusters, a MIP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supposed</a:t>
            </a:r>
            <a:r>
              <a:rPr lang="it-IT" sz="1800" dirty="0" smtClean="0"/>
              <a:t> to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fired</a:t>
            </a:r>
            <a:r>
              <a:rPr lang="it-IT" sz="1800" dirty="0" smtClean="0"/>
              <a:t> the cluster. </a:t>
            </a:r>
            <a:r>
              <a:rPr lang="it-IT" sz="1800" dirty="0" err="1" smtClean="0"/>
              <a:t>Often</a:t>
            </a:r>
            <a:r>
              <a:rPr lang="it-IT" sz="1800" dirty="0" smtClean="0"/>
              <a:t> (</a:t>
            </a:r>
            <a:r>
              <a:rPr lang="it-IT" sz="1800" dirty="0" err="1" smtClean="0"/>
              <a:t>but</a:t>
            </a:r>
            <a:r>
              <a:rPr lang="it-IT" sz="1800" dirty="0" smtClean="0"/>
              <a:t> </a:t>
            </a:r>
            <a:r>
              <a:rPr lang="it-IT" sz="1800" dirty="0" err="1" smtClean="0"/>
              <a:t>not</a:t>
            </a:r>
            <a:r>
              <a:rPr lang="it-IT" sz="1800" dirty="0" smtClean="0"/>
              <a:t> </a:t>
            </a:r>
            <a:r>
              <a:rPr lang="it-IT" sz="1800" dirty="0" err="1" smtClean="0"/>
              <a:t>always</a:t>
            </a:r>
            <a:r>
              <a:rPr lang="it-IT" sz="1800" dirty="0" smtClean="0"/>
              <a:t>) the cluster </a:t>
            </a:r>
            <a:r>
              <a:rPr lang="it-IT" sz="1800" dirty="0" err="1" smtClean="0"/>
              <a:t>threshold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 set </a:t>
            </a:r>
            <a:r>
              <a:rPr lang="it-IT" sz="1800" dirty="0" err="1" smtClean="0"/>
              <a:t>equal</a:t>
            </a:r>
            <a:r>
              <a:rPr lang="it-IT" sz="1800" dirty="0" smtClean="0"/>
              <a:t> to the single strip </a:t>
            </a:r>
            <a:r>
              <a:rPr lang="it-IT" sz="1800" dirty="0" err="1" smtClean="0"/>
              <a:t>threshold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8" y="2446139"/>
            <a:ext cx="3990508" cy="4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455821" y="3332747"/>
            <a:ext cx="134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Reduced</a:t>
            </a:r>
            <a:r>
              <a:rPr lang="it-IT" dirty="0" smtClean="0"/>
              <a:t> </a:t>
            </a:r>
          </a:p>
          <a:p>
            <a:r>
              <a:rPr lang="it-IT" dirty="0" smtClean="0"/>
              <a:t>Background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390671" y="3942984"/>
            <a:ext cx="413083" cy="1302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390671" y="3979078"/>
            <a:ext cx="1239286" cy="132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56807" y="6472989"/>
            <a:ext cx="4800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Single Strip </a:t>
            </a:r>
            <a:r>
              <a:rPr lang="it-IT" dirty="0" err="1" smtClean="0"/>
              <a:t>Threshold</a:t>
            </a:r>
            <a:r>
              <a:rPr lang="it-IT" dirty="0" smtClean="0"/>
              <a:t> = Cluster </a:t>
            </a:r>
            <a:r>
              <a:rPr lang="it-IT" dirty="0" err="1" smtClean="0"/>
              <a:t>Threshold</a:t>
            </a:r>
            <a:r>
              <a:rPr lang="it-IT" dirty="0" smtClean="0"/>
              <a:t> = - 150</a:t>
            </a:r>
            <a:endParaRPr lang="it-IT" dirty="0"/>
          </a:p>
        </p:txBody>
      </p:sp>
      <p:sp>
        <p:nvSpPr>
          <p:cNvPr id="15" name="Freccia a destra 14"/>
          <p:cNvSpPr/>
          <p:nvPr/>
        </p:nvSpPr>
        <p:spPr>
          <a:xfrm rot="16403646">
            <a:off x="2902320" y="6174988"/>
            <a:ext cx="386408" cy="147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For </a:t>
            </a:r>
            <a:r>
              <a:rPr lang="it-IT" sz="2400" dirty="0" err="1" smtClean="0"/>
              <a:t>zeroing</a:t>
            </a:r>
            <a:r>
              <a:rPr lang="it-IT" sz="2400" dirty="0" smtClean="0"/>
              <a:t> the background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to </a:t>
            </a:r>
            <a:r>
              <a:rPr lang="it-IT" sz="2400" dirty="0" err="1" smtClean="0"/>
              <a:t>maximize</a:t>
            </a:r>
            <a:r>
              <a:rPr lang="it-IT" sz="2400" dirty="0" smtClean="0"/>
              <a:t> the ratio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to </a:t>
            </a:r>
            <a:r>
              <a:rPr lang="it-IT" sz="2400" dirty="0" err="1" smtClean="0"/>
              <a:t>noise</a:t>
            </a:r>
            <a:r>
              <a:rPr lang="it-IT" sz="2400" dirty="0" smtClean="0"/>
              <a:t>.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achieved</a:t>
            </a:r>
            <a:r>
              <a:rPr lang="it-IT" sz="2400" dirty="0" smtClean="0"/>
              <a:t> </a:t>
            </a:r>
            <a:r>
              <a:rPr lang="it-IT" sz="2400" dirty="0" err="1" smtClean="0"/>
              <a:t>collecting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much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. A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</a:t>
            </a:r>
            <a:r>
              <a:rPr lang="it-IT" sz="2400" dirty="0" err="1" smtClean="0"/>
              <a:t>lasts</a:t>
            </a:r>
            <a:r>
              <a:rPr lang="it-IT" sz="2400" dirty="0" smtClean="0"/>
              <a:t> 8-9 </a:t>
            </a:r>
            <a:r>
              <a:rPr lang="it-IT" sz="2400" dirty="0" err="1" smtClean="0"/>
              <a:t>latencies</a:t>
            </a:r>
            <a:r>
              <a:rPr lang="it-IT" sz="2400" dirty="0" smtClean="0"/>
              <a:t>. In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event</a:t>
            </a:r>
            <a:r>
              <a:rPr lang="it-IT" sz="2400" dirty="0" smtClean="0"/>
              <a:t> </a:t>
            </a:r>
            <a:r>
              <a:rPr lang="it-IT" sz="2400" dirty="0" err="1" smtClean="0"/>
              <a:t>MPDs</a:t>
            </a:r>
            <a:r>
              <a:rPr lang="it-IT" sz="2400" dirty="0" smtClean="0"/>
              <a:t> </a:t>
            </a:r>
            <a:r>
              <a:rPr lang="it-IT" sz="2400" dirty="0" err="1" smtClean="0"/>
              <a:t>register</a:t>
            </a:r>
            <a:r>
              <a:rPr lang="it-IT" sz="2400" dirty="0" smtClean="0"/>
              <a:t> the ADC </a:t>
            </a:r>
            <a:r>
              <a:rPr lang="it-IT" sz="2400" dirty="0" err="1" smtClean="0"/>
              <a:t>values</a:t>
            </a:r>
            <a:r>
              <a:rPr lang="it-IT" sz="2400" dirty="0" smtClean="0"/>
              <a:t> </a:t>
            </a:r>
            <a:r>
              <a:rPr lang="it-IT" sz="2400" dirty="0" err="1" smtClean="0"/>
              <a:t>produced</a:t>
            </a:r>
            <a:r>
              <a:rPr lang="it-IT" sz="2400" dirty="0" smtClean="0"/>
              <a:t> in 6 </a:t>
            </a:r>
            <a:r>
              <a:rPr lang="it-IT" sz="2400" dirty="0" err="1" smtClean="0"/>
              <a:t>contigous</a:t>
            </a:r>
            <a:r>
              <a:rPr lang="it-IT" sz="2400" dirty="0" smtClean="0"/>
              <a:t> </a:t>
            </a:r>
            <a:r>
              <a:rPr lang="it-IT" sz="2400" dirty="0" err="1" smtClean="0"/>
              <a:t>latencies</a:t>
            </a:r>
            <a:r>
              <a:rPr lang="it-IT" sz="2400" dirty="0" smtClean="0"/>
              <a:t>.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hence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sum up for </a:t>
            </a:r>
            <a:r>
              <a:rPr lang="it-IT" sz="2400" dirty="0" err="1" smtClean="0">
                <a:solidFill>
                  <a:srgbClr val="FF0000"/>
                </a:solidFill>
              </a:rPr>
              <a:t>each</a:t>
            </a:r>
            <a:r>
              <a:rPr lang="it-IT" sz="2400" dirty="0" smtClean="0">
                <a:solidFill>
                  <a:srgbClr val="FF0000"/>
                </a:solidFill>
              </a:rPr>
              <a:t> strip </a:t>
            </a:r>
            <a:r>
              <a:rPr lang="it-IT" sz="2400" dirty="0" err="1" smtClean="0">
                <a:solidFill>
                  <a:srgbClr val="FF0000"/>
                </a:solidFill>
              </a:rPr>
              <a:t>all</a:t>
            </a:r>
            <a:r>
              <a:rPr lang="it-IT" sz="2400" dirty="0" smtClean="0">
                <a:solidFill>
                  <a:srgbClr val="FF0000"/>
                </a:solidFill>
              </a:rPr>
              <a:t> the 6 ADC </a:t>
            </a:r>
            <a:r>
              <a:rPr lang="it-IT" sz="2400" dirty="0" err="1" smtClean="0">
                <a:solidFill>
                  <a:srgbClr val="FF0000"/>
                </a:solidFill>
              </a:rPr>
              <a:t>values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registered</a:t>
            </a:r>
            <a:r>
              <a:rPr lang="it-IT" sz="2400" dirty="0" smtClean="0">
                <a:solidFill>
                  <a:srgbClr val="FF0000"/>
                </a:solidFill>
              </a:rPr>
              <a:t> by the </a:t>
            </a:r>
            <a:r>
              <a:rPr lang="it-IT" sz="2400" dirty="0" err="1" smtClean="0">
                <a:solidFill>
                  <a:srgbClr val="FF0000"/>
                </a:solidFill>
              </a:rPr>
              <a:t>MPDs</a:t>
            </a:r>
            <a:r>
              <a:rPr lang="it-IT" sz="2400" dirty="0" smtClean="0">
                <a:solidFill>
                  <a:srgbClr val="FF0000"/>
                </a:solidFill>
              </a:rPr>
              <a:t> in the single </a:t>
            </a:r>
            <a:r>
              <a:rPr lang="it-IT" sz="2400" dirty="0" err="1" smtClean="0">
                <a:solidFill>
                  <a:srgbClr val="FF0000"/>
                </a:solidFill>
              </a:rPr>
              <a:t>events</a:t>
            </a:r>
            <a:r>
              <a:rPr lang="it-IT" sz="2400" dirty="0" smtClean="0"/>
              <a:t>. An </a:t>
            </a:r>
            <a:r>
              <a:rPr lang="it-IT" sz="2400" dirty="0" err="1" smtClean="0"/>
              <a:t>event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considered</a:t>
            </a:r>
            <a:r>
              <a:rPr lang="it-IT" sz="2400" dirty="0" smtClean="0"/>
              <a:t> </a:t>
            </a:r>
            <a:r>
              <a:rPr lang="it-IT" sz="2400" dirty="0" err="1" smtClean="0"/>
              <a:t>detecting</a:t>
            </a:r>
            <a:r>
              <a:rPr lang="it-IT" sz="2400" dirty="0" smtClean="0"/>
              <a:t> a MIP </a:t>
            </a:r>
            <a:r>
              <a:rPr lang="it-IT" sz="2400" dirty="0" err="1" smtClean="0"/>
              <a:t>when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the sum of the 6 ADC </a:t>
            </a:r>
            <a:r>
              <a:rPr lang="it-IT" sz="2400" dirty="0" err="1" smtClean="0">
                <a:solidFill>
                  <a:srgbClr val="FF0000"/>
                </a:solidFill>
              </a:rPr>
              <a:t>values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smaller</a:t>
            </a:r>
            <a:r>
              <a:rPr lang="it-IT" sz="2400" dirty="0" smtClean="0">
                <a:solidFill>
                  <a:srgbClr val="FF0000"/>
                </a:solidFill>
              </a:rPr>
              <a:t> (</a:t>
            </a:r>
            <a:r>
              <a:rPr lang="it-IT" sz="2400" dirty="0" err="1" smtClean="0">
                <a:solidFill>
                  <a:srgbClr val="FF0000"/>
                </a:solidFill>
              </a:rPr>
              <a:t>bigger</a:t>
            </a:r>
            <a:r>
              <a:rPr lang="it-IT" sz="2400" dirty="0" smtClean="0">
                <a:solidFill>
                  <a:srgbClr val="FF0000"/>
                </a:solidFill>
              </a:rPr>
              <a:t> in </a:t>
            </a:r>
            <a:r>
              <a:rPr lang="it-IT" sz="2400" dirty="0" err="1" smtClean="0">
                <a:solidFill>
                  <a:srgbClr val="FF0000"/>
                </a:solidFill>
              </a:rPr>
              <a:t>absolute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value</a:t>
            </a:r>
            <a:r>
              <a:rPr lang="it-IT" sz="2400" dirty="0" smtClean="0">
                <a:solidFill>
                  <a:srgbClr val="FF0000"/>
                </a:solidFill>
              </a:rPr>
              <a:t>) </a:t>
            </a:r>
            <a:r>
              <a:rPr lang="it-IT" sz="2400" dirty="0" err="1" smtClean="0">
                <a:solidFill>
                  <a:srgbClr val="FF0000"/>
                </a:solidFill>
              </a:rPr>
              <a:t>than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certain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threshold</a:t>
            </a:r>
            <a:r>
              <a:rPr lang="it-IT" sz="2400" dirty="0" smtClean="0"/>
              <a:t>.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43527" y="108284"/>
            <a:ext cx="9144000" cy="186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>
                <a:solidFill>
                  <a:srgbClr val="0070C0"/>
                </a:solidFill>
              </a:rPr>
              <a:t>Analysis </a:t>
            </a:r>
            <a:r>
              <a:rPr lang="it-IT" dirty="0" err="1" smtClean="0">
                <a:solidFill>
                  <a:srgbClr val="0070C0"/>
                </a:solidFill>
              </a:rPr>
              <a:t>fifth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step</a:t>
            </a:r>
            <a:r>
              <a:rPr lang="it-IT" dirty="0" smtClean="0">
                <a:solidFill>
                  <a:srgbClr val="0070C0"/>
                </a:solidFill>
              </a:rPr>
              <a:t>: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«</a:t>
            </a:r>
            <a:r>
              <a:rPr lang="it-IT" dirty="0" err="1" smtClean="0">
                <a:solidFill>
                  <a:srgbClr val="0070C0"/>
                </a:solidFill>
              </a:rPr>
              <a:t>Summing</a:t>
            </a:r>
            <a:r>
              <a:rPr lang="it-IT" dirty="0" smtClean="0">
                <a:solidFill>
                  <a:srgbClr val="0070C0"/>
                </a:solidFill>
              </a:rPr>
              <a:t> up </a:t>
            </a:r>
            <a:r>
              <a:rPr lang="it-IT" dirty="0" err="1" smtClean="0">
                <a:solidFill>
                  <a:srgbClr val="0070C0"/>
                </a:solidFill>
              </a:rPr>
              <a:t>all</a:t>
            </a:r>
            <a:r>
              <a:rPr lang="it-IT" dirty="0" smtClean="0">
                <a:solidFill>
                  <a:srgbClr val="0070C0"/>
                </a:solidFill>
              </a:rPr>
              <a:t> the </a:t>
            </a:r>
            <a:r>
              <a:rPr lang="it-IT" dirty="0" err="1" smtClean="0">
                <a:solidFill>
                  <a:srgbClr val="0070C0"/>
                </a:solidFill>
              </a:rPr>
              <a:t>latency</a:t>
            </a:r>
            <a:r>
              <a:rPr lang="it-IT" dirty="0" smtClean="0">
                <a:solidFill>
                  <a:srgbClr val="0070C0"/>
                </a:solidFill>
              </a:rPr>
              <a:t> in a </a:t>
            </a:r>
            <a:r>
              <a:rPr lang="it-IT" dirty="0" err="1" smtClean="0">
                <a:solidFill>
                  <a:srgbClr val="0070C0"/>
                </a:solidFill>
              </a:rPr>
              <a:t>run</a:t>
            </a:r>
            <a:r>
              <a:rPr lang="it-IT" dirty="0" smtClean="0">
                <a:solidFill>
                  <a:srgbClr val="0070C0"/>
                </a:solidFill>
              </a:rPr>
              <a:t>». 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08" y="4092790"/>
            <a:ext cx="3830052" cy="24183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7162360" y="4407932"/>
            <a:ext cx="329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containing</a:t>
            </a:r>
            <a:r>
              <a:rPr lang="it-IT" dirty="0" smtClean="0"/>
              <a:t> </a:t>
            </a:r>
            <a:r>
              <a:rPr lang="it-IT" dirty="0" err="1" smtClean="0"/>
              <a:t>latencies</a:t>
            </a:r>
            <a:r>
              <a:rPr lang="it-IT" dirty="0" smtClean="0"/>
              <a:t> 103-108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most</a:t>
            </a:r>
            <a:r>
              <a:rPr lang="it-IT" dirty="0" smtClean="0"/>
              <a:t> of the </a:t>
            </a:r>
            <a:r>
              <a:rPr lang="it-IT" dirty="0" err="1" smtClean="0"/>
              <a:t>signal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8" name="Connettore 2 7"/>
          <p:cNvCxnSpPr>
            <a:stCxn id="6" idx="1"/>
          </p:cNvCxnSpPr>
          <p:nvPr/>
        </p:nvCxnSpPr>
        <p:spPr>
          <a:xfrm flipH="1" flipV="1">
            <a:off x="4840265" y="4714738"/>
            <a:ext cx="2322095" cy="16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3825" y="4383869"/>
            <a:ext cx="262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containing</a:t>
            </a:r>
            <a:r>
              <a:rPr lang="it-IT" dirty="0" smtClean="0"/>
              <a:t> </a:t>
            </a:r>
            <a:r>
              <a:rPr lang="it-IT" dirty="0" err="1" smtClean="0"/>
              <a:t>latencies</a:t>
            </a:r>
            <a:r>
              <a:rPr lang="it-IT" dirty="0" smtClean="0"/>
              <a:t> </a:t>
            </a:r>
          </a:p>
          <a:p>
            <a:r>
              <a:rPr lang="it-IT" dirty="0" smtClean="0"/>
              <a:t>97-103</a:t>
            </a:r>
            <a:r>
              <a:rPr lang="it-IT" dirty="0"/>
              <a:t> </a:t>
            </a:r>
            <a:r>
              <a:rPr lang="it-IT" dirty="0" smtClean="0"/>
              <a:t>(part of the </a:t>
            </a:r>
            <a:r>
              <a:rPr lang="it-IT" dirty="0" err="1" smtClean="0"/>
              <a:t>signal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2791326" y="5030200"/>
            <a:ext cx="1467854" cy="777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212306" y="5251786"/>
            <a:ext cx="329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Runs</a:t>
            </a:r>
            <a:r>
              <a:rPr lang="it-IT" dirty="0" smtClean="0"/>
              <a:t> </a:t>
            </a:r>
            <a:r>
              <a:rPr lang="it-IT" dirty="0" err="1" smtClean="0"/>
              <a:t>containing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background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5929784" y="5549016"/>
            <a:ext cx="434250" cy="50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5247334" y="5546501"/>
            <a:ext cx="1107566" cy="50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5641124" y="5546501"/>
            <a:ext cx="732043" cy="50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6354900" y="5546501"/>
            <a:ext cx="0" cy="50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3922295" y="5546501"/>
            <a:ext cx="2432605" cy="50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</a:t>
            </a:r>
            <a:r>
              <a:rPr lang="it-IT" dirty="0" smtClean="0">
                <a:solidFill>
                  <a:srgbClr val="0070C0"/>
                </a:solidFill>
              </a:rPr>
              <a:t>Three </a:t>
            </a:r>
            <a:r>
              <a:rPr lang="it-IT" dirty="0" err="1" smtClean="0">
                <a:solidFill>
                  <a:srgbClr val="0070C0"/>
                </a:solidFill>
              </a:rPr>
              <a:t>examples</a:t>
            </a:r>
            <a:r>
              <a:rPr lang="it-IT" dirty="0" smtClean="0">
                <a:solidFill>
                  <a:srgbClr val="0070C0"/>
                </a:solidFill>
              </a:rPr>
              <a:t> of MIPS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 smtClean="0"/>
              <a:t>Performing</a:t>
            </a:r>
            <a:r>
              <a:rPr lang="it-IT" dirty="0" smtClean="0"/>
              <a:t> the sum over the </a:t>
            </a:r>
            <a:r>
              <a:rPr lang="it-IT" dirty="0" err="1" smtClean="0"/>
              <a:t>six</a:t>
            </a:r>
            <a:r>
              <a:rPr lang="it-IT" dirty="0" smtClean="0"/>
              <a:t> </a:t>
            </a:r>
            <a:r>
              <a:rPr lang="it-IT" dirty="0" err="1" smtClean="0"/>
              <a:t>latencies</a:t>
            </a:r>
            <a:r>
              <a:rPr lang="it-IT" dirty="0" smtClean="0"/>
              <a:t>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r>
              <a:rPr lang="it-IT" dirty="0" smtClean="0"/>
              <a:t> MIPS are </a:t>
            </a:r>
            <a:r>
              <a:rPr lang="it-IT" dirty="0" err="1" smtClean="0"/>
              <a:t>identified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doubt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27" y="3244266"/>
            <a:ext cx="8373978" cy="29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2339788" y="5513294"/>
            <a:ext cx="6974541" cy="23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1314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Segoe Print</vt:lpstr>
      <vt:lpstr>Wingdings</vt:lpstr>
      <vt:lpstr>Tema di Office</vt:lpstr>
      <vt:lpstr>Acrobat Document</vt:lpstr>
      <vt:lpstr>Silicon Microstrip Detectors</vt:lpstr>
      <vt:lpstr>Summary</vt:lpstr>
      <vt:lpstr>Last studies on the Prototype</vt:lpstr>
      <vt:lpstr>Analysis first step:  «Hot» strips detection.  </vt:lpstr>
      <vt:lpstr>Analysis second step:  «Noisy» events detection. </vt:lpstr>
      <vt:lpstr>Presentazione standard di PowerPoint</vt:lpstr>
      <vt:lpstr>Analysis fourth step:  «Cluster» Analysis. </vt:lpstr>
      <vt:lpstr>Presentazione standard di PowerPoint</vt:lpstr>
      <vt:lpstr>                 Three examples of MIPS</vt:lpstr>
      <vt:lpstr>An example of a MIP (zoomed)</vt:lpstr>
      <vt:lpstr>Landau Distribution</vt:lpstr>
      <vt:lpstr>Efficiency (1)</vt:lpstr>
      <vt:lpstr>Efficiency (2)</vt:lpstr>
      <vt:lpstr>MIP molteplicity</vt:lpstr>
      <vt:lpstr>  Wirebonding breakup issue</vt:lpstr>
      <vt:lpstr>Wirebonding breakup issue solution</vt:lpstr>
      <vt:lpstr>Pulse Laser test station at the Rome Laboratory (1)</vt:lpstr>
      <vt:lpstr>Pulse Laser test station at the Rome Laboratory (2)</vt:lpstr>
      <vt:lpstr>Pulse Laser test station at the Rome Laboratory (3)</vt:lpstr>
      <vt:lpstr>   Future Activities: Production at the INFN Bari clean room.   </vt:lpstr>
      <vt:lpstr>Presentazione standard di PowerPoint</vt:lpstr>
      <vt:lpstr>Schedule: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 first step: «Hot» strips detection</dc:title>
  <dc:creator>Guido Maria Urciuoli</dc:creator>
  <cp:lastModifiedBy>Guido Maria Urciuoli</cp:lastModifiedBy>
  <cp:revision>70</cp:revision>
  <dcterms:created xsi:type="dcterms:W3CDTF">2017-02-22T00:22:23Z</dcterms:created>
  <dcterms:modified xsi:type="dcterms:W3CDTF">2017-07-14T09:34:23Z</dcterms:modified>
</cp:coreProperties>
</file>