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7" r:id="rId2"/>
    <p:sldMasterId id="2147483700" r:id="rId3"/>
    <p:sldMasterId id="2147483712" r:id="rId4"/>
    <p:sldMasterId id="2147483724" r:id="rId5"/>
    <p:sldMasterId id="2147483738" r:id="rId6"/>
    <p:sldMasterId id="2147483751" r:id="rId7"/>
    <p:sldMasterId id="2147483764" r:id="rId8"/>
    <p:sldMasterId id="2147483776" r:id="rId9"/>
    <p:sldMasterId id="2147483806" r:id="rId10"/>
    <p:sldMasterId id="2147483835" r:id="rId11"/>
  </p:sldMasterIdLst>
  <p:notesMasterIdLst>
    <p:notesMasterId r:id="rId30"/>
  </p:notesMasterIdLst>
  <p:handoutMasterIdLst>
    <p:handoutMasterId r:id="rId31"/>
  </p:handoutMasterIdLst>
  <p:sldIdLst>
    <p:sldId id="489" r:id="rId12"/>
    <p:sldId id="542" r:id="rId13"/>
    <p:sldId id="286" r:id="rId14"/>
    <p:sldId id="527" r:id="rId15"/>
    <p:sldId id="457" r:id="rId16"/>
    <p:sldId id="536" r:id="rId17"/>
    <p:sldId id="589" r:id="rId18"/>
    <p:sldId id="571" r:id="rId19"/>
    <p:sldId id="554" r:id="rId20"/>
    <p:sldId id="402" r:id="rId21"/>
    <p:sldId id="430" r:id="rId22"/>
    <p:sldId id="585" r:id="rId23"/>
    <p:sldId id="375" r:id="rId24"/>
    <p:sldId id="387" r:id="rId25"/>
    <p:sldId id="514" r:id="rId26"/>
    <p:sldId id="487" r:id="rId27"/>
    <p:sldId id="590" r:id="rId28"/>
    <p:sldId id="594" r:id="rId29"/>
  </p:sldIdLst>
  <p:sldSz cx="9144000" cy="6858000" type="overhead"/>
  <p:notesSz cx="6858000" cy="9144000"/>
  <p:defaultTextStyle>
    <a:defPPr>
      <a:defRPr lang="en-US"/>
    </a:defPPr>
    <a:lvl1pPr marL="0" algn="l" defTabSz="40814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8141" algn="l" defTabSz="40814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6282" algn="l" defTabSz="40814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4423" algn="l" defTabSz="40814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32564" algn="l" defTabSz="40814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40705" algn="l" defTabSz="40814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48846" algn="l" defTabSz="40814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56988" algn="l" defTabSz="40814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65129" algn="l" defTabSz="40814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252F7A"/>
    <a:srgbClr val="017B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09"/>
    <p:restoredTop sz="94721"/>
  </p:normalViewPr>
  <p:slideViewPr>
    <p:cSldViewPr snapToGrid="0" snapToObjects="1">
      <p:cViewPr varScale="1">
        <p:scale>
          <a:sx n="106" d="100"/>
          <a:sy n="106" d="100"/>
        </p:scale>
        <p:origin x="167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7728"/>
    </p:cViewPr>
  </p:sorterViewPr>
  <p:notesViewPr>
    <p:cSldViewPr snapToGrid="0" snapToObjects="1">
      <p:cViewPr varScale="1">
        <p:scale>
          <a:sx n="80" d="100"/>
          <a:sy n="80" d="100"/>
        </p:scale>
        <p:origin x="-288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319797-267F-7F44-BABB-BDE7C72AC262}" type="datetimeFigureOut">
              <a:rPr lang="en-US" smtClean="0"/>
              <a:pPr/>
              <a:t>8/6/19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054B3-CBF2-ED4B-A482-9656539D1E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64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0715E3-E8D5-1348-9A4A-2B5A301D257E}" type="datetimeFigureOut">
              <a:rPr lang="en-US" smtClean="0"/>
              <a:pPr/>
              <a:t>8/6/19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37391B-2BAD-8B46-95A8-AD4CDC4B6D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715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0814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408141" algn="l" defTabSz="40814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816282" algn="l" defTabSz="40814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224423" algn="l" defTabSz="40814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632564" algn="l" defTabSz="40814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2040705" algn="l" defTabSz="40814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448846" algn="l" defTabSz="40814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856988" algn="l" defTabSz="40814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265129" algn="l" defTabSz="40814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C856E87-B836-9A4B-995D-C76702FEF723}" type="slidenum">
              <a:rPr lang="en-US" sz="1200">
                <a:solidFill>
                  <a:srgbClr val="000000"/>
                </a:solidFill>
              </a:rPr>
              <a:pPr/>
              <a:t>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867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noFill/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1430" tIns="45715" rIns="91430" bIns="45715"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867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b"/>
          <a:lstStyle>
            <a:lvl1pPr defTabSz="4524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24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24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24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24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2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2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2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2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F392EC8F-033E-CA44-9F35-064ABCC2FC7B}" type="slidenum">
              <a:rPr lang="en-US" sz="1200" smtClean="0">
                <a:solidFill>
                  <a:srgbClr val="000000"/>
                </a:solidFill>
                <a:latin typeface="Calibri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47BCBF-2D72-4B46-8EE9-884C207CB5F2}" type="slidenum">
              <a:rPr lang="en-US"/>
              <a:pPr/>
              <a:t>5</a:t>
            </a:fld>
            <a:endParaRPr lang="en-US"/>
          </a:p>
        </p:txBody>
      </p:sp>
      <p:sp>
        <p:nvSpPr>
          <p:cNvPr id="1228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88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397031-E15D-724A-A553-FC2CAE4E775A}" type="slidenum">
              <a:rPr lang="en-US"/>
              <a:pPr/>
              <a:t>6</a:t>
            </a:fld>
            <a:endParaRPr lang="en-US"/>
          </a:p>
        </p:txBody>
      </p:sp>
      <p:sp>
        <p:nvSpPr>
          <p:cNvPr id="607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07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64" tIns="46033" rIns="92064" bIns="4603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0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3025" y="8685213"/>
            <a:ext cx="2973388" cy="457200"/>
          </a:xfrm>
          <a:noFill/>
        </p:spPr>
        <p:txBody>
          <a:bodyPr lIns="88789" tIns="44399" rIns="88789" bIns="44399"/>
          <a:lstStyle>
            <a:lvl1pPr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77" indent="-285722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88" indent="-228578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044" indent="-228578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199" indent="-228578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354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508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664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819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</a:pPr>
            <a:fld id="{708DECAC-2384-45BD-B284-B16C5221EC61}" type="slidenum">
              <a:rPr lang="en-US" altLang="en-US" smtClean="0">
                <a:solidFill>
                  <a:srgbClr val="000000"/>
                </a:solidFill>
                <a:cs typeface="Arial" pitchFamily="34" charset="0"/>
              </a:rPr>
              <a:pPr algn="ctr">
                <a:spcBef>
                  <a:spcPct val="0"/>
                </a:spcBef>
              </a:pPr>
              <a:t>12</a:t>
            </a:fld>
            <a:endParaRPr lang="en-US" alt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33" tIns="46421" rIns="92833" bIns="4642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E667563D-1F51-439C-9004-95867666A084}" type="slidenum">
              <a:rPr lang="en-US" altLang="en-US">
                <a:solidFill>
                  <a:srgbClr val="000000"/>
                </a:solidFill>
              </a:rPr>
              <a:pPr algn="r">
                <a:spcBef>
                  <a:spcPct val="0"/>
                </a:spcBef>
              </a:pPr>
              <a:t>12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0563"/>
            <a:ext cx="4557712" cy="3419475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3212"/>
          </a:xfrm>
          <a:noFill/>
        </p:spPr>
        <p:txBody>
          <a:bodyPr lIns="92833" tIns="46421" rIns="92833" bIns="46421"/>
          <a:lstStyle/>
          <a:p>
            <a:pPr defTabSz="1187334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9213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DDD21-17AF-AD48-B4B5-4034A345372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95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7EDC8-3438-B14D-B9B4-E6BEB4953862}" type="datetime1">
              <a:rPr lang="en-US" smtClean="0"/>
              <a:pPr/>
              <a:t>8/6/19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50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D6E21-5FF1-5246-A609-91BB2E17746B}" type="datetime1">
              <a:rPr lang="en-US" smtClean="0"/>
              <a:pPr/>
              <a:t>8/6/19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613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0"/>
            <a:ext cx="7848600" cy="624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45F3-26F2-C74A-9BA2-AB8BDE2779B6}" type="datetime1">
              <a:rPr lang="en-US" smtClean="0"/>
              <a:pPr/>
              <a:t>8/6/19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806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7EDC8-3438-B14D-B9B4-E6BEB4953862}" type="datetime1">
              <a:rPr lang="en-US" smtClean="0"/>
              <a:pPr/>
              <a:t>8/6/19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09934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4A63A-0C62-F448-AF3A-D9E5BAF7BBF1}" type="datetime1">
              <a:rPr lang="en-US" smtClean="0"/>
              <a:pPr/>
              <a:t>8/6/19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4295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631BB-B901-4348-B686-9480A4CB72EE}" type="datetime1">
              <a:rPr lang="en-US" smtClean="0"/>
              <a:pPr/>
              <a:t>8/6/19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9330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3A2A2-101B-854A-8D48-B13C0D1BA553}" type="datetime1">
              <a:rPr lang="en-US" smtClean="0"/>
              <a:pPr/>
              <a:t>8/6/19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97486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2263-0558-0C4F-95D7-F9F8F483E0CD}" type="datetime1">
              <a:rPr lang="en-US" smtClean="0"/>
              <a:pPr/>
              <a:t>8/6/19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23966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4D850-F607-1F46-83E0-F36BFCAED2C6}" type="datetime1">
              <a:rPr lang="en-US" smtClean="0"/>
              <a:pPr/>
              <a:t>8/6/19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1018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68CA4-6626-6D47-9374-D3A1FB239F54}" type="datetime1">
              <a:rPr lang="en-US" smtClean="0"/>
              <a:pPr/>
              <a:t>8/6/19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0451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487AD-75AA-AC4E-AF8E-3FA19C7F2654}" type="datetime1">
              <a:rPr lang="en-US" smtClean="0"/>
              <a:pPr/>
              <a:t>8/6/19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4090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B4091-63F0-644A-95A0-A88243BCD196}" type="datetime1">
              <a:rPr lang="en-US" smtClean="0"/>
              <a:pPr/>
              <a:t>8/6/19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07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9"/>
            <a:ext cx="7696200" cy="1069975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5" y="6456365"/>
            <a:ext cx="9604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7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4" descr="title header_gray_4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6" descr="title footer_gray_41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75450"/>
            <a:ext cx="9144000" cy="8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D6E21-5FF1-5246-A609-91BB2E17746B}" type="datetime1">
              <a:rPr lang="en-US" smtClean="0"/>
              <a:pPr/>
              <a:t>8/6/19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0842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45F3-26F2-C74A-9BA2-AB8BDE2779B6}" type="datetime1">
              <a:rPr lang="en-US" smtClean="0"/>
              <a:pPr/>
              <a:t>8/6/19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00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404040"/>
                </a:solidFill>
              </a:rPr>
              <a:t>Argonne National Laboratory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FD8859-8FE0-824C-931B-842A2072B944}" type="slidenum">
              <a:rPr lang="en-US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075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08141" indent="0">
              <a:buNone/>
              <a:defRPr sz="1600"/>
            </a:lvl2pPr>
            <a:lvl3pPr marL="816282" indent="0">
              <a:buNone/>
              <a:defRPr sz="1400"/>
            </a:lvl3pPr>
            <a:lvl4pPr marL="1224423" indent="0">
              <a:buNone/>
              <a:defRPr sz="1300"/>
            </a:lvl4pPr>
            <a:lvl5pPr marL="1632564" indent="0">
              <a:buNone/>
              <a:defRPr sz="1300"/>
            </a:lvl5pPr>
            <a:lvl6pPr marL="2040705" indent="0">
              <a:buNone/>
              <a:defRPr sz="1300"/>
            </a:lvl6pPr>
            <a:lvl7pPr marL="2448846" indent="0">
              <a:buNone/>
              <a:defRPr sz="1300"/>
            </a:lvl7pPr>
            <a:lvl8pPr marL="2856988" indent="0">
              <a:buNone/>
              <a:defRPr sz="1300"/>
            </a:lvl8pPr>
            <a:lvl9pPr marL="326512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404040"/>
                </a:solidFill>
              </a:rPr>
              <a:t>Argonne National Laboratory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0D27BF-381C-4345-9B6D-82F70B212A49}" type="slidenum">
              <a:rPr lang="en-US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520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404040"/>
                </a:solidFill>
              </a:rPr>
              <a:t>Argonne National Laboratory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5D504E-9129-9443-92CD-731C095AE5DC}" type="slidenum">
              <a:rPr lang="en-US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205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41" indent="0">
              <a:buNone/>
              <a:defRPr sz="1800" b="1"/>
            </a:lvl2pPr>
            <a:lvl3pPr marL="816282" indent="0">
              <a:buNone/>
              <a:defRPr sz="1600" b="1"/>
            </a:lvl3pPr>
            <a:lvl4pPr marL="1224423" indent="0">
              <a:buNone/>
              <a:defRPr sz="1400" b="1"/>
            </a:lvl4pPr>
            <a:lvl5pPr marL="1632564" indent="0">
              <a:buNone/>
              <a:defRPr sz="1400" b="1"/>
            </a:lvl5pPr>
            <a:lvl6pPr marL="2040705" indent="0">
              <a:buNone/>
              <a:defRPr sz="1400" b="1"/>
            </a:lvl6pPr>
            <a:lvl7pPr marL="2448846" indent="0">
              <a:buNone/>
              <a:defRPr sz="1400" b="1"/>
            </a:lvl7pPr>
            <a:lvl8pPr marL="2856988" indent="0">
              <a:buNone/>
              <a:defRPr sz="1400" b="1"/>
            </a:lvl8pPr>
            <a:lvl9pPr marL="326512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8" cy="3951288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41" indent="0">
              <a:buNone/>
              <a:defRPr sz="1800" b="1"/>
            </a:lvl2pPr>
            <a:lvl3pPr marL="816282" indent="0">
              <a:buNone/>
              <a:defRPr sz="1600" b="1"/>
            </a:lvl3pPr>
            <a:lvl4pPr marL="1224423" indent="0">
              <a:buNone/>
              <a:defRPr sz="1400" b="1"/>
            </a:lvl4pPr>
            <a:lvl5pPr marL="1632564" indent="0">
              <a:buNone/>
              <a:defRPr sz="1400" b="1"/>
            </a:lvl5pPr>
            <a:lvl6pPr marL="2040705" indent="0">
              <a:buNone/>
              <a:defRPr sz="1400" b="1"/>
            </a:lvl6pPr>
            <a:lvl7pPr marL="2448846" indent="0">
              <a:buNone/>
              <a:defRPr sz="1400" b="1"/>
            </a:lvl7pPr>
            <a:lvl8pPr marL="2856988" indent="0">
              <a:buNone/>
              <a:defRPr sz="1400" b="1"/>
            </a:lvl8pPr>
            <a:lvl9pPr marL="326512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3951288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404040"/>
                </a:solidFill>
              </a:rPr>
              <a:t>Argonne National Laboratory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4BC09B-4451-534F-A568-4C7AF3B8E525}" type="slidenum">
              <a:rPr lang="en-US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025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404040"/>
                </a:solidFill>
              </a:rPr>
              <a:t>Argonne National Laboratory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EF756-48DE-A144-B887-7B04702E073B}" type="slidenum">
              <a:rPr lang="en-US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037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404040"/>
                </a:solidFill>
              </a:rPr>
              <a:t>Argonne National Laboratory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8BB802-FA6F-5948-98B3-41DE6A6C8F55}" type="slidenum">
              <a:rPr lang="en-US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2101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08141" indent="0">
              <a:buNone/>
              <a:defRPr sz="1000"/>
            </a:lvl2pPr>
            <a:lvl3pPr marL="816282" indent="0">
              <a:buNone/>
              <a:defRPr sz="900"/>
            </a:lvl3pPr>
            <a:lvl4pPr marL="1224423" indent="0">
              <a:buNone/>
              <a:defRPr sz="800"/>
            </a:lvl4pPr>
            <a:lvl5pPr marL="1632564" indent="0">
              <a:buNone/>
              <a:defRPr sz="800"/>
            </a:lvl5pPr>
            <a:lvl6pPr marL="2040705" indent="0">
              <a:buNone/>
              <a:defRPr sz="800"/>
            </a:lvl6pPr>
            <a:lvl7pPr marL="2448846" indent="0">
              <a:buNone/>
              <a:defRPr sz="800"/>
            </a:lvl7pPr>
            <a:lvl8pPr marL="2856988" indent="0">
              <a:buNone/>
              <a:defRPr sz="800"/>
            </a:lvl8pPr>
            <a:lvl9pPr marL="326512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404040"/>
                </a:solidFill>
              </a:rPr>
              <a:t>Argonne National Laboratory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DB91E8-8A4C-774D-ABFA-6D6FBC25BC3D}" type="slidenum">
              <a:rPr lang="en-US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49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4A63A-0C62-F448-AF3A-D9E5BAF7BBF1}" type="datetime1">
              <a:rPr lang="en-US" smtClean="0"/>
              <a:pPr/>
              <a:t>8/6/19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30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7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00"/>
            </a:lvl1pPr>
            <a:lvl2pPr marL="408141" indent="0">
              <a:buNone/>
              <a:defRPr sz="2500"/>
            </a:lvl2pPr>
            <a:lvl3pPr marL="816282" indent="0">
              <a:buNone/>
              <a:defRPr sz="2200"/>
            </a:lvl3pPr>
            <a:lvl4pPr marL="1224423" indent="0">
              <a:buNone/>
              <a:defRPr sz="1800"/>
            </a:lvl4pPr>
            <a:lvl5pPr marL="1632564" indent="0">
              <a:buNone/>
              <a:defRPr sz="1800"/>
            </a:lvl5pPr>
            <a:lvl6pPr marL="2040705" indent="0">
              <a:buNone/>
              <a:defRPr sz="1800"/>
            </a:lvl6pPr>
            <a:lvl7pPr marL="2448846" indent="0">
              <a:buNone/>
              <a:defRPr sz="1800"/>
            </a:lvl7pPr>
            <a:lvl8pPr marL="2856988" indent="0">
              <a:buNone/>
              <a:defRPr sz="1800"/>
            </a:lvl8pPr>
            <a:lvl9pPr marL="3265129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300"/>
            </a:lvl1pPr>
            <a:lvl2pPr marL="408141" indent="0">
              <a:buNone/>
              <a:defRPr sz="1000"/>
            </a:lvl2pPr>
            <a:lvl3pPr marL="816282" indent="0">
              <a:buNone/>
              <a:defRPr sz="900"/>
            </a:lvl3pPr>
            <a:lvl4pPr marL="1224423" indent="0">
              <a:buNone/>
              <a:defRPr sz="800"/>
            </a:lvl4pPr>
            <a:lvl5pPr marL="1632564" indent="0">
              <a:buNone/>
              <a:defRPr sz="800"/>
            </a:lvl5pPr>
            <a:lvl6pPr marL="2040705" indent="0">
              <a:buNone/>
              <a:defRPr sz="800"/>
            </a:lvl6pPr>
            <a:lvl7pPr marL="2448846" indent="0">
              <a:buNone/>
              <a:defRPr sz="800"/>
            </a:lvl7pPr>
            <a:lvl8pPr marL="2856988" indent="0">
              <a:buNone/>
              <a:defRPr sz="800"/>
            </a:lvl8pPr>
            <a:lvl9pPr marL="326512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404040"/>
                </a:solidFill>
              </a:rPr>
              <a:t>Argonne National Laboratory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EDA852-6C29-F642-AED2-6A8B516B9FE4}" type="slidenum">
              <a:rPr lang="en-US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0718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404040"/>
                </a:solidFill>
              </a:rPr>
              <a:t>Argonne National Laboratory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F17DE3-EA7B-384C-80A0-F2A95EB7DFA1}" type="slidenum">
              <a:rPr lang="en-US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790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404040"/>
                </a:solidFill>
              </a:rPr>
              <a:t>Argonne National Laboratory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BB2437-11F9-374E-9937-C8FAE3DFD415}" type="slidenum">
              <a:rPr lang="en-US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985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72250"/>
            <a:ext cx="1371600" cy="209551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7226" y="6307139"/>
            <a:ext cx="5942013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404040"/>
                </a:solidFill>
              </a:rPr>
              <a:t>Argonne National Laboratory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2" y="6489700"/>
            <a:ext cx="384175" cy="365125"/>
          </a:xfrm>
        </p:spPr>
        <p:txBody>
          <a:bodyPr/>
          <a:lstStyle>
            <a:lvl1pPr>
              <a:defRPr/>
            </a:lvl1pPr>
          </a:lstStyle>
          <a:p>
            <a:fld id="{85A726CF-829E-A048-A83D-7E0BC02AC39A}" type="slidenum">
              <a:rPr lang="en-US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819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1"/>
            <a:ext cx="9144000" cy="690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9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477000"/>
            <a:ext cx="2133600" cy="381000"/>
          </a:xfrm>
        </p:spPr>
        <p:txBody>
          <a:bodyPr/>
          <a:lstStyle>
            <a:lvl1pPr>
              <a:defRPr/>
            </a:lvl1pPr>
          </a:lstStyle>
          <a:p>
            <a:fld id="{6DEB4FCD-09A7-454C-BED9-CB4CDA2A5016}" type="datetime1">
              <a:rPr lang="en-US"/>
              <a:pPr/>
              <a:t>8/6/19</a:t>
            </a:fld>
            <a:r>
              <a:rPr lang="en-US">
                <a:latin typeface="Arial" charset="0"/>
              </a:rPr>
              <a:t>	</a:t>
            </a:r>
            <a:r>
              <a:rPr lang="en-US">
                <a:solidFill>
                  <a:schemeClr val="tx1"/>
                </a:solidFill>
                <a:latin typeface="Arial" charset="0"/>
              </a:rPr>
              <a:t>	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2133600" cy="381000"/>
          </a:xfrm>
        </p:spPr>
        <p:txBody>
          <a:bodyPr/>
          <a:lstStyle>
            <a:lvl1pPr>
              <a:defRPr/>
            </a:lvl1pPr>
          </a:lstStyle>
          <a:p>
            <a:fld id="{DAD85E9B-9397-4144-8D5A-BD33A8C2BC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106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08141" indent="0" algn="ctr">
              <a:buNone/>
              <a:defRPr/>
            </a:lvl2pPr>
            <a:lvl3pPr marL="816282" indent="0" algn="ctr">
              <a:buNone/>
              <a:defRPr/>
            </a:lvl3pPr>
            <a:lvl4pPr marL="1224423" indent="0" algn="ctr">
              <a:buNone/>
              <a:defRPr/>
            </a:lvl4pPr>
            <a:lvl5pPr marL="1632564" indent="0" algn="ctr">
              <a:buNone/>
              <a:defRPr/>
            </a:lvl5pPr>
            <a:lvl6pPr marL="2040705" indent="0" algn="ctr">
              <a:buNone/>
              <a:defRPr/>
            </a:lvl6pPr>
            <a:lvl7pPr marL="2448846" indent="0" algn="ctr">
              <a:buNone/>
              <a:defRPr/>
            </a:lvl7pPr>
            <a:lvl8pPr marL="2856988" indent="0" algn="ctr">
              <a:buNone/>
              <a:defRPr/>
            </a:lvl8pPr>
            <a:lvl9pPr marL="326512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Arial"/>
              </a:rPr>
              <a:t>December 9, 2013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E674E-A064-4642-904F-C2AC127E6C69}" type="slidenum">
              <a:rPr lang="en-US"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42298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Arial"/>
              </a:rPr>
              <a:t>December 9, 2013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9062C-E0D3-CA43-A009-8943BF5F2985}" type="slidenum">
              <a:rPr lang="en-US"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505270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08141" indent="0">
              <a:buNone/>
              <a:defRPr sz="1600"/>
            </a:lvl2pPr>
            <a:lvl3pPr marL="816282" indent="0">
              <a:buNone/>
              <a:defRPr sz="1400"/>
            </a:lvl3pPr>
            <a:lvl4pPr marL="1224423" indent="0">
              <a:buNone/>
              <a:defRPr sz="1300"/>
            </a:lvl4pPr>
            <a:lvl5pPr marL="1632564" indent="0">
              <a:buNone/>
              <a:defRPr sz="1300"/>
            </a:lvl5pPr>
            <a:lvl6pPr marL="2040705" indent="0">
              <a:buNone/>
              <a:defRPr sz="1300"/>
            </a:lvl6pPr>
            <a:lvl7pPr marL="2448846" indent="0">
              <a:buNone/>
              <a:defRPr sz="1300"/>
            </a:lvl7pPr>
            <a:lvl8pPr marL="2856988" indent="0">
              <a:buNone/>
              <a:defRPr sz="1300"/>
            </a:lvl8pPr>
            <a:lvl9pPr marL="326512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Arial"/>
              </a:rPr>
              <a:t>December 9, 2013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7BAA3-398F-CC4B-AC4F-7F8AC9D4B061}" type="slidenum">
              <a:rPr lang="en-US"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07291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Arial"/>
              </a:rPr>
              <a:t>December 9, 2013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14DF8-AE01-6040-9CD7-5976871246AA}" type="slidenum">
              <a:rPr lang="en-US"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866347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41" indent="0">
              <a:buNone/>
              <a:defRPr sz="1800" b="1"/>
            </a:lvl2pPr>
            <a:lvl3pPr marL="816282" indent="0">
              <a:buNone/>
              <a:defRPr sz="1600" b="1"/>
            </a:lvl3pPr>
            <a:lvl4pPr marL="1224423" indent="0">
              <a:buNone/>
              <a:defRPr sz="1400" b="1"/>
            </a:lvl4pPr>
            <a:lvl5pPr marL="1632564" indent="0">
              <a:buNone/>
              <a:defRPr sz="1400" b="1"/>
            </a:lvl5pPr>
            <a:lvl6pPr marL="2040705" indent="0">
              <a:buNone/>
              <a:defRPr sz="1400" b="1"/>
            </a:lvl6pPr>
            <a:lvl7pPr marL="2448846" indent="0">
              <a:buNone/>
              <a:defRPr sz="1400" b="1"/>
            </a:lvl7pPr>
            <a:lvl8pPr marL="2856988" indent="0">
              <a:buNone/>
              <a:defRPr sz="1400" b="1"/>
            </a:lvl8pPr>
            <a:lvl9pPr marL="326512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8" cy="3951288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41" indent="0">
              <a:buNone/>
              <a:defRPr sz="1800" b="1"/>
            </a:lvl2pPr>
            <a:lvl3pPr marL="816282" indent="0">
              <a:buNone/>
              <a:defRPr sz="1600" b="1"/>
            </a:lvl3pPr>
            <a:lvl4pPr marL="1224423" indent="0">
              <a:buNone/>
              <a:defRPr sz="1400" b="1"/>
            </a:lvl4pPr>
            <a:lvl5pPr marL="1632564" indent="0">
              <a:buNone/>
              <a:defRPr sz="1400" b="1"/>
            </a:lvl5pPr>
            <a:lvl6pPr marL="2040705" indent="0">
              <a:buNone/>
              <a:defRPr sz="1400" b="1"/>
            </a:lvl6pPr>
            <a:lvl7pPr marL="2448846" indent="0">
              <a:buNone/>
              <a:defRPr sz="1400" b="1"/>
            </a:lvl7pPr>
            <a:lvl8pPr marL="2856988" indent="0">
              <a:buNone/>
              <a:defRPr sz="1400" b="1"/>
            </a:lvl8pPr>
            <a:lvl9pPr marL="326512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3951288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Arial"/>
              </a:rPr>
              <a:t>December 9, 2013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5D98D-F536-5248-8FF0-A17FAE48FF8D}" type="slidenum">
              <a:rPr lang="en-US"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20656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1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42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256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07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884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698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512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631BB-B901-4348-B686-9480A4CB72EE}" type="datetime1">
              <a:rPr lang="en-US" smtClean="0"/>
              <a:pPr/>
              <a:t>8/6/19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323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Arial"/>
              </a:rPr>
              <a:t>December 9, 2013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30B32-91FF-C34F-87A8-FC686DFF5082}" type="slidenum">
              <a:rPr lang="en-US"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32541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Arial"/>
              </a:rPr>
              <a:t>December 9, 2013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17650-BDAF-AE49-83C4-BE420EA35BA3}" type="slidenum">
              <a:rPr lang="en-US"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271684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08141" indent="0">
              <a:buNone/>
              <a:defRPr sz="1000"/>
            </a:lvl2pPr>
            <a:lvl3pPr marL="816282" indent="0">
              <a:buNone/>
              <a:defRPr sz="900"/>
            </a:lvl3pPr>
            <a:lvl4pPr marL="1224423" indent="0">
              <a:buNone/>
              <a:defRPr sz="800"/>
            </a:lvl4pPr>
            <a:lvl5pPr marL="1632564" indent="0">
              <a:buNone/>
              <a:defRPr sz="800"/>
            </a:lvl5pPr>
            <a:lvl6pPr marL="2040705" indent="0">
              <a:buNone/>
              <a:defRPr sz="800"/>
            </a:lvl6pPr>
            <a:lvl7pPr marL="2448846" indent="0">
              <a:buNone/>
              <a:defRPr sz="800"/>
            </a:lvl7pPr>
            <a:lvl8pPr marL="2856988" indent="0">
              <a:buNone/>
              <a:defRPr sz="800"/>
            </a:lvl8pPr>
            <a:lvl9pPr marL="326512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Arial"/>
              </a:rPr>
              <a:t>December 9, 2013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FEA17-6E86-4A4F-ABF2-9F13FF4907C9}" type="slidenum">
              <a:rPr lang="en-US"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481691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7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00"/>
            </a:lvl1pPr>
            <a:lvl2pPr marL="408141" indent="0">
              <a:buNone/>
              <a:defRPr sz="2500"/>
            </a:lvl2pPr>
            <a:lvl3pPr marL="816282" indent="0">
              <a:buNone/>
              <a:defRPr sz="2200"/>
            </a:lvl3pPr>
            <a:lvl4pPr marL="1224423" indent="0">
              <a:buNone/>
              <a:defRPr sz="1800"/>
            </a:lvl4pPr>
            <a:lvl5pPr marL="1632564" indent="0">
              <a:buNone/>
              <a:defRPr sz="1800"/>
            </a:lvl5pPr>
            <a:lvl6pPr marL="2040705" indent="0">
              <a:buNone/>
              <a:defRPr sz="1800"/>
            </a:lvl6pPr>
            <a:lvl7pPr marL="2448846" indent="0">
              <a:buNone/>
              <a:defRPr sz="1800"/>
            </a:lvl7pPr>
            <a:lvl8pPr marL="2856988" indent="0">
              <a:buNone/>
              <a:defRPr sz="1800"/>
            </a:lvl8pPr>
            <a:lvl9pPr marL="3265129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300"/>
            </a:lvl1pPr>
            <a:lvl2pPr marL="408141" indent="0">
              <a:buNone/>
              <a:defRPr sz="1000"/>
            </a:lvl2pPr>
            <a:lvl3pPr marL="816282" indent="0">
              <a:buNone/>
              <a:defRPr sz="900"/>
            </a:lvl3pPr>
            <a:lvl4pPr marL="1224423" indent="0">
              <a:buNone/>
              <a:defRPr sz="800"/>
            </a:lvl4pPr>
            <a:lvl5pPr marL="1632564" indent="0">
              <a:buNone/>
              <a:defRPr sz="800"/>
            </a:lvl5pPr>
            <a:lvl6pPr marL="2040705" indent="0">
              <a:buNone/>
              <a:defRPr sz="800"/>
            </a:lvl6pPr>
            <a:lvl7pPr marL="2448846" indent="0">
              <a:buNone/>
              <a:defRPr sz="800"/>
            </a:lvl7pPr>
            <a:lvl8pPr marL="2856988" indent="0">
              <a:buNone/>
              <a:defRPr sz="800"/>
            </a:lvl8pPr>
            <a:lvl9pPr marL="326512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Arial"/>
              </a:rPr>
              <a:t>December 9, 2013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C5B18-8416-EF42-9A38-0CAE5EC3EBE7}" type="slidenum">
              <a:rPr lang="en-US"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826899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Arial"/>
              </a:rPr>
              <a:t>December 9, 2013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2EB09-DFB8-AD40-9EB3-792F42E84847}" type="slidenum">
              <a:rPr lang="en-US"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731176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Arial"/>
              </a:rPr>
              <a:t>December 9, 2013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B4281-69F0-454E-B11A-6D47B995ACED}" type="slidenum">
              <a:rPr lang="en-US"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703036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08141" indent="0" algn="ctr">
              <a:buNone/>
              <a:defRPr/>
            </a:lvl2pPr>
            <a:lvl3pPr marL="816282" indent="0" algn="ctr">
              <a:buNone/>
              <a:defRPr/>
            </a:lvl3pPr>
            <a:lvl4pPr marL="1224423" indent="0" algn="ctr">
              <a:buNone/>
              <a:defRPr/>
            </a:lvl4pPr>
            <a:lvl5pPr marL="1632564" indent="0" algn="ctr">
              <a:buNone/>
              <a:defRPr/>
            </a:lvl5pPr>
            <a:lvl6pPr marL="2040705" indent="0" algn="ctr">
              <a:buNone/>
              <a:defRPr/>
            </a:lvl6pPr>
            <a:lvl7pPr marL="2448846" indent="0" algn="ctr">
              <a:buNone/>
              <a:defRPr/>
            </a:lvl7pPr>
            <a:lvl8pPr marL="2856988" indent="0" algn="ctr">
              <a:buNone/>
              <a:defRPr/>
            </a:lvl8pPr>
            <a:lvl9pPr marL="326512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89847-EF7B-264F-986E-D5773C3873A3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8/6/19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9B6E5-6A5D-0A43-8B78-6EB786ACE3E1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903985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24975-ECBD-1548-B41B-C2681C2F79F8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8/6/19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62E69-415C-6843-ABC4-57F6F162C226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565138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08141" indent="0">
              <a:buNone/>
              <a:defRPr sz="1600"/>
            </a:lvl2pPr>
            <a:lvl3pPr marL="816282" indent="0">
              <a:buNone/>
              <a:defRPr sz="1400"/>
            </a:lvl3pPr>
            <a:lvl4pPr marL="1224423" indent="0">
              <a:buNone/>
              <a:defRPr sz="1300"/>
            </a:lvl4pPr>
            <a:lvl5pPr marL="1632564" indent="0">
              <a:buNone/>
              <a:defRPr sz="1300"/>
            </a:lvl5pPr>
            <a:lvl6pPr marL="2040705" indent="0">
              <a:buNone/>
              <a:defRPr sz="1300"/>
            </a:lvl6pPr>
            <a:lvl7pPr marL="2448846" indent="0">
              <a:buNone/>
              <a:defRPr sz="1300"/>
            </a:lvl7pPr>
            <a:lvl8pPr marL="2856988" indent="0">
              <a:buNone/>
              <a:defRPr sz="1300"/>
            </a:lvl8pPr>
            <a:lvl9pPr marL="326512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46F1A-3412-514F-AE9C-CC384FC3047E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8/6/19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F12EA-ED66-2D49-98EC-FCDA825D82E1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802928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7BE3F-79BC-694D-B438-0A1294FA6DB9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8/6/19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2281C-33DA-4C4C-8B62-FAC7A41A2383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43173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3A2A2-101B-854A-8D48-B13C0D1BA553}" type="datetime1">
              <a:rPr lang="en-US" smtClean="0"/>
              <a:pPr/>
              <a:t>8/6/19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415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41" indent="0">
              <a:buNone/>
              <a:defRPr sz="1800" b="1"/>
            </a:lvl2pPr>
            <a:lvl3pPr marL="816282" indent="0">
              <a:buNone/>
              <a:defRPr sz="1600" b="1"/>
            </a:lvl3pPr>
            <a:lvl4pPr marL="1224423" indent="0">
              <a:buNone/>
              <a:defRPr sz="1400" b="1"/>
            </a:lvl4pPr>
            <a:lvl5pPr marL="1632564" indent="0">
              <a:buNone/>
              <a:defRPr sz="1400" b="1"/>
            </a:lvl5pPr>
            <a:lvl6pPr marL="2040705" indent="0">
              <a:buNone/>
              <a:defRPr sz="1400" b="1"/>
            </a:lvl6pPr>
            <a:lvl7pPr marL="2448846" indent="0">
              <a:buNone/>
              <a:defRPr sz="1400" b="1"/>
            </a:lvl7pPr>
            <a:lvl8pPr marL="2856988" indent="0">
              <a:buNone/>
              <a:defRPr sz="1400" b="1"/>
            </a:lvl8pPr>
            <a:lvl9pPr marL="326512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8" cy="3951288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41" indent="0">
              <a:buNone/>
              <a:defRPr sz="1800" b="1"/>
            </a:lvl2pPr>
            <a:lvl3pPr marL="816282" indent="0">
              <a:buNone/>
              <a:defRPr sz="1600" b="1"/>
            </a:lvl3pPr>
            <a:lvl4pPr marL="1224423" indent="0">
              <a:buNone/>
              <a:defRPr sz="1400" b="1"/>
            </a:lvl4pPr>
            <a:lvl5pPr marL="1632564" indent="0">
              <a:buNone/>
              <a:defRPr sz="1400" b="1"/>
            </a:lvl5pPr>
            <a:lvl6pPr marL="2040705" indent="0">
              <a:buNone/>
              <a:defRPr sz="1400" b="1"/>
            </a:lvl6pPr>
            <a:lvl7pPr marL="2448846" indent="0">
              <a:buNone/>
              <a:defRPr sz="1400" b="1"/>
            </a:lvl7pPr>
            <a:lvl8pPr marL="2856988" indent="0">
              <a:buNone/>
              <a:defRPr sz="1400" b="1"/>
            </a:lvl8pPr>
            <a:lvl9pPr marL="326512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3951288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14686-C3A1-ED45-AA3F-693FDFCB4BBE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8/6/19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D0A37-E3C4-BC42-A4F1-DA473BBDA8DA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345698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AFBC6-2CC0-404F-9D28-EB41C79B4ECB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8/6/19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BB012-A62F-504D-82E5-04D430E5014A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588274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F4185-BCD8-E54C-9B54-4A4F0E1B17B5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8/6/19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C51CC-4DD8-4946-B46A-8C1E57924903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662343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08141" indent="0">
              <a:buNone/>
              <a:defRPr sz="1000"/>
            </a:lvl2pPr>
            <a:lvl3pPr marL="816282" indent="0">
              <a:buNone/>
              <a:defRPr sz="900"/>
            </a:lvl3pPr>
            <a:lvl4pPr marL="1224423" indent="0">
              <a:buNone/>
              <a:defRPr sz="800"/>
            </a:lvl4pPr>
            <a:lvl5pPr marL="1632564" indent="0">
              <a:buNone/>
              <a:defRPr sz="800"/>
            </a:lvl5pPr>
            <a:lvl6pPr marL="2040705" indent="0">
              <a:buNone/>
              <a:defRPr sz="800"/>
            </a:lvl6pPr>
            <a:lvl7pPr marL="2448846" indent="0">
              <a:buNone/>
              <a:defRPr sz="800"/>
            </a:lvl7pPr>
            <a:lvl8pPr marL="2856988" indent="0">
              <a:buNone/>
              <a:defRPr sz="800"/>
            </a:lvl8pPr>
            <a:lvl9pPr marL="326512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C822F-5762-6140-A8B1-FA492C6BD0EC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8/6/19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989ED-C19F-3944-AC30-3DCA7449644C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955725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7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00"/>
            </a:lvl1pPr>
            <a:lvl2pPr marL="408141" indent="0">
              <a:buNone/>
              <a:defRPr sz="2500"/>
            </a:lvl2pPr>
            <a:lvl3pPr marL="816282" indent="0">
              <a:buNone/>
              <a:defRPr sz="2200"/>
            </a:lvl3pPr>
            <a:lvl4pPr marL="1224423" indent="0">
              <a:buNone/>
              <a:defRPr sz="1800"/>
            </a:lvl4pPr>
            <a:lvl5pPr marL="1632564" indent="0">
              <a:buNone/>
              <a:defRPr sz="1800"/>
            </a:lvl5pPr>
            <a:lvl6pPr marL="2040705" indent="0">
              <a:buNone/>
              <a:defRPr sz="1800"/>
            </a:lvl6pPr>
            <a:lvl7pPr marL="2448846" indent="0">
              <a:buNone/>
              <a:defRPr sz="1800"/>
            </a:lvl7pPr>
            <a:lvl8pPr marL="2856988" indent="0">
              <a:buNone/>
              <a:defRPr sz="1800"/>
            </a:lvl8pPr>
            <a:lvl9pPr marL="3265129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300"/>
            </a:lvl1pPr>
            <a:lvl2pPr marL="408141" indent="0">
              <a:buNone/>
              <a:defRPr sz="1000"/>
            </a:lvl2pPr>
            <a:lvl3pPr marL="816282" indent="0">
              <a:buNone/>
              <a:defRPr sz="900"/>
            </a:lvl3pPr>
            <a:lvl4pPr marL="1224423" indent="0">
              <a:buNone/>
              <a:defRPr sz="800"/>
            </a:lvl4pPr>
            <a:lvl5pPr marL="1632564" indent="0">
              <a:buNone/>
              <a:defRPr sz="800"/>
            </a:lvl5pPr>
            <a:lvl6pPr marL="2040705" indent="0">
              <a:buNone/>
              <a:defRPr sz="800"/>
            </a:lvl6pPr>
            <a:lvl7pPr marL="2448846" indent="0">
              <a:buNone/>
              <a:defRPr sz="800"/>
            </a:lvl7pPr>
            <a:lvl8pPr marL="2856988" indent="0">
              <a:buNone/>
              <a:defRPr sz="800"/>
            </a:lvl8pPr>
            <a:lvl9pPr marL="326512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2E51D-7A6D-7E41-A42A-41C9A626F05B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8/6/19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6D2AC-D9F5-D344-9607-1BA0ED579B00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853042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8B5C8-44C9-A34C-9C71-4E33E1C8A467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8/6/19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E3050-300E-BF4E-A1AF-98A9705A4320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918323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EF7D1-CEF0-F246-903C-63F138D7D52A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8/6/19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DD66E-7E2C-F345-94A6-CA9AB8448F83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821310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08141" indent="0" algn="ctr">
              <a:buNone/>
              <a:defRPr/>
            </a:lvl2pPr>
            <a:lvl3pPr marL="816282" indent="0" algn="ctr">
              <a:buNone/>
              <a:defRPr/>
            </a:lvl3pPr>
            <a:lvl4pPr marL="1224423" indent="0" algn="ctr">
              <a:buNone/>
              <a:defRPr/>
            </a:lvl4pPr>
            <a:lvl5pPr marL="1632564" indent="0" algn="ctr">
              <a:buNone/>
              <a:defRPr/>
            </a:lvl5pPr>
            <a:lvl6pPr marL="2040705" indent="0" algn="ctr">
              <a:buNone/>
              <a:defRPr/>
            </a:lvl6pPr>
            <a:lvl7pPr marL="2448846" indent="0" algn="ctr">
              <a:buNone/>
              <a:defRPr/>
            </a:lvl7pPr>
            <a:lvl8pPr marL="2856988" indent="0" algn="ctr">
              <a:buNone/>
              <a:defRPr/>
            </a:lvl8pPr>
            <a:lvl9pPr marL="326512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75AD1-8822-914F-AA29-3D96229D600D}" type="datetime1">
              <a:rPr lang="en-US" smtClean="0">
                <a:latin typeface="Arial"/>
              </a:rPr>
              <a:pPr>
                <a:defRPr/>
              </a:pPr>
              <a:t>8/6/19</a:t>
            </a:fld>
            <a:endParaRPr lang="en-US"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E674E-A064-4642-904F-C2AC127E6C69}" type="slidenum">
              <a:rPr lang="en-US"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422986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F25CB-E096-ED42-814C-37C2550534E1}" type="datetime1">
              <a:rPr lang="en-US" smtClean="0">
                <a:latin typeface="Arial"/>
              </a:rPr>
              <a:pPr>
                <a:defRPr/>
              </a:pPr>
              <a:t>8/6/19</a:t>
            </a:fld>
            <a:endParaRPr lang="en-US"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9062C-E0D3-CA43-A009-8943BF5F2985}" type="slidenum">
              <a:rPr lang="en-US"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505270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08141" indent="0">
              <a:buNone/>
              <a:defRPr sz="1600"/>
            </a:lvl2pPr>
            <a:lvl3pPr marL="816282" indent="0">
              <a:buNone/>
              <a:defRPr sz="1400"/>
            </a:lvl3pPr>
            <a:lvl4pPr marL="1224423" indent="0">
              <a:buNone/>
              <a:defRPr sz="1300"/>
            </a:lvl4pPr>
            <a:lvl5pPr marL="1632564" indent="0">
              <a:buNone/>
              <a:defRPr sz="1300"/>
            </a:lvl5pPr>
            <a:lvl6pPr marL="2040705" indent="0">
              <a:buNone/>
              <a:defRPr sz="1300"/>
            </a:lvl6pPr>
            <a:lvl7pPr marL="2448846" indent="0">
              <a:buNone/>
              <a:defRPr sz="1300"/>
            </a:lvl7pPr>
            <a:lvl8pPr marL="2856988" indent="0">
              <a:buNone/>
              <a:defRPr sz="1300"/>
            </a:lvl8pPr>
            <a:lvl9pPr marL="326512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624D2-B938-EB44-BAD2-1E3A1BF45E8D}" type="datetime1">
              <a:rPr lang="en-US" smtClean="0">
                <a:latin typeface="Arial"/>
              </a:rPr>
              <a:pPr>
                <a:defRPr/>
              </a:pPr>
              <a:t>8/6/19</a:t>
            </a:fld>
            <a:endParaRPr lang="en-US"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7BAA3-398F-CC4B-AC4F-7F8AC9D4B061}" type="slidenum">
              <a:rPr lang="en-US"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0729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41" indent="0">
              <a:buNone/>
              <a:defRPr sz="1800" b="1"/>
            </a:lvl2pPr>
            <a:lvl3pPr marL="816282" indent="0">
              <a:buNone/>
              <a:defRPr sz="1600" b="1"/>
            </a:lvl3pPr>
            <a:lvl4pPr marL="1224423" indent="0">
              <a:buNone/>
              <a:defRPr sz="1400" b="1"/>
            </a:lvl4pPr>
            <a:lvl5pPr marL="1632564" indent="0">
              <a:buNone/>
              <a:defRPr sz="1400" b="1"/>
            </a:lvl5pPr>
            <a:lvl6pPr marL="2040705" indent="0">
              <a:buNone/>
              <a:defRPr sz="1400" b="1"/>
            </a:lvl6pPr>
            <a:lvl7pPr marL="2448846" indent="0">
              <a:buNone/>
              <a:defRPr sz="1400" b="1"/>
            </a:lvl7pPr>
            <a:lvl8pPr marL="2856988" indent="0">
              <a:buNone/>
              <a:defRPr sz="1400" b="1"/>
            </a:lvl8pPr>
            <a:lvl9pPr marL="326512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8" cy="3951288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41" indent="0">
              <a:buNone/>
              <a:defRPr sz="1800" b="1"/>
            </a:lvl2pPr>
            <a:lvl3pPr marL="816282" indent="0">
              <a:buNone/>
              <a:defRPr sz="1600" b="1"/>
            </a:lvl3pPr>
            <a:lvl4pPr marL="1224423" indent="0">
              <a:buNone/>
              <a:defRPr sz="1400" b="1"/>
            </a:lvl4pPr>
            <a:lvl5pPr marL="1632564" indent="0">
              <a:buNone/>
              <a:defRPr sz="1400" b="1"/>
            </a:lvl5pPr>
            <a:lvl6pPr marL="2040705" indent="0">
              <a:buNone/>
              <a:defRPr sz="1400" b="1"/>
            </a:lvl6pPr>
            <a:lvl7pPr marL="2448846" indent="0">
              <a:buNone/>
              <a:defRPr sz="1400" b="1"/>
            </a:lvl7pPr>
            <a:lvl8pPr marL="2856988" indent="0">
              <a:buNone/>
              <a:defRPr sz="1400" b="1"/>
            </a:lvl8pPr>
            <a:lvl9pPr marL="326512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3951288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2263-0558-0C4F-95D7-F9F8F483E0CD}" type="datetime1">
              <a:rPr lang="en-US" smtClean="0"/>
              <a:pPr/>
              <a:t>8/6/19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359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59981-DEA8-384F-B167-57BE126832B2}" type="datetime1">
              <a:rPr lang="en-US" smtClean="0">
                <a:latin typeface="Arial"/>
              </a:rPr>
              <a:pPr>
                <a:defRPr/>
              </a:pPr>
              <a:t>8/6/19</a:t>
            </a:fld>
            <a:endParaRPr lang="en-US"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14DF8-AE01-6040-9CD7-5976871246AA}" type="slidenum">
              <a:rPr lang="en-US"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866347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41" indent="0">
              <a:buNone/>
              <a:defRPr sz="1800" b="1"/>
            </a:lvl2pPr>
            <a:lvl3pPr marL="816282" indent="0">
              <a:buNone/>
              <a:defRPr sz="1600" b="1"/>
            </a:lvl3pPr>
            <a:lvl4pPr marL="1224423" indent="0">
              <a:buNone/>
              <a:defRPr sz="1400" b="1"/>
            </a:lvl4pPr>
            <a:lvl5pPr marL="1632564" indent="0">
              <a:buNone/>
              <a:defRPr sz="1400" b="1"/>
            </a:lvl5pPr>
            <a:lvl6pPr marL="2040705" indent="0">
              <a:buNone/>
              <a:defRPr sz="1400" b="1"/>
            </a:lvl6pPr>
            <a:lvl7pPr marL="2448846" indent="0">
              <a:buNone/>
              <a:defRPr sz="1400" b="1"/>
            </a:lvl7pPr>
            <a:lvl8pPr marL="2856988" indent="0">
              <a:buNone/>
              <a:defRPr sz="1400" b="1"/>
            </a:lvl8pPr>
            <a:lvl9pPr marL="326512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8" cy="3951288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41" indent="0">
              <a:buNone/>
              <a:defRPr sz="1800" b="1"/>
            </a:lvl2pPr>
            <a:lvl3pPr marL="816282" indent="0">
              <a:buNone/>
              <a:defRPr sz="1600" b="1"/>
            </a:lvl3pPr>
            <a:lvl4pPr marL="1224423" indent="0">
              <a:buNone/>
              <a:defRPr sz="1400" b="1"/>
            </a:lvl4pPr>
            <a:lvl5pPr marL="1632564" indent="0">
              <a:buNone/>
              <a:defRPr sz="1400" b="1"/>
            </a:lvl5pPr>
            <a:lvl6pPr marL="2040705" indent="0">
              <a:buNone/>
              <a:defRPr sz="1400" b="1"/>
            </a:lvl6pPr>
            <a:lvl7pPr marL="2448846" indent="0">
              <a:buNone/>
              <a:defRPr sz="1400" b="1"/>
            </a:lvl7pPr>
            <a:lvl8pPr marL="2856988" indent="0">
              <a:buNone/>
              <a:defRPr sz="1400" b="1"/>
            </a:lvl8pPr>
            <a:lvl9pPr marL="326512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3951288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50213-9C1C-3F47-BA71-FFDB4C024706}" type="datetime1">
              <a:rPr lang="en-US" smtClean="0">
                <a:latin typeface="Arial"/>
              </a:rPr>
              <a:pPr>
                <a:defRPr/>
              </a:pPr>
              <a:t>8/6/19</a:t>
            </a:fld>
            <a:endParaRPr lang="en-US"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5D98D-F536-5248-8FF0-A17FAE48FF8D}" type="slidenum">
              <a:rPr lang="en-US"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206567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3742D-638F-8B4D-9D93-83F9F176D8CE}" type="datetime1">
              <a:rPr lang="en-US" smtClean="0">
                <a:latin typeface="Arial"/>
              </a:rPr>
              <a:pPr>
                <a:defRPr/>
              </a:pPr>
              <a:t>8/6/19</a:t>
            </a:fld>
            <a:endParaRPr lang="en-US"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30B32-91FF-C34F-87A8-FC686DFF5082}" type="slidenum">
              <a:rPr lang="en-US"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325418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50B0F-3374-214D-A8B7-6AE5AA206629}" type="datetime1">
              <a:rPr lang="en-US" smtClean="0">
                <a:latin typeface="Arial"/>
              </a:rPr>
              <a:pPr>
                <a:defRPr/>
              </a:pPr>
              <a:t>8/6/19</a:t>
            </a:fld>
            <a:endParaRPr lang="en-US"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17650-BDAF-AE49-83C4-BE420EA35BA3}" type="slidenum">
              <a:rPr lang="en-US"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271684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08141" indent="0">
              <a:buNone/>
              <a:defRPr sz="1000"/>
            </a:lvl2pPr>
            <a:lvl3pPr marL="816282" indent="0">
              <a:buNone/>
              <a:defRPr sz="900"/>
            </a:lvl3pPr>
            <a:lvl4pPr marL="1224423" indent="0">
              <a:buNone/>
              <a:defRPr sz="800"/>
            </a:lvl4pPr>
            <a:lvl5pPr marL="1632564" indent="0">
              <a:buNone/>
              <a:defRPr sz="800"/>
            </a:lvl5pPr>
            <a:lvl6pPr marL="2040705" indent="0">
              <a:buNone/>
              <a:defRPr sz="800"/>
            </a:lvl6pPr>
            <a:lvl7pPr marL="2448846" indent="0">
              <a:buNone/>
              <a:defRPr sz="800"/>
            </a:lvl7pPr>
            <a:lvl8pPr marL="2856988" indent="0">
              <a:buNone/>
              <a:defRPr sz="800"/>
            </a:lvl8pPr>
            <a:lvl9pPr marL="326512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03972-E456-6448-AC9B-A121CA6C84AB}" type="datetime1">
              <a:rPr lang="en-US" smtClean="0">
                <a:latin typeface="Arial"/>
              </a:rPr>
              <a:pPr>
                <a:defRPr/>
              </a:pPr>
              <a:t>8/6/19</a:t>
            </a:fld>
            <a:endParaRPr lang="en-US"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FEA17-6E86-4A4F-ABF2-9F13FF4907C9}" type="slidenum">
              <a:rPr lang="en-US"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481691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7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00"/>
            </a:lvl1pPr>
            <a:lvl2pPr marL="408141" indent="0">
              <a:buNone/>
              <a:defRPr sz="2500"/>
            </a:lvl2pPr>
            <a:lvl3pPr marL="816282" indent="0">
              <a:buNone/>
              <a:defRPr sz="2200"/>
            </a:lvl3pPr>
            <a:lvl4pPr marL="1224423" indent="0">
              <a:buNone/>
              <a:defRPr sz="1800"/>
            </a:lvl4pPr>
            <a:lvl5pPr marL="1632564" indent="0">
              <a:buNone/>
              <a:defRPr sz="1800"/>
            </a:lvl5pPr>
            <a:lvl6pPr marL="2040705" indent="0">
              <a:buNone/>
              <a:defRPr sz="1800"/>
            </a:lvl6pPr>
            <a:lvl7pPr marL="2448846" indent="0">
              <a:buNone/>
              <a:defRPr sz="1800"/>
            </a:lvl7pPr>
            <a:lvl8pPr marL="2856988" indent="0">
              <a:buNone/>
              <a:defRPr sz="1800"/>
            </a:lvl8pPr>
            <a:lvl9pPr marL="3265129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300"/>
            </a:lvl1pPr>
            <a:lvl2pPr marL="408141" indent="0">
              <a:buNone/>
              <a:defRPr sz="1000"/>
            </a:lvl2pPr>
            <a:lvl3pPr marL="816282" indent="0">
              <a:buNone/>
              <a:defRPr sz="900"/>
            </a:lvl3pPr>
            <a:lvl4pPr marL="1224423" indent="0">
              <a:buNone/>
              <a:defRPr sz="800"/>
            </a:lvl4pPr>
            <a:lvl5pPr marL="1632564" indent="0">
              <a:buNone/>
              <a:defRPr sz="800"/>
            </a:lvl5pPr>
            <a:lvl6pPr marL="2040705" indent="0">
              <a:buNone/>
              <a:defRPr sz="800"/>
            </a:lvl6pPr>
            <a:lvl7pPr marL="2448846" indent="0">
              <a:buNone/>
              <a:defRPr sz="800"/>
            </a:lvl7pPr>
            <a:lvl8pPr marL="2856988" indent="0">
              <a:buNone/>
              <a:defRPr sz="800"/>
            </a:lvl8pPr>
            <a:lvl9pPr marL="326512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E1F93-5D85-3B49-BD10-B59FE8221C1A}" type="datetime1">
              <a:rPr lang="en-US" smtClean="0">
                <a:latin typeface="Arial"/>
              </a:rPr>
              <a:pPr>
                <a:defRPr/>
              </a:pPr>
              <a:t>8/6/19</a:t>
            </a:fld>
            <a:endParaRPr lang="en-US"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C5B18-8416-EF42-9A38-0CAE5EC3EBE7}" type="slidenum">
              <a:rPr lang="en-US"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826899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00278-237C-D94C-83CF-FF058BA0BEAF}" type="datetime1">
              <a:rPr lang="en-US" smtClean="0">
                <a:latin typeface="Arial"/>
              </a:rPr>
              <a:pPr>
                <a:defRPr/>
              </a:pPr>
              <a:t>8/6/19</a:t>
            </a:fld>
            <a:endParaRPr lang="en-US"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2EB09-DFB8-AD40-9EB3-792F42E84847}" type="slidenum">
              <a:rPr lang="en-US"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731176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F5B5D-5B9B-524F-8754-DC12656FB2EA}" type="datetime1">
              <a:rPr lang="en-US" smtClean="0">
                <a:latin typeface="Arial"/>
              </a:rPr>
              <a:pPr>
                <a:defRPr/>
              </a:pPr>
              <a:t>8/6/19</a:t>
            </a:fld>
            <a:endParaRPr lang="en-US"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B4281-69F0-454E-B11A-6D47B995ACED}" type="slidenum">
              <a:rPr lang="en-US"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703036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6122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5132"/>
            <a:ext cx="9144000" cy="420624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4D850-F607-1F46-83E0-F36BFCAED2C6}" type="datetime1">
              <a:rPr lang="en-US" smtClean="0"/>
              <a:pPr/>
              <a:t>8/6/19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563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6122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68CA4-6626-6D47-9374-D3A1FB239F54}" type="datetime1">
              <a:rPr lang="en-US" smtClean="0"/>
              <a:pPr/>
              <a:t>8/6/19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985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5132"/>
            <a:ext cx="9144000" cy="420624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08141" indent="0">
              <a:buNone/>
              <a:defRPr sz="1000"/>
            </a:lvl2pPr>
            <a:lvl3pPr marL="816282" indent="0">
              <a:buNone/>
              <a:defRPr sz="900"/>
            </a:lvl3pPr>
            <a:lvl4pPr marL="1224423" indent="0">
              <a:buNone/>
              <a:defRPr sz="800"/>
            </a:lvl4pPr>
            <a:lvl5pPr marL="1632564" indent="0">
              <a:buNone/>
              <a:defRPr sz="800"/>
            </a:lvl5pPr>
            <a:lvl6pPr marL="2040705" indent="0">
              <a:buNone/>
              <a:defRPr sz="800"/>
            </a:lvl6pPr>
            <a:lvl7pPr marL="2448846" indent="0">
              <a:buNone/>
              <a:defRPr sz="800"/>
            </a:lvl7pPr>
            <a:lvl8pPr marL="2856988" indent="0">
              <a:buNone/>
              <a:defRPr sz="800"/>
            </a:lvl8pPr>
            <a:lvl9pPr marL="326512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487AD-75AA-AC4E-AF8E-3FA19C7F2654}" type="datetime1">
              <a:rPr lang="en-US" smtClean="0"/>
              <a:pPr/>
              <a:t>8/6/19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301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2850F-5238-D448-8457-D716356E65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23F7-6076-AE4F-9472-767959C4E14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00FA-FC21-A943-B9C9-73E8810817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5413B-2131-5041-A27A-66E234571B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5C4DC-0521-ED49-B0B5-10439AA265C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988E1-0CA2-6E41-8506-6EE5C7447A7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8404-6D0C-6B48-81FA-D339A66381A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E70AA-C752-7A48-B9A6-71741713F6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EFB6-FAC2-384D-8C25-6B307003E3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7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00"/>
            </a:lvl1pPr>
            <a:lvl2pPr marL="408141" indent="0">
              <a:buNone/>
              <a:defRPr sz="2500"/>
            </a:lvl2pPr>
            <a:lvl3pPr marL="816282" indent="0">
              <a:buNone/>
              <a:defRPr sz="2200"/>
            </a:lvl3pPr>
            <a:lvl4pPr marL="1224423" indent="0">
              <a:buNone/>
              <a:defRPr sz="1800"/>
            </a:lvl4pPr>
            <a:lvl5pPr marL="1632564" indent="0">
              <a:buNone/>
              <a:defRPr sz="1800"/>
            </a:lvl5pPr>
            <a:lvl6pPr marL="2040705" indent="0">
              <a:buNone/>
              <a:defRPr sz="1800"/>
            </a:lvl6pPr>
            <a:lvl7pPr marL="2448846" indent="0">
              <a:buNone/>
              <a:defRPr sz="1800"/>
            </a:lvl7pPr>
            <a:lvl8pPr marL="2856988" indent="0">
              <a:buNone/>
              <a:defRPr sz="1800"/>
            </a:lvl8pPr>
            <a:lvl9pPr marL="3265129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300"/>
            </a:lvl1pPr>
            <a:lvl2pPr marL="408141" indent="0">
              <a:buNone/>
              <a:defRPr sz="1000"/>
            </a:lvl2pPr>
            <a:lvl3pPr marL="816282" indent="0">
              <a:buNone/>
              <a:defRPr sz="900"/>
            </a:lvl3pPr>
            <a:lvl4pPr marL="1224423" indent="0">
              <a:buNone/>
              <a:defRPr sz="800"/>
            </a:lvl4pPr>
            <a:lvl5pPr marL="1632564" indent="0">
              <a:buNone/>
              <a:defRPr sz="800"/>
            </a:lvl5pPr>
            <a:lvl6pPr marL="2040705" indent="0">
              <a:buNone/>
              <a:defRPr sz="800"/>
            </a:lvl6pPr>
            <a:lvl7pPr marL="2448846" indent="0">
              <a:buNone/>
              <a:defRPr sz="800"/>
            </a:lvl7pPr>
            <a:lvl8pPr marL="2856988" indent="0">
              <a:buNone/>
              <a:defRPr sz="800"/>
            </a:lvl8pPr>
            <a:lvl9pPr marL="326512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B4091-63F0-644A-95A0-A88243BCD196}" type="datetime1">
              <a:rPr lang="en-US" smtClean="0"/>
              <a:pPr/>
              <a:t>8/6/19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2337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4946-2A61-5743-AB41-18A6589A5EE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C174A-65D4-2249-A0AA-81D32AC092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en-US" sz="1000" kern="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/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</p:spPr>
        <p:txBody>
          <a:bodyPr>
            <a:normAutofit/>
          </a:bodyPr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en-US" sz="1000" kern="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914400"/>
            <a:ext cx="7886700" cy="5262563"/>
          </a:xfrm>
        </p:spPr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/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330431-1EC5-48B7-A38E-8FBE201A1644}"/>
              </a:ext>
            </a:extLst>
          </p:cNvPr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en-US" sz="1000" kern="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/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image" Target="../media/image11.jpeg"/><Relationship Id="rId2" Type="http://schemas.openxmlformats.org/officeDocument/2006/relationships/slideLayout" Target="../slideLayouts/slideLayout97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9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image" Target="../media/image9.jpeg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8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0.jp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81628" tIns="40814" rIns="81628" bIns="40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81628" tIns="40814" rIns="81628" bIns="408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CBF00-6F87-DC43-B110-2831E4FA89E9}" type="datetime1">
              <a:rPr lang="en-US" smtClean="0"/>
              <a:pPr/>
              <a:t>8/6/19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ECCC7-4E52-CA49-858C-2BC2C365B8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830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08141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106" indent="-306106" algn="l" defTabSz="408141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3229" indent="-255088" algn="l" defTabSz="408141" rtl="0" eaLnBrk="1" latinLnBrk="0" hangingPunct="1">
        <a:spcBef>
          <a:spcPct val="20000"/>
        </a:spcBef>
        <a:buFont typeface="Arial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353" indent="-204070" algn="l" defTabSz="408141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494" indent="-204070" algn="l" defTabSz="408141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635" indent="-204070" algn="l" defTabSz="408141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776" indent="-204070" algn="l" defTabSz="408141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917" indent="-204070" algn="l" defTabSz="408141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058" indent="-204070" algn="l" defTabSz="408141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199" indent="-204070" algn="l" defTabSz="408141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41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82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23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64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705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846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988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129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656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CBF00-6F87-DC43-B110-2831E4FA89E9}" type="datetime1">
              <a:rPr lang="en-US" smtClean="0"/>
              <a:pPr/>
              <a:t>8/6/19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ECCC7-4E52-CA49-858C-2BC2C365B8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72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6" descr="slide footer_gray_417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8250"/>
            <a:ext cx="9144000" cy="53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6" descr="slide footer_green_378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7777"/>
            <a:ext cx="9144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1628" tIns="40814" rIns="81628" bIns="408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1628" tIns="40814" rIns="81628" bIns="408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1628" tIns="40814" rIns="81628" bIns="40814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 defTabSz="816282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404040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6" y="6307139"/>
            <a:ext cx="5942013" cy="228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1628" tIns="40814" rIns="81628" bIns="40814" numCol="1" anchor="t" anchorCtr="0" compatLnSpc="1">
            <a:prstTxWarp prst="textNoShape">
              <a:avLst/>
            </a:prstTxWarp>
          </a:bodyPr>
          <a:lstStyle>
            <a:lvl1pPr>
              <a:defRPr sz="800"/>
            </a:lvl1pPr>
          </a:lstStyle>
          <a:p>
            <a:pPr defTabSz="816282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404040"/>
                </a:solidFill>
                <a:latin typeface="Calibri" charset="0"/>
                <a:ea typeface="ＭＳ Ｐゴシック" charset="0"/>
              </a:rPr>
              <a:t>Argonne National Laboratory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2" y="6489700"/>
            <a:ext cx="384175" cy="3651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1628" tIns="40814" rIns="81628" bIns="40814" numCol="1" anchor="t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pPr defTabSz="816282" fontAlgn="base">
              <a:spcBef>
                <a:spcPct val="0"/>
              </a:spcBef>
              <a:spcAft>
                <a:spcPct val="0"/>
              </a:spcAft>
            </a:pPr>
            <a:fld id="{EA2FF575-AE82-6742-9DDC-41B5EC6C6ED2}" type="slidenum">
              <a:rPr lang="en-US" smtClean="0">
                <a:solidFill>
                  <a:srgbClr val="404040"/>
                </a:solidFill>
                <a:latin typeface="Calibri" charset="0"/>
                <a:ea typeface="ＭＳ Ｐゴシック" charset="0"/>
              </a:rPr>
              <a:pPr defTabSz="81628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404040"/>
              </a:solidFill>
              <a:latin typeface="Calibri" charset="0"/>
              <a:ea typeface="ＭＳ Ｐゴシック" charset="0"/>
            </a:endParaRPr>
          </a:p>
        </p:txBody>
      </p:sp>
      <p:pic>
        <p:nvPicPr>
          <p:cNvPr id="1041" name="Picture 4" descr="slide header_gray_417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46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36" r:id="rId13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300" b="1">
          <a:solidFill>
            <a:srgbClr val="40404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300" b="1">
          <a:solidFill>
            <a:srgbClr val="404040"/>
          </a:solidFill>
          <a:latin typeface="Trebuchet MS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2300" b="1">
          <a:solidFill>
            <a:srgbClr val="404040"/>
          </a:solidFill>
          <a:latin typeface="Trebuchet MS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2300" b="1">
          <a:solidFill>
            <a:srgbClr val="404040"/>
          </a:solidFill>
          <a:latin typeface="Trebuchet MS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2300" b="1">
          <a:solidFill>
            <a:srgbClr val="404040"/>
          </a:solidFill>
          <a:latin typeface="Trebuchet MS" charset="0"/>
          <a:ea typeface="ＭＳ Ｐゴシック" charset="0"/>
        </a:defRPr>
      </a:lvl5pPr>
      <a:lvl6pPr marL="408141" algn="l" rtl="0" fontAlgn="base">
        <a:spcBef>
          <a:spcPct val="0"/>
        </a:spcBef>
        <a:spcAft>
          <a:spcPct val="0"/>
        </a:spcAft>
        <a:defRPr sz="2300" b="1">
          <a:solidFill>
            <a:srgbClr val="404040"/>
          </a:solidFill>
          <a:latin typeface="Trebuchet MS" charset="0"/>
          <a:ea typeface="ＭＳ Ｐゴシック" charset="0"/>
        </a:defRPr>
      </a:lvl6pPr>
      <a:lvl7pPr marL="816282" algn="l" rtl="0" fontAlgn="base">
        <a:spcBef>
          <a:spcPct val="0"/>
        </a:spcBef>
        <a:spcAft>
          <a:spcPct val="0"/>
        </a:spcAft>
        <a:defRPr sz="2300" b="1">
          <a:solidFill>
            <a:srgbClr val="404040"/>
          </a:solidFill>
          <a:latin typeface="Trebuchet MS" charset="0"/>
          <a:ea typeface="ＭＳ Ｐゴシック" charset="0"/>
        </a:defRPr>
      </a:lvl7pPr>
      <a:lvl8pPr marL="1224423" algn="l" rtl="0" fontAlgn="base">
        <a:spcBef>
          <a:spcPct val="0"/>
        </a:spcBef>
        <a:spcAft>
          <a:spcPct val="0"/>
        </a:spcAft>
        <a:defRPr sz="2300" b="1">
          <a:solidFill>
            <a:srgbClr val="404040"/>
          </a:solidFill>
          <a:latin typeface="Trebuchet MS" charset="0"/>
          <a:ea typeface="ＭＳ Ｐゴシック" charset="0"/>
        </a:defRPr>
      </a:lvl8pPr>
      <a:lvl9pPr marL="1632564" algn="l" rtl="0" fontAlgn="base">
        <a:spcBef>
          <a:spcPct val="0"/>
        </a:spcBef>
        <a:spcAft>
          <a:spcPct val="0"/>
        </a:spcAft>
        <a:defRPr sz="2300" b="1">
          <a:solidFill>
            <a:srgbClr val="404040"/>
          </a:solidFill>
          <a:latin typeface="Trebuchet MS" charset="0"/>
          <a:ea typeface="ＭＳ Ｐゴシック" charset="0"/>
        </a:defRPr>
      </a:lvl9pPr>
    </p:titleStyle>
    <p:bodyStyle>
      <a:lvl1pPr marL="306106" indent="-306106" algn="l" rtl="0" fontAlgn="base">
        <a:spcBef>
          <a:spcPct val="20000"/>
        </a:spcBef>
        <a:spcAft>
          <a:spcPct val="0"/>
        </a:spcAft>
        <a:buClr>
          <a:srgbClr val="1F497D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63229" indent="-255088" algn="l" rtl="0" fontAlgn="base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  <a:ea typeface="+mn-ea"/>
        </a:defRPr>
      </a:lvl2pPr>
      <a:lvl3pPr marL="1020353" indent="-204070" algn="l" rtl="0" fontAlgn="base">
        <a:spcBef>
          <a:spcPct val="20000"/>
        </a:spcBef>
        <a:spcAft>
          <a:spcPct val="0"/>
        </a:spcAft>
        <a:buClr>
          <a:srgbClr val="1F497D"/>
        </a:buClr>
        <a:buChar char="•"/>
        <a:defRPr sz="1300">
          <a:solidFill>
            <a:schemeClr val="tx1"/>
          </a:solidFill>
          <a:latin typeface="+mn-lt"/>
          <a:ea typeface="+mn-ea"/>
        </a:defRPr>
      </a:lvl3pPr>
      <a:lvl4pPr marL="1428494" indent="-204070" algn="l" rtl="0" fontAlgn="base">
        <a:spcBef>
          <a:spcPct val="20000"/>
        </a:spcBef>
        <a:spcAft>
          <a:spcPct val="0"/>
        </a:spcAft>
        <a:buClr>
          <a:srgbClr val="1F497D"/>
        </a:buClr>
        <a:buChar char="–"/>
        <a:defRPr sz="1300">
          <a:solidFill>
            <a:schemeClr val="tx1"/>
          </a:solidFill>
          <a:latin typeface="+mn-lt"/>
          <a:ea typeface="+mn-ea"/>
        </a:defRPr>
      </a:lvl4pPr>
      <a:lvl5pPr marL="1836635" indent="-20407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300">
          <a:solidFill>
            <a:schemeClr val="tx1"/>
          </a:solidFill>
          <a:latin typeface="+mn-lt"/>
          <a:ea typeface="+mn-ea"/>
        </a:defRPr>
      </a:lvl5pPr>
      <a:lvl6pPr marL="2244776" indent="-20407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300">
          <a:solidFill>
            <a:schemeClr val="tx1"/>
          </a:solidFill>
          <a:latin typeface="+mn-lt"/>
          <a:ea typeface="+mn-ea"/>
        </a:defRPr>
      </a:lvl6pPr>
      <a:lvl7pPr marL="2652917" indent="-20407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300">
          <a:solidFill>
            <a:schemeClr val="tx1"/>
          </a:solidFill>
          <a:latin typeface="+mn-lt"/>
          <a:ea typeface="+mn-ea"/>
        </a:defRPr>
      </a:lvl7pPr>
      <a:lvl8pPr marL="3061058" indent="-20407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300">
          <a:solidFill>
            <a:schemeClr val="tx1"/>
          </a:solidFill>
          <a:latin typeface="+mn-lt"/>
          <a:ea typeface="+mn-ea"/>
        </a:defRPr>
      </a:lvl8pPr>
      <a:lvl9pPr marL="3469199" indent="-20407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41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82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23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64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705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846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988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129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28" tIns="40814" rIns="81628" bIns="408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28" tIns="40814" rIns="81628" bIns="408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28" tIns="40814" rIns="81628" bIns="40814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 defTabSz="8162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latin typeface="Arial" charset="0"/>
              </a:rPr>
              <a:t>December 9, 2013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28" tIns="40814" rIns="81628" bIns="40814" numCol="1" anchor="t" anchorCtr="0" compatLnSpc="1">
            <a:prstTxWarp prst="textNoShape">
              <a:avLst/>
            </a:prstTxWarp>
          </a:bodyPr>
          <a:lstStyle>
            <a:lvl1pPr algn="ctr">
              <a:defRPr sz="130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 defTabSz="8162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28" tIns="40814" rIns="81628" bIns="4081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rgbClr val="000000"/>
                </a:solidFill>
              </a:defRPr>
            </a:lvl1pPr>
          </a:lstStyle>
          <a:p>
            <a:pPr defTabSz="8162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A2DC2FD-3D91-5C49-B9C5-7A8C750262F6}" type="slidenum">
              <a:rPr lang="en-US" smtClean="0">
                <a:latin typeface="Arial" charset="0"/>
                <a:ea typeface="ＭＳ Ｐゴシック" charset="0"/>
                <a:cs typeface="ＭＳ Ｐゴシック" charset="0"/>
              </a:rPr>
              <a:pPr defTabSz="8162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08141" algn="ctr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816282" algn="ctr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224423" algn="ctr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632564" algn="ctr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06106" indent="-306106" algn="l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63229" indent="-255088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  <a:ea typeface="+mn-ea"/>
        </a:defRPr>
      </a:lvl2pPr>
      <a:lvl3pPr marL="1020353" indent="-20407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428494" indent="-204070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4pPr>
      <a:lvl5pPr marL="1836635" indent="-204070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5pPr>
      <a:lvl6pPr marL="2244776" indent="-20407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6pPr>
      <a:lvl7pPr marL="2652917" indent="-20407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7pPr>
      <a:lvl8pPr marL="3061058" indent="-20407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8pPr>
      <a:lvl9pPr marL="3469199" indent="-20407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41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82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23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64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705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846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988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129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28" tIns="40814" rIns="81628" bIns="408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28" tIns="40814" rIns="81628" bIns="408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28" tIns="40814" rIns="81628" bIns="40814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8162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1412DDA-750A-E746-8FD5-7829985C2159}" type="datetime1">
              <a:rPr lang="en-US" smtClean="0">
                <a:solidFill>
                  <a:srgbClr val="000000"/>
                </a:solidFill>
              </a:rPr>
              <a:pPr defTabSz="8162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8/6/19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28" tIns="40814" rIns="81628" bIns="40814" numCol="1" anchor="t" anchorCtr="0" compatLnSpc="1">
            <a:prstTxWarp prst="textNoShape">
              <a:avLst/>
            </a:prstTxWarp>
          </a:bodyPr>
          <a:lstStyle>
            <a:lvl1pPr algn="ctr">
              <a:defRPr sz="13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8162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28" tIns="40814" rIns="81628" bIns="40814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 defTabSz="8162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6D300B7-10DD-AB44-B0F7-3910E0D43833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8162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08141" algn="ctr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816282" algn="ctr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224423" algn="ctr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632564" algn="ctr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06106" indent="-306106" algn="l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63229" indent="-255088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  <a:ea typeface="+mn-ea"/>
        </a:defRPr>
      </a:lvl2pPr>
      <a:lvl3pPr marL="1020353" indent="-20407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428494" indent="-204070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4pPr>
      <a:lvl5pPr marL="1836635" indent="-204070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5pPr>
      <a:lvl6pPr marL="2244776" indent="-20407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6pPr>
      <a:lvl7pPr marL="2652917" indent="-20407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7pPr>
      <a:lvl8pPr marL="3061058" indent="-20407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8pPr>
      <a:lvl9pPr marL="3469199" indent="-20407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41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82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23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64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705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846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988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129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28" tIns="40814" rIns="81628" bIns="408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28" tIns="40814" rIns="81628" bIns="408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28" tIns="40814" rIns="81628" bIns="40814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 defTabSz="8162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67EFEB3-AF8A-6E43-8255-358FDF264B0D}" type="datetime1">
              <a:rPr lang="en-US" smtClean="0">
                <a:latin typeface="Arial" charset="0"/>
              </a:rPr>
              <a:pPr defTabSz="8162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8/6/19</a:t>
            </a:fld>
            <a:endParaRPr lang="en-US"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28" tIns="40814" rIns="81628" bIns="40814" numCol="1" anchor="t" anchorCtr="0" compatLnSpc="1">
            <a:prstTxWarp prst="textNoShape">
              <a:avLst/>
            </a:prstTxWarp>
          </a:bodyPr>
          <a:lstStyle>
            <a:lvl1pPr algn="ctr">
              <a:defRPr sz="130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 defTabSz="8162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28" tIns="40814" rIns="81628" bIns="4081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rgbClr val="000000"/>
                </a:solidFill>
              </a:defRPr>
            </a:lvl1pPr>
          </a:lstStyle>
          <a:p>
            <a:pPr defTabSz="8162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A2DC2FD-3D91-5C49-B9C5-7A8C750262F6}" type="slidenum">
              <a:rPr lang="en-US" smtClean="0">
                <a:latin typeface="Arial" charset="0"/>
                <a:ea typeface="ＭＳ Ｐゴシック" charset="0"/>
                <a:cs typeface="ＭＳ Ｐゴシック" charset="0"/>
              </a:rPr>
              <a:pPr defTabSz="8162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08141" algn="ctr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816282" algn="ctr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224423" algn="ctr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632564" algn="ctr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06106" indent="-306106" algn="l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63229" indent="-255088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  <a:ea typeface="+mn-ea"/>
        </a:defRPr>
      </a:lvl2pPr>
      <a:lvl3pPr marL="1020353" indent="-20407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428494" indent="-204070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4pPr>
      <a:lvl5pPr marL="1836635" indent="-204070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5pPr>
      <a:lvl6pPr marL="2244776" indent="-20407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6pPr>
      <a:lvl7pPr marL="2652917" indent="-20407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7pPr>
      <a:lvl8pPr marL="3061058" indent="-20407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8pPr>
      <a:lvl9pPr marL="3469199" indent="-20407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41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82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23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64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705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846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988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129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4926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defTabSz="457200"/>
            <a:r>
              <a:rPr lang="en-US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691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defTabSz="457200"/>
            <a:fld id="{B9A5DFB4-3D23-4866-8D46-AE36D04BFD7D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20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4926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defTabSz="457200"/>
            <a:r>
              <a:rPr lang="en-US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691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defTabSz="457200"/>
            <a:fld id="{B9A5DFB4-3D23-4866-8D46-AE36D04BFD7D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150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EB86E70-0777-9D47-9458-6FABA8148CE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pPr defTabSz="457200"/>
            <a:fld id="{DB6ECCC7-4E52-CA49-858C-2BC2C365B8E3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080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14400"/>
            <a:ext cx="7886700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E95AAC-DF87-432F-A59A-E4766AF112B2}"/>
              </a:ext>
            </a:extLst>
          </p:cNvPr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en-US" sz="1000" kern="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474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1" r:id="rId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4.tiff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inspirehep.net/author/profile/Melnitchouk%2C%20W.?recid=1666037&amp;ln=en" TargetMode="External"/><Relationship Id="rId3" Type="http://schemas.openxmlformats.org/officeDocument/2006/relationships/hyperlink" Target="https://github.com/JeffersonLab/jamfitter" TargetMode="External"/><Relationship Id="rId7" Type="http://schemas.openxmlformats.org/officeDocument/2006/relationships/hyperlink" Target="http://inspirehep.net/author/profile/Sato%2C%20N.?recid=1666037&amp;ln=en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5.xml"/><Relationship Id="rId6" Type="http://schemas.openxmlformats.org/officeDocument/2006/relationships/hyperlink" Target="http://inspirehep.net/author/profile/Barry%2C%20P.C.?recid=1666037&amp;ln=en" TargetMode="External"/><Relationship Id="rId5" Type="http://schemas.openxmlformats.org/officeDocument/2006/relationships/image" Target="../media/image34.emf"/><Relationship Id="rId10" Type="http://schemas.openxmlformats.org/officeDocument/2006/relationships/image" Target="../media/image35.jpg"/><Relationship Id="rId4" Type="http://schemas.openxmlformats.org/officeDocument/2006/relationships/hyperlink" Target="https://jupyter.jlab.org/" TargetMode="External"/><Relationship Id="rId9" Type="http://schemas.openxmlformats.org/officeDocument/2006/relationships/hyperlink" Target="http://inspirehep.net/author/profile/Ji%2C%20Chueng-Ryong?recid=1666037&amp;ln=en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tiff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inspirehep.net/author/profile/Kaptari%2C%20L.P.?recid=836355&amp;ln=en" TargetMode="External"/><Relationship Id="rId3" Type="http://schemas.openxmlformats.org/officeDocument/2006/relationships/image" Target="../media/image22.emf"/><Relationship Id="rId7" Type="http://schemas.openxmlformats.org/officeDocument/2006/relationships/hyperlink" Target="http://inspirehep.net/author/profile/Ciofi%20degli%20Atti%2C%20C.?recid=836355&amp;ln=e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://inspirehep.net/author/profile/Palli%2C%20V.?recid=836355&amp;ln=en" TargetMode="External"/><Relationship Id="rId5" Type="http://schemas.openxmlformats.org/officeDocument/2006/relationships/image" Target="../media/image24.jpeg"/><Relationship Id="rId10" Type="http://schemas.openxmlformats.org/officeDocument/2006/relationships/hyperlink" Target="http://inspirehep.net/author/profile/Alvioli%2C%20M.?recid=836355&amp;ln=en" TargetMode="External"/><Relationship Id="rId4" Type="http://schemas.openxmlformats.org/officeDocument/2006/relationships/image" Target="../media/image23.jpg"/><Relationship Id="rId9" Type="http://schemas.openxmlformats.org/officeDocument/2006/relationships/hyperlink" Target="http://inspirehep.net/author/profile/Mezzetti%2C%20C.B.?recid=836355&amp;ln=en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nspirehep.net/author/profile/Qin%2C%20Si-Xue?recid=1514257&amp;ln=en" TargetMode="External"/><Relationship Id="rId7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nspirehep.net/author/profile/Roberts%2C%20Craig%20D.?recid=1514257&amp;ln=en" TargetMode="External"/><Relationship Id="rId5" Type="http://schemas.openxmlformats.org/officeDocument/2006/relationships/hyperlink" Target="https://inspirehep.net/author/profile/Mezrag%2C%20Cedric?recid=1514257&amp;ln=en" TargetMode="External"/><Relationship Id="rId4" Type="http://schemas.openxmlformats.org/officeDocument/2006/relationships/hyperlink" Target="https://inspirehep.net/author/profile/Chen%2C%20Chen?recid=1514257&amp;ln=e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pn12posterpicture"/>
          <p:cNvPicPr>
            <a:picLocks noChangeAspect="1" noChangeArrowheads="1"/>
          </p:cNvPicPr>
          <p:nvPr/>
        </p:nvPicPr>
        <p:blipFill>
          <a:blip r:embed="rId4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" t="24808" b="13892"/>
          <a:stretch>
            <a:fillRect/>
          </a:stretch>
        </p:blipFill>
        <p:spPr bwMode="auto">
          <a:xfrm>
            <a:off x="0" y="658814"/>
            <a:ext cx="9144000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969831" y="1311496"/>
            <a:ext cx="3908768" cy="140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28" tIns="40814" rIns="81628" bIns="408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816282" fontAlgn="base">
              <a:spcBef>
                <a:spcPct val="50000"/>
              </a:spcBef>
              <a:spcAft>
                <a:spcPct val="0"/>
              </a:spcAft>
            </a:pPr>
            <a:r>
              <a:rPr lang="en-US" sz="2500" dirty="0">
                <a:solidFill>
                  <a:srgbClr val="000000"/>
                </a:solidFill>
              </a:rPr>
              <a:t>Pion Tagged Deep Inelastic Scattering</a:t>
            </a:r>
          </a:p>
          <a:p>
            <a:pPr defTabSz="816282" fontAlgn="base">
              <a:spcBef>
                <a:spcPct val="5000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000000"/>
                </a:solidFill>
                <a:cs typeface="Arial" charset="0"/>
              </a:rPr>
              <a:t>Thia</a:t>
            </a:r>
            <a:r>
              <a:rPr lang="en-US" i="1" dirty="0">
                <a:solidFill>
                  <a:srgbClr val="000000"/>
                </a:solidFill>
                <a:cs typeface="Arial" charset="0"/>
              </a:rPr>
              <a:t> Keppel</a:t>
            </a:r>
          </a:p>
        </p:txBody>
      </p:sp>
      <p:sp>
        <p:nvSpPr>
          <p:cNvPr id="27651" name="TextBox 6"/>
          <p:cNvSpPr txBox="1">
            <a:spLocks noChangeArrowheads="1"/>
          </p:cNvSpPr>
          <p:nvPr/>
        </p:nvSpPr>
        <p:spPr bwMode="auto">
          <a:xfrm>
            <a:off x="159584" y="6144533"/>
            <a:ext cx="5529262" cy="82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28" tIns="40814" rIns="81628" bIns="408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816282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cs typeface="Arial" charset="0"/>
              </a:rPr>
              <a:t>SBS Collaboration Meeting</a:t>
            </a:r>
          </a:p>
          <a:p>
            <a:pPr defTabSz="816282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bg1"/>
                </a:solidFill>
              </a:rPr>
              <a:t>August 2019</a:t>
            </a:r>
            <a:endParaRPr lang="en-US" sz="1600" dirty="0">
              <a:solidFill>
                <a:schemeClr val="bg1"/>
              </a:solidFill>
              <a:latin typeface="Arial"/>
              <a:ea typeface="ＭＳ Ｐゴシック"/>
              <a:cs typeface="ＭＳ Ｐゴシック"/>
            </a:endParaRPr>
          </a:p>
          <a:p>
            <a:pPr defTabSz="81628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7653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63229" indent="-255088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20353" indent="-20407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28494" indent="-20407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36635" indent="-20407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44776" indent="-20407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52917" indent="-20407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61058" indent="-20407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69199" indent="-20407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338860C-A3A0-944C-B57B-33C7135033EC}" type="slidenum">
              <a:rPr lang="en-US" sz="1300">
                <a:solidFill>
                  <a:srgbClr val="000000"/>
                </a:solidFill>
              </a:rPr>
              <a:pPr/>
              <a:t>1</a:t>
            </a:fld>
            <a:endParaRPr lang="en-US" sz="1300">
              <a:solidFill>
                <a:srgbClr val="00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7D07C9-1A85-2541-97F9-302F8CE62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868" y="3029333"/>
            <a:ext cx="8549959" cy="27345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6295" y="841027"/>
            <a:ext cx="3673526" cy="28137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1655"/>
            <a:ext cx="91440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200" dirty="0">
                <a:solidFill>
                  <a:srgbClr val="660066"/>
                </a:solidFill>
              </a:rPr>
              <a:t>TDIS+BONUS Technique Provides </a:t>
            </a:r>
            <a:br>
              <a:rPr lang="en-US" sz="2200" dirty="0">
                <a:solidFill>
                  <a:srgbClr val="660066"/>
                </a:solidFill>
              </a:rPr>
            </a:br>
            <a:r>
              <a:rPr lang="en-US" sz="2200" dirty="0">
                <a:solidFill>
                  <a:srgbClr val="017B37"/>
                </a:solidFill>
              </a:rPr>
              <a:t>Sullivan Process </a:t>
            </a:r>
            <a:r>
              <a:rPr lang="en-US" sz="2200" dirty="0"/>
              <a:t>scattering from </a:t>
            </a:r>
            <a:r>
              <a:rPr lang="en-US" sz="2200" dirty="0">
                <a:solidFill>
                  <a:srgbClr val="7030A0"/>
                </a:solidFill>
              </a:rPr>
              <a:t>neutron</a:t>
            </a:r>
            <a:r>
              <a:rPr lang="en-US" sz="2200" dirty="0"/>
              <a:t>-pion fluctuation</a:t>
            </a:r>
          </a:p>
        </p:txBody>
      </p:sp>
      <p:pic>
        <p:nvPicPr>
          <p:cNvPr id="23555" name="Picture 24" descr="clou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7825" y="1728790"/>
            <a:ext cx="3251200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4394200" y="881064"/>
            <a:ext cx="2725738" cy="574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28" tIns="40814" rIns="81628" bIns="40814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detect</a:t>
            </a:r>
            <a:r>
              <a:rPr lang="en-US" dirty="0">
                <a:solidFill>
                  <a:srgbClr val="0000FF"/>
                </a:solidFill>
              </a:rPr>
              <a:t> scattered electron – </a:t>
            </a:r>
            <a:r>
              <a:rPr lang="en-US" i="1" u="sng" dirty="0"/>
              <a:t>large acceptance a plus</a:t>
            </a:r>
          </a:p>
        </p:txBody>
      </p:sp>
      <p:sp>
        <p:nvSpPr>
          <p:cNvPr id="23557" name="TextBox 5"/>
          <p:cNvSpPr txBox="1">
            <a:spLocks noChangeArrowheads="1"/>
          </p:cNvSpPr>
          <p:nvPr/>
        </p:nvSpPr>
        <p:spPr bwMode="auto">
          <a:xfrm>
            <a:off x="5884865" y="1941634"/>
            <a:ext cx="3089275" cy="82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28" tIns="40814" rIns="81628" bIns="40814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660066"/>
                </a:solidFill>
              </a:rPr>
              <a:t>DIS event </a:t>
            </a:r>
            <a:r>
              <a:rPr lang="en-US" dirty="0">
                <a:solidFill>
                  <a:srgbClr val="0000FF"/>
                </a:solidFill>
              </a:rPr>
              <a:t>– reconstruct </a:t>
            </a:r>
            <a:r>
              <a:rPr lang="en-US" dirty="0" err="1">
                <a:solidFill>
                  <a:srgbClr val="0000FF"/>
                </a:solidFill>
              </a:rPr>
              <a:t>x</a:t>
            </a:r>
            <a:r>
              <a:rPr lang="en-US" dirty="0">
                <a:solidFill>
                  <a:srgbClr val="0000FF"/>
                </a:solidFill>
              </a:rPr>
              <a:t>, Q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, W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, also M</a:t>
            </a:r>
            <a:r>
              <a:rPr lang="en-US" baseline="-25000" dirty="0">
                <a:solidFill>
                  <a:srgbClr val="0000FF"/>
                </a:solidFill>
              </a:rPr>
              <a:t>X</a:t>
            </a:r>
            <a:r>
              <a:rPr lang="en-US" dirty="0">
                <a:solidFill>
                  <a:srgbClr val="0000FF"/>
                </a:solidFill>
              </a:rPr>
              <a:t> of undetected recoiling </a:t>
            </a:r>
            <a:r>
              <a:rPr lang="en-US" dirty="0" err="1">
                <a:solidFill>
                  <a:srgbClr val="0000FF"/>
                </a:solidFill>
              </a:rPr>
              <a:t>hadronic</a:t>
            </a:r>
            <a:r>
              <a:rPr lang="en-US" dirty="0">
                <a:solidFill>
                  <a:srgbClr val="0000FF"/>
                </a:solidFill>
              </a:rPr>
              <a:t> system</a:t>
            </a:r>
            <a:endParaRPr lang="en-US" dirty="0"/>
          </a:p>
        </p:txBody>
      </p:sp>
      <p:sp>
        <p:nvSpPr>
          <p:cNvPr id="23558" name="TextBox 6"/>
          <p:cNvSpPr txBox="1">
            <a:spLocks noChangeArrowheads="1"/>
          </p:cNvSpPr>
          <p:nvPr/>
        </p:nvSpPr>
        <p:spPr bwMode="auto">
          <a:xfrm>
            <a:off x="812803" y="2921000"/>
            <a:ext cx="3479798" cy="32864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81628" tIns="40814" rIns="81628" bIns="40814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Want </a:t>
            </a:r>
            <a:r>
              <a:rPr lang="en-US" i="1" dirty="0">
                <a:solidFill>
                  <a:srgbClr val="002060"/>
                </a:solidFill>
              </a:rPr>
              <a:t>charged</a:t>
            </a:r>
            <a:r>
              <a:rPr lang="en-US" dirty="0">
                <a:solidFill>
                  <a:srgbClr val="002060"/>
                </a:solidFill>
              </a:rPr>
              <a:t> pion target (undetected)</a:t>
            </a:r>
          </a:p>
        </p:txBody>
      </p:sp>
      <p:sp>
        <p:nvSpPr>
          <p:cNvPr id="23559" name="TextBox 7"/>
          <p:cNvSpPr txBox="1">
            <a:spLocks noChangeArrowheads="1"/>
          </p:cNvSpPr>
          <p:nvPr/>
        </p:nvSpPr>
        <p:spPr bwMode="auto">
          <a:xfrm>
            <a:off x="635002" y="3479800"/>
            <a:ext cx="2582863" cy="574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28" tIns="40814" rIns="81628" bIns="40814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need fluctuating nucleon to be a neutron…….</a:t>
            </a:r>
            <a:endParaRPr lang="en-US"/>
          </a:p>
        </p:txBody>
      </p:sp>
      <p:sp>
        <p:nvSpPr>
          <p:cNvPr id="23560" name="TextBox 8"/>
          <p:cNvSpPr txBox="1">
            <a:spLocks noChangeArrowheads="1"/>
          </p:cNvSpPr>
          <p:nvPr/>
        </p:nvSpPr>
        <p:spPr bwMode="auto">
          <a:xfrm>
            <a:off x="5486400" y="3690939"/>
            <a:ext cx="3175000" cy="574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28" tIns="40814" rIns="81628" bIns="40814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…..for </a:t>
            </a:r>
            <a:r>
              <a:rPr lang="en-US">
                <a:solidFill>
                  <a:srgbClr val="FF0000"/>
                </a:solidFill>
              </a:rPr>
              <a:t>detected</a:t>
            </a:r>
            <a:r>
              <a:rPr lang="en-US">
                <a:solidFill>
                  <a:srgbClr val="0000FF"/>
                </a:solidFill>
              </a:rPr>
              <a:t> nucleon to be a proton</a:t>
            </a:r>
            <a:endParaRPr lang="en-US"/>
          </a:p>
        </p:txBody>
      </p:sp>
      <p:cxnSp>
        <p:nvCxnSpPr>
          <p:cNvPr id="23561" name="Straight Connector 10"/>
          <p:cNvCxnSpPr>
            <a:cxnSpLocks noChangeShapeType="1"/>
          </p:cNvCxnSpPr>
          <p:nvPr/>
        </p:nvCxnSpPr>
        <p:spPr bwMode="auto">
          <a:xfrm flipV="1">
            <a:off x="2954338" y="4097339"/>
            <a:ext cx="1320800" cy="17461"/>
          </a:xfrm>
          <a:prstGeom prst="line">
            <a:avLst/>
          </a:prstGeom>
          <a:noFill/>
          <a:ln w="19050">
            <a:solidFill>
              <a:srgbClr val="000090"/>
            </a:solidFill>
            <a:round/>
            <a:headEnd/>
            <a:tailEnd/>
          </a:ln>
        </p:spPr>
      </p:cxnSp>
      <p:cxnSp>
        <p:nvCxnSpPr>
          <p:cNvPr id="23562" name="Straight Connector 12"/>
          <p:cNvCxnSpPr>
            <a:cxnSpLocks noChangeShapeType="1"/>
          </p:cNvCxnSpPr>
          <p:nvPr/>
        </p:nvCxnSpPr>
        <p:spPr bwMode="auto">
          <a:xfrm>
            <a:off x="4275138" y="4089400"/>
            <a:ext cx="1168400" cy="439739"/>
          </a:xfrm>
          <a:prstGeom prst="line">
            <a:avLst/>
          </a:prstGeom>
          <a:noFill/>
          <a:ln w="19050">
            <a:solidFill>
              <a:srgbClr val="000090"/>
            </a:solidFill>
            <a:round/>
            <a:headEnd/>
            <a:tailEnd/>
          </a:ln>
        </p:spPr>
      </p:cxnSp>
      <p:sp>
        <p:nvSpPr>
          <p:cNvPr id="23563" name="TextBox 13"/>
          <p:cNvSpPr txBox="1">
            <a:spLocks noChangeArrowheads="1"/>
          </p:cNvSpPr>
          <p:nvPr/>
        </p:nvSpPr>
        <p:spPr bwMode="auto">
          <a:xfrm>
            <a:off x="3098802" y="3995740"/>
            <a:ext cx="322263" cy="42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28" tIns="40814" rIns="81628" bIns="40814">
            <a:prstTxWarp prst="textNoShape">
              <a:avLst/>
            </a:prstTxWarp>
            <a:spAutoFit/>
          </a:bodyPr>
          <a:lstStyle/>
          <a:p>
            <a:r>
              <a:rPr lang="en-US" sz="2200">
                <a:solidFill>
                  <a:srgbClr val="000000"/>
                </a:solidFill>
              </a:rPr>
              <a:t>p</a:t>
            </a:r>
          </a:p>
        </p:txBody>
      </p:sp>
      <p:sp>
        <p:nvSpPr>
          <p:cNvPr id="23564" name="TextBox 14"/>
          <p:cNvSpPr txBox="1">
            <a:spLocks noChangeArrowheads="1"/>
          </p:cNvSpPr>
          <p:nvPr/>
        </p:nvSpPr>
        <p:spPr bwMode="auto">
          <a:xfrm>
            <a:off x="4986338" y="4394202"/>
            <a:ext cx="322262" cy="42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28" tIns="40814" rIns="81628" bIns="40814">
            <a:prstTxWarp prst="textNoShape">
              <a:avLst/>
            </a:prstTxWarp>
            <a:spAutoFit/>
          </a:bodyPr>
          <a:lstStyle/>
          <a:p>
            <a:r>
              <a:rPr lang="en-US" sz="2200">
                <a:solidFill>
                  <a:srgbClr val="000000"/>
                </a:solidFill>
              </a:rPr>
              <a:t>p</a:t>
            </a:r>
          </a:p>
        </p:txBody>
      </p:sp>
      <p:sp>
        <p:nvSpPr>
          <p:cNvPr id="23565" name="Oval 15"/>
          <p:cNvSpPr>
            <a:spLocks noChangeArrowheads="1"/>
          </p:cNvSpPr>
          <p:nvPr/>
        </p:nvSpPr>
        <p:spPr bwMode="auto">
          <a:xfrm>
            <a:off x="3022600" y="3429002"/>
            <a:ext cx="533400" cy="1058863"/>
          </a:xfrm>
          <a:prstGeom prst="ellips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</p:spPr>
        <p:txBody>
          <a:bodyPr lIns="81628" tIns="40814" rIns="81628" bIns="4081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7" name="TextBox 18"/>
          <p:cNvSpPr txBox="1">
            <a:spLocks noChangeArrowheads="1"/>
          </p:cNvSpPr>
          <p:nvPr/>
        </p:nvSpPr>
        <p:spPr bwMode="auto">
          <a:xfrm>
            <a:off x="5181600" y="4529140"/>
            <a:ext cx="2946400" cy="82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28" tIns="40814" rIns="81628" bIns="40814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detected </a:t>
            </a:r>
            <a:r>
              <a:rPr lang="en-US">
                <a:solidFill>
                  <a:srgbClr val="0000FF"/>
                </a:solidFill>
              </a:rPr>
              <a:t>spectator proton tags neutron target (BONUS experiment technique)</a:t>
            </a:r>
          </a:p>
        </p:txBody>
      </p:sp>
      <p:sp>
        <p:nvSpPr>
          <p:cNvPr id="23568" name="TextBox 19"/>
          <p:cNvSpPr txBox="1">
            <a:spLocks noChangeArrowheads="1"/>
          </p:cNvSpPr>
          <p:nvPr/>
        </p:nvSpPr>
        <p:spPr bwMode="auto">
          <a:xfrm>
            <a:off x="3659607" y="5703310"/>
            <a:ext cx="4233863" cy="82108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81628" tIns="40814" rIns="81628" bIns="40814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detecting two protons</a:t>
            </a:r>
            <a:r>
              <a:rPr lang="en-US" dirty="0">
                <a:solidFill>
                  <a:srgbClr val="660066"/>
                </a:solidFill>
              </a:rPr>
              <a:t> with common vertex in coincidence tags “</a:t>
            </a:r>
            <a:r>
              <a:rPr lang="en-US" dirty="0" err="1">
                <a:solidFill>
                  <a:srgbClr val="660066"/>
                </a:solidFill>
              </a:rPr>
              <a:t>pion</a:t>
            </a:r>
            <a:r>
              <a:rPr lang="en-US" dirty="0">
                <a:solidFill>
                  <a:srgbClr val="660066"/>
                </a:solidFill>
              </a:rPr>
              <a:t>” target!</a:t>
            </a:r>
          </a:p>
          <a:p>
            <a:r>
              <a:rPr lang="en-US" dirty="0"/>
              <a:t>Note: only need one </a:t>
            </a:r>
            <a:r>
              <a:rPr lang="en-US" dirty="0" err="1"/>
              <a:t>p</a:t>
            </a:r>
            <a:r>
              <a:rPr lang="en-US" dirty="0"/>
              <a:t> for hydrogen target</a:t>
            </a:r>
          </a:p>
        </p:txBody>
      </p:sp>
      <p:sp>
        <p:nvSpPr>
          <p:cNvPr id="23569" name="Right Brace 20"/>
          <p:cNvSpPr>
            <a:spLocks/>
          </p:cNvSpPr>
          <p:nvPr/>
        </p:nvSpPr>
        <p:spPr bwMode="auto">
          <a:xfrm>
            <a:off x="8331200" y="3962402"/>
            <a:ext cx="457200" cy="1770063"/>
          </a:xfrm>
          <a:prstGeom prst="rightBrace">
            <a:avLst>
              <a:gd name="adj1" fmla="val 8335"/>
              <a:gd name="adj2" fmla="val 50000"/>
            </a:avLst>
          </a:prstGeom>
          <a:noFill/>
          <a:ln w="28575">
            <a:solidFill>
              <a:srgbClr val="660066"/>
            </a:solidFill>
            <a:round/>
            <a:headEnd/>
            <a:tailEnd/>
          </a:ln>
        </p:spPr>
        <p:txBody>
          <a:bodyPr lIns="81628" tIns="40814" rIns="81628" bIns="40814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3571" name="Elbow Connector 25"/>
          <p:cNvCxnSpPr>
            <a:cxnSpLocks noChangeShapeType="1"/>
          </p:cNvCxnSpPr>
          <p:nvPr/>
        </p:nvCxnSpPr>
        <p:spPr bwMode="auto">
          <a:xfrm rot="10800000" flipV="1">
            <a:off x="7119938" y="4843465"/>
            <a:ext cx="1668462" cy="1379537"/>
          </a:xfrm>
          <a:prstGeom prst="bentConnector3">
            <a:avLst>
              <a:gd name="adj1" fmla="val -255"/>
            </a:avLst>
          </a:prstGeom>
          <a:noFill/>
          <a:ln w="28575">
            <a:solidFill>
              <a:srgbClr val="660066"/>
            </a:solidFill>
            <a:round/>
            <a:headEnd/>
            <a:tailEnd type="arrow" w="med" len="med"/>
          </a:ln>
        </p:spPr>
      </p:cxnSp>
      <p:sp>
        <p:nvSpPr>
          <p:cNvPr id="20" name="TextBox 19"/>
          <p:cNvSpPr txBox="1"/>
          <p:nvPr/>
        </p:nvSpPr>
        <p:spPr>
          <a:xfrm>
            <a:off x="863601" y="1549281"/>
            <a:ext cx="3009902" cy="1313531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Incoming</a:t>
            </a:r>
            <a:r>
              <a:rPr lang="en-US" dirty="0">
                <a:solidFill>
                  <a:srgbClr val="0000FF"/>
                </a:solidFill>
              </a:rPr>
              <a:t> electron – </a:t>
            </a:r>
            <a:r>
              <a:rPr lang="en-US" dirty="0">
                <a:cs typeface="Symbol" charset="2"/>
              </a:rPr>
              <a:t>Signal is orders of magnitude smaller than inclusive DIS – </a:t>
            </a:r>
            <a:r>
              <a:rPr lang="en-US" i="1" u="sng" dirty="0">
                <a:cs typeface="Symbol" charset="2"/>
              </a:rPr>
              <a:t>need high luminosity</a:t>
            </a:r>
          </a:p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41300" y="5169591"/>
            <a:ext cx="2676525" cy="14674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1628" tIns="40814" rIns="81628" bIns="40814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Detected protons need to be </a:t>
            </a:r>
            <a:r>
              <a:rPr lang="en-US" sz="1800" i="1" u="sng" dirty="0">
                <a:solidFill>
                  <a:srgbClr val="FF0000"/>
                </a:solidFill>
              </a:rPr>
              <a:t>low</a:t>
            </a:r>
            <a:r>
              <a:rPr lang="en-US" sz="1800" dirty="0">
                <a:solidFill>
                  <a:srgbClr val="FF0000"/>
                </a:solidFill>
              </a:rPr>
              <a:t> momentum</a:t>
            </a:r>
          </a:p>
          <a:p>
            <a:r>
              <a:rPr lang="en-US" sz="1800" dirty="0"/>
              <a:t>- Tag target </a:t>
            </a:r>
            <a:r>
              <a:rPr lang="en-US" sz="1800" dirty="0" err="1"/>
              <a:t>hadron</a:t>
            </a:r>
            <a:endParaRPr lang="en-US" sz="1800" dirty="0"/>
          </a:p>
          <a:p>
            <a:r>
              <a:rPr lang="en-US" sz="1800" dirty="0"/>
              <a:t>- Extrapolate to pole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Barely off-shell neutron</a:t>
            </a:r>
          </a:p>
        </p:txBody>
      </p:sp>
      <p:sp>
        <p:nvSpPr>
          <p:cNvPr id="23566" name="TextBox 17"/>
          <p:cNvSpPr txBox="1">
            <a:spLocks noChangeArrowheads="1"/>
          </p:cNvSpPr>
          <p:nvPr/>
        </p:nvSpPr>
        <p:spPr bwMode="auto">
          <a:xfrm>
            <a:off x="2582865" y="4572001"/>
            <a:ext cx="1489075" cy="574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28" tIns="40814" rIns="81628" bIns="40814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660066"/>
                </a:solidFill>
              </a:rPr>
              <a:t>neutron in deuteron target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400" y="1696960"/>
            <a:ext cx="3981405" cy="412275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72707" y="161007"/>
            <a:ext cx="6819900" cy="467146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pPr algn="ctr"/>
            <a:r>
              <a:rPr lang="en-US" sz="2500" dirty="0">
                <a:solidFill>
                  <a:srgbClr val="0000FF"/>
                </a:solidFill>
              </a:rPr>
              <a:t>Pion Structure Function Measurements</a:t>
            </a:r>
          </a:p>
        </p:txBody>
      </p:sp>
      <p:pic>
        <p:nvPicPr>
          <p:cNvPr id="10" name="Picture 9" descr="piS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46" y="1930400"/>
            <a:ext cx="4504611" cy="47466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82956" y="604558"/>
            <a:ext cx="9169400" cy="1313531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pPr marL="581601" indent="-255088">
              <a:buFont typeface="Arial"/>
              <a:buChar char="•"/>
              <a:defRPr/>
            </a:pPr>
            <a:r>
              <a:rPr lang="en-US" sz="1800" dirty="0">
                <a:solidFill>
                  <a:srgbClr val="660066"/>
                </a:solidFill>
              </a:rPr>
              <a:t>K</a:t>
            </a:r>
            <a:r>
              <a:rPr lang="en-US" sz="2000" dirty="0">
                <a:solidFill>
                  <a:srgbClr val="660066"/>
                </a:solidFill>
              </a:rPr>
              <a:t>nowledge of the pion structure function is </a:t>
            </a:r>
            <a:r>
              <a:rPr lang="en-US" sz="2400" i="1" u="sng" dirty="0">
                <a:solidFill>
                  <a:srgbClr val="FF0000"/>
                </a:solidFill>
              </a:rPr>
              <a:t>very limited:</a:t>
            </a:r>
            <a:endParaRPr lang="en-US" sz="2000" dirty="0">
              <a:solidFill>
                <a:srgbClr val="660066"/>
              </a:solidFill>
            </a:endParaRPr>
          </a:p>
          <a:p>
            <a:pPr marL="989742" lvl="1" indent="-306106">
              <a:buFontTx/>
              <a:buChar char="-"/>
              <a:defRPr/>
            </a:pPr>
            <a:r>
              <a:rPr lang="en-US" sz="2000" dirty="0">
                <a:ea typeface="Arial" charset="0"/>
                <a:cs typeface="Arial" charset="0"/>
              </a:rPr>
              <a:t>HERA TDIS data - at low x</a:t>
            </a:r>
          </a:p>
          <a:p>
            <a:pPr marL="989742" lvl="1" indent="-306106">
              <a:buFontTx/>
              <a:buChar char="-"/>
              <a:defRPr/>
            </a:pPr>
            <a:r>
              <a:rPr lang="en-US" sz="2000" dirty="0" err="1">
                <a:ea typeface="Arial" charset="0"/>
                <a:cs typeface="Arial" charset="0"/>
              </a:rPr>
              <a:t>Pionic</a:t>
            </a:r>
            <a:r>
              <a:rPr lang="en-US" sz="2000" dirty="0">
                <a:ea typeface="Arial" charset="0"/>
                <a:cs typeface="Arial" charset="0"/>
              </a:rPr>
              <a:t> </a:t>
            </a:r>
            <a:r>
              <a:rPr lang="en-US" sz="2000" dirty="0" err="1">
                <a:ea typeface="Arial" charset="0"/>
                <a:cs typeface="Arial" charset="0"/>
              </a:rPr>
              <a:t>Drell</a:t>
            </a:r>
            <a:r>
              <a:rPr lang="en-US" sz="2000" dirty="0">
                <a:ea typeface="Arial" charset="0"/>
                <a:cs typeface="Arial" charset="0"/>
              </a:rPr>
              <a:t>-Yan from nucleons in nuclei - at large x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35307" y="5429287"/>
            <a:ext cx="125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x_pi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528540" y="5644258"/>
            <a:ext cx="3711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Initial observations: </a:t>
            </a:r>
          </a:p>
          <a:p>
            <a:pPr>
              <a:buFont typeface="Arial"/>
              <a:buChar char="•"/>
            </a:pPr>
            <a:r>
              <a:rPr lang="en-US" dirty="0"/>
              <a:t> PDF ~ (1-x</a:t>
            </a:r>
            <a:r>
              <a:rPr lang="en-US" baseline="-25000" dirty="0">
                <a:latin typeface="Symbol" charset="2"/>
                <a:cs typeface="Symbol" charset="2"/>
              </a:rPr>
              <a:t>p</a:t>
            </a:r>
            <a:r>
              <a:rPr lang="en-US" dirty="0"/>
              <a:t>)  as </a:t>
            </a:r>
            <a:r>
              <a:rPr lang="en-US" dirty="0" err="1"/>
              <a:t>x</a:t>
            </a:r>
            <a:r>
              <a:rPr lang="en-US" baseline="-25000" dirty="0" err="1">
                <a:latin typeface="Symbol" charset="2"/>
                <a:cs typeface="Symbol" charset="2"/>
              </a:rPr>
              <a:t>p</a:t>
            </a:r>
            <a:r>
              <a:rPr lang="en-US" dirty="0"/>
              <a:t>-&gt;1</a:t>
            </a:r>
          </a:p>
          <a:p>
            <a:pPr>
              <a:buFont typeface="Arial"/>
              <a:buChar char="•"/>
            </a:pPr>
            <a:r>
              <a:rPr lang="en-US" dirty="0"/>
              <a:t> Agrees with </a:t>
            </a:r>
            <a:r>
              <a:rPr lang="en-US" dirty="0" err="1"/>
              <a:t>structureless</a:t>
            </a:r>
            <a:r>
              <a:rPr lang="en-US" dirty="0"/>
              <a:t> model</a:t>
            </a:r>
          </a:p>
          <a:p>
            <a:pPr>
              <a:buFont typeface="Arial"/>
              <a:buChar char="•"/>
            </a:pPr>
            <a:r>
              <a:rPr lang="en-US" dirty="0"/>
              <a:t> Differs from </a:t>
            </a:r>
            <a:r>
              <a:rPr lang="en-US" dirty="0" err="1"/>
              <a:t>pQCD</a:t>
            </a:r>
            <a:r>
              <a:rPr lang="en-US" dirty="0"/>
              <a:t> prediction of (1-x</a:t>
            </a:r>
            <a:r>
              <a:rPr lang="en-US" baseline="-25000" dirty="0">
                <a:latin typeface="Symbol" charset="2"/>
                <a:cs typeface="Symbol" charset="2"/>
              </a:rPr>
              <a:t>p</a:t>
            </a:r>
            <a:r>
              <a:rPr lang="en-US" dirty="0"/>
              <a:t>)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4608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4" name="Text Box 2"/>
          <p:cNvSpPr>
            <a:spLocks noGrp="1" noChangeArrowheads="1"/>
          </p:cNvSpPr>
          <p:nvPr>
            <p:ph type="title"/>
          </p:nvPr>
        </p:nvSpPr>
        <p:spPr>
          <a:xfrm>
            <a:off x="457200" y="-42863"/>
            <a:ext cx="8229600" cy="8048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800" b="0" dirty="0"/>
              <a:t>Web-based Self-Serve Pion PDF: More Large x Concern </a:t>
            </a: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853479" y="6445327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2184407" y="6459713"/>
            <a:ext cx="4533634" cy="365125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NAPAC2016, Chicago,  9-14 October 2016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7104" y="959236"/>
            <a:ext cx="8726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From combined HERA TDIS Leading-Neutron and </a:t>
            </a:r>
            <a:r>
              <a:rPr lang="en-US" dirty="0" err="1">
                <a:solidFill>
                  <a:prstClr val="black"/>
                </a:solidFill>
                <a:cs typeface="Arial" pitchFamily="34" charset="0"/>
              </a:rPr>
              <a:t>Drell</a:t>
            </a:r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-Yan analysis</a:t>
            </a:r>
            <a:r>
              <a:rPr lang="is-IS" dirty="0">
                <a:solidFill>
                  <a:prstClr val="black"/>
                </a:solidFill>
                <a:cs typeface="Arial" pitchFamily="34" charset="0"/>
              </a:rPr>
              <a:t>…</a:t>
            </a:r>
            <a:endParaRPr lang="en-US" dirty="0">
              <a:solidFill>
                <a:prstClr val="black"/>
              </a:solidFill>
              <a:cs typeface="Arial" pitchFamily="34" charset="0"/>
            </a:endParaRPr>
          </a:p>
          <a:p>
            <a:endParaRPr lang="en-US" dirty="0">
              <a:solidFill>
                <a:prstClr val="black"/>
              </a:solidFill>
              <a:cs typeface="Arial" pitchFamily="34" charset="0"/>
            </a:endParaRPr>
          </a:p>
          <a:p>
            <a:r>
              <a:rPr lang="en-US" dirty="0">
                <a:solidFill>
                  <a:srgbClr val="7030A0"/>
                </a:solidFill>
                <a:cs typeface="Arial" pitchFamily="34" charset="0"/>
              </a:rPr>
              <a:t>Web-based self-server </a:t>
            </a:r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performs a combined data analysis – can test sensitivity to new data</a:t>
            </a:r>
          </a:p>
          <a:p>
            <a:endParaRPr lang="en-US" dirty="0">
              <a:solidFill>
                <a:prstClr val="black"/>
              </a:solidFill>
              <a:cs typeface="Arial" pitchFamily="34" charset="0"/>
            </a:endParaRPr>
          </a:p>
          <a:p>
            <a:r>
              <a:rPr lang="en-US" dirty="0" err="1">
                <a:solidFill>
                  <a:prstClr val="black"/>
                </a:solidFill>
                <a:cs typeface="Arial" pitchFamily="34" charset="0"/>
              </a:rPr>
              <a:t>Github</a:t>
            </a:r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:			</a:t>
            </a:r>
            <a:r>
              <a:rPr lang="en-US" dirty="0">
                <a:solidFill>
                  <a:prstClr val="black"/>
                </a:solidFill>
                <a:cs typeface="Arial" pitchFamily="34" charset="0"/>
                <a:hlinkClick r:id="rId3"/>
              </a:rPr>
              <a:t>https://github.com/JeffersonLab/jamfitter</a:t>
            </a:r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 </a:t>
            </a:r>
          </a:p>
          <a:p>
            <a:endParaRPr lang="en-US" dirty="0">
              <a:solidFill>
                <a:prstClr val="black"/>
              </a:solidFill>
              <a:cs typeface="Arial" pitchFamily="34" charset="0"/>
            </a:endParaRPr>
          </a:p>
          <a:p>
            <a:r>
              <a:rPr lang="en-US" dirty="0" err="1">
                <a:solidFill>
                  <a:prstClr val="black"/>
                </a:solidFill>
                <a:cs typeface="Arial" pitchFamily="34" charset="0"/>
              </a:rPr>
              <a:t>Jupyter</a:t>
            </a:r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 notebook:		</a:t>
            </a:r>
            <a:r>
              <a:rPr lang="en-US" dirty="0">
                <a:solidFill>
                  <a:prstClr val="black"/>
                </a:solidFill>
                <a:hlinkClick r:id="rId4"/>
              </a:rPr>
              <a:t>https://jupyter.jlab.org/</a:t>
            </a: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93A5C3-5DF4-4F56-9BF6-5C5E2DDB5E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123" y="3475644"/>
            <a:ext cx="4265101" cy="25679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48325" y="1937518"/>
            <a:ext cx="2443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hlinkClick r:id="rId6" invalidUrl="http://inspirehep.net/author/profile/Barry%2C P.C.?recid=1666037&amp;ln=en"/>
              </a:rPr>
              <a:t>P.C. </a:t>
            </a:r>
            <a:r>
              <a:rPr lang="en-US" sz="1400" dirty="0">
                <a:solidFill>
                  <a:prstClr val="black"/>
                </a:solidFill>
                <a:hlinkClick r:id="rId6" invalidUrl="http://inspirehep.net/author/profile/Barry%2C P.C.?recid=1666037&amp;ln=en"/>
              </a:rPr>
              <a:t>Barry</a:t>
            </a:r>
            <a:r>
              <a:rPr lang="en-US" sz="1400" dirty="0">
                <a:solidFill>
                  <a:prstClr val="black"/>
                </a:solidFill>
              </a:rPr>
              <a:t>, </a:t>
            </a:r>
            <a:r>
              <a:rPr lang="en-US" sz="1800" b="1" dirty="0">
                <a:solidFill>
                  <a:prstClr val="black"/>
                </a:solidFill>
                <a:hlinkClick r:id="rId7" invalidUrl="http://inspirehep.net/author/profile/Sato%2C N.?recid=1666037&amp;ln=en"/>
              </a:rPr>
              <a:t>N. </a:t>
            </a:r>
            <a:r>
              <a:rPr lang="en-US" sz="1800" b="1" dirty="0">
                <a:solidFill>
                  <a:prstClr val="black"/>
                </a:solidFill>
                <a:hlinkClick r:id="rId7" invalidUrl="http://inspirehep.net/author/profile/Sato%2C N.?recid=1666037&amp;ln=en"/>
              </a:rPr>
              <a:t>Sato</a:t>
            </a:r>
            <a:r>
              <a:rPr lang="en-US" sz="1800" b="1" dirty="0">
                <a:solidFill>
                  <a:prstClr val="black"/>
                </a:solidFill>
              </a:rPr>
              <a:t>,</a:t>
            </a:r>
            <a:r>
              <a:rPr lang="en-US" sz="1400" dirty="0">
                <a:solidFill>
                  <a:prstClr val="black"/>
                </a:solidFill>
              </a:rPr>
              <a:t> </a:t>
            </a:r>
            <a:r>
              <a:rPr lang="en-US" sz="1400" dirty="0">
                <a:solidFill>
                  <a:prstClr val="black"/>
                </a:solidFill>
                <a:hlinkClick r:id="rId8" invalidUrl="http://inspirehep.net/author/profile/Melnitchouk%2C W.?recid=1666037&amp;ln=en"/>
              </a:rPr>
              <a:t>W. </a:t>
            </a:r>
            <a:r>
              <a:rPr lang="en-US" sz="1400" dirty="0">
                <a:solidFill>
                  <a:prstClr val="black"/>
                </a:solidFill>
                <a:hlinkClick r:id="rId8" invalidUrl="http://inspirehep.net/author/profile/Melnitchouk%2C W.?recid=1666037&amp;ln=en"/>
              </a:rPr>
              <a:t>Melnitchouk</a:t>
            </a:r>
            <a:r>
              <a:rPr lang="en-US" sz="1400" dirty="0">
                <a:solidFill>
                  <a:prstClr val="black"/>
                </a:solidFill>
              </a:rPr>
              <a:t>, </a:t>
            </a:r>
            <a:r>
              <a:rPr lang="en-US" sz="1400" dirty="0">
                <a:solidFill>
                  <a:prstClr val="black"/>
                </a:solidFill>
                <a:hlinkClick r:id="rId9" invalidUrl="http://inspirehep.net/author/profile/Ji%2C Chueng-Ryong?recid=1666037&amp;ln=en"/>
              </a:rPr>
              <a:t>C-R </a:t>
            </a:r>
            <a:r>
              <a:rPr lang="en-US" sz="1400" dirty="0">
                <a:solidFill>
                  <a:prstClr val="black"/>
                </a:solidFill>
                <a:hlinkClick r:id="rId9" invalidUrl="http://inspirehep.net/author/profile/Ji%2C Chueng-Ryong?recid=1666037&amp;ln=en"/>
              </a:rPr>
              <a:t>Ji</a:t>
            </a:r>
            <a:r>
              <a:rPr lang="en-US" sz="1400" dirty="0">
                <a:solidFill>
                  <a:prstClr val="black"/>
                </a:solidFill>
              </a:rPr>
              <a:t> </a:t>
            </a:r>
          </a:p>
          <a:p>
            <a:r>
              <a:rPr lang="en-US" sz="1400" dirty="0" err="1">
                <a:solidFill>
                  <a:prstClr val="black"/>
                </a:solidFill>
              </a:rPr>
              <a:t>arXiv</a:t>
            </a:r>
            <a:r>
              <a:rPr lang="en-US" sz="1400" dirty="0">
                <a:solidFill>
                  <a:prstClr val="black"/>
                </a:solidFill>
              </a:rPr>
              <a:t>: 1804.01965 (2018) </a:t>
            </a:r>
          </a:p>
          <a:p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46891"/>
            <a:ext cx="4676988" cy="2380503"/>
          </a:xfrm>
          <a:prstGeom prst="rect">
            <a:avLst/>
          </a:prstGeom>
        </p:spPr>
      </p:pic>
      <p:sp>
        <p:nvSpPr>
          <p:cNvPr id="10" name="Left Brace 9"/>
          <p:cNvSpPr/>
          <p:nvPr/>
        </p:nvSpPr>
        <p:spPr>
          <a:xfrm rot="16200000">
            <a:off x="7762593" y="5092510"/>
            <a:ext cx="301350" cy="803353"/>
          </a:xfrm>
          <a:prstGeom prst="leftBrace">
            <a:avLst/>
          </a:prstGeom>
          <a:noFill/>
          <a:ln w="38100">
            <a:solidFill>
              <a:srgbClr val="017B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10494" y="5751196"/>
            <a:ext cx="198135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17B37"/>
                </a:solidFill>
              </a:rPr>
              <a:t>Tension at large x!</a:t>
            </a:r>
          </a:p>
          <a:p>
            <a:r>
              <a:rPr lang="en-US" dirty="0">
                <a:solidFill>
                  <a:srgbClr val="017B37"/>
                </a:solidFill>
              </a:rPr>
              <a:t>Need new data!</a:t>
            </a:r>
          </a:p>
        </p:txBody>
      </p:sp>
    </p:spTree>
    <p:extLst>
      <p:ext uri="{BB962C8B-B14F-4D97-AF65-F5344CB8AC3E}">
        <p14:creationId xmlns:p14="http://schemas.microsoft.com/office/powerpoint/2010/main" val="742950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908802" y="890113"/>
            <a:ext cx="2157770" cy="2390749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r>
              <a:rPr lang="en-US" sz="2400" i="1" u="sng" dirty="0">
                <a:solidFill>
                  <a:srgbClr val="660066"/>
                </a:solidFill>
              </a:rPr>
              <a:t>Hall A with SBS:</a:t>
            </a:r>
          </a:p>
          <a:p>
            <a:pPr>
              <a:buClr>
                <a:srgbClr val="FF0000"/>
              </a:buClr>
              <a:buFont typeface="Wingdings" charset="2"/>
              <a:buChar char="ü"/>
            </a:pPr>
            <a:r>
              <a:rPr lang="en-US" sz="1800" dirty="0"/>
              <a:t>High luminosity, </a:t>
            </a:r>
          </a:p>
          <a:p>
            <a:r>
              <a:rPr lang="en-US" sz="1800" dirty="0"/>
              <a:t>	50 </a:t>
            </a:r>
            <a:r>
              <a:rPr lang="en-US" sz="1800" dirty="0" err="1">
                <a:latin typeface="Symbol" charset="2"/>
                <a:cs typeface="Symbol" charset="2"/>
              </a:rPr>
              <a:t>m</a:t>
            </a:r>
            <a:r>
              <a:rPr lang="en-US" sz="1800" dirty="0" err="1"/>
              <a:t>Amp</a:t>
            </a:r>
            <a:r>
              <a:rPr lang="en-US" sz="1800" dirty="0"/>
              <a:t>, </a:t>
            </a:r>
          </a:p>
          <a:p>
            <a:r>
              <a:rPr lang="en-US" sz="1800" dirty="0">
                <a:latin typeface="Brush Script MT Italic"/>
                <a:cs typeface="Brush Script MT Italic"/>
              </a:rPr>
              <a:t>       L</a:t>
            </a:r>
            <a:r>
              <a:rPr lang="en-US" sz="1800" dirty="0"/>
              <a:t> = 3x10</a:t>
            </a:r>
            <a:r>
              <a:rPr lang="en-US" sz="1800" baseline="30000" dirty="0"/>
              <a:t>36</a:t>
            </a:r>
            <a:r>
              <a:rPr lang="en-US" sz="1800" dirty="0"/>
              <a:t>/cm</a:t>
            </a:r>
            <a:r>
              <a:rPr lang="en-US" sz="1800" baseline="30000" dirty="0"/>
              <a:t>2</a:t>
            </a:r>
            <a:r>
              <a:rPr lang="en-US" sz="1800" dirty="0"/>
              <a:t> s</a:t>
            </a:r>
          </a:p>
          <a:p>
            <a:pPr>
              <a:buClr>
                <a:srgbClr val="FF0000"/>
              </a:buClr>
              <a:buFont typeface="Wingdings" charset="2"/>
              <a:buChar char="ü"/>
            </a:pPr>
            <a:r>
              <a:rPr lang="en-US" sz="1800" dirty="0"/>
              <a:t>Large acceptance</a:t>
            </a:r>
          </a:p>
          <a:p>
            <a:r>
              <a:rPr lang="en-US" sz="1800" dirty="0"/>
              <a:t>	~70 </a:t>
            </a:r>
            <a:r>
              <a:rPr lang="en-US" sz="1800" dirty="0" err="1"/>
              <a:t>msr</a:t>
            </a:r>
            <a:endParaRPr lang="en-US" sz="1800" dirty="0"/>
          </a:p>
          <a:p>
            <a:r>
              <a:rPr lang="en-US" sz="1800" b="1" dirty="0">
                <a:solidFill>
                  <a:srgbClr val="017B37"/>
                </a:solidFill>
              </a:rPr>
              <a:t>Important for small cross sections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8933" y="2173036"/>
            <a:ext cx="1562098" cy="1190421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r>
              <a:rPr lang="en-US" sz="1800" dirty="0">
                <a:solidFill>
                  <a:srgbClr val="660066"/>
                </a:solidFill>
              </a:rPr>
              <a:t>proton tag </a:t>
            </a:r>
            <a:r>
              <a:rPr lang="en-US" sz="1800">
                <a:solidFill>
                  <a:srgbClr val="660066"/>
                </a:solidFill>
              </a:rPr>
              <a:t>detection in GEM-based  </a:t>
            </a:r>
            <a:r>
              <a:rPr lang="en-US" sz="1800" dirty="0" err="1">
                <a:solidFill>
                  <a:srgbClr val="660066"/>
                </a:solidFill>
              </a:rPr>
              <a:t>mTPC</a:t>
            </a:r>
            <a:r>
              <a:rPr lang="en-US" sz="1800" dirty="0">
                <a:solidFill>
                  <a:srgbClr val="660066"/>
                </a:solidFill>
              </a:rPr>
              <a:t> at pivot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60680" y="3496112"/>
            <a:ext cx="915778" cy="328646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e- beam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4" name="Picture 13" descr="DSC009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8" y="5230570"/>
            <a:ext cx="2081662" cy="1561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58" y="16028"/>
            <a:ext cx="1780856" cy="1934023"/>
          </a:xfrm>
        </p:spPr>
        <p:txBody>
          <a:bodyPr>
            <a:normAutofit/>
          </a:bodyPr>
          <a:lstStyle/>
          <a:p>
            <a:r>
              <a:rPr lang="en-US" sz="2500" dirty="0" err="1">
                <a:solidFill>
                  <a:srgbClr val="0000FF"/>
                </a:solidFill>
              </a:rPr>
              <a:t>JLab</a:t>
            </a:r>
            <a:r>
              <a:rPr lang="en-US" sz="2500" dirty="0">
                <a:solidFill>
                  <a:srgbClr val="0000FF"/>
                </a:solidFill>
              </a:rPr>
              <a:t> Hall A TDIS Experiment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84980" y="5329590"/>
            <a:ext cx="1552019" cy="821089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r>
              <a:rPr lang="en-US" dirty="0" err="1">
                <a:solidFill>
                  <a:srgbClr val="660066"/>
                </a:solidFill>
              </a:rPr>
              <a:t>mTPC</a:t>
            </a:r>
            <a:r>
              <a:rPr lang="en-US" dirty="0">
                <a:solidFill>
                  <a:srgbClr val="660066"/>
                </a:solidFill>
              </a:rPr>
              <a:t> inside superconducting solenoid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5206333" y="3506997"/>
            <a:ext cx="152400" cy="30687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828" y="109112"/>
            <a:ext cx="5052973" cy="33679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8" y="3505177"/>
            <a:ext cx="3664215" cy="1796324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903077" y="2222502"/>
            <a:ext cx="3479237" cy="1371677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3696" y="3898015"/>
            <a:ext cx="3673526" cy="28137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43273" y="6178768"/>
            <a:ext cx="3797299" cy="574868"/>
          </a:xfrm>
          <a:prstGeom prst="rect">
            <a:avLst/>
          </a:prstGeom>
          <a:solidFill>
            <a:schemeClr val="bg1"/>
          </a:solidFill>
        </p:spPr>
        <p:txBody>
          <a:bodyPr wrap="square" lIns="81628" tIns="40814" rIns="81628" bIns="40814" rtlCol="0">
            <a:spAutoFit/>
          </a:bodyPr>
          <a:lstStyle/>
          <a:p>
            <a:r>
              <a:rPr lang="en-US" dirty="0"/>
              <a:t>Scattered electron detection in Super </a:t>
            </a:r>
            <a:r>
              <a:rPr lang="en-US" dirty="0" err="1"/>
              <a:t>Bigbite</a:t>
            </a:r>
            <a:r>
              <a:rPr lang="en-US" dirty="0"/>
              <a:t> Spectrometer (SBS)</a:t>
            </a:r>
          </a:p>
        </p:txBody>
      </p:sp>
    </p:spTree>
    <p:extLst>
      <p:ext uri="{BB962C8B-B14F-4D97-AF65-F5344CB8AC3E}">
        <p14:creationId xmlns:p14="http://schemas.microsoft.com/office/powerpoint/2010/main" val="2052864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17600" y="20543"/>
            <a:ext cx="8229600" cy="65541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SBS Electron Detection</a:t>
            </a:r>
          </a:p>
        </p:txBody>
      </p:sp>
      <p:pic>
        <p:nvPicPr>
          <p:cNvPr id="7" name="Picture 6" descr="IMG_085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7" b="21354"/>
          <a:stretch/>
        </p:blipFill>
        <p:spPr>
          <a:xfrm>
            <a:off x="6308981" y="563792"/>
            <a:ext cx="2517519" cy="2319108"/>
          </a:xfrm>
          <a:prstGeom prst="rect">
            <a:avLst/>
          </a:prstGeom>
        </p:spPr>
      </p:pic>
      <p:pic>
        <p:nvPicPr>
          <p:cNvPr id="8" name="Picture 7" descr="LAC_Concep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766" y="1288035"/>
            <a:ext cx="3698612" cy="23129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08981" y="143616"/>
            <a:ext cx="2188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60066"/>
                </a:solidFill>
              </a:rPr>
              <a:t>MSU refurbishing in ESB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91598" y="812522"/>
            <a:ext cx="2241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NIM A 537 (2005) 562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54609" y="3081700"/>
            <a:ext cx="283608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217 cm x 400 cm active area</a:t>
            </a:r>
          </a:p>
          <a:p>
            <a:r>
              <a:rPr lang="en-US" dirty="0"/>
              <a:t>33 layers (17 + 16)  </a:t>
            </a:r>
          </a:p>
          <a:p>
            <a:r>
              <a:rPr lang="en-US" dirty="0"/>
              <a:t>Time resolution ~ 0.25 ns</a:t>
            </a:r>
          </a:p>
          <a:p>
            <a:r>
              <a:rPr lang="en-US" dirty="0"/>
              <a:t>Energy resolution 7.5%/E</a:t>
            </a:r>
            <a:r>
              <a:rPr lang="en-US" baseline="30000" dirty="0"/>
              <a:t>1/2</a:t>
            </a:r>
          </a:p>
          <a:p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baseline="30000" dirty="0"/>
              <a:t>-</a:t>
            </a:r>
            <a:r>
              <a:rPr lang="en-US" dirty="0"/>
              <a:t> rejection factor ~ 10-20</a:t>
            </a:r>
          </a:p>
          <a:p>
            <a:endParaRPr lang="en-US" dirty="0"/>
          </a:p>
        </p:txBody>
      </p:sp>
      <p:pic>
        <p:nvPicPr>
          <p:cNvPr id="14" name="Picture 13" descr="G4LAC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t="16452" r="5696" b="16555"/>
          <a:stretch/>
        </p:blipFill>
        <p:spPr>
          <a:xfrm>
            <a:off x="196565" y="1873488"/>
            <a:ext cx="1704201" cy="18808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00766" y="3416334"/>
            <a:ext cx="1874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GEANT simulation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761722"/>
            <a:ext cx="2438400" cy="830997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60066"/>
                </a:solidFill>
              </a:rPr>
              <a:t>CLAS6 Large Angle Calorimeter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6565" y="3996764"/>
            <a:ext cx="2438400" cy="830997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60066"/>
                </a:solidFill>
              </a:rPr>
              <a:t>SBS SIDIS (HERMES) RICH</a:t>
            </a:r>
          </a:p>
        </p:txBody>
      </p:sp>
      <p:pic>
        <p:nvPicPr>
          <p:cNvPr id="18" name="Picture 17" descr="oct2000_alignment.pdf"/>
          <p:cNvPicPr>
            <a:picLocks noChangeAspect="1"/>
          </p:cNvPicPr>
          <p:nvPr/>
        </p:nvPicPr>
        <p:blipFill rotWithShape="1">
          <a:blip r:embed="rId6"/>
          <a:srcRect l="17561" t="17460" r="7529" b="15276"/>
          <a:stretch/>
        </p:blipFill>
        <p:spPr>
          <a:xfrm>
            <a:off x="2673065" y="3791500"/>
            <a:ext cx="2588802" cy="300820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8600" y="5100135"/>
            <a:ext cx="2189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NIM A479 (2002) 511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39499" y="5507567"/>
            <a:ext cx="2131434" cy="1117140"/>
            <a:chOff x="5115535" y="1733724"/>
            <a:chExt cx="3837658" cy="1417383"/>
          </a:xfrm>
        </p:grpSpPr>
        <p:pic>
          <p:nvPicPr>
            <p:cNvPr id="21" name="Picture 20"/>
            <p:cNvPicPr>
              <a:picLocks noChangeAspect="1" noChangeArrowheads="1"/>
            </p:cNvPicPr>
            <p:nvPr/>
          </p:nvPicPr>
          <p:blipFill rotWithShape="1">
            <a:blip r:embed="rId7"/>
            <a:srcRect t="52785"/>
            <a:stretch/>
          </p:blipFill>
          <p:spPr bwMode="auto">
            <a:xfrm>
              <a:off x="5115535" y="1733724"/>
              <a:ext cx="3830638" cy="1417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 Box 56"/>
            <p:cNvSpPr txBox="1">
              <a:spLocks noChangeArrowheads="1"/>
            </p:cNvSpPr>
            <p:nvPr/>
          </p:nvSpPr>
          <p:spPr bwMode="auto">
            <a:xfrm>
              <a:off x="8032749" y="2808286"/>
              <a:ext cx="920444" cy="206417"/>
            </a:xfrm>
            <a:prstGeom prst="rect">
              <a:avLst/>
            </a:prstGeom>
            <a:solidFill>
              <a:srgbClr val="CCFF99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1" kern="1200" dirty="0">
                  <a:solidFill>
                    <a:srgbClr val="FF0000"/>
                  </a:solidFill>
                </a:rPr>
                <a:t>14.6 </a:t>
              </a:r>
              <a:r>
                <a:rPr lang="en-US" sz="1200" b="1" kern="1200" dirty="0" err="1">
                  <a:solidFill>
                    <a:srgbClr val="FF0000"/>
                  </a:solidFill>
                </a:rPr>
                <a:t>GeV</a:t>
              </a:r>
              <a:r>
                <a:rPr lang="en-US" sz="1200" b="1" kern="1200" dirty="0">
                  <a:solidFill>
                    <a:srgbClr val="FF0000"/>
                  </a:solidFill>
                </a:rPr>
                <a:t> e-</a:t>
              </a:r>
            </a:p>
          </p:txBody>
        </p:sp>
        <p:sp>
          <p:nvSpPr>
            <p:cNvPr id="23" name="Text Box 57"/>
            <p:cNvSpPr txBox="1">
              <a:spLocks noChangeArrowheads="1"/>
            </p:cNvSpPr>
            <p:nvPr/>
          </p:nvSpPr>
          <p:spPr bwMode="auto">
            <a:xfrm>
              <a:off x="5243337" y="2758739"/>
              <a:ext cx="849436" cy="344029"/>
            </a:xfrm>
            <a:prstGeom prst="rect">
              <a:avLst/>
            </a:prstGeom>
            <a:solidFill>
              <a:srgbClr val="CCFF99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1" kern="1200" dirty="0"/>
                <a:t>aerogel</a:t>
              </a:r>
            </a:p>
            <a:p>
              <a:r>
                <a:rPr lang="en-US" sz="1200" b="1" kern="1200" dirty="0"/>
                <a:t>1.5 </a:t>
              </a:r>
              <a:r>
                <a:rPr lang="en-US" sz="1200" b="1" kern="1200" dirty="0" err="1"/>
                <a:t>GeV</a:t>
              </a:r>
              <a:r>
                <a:rPr lang="en-US" sz="1200" b="1" kern="1200" dirty="0"/>
                <a:t> </a:t>
              </a:r>
              <a:r>
                <a:rPr lang="en-US" sz="1200" b="1" kern="1200" dirty="0">
                  <a:latin typeface="Symbol" pitchFamily="-112" charset="2"/>
                </a:rPr>
                <a:t>p</a:t>
              </a:r>
              <a:r>
                <a:rPr lang="en-US" sz="1200" b="1" kern="1200" dirty="0"/>
                <a:t>-</a:t>
              </a:r>
            </a:p>
          </p:txBody>
        </p:sp>
        <p:sp>
          <p:nvSpPr>
            <p:cNvPr id="24" name="Line 59"/>
            <p:cNvSpPr>
              <a:spLocks noChangeShapeType="1"/>
            </p:cNvSpPr>
            <p:nvPr/>
          </p:nvSpPr>
          <p:spPr bwMode="auto">
            <a:xfrm flipV="1">
              <a:off x="5536862" y="2522304"/>
              <a:ext cx="166414" cy="309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kern="1200"/>
            </a:p>
          </p:txBody>
        </p:sp>
        <p:sp>
          <p:nvSpPr>
            <p:cNvPr id="25" name="Line 63"/>
            <p:cNvSpPr>
              <a:spLocks noChangeShapeType="1"/>
            </p:cNvSpPr>
            <p:nvPr/>
          </p:nvSpPr>
          <p:spPr bwMode="auto">
            <a:xfrm flipH="1" flipV="1">
              <a:off x="7223347" y="2310601"/>
              <a:ext cx="1190663" cy="49768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kern="120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321300" y="4827761"/>
            <a:ext cx="340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Gas radiator: C</a:t>
            </a:r>
            <a:r>
              <a:rPr lang="en-US" baseline="-25000" dirty="0"/>
              <a:t>4</a:t>
            </a:r>
            <a:r>
              <a:rPr lang="en-US" dirty="0"/>
              <a:t>F</a:t>
            </a:r>
            <a:r>
              <a:rPr lang="en-US" baseline="-25000" dirty="0"/>
              <a:t>8</a:t>
            </a:r>
            <a:endParaRPr lang="en-US" dirty="0"/>
          </a:p>
          <a:p>
            <a:r>
              <a:rPr lang="en-US" dirty="0"/>
              <a:t>Group small PMTs, TDC readout </a:t>
            </a:r>
          </a:p>
          <a:p>
            <a:r>
              <a:rPr lang="en-US" dirty="0" err="1"/>
              <a:t>N</a:t>
            </a:r>
            <a:r>
              <a:rPr lang="en-US" baseline="-25000" dirty="0" err="1"/>
              <a:t>ph.e</a:t>
            </a:r>
            <a:r>
              <a:rPr lang="en-US" dirty="0"/>
              <a:t>. ~ 12 in the 5x5 PMT group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65258" y="5927577"/>
            <a:ext cx="3293483" cy="646331"/>
          </a:xfrm>
          <a:prstGeom prst="rect">
            <a:avLst/>
          </a:prstGeom>
          <a:solidFill>
            <a:srgbClr val="FFFF00"/>
          </a:solidFill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60066"/>
                </a:solidFill>
              </a:rPr>
              <a:t>Combine to form electron trigger</a:t>
            </a:r>
          </a:p>
          <a:p>
            <a:r>
              <a:rPr lang="en-US" dirty="0">
                <a:solidFill>
                  <a:srgbClr val="660066"/>
                </a:solidFill>
              </a:rPr>
              <a:t>+ electron PID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87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onsf_proj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956" y="199007"/>
            <a:ext cx="4310044" cy="4310044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rcRect l="-15560" r="-15560"/>
          <a:stretch>
            <a:fillRect/>
          </a:stretch>
        </p:blipFill>
        <p:spPr>
          <a:xfrm>
            <a:off x="-732319" y="2830825"/>
            <a:ext cx="6533637" cy="3593248"/>
          </a:xfrm>
        </p:spPr>
      </p:pic>
      <p:sp>
        <p:nvSpPr>
          <p:cNvPr id="7" name="5-Point Star 6"/>
          <p:cNvSpPr/>
          <p:nvPr/>
        </p:nvSpPr>
        <p:spPr>
          <a:xfrm>
            <a:off x="3695700" y="5773333"/>
            <a:ext cx="393700" cy="3524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8307" y="751772"/>
            <a:ext cx="4523902" cy="177519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81628" tIns="40814" rIns="81628" bIns="40814" rtlCol="0">
            <a:spAutoFit/>
          </a:bodyPr>
          <a:lstStyle/>
          <a:p>
            <a:r>
              <a:rPr lang="en-US" sz="2200" dirty="0">
                <a:solidFill>
                  <a:srgbClr val="660066"/>
                </a:solidFill>
              </a:rPr>
              <a:t>- Large x structure of the pion is of particular interest, verify (?) </a:t>
            </a:r>
            <a:r>
              <a:rPr lang="en-US" sz="2200" dirty="0" err="1">
                <a:solidFill>
                  <a:srgbClr val="660066"/>
                </a:solidFill>
              </a:rPr>
              <a:t>resummed</a:t>
            </a:r>
            <a:r>
              <a:rPr lang="en-US" sz="2200" dirty="0">
                <a:solidFill>
                  <a:srgbClr val="660066"/>
                </a:solidFill>
              </a:rPr>
              <a:t> </a:t>
            </a:r>
            <a:r>
              <a:rPr lang="en-US" sz="2200" dirty="0" err="1">
                <a:solidFill>
                  <a:srgbClr val="660066"/>
                </a:solidFill>
              </a:rPr>
              <a:t>Drell</a:t>
            </a:r>
            <a:r>
              <a:rPr lang="en-US" sz="2200" dirty="0">
                <a:solidFill>
                  <a:srgbClr val="660066"/>
                </a:solidFill>
              </a:rPr>
              <a:t>-Yan results</a:t>
            </a:r>
          </a:p>
          <a:p>
            <a:r>
              <a:rPr lang="en-US" sz="2200" dirty="0">
                <a:solidFill>
                  <a:srgbClr val="660066"/>
                </a:solidFill>
              </a:rPr>
              <a:t>- Large x, low Q complementary to HERA low x, high Q via evolution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01504" y="4237247"/>
            <a:ext cx="2583148" cy="390202"/>
          </a:xfrm>
          <a:prstGeom prst="rect">
            <a:avLst/>
          </a:prstGeom>
          <a:noFill/>
          <a:ln>
            <a:noFill/>
          </a:ln>
        </p:spPr>
        <p:txBody>
          <a:bodyPr wrap="square" lIns="81628" tIns="40814" rIns="81628" bIns="40814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Projected data </a:t>
            </a:r>
            <a:r>
              <a:rPr lang="en-US" sz="2000" i="1" dirty="0">
                <a:solidFill>
                  <a:srgbClr val="7030A0"/>
                </a:solidFill>
              </a:rPr>
              <a:t>in </a:t>
            </a:r>
            <a:r>
              <a:rPr lang="en-US" sz="2000" i="1" dirty="0" err="1">
                <a:solidFill>
                  <a:srgbClr val="7030A0"/>
                </a:solidFill>
              </a:rPr>
              <a:t>x</a:t>
            </a:r>
            <a:r>
              <a:rPr lang="en-US" sz="2000" i="1" baseline="-25000" dirty="0" err="1">
                <a:solidFill>
                  <a:srgbClr val="7030A0"/>
                </a:solidFill>
                <a:latin typeface="Symbol" charset="2"/>
                <a:cs typeface="Symbol" charset="2"/>
              </a:rPr>
              <a:t>p</a:t>
            </a:r>
            <a:endParaRPr lang="en-US" sz="2000" i="1" baseline="-25000" dirty="0">
              <a:solidFill>
                <a:srgbClr val="7030A0"/>
              </a:solidFill>
              <a:latin typeface="Symbol" charset="2"/>
              <a:cs typeface="Symbol" charset="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1437" y="6323072"/>
            <a:ext cx="4717642" cy="390202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Low t extrapolation to the pion pole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00" y="-273049"/>
            <a:ext cx="8801100" cy="1143000"/>
          </a:xfrm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rgbClr val="0000FF"/>
                </a:solidFill>
              </a:rPr>
              <a:t>Projected Results – Pion Structure Function from TDIS at </a:t>
            </a:r>
            <a:r>
              <a:rPr lang="en-US" sz="2400" dirty="0" err="1">
                <a:solidFill>
                  <a:srgbClr val="0000FF"/>
                </a:solidFill>
              </a:rPr>
              <a:t>JLab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49850" y="4716348"/>
            <a:ext cx="3502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J. R. </a:t>
            </a:r>
            <a:r>
              <a:rPr lang="nb-NO" dirty="0" err="1"/>
              <a:t>McKenney</a:t>
            </a:r>
            <a:r>
              <a:rPr lang="nb-NO" dirty="0"/>
              <a:t>, et al., </a:t>
            </a:r>
            <a:r>
              <a:rPr lang="nb-NO" dirty="0" err="1"/>
              <a:t>Phys</a:t>
            </a:r>
            <a:r>
              <a:rPr lang="nb-NO" dirty="0"/>
              <a:t>. Rev. D93 (2016), 054011</a:t>
            </a:r>
            <a:endParaRPr lang="en-US" dirty="0"/>
          </a:p>
          <a:p>
            <a:r>
              <a:rPr lang="en-US" dirty="0"/>
              <a:t>T. J. Hobbs et al, </a:t>
            </a:r>
            <a:r>
              <a:rPr lang="is-IS" dirty="0"/>
              <a:t>Few Body Syst. 56 (2015) no.6-9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745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960" y="2222724"/>
            <a:ext cx="2595919" cy="1946939"/>
          </a:xfrm>
          <a:prstGeom prst="rect">
            <a:avLst/>
          </a:prstGeom>
        </p:spPr>
      </p:pic>
      <p:sp>
        <p:nvSpPr>
          <p:cNvPr id="32769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63229" indent="-255088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20353" indent="-20407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28494" indent="-20407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36635" indent="-20407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44776" indent="-20407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52917" indent="-20407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61058" indent="-20407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69199" indent="-20407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56DB263-1F03-ED40-8B3B-C2D18266C3C2}" type="slidenum">
              <a:rPr lang="en-US" sz="1300">
                <a:solidFill>
                  <a:srgbClr val="000000"/>
                </a:solidFill>
              </a:rPr>
              <a:pPr/>
              <a:t>16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32771" name="TextBox 3"/>
          <p:cNvSpPr txBox="1">
            <a:spLocks noChangeArrowheads="1"/>
          </p:cNvSpPr>
          <p:nvPr/>
        </p:nvSpPr>
        <p:spPr bwMode="auto">
          <a:xfrm>
            <a:off x="2590800" y="116634"/>
            <a:ext cx="7652320" cy="45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28" tIns="40814" rIns="81628" bIns="408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FFFF"/>
                </a:solidFill>
              </a:rPr>
              <a:t>Status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B593D4D1-F176-D240-AFEE-2CF19251C6AF}" type="slidenum">
              <a:rPr lang="en-US" smtClean="0">
                <a:solidFill>
                  <a:srgbClr val="FFFFFF"/>
                </a:solidFill>
                <a:latin typeface="Arial"/>
              </a:rPr>
              <a:pPr>
                <a:defRPr/>
              </a:pPr>
              <a:t>16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746260"/>
            <a:ext cx="8607552" cy="5683959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r>
              <a:rPr lang="en-US" sz="2400" dirty="0">
                <a:solidFill>
                  <a:srgbClr val="660066"/>
                </a:solidFill>
              </a:rPr>
              <a:t>C2 approval</a:t>
            </a:r>
          </a:p>
          <a:p>
            <a:r>
              <a:rPr lang="en-US" sz="2400" dirty="0"/>
              <a:t>	- Physics rating, days approved – no need to return to PAC</a:t>
            </a:r>
            <a:endParaRPr lang="en-US" sz="2400" i="1" dirty="0"/>
          </a:p>
          <a:p>
            <a:r>
              <a:rPr lang="en-US" sz="2400" i="1" dirty="0"/>
              <a:t>	- Full approval requires passing laboratory technical review</a:t>
            </a:r>
          </a:p>
          <a:p>
            <a:endParaRPr lang="en-US" sz="2400" i="1" dirty="0">
              <a:solidFill>
                <a:srgbClr val="660066"/>
              </a:solidFill>
            </a:endParaRPr>
          </a:p>
          <a:p>
            <a:r>
              <a:rPr lang="en-US" sz="2400" dirty="0">
                <a:solidFill>
                  <a:srgbClr val="660066"/>
                </a:solidFill>
              </a:rPr>
              <a:t>Concerns:</a:t>
            </a:r>
          </a:p>
          <a:p>
            <a:pPr lvl="1"/>
            <a:r>
              <a:rPr lang="en-US" sz="2000" dirty="0">
                <a:solidFill>
                  <a:srgbClr val="660066"/>
                </a:solidFill>
              </a:rPr>
              <a:t>Thin, cold target – </a:t>
            </a:r>
            <a:r>
              <a:rPr lang="en-US" sz="2000" i="1" dirty="0">
                <a:solidFill>
                  <a:srgbClr val="660066"/>
                </a:solidFill>
              </a:rPr>
              <a:t>now room temperature </a:t>
            </a:r>
            <a:r>
              <a:rPr lang="en-US" sz="1800" i="1" dirty="0"/>
              <a:t>(D. Dutta)</a:t>
            </a:r>
          </a:p>
          <a:p>
            <a:pPr lvl="1"/>
            <a:r>
              <a:rPr lang="en-US" sz="2000" dirty="0">
                <a:solidFill>
                  <a:srgbClr val="660066"/>
                </a:solidFill>
              </a:rPr>
              <a:t>(Nitrogen) cold detector </a:t>
            </a:r>
            <a:r>
              <a:rPr lang="en-US" sz="1800" i="1" dirty="0"/>
              <a:t>(K. </a:t>
            </a:r>
            <a:r>
              <a:rPr lang="en-US" sz="1800" i="1" dirty="0" err="1"/>
              <a:t>Gnanvo</a:t>
            </a:r>
            <a:r>
              <a:rPr lang="en-US" sz="1800" i="1" dirty="0"/>
              <a:t>, N. </a:t>
            </a:r>
            <a:r>
              <a:rPr lang="en-US" sz="1800" i="1" dirty="0" err="1"/>
              <a:t>Liyanage</a:t>
            </a:r>
            <a:r>
              <a:rPr lang="en-US" sz="1800" i="1" dirty="0"/>
              <a:t>)</a:t>
            </a:r>
            <a:endParaRPr lang="en-US" sz="2000" i="1" dirty="0"/>
          </a:p>
          <a:p>
            <a:pPr lvl="1"/>
            <a:r>
              <a:rPr lang="en-US" sz="2000" dirty="0">
                <a:solidFill>
                  <a:srgbClr val="660066"/>
                </a:solidFill>
              </a:rPr>
              <a:t>High rate data acquisition and tracking </a:t>
            </a:r>
          </a:p>
          <a:p>
            <a:pPr marL="1102032" lvl="2" indent="-285750">
              <a:buFont typeface="Courier New" charset="0"/>
              <a:buChar char="o"/>
            </a:pPr>
            <a:r>
              <a:rPr lang="en-US" sz="2000" dirty="0"/>
              <a:t>New detector design </a:t>
            </a:r>
            <a:r>
              <a:rPr lang="en-US" sz="1800" i="1" dirty="0"/>
              <a:t>(K. </a:t>
            </a:r>
            <a:r>
              <a:rPr lang="en-US" sz="1800" i="1" dirty="0" err="1"/>
              <a:t>Gnanvo</a:t>
            </a:r>
            <a:r>
              <a:rPr lang="en-US" sz="1800" i="1" dirty="0"/>
              <a:t>, N. </a:t>
            </a:r>
            <a:r>
              <a:rPr lang="en-US" sz="1800" i="1" dirty="0" err="1"/>
              <a:t>Liyanage</a:t>
            </a:r>
            <a:r>
              <a:rPr lang="en-US" sz="1800" i="1" dirty="0"/>
              <a:t>)</a:t>
            </a:r>
          </a:p>
          <a:p>
            <a:pPr marL="1102032" lvl="2" indent="-285750">
              <a:buFont typeface="Courier New" charset="0"/>
              <a:buChar char="o"/>
            </a:pPr>
            <a:r>
              <a:rPr lang="en-US" sz="2000" dirty="0"/>
              <a:t>Simulation </a:t>
            </a:r>
            <a:r>
              <a:rPr lang="en-US" sz="1800" i="1" dirty="0"/>
              <a:t>(J. Annand, E. </a:t>
            </a:r>
            <a:r>
              <a:rPr lang="en-US" sz="1800" i="1" dirty="0" err="1"/>
              <a:t>Fuchey</a:t>
            </a:r>
            <a:r>
              <a:rPr lang="en-US" sz="1800" i="1" dirty="0"/>
              <a:t>, R. Montgomery, A. </a:t>
            </a:r>
            <a:r>
              <a:rPr lang="en-US" sz="1800" i="1" dirty="0" err="1"/>
              <a:t>Tadepalli</a:t>
            </a:r>
            <a:r>
              <a:rPr lang="en-US" sz="1800" i="1" dirty="0"/>
              <a:t>)</a:t>
            </a:r>
          </a:p>
          <a:p>
            <a:pPr marL="1102032" lvl="2" indent="-285750">
              <a:buFont typeface="Courier New" charset="0"/>
              <a:buChar char="o"/>
            </a:pPr>
            <a:r>
              <a:rPr lang="en-US" sz="2000" dirty="0"/>
              <a:t>Streaming data acquisition </a:t>
            </a:r>
            <a:r>
              <a:rPr lang="en-US" sz="1800" i="1" dirty="0"/>
              <a:t>(</a:t>
            </a:r>
            <a:r>
              <a:rPr lang="en-US" sz="1800" i="1" dirty="0">
                <a:solidFill>
                  <a:prstClr val="black"/>
                </a:solidFill>
              </a:rPr>
              <a:t>E. </a:t>
            </a:r>
            <a:r>
              <a:rPr lang="en-US" sz="1800" i="1" dirty="0" err="1">
                <a:solidFill>
                  <a:prstClr val="black"/>
                </a:solidFill>
              </a:rPr>
              <a:t>Jastrzembski</a:t>
            </a:r>
            <a:r>
              <a:rPr lang="en-US" sz="1800" i="1" dirty="0">
                <a:solidFill>
                  <a:prstClr val="black"/>
                </a:solidFill>
              </a:rPr>
              <a:t>, E. </a:t>
            </a:r>
            <a:r>
              <a:rPr lang="en-US" sz="1800" i="1" dirty="0" err="1">
                <a:solidFill>
                  <a:prstClr val="black"/>
                </a:solidFill>
              </a:rPr>
              <a:t>Pooser</a:t>
            </a:r>
            <a:r>
              <a:rPr lang="en-US" sz="1800" i="1" dirty="0">
                <a:solidFill>
                  <a:prstClr val="black"/>
                </a:solidFill>
              </a:rPr>
              <a:t>)</a:t>
            </a:r>
            <a:endParaRPr lang="en-US" sz="2000" i="1" dirty="0"/>
          </a:p>
          <a:p>
            <a:pPr marL="1102032" lvl="2" indent="-285750">
              <a:buFont typeface="Courier New" charset="0"/>
              <a:buChar char="o"/>
            </a:pPr>
            <a:r>
              <a:rPr lang="en-US" sz="2000" dirty="0"/>
              <a:t>Tracking </a:t>
            </a:r>
            <a:r>
              <a:rPr lang="en-US" sz="1800" i="1" dirty="0"/>
              <a:t>(R. Montgomery, A. </a:t>
            </a:r>
            <a:r>
              <a:rPr lang="en-US" sz="1800" i="1" dirty="0" err="1"/>
              <a:t>Tadepalli</a:t>
            </a:r>
            <a:r>
              <a:rPr lang="en-US" sz="1800" i="1" dirty="0"/>
              <a:t>, S. Wood)</a:t>
            </a:r>
          </a:p>
          <a:p>
            <a:pPr marL="1159182" lvl="2" indent="-342900">
              <a:buFont typeface="Courier New" charset="0"/>
              <a:buChar char="o"/>
            </a:pPr>
            <a:endParaRPr lang="en-US" i="1" dirty="0"/>
          </a:p>
          <a:p>
            <a:pPr marL="285750" indent="-285750">
              <a:buFont typeface="Arial" charset="0"/>
              <a:buChar char="•"/>
            </a:pPr>
            <a:endParaRPr lang="en-US" u="sng" dirty="0">
              <a:solidFill>
                <a:srgbClr val="FF0000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1800" u="sng" dirty="0">
              <a:solidFill>
                <a:srgbClr val="FF0000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1800" u="sng" dirty="0">
              <a:solidFill>
                <a:srgbClr val="FF0000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1800" u="sng" dirty="0">
              <a:solidFill>
                <a:srgbClr val="FF0000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1800" u="sng" dirty="0">
              <a:solidFill>
                <a:srgbClr val="FF0000"/>
              </a:solidFill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205232" y="6139607"/>
            <a:ext cx="5529262" cy="82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28" tIns="40814" rIns="81628" bIns="408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816282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cs typeface="Arial" charset="0"/>
              </a:rPr>
              <a:t>SBS Collaboration Meeting</a:t>
            </a:r>
          </a:p>
          <a:p>
            <a:pPr defTabSz="816282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bg1"/>
                </a:solidFill>
              </a:rPr>
              <a:t>August 2019</a:t>
            </a:r>
            <a:endParaRPr lang="en-US" sz="1600" dirty="0">
              <a:solidFill>
                <a:schemeClr val="bg1"/>
              </a:solidFill>
              <a:latin typeface="Arial"/>
              <a:ea typeface="ＭＳ Ｐゴシック"/>
              <a:cs typeface="ＭＳ Ｐゴシック"/>
            </a:endParaRPr>
          </a:p>
          <a:p>
            <a:pPr defTabSz="81628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" name="Curved Left Arrow 2"/>
          <p:cNvSpPr/>
          <p:nvPr/>
        </p:nvSpPr>
        <p:spPr bwMode="auto">
          <a:xfrm rot="20769319">
            <a:off x="5889873" y="3016908"/>
            <a:ext cx="548640" cy="592084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615" y="5254775"/>
            <a:ext cx="9049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</a:rPr>
              <a:t>More going on (LAC, magnet,</a:t>
            </a:r>
            <a:r>
              <a:rPr lang="is-IS" sz="2000" dirty="0">
                <a:solidFill>
                  <a:schemeClr val="accent2"/>
                </a:solidFill>
              </a:rPr>
              <a:t>…)</a:t>
            </a:r>
            <a:r>
              <a:rPr lang="en-US" sz="2000" dirty="0">
                <a:solidFill>
                  <a:schemeClr val="accent2"/>
                </a:solidFill>
              </a:rPr>
              <a:t> and more people helping – just a snapshot!</a:t>
            </a:r>
          </a:p>
        </p:txBody>
      </p:sp>
    </p:spTree>
    <p:extLst>
      <p:ext uri="{BB962C8B-B14F-4D97-AF65-F5344CB8AC3E}">
        <p14:creationId xmlns:p14="http://schemas.microsoft.com/office/powerpoint/2010/main" val="1281389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63229" indent="-255088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20353" indent="-20407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28494" indent="-20407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36635" indent="-20407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44776" indent="-20407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52917" indent="-20407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61058" indent="-20407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69199" indent="-20407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56DB263-1F03-ED40-8B3B-C2D18266C3C2}" type="slidenum">
              <a:rPr lang="en-US" sz="1300">
                <a:solidFill>
                  <a:srgbClr val="000000"/>
                </a:solidFill>
              </a:rPr>
              <a:pPr/>
              <a:t>17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32771" name="TextBox 3"/>
          <p:cNvSpPr txBox="1">
            <a:spLocks noChangeArrowheads="1"/>
          </p:cNvSpPr>
          <p:nvPr/>
        </p:nvSpPr>
        <p:spPr bwMode="auto">
          <a:xfrm>
            <a:off x="2590800" y="116634"/>
            <a:ext cx="7652320" cy="45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28" tIns="40814" rIns="81628" bIns="408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FFFF"/>
                </a:solidFill>
              </a:rPr>
              <a:t>Summary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B593D4D1-F176-D240-AFEE-2CF19251C6AF}" type="slidenum">
              <a:rPr lang="en-US" smtClean="0">
                <a:solidFill>
                  <a:srgbClr val="FFFFFF"/>
                </a:solidFill>
                <a:latin typeface="Arial"/>
              </a:rPr>
              <a:pPr>
                <a:defRPr/>
              </a:pPr>
              <a:t>17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500" y="926592"/>
            <a:ext cx="8607044" cy="5776292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rgbClr val="660066"/>
                </a:solidFill>
              </a:rPr>
              <a:t>TDIS provides unique access to effective neutron, pion, kaon.. targets</a:t>
            </a:r>
          </a:p>
          <a:p>
            <a:r>
              <a:rPr lang="en-US" sz="2000" dirty="0"/>
              <a:t>	- Nucleons and mesons are the basic building blocks of matter. </a:t>
            </a:r>
            <a:endParaRPr lang="en-US" sz="2000" i="1" dirty="0"/>
          </a:p>
          <a:p>
            <a:r>
              <a:rPr lang="en-US" sz="2000" i="1" dirty="0"/>
              <a:t>	- Critical, fundamental hadron structure 	measurements!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rgbClr val="660066"/>
                </a:solidFill>
              </a:rPr>
              <a:t>TDIS can directly probe the meson cloud of the nucleon</a:t>
            </a:r>
          </a:p>
          <a:p>
            <a:r>
              <a:rPr lang="en-US" sz="2000" dirty="0"/>
              <a:t>	- Direct measurement of nucleon-meson fluctuation component of DIS</a:t>
            </a:r>
          </a:p>
          <a:p>
            <a:r>
              <a:rPr lang="en-US" sz="2000" dirty="0"/>
              <a:t>	- Access pion and kaon structure functions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i="1" dirty="0">
                <a:solidFill>
                  <a:srgbClr val="660066"/>
                </a:solidFill>
              </a:rPr>
              <a:t>Very</a:t>
            </a:r>
            <a:r>
              <a:rPr lang="en-US" sz="2000" dirty="0">
                <a:solidFill>
                  <a:srgbClr val="660066"/>
                </a:solidFill>
              </a:rPr>
              <a:t> few experiments to date</a:t>
            </a:r>
          </a:p>
          <a:p>
            <a:r>
              <a:rPr lang="en-US" sz="2000" dirty="0"/>
              <a:t>	- Neutron at </a:t>
            </a:r>
            <a:r>
              <a:rPr lang="en-US" sz="2000" dirty="0" err="1"/>
              <a:t>JLab</a:t>
            </a:r>
            <a:r>
              <a:rPr lang="en-US" sz="2000" dirty="0"/>
              <a:t> BONUS, pion at HERA </a:t>
            </a:r>
          </a:p>
          <a:p>
            <a:r>
              <a:rPr lang="en-US" sz="2000" dirty="0"/>
              <a:t>	- Neutron and pion, </a:t>
            </a:r>
            <a:r>
              <a:rPr lang="en-US" sz="2000" dirty="0">
                <a:solidFill>
                  <a:srgbClr val="0070C0"/>
                </a:solidFill>
              </a:rPr>
              <a:t>also kaon</a:t>
            </a:r>
            <a:r>
              <a:rPr lang="en-US" sz="2000" dirty="0"/>
              <a:t>, with SBS TDIS</a:t>
            </a:r>
          </a:p>
          <a:p>
            <a:r>
              <a:rPr lang="en-US" sz="2000" dirty="0">
                <a:solidFill>
                  <a:srgbClr val="0070C0"/>
                </a:solidFill>
              </a:rPr>
              <a:t>	- TDIS can perhaps also provide a new window on neutron DVCS, 			perhaps highest Q n/p, other ideas?</a:t>
            </a:r>
            <a:r>
              <a:rPr lang="is-IS" sz="2000" dirty="0">
                <a:solidFill>
                  <a:srgbClr val="0070C0"/>
                </a:solidFill>
              </a:rPr>
              <a:t>….</a:t>
            </a:r>
          </a:p>
          <a:p>
            <a:endParaRPr lang="is-IS" sz="2000" i="1" dirty="0">
              <a:solidFill>
                <a:srgbClr val="0070C0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is-IS" sz="2200" b="1" i="1" dirty="0">
                <a:solidFill>
                  <a:srgbClr val="252F7A"/>
                </a:solidFill>
              </a:rPr>
              <a:t>Challenging measurement </a:t>
            </a:r>
            <a:r>
              <a:rPr lang="is-IS" sz="2200" b="1" dirty="0">
                <a:solidFill>
                  <a:srgbClr val="252F7A"/>
                </a:solidFill>
              </a:rPr>
              <a:t>- </a:t>
            </a:r>
            <a:r>
              <a:rPr lang="is-IS" sz="2200" dirty="0">
                <a:solidFill>
                  <a:srgbClr val="252F7A"/>
                </a:solidFill>
              </a:rPr>
              <a:t>working towards full approval</a:t>
            </a:r>
            <a:endParaRPr lang="en-US" sz="2200" dirty="0">
              <a:solidFill>
                <a:srgbClr val="252F7A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1800" dirty="0"/>
          </a:p>
          <a:p>
            <a:pPr marL="285750" indent="-285750">
              <a:buFont typeface="Arial" charset="0"/>
              <a:buChar char="•"/>
            </a:pPr>
            <a:endParaRPr lang="en-US" sz="1800" u="sng" dirty="0">
              <a:solidFill>
                <a:srgbClr val="FF0000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1800" u="sng" dirty="0">
              <a:solidFill>
                <a:srgbClr val="FF0000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1800" u="sng" dirty="0">
              <a:solidFill>
                <a:srgbClr val="FF0000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1800" u="sng" dirty="0">
              <a:solidFill>
                <a:srgbClr val="FF0000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1800" u="sng" dirty="0">
              <a:solidFill>
                <a:srgbClr val="FF0000"/>
              </a:solidFill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205232" y="6139607"/>
            <a:ext cx="5529262" cy="82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28" tIns="40814" rIns="81628" bIns="408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816282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cs typeface="Arial" charset="0"/>
              </a:rPr>
              <a:t>SBS Collaboration Meeting</a:t>
            </a:r>
          </a:p>
          <a:p>
            <a:pPr defTabSz="816282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bg1"/>
                </a:solidFill>
              </a:rPr>
              <a:t>August 2019</a:t>
            </a:r>
            <a:endParaRPr lang="en-US" sz="1600" dirty="0">
              <a:solidFill>
                <a:schemeClr val="bg1"/>
              </a:solidFill>
              <a:latin typeface="Arial"/>
              <a:ea typeface="ＭＳ Ｐゴシック"/>
              <a:cs typeface="ＭＳ Ｐゴシック"/>
            </a:endParaRPr>
          </a:p>
          <a:p>
            <a:pPr defTabSz="81628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016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55" y="846668"/>
            <a:ext cx="7818936" cy="5509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2217" y="1092202"/>
            <a:ext cx="1805467" cy="1098088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r>
              <a:rPr lang="en-US" sz="2200" dirty="0">
                <a:solidFill>
                  <a:srgbClr val="660066"/>
                </a:solidFill>
              </a:rPr>
              <a:t>High W</a:t>
            </a:r>
            <a:r>
              <a:rPr lang="en-US" sz="2200" baseline="30000" dirty="0">
                <a:solidFill>
                  <a:srgbClr val="660066"/>
                </a:solidFill>
              </a:rPr>
              <a:t>2</a:t>
            </a:r>
            <a:r>
              <a:rPr lang="en-US" sz="2200" dirty="0">
                <a:solidFill>
                  <a:srgbClr val="660066"/>
                </a:solidFill>
              </a:rPr>
              <a:t>  </a:t>
            </a:r>
          </a:p>
          <a:p>
            <a:r>
              <a:rPr lang="en-US" sz="2200" dirty="0">
                <a:solidFill>
                  <a:prstClr val="black"/>
                </a:solidFill>
              </a:rPr>
              <a:t>- High M</a:t>
            </a:r>
            <a:r>
              <a:rPr lang="en-US" sz="2200" baseline="-25000" dirty="0">
                <a:solidFill>
                  <a:prstClr val="black"/>
                </a:solidFill>
              </a:rPr>
              <a:t>x</a:t>
            </a:r>
            <a:r>
              <a:rPr lang="en-US" sz="2200" baseline="30000" dirty="0">
                <a:solidFill>
                  <a:prstClr val="black"/>
                </a:solidFill>
              </a:rPr>
              <a:t>2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</a:p>
          <a:p>
            <a:r>
              <a:rPr lang="en-US" sz="2200" dirty="0">
                <a:solidFill>
                  <a:prstClr val="black"/>
                </a:solidFill>
              </a:rPr>
              <a:t> - DIS!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23629" y="5968542"/>
            <a:ext cx="2692899" cy="636423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r>
              <a:rPr lang="en-US" sz="1800" dirty="0">
                <a:solidFill>
                  <a:prstClr val="black"/>
                </a:solidFill>
              </a:rPr>
              <a:t>x range ~ 0.1</a:t>
            </a:r>
          </a:p>
          <a:p>
            <a:r>
              <a:rPr lang="en-US" sz="1800" dirty="0">
                <a:solidFill>
                  <a:prstClr val="black"/>
                </a:solidFill>
              </a:rPr>
              <a:t>1 &lt; Q</a:t>
            </a:r>
            <a:r>
              <a:rPr lang="en-US" sz="1800" baseline="30000" dirty="0">
                <a:solidFill>
                  <a:prstClr val="black"/>
                </a:solidFill>
              </a:rPr>
              <a:t>2 </a:t>
            </a:r>
            <a:r>
              <a:rPr lang="en-US" sz="1800" dirty="0">
                <a:solidFill>
                  <a:prstClr val="black"/>
                </a:solidFill>
              </a:rPr>
              <a:t>&lt; 2 GeV</a:t>
            </a:r>
            <a:r>
              <a:rPr lang="en-US" sz="1800" baseline="300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38" y="3168923"/>
            <a:ext cx="2203293" cy="2021418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pPr algn="r"/>
            <a:r>
              <a:rPr lang="en-US" sz="1800" dirty="0">
                <a:solidFill>
                  <a:prstClr val="black"/>
                </a:solidFill>
              </a:rPr>
              <a:t>All data obtained </a:t>
            </a:r>
            <a:r>
              <a:rPr lang="en-US" sz="1800" i="1" dirty="0">
                <a:solidFill>
                  <a:srgbClr val="FF0000"/>
                </a:solidFill>
              </a:rPr>
              <a:t>simultaneously</a:t>
            </a:r>
            <a:r>
              <a:rPr lang="en-US" sz="1800" dirty="0">
                <a:solidFill>
                  <a:srgbClr val="660066"/>
                </a:solidFill>
              </a:rPr>
              <a:t> </a:t>
            </a:r>
            <a:r>
              <a:rPr lang="en-US" sz="1800" dirty="0">
                <a:solidFill>
                  <a:prstClr val="black"/>
                </a:solidFill>
              </a:rPr>
              <a:t>at one E = 11 </a:t>
            </a:r>
            <a:r>
              <a:rPr lang="en-US" sz="1800" dirty="0" err="1">
                <a:solidFill>
                  <a:prstClr val="black"/>
                </a:solidFill>
              </a:rPr>
              <a:t>GeV</a:t>
            </a:r>
            <a:r>
              <a:rPr lang="en-US" sz="1800" dirty="0">
                <a:solidFill>
                  <a:prstClr val="black"/>
                </a:solidFill>
              </a:rPr>
              <a:t> setting, only a target change </a:t>
            </a:r>
            <a:r>
              <a:rPr lang="en-US" sz="1800" dirty="0">
                <a:solidFill>
                  <a:srgbClr val="660066"/>
                </a:solidFill>
              </a:rPr>
              <a:t>– will run hydrogen and deuterium (neutron)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14" y="-176828"/>
            <a:ext cx="8967520" cy="114300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rgbClr val="0000FF"/>
                </a:solidFill>
              </a:rPr>
              <a:t>TDIS Kinematics </a:t>
            </a:r>
            <a:r>
              <a:rPr lang="en-US" sz="2500" i="1" dirty="0">
                <a:solidFill>
                  <a:srgbClr val="0000FF"/>
                </a:solidFill>
              </a:rPr>
              <a:t>– optimized for meson cloud</a:t>
            </a:r>
          </a:p>
        </p:txBody>
      </p:sp>
      <p:sp>
        <p:nvSpPr>
          <p:cNvPr id="11" name="Oval 10"/>
          <p:cNvSpPr/>
          <p:nvPr/>
        </p:nvSpPr>
        <p:spPr>
          <a:xfrm>
            <a:off x="1711804" y="1574800"/>
            <a:ext cx="1370309" cy="1200328"/>
          </a:xfrm>
          <a:prstGeom prst="ellipse">
            <a:avLst/>
          </a:prstGeom>
          <a:noFill/>
          <a:ln w="28575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116226" y="3471333"/>
            <a:ext cx="1370309" cy="1200328"/>
          </a:xfrm>
          <a:prstGeom prst="ellipse">
            <a:avLst/>
          </a:prstGeom>
          <a:noFill/>
          <a:ln w="28575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7532" y="6018283"/>
            <a:ext cx="2692899" cy="359424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r>
              <a:rPr lang="en-US" sz="1800" dirty="0">
                <a:solidFill>
                  <a:prstClr val="black"/>
                </a:solidFill>
              </a:rPr>
              <a:t>Low t, high (1-z)</a:t>
            </a:r>
          </a:p>
        </p:txBody>
      </p:sp>
    </p:spTree>
    <p:extLst>
      <p:ext uri="{BB962C8B-B14F-4D97-AF65-F5344CB8AC3E}">
        <p14:creationId xmlns:p14="http://schemas.microsoft.com/office/powerpoint/2010/main" val="93419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63229" indent="-255088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20353" indent="-20407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28494" indent="-20407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36635" indent="-20407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44776" indent="-20407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52917" indent="-20407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61058" indent="-20407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69199" indent="-20407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56DB263-1F03-ED40-8B3B-C2D18266C3C2}" type="slidenum">
              <a:rPr lang="en-US" sz="1300">
                <a:solidFill>
                  <a:srgbClr val="000000"/>
                </a:solidFill>
              </a:rPr>
              <a:pPr/>
              <a:t>2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000" y="936221"/>
            <a:ext cx="8509000" cy="6915065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>
                <a:ea typeface="ＭＳ Ｐゴシック"/>
                <a:cs typeface="ＭＳ Ｐゴシック"/>
              </a:rPr>
              <a:t>Semi-inclusive deep inelastic scattering technique</a:t>
            </a:r>
          </a:p>
          <a:p>
            <a:pPr marL="751041" lvl="1" indent="-342900">
              <a:buFont typeface=".AppleSystemUIFont" charset="-120"/>
              <a:buChar char="-"/>
            </a:pPr>
            <a:r>
              <a:rPr lang="en-US" sz="2400" dirty="0">
                <a:ea typeface="ＭＳ Ｐゴシック"/>
                <a:cs typeface="ＭＳ Ｐゴシック"/>
              </a:rPr>
              <a:t>but </a:t>
            </a:r>
            <a:r>
              <a:rPr lang="en-US" sz="2400" i="1" u="sng" dirty="0">
                <a:ea typeface="ＭＳ Ｐゴシック"/>
                <a:cs typeface="ＭＳ Ｐゴシック"/>
              </a:rPr>
              <a:t>not</a:t>
            </a:r>
            <a:r>
              <a:rPr lang="en-US" sz="2400" dirty="0">
                <a:ea typeface="ＭＳ Ｐゴシック"/>
                <a:cs typeface="ＭＳ Ｐゴシック"/>
              </a:rPr>
              <a:t> to access the current regime 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>
              <a:ea typeface="ＭＳ Ｐゴシック"/>
              <a:cs typeface="ＭＳ Ｐゴシック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ea typeface="ＭＳ Ｐゴシック"/>
                <a:cs typeface="ＭＳ Ｐゴシック"/>
              </a:rPr>
              <a:t>“Tagging” facilitates effective </a:t>
            </a:r>
            <a:r>
              <a:rPr lang="en-US" sz="2400" i="1" u="sng" dirty="0">
                <a:ea typeface="ＭＳ Ｐゴシック"/>
                <a:cs typeface="ＭＳ Ｐゴシック"/>
              </a:rPr>
              <a:t>targets</a:t>
            </a:r>
            <a:r>
              <a:rPr lang="en-US" sz="2400" dirty="0">
                <a:ea typeface="ＭＳ Ｐゴシック"/>
                <a:cs typeface="ＭＳ Ｐゴシック"/>
              </a:rPr>
              <a:t> not readily found in nature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>
              <a:ea typeface="ＭＳ Ｐゴシック"/>
              <a:cs typeface="ＭＳ Ｐゴシック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ea typeface="ＭＳ Ｐゴシック"/>
                <a:cs typeface="ＭＳ Ｐゴシック"/>
              </a:rPr>
              <a:t>Tagged DIS provides novel probe of </a:t>
            </a:r>
            <a:r>
              <a:rPr lang="en-US" sz="2400" dirty="0" err="1">
                <a:ea typeface="ＭＳ Ｐゴシック"/>
                <a:cs typeface="ＭＳ Ｐゴシック"/>
              </a:rPr>
              <a:t>partonic</a:t>
            </a:r>
            <a:r>
              <a:rPr lang="en-US" sz="2400" dirty="0">
                <a:ea typeface="ＭＳ Ｐゴシック"/>
                <a:cs typeface="ＭＳ Ｐゴシック"/>
              </a:rPr>
              <a:t> structure </a:t>
            </a:r>
            <a:r>
              <a:rPr lang="en-US" sz="2400" dirty="0"/>
              <a:t>of these effective targets </a:t>
            </a:r>
            <a:endParaRPr lang="en-US" sz="2400" dirty="0">
              <a:ea typeface="ＭＳ Ｐゴシック"/>
              <a:cs typeface="ＭＳ Ｐゴシック"/>
            </a:endParaRPr>
          </a:p>
          <a:p>
            <a:pPr marL="342900" indent="-342900">
              <a:buFont typeface="Arial" charset="0"/>
              <a:buChar char="•"/>
            </a:pPr>
            <a:endParaRPr lang="en-US" sz="2400" dirty="0">
              <a:ea typeface="ＭＳ Ｐゴシック"/>
              <a:cs typeface="ＭＳ Ｐゴシック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ea typeface="ＭＳ Ｐゴシック"/>
                <a:cs typeface="ＭＳ Ｐゴシック"/>
              </a:rPr>
              <a:t>Three examples:</a:t>
            </a:r>
          </a:p>
          <a:p>
            <a:pPr marL="342900" indent="-342900">
              <a:buFont typeface=".AppleSystemUIFont" charset="-120"/>
              <a:buChar char="-"/>
            </a:pPr>
            <a:r>
              <a:rPr lang="en-US" sz="2400" dirty="0">
                <a:ea typeface="ＭＳ Ｐゴシック"/>
                <a:cs typeface="ＭＳ Ｐゴシック"/>
              </a:rPr>
              <a:t>Neutron </a:t>
            </a:r>
          </a:p>
          <a:p>
            <a:pPr marL="342900" indent="-342900">
              <a:buFont typeface=".AppleSystemUIFont" charset="-120"/>
              <a:buChar char="-"/>
            </a:pPr>
            <a:r>
              <a:rPr lang="en-US" sz="2400" dirty="0">
                <a:ea typeface="ＭＳ Ｐゴシック"/>
                <a:cs typeface="ＭＳ Ｐゴシック"/>
              </a:rPr>
              <a:t>Pion</a:t>
            </a:r>
          </a:p>
          <a:p>
            <a:pPr marL="342900" indent="-342900">
              <a:buFont typeface=".AppleSystemUIFont" charset="-120"/>
              <a:buChar char="-"/>
            </a:pPr>
            <a:r>
              <a:rPr lang="en-US" sz="2400" dirty="0">
                <a:ea typeface="ＭＳ Ｐゴシック"/>
                <a:cs typeface="ＭＳ Ｐゴシック"/>
              </a:rPr>
              <a:t>Kaon (Rachel’s talk)</a:t>
            </a:r>
          </a:p>
          <a:p>
            <a:endParaRPr lang="en-US" sz="2400" b="1" dirty="0">
              <a:solidFill>
                <a:srgbClr val="660066"/>
              </a:solidFill>
              <a:latin typeface="Arial"/>
              <a:ea typeface="ＭＳ Ｐゴシック"/>
              <a:cs typeface="ＭＳ Ｐゴシック"/>
            </a:endParaRPr>
          </a:p>
          <a:p>
            <a:endParaRPr lang="en-US" sz="1800" u="sng" dirty="0">
              <a:solidFill>
                <a:srgbClr val="FF0000"/>
              </a:solidFill>
              <a:latin typeface="Arial"/>
              <a:ea typeface="ＭＳ Ｐゴシック"/>
              <a:cs typeface="ＭＳ Ｐゴシック"/>
            </a:endParaRPr>
          </a:p>
          <a:p>
            <a:endParaRPr lang="en-US" sz="1800" u="sng" dirty="0">
              <a:solidFill>
                <a:srgbClr val="FF0000"/>
              </a:solidFill>
              <a:latin typeface="Arial"/>
              <a:ea typeface="ＭＳ Ｐゴシック"/>
              <a:cs typeface="ＭＳ Ｐゴシック"/>
            </a:endParaRPr>
          </a:p>
          <a:p>
            <a:endParaRPr lang="en-US" sz="1800" u="sng" dirty="0">
              <a:solidFill>
                <a:srgbClr val="FF0000"/>
              </a:solidFill>
              <a:latin typeface="Arial"/>
              <a:ea typeface="ＭＳ Ｐゴシック"/>
              <a:cs typeface="ＭＳ Ｐゴシック"/>
            </a:endParaRPr>
          </a:p>
          <a:p>
            <a:endParaRPr lang="en-US" sz="1800" u="sng" dirty="0">
              <a:solidFill>
                <a:srgbClr val="FF0000"/>
              </a:solidFill>
              <a:latin typeface="Arial"/>
              <a:ea typeface="ＭＳ Ｐゴシック"/>
              <a:cs typeface="ＭＳ Ｐゴシック"/>
            </a:endParaRPr>
          </a:p>
          <a:p>
            <a:endParaRPr lang="en-US" sz="1800" u="sng" dirty="0">
              <a:solidFill>
                <a:srgbClr val="FF0000"/>
              </a:solidFill>
              <a:latin typeface="Arial"/>
              <a:ea typeface="ＭＳ Ｐゴシック"/>
              <a:cs typeface="ＭＳ Ｐゴシック"/>
            </a:endParaRPr>
          </a:p>
          <a:p>
            <a:endParaRPr lang="en-US" sz="1800" u="sng" dirty="0">
              <a:solidFill>
                <a:srgbClr val="FF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32000" y="127001"/>
            <a:ext cx="6731000" cy="697978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Arial"/>
                <a:ea typeface="ＭＳ Ｐゴシック"/>
                <a:cs typeface="Arial" charset="0"/>
              </a:rPr>
              <a:t>Tagged Deep Inelastic Scattering (TDIS)</a:t>
            </a:r>
          </a:p>
          <a:p>
            <a:endParaRPr lang="en-US" dirty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157480" y="6149338"/>
            <a:ext cx="5529262" cy="82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28" tIns="40814" rIns="81628" bIns="408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816282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cs typeface="Arial" charset="0"/>
              </a:rPr>
              <a:t>SBS Collaboration Meeting</a:t>
            </a:r>
          </a:p>
          <a:p>
            <a:pPr defTabSz="816282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bg1"/>
                </a:solidFill>
              </a:rPr>
              <a:t>August 2019</a:t>
            </a:r>
            <a:endParaRPr lang="en-US" sz="1600" dirty="0">
              <a:solidFill>
                <a:schemeClr val="bg1"/>
              </a:solidFill>
              <a:latin typeface="Arial"/>
              <a:ea typeface="ＭＳ Ｐゴシック"/>
              <a:cs typeface="ＭＳ Ｐゴシック"/>
            </a:endParaRPr>
          </a:p>
          <a:p>
            <a:pPr defTabSz="81628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346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135" y="2933117"/>
            <a:ext cx="3240826" cy="27745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2932" y="43375"/>
            <a:ext cx="8632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Abundant Evidence for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Some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Mesonic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Content of the Nucleon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70195" y="4710853"/>
            <a:ext cx="204563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Pion Form Factor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Blok et al.,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Phys.Rev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C78 (2008) 045202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 descr="F&amp;M194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98" y="429547"/>
            <a:ext cx="8830254" cy="1657664"/>
          </a:xfrm>
          <a:prstGeom prst="rect">
            <a:avLst/>
          </a:prstGeom>
        </p:spPr>
      </p:pic>
      <p:pic>
        <p:nvPicPr>
          <p:cNvPr id="22" name="Picture 21" descr="UntitledF&amp;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324" y="2030091"/>
            <a:ext cx="5549804" cy="882537"/>
          </a:xfrm>
          <a:prstGeom prst="rect">
            <a:avLst/>
          </a:prstGeom>
        </p:spPr>
      </p:pic>
      <p:pic>
        <p:nvPicPr>
          <p:cNvPr id="23" name="Picture 22" descr="charge_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5" y="2999594"/>
            <a:ext cx="2865293" cy="24809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20809" y="2993506"/>
            <a:ext cx="257026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Neutron Charge Density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Pasquini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Boffi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Phys. Rev. D 76, 074011 (2007) Kelly, Phys. Rev. C 66, 065203 (2002)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637150" y="4172478"/>
            <a:ext cx="611384" cy="729963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8043998" y="452057"/>
            <a:ext cx="860955" cy="495446"/>
          </a:xfrm>
          <a:prstGeom prst="ellipse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1542" y="5646564"/>
            <a:ext cx="8723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Partially conserved axial current, chiral quark models, vector meson dominance models -  substantial, successful theory development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contrast, scant experimental data – do not know magnitude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mesonic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content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does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mesonic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content affect structure functions,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distributions?</a:t>
            </a:r>
          </a:p>
        </p:txBody>
      </p:sp>
    </p:spTree>
    <p:extLst>
      <p:ext uri="{BB962C8B-B14F-4D97-AF65-F5344CB8AC3E}">
        <p14:creationId xmlns:p14="http://schemas.microsoft.com/office/powerpoint/2010/main" val="719806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85" y="984251"/>
            <a:ext cx="7696200" cy="4584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52400"/>
            <a:ext cx="82296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500" i="1" u="sng" dirty="0">
                <a:solidFill>
                  <a:srgbClr val="0000FF"/>
                </a:solidFill>
              </a:rPr>
              <a:t>Tagged</a:t>
            </a:r>
            <a:r>
              <a:rPr lang="en-US" sz="2500" dirty="0">
                <a:solidFill>
                  <a:srgbClr val="0000FF"/>
                </a:solidFill>
              </a:rPr>
              <a:t> Deep Inelastic Scattering:</a:t>
            </a:r>
            <a:br>
              <a:rPr lang="en-US" sz="2500" dirty="0">
                <a:solidFill>
                  <a:srgbClr val="0000FF"/>
                </a:solidFill>
              </a:rPr>
            </a:br>
            <a:r>
              <a:rPr lang="en-US" sz="2500" i="1" dirty="0"/>
              <a:t>Basic Experimental Approach</a:t>
            </a:r>
            <a:br>
              <a:rPr lang="en-US" sz="2200" dirty="0">
                <a:solidFill>
                  <a:srgbClr val="0000FF"/>
                </a:solidFill>
              </a:rPr>
            </a:br>
            <a:endParaRPr lang="en-US" sz="2200" dirty="0"/>
          </a:p>
        </p:txBody>
      </p:sp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6283325" y="1423143"/>
            <a:ext cx="3176362" cy="35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28" tIns="40814" rIns="81628" bIns="40814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detect</a:t>
            </a:r>
            <a:r>
              <a:rPr lang="en-US" sz="1800" dirty="0">
                <a:solidFill>
                  <a:srgbClr val="0000FF"/>
                </a:solidFill>
              </a:rPr>
              <a:t> scattered electron  </a:t>
            </a:r>
            <a:endParaRPr lang="en-US" sz="1800" i="1" u="sng" dirty="0"/>
          </a:p>
        </p:txBody>
      </p:sp>
      <p:sp>
        <p:nvSpPr>
          <p:cNvPr id="5" name="Explosion 2 4"/>
          <p:cNvSpPr/>
          <p:nvPr/>
        </p:nvSpPr>
        <p:spPr>
          <a:xfrm>
            <a:off x="7207130" y="4409631"/>
            <a:ext cx="1644770" cy="1524996"/>
          </a:xfrm>
          <a:prstGeom prst="irregularSeal2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7" name="TextBox 5"/>
          <p:cNvSpPr txBox="1">
            <a:spLocks noChangeArrowheads="1"/>
          </p:cNvSpPr>
          <p:nvPr/>
        </p:nvSpPr>
        <p:spPr bwMode="auto">
          <a:xfrm>
            <a:off x="5889627" y="2446636"/>
            <a:ext cx="3089275" cy="106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28" tIns="40814" rIns="81628" bIns="40814">
            <a:prstTxWarp prst="textNoShape">
              <a:avLst/>
            </a:prstTxWarp>
            <a:spAutoFit/>
          </a:bodyPr>
          <a:lstStyle/>
          <a:p>
            <a:r>
              <a:rPr lang="en-US" dirty="0"/>
              <a:t>DIS event </a:t>
            </a:r>
            <a:r>
              <a:rPr lang="en-US" dirty="0">
                <a:solidFill>
                  <a:srgbClr val="0000FF"/>
                </a:solidFill>
              </a:rPr>
              <a:t>– reconstruct missing mass W, </a:t>
            </a:r>
            <a:r>
              <a:rPr lang="en-US" dirty="0">
                <a:solidFill>
                  <a:srgbClr val="660066"/>
                </a:solidFill>
              </a:rPr>
              <a:t>and also M</a:t>
            </a:r>
            <a:r>
              <a:rPr lang="en-US" baseline="-25000" dirty="0">
                <a:solidFill>
                  <a:srgbClr val="660066"/>
                </a:solidFill>
              </a:rPr>
              <a:t>X</a:t>
            </a:r>
            <a:r>
              <a:rPr lang="en-US" dirty="0">
                <a:solidFill>
                  <a:srgbClr val="660066"/>
                </a:solidFill>
              </a:rPr>
              <a:t>,</a:t>
            </a:r>
            <a:r>
              <a:rPr lang="en-US" dirty="0">
                <a:solidFill>
                  <a:srgbClr val="0000FF"/>
                </a:solidFill>
              </a:rPr>
              <a:t> of undetected recoiling hadronic system</a:t>
            </a:r>
            <a:r>
              <a:rPr lang="en-US" dirty="0">
                <a:solidFill>
                  <a:srgbClr val="7030A0"/>
                </a:solidFill>
              </a:rPr>
              <a:t>(s)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08001" y="1422401"/>
            <a:ext cx="2335425" cy="605645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incoming</a:t>
            </a:r>
            <a:r>
              <a:rPr lang="en-US" sz="1800" dirty="0">
                <a:solidFill>
                  <a:srgbClr val="0000FF"/>
                </a:solidFill>
              </a:rPr>
              <a:t> electron</a:t>
            </a:r>
            <a:endParaRPr lang="en-US" sz="1800" u="sng" dirty="0"/>
          </a:p>
          <a:p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438900" y="5790024"/>
            <a:ext cx="2565401" cy="654052"/>
          </a:xfrm>
          <a:prstGeom prst="rect">
            <a:avLst/>
          </a:prstGeom>
        </p:spPr>
        <p:txBody>
          <a:bodyPr wrap="square" lIns="81628" tIns="40814" rIns="81628" bIns="40814">
            <a:spAutoFit/>
          </a:bodyPr>
          <a:lstStyle/>
          <a:p>
            <a:r>
              <a:rPr lang="en-US" sz="1800" i="1" u="sng" dirty="0">
                <a:solidFill>
                  <a:srgbClr val="FF0000"/>
                </a:solidFill>
              </a:rPr>
              <a:t>detect outgoing target nucleon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08000" y="4165601"/>
            <a:ext cx="1409700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12800" y="4368800"/>
            <a:ext cx="1752600" cy="328646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r>
              <a:rPr lang="en-US" i="1" dirty="0">
                <a:latin typeface="Papyrus"/>
                <a:cs typeface="Papyrus"/>
              </a:rPr>
              <a:t>A or 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20700" y="4017547"/>
            <a:ext cx="3111500" cy="605645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incoming</a:t>
            </a:r>
            <a:r>
              <a:rPr lang="en-US" sz="1800" dirty="0">
                <a:solidFill>
                  <a:srgbClr val="0000FF"/>
                </a:solidFill>
              </a:rPr>
              <a:t> target </a:t>
            </a:r>
            <a:endParaRPr lang="en-US" sz="1800" u="sng" dirty="0"/>
          </a:p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805267" y="5124221"/>
            <a:ext cx="609600" cy="420979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r>
              <a:rPr lang="en-US" sz="2200" i="1" dirty="0">
                <a:latin typeface="Papyrus"/>
                <a:cs typeface="Papyrus"/>
              </a:rPr>
              <a:t>N’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00100" y="1772453"/>
            <a:ext cx="406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52400" y="5630615"/>
            <a:ext cx="6604000" cy="1398170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pPr>
              <a:spcAft>
                <a:spcPts val="536"/>
              </a:spcAft>
            </a:pPr>
            <a:r>
              <a:rPr lang="en-US" sz="2000" dirty="0">
                <a:solidFill>
                  <a:srgbClr val="660066"/>
                </a:solidFill>
              </a:rPr>
              <a:t>Describe with standard DIS variables </a:t>
            </a:r>
            <a:r>
              <a:rPr lang="en-US" sz="2000" dirty="0" err="1">
                <a:solidFill>
                  <a:srgbClr val="660066"/>
                </a:solidFill>
              </a:rPr>
              <a:t>x</a:t>
            </a:r>
            <a:r>
              <a:rPr lang="en-US" sz="2000" baseline="-25000" dirty="0" err="1">
                <a:solidFill>
                  <a:srgbClr val="660066"/>
                </a:solidFill>
              </a:rPr>
              <a:t>Bj</a:t>
            </a:r>
            <a:r>
              <a:rPr lang="en-US" sz="2000" dirty="0">
                <a:solidFill>
                  <a:srgbClr val="660066"/>
                </a:solidFill>
              </a:rPr>
              <a:t>, Q</a:t>
            </a:r>
            <a:r>
              <a:rPr lang="en-US" sz="2000" baseline="30000" dirty="0">
                <a:solidFill>
                  <a:srgbClr val="660066"/>
                </a:solidFill>
              </a:rPr>
              <a:t>2</a:t>
            </a:r>
            <a:r>
              <a:rPr lang="en-US" sz="2000" dirty="0">
                <a:solidFill>
                  <a:srgbClr val="660066"/>
                </a:solidFill>
              </a:rPr>
              <a:t>, W</a:t>
            </a:r>
            <a:r>
              <a:rPr lang="en-US" sz="2000" baseline="30000" dirty="0">
                <a:solidFill>
                  <a:srgbClr val="660066"/>
                </a:solidFill>
              </a:rPr>
              <a:t>2</a:t>
            </a:r>
            <a:r>
              <a:rPr lang="en-US" sz="2000" dirty="0">
                <a:solidFill>
                  <a:srgbClr val="660066"/>
                </a:solidFill>
              </a:rPr>
              <a:t>, </a:t>
            </a:r>
            <a:r>
              <a:rPr lang="en-US" sz="2000" i="1" dirty="0">
                <a:solidFill>
                  <a:srgbClr val="660066"/>
                </a:solidFill>
              </a:rPr>
              <a:t>plus:</a:t>
            </a:r>
          </a:p>
          <a:p>
            <a:pPr>
              <a:spcAft>
                <a:spcPts val="536"/>
              </a:spcAft>
            </a:pPr>
            <a:r>
              <a:rPr lang="en-US" sz="2000" dirty="0" err="1"/>
              <a:t>M</a:t>
            </a:r>
            <a:r>
              <a:rPr lang="en-US" sz="2000" baseline="-25000" dirty="0" err="1"/>
              <a:t>x</a:t>
            </a:r>
            <a:r>
              <a:rPr lang="en-US" sz="2000" dirty="0"/>
              <a:t> = mass of system X</a:t>
            </a:r>
          </a:p>
          <a:p>
            <a:pPr>
              <a:spcAft>
                <a:spcPts val="536"/>
              </a:spcAft>
            </a:pPr>
            <a:r>
              <a:rPr lang="en-US" sz="2000" dirty="0" err="1"/>
              <a:t>t</a:t>
            </a:r>
            <a:r>
              <a:rPr lang="en-US" sz="2000" dirty="0"/>
              <a:t> = four-momentum transfer squared at the nucleon vertex</a:t>
            </a:r>
          </a:p>
          <a:p>
            <a:pPr>
              <a:buFont typeface="Arial"/>
              <a:buChar char="•"/>
            </a:pPr>
            <a:endParaRPr lang="en-US" sz="1300" dirty="0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20891251">
            <a:off x="7416342" y="4814466"/>
            <a:ext cx="1531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This is the “tag”!</a:t>
            </a:r>
          </a:p>
        </p:txBody>
      </p:sp>
      <p:sp>
        <p:nvSpPr>
          <p:cNvPr id="6" name="Oval 5"/>
          <p:cNvSpPr/>
          <p:nvPr/>
        </p:nvSpPr>
        <p:spPr>
          <a:xfrm>
            <a:off x="311485" y="3886200"/>
            <a:ext cx="1987215" cy="927101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5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feyn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52601"/>
            <a:ext cx="4622800" cy="339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185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15901"/>
            <a:ext cx="9099550" cy="927100"/>
          </a:xfrm>
        </p:spPr>
        <p:txBody>
          <a:bodyPr>
            <a:noAutofit/>
          </a:bodyPr>
          <a:lstStyle/>
          <a:p>
            <a:r>
              <a:rPr lang="en-US" sz="2500" b="1" i="1" u="sng" dirty="0"/>
              <a:t>Example 1: </a:t>
            </a:r>
            <a:r>
              <a:rPr lang="en-US" sz="2500" b="1" dirty="0"/>
              <a:t>TDIS to access </a:t>
            </a:r>
            <a:r>
              <a:rPr lang="en-US" sz="2500" b="1" dirty="0">
                <a:solidFill>
                  <a:srgbClr val="7030A0"/>
                </a:solidFill>
              </a:rPr>
              <a:t>neutron</a:t>
            </a:r>
            <a:r>
              <a:rPr lang="en-US" sz="2500" b="1" dirty="0"/>
              <a:t> valence structure </a:t>
            </a:r>
            <a:br>
              <a:rPr lang="en-US" sz="2500" b="1" dirty="0"/>
            </a:br>
            <a:r>
              <a:rPr lang="en-US" sz="2500" dirty="0">
                <a:solidFill>
                  <a:srgbClr val="333399"/>
                </a:solidFill>
              </a:rPr>
              <a:t>”</a:t>
            </a:r>
            <a:r>
              <a:rPr lang="en-US" sz="2500" dirty="0" err="1">
                <a:solidFill>
                  <a:srgbClr val="333399"/>
                </a:solidFill>
              </a:rPr>
              <a:t>BONuS</a:t>
            </a:r>
            <a:r>
              <a:rPr lang="en-US" sz="2500" dirty="0">
                <a:solidFill>
                  <a:srgbClr val="333399"/>
                </a:solidFill>
              </a:rPr>
              <a:t>” Experiment at Jefferson Lab – use fixed target tagging to create an effective </a:t>
            </a:r>
            <a:r>
              <a:rPr lang="en-US" sz="2500" b="1" i="1" u="sng" dirty="0">
                <a:solidFill>
                  <a:srgbClr val="660066"/>
                </a:solidFill>
              </a:rPr>
              <a:t>free neutron </a:t>
            </a:r>
            <a:r>
              <a:rPr lang="en-US" sz="2500" dirty="0">
                <a:solidFill>
                  <a:srgbClr val="333399"/>
                </a:solidFill>
              </a:rPr>
              <a:t>target</a:t>
            </a:r>
            <a:endParaRPr lang="en-US" sz="2900" dirty="0"/>
          </a:p>
        </p:txBody>
      </p:sp>
      <p:pic>
        <p:nvPicPr>
          <p:cNvPr id="14" name="Picture 14" descr="Snapshot 2013-04-22 17-15-5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7103" y="1320800"/>
            <a:ext cx="2512956" cy="2425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Arrow Connector 2"/>
          <p:cNvCxnSpPr/>
          <p:nvPr/>
        </p:nvCxnSpPr>
        <p:spPr>
          <a:xfrm flipV="1">
            <a:off x="1511300" y="4724401"/>
            <a:ext cx="1219200" cy="42708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730500" y="4724401"/>
            <a:ext cx="1371600" cy="825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044700" y="3276601"/>
            <a:ext cx="9144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644900" y="3130551"/>
            <a:ext cx="14478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81000" y="4795883"/>
            <a:ext cx="9144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197100" y="3429001"/>
            <a:ext cx="9144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33400" y="4948283"/>
            <a:ext cx="9144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102100" y="5460748"/>
            <a:ext cx="381000" cy="420979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r>
              <a:rPr lang="en-US" sz="2200" dirty="0"/>
              <a:t>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93800" y="5011784"/>
            <a:ext cx="381000" cy="420979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r>
              <a:rPr lang="en-US" sz="2200" dirty="0"/>
              <a:t>p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65200" y="4550118"/>
            <a:ext cx="381000" cy="420979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r>
              <a:rPr lang="en-US" sz="2200" dirty="0"/>
              <a:t>n</a:t>
            </a:r>
          </a:p>
        </p:txBody>
      </p:sp>
      <p:sp>
        <p:nvSpPr>
          <p:cNvPr id="8" name="Oval 7"/>
          <p:cNvSpPr/>
          <p:nvPr/>
        </p:nvSpPr>
        <p:spPr>
          <a:xfrm>
            <a:off x="723900" y="4394200"/>
            <a:ext cx="1041400" cy="1397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30200" y="5680861"/>
            <a:ext cx="2781300" cy="420979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Deuteron Target</a:t>
            </a:r>
            <a:endParaRPr lang="en-US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5268142" y="3409433"/>
            <a:ext cx="3831408" cy="697978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r>
              <a:rPr lang="en-US" sz="2000" dirty="0"/>
              <a:t>Measure DIS electron in coincidence </a:t>
            </a:r>
            <a:r>
              <a:rPr lang="en-US" sz="2000" dirty="0">
                <a:solidFill>
                  <a:srgbClr val="FF0000"/>
                </a:solidFill>
              </a:rPr>
              <a:t>with proton tag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092700" y="1866901"/>
            <a:ext cx="9144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4978401" y="2209800"/>
            <a:ext cx="733425" cy="1263651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4381500" y="4055766"/>
            <a:ext cx="1625600" cy="149413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054600" y="5075282"/>
            <a:ext cx="4089400" cy="2082973"/>
          </a:xfrm>
          <a:prstGeom prst="rect">
            <a:avLst/>
          </a:prstGeom>
          <a:solidFill>
            <a:srgbClr val="FFFF00"/>
          </a:solidFill>
        </p:spPr>
        <p:txBody>
          <a:bodyPr wrap="square" lIns="81628" tIns="40814" rIns="81628" bIns="40814" rtlCol="0">
            <a:spAutoFit/>
          </a:bodyPr>
          <a:lstStyle/>
          <a:p>
            <a:pPr marL="306106" indent="-306106">
              <a:buFont typeface="Arial"/>
              <a:buChar char="•"/>
            </a:pPr>
            <a:r>
              <a:rPr lang="en-US" sz="1800" dirty="0"/>
              <a:t>“Hard” scattering inelastic event  (high Q, W)</a:t>
            </a:r>
          </a:p>
          <a:p>
            <a:pPr marL="306106" indent="-306106">
              <a:buFont typeface="Arial"/>
              <a:buChar char="•"/>
            </a:pPr>
            <a:r>
              <a:rPr lang="en-US" sz="1800" dirty="0"/>
              <a:t>Proton remains intact</a:t>
            </a:r>
          </a:p>
          <a:p>
            <a:pPr marL="306106" indent="-306106">
              <a:buFont typeface="Arial"/>
              <a:buChar char="•"/>
            </a:pPr>
            <a:r>
              <a:rPr lang="en-US" sz="1800" dirty="0"/>
              <a:t>Low momentum proton = nucleons barely off shell</a:t>
            </a:r>
          </a:p>
          <a:p>
            <a:pPr marL="306106" indent="-306106">
              <a:buFont typeface="Wingdings" charset="2"/>
              <a:buChar char="ü"/>
            </a:pPr>
            <a:r>
              <a:rPr lang="en-US" sz="1800" dirty="0">
                <a:solidFill>
                  <a:srgbClr val="660066"/>
                </a:solidFill>
              </a:rPr>
              <a:t>Neutron target!</a:t>
            </a:r>
          </a:p>
          <a:p>
            <a:endParaRPr lang="en-US" sz="2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5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	</a:t>
            </a:r>
            <a:r>
              <a:rPr lang="en-US">
                <a:solidFill>
                  <a:schemeClr val="tx1"/>
                </a:solidFill>
                <a:latin typeface="Arial" charset="0"/>
              </a:rPr>
              <a:t>	</a:t>
            </a:r>
          </a:p>
        </p:txBody>
      </p:sp>
      <p:sp>
        <p:nvSpPr>
          <p:cNvPr id="60621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74627" y="117785"/>
            <a:ext cx="5502273" cy="1476009"/>
          </a:xfrm>
          <a:noFill/>
          <a:ln/>
        </p:spPr>
        <p:txBody>
          <a:bodyPr lIns="82186" tIns="41094" rIns="82186" bIns="41094"/>
          <a:lstStyle/>
          <a:p>
            <a:r>
              <a:rPr lang="en-US" sz="2400" b="0" i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sz="2400" b="0" i="1" dirty="0" err="1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BONuS</a:t>
            </a:r>
            <a:r>
              <a:rPr lang="en-US" sz="2400" b="0" i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experimental approach: </a:t>
            </a:r>
            <a:br>
              <a:rPr lang="en-US" sz="2600" b="0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000" b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use low mass radial TPC detector / target in magnetic field to </a:t>
            </a:r>
            <a:r>
              <a:rPr lang="en-US" sz="2000" b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TAG</a:t>
            </a:r>
            <a:r>
              <a:rPr lang="en-US" sz="2000" b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“spectator” proton at (very) low momenta (~65 MeV/c) and large angles (&gt; 90</a:t>
            </a:r>
            <a:r>
              <a:rPr lang="en-US" sz="2000" b="0" baseline="30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sz="2000" b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in lab)	</a:t>
            </a:r>
            <a:r>
              <a:rPr lang="is-IS" sz="2000" i="1" u="sng" dirty="0">
                <a:solidFill>
                  <a:srgbClr val="017B37"/>
                </a:solidFill>
                <a:latin typeface="Arial" charset="0"/>
                <a:ea typeface="Arial" charset="0"/>
                <a:cs typeface="Arial" charset="0"/>
              </a:rPr>
              <a:t>….difficult but doable</a:t>
            </a:r>
            <a:endParaRPr lang="en-US" sz="1600" i="1" u="sng" dirty="0">
              <a:solidFill>
                <a:srgbClr val="017B37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06213" name="Rectangle 5"/>
          <p:cNvSpPr>
            <a:spLocks noChangeArrowheads="1"/>
          </p:cNvSpPr>
          <p:nvPr/>
        </p:nvSpPr>
        <p:spPr bwMode="auto">
          <a:xfrm>
            <a:off x="563563" y="2256695"/>
            <a:ext cx="2362200" cy="12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186" tIns="41094" rIns="82186" bIns="41094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</a:rPr>
              <a:t>Bound / free neutron structure</a:t>
            </a:r>
            <a:endParaRPr lang="en-US" sz="2000" b="1" dirty="0">
              <a:solidFill>
                <a:schemeClr val="tx2"/>
              </a:solidFill>
            </a:endParaRPr>
          </a:p>
          <a:p>
            <a:pPr algn="l" eaLnBrk="0" hangingPunct="0">
              <a:spcBef>
                <a:spcPct val="50000"/>
              </a:spcBef>
            </a:pPr>
            <a:r>
              <a:rPr lang="en-US" sz="2200" b="1" i="1" dirty="0">
                <a:solidFill>
                  <a:srgbClr val="990099"/>
                </a:solidFill>
                <a:latin typeface="Times New Roman" charset="0"/>
              </a:rPr>
              <a:t>         O</a:t>
            </a:r>
            <a:r>
              <a:rPr lang="en-US" sz="2200" b="1" dirty="0">
                <a:solidFill>
                  <a:srgbClr val="990099"/>
                </a:solidFill>
                <a:latin typeface="Times New Roman" charset="0"/>
              </a:rPr>
              <a:t> </a:t>
            </a:r>
            <a:r>
              <a:rPr lang="en-US" sz="1800" b="1" dirty="0">
                <a:solidFill>
                  <a:srgbClr val="990099"/>
                </a:solidFill>
              </a:rPr>
              <a:t>(1%)</a:t>
            </a:r>
          </a:p>
        </p:txBody>
      </p:sp>
      <p:sp>
        <p:nvSpPr>
          <p:cNvPr id="606214" name="Line 6"/>
          <p:cNvSpPr>
            <a:spLocks noChangeShapeType="1"/>
          </p:cNvSpPr>
          <p:nvPr/>
        </p:nvSpPr>
        <p:spPr bwMode="auto">
          <a:xfrm flipH="1" flipV="1">
            <a:off x="1524000" y="3450370"/>
            <a:ext cx="2" cy="785938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1628" tIns="40814" rIns="81628" bIns="40814" anchor="ctr"/>
          <a:lstStyle/>
          <a:p>
            <a:endParaRPr lang="en-US"/>
          </a:p>
        </p:txBody>
      </p:sp>
      <p:sp>
        <p:nvSpPr>
          <p:cNvPr id="606215" name="Rectangle 7"/>
          <p:cNvSpPr>
            <a:spLocks noChangeArrowheads="1"/>
          </p:cNvSpPr>
          <p:nvPr/>
        </p:nvSpPr>
        <p:spPr bwMode="auto">
          <a:xfrm>
            <a:off x="5630862" y="5540382"/>
            <a:ext cx="1905000" cy="1160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186" tIns="41094" rIns="82186" bIns="41094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</a:rPr>
              <a:t>Final state interactions</a:t>
            </a:r>
            <a:endParaRPr lang="en-US" sz="2000" b="1" dirty="0">
              <a:solidFill>
                <a:schemeClr val="tx2"/>
              </a:solidFill>
            </a:endParaRPr>
          </a:p>
          <a:p>
            <a:pPr algn="l" eaLnBrk="0" hangingPunct="0">
              <a:spcBef>
                <a:spcPct val="50000"/>
              </a:spcBef>
            </a:pPr>
            <a:r>
              <a:rPr lang="en-US" sz="2000" b="1" dirty="0">
                <a:solidFill>
                  <a:srgbClr val="008000"/>
                </a:solidFill>
                <a:latin typeface="Times New Roman" charset="0"/>
              </a:rPr>
              <a:t>     </a:t>
            </a:r>
            <a:r>
              <a:rPr lang="en-US" sz="2000" b="1" i="1" dirty="0">
                <a:solidFill>
                  <a:srgbClr val="990099"/>
                </a:solidFill>
                <a:latin typeface="Times New Roman" charset="0"/>
              </a:rPr>
              <a:t>O </a:t>
            </a:r>
            <a:r>
              <a:rPr lang="en-US" sz="1800" b="1" dirty="0">
                <a:solidFill>
                  <a:srgbClr val="990099"/>
                </a:solidFill>
              </a:rPr>
              <a:t>(5%)</a:t>
            </a:r>
          </a:p>
        </p:txBody>
      </p:sp>
      <p:pic>
        <p:nvPicPr>
          <p:cNvPr id="606218" name="Picture 1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2" y="4046539"/>
            <a:ext cx="3454400" cy="2595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49" y="1879290"/>
            <a:ext cx="5695952" cy="3329643"/>
          </a:xfrm>
          <a:prstGeom prst="rect">
            <a:avLst/>
          </a:prstGeom>
        </p:spPr>
      </p:pic>
      <p:sp>
        <p:nvSpPr>
          <p:cNvPr id="606216" name="Line 8"/>
          <p:cNvSpPr>
            <a:spLocks noChangeShapeType="1"/>
          </p:cNvSpPr>
          <p:nvPr/>
        </p:nvSpPr>
        <p:spPr bwMode="auto">
          <a:xfrm>
            <a:off x="6273800" y="4926019"/>
            <a:ext cx="0" cy="639763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1628" tIns="40814" rIns="81628" bIns="40814" anchor="ctr"/>
          <a:lstStyle/>
          <a:p>
            <a:endParaRPr lang="en-US"/>
          </a:p>
        </p:txBody>
      </p:sp>
      <p:pic>
        <p:nvPicPr>
          <p:cNvPr id="13" name="Picture 12" descr="P105036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5956" y="89045"/>
            <a:ext cx="2614944" cy="185795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416800" y="4981006"/>
            <a:ext cx="2108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6" invalidUrl="http://inspirehep.net/author/profile/Palli%2C V.?recid=836355&amp;ln=en"/>
              </a:rPr>
              <a:t>V. Palli</a:t>
            </a:r>
            <a:r>
              <a:rPr lang="en-US" sz="1400" dirty="0"/>
              <a:t>, </a:t>
            </a:r>
            <a:r>
              <a:rPr lang="en-US" sz="1400" dirty="0">
                <a:hlinkClick r:id="rId7" invalidUrl="http://inspirehep.net/author/profile/Ciofi degli Atti%2C C.?recid=836355&amp;ln=en"/>
              </a:rPr>
              <a:t>C. Ciofi degli Atti</a:t>
            </a:r>
            <a:r>
              <a:rPr lang="en-US" sz="1400" dirty="0"/>
              <a:t>, </a:t>
            </a:r>
            <a:r>
              <a:rPr lang="en-US" sz="1400" dirty="0">
                <a:hlinkClick r:id="rId8" invalidUrl="http://inspirehep.net/author/profile/Kaptari%2C L.P.?recid=836355&amp;ln=en"/>
              </a:rPr>
              <a:t>L.P. Kaptari</a:t>
            </a:r>
            <a:r>
              <a:rPr lang="en-US" sz="1400" dirty="0"/>
              <a:t>, </a:t>
            </a:r>
            <a:r>
              <a:rPr lang="en-US" sz="1400" dirty="0">
                <a:hlinkClick r:id="rId9" invalidUrl="http://inspirehep.net/author/profile/Mezzetti%2C C.B.?recid=836355&amp;ln=en"/>
              </a:rPr>
              <a:t>C.B. </a:t>
            </a:r>
            <a:r>
              <a:rPr lang="en-US" sz="1400" dirty="0">
                <a:hlinkClick r:id="rId9" invalidUrl="http://inspirehep.net/author/profile/Mezzetti%2C C.B.?recid=836355&amp;ln=en"/>
              </a:rPr>
              <a:t>Mezzetti</a:t>
            </a:r>
            <a:r>
              <a:rPr lang="en-US" sz="1400" dirty="0"/>
              <a:t>, </a:t>
            </a:r>
            <a:r>
              <a:rPr lang="en-US" sz="1400" dirty="0">
                <a:hlinkClick r:id="rId10" invalidUrl="http://inspirehep.net/author/profile/Alvioli%2C M.?recid=836355&amp;ln=en"/>
              </a:rPr>
              <a:t>M. </a:t>
            </a:r>
            <a:r>
              <a:rPr lang="en-US" sz="1400" dirty="0">
                <a:hlinkClick r:id="rId10" invalidUrl="http://inspirehep.net/author/profile/Alvioli%2C M.?recid=836355&amp;ln=en"/>
              </a:rPr>
              <a:t>Alvioli</a:t>
            </a:r>
            <a:endParaRPr lang="en-US" sz="1400" dirty="0"/>
          </a:p>
          <a:p>
            <a:r>
              <a:rPr lang="en-US" sz="1400" dirty="0" err="1"/>
              <a:t>Phys.Rev</a:t>
            </a:r>
            <a:r>
              <a:rPr lang="en-US" sz="1400" dirty="0"/>
              <a:t>. C80 (2009) 054610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46462" y="5672832"/>
            <a:ext cx="17224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W. </a:t>
            </a:r>
            <a:r>
              <a:rPr lang="nb-NO" dirty="0" err="1"/>
              <a:t>Melnitchouk</a:t>
            </a:r>
            <a:r>
              <a:rPr lang="nb-NO" dirty="0"/>
              <a:t> et al, </a:t>
            </a:r>
            <a:r>
              <a:rPr lang="nb-NO" dirty="0" err="1"/>
              <a:t>Phys</a:t>
            </a:r>
            <a:r>
              <a:rPr lang="nb-NO" dirty="0"/>
              <a:t>. Lett. B 335(1994) 11 </a:t>
            </a:r>
          </a:p>
          <a:p>
            <a:r>
              <a:rPr lang="nb-NO" dirty="0">
                <a:effectLst/>
              </a:rPr>
              <a:t>(</a:t>
            </a:r>
            <a:r>
              <a:rPr lang="nb-NO" dirty="0" err="1">
                <a:effectLst/>
              </a:rPr>
              <a:t>updated</a:t>
            </a:r>
            <a:r>
              <a:rPr lang="nb-NO" dirty="0">
                <a:effectLst/>
              </a:rPr>
              <a:t> 2010)</a:t>
            </a:r>
          </a:p>
        </p:txBody>
      </p:sp>
    </p:spTree>
    <p:extLst>
      <p:ext uri="{BB962C8B-B14F-4D97-AF65-F5344CB8AC3E}">
        <p14:creationId xmlns:p14="http://schemas.microsoft.com/office/powerpoint/2010/main" val="1930151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4" descr="Snapshot 2013-04-22 17-15-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42276" y="4374904"/>
            <a:ext cx="2082324" cy="2010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F2np0410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838200"/>
            <a:ext cx="3962400" cy="3992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88" y="-228600"/>
            <a:ext cx="9078024" cy="1143000"/>
          </a:xfrm>
        </p:spPr>
        <p:txBody>
          <a:bodyPr>
            <a:normAutofit/>
          </a:bodyPr>
          <a:lstStyle/>
          <a:p>
            <a:r>
              <a:rPr lang="en-US" sz="2800" b="0" dirty="0">
                <a:solidFill>
                  <a:srgbClr val="002060"/>
                </a:solidFill>
              </a:rPr>
              <a:t>BONUS effective neutron target via TDIS </a:t>
            </a:r>
            <a:r>
              <a:rPr lang="en-US" sz="2800" b="0" i="1" u="sng" dirty="0">
                <a:solidFill>
                  <a:srgbClr val="017B37"/>
                </a:solidFill>
              </a:rPr>
              <a:t>achieved!</a:t>
            </a:r>
            <a:endParaRPr lang="en-US" sz="4000" b="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1828800"/>
            <a:ext cx="1447800" cy="206828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81844" y="2284282"/>
            <a:ext cx="110829" cy="1069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3308" y="4949286"/>
            <a:ext cx="2432304" cy="948148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>
                <a:solidFill>
                  <a:srgbClr val="660066"/>
                </a:solidFill>
                <a:latin typeface="Times"/>
                <a:cs typeface="Times"/>
              </a:rPr>
              <a:t>&gt; 200 </a:t>
            </a:r>
            <a:r>
              <a:rPr lang="en-US" sz="2600" i="1" u="sng" dirty="0">
                <a:solidFill>
                  <a:srgbClr val="FF0000"/>
                </a:solidFill>
                <a:latin typeface="Times"/>
                <a:cs typeface="Times"/>
              </a:rPr>
              <a:t>neutron</a:t>
            </a:r>
            <a:r>
              <a:rPr lang="en-US" sz="2600" dirty="0">
                <a:solidFill>
                  <a:srgbClr val="660066"/>
                </a:solidFill>
                <a:latin typeface="Times"/>
                <a:cs typeface="Times"/>
              </a:rPr>
              <a:t> data points</a:t>
            </a:r>
          </a:p>
          <a:p>
            <a:pPr marL="0" indent="0">
              <a:buNone/>
            </a:pPr>
            <a:endParaRPr lang="en-US" sz="2000" dirty="0">
              <a:solidFill>
                <a:srgbClr val="660066"/>
              </a:solidFill>
              <a:latin typeface="Times"/>
              <a:cs typeface="Times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294967295"/>
          </p:nvPr>
        </p:nvSpPr>
        <p:spPr>
          <a:xfrm>
            <a:off x="8153400" y="601980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DB6ECCC7-4E52-CA49-858C-2BC2C365B8E3}" type="slidenum">
              <a:rPr lang="en-US" sz="18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7</a:t>
            </a:fld>
            <a:endParaRPr lang="en-US" sz="18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1393" y="4572000"/>
            <a:ext cx="41444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800" dirty="0" err="1">
                <a:solidFill>
                  <a:prstClr val="black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Nucl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. </a:t>
            </a:r>
            <a:r>
              <a:rPr lang="en-US" sz="1800" dirty="0" err="1">
                <a:solidFill>
                  <a:prstClr val="black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Instrum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. Meth. A592 (2008) 273-286</a:t>
            </a:r>
          </a:p>
          <a:p>
            <a:pPr defTabSz="457200"/>
            <a:r>
              <a:rPr lang="en-US" sz="1800" dirty="0">
                <a:solidFill>
                  <a:prstClr val="black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Phys. Rev. </a:t>
            </a:r>
            <a:r>
              <a:rPr lang="en-US" sz="1800" dirty="0" err="1">
                <a:solidFill>
                  <a:prstClr val="black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Lett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. 108 (2012) 199902 </a:t>
            </a:r>
          </a:p>
          <a:p>
            <a:pPr defTabSz="457200"/>
            <a:r>
              <a:rPr lang="en-US" sz="1800" dirty="0">
                <a:solidFill>
                  <a:prstClr val="black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Phys. Rev. C89 (2014) 045206 </a:t>
            </a:r>
            <a:r>
              <a:rPr lang="en-US" sz="1800" dirty="0">
                <a:solidFill>
                  <a:srgbClr val="660066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– editor’s suggestion</a:t>
            </a:r>
          </a:p>
          <a:p>
            <a:pPr defTabSz="457200"/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Phys. Rev. C92 (2015) 1, 015211</a:t>
            </a:r>
          </a:p>
          <a:p>
            <a:pPr defTabSz="457200"/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Phys. Rev. C91 (2015) 5, 055206</a:t>
            </a:r>
            <a:endParaRPr lang="en-US" sz="1800" dirty="0">
              <a:solidFill>
                <a:srgbClr val="660066"/>
              </a:solidFill>
              <a:latin typeface="Calibri"/>
              <a:ea typeface="ＭＳ Ｐゴシック" pitchFamily="84" charset="-128"/>
              <a:cs typeface="Calibri"/>
            </a:endParaRPr>
          </a:p>
          <a:p>
            <a:pPr defTabSz="457200"/>
            <a:endParaRPr lang="en-US" sz="1800" dirty="0">
              <a:solidFill>
                <a:srgbClr val="660066"/>
              </a:solidFill>
              <a:latin typeface="Calibri"/>
              <a:ea typeface="ＭＳ Ｐゴシック" pitchFamily="84" charset="-128"/>
              <a:cs typeface="ＭＳ Ｐゴシック" pitchFamily="84" charset="-128"/>
            </a:endParaRPr>
          </a:p>
          <a:p>
            <a:pPr defTabSz="457200"/>
            <a:r>
              <a:rPr lang="en-US" sz="1800" dirty="0">
                <a:solidFill>
                  <a:prstClr val="black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 </a:t>
            </a:r>
            <a:endParaRPr lang="en-US" sz="1400" dirty="0">
              <a:solidFill>
                <a:prstClr val="black"/>
              </a:solidFill>
              <a:latin typeface="Calibri"/>
              <a:ea typeface="ＭＳ Ｐゴシック" pitchFamily="84" charset="-128"/>
              <a:cs typeface="ＭＳ Ｐゴシック" pitchFamily="84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52400" y="838200"/>
            <a:ext cx="3886200" cy="3581400"/>
            <a:chOff x="4427220" y="1600200"/>
            <a:chExt cx="4794209" cy="3581400"/>
          </a:xfrm>
        </p:grpSpPr>
        <p:pic>
          <p:nvPicPr>
            <p:cNvPr id="15" name="Picture 2" descr="deeps_can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25" b="2478"/>
            <a:stretch>
              <a:fillRect/>
            </a:stretch>
          </p:blipFill>
          <p:spPr bwMode="auto">
            <a:xfrm>
              <a:off x="4427220" y="1600200"/>
              <a:ext cx="4724400" cy="358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27"/>
            <p:cNvSpPr txBox="1">
              <a:spLocks noChangeArrowheads="1"/>
            </p:cNvSpPr>
            <p:nvPr/>
          </p:nvSpPr>
          <p:spPr bwMode="auto">
            <a:xfrm>
              <a:off x="4899660" y="1828799"/>
              <a:ext cx="2512451" cy="504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5" rIns="91430" bIns="45715">
              <a:spAutoFit/>
            </a:bodyPr>
            <a:lstStyle>
              <a:lvl1pPr algn="l" defTabSz="4389438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37926963" indent="-37469763" algn="l" defTabSz="4389438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700" dirty="0">
                  <a:solidFill>
                    <a:srgbClr val="0000FF"/>
                  </a:solidFill>
                  <a:latin typeface="Arial"/>
                  <a:cs typeface="Arial"/>
                </a:rPr>
                <a:t>E = 4.223 </a:t>
              </a:r>
              <a:r>
                <a:rPr lang="en-US" sz="1700" dirty="0" err="1">
                  <a:solidFill>
                    <a:srgbClr val="0000FF"/>
                  </a:solidFill>
                  <a:latin typeface="Arial"/>
                  <a:cs typeface="Arial"/>
                </a:rPr>
                <a:t>GeV</a:t>
              </a:r>
              <a:endParaRPr lang="en-US" sz="1700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  <p:sp>
          <p:nvSpPr>
            <p:cNvPr id="18" name="Rectangle 27"/>
            <p:cNvSpPr>
              <a:spLocks noChangeArrowheads="1"/>
            </p:cNvSpPr>
            <p:nvPr/>
          </p:nvSpPr>
          <p:spPr bwMode="auto">
            <a:xfrm>
              <a:off x="5726430" y="4243405"/>
              <a:ext cx="3494999" cy="504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5" rIns="91430" bIns="45715">
              <a:spAutoFit/>
            </a:bodyPr>
            <a:lstStyle/>
            <a:p>
              <a:pPr defTabSz="914400" eaLnBrk="0" hangingPunct="0"/>
              <a:r>
                <a:rPr lang="en-US" sz="1700" dirty="0">
                  <a:solidFill>
                    <a:srgbClr val="0000FF"/>
                  </a:solidFill>
                  <a:latin typeface="Arial"/>
                  <a:cs typeface="Arial"/>
                </a:rPr>
                <a:t>&lt;Q</a:t>
              </a:r>
              <a:r>
                <a:rPr lang="en-US" sz="1700" baseline="30000" dirty="0">
                  <a:solidFill>
                    <a:srgbClr val="0000FF"/>
                  </a:solidFill>
                  <a:latin typeface="Arial"/>
                  <a:cs typeface="Arial"/>
                </a:rPr>
                <a:t>2</a:t>
              </a:r>
              <a:r>
                <a:rPr lang="en-US" sz="1700" dirty="0">
                  <a:solidFill>
                    <a:srgbClr val="0000FF"/>
                  </a:solidFill>
                  <a:latin typeface="Arial"/>
                  <a:cs typeface="Arial"/>
                </a:rPr>
                <a:t>&gt; = 1.19 (</a:t>
              </a:r>
              <a:r>
                <a:rPr lang="en-US" sz="1700" dirty="0" err="1">
                  <a:solidFill>
                    <a:srgbClr val="0000FF"/>
                  </a:solidFill>
                  <a:latin typeface="Arial"/>
                  <a:cs typeface="Arial"/>
                </a:rPr>
                <a:t>GeV</a:t>
              </a:r>
              <a:r>
                <a:rPr lang="en-US" sz="1700" dirty="0">
                  <a:solidFill>
                    <a:srgbClr val="0000FF"/>
                  </a:solidFill>
                  <a:latin typeface="Arial"/>
                  <a:cs typeface="Arial"/>
                </a:rPr>
                <a:t>/c)</a:t>
              </a:r>
              <a:r>
                <a:rPr lang="en-US" sz="1700" baseline="30000" dirty="0">
                  <a:solidFill>
                    <a:srgbClr val="0000FF"/>
                  </a:solidFill>
                  <a:latin typeface="Arial"/>
                  <a:cs typeface="Arial"/>
                </a:rPr>
                <a:t>2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 rot="20664395">
            <a:off x="3844551" y="819356"/>
            <a:ext cx="2107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>
                <a:solidFill>
                  <a:srgbClr val="FF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Textbook Physics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4600" y="1905000"/>
            <a:ext cx="8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b="1" dirty="0">
                <a:solidFill>
                  <a:srgbClr val="000000"/>
                </a:solidFill>
              </a:rPr>
              <a:t>F</a:t>
            </a:r>
            <a:r>
              <a:rPr lang="en-US" sz="2800" b="1" baseline="-25000" dirty="0">
                <a:solidFill>
                  <a:srgbClr val="000000"/>
                </a:solidFill>
              </a:rPr>
              <a:t>2</a:t>
            </a:r>
            <a:r>
              <a:rPr lang="en-US" sz="2800" b="1" baseline="30000" dirty="0">
                <a:solidFill>
                  <a:srgbClr val="000000"/>
                </a:solidFill>
              </a:rPr>
              <a:t>D</a:t>
            </a:r>
          </a:p>
          <a:p>
            <a:pPr defTabSz="914400"/>
            <a:r>
              <a:rPr lang="en-US" sz="2800" b="1" dirty="0">
                <a:solidFill>
                  <a:srgbClr val="FF0000"/>
                </a:solidFill>
              </a:rPr>
              <a:t>F</a:t>
            </a:r>
            <a:r>
              <a:rPr lang="en-US" sz="2800" b="1" baseline="-25000" dirty="0">
                <a:solidFill>
                  <a:srgbClr val="FF0000"/>
                </a:solidFill>
              </a:rPr>
              <a:t>2</a:t>
            </a:r>
            <a:r>
              <a:rPr lang="en-US" sz="2800" b="1" baseline="30000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7400" y="990600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>
                <a:solidFill>
                  <a:srgbClr val="000090"/>
                </a:solidFill>
              </a:rPr>
              <a:t>F</a:t>
            </a:r>
            <a:r>
              <a:rPr lang="en-US" sz="2800" baseline="-25000" dirty="0">
                <a:solidFill>
                  <a:srgbClr val="000090"/>
                </a:solidFill>
              </a:rPr>
              <a:t>2</a:t>
            </a:r>
            <a:r>
              <a:rPr lang="en-US" sz="2800" baseline="30000" dirty="0">
                <a:solidFill>
                  <a:srgbClr val="000090"/>
                </a:solidFill>
              </a:rPr>
              <a:t>n</a:t>
            </a:r>
            <a:r>
              <a:rPr lang="en-US" sz="2800" dirty="0">
                <a:solidFill>
                  <a:srgbClr val="000090"/>
                </a:solidFill>
              </a:rPr>
              <a:t>/F</a:t>
            </a:r>
            <a:r>
              <a:rPr lang="en-US" sz="2800" baseline="-25000" dirty="0">
                <a:solidFill>
                  <a:srgbClr val="000090"/>
                </a:solidFill>
              </a:rPr>
              <a:t>2</a:t>
            </a:r>
            <a:r>
              <a:rPr lang="en-US" sz="2800" baseline="30000" dirty="0">
                <a:solidFill>
                  <a:srgbClr val="000090"/>
                </a:solidFill>
              </a:rPr>
              <a:t>p</a:t>
            </a:r>
          </a:p>
          <a:p>
            <a:pPr defTabSz="914400"/>
            <a:endParaRPr lang="en-US" sz="1800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532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9225" y="160697"/>
            <a:ext cx="93853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b="1" i="1" u="sng" dirty="0"/>
              <a:t>Example 2: </a:t>
            </a:r>
            <a:r>
              <a:rPr lang="en-US" sz="2400" b="1" dirty="0"/>
              <a:t>TDIS to access </a:t>
            </a:r>
            <a:r>
              <a:rPr lang="en-US" sz="2800" b="1" dirty="0">
                <a:solidFill>
                  <a:srgbClr val="7030A0"/>
                </a:solidFill>
              </a:rPr>
              <a:t>pion</a:t>
            </a:r>
            <a:r>
              <a:rPr lang="en-US" sz="2800" b="1" dirty="0"/>
              <a:t> </a:t>
            </a:r>
            <a:r>
              <a:rPr lang="en-US" sz="2400" b="1" dirty="0"/>
              <a:t>structure function</a:t>
            </a:r>
            <a:br>
              <a:rPr lang="en-US" sz="2400" b="1" dirty="0"/>
            </a:br>
            <a:r>
              <a:rPr lang="en-US" sz="2400" b="1" dirty="0"/>
              <a:t>- use </a:t>
            </a:r>
            <a:r>
              <a:rPr lang="en-US" sz="2400" b="1" dirty="0">
                <a:solidFill>
                  <a:srgbClr val="002060"/>
                </a:solidFill>
              </a:rPr>
              <a:t>Sullivan process </a:t>
            </a:r>
            <a:r>
              <a:rPr lang="en-US" sz="2400" b="0" dirty="0"/>
              <a:t>scattering from </a:t>
            </a:r>
            <a:r>
              <a:rPr lang="en-US" sz="2400" b="1" dirty="0">
                <a:solidFill>
                  <a:srgbClr val="017B37"/>
                </a:solidFill>
              </a:rPr>
              <a:t>nucleon-pion</a:t>
            </a:r>
            <a:r>
              <a:rPr lang="en-US" sz="2400" b="0" dirty="0">
                <a:solidFill>
                  <a:srgbClr val="FF0000"/>
                </a:solidFill>
              </a:rPr>
              <a:t> </a:t>
            </a:r>
            <a:r>
              <a:rPr lang="en-US" sz="2400" b="0" dirty="0"/>
              <a:t>fluctuation</a:t>
            </a:r>
          </a:p>
        </p:txBody>
      </p:sp>
      <p:pic>
        <p:nvPicPr>
          <p:cNvPr id="23555" name="Picture 24" descr="clou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71925" y="2198688"/>
            <a:ext cx="3251200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5041900" y="1701022"/>
            <a:ext cx="27257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 dirty="0">
                <a:solidFill>
                  <a:srgbClr val="FF0000"/>
                </a:solidFill>
              </a:rPr>
              <a:t>detect</a:t>
            </a:r>
            <a:r>
              <a:rPr lang="en-US" sz="1800" dirty="0">
                <a:solidFill>
                  <a:srgbClr val="0000FF"/>
                </a:solidFill>
              </a:rPr>
              <a:t> scattered electron </a:t>
            </a:r>
            <a:endParaRPr lang="en-US" sz="1800" i="1" u="sng" dirty="0">
              <a:solidFill>
                <a:prstClr val="black"/>
              </a:solidFill>
            </a:endParaRPr>
          </a:p>
        </p:txBody>
      </p:sp>
      <p:sp>
        <p:nvSpPr>
          <p:cNvPr id="23557" name="TextBox 5"/>
          <p:cNvSpPr txBox="1">
            <a:spLocks noChangeArrowheads="1"/>
          </p:cNvSpPr>
          <p:nvPr/>
        </p:nvSpPr>
        <p:spPr bwMode="auto">
          <a:xfrm>
            <a:off x="7251699" y="2295732"/>
            <a:ext cx="1838233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000" dirty="0">
                <a:solidFill>
                  <a:srgbClr val="660066"/>
                </a:solidFill>
              </a:rPr>
              <a:t>DIS event </a:t>
            </a:r>
            <a:r>
              <a:rPr lang="en-US" sz="1800" dirty="0">
                <a:solidFill>
                  <a:srgbClr val="0000FF"/>
                </a:solidFill>
              </a:rPr>
              <a:t>– reconstruct x, Q</a:t>
            </a:r>
            <a:r>
              <a:rPr lang="en-US" sz="1800" baseline="30000" dirty="0">
                <a:solidFill>
                  <a:srgbClr val="0000FF"/>
                </a:solidFill>
              </a:rPr>
              <a:t>2</a:t>
            </a:r>
            <a:r>
              <a:rPr lang="en-US" sz="1800" dirty="0">
                <a:solidFill>
                  <a:srgbClr val="0000FF"/>
                </a:solidFill>
              </a:rPr>
              <a:t>, W</a:t>
            </a:r>
            <a:r>
              <a:rPr lang="en-US" sz="1800" baseline="30000" dirty="0">
                <a:solidFill>
                  <a:srgbClr val="0000FF"/>
                </a:solidFill>
              </a:rPr>
              <a:t>2</a:t>
            </a:r>
            <a:r>
              <a:rPr lang="en-US" sz="1800" dirty="0">
                <a:solidFill>
                  <a:srgbClr val="0000FF"/>
                </a:solidFill>
              </a:rPr>
              <a:t>, also M</a:t>
            </a:r>
            <a:r>
              <a:rPr lang="en-US" sz="1800" baseline="-25000" dirty="0">
                <a:solidFill>
                  <a:srgbClr val="0000FF"/>
                </a:solidFill>
              </a:rPr>
              <a:t>X </a:t>
            </a:r>
            <a:r>
              <a:rPr lang="en-US" sz="1800" dirty="0">
                <a:solidFill>
                  <a:srgbClr val="0000FF"/>
                </a:solidFill>
              </a:rPr>
              <a:t> (</a:t>
            </a:r>
            <a:r>
              <a:rPr lang="en-US" sz="1800" dirty="0" err="1">
                <a:solidFill>
                  <a:srgbClr val="0000FF"/>
                </a:solidFill>
              </a:rPr>
              <a:t>W</a:t>
            </a:r>
            <a:r>
              <a:rPr lang="en-US" sz="1800" baseline="-250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)</a:t>
            </a:r>
            <a:r>
              <a:rPr lang="en-US" sz="1800" dirty="0">
                <a:solidFill>
                  <a:srgbClr val="0000FF"/>
                </a:solidFill>
              </a:rPr>
              <a:t> of undetected recoiling </a:t>
            </a:r>
            <a:r>
              <a:rPr lang="en-US" sz="1800" dirty="0" err="1">
                <a:solidFill>
                  <a:srgbClr val="0000FF"/>
                </a:solidFill>
              </a:rPr>
              <a:t>hadronic</a:t>
            </a:r>
            <a:r>
              <a:rPr lang="en-US" sz="1800" dirty="0">
                <a:solidFill>
                  <a:srgbClr val="0000FF"/>
                </a:solidFill>
              </a:rPr>
              <a:t> system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3558" name="TextBox 6"/>
          <p:cNvSpPr txBox="1">
            <a:spLocks noChangeArrowheads="1"/>
          </p:cNvSpPr>
          <p:nvPr/>
        </p:nvSpPr>
        <p:spPr bwMode="auto">
          <a:xfrm>
            <a:off x="3012282" y="3227656"/>
            <a:ext cx="26725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 u="sng">
                <a:solidFill>
                  <a:srgbClr val="FF0000"/>
                </a:solidFill>
              </a:rPr>
              <a:t>pion </a:t>
            </a:r>
            <a:r>
              <a:rPr lang="en-US" sz="1800" u="sng" dirty="0">
                <a:solidFill>
                  <a:srgbClr val="FF0000"/>
                </a:solidFill>
              </a:rPr>
              <a:t>target (undetected)</a:t>
            </a:r>
          </a:p>
        </p:txBody>
      </p:sp>
      <p:sp>
        <p:nvSpPr>
          <p:cNvPr id="23559" name="TextBox 7"/>
          <p:cNvSpPr txBox="1">
            <a:spLocks noChangeArrowheads="1"/>
          </p:cNvSpPr>
          <p:nvPr/>
        </p:nvSpPr>
        <p:spPr bwMode="auto">
          <a:xfrm>
            <a:off x="2972485" y="4443204"/>
            <a:ext cx="25828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 dirty="0">
                <a:solidFill>
                  <a:srgbClr val="0000FF"/>
                </a:solidFill>
              </a:rPr>
              <a:t>Initial </a:t>
            </a:r>
            <a:r>
              <a:rPr lang="en-US" sz="1800">
                <a:solidFill>
                  <a:srgbClr val="0000FF"/>
                </a:solidFill>
              </a:rPr>
              <a:t>state nucleon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3567" name="TextBox 18"/>
          <p:cNvSpPr txBox="1">
            <a:spLocks noChangeArrowheads="1"/>
          </p:cNvSpPr>
          <p:nvPr/>
        </p:nvSpPr>
        <p:spPr bwMode="auto">
          <a:xfrm>
            <a:off x="5684838" y="4905284"/>
            <a:ext cx="32305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 u="sng" dirty="0">
                <a:solidFill>
                  <a:srgbClr val="FF0000"/>
                </a:solidFill>
              </a:rPr>
              <a:t>tagged outgoing target nucleon</a:t>
            </a:r>
            <a:endParaRPr lang="en-US" sz="1800" u="sng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89926" y="2376371"/>
            <a:ext cx="2335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800" dirty="0">
                <a:solidFill>
                  <a:srgbClr val="FF0000"/>
                </a:solidFill>
              </a:rPr>
              <a:t>incoming</a:t>
            </a:r>
            <a:r>
              <a:rPr lang="en-US" sz="1800" dirty="0">
                <a:solidFill>
                  <a:srgbClr val="0000FF"/>
                </a:solidFill>
              </a:rPr>
              <a:t> electron 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543426" y="3596988"/>
            <a:ext cx="866774" cy="12833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3164633" y="5498325"/>
            <a:ext cx="3361580" cy="646331"/>
          </a:xfrm>
          <a:prstGeom prst="rect">
            <a:avLst/>
          </a:prstGeom>
          <a:noFill/>
          <a:ln w="28575" cmpd="sng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 defTabSz="457200">
              <a:buFont typeface="Arial"/>
              <a:buChar char="•"/>
            </a:pPr>
            <a:r>
              <a:rPr lang="en-US" sz="1800" dirty="0">
                <a:solidFill>
                  <a:prstClr val="black"/>
                </a:solidFill>
              </a:rPr>
              <a:t>t = four-momentum transfer squared at the nucleon vertex</a:t>
            </a:r>
          </a:p>
        </p:txBody>
      </p:sp>
      <p:sp>
        <p:nvSpPr>
          <p:cNvPr id="3" name="Rectangle 2"/>
          <p:cNvSpPr/>
          <p:nvPr/>
        </p:nvSpPr>
        <p:spPr>
          <a:xfrm>
            <a:off x="3098800" y="4078941"/>
            <a:ext cx="461963" cy="3612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1" y="1903688"/>
            <a:ext cx="2659752" cy="354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196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693" y="2405170"/>
            <a:ext cx="6464300" cy="392948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2967" y="256568"/>
            <a:ext cx="3221528" cy="6545733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r>
              <a:rPr lang="en-US" sz="3600" baseline="30000" dirty="0">
                <a:solidFill>
                  <a:srgbClr val="0000FF"/>
                </a:solidFill>
              </a:rPr>
              <a:t>Extrapolation </a:t>
            </a:r>
          </a:p>
          <a:p>
            <a:r>
              <a:rPr lang="en-US" sz="3600" baseline="30000" dirty="0">
                <a:solidFill>
                  <a:srgbClr val="0000FF"/>
                </a:solidFill>
              </a:rPr>
              <a:t>to the pole</a:t>
            </a:r>
          </a:p>
          <a:p>
            <a:endParaRPr lang="en-US" sz="1800" baseline="30000" dirty="0"/>
          </a:p>
          <a:p>
            <a:r>
              <a:rPr lang="en-US" sz="1800" dirty="0"/>
              <a:t>Need range of low momentum protons</a:t>
            </a:r>
          </a:p>
          <a:p>
            <a:endParaRPr lang="en-US" sz="1800" dirty="0"/>
          </a:p>
          <a:p>
            <a:r>
              <a:rPr lang="en-US" sz="1800" dirty="0"/>
              <a:t>The ratio of off-shell to on-shell pion electromagnetic form factor </a:t>
            </a:r>
          </a:p>
          <a:p>
            <a:endParaRPr lang="en-US" sz="1800" dirty="0"/>
          </a:p>
          <a:p>
            <a:r>
              <a:rPr lang="en-US" sz="1800" dirty="0">
                <a:hlinkClick r:id="rId3" invalidUrl="https://inspirehep.net/author/profile/Qin%2C Si-Xue?recid=1514257&amp;ln=en"/>
              </a:rPr>
              <a:t>Si-Xue </a:t>
            </a:r>
            <a:r>
              <a:rPr lang="en-US" sz="1800" dirty="0">
                <a:hlinkClick r:id="rId3" invalidUrl="https://inspirehep.net/author/profile/Qin%2C Si-Xue?recid=1514257&amp;ln=en"/>
              </a:rPr>
              <a:t>Qin</a:t>
            </a:r>
            <a:r>
              <a:rPr lang="en-US" sz="1800" dirty="0"/>
              <a:t>, </a:t>
            </a:r>
            <a:r>
              <a:rPr lang="en-US" sz="1800" dirty="0">
                <a:hlinkClick r:id="rId4" invalidUrl="https://inspirehep.net/author/profile/Chen%2C Chen?recid=1514257&amp;ln=en"/>
              </a:rPr>
              <a:t>Chen </a:t>
            </a:r>
            <a:r>
              <a:rPr lang="en-US" sz="1800" dirty="0">
                <a:hlinkClick r:id="rId4" invalidUrl="https://inspirehep.net/author/profile/Chen%2C Chen?recid=1514257&amp;ln=en"/>
              </a:rPr>
              <a:t>Chen</a:t>
            </a:r>
            <a:r>
              <a:rPr lang="en-US" sz="1800" dirty="0"/>
              <a:t>, </a:t>
            </a:r>
            <a:r>
              <a:rPr lang="en-US" sz="1800" dirty="0">
                <a:hlinkClick r:id="rId5" invalidUrl="https://inspirehep.net/author/profile/Mezrag%2C Cedric?recid=1514257&amp;ln=en"/>
              </a:rPr>
              <a:t>Cedric Mezrag</a:t>
            </a:r>
            <a:r>
              <a:rPr lang="en-US" sz="1800" dirty="0"/>
              <a:t>, </a:t>
            </a:r>
            <a:r>
              <a:rPr lang="en-US" sz="1800" dirty="0">
                <a:hlinkClick r:id="rId6" invalidUrl="https://inspirehep.net/author/profile/Roberts%2C Craig D.?recid=1514257&amp;ln=en"/>
              </a:rPr>
              <a:t>Craig D. </a:t>
            </a:r>
            <a:r>
              <a:rPr lang="en-US" sz="1800" dirty="0">
                <a:hlinkClick r:id="rId6" invalidUrl="https://inspirehep.net/author/profile/Roberts%2C Craig D.?recid=1514257&amp;ln=en"/>
              </a:rPr>
              <a:t>Roberts</a:t>
            </a:r>
            <a:r>
              <a:rPr lang="en-US" sz="1800" dirty="0"/>
              <a:t>  </a:t>
            </a:r>
            <a:r>
              <a:rPr lang="is-IS" sz="1800" dirty="0"/>
              <a:t>Phys.Rev. C97 (2018) no.1</a:t>
            </a:r>
          </a:p>
          <a:p>
            <a:endParaRPr lang="en-US" sz="1800" dirty="0"/>
          </a:p>
          <a:p>
            <a:r>
              <a:rPr lang="en-US" sz="1800" dirty="0"/>
              <a:t>“</a:t>
            </a:r>
            <a:r>
              <a:rPr lang="is-IS" sz="1800" dirty="0"/>
              <a:t>…</a:t>
            </a:r>
            <a:r>
              <a:rPr lang="en-US" sz="1800" dirty="0"/>
              <a:t>we demonstrated that for </a:t>
            </a:r>
            <a:r>
              <a:rPr lang="en-US" sz="1800" i="1" dirty="0"/>
              <a:t>v &lt; </a:t>
            </a:r>
            <a:r>
              <a:rPr lang="en-US" sz="1800" i="1" dirty="0" err="1"/>
              <a:t>v</a:t>
            </a:r>
            <a:r>
              <a:rPr lang="en-US" sz="1800" baseline="-25000" dirty="0" err="1"/>
              <a:t>S</a:t>
            </a:r>
            <a:r>
              <a:rPr lang="en-US" sz="1800" dirty="0"/>
              <a:t> ~ 31, which corresponds to −t &lt; ~0.6 GeV</a:t>
            </a:r>
            <a:r>
              <a:rPr lang="en-US" sz="1800" baseline="30000" dirty="0"/>
              <a:t>2</a:t>
            </a:r>
            <a:r>
              <a:rPr lang="is-IS" sz="1800" dirty="0"/>
              <a:t>….</a:t>
            </a:r>
            <a:r>
              <a:rPr lang="en-US" sz="1800" dirty="0"/>
              <a:t>the off-shell correlation serves as a valid pion target.” </a:t>
            </a:r>
          </a:p>
          <a:p>
            <a:endParaRPr lang="en-US" sz="1800" dirty="0"/>
          </a:p>
          <a:p>
            <a:r>
              <a:rPr lang="en-US" sz="1800" dirty="0">
                <a:solidFill>
                  <a:srgbClr val="017B37"/>
                </a:solidFill>
              </a:rPr>
              <a:t>Within ~10% at </a:t>
            </a:r>
            <a:r>
              <a:rPr lang="en-US" sz="1800" dirty="0" err="1">
                <a:solidFill>
                  <a:srgbClr val="017B37"/>
                </a:solidFill>
              </a:rPr>
              <a:t>JLab</a:t>
            </a:r>
            <a:r>
              <a:rPr lang="en-US" sz="1800" dirty="0">
                <a:solidFill>
                  <a:srgbClr val="017B37"/>
                </a:solidFill>
              </a:rPr>
              <a:t> TDIS kinematics, best at lowest t values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247962" y="-241300"/>
            <a:ext cx="6022837" cy="2890651"/>
            <a:chOff x="3048000" y="3784276"/>
            <a:chExt cx="6022837" cy="2890650"/>
          </a:xfrm>
        </p:grpSpPr>
        <p:pic>
          <p:nvPicPr>
            <p:cNvPr id="5" name="Picture 1" descr="Snapshot 2013-03-12 23-59-08.tif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3784276"/>
              <a:ext cx="5904306" cy="289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2"/>
            <p:cNvSpPr>
              <a:spLocks noChangeArrowheads="1"/>
            </p:cNvSpPr>
            <p:nvPr/>
          </p:nvSpPr>
          <p:spPr bwMode="auto">
            <a:xfrm>
              <a:off x="7840674" y="5757265"/>
              <a:ext cx="846126" cy="81649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5"/>
            <p:cNvSpPr txBox="1">
              <a:spLocks noChangeArrowheads="1"/>
            </p:cNvSpPr>
            <p:nvPr/>
          </p:nvSpPr>
          <p:spPr bwMode="auto">
            <a:xfrm>
              <a:off x="8240574" y="5206930"/>
              <a:ext cx="83026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dirty="0">
                  <a:solidFill>
                    <a:srgbClr val="660066"/>
                  </a:solidFill>
                </a:rPr>
                <a:t>~100</a:t>
              </a:r>
            </a:p>
            <a:p>
              <a:pPr eaLnBrk="1" hangingPunct="1"/>
              <a:r>
                <a:rPr lang="en-US" sz="1400" dirty="0">
                  <a:solidFill>
                    <a:srgbClr val="660066"/>
                  </a:solidFill>
                </a:rPr>
                <a:t>MeV/c</a:t>
              </a:r>
            </a:p>
          </p:txBody>
        </p:sp>
        <p:sp>
          <p:nvSpPr>
            <p:cNvPr id="8" name="TextBox 7"/>
            <p:cNvSpPr txBox="1">
              <a:spLocks noChangeArrowheads="1"/>
            </p:cNvSpPr>
            <p:nvPr/>
          </p:nvSpPr>
          <p:spPr bwMode="auto">
            <a:xfrm rot="16200000">
              <a:off x="2895606" y="5187993"/>
              <a:ext cx="82867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dirty="0" err="1">
                  <a:solidFill>
                    <a:srgbClr val="660066"/>
                  </a:solidFill>
                </a:rPr>
                <a:t>GeV</a:t>
              </a:r>
              <a:r>
                <a:rPr lang="en-US" sz="1400" dirty="0">
                  <a:solidFill>
                    <a:srgbClr val="660066"/>
                  </a:solidFill>
                </a:rPr>
                <a:t>/c</a:t>
              </a:r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>
            <a:off x="2687968" y="2649351"/>
            <a:ext cx="821938" cy="57239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389632" y="1572768"/>
            <a:ext cx="1791625" cy="260005"/>
          </a:xfrm>
          <a:prstGeom prst="straightConnector1">
            <a:avLst/>
          </a:prstGeom>
          <a:ln w="381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29431" y="110950"/>
            <a:ext cx="705676" cy="420979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r>
              <a:rPr lang="en-US" sz="2200" b="1" dirty="0" err="1"/>
              <a:t>p</a:t>
            </a:r>
            <a:r>
              <a:rPr lang="en-US" sz="2200" b="1" baseline="-25000" dirty="0" err="1"/>
              <a:t>p</a:t>
            </a:r>
            <a:endParaRPr lang="en-US" sz="2200" b="1" baseline="-25000" dirty="0"/>
          </a:p>
        </p:txBody>
      </p:sp>
      <p:sp>
        <p:nvSpPr>
          <p:cNvPr id="17" name="TextBox 16"/>
          <p:cNvSpPr txBox="1"/>
          <p:nvPr/>
        </p:nvSpPr>
        <p:spPr>
          <a:xfrm>
            <a:off x="3247961" y="5923748"/>
            <a:ext cx="6124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>
              <a:solidFill>
                <a:srgbClr val="017B37"/>
              </a:solidFill>
            </a:endParaRPr>
          </a:p>
          <a:p>
            <a:r>
              <a:rPr lang="en-US" sz="2000" i="1" dirty="0">
                <a:solidFill>
                  <a:srgbClr val="7030A0"/>
                </a:solidFill>
              </a:rPr>
              <a:t>Like BONUS, a challenging low p proton tag experiment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1186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3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gray_2003">
  <a:themeElements>
    <a:clrScheme name="">
      <a:dk1>
        <a:srgbClr val="404040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9D7D9E"/>
      </a:accent2>
      <a:accent3>
        <a:srgbClr val="FFFFFF"/>
      </a:accent3>
      <a:accent4>
        <a:srgbClr val="353535"/>
      </a:accent4>
      <a:accent5>
        <a:srgbClr val="D0DEEC"/>
      </a:accent5>
      <a:accent6>
        <a:srgbClr val="8E718F"/>
      </a:accent6>
      <a:hlink>
        <a:srgbClr val="7AB800"/>
      </a:hlink>
      <a:folHlink>
        <a:srgbClr val="BF5C28"/>
      </a:folHlink>
    </a:clrScheme>
    <a:fontScheme name="gray_2003">
      <a:majorFont>
        <a:latin typeface="Trebuchet MS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alibri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alibri" charset="0"/>
            <a:ea typeface="ＭＳ Ｐゴシック" charset="0"/>
          </a:defRPr>
        </a:defPPr>
      </a:lstStyle>
    </a:lnDef>
  </a:objectDefaults>
  <a:extraClrSchemeLst>
    <a:extraClrScheme>
      <a:clrScheme name="gray_2003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9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JLab_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26C26031-065E-FD4A-A754-D25CB1B4CED2}" vid="{3EBB1A7F-D3DD-604E-8741-1884666B38C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11915</TotalTime>
  <Words>1123</Words>
  <Application>Microsoft Macintosh PowerPoint</Application>
  <PresentationFormat>Overhead</PresentationFormat>
  <Paragraphs>253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18</vt:i4>
      </vt:variant>
    </vt:vector>
  </HeadingPairs>
  <TitlesOfParts>
    <vt:vector size="42" baseType="lpstr">
      <vt:lpstr>ＭＳ Ｐゴシック</vt:lpstr>
      <vt:lpstr>.AppleSystemUIFont</vt:lpstr>
      <vt:lpstr>Arial</vt:lpstr>
      <vt:lpstr>Brush Script MT Italic</vt:lpstr>
      <vt:lpstr>Calibri</vt:lpstr>
      <vt:lpstr>Courier New</vt:lpstr>
      <vt:lpstr>Minion Pro</vt:lpstr>
      <vt:lpstr>Papyrus</vt:lpstr>
      <vt:lpstr>Symbol</vt:lpstr>
      <vt:lpstr>Times</vt:lpstr>
      <vt:lpstr>Times New Roman</vt:lpstr>
      <vt:lpstr>Trebuchet MS</vt:lpstr>
      <vt:lpstr>Wingdings</vt:lpstr>
      <vt:lpstr>Office Theme</vt:lpstr>
      <vt:lpstr>1_gray_2003</vt:lpstr>
      <vt:lpstr>1_Blank Presentation</vt:lpstr>
      <vt:lpstr>2_Blank Presentation</vt:lpstr>
      <vt:lpstr>3_Blank Presentation</vt:lpstr>
      <vt:lpstr>8_JLabPowerpointMain</vt:lpstr>
      <vt:lpstr>9_JLabPowerpointMain</vt:lpstr>
      <vt:lpstr>1_Office Theme</vt:lpstr>
      <vt:lpstr>JLab_presentation</vt:lpstr>
      <vt:lpstr>3_JLab_PowerPoint1</vt:lpstr>
      <vt:lpstr>2_Office Theme</vt:lpstr>
      <vt:lpstr>PowerPoint Presentation</vt:lpstr>
      <vt:lpstr>PowerPoint Presentation</vt:lpstr>
      <vt:lpstr>PowerPoint Presentation</vt:lpstr>
      <vt:lpstr>Tagged Deep Inelastic Scattering: Basic Experimental Approach </vt:lpstr>
      <vt:lpstr>Example 1: TDIS to access neutron valence structure  ”BONuS” Experiment at Jefferson Lab – use fixed target tagging to create an effective free neutron target</vt:lpstr>
      <vt:lpstr>The BONuS experimental approach:  use low mass radial TPC detector / target in magnetic field to TAG “spectator” proton at (very) low momenta (~65 MeV/c) and large angles (&gt; 90o in lab) ….difficult but doable</vt:lpstr>
      <vt:lpstr>BONUS effective neutron target via TDIS achieved!</vt:lpstr>
      <vt:lpstr>Example 2: TDIS to access pion structure function - use Sullivan process scattering from nucleon-pion fluctuation</vt:lpstr>
      <vt:lpstr>PowerPoint Presentation</vt:lpstr>
      <vt:lpstr>TDIS+BONUS Technique Provides  Sullivan Process scattering from neutron-pion fluctuation</vt:lpstr>
      <vt:lpstr>PowerPoint Presentation</vt:lpstr>
      <vt:lpstr>Web-based Self-Serve Pion PDF: More Large x Concern </vt:lpstr>
      <vt:lpstr>JLab Hall A TDIS Experiment</vt:lpstr>
      <vt:lpstr>SBS Electron Detection</vt:lpstr>
      <vt:lpstr>Projected Results – Pion Structure Function from TDIS at JLab</vt:lpstr>
      <vt:lpstr>PowerPoint Presentation</vt:lpstr>
      <vt:lpstr>PowerPoint Presentation</vt:lpstr>
      <vt:lpstr>TDIS Kinematics – optimized for meson cloud</vt:lpstr>
    </vt:vector>
  </TitlesOfParts>
  <Company>Hampton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Governmental Relations</dc:creator>
  <cp:lastModifiedBy>Microsoft Office User</cp:lastModifiedBy>
  <cp:revision>647</cp:revision>
  <cp:lastPrinted>2018-09-11T09:43:36Z</cp:lastPrinted>
  <dcterms:created xsi:type="dcterms:W3CDTF">2014-07-28T03:53:10Z</dcterms:created>
  <dcterms:modified xsi:type="dcterms:W3CDTF">2019-08-06T19:26:50Z</dcterms:modified>
</cp:coreProperties>
</file>