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9" r:id="rId2"/>
    <p:sldId id="260" r:id="rId3"/>
    <p:sldId id="273" r:id="rId4"/>
    <p:sldId id="332" r:id="rId5"/>
    <p:sldId id="342" r:id="rId6"/>
    <p:sldId id="264" r:id="rId7"/>
    <p:sldId id="272" r:id="rId8"/>
    <p:sldId id="269" r:id="rId9"/>
    <p:sldId id="341" r:id="rId10"/>
    <p:sldId id="268" r:id="rId11"/>
    <p:sldId id="274" r:id="rId12"/>
    <p:sldId id="343" r:id="rId13"/>
    <p:sldId id="276" r:id="rId14"/>
    <p:sldId id="338" r:id="rId15"/>
    <p:sldId id="257" r:id="rId16"/>
    <p:sldId id="339" r:id="rId17"/>
    <p:sldId id="344" r:id="rId18"/>
    <p:sldId id="340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4E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26"/>
    <p:restoredTop sz="94667"/>
  </p:normalViewPr>
  <p:slideViewPr>
    <p:cSldViewPr snapToGrid="0" snapToObjects="1">
      <p:cViewPr>
        <p:scale>
          <a:sx n="110" d="100"/>
          <a:sy n="110" d="100"/>
        </p:scale>
        <p:origin x="128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165D5-EA62-2D4F-B403-AB907F03C4D2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2/26/19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3812B-6A1B-624C-AF64-10FC56623BB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812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E01B4-C85F-EF4C-9A86-479D43DD6544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2/26/19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63540-BFF4-2146-82D9-96D1CBB4964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177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6ED3F-5C09-9F4F-BD1E-AC516BFC279E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2/26/19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3C6CC-C3E5-7043-B7A6-1B70E8D5F26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479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6A96C-66A2-3743-A3E7-842112C747CE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2/26/19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C23F3-FD99-D347-A998-69D2A2A3226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535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495DF-423B-CD4C-83E2-DC08140C4C85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2/26/19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4DB70-9AFE-1A42-B7DA-446181121C5B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200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77236-3EA0-4B41-8C3A-ECC834E04C38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2/26/19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D88E3-B4A0-9444-9F71-A0F68BBDA024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96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3C79F-4942-A948-A857-EC56D56DA211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2/26/19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CCEC0-1242-1B46-A3CE-9C489C26CC1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429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030C3-0774-0945-A5AE-86B5572A92F1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2/26/19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7D49E-6DC6-8C40-AD68-D69A60D180C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65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D03C4-774D-2341-88FD-8D9851641B6F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2/26/19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2B127-9AE0-E94C-8EEE-3F1E97134A47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410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3FA17-82C7-6644-8A2D-39FDEF8C76A5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2/26/19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60B0C-1E76-ED47-9CE1-895F56F8AF9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260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B7979-16DF-C74E-B50D-A2FBD9381A38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2/26/19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7C59E-FD1C-9B40-9E5B-07C176FE865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99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95263"/>
            <a:ext cx="822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4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</a:lstStyle>
          <a:p>
            <a:pPr>
              <a:defRPr/>
            </a:pPr>
            <a:fld id="{58F192E2-171C-B64A-A20D-951A085C8596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2/26/19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275"/>
            <a:ext cx="2133600" cy="19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</a:lstStyle>
          <a:p>
            <a:pPr>
              <a:defRPr/>
            </a:pPr>
            <a:fld id="{72597231-2C07-CA41-B6B7-0CC4120E37E7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88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200" kern="1200">
          <a:solidFill>
            <a:schemeClr val="tx1"/>
          </a:solidFill>
          <a:latin typeface="Minion Pro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Minion Pro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Minion Pro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Minion Pro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Minion Pro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Minion Pro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doi.org/10.1016/j.nima.2012.04.08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BB997-66B5-8842-BE5C-92FB97403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068" y="2130425"/>
            <a:ext cx="8588416" cy="1470025"/>
          </a:xfrm>
        </p:spPr>
        <p:txBody>
          <a:bodyPr/>
          <a:lstStyle/>
          <a:p>
            <a:r>
              <a:rPr lang="en-US" dirty="0"/>
              <a:t>BigBite Detector Integration</a:t>
            </a:r>
            <a:br>
              <a:rPr lang="en-US" dirty="0"/>
            </a:br>
            <a:r>
              <a:rPr lang="en-US" sz="2000" dirty="0"/>
              <a:t>(bringing GEMs, GRINCH, </a:t>
            </a:r>
            <a:r>
              <a:rPr lang="en-US" sz="2000" dirty="0" err="1"/>
              <a:t>Preshower</a:t>
            </a:r>
            <a:r>
              <a:rPr lang="en-US" sz="2000" dirty="0"/>
              <a:t>, </a:t>
            </a:r>
            <a:r>
              <a:rPr lang="en-US" sz="2000" dirty="0" err="1"/>
              <a:t>Hodoscope</a:t>
            </a:r>
            <a:r>
              <a:rPr lang="en-US" sz="2000" dirty="0"/>
              <a:t>, and Shower together)</a:t>
            </a:r>
          </a:p>
        </p:txBody>
      </p:sp>
    </p:spTree>
    <p:extLst>
      <p:ext uri="{BB962C8B-B14F-4D97-AF65-F5344CB8AC3E}">
        <p14:creationId xmlns:p14="http://schemas.microsoft.com/office/powerpoint/2010/main" val="4136476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738"/>
            <a:ext cx="9144000" cy="705191"/>
          </a:xfrm>
        </p:spPr>
        <p:txBody>
          <a:bodyPr>
            <a:normAutofit fontScale="90000"/>
          </a:bodyPr>
          <a:lstStyle/>
          <a:p>
            <a:r>
              <a:rPr lang="en-US" dirty="0"/>
              <a:t>BigBite </a:t>
            </a:r>
            <a:r>
              <a:rPr lang="en-US" dirty="0" err="1"/>
              <a:t>Preshower</a:t>
            </a:r>
            <a:r>
              <a:rPr lang="en-US" dirty="0"/>
              <a:t> &amp; Shower Detector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878" y="963914"/>
            <a:ext cx="8229600" cy="5413737"/>
          </a:xfrm>
        </p:spPr>
        <p:txBody>
          <a:bodyPr/>
          <a:lstStyle/>
          <a:p>
            <a:r>
              <a:rPr lang="en-US" sz="2800" dirty="0"/>
              <a:t>Total of 243 Lead Glass Blocks</a:t>
            </a:r>
          </a:p>
          <a:p>
            <a:pPr lvl="1"/>
            <a:r>
              <a:rPr lang="en-US" dirty="0" err="1"/>
              <a:t>Preshower</a:t>
            </a:r>
            <a:r>
              <a:rPr lang="en-US" dirty="0"/>
              <a:t> 2 by 27 blocks</a:t>
            </a:r>
          </a:p>
          <a:p>
            <a:pPr lvl="1"/>
            <a:r>
              <a:rPr lang="en-US" dirty="0"/>
              <a:t>Shower 7 by 27 blocks</a:t>
            </a:r>
          </a:p>
          <a:p>
            <a:r>
              <a:rPr lang="en-US" sz="2800" dirty="0"/>
              <a:t>Shower was tested by Marathon students 2016 and just tested again (Jan/Feb. 2019).   </a:t>
            </a:r>
          </a:p>
          <a:p>
            <a:r>
              <a:rPr lang="en-US" sz="2800" dirty="0" err="1"/>
              <a:t>Preshower</a:t>
            </a:r>
            <a:r>
              <a:rPr lang="en-US" sz="2800" dirty="0"/>
              <a:t> blocks all individually tested during the summer (individual after being removed) and again after we restacked them (Jan/Feb. 2019)</a:t>
            </a:r>
          </a:p>
          <a:p>
            <a:r>
              <a:rPr lang="en-US" sz="2800" b="1" dirty="0"/>
              <a:t>Many thanks to Eric </a:t>
            </a:r>
            <a:r>
              <a:rPr lang="en-US" sz="2800" b="1" dirty="0" err="1"/>
              <a:t>Fuchey</a:t>
            </a:r>
            <a:r>
              <a:rPr lang="en-US" sz="2800" b="1" dirty="0"/>
              <a:t> and Kai </a:t>
            </a:r>
            <a:r>
              <a:rPr lang="en-US" sz="2800" b="1" dirty="0" err="1"/>
              <a:t>Vylet</a:t>
            </a:r>
            <a:r>
              <a:rPr lang="en-US" sz="2800" b="1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806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7B3C-F97E-E548-B37A-1683E3327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Electronics / DAQ Weldment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9277E-5493-474F-A292-0281526C5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3593"/>
            <a:ext cx="8420582" cy="3365340"/>
          </a:xfrm>
        </p:spPr>
        <p:txBody>
          <a:bodyPr/>
          <a:lstStyle/>
          <a:p>
            <a:r>
              <a:rPr lang="en-US" sz="2400" dirty="0"/>
              <a:t>The weldment we had planned to use was fine for test lab high bay BUT doesn’t fit through the door of the TED high bay.</a:t>
            </a:r>
          </a:p>
          <a:p>
            <a:r>
              <a:rPr lang="en-US" sz="2400" b="1" dirty="0"/>
              <a:t>NOTE:  LCLS-II module production and refurbishing pushed us out of the test lab.</a:t>
            </a:r>
          </a:p>
          <a:p>
            <a:r>
              <a:rPr lang="en-US" sz="2400" dirty="0"/>
              <a:t>Material cost ~7k and hopefully can be done in-house.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1A4822-32E9-2D4F-8ED0-16888B762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80" y="3073157"/>
            <a:ext cx="2296127" cy="3061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BEA6C3-44BD-DC46-8F62-BCA6B9A9C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63097" y="2632531"/>
            <a:ext cx="2996265" cy="38775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A922B7-A357-BE42-934F-57789FC5FE25}"/>
              </a:ext>
            </a:extLst>
          </p:cNvPr>
          <p:cNvSpPr txBox="1"/>
          <p:nvPr/>
        </p:nvSpPr>
        <p:spPr>
          <a:xfrm>
            <a:off x="663978" y="6120089"/>
            <a:ext cx="2715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old 8 rack weldment in ESB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FDC7EF-32C0-A341-92D5-1FEECD4940AE}"/>
              </a:ext>
            </a:extLst>
          </p:cNvPr>
          <p:cNvSpPr txBox="1"/>
          <p:nvPr/>
        </p:nvSpPr>
        <p:spPr>
          <a:xfrm>
            <a:off x="4281571" y="6085287"/>
            <a:ext cx="4759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weldment (holds same 8 racks, just smaller)</a:t>
            </a:r>
          </a:p>
        </p:txBody>
      </p:sp>
    </p:spTree>
    <p:extLst>
      <p:ext uri="{BB962C8B-B14F-4D97-AF65-F5344CB8AC3E}">
        <p14:creationId xmlns:p14="http://schemas.microsoft.com/office/powerpoint/2010/main" val="3570233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84F8D-4FDB-0846-ABB5-300F7AAC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Smaller Design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014CDC-0562-2E40-AD30-240A00200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09" y="1714500"/>
            <a:ext cx="4265535" cy="37978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57979D-D25C-954F-AAEE-DAEA41FFA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910" y="1714499"/>
            <a:ext cx="3883986" cy="37978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A62D1B-1797-EA4A-AFD1-3212DE23680F}"/>
              </a:ext>
            </a:extLst>
          </p:cNvPr>
          <p:cNvSpPr txBox="1"/>
          <p:nvPr/>
        </p:nvSpPr>
        <p:spPr>
          <a:xfrm>
            <a:off x="0" y="968652"/>
            <a:ext cx="9006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With input from Jessie, the new design can be lifted with a crane or forklift.</a:t>
            </a:r>
          </a:p>
        </p:txBody>
      </p:sp>
    </p:spTree>
    <p:extLst>
      <p:ext uri="{BB962C8B-B14F-4D97-AF65-F5344CB8AC3E}">
        <p14:creationId xmlns:p14="http://schemas.microsoft.com/office/powerpoint/2010/main" val="3950316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41344-7FBC-1447-87A5-75FF8904A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Detector Integration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A730D-BACE-0E4A-8FDE-93D1B0F9E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280" y="1137213"/>
            <a:ext cx="8744673" cy="5066817"/>
          </a:xfrm>
        </p:spPr>
        <p:txBody>
          <a:bodyPr/>
          <a:lstStyle/>
          <a:p>
            <a:r>
              <a:rPr lang="en-US" sz="2800" dirty="0"/>
              <a:t>Front GEMs: empty holding frame in TED </a:t>
            </a:r>
          </a:p>
          <a:p>
            <a:r>
              <a:rPr lang="en-US" sz="2800" dirty="0"/>
              <a:t>Back GEMs: inserted from top, frame in clean room 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(?)</a:t>
            </a:r>
          </a:p>
          <a:p>
            <a:r>
              <a:rPr lang="en-US" sz="2800" dirty="0"/>
              <a:t>Grinch: installed in BigBite frame with NINO electronics! </a:t>
            </a:r>
          </a:p>
          <a:p>
            <a:r>
              <a:rPr lang="en-US" sz="2800" dirty="0"/>
              <a:t>Pre-shower: installed in BigBite frame with patch panel </a:t>
            </a:r>
          </a:p>
          <a:p>
            <a:r>
              <a:rPr lang="en-US" sz="2800" dirty="0"/>
              <a:t>Hodo-scope: installed in BigBite frame but needs cables</a:t>
            </a:r>
          </a:p>
          <a:p>
            <a:pPr lvl="1"/>
            <a:r>
              <a:rPr lang="en-US" sz="2400" dirty="0"/>
              <a:t>See Rachel’s talk </a:t>
            </a:r>
          </a:p>
          <a:p>
            <a:r>
              <a:rPr lang="en-US" sz="2800" dirty="0"/>
              <a:t>Shower: </a:t>
            </a:r>
            <a:r>
              <a:rPr lang="en-US" sz="2800" i="1" dirty="0"/>
              <a:t>still </a:t>
            </a:r>
            <a:r>
              <a:rPr lang="en-US" sz="2800" dirty="0"/>
              <a:t>installed in BigBite frame with patch panel</a:t>
            </a:r>
          </a:p>
          <a:p>
            <a:pPr lvl="1"/>
            <a:r>
              <a:rPr lang="en-US" sz="2400" dirty="0"/>
              <a:t>Fully tested</a:t>
            </a:r>
          </a:p>
        </p:txBody>
      </p:sp>
    </p:spTree>
    <p:extLst>
      <p:ext uri="{BB962C8B-B14F-4D97-AF65-F5344CB8AC3E}">
        <p14:creationId xmlns:p14="http://schemas.microsoft.com/office/powerpoint/2010/main" val="1461473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770DA-E408-494F-B12D-F419CC7E8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Voltage &amp; DAQ (see Alex’s talk)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B6C38-58B4-554D-8F0B-740503011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470" y="982981"/>
            <a:ext cx="8606790" cy="3611880"/>
          </a:xfrm>
        </p:spPr>
        <p:txBody>
          <a:bodyPr/>
          <a:lstStyle/>
          <a:p>
            <a:r>
              <a:rPr lang="en-US" dirty="0" err="1"/>
              <a:t>Preshower</a:t>
            </a:r>
            <a:r>
              <a:rPr lang="en-US" dirty="0"/>
              <a:t> &amp; Shower </a:t>
            </a:r>
            <a:r>
              <a:rPr lang="en-US" dirty="0" err="1"/>
              <a:t>LeCroy</a:t>
            </a:r>
            <a:r>
              <a:rPr lang="en-US" dirty="0"/>
              <a:t> HV &amp; OLD </a:t>
            </a:r>
            <a:r>
              <a:rPr lang="en-US" dirty="0" err="1"/>
              <a:t>Fastbus</a:t>
            </a:r>
            <a:endParaRPr lang="en-US" dirty="0"/>
          </a:p>
          <a:p>
            <a:pPr lvl="1"/>
            <a:r>
              <a:rPr lang="en-US" dirty="0"/>
              <a:t>Creates located in “old” BigBite weldment</a:t>
            </a:r>
          </a:p>
          <a:p>
            <a:pPr lvl="1"/>
            <a:r>
              <a:rPr lang="en-US" dirty="0"/>
              <a:t>Will </a:t>
            </a:r>
            <a:r>
              <a:rPr lang="en-US" dirty="0" err="1"/>
              <a:t>Tireman</a:t>
            </a:r>
            <a:r>
              <a:rPr lang="en-US" dirty="0"/>
              <a:t> &amp; student will be helping with HV cables next week.</a:t>
            </a:r>
          </a:p>
          <a:p>
            <a:pPr lvl="1"/>
            <a:r>
              <a:rPr lang="en-US" dirty="0"/>
              <a:t>Just started moving signal cables to TED high-bay.</a:t>
            </a:r>
          </a:p>
          <a:p>
            <a:r>
              <a:rPr lang="en-US" dirty="0" err="1"/>
              <a:t>Hodoscope</a:t>
            </a:r>
            <a:r>
              <a:rPr lang="en-US" dirty="0"/>
              <a:t> CAEN HV &amp; VME (see Rachel’s talk)</a:t>
            </a:r>
          </a:p>
          <a:p>
            <a:pPr lvl="1"/>
            <a:r>
              <a:rPr lang="en-US" dirty="0"/>
              <a:t>CAEN HV Create on-loan from Glasgow, on-site</a:t>
            </a:r>
          </a:p>
          <a:p>
            <a:pPr lvl="1"/>
            <a:r>
              <a:rPr lang="en-US" dirty="0"/>
              <a:t>Special HV cables being made by Glasgow</a:t>
            </a:r>
          </a:p>
          <a:p>
            <a:pPr lvl="1"/>
            <a:r>
              <a:rPr lang="en-US" dirty="0"/>
              <a:t>Other cables combination of </a:t>
            </a:r>
            <a:r>
              <a:rPr lang="en-US" dirty="0" err="1"/>
              <a:t>Jlab</a:t>
            </a:r>
            <a:r>
              <a:rPr lang="en-US" dirty="0"/>
              <a:t> &amp; Glasgow. (</a:t>
            </a:r>
            <a:r>
              <a:rPr lang="en-US" dirty="0">
                <a:solidFill>
                  <a:srgbClr val="FF0000"/>
                </a:solidFill>
              </a:rPr>
              <a:t>check!</a:t>
            </a:r>
            <a:r>
              <a:rPr lang="en-US" dirty="0"/>
              <a:t>)</a:t>
            </a:r>
          </a:p>
          <a:p>
            <a:r>
              <a:rPr lang="en-US" dirty="0"/>
              <a:t>Grinch </a:t>
            </a:r>
            <a:r>
              <a:rPr lang="en-US" dirty="0" err="1"/>
              <a:t>LeCroy</a:t>
            </a:r>
            <a:r>
              <a:rPr lang="en-US" dirty="0"/>
              <a:t> HV &amp; VME (see Todd’s talk)</a:t>
            </a:r>
          </a:p>
        </p:txBody>
      </p:sp>
    </p:spTree>
    <p:extLst>
      <p:ext uri="{BB962C8B-B14F-4D97-AF65-F5344CB8AC3E}">
        <p14:creationId xmlns:p14="http://schemas.microsoft.com/office/powerpoint/2010/main" val="3036608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95263"/>
            <a:ext cx="8448665" cy="396875"/>
          </a:xfrm>
        </p:spPr>
        <p:txBody>
          <a:bodyPr/>
          <a:lstStyle/>
          <a:p>
            <a:r>
              <a:rPr lang="en-US" sz="2400" dirty="0"/>
              <a:t> BigBite Timeline (work one in </a:t>
            </a:r>
            <a:r>
              <a:rPr lang="en-US" sz="2400" dirty="0">
                <a:solidFill>
                  <a:srgbClr val="00B050"/>
                </a:solidFill>
              </a:rPr>
              <a:t>2018</a:t>
            </a:r>
            <a:r>
              <a:rPr lang="en-US" sz="2400" dirty="0"/>
              <a:t> and to be done in </a:t>
            </a:r>
            <a:r>
              <a:rPr lang="en-US" sz="2400" dirty="0">
                <a:solidFill>
                  <a:srgbClr val="3D4ED9"/>
                </a:solidFill>
              </a:rPr>
              <a:t>2019</a:t>
            </a:r>
            <a:r>
              <a:rPr lang="en-US" sz="2400" dirty="0">
                <a:solidFill>
                  <a:srgbClr val="008000"/>
                </a:solidFill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16628"/>
            <a:ext cx="9063990" cy="5836028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r>
              <a:rPr lang="en-US" sz="1800" dirty="0">
                <a:solidFill>
                  <a:srgbClr val="00B050"/>
                </a:solidFill>
              </a:rPr>
              <a:t>BigBite Frame Modification</a:t>
            </a:r>
          </a:p>
          <a:p>
            <a:pPr lvl="1"/>
            <a:r>
              <a:rPr lang="en-US" sz="1800" dirty="0">
                <a:solidFill>
                  <a:srgbClr val="00B050"/>
                </a:solidFill>
              </a:rPr>
              <a:t>Drawings were done and checked by Robin’s group.</a:t>
            </a:r>
          </a:p>
          <a:p>
            <a:pPr lvl="1"/>
            <a:r>
              <a:rPr lang="en-US" sz="1800" dirty="0">
                <a:solidFill>
                  <a:srgbClr val="00B050"/>
                </a:solidFill>
              </a:rPr>
              <a:t>10k (hardware) approved by </a:t>
            </a:r>
            <a:r>
              <a:rPr lang="en-US" sz="1800" dirty="0" err="1">
                <a:solidFill>
                  <a:srgbClr val="00B050"/>
                </a:solidFill>
              </a:rPr>
              <a:t>Thia</a:t>
            </a:r>
            <a:r>
              <a:rPr lang="en-US" sz="1800" dirty="0">
                <a:solidFill>
                  <a:srgbClr val="00B050"/>
                </a:solidFill>
              </a:rPr>
              <a:t> &amp; nicely welded by Hall C technical staff.</a:t>
            </a:r>
          </a:p>
          <a:p>
            <a:pPr lvl="1"/>
            <a:r>
              <a:rPr lang="en-US" sz="1800" dirty="0">
                <a:solidFill>
                  <a:srgbClr val="00B050"/>
                </a:solidFill>
              </a:rPr>
              <a:t>Welding work completed and moved to Walter’s group and should be done soon.</a:t>
            </a:r>
          </a:p>
          <a:p>
            <a:r>
              <a:rPr lang="en-US" sz="1800" dirty="0">
                <a:solidFill>
                  <a:srgbClr val="00B050"/>
                </a:solidFill>
              </a:rPr>
              <a:t>Summer 2018, integration of BigBite detectors </a:t>
            </a:r>
          </a:p>
          <a:p>
            <a:pPr lvl="1"/>
            <a:r>
              <a:rPr lang="en-US" sz="1800" dirty="0">
                <a:solidFill>
                  <a:srgbClr val="00B050"/>
                </a:solidFill>
              </a:rPr>
              <a:t>Added Grinch to the BigBite frame </a:t>
            </a:r>
          </a:p>
          <a:p>
            <a:pPr lvl="1"/>
            <a:r>
              <a:rPr lang="en-US" sz="1800" dirty="0">
                <a:solidFill>
                  <a:srgbClr val="00B050"/>
                </a:solidFill>
              </a:rPr>
              <a:t>Built and added </a:t>
            </a:r>
            <a:r>
              <a:rPr lang="en-US" sz="1800" dirty="0" err="1">
                <a:solidFill>
                  <a:srgbClr val="00B050"/>
                </a:solidFill>
              </a:rPr>
              <a:t>Hodoscope</a:t>
            </a:r>
            <a:r>
              <a:rPr lang="en-US" sz="1800" dirty="0">
                <a:solidFill>
                  <a:srgbClr val="00B050"/>
                </a:solidFill>
              </a:rPr>
              <a:t> and reinstalled the </a:t>
            </a:r>
            <a:r>
              <a:rPr lang="en-US" sz="1800" dirty="0" err="1">
                <a:solidFill>
                  <a:srgbClr val="00B050"/>
                </a:solidFill>
              </a:rPr>
              <a:t>preshower</a:t>
            </a:r>
            <a:endParaRPr lang="en-US" sz="1800" dirty="0">
              <a:solidFill>
                <a:srgbClr val="00B050"/>
              </a:solidFill>
            </a:endParaRPr>
          </a:p>
          <a:p>
            <a:pPr lvl="1"/>
            <a:r>
              <a:rPr lang="en-US" sz="1800" dirty="0">
                <a:solidFill>
                  <a:srgbClr val="00B050"/>
                </a:solidFill>
              </a:rPr>
              <a:t>New </a:t>
            </a:r>
            <a:r>
              <a:rPr lang="en-US" sz="1800" dirty="0" err="1">
                <a:solidFill>
                  <a:srgbClr val="00B050"/>
                </a:solidFill>
              </a:rPr>
              <a:t>Burthe</a:t>
            </a:r>
            <a:r>
              <a:rPr lang="en-US" sz="1800" dirty="0">
                <a:solidFill>
                  <a:srgbClr val="00B050"/>
                </a:solidFill>
              </a:rPr>
              <a:t> arrived.</a:t>
            </a:r>
          </a:p>
          <a:p>
            <a:r>
              <a:rPr lang="en-US" sz="1800" b="1" dirty="0">
                <a:solidFill>
                  <a:srgbClr val="00B050"/>
                </a:solidFill>
              </a:rPr>
              <a:t>It was agreed that BigBite could stay in TED </a:t>
            </a:r>
            <a:r>
              <a:rPr lang="en-US" sz="1800" b="1" dirty="0" err="1">
                <a:solidFill>
                  <a:srgbClr val="00B050"/>
                </a:solidFill>
              </a:rPr>
              <a:t>highbay</a:t>
            </a:r>
            <a:r>
              <a:rPr lang="en-US" sz="1800" b="1" dirty="0">
                <a:solidFill>
                  <a:srgbClr val="00B050"/>
                </a:solidFill>
              </a:rPr>
              <a:t> until installation in Hall A.</a:t>
            </a:r>
          </a:p>
          <a:p>
            <a:r>
              <a:rPr lang="en-US" sz="1800" dirty="0">
                <a:solidFill>
                  <a:srgbClr val="3D4ED9"/>
                </a:solidFill>
              </a:rPr>
              <a:t>In TED high-bay, need to test full DAQ &amp; trigger electronics summer 2019</a:t>
            </a:r>
          </a:p>
          <a:p>
            <a:pPr lvl="1"/>
            <a:r>
              <a:rPr lang="en-US" sz="1800" dirty="0">
                <a:solidFill>
                  <a:srgbClr val="3D4ED9"/>
                </a:solidFill>
              </a:rPr>
              <a:t>Working on getting new smaller weldment</a:t>
            </a:r>
          </a:p>
          <a:p>
            <a:pPr lvl="1"/>
            <a:r>
              <a:rPr lang="en-US" sz="1800" dirty="0">
                <a:solidFill>
                  <a:srgbClr val="3D4ED9"/>
                </a:solidFill>
              </a:rPr>
              <a:t>Gathering and Testing Cables</a:t>
            </a:r>
          </a:p>
          <a:p>
            <a:r>
              <a:rPr lang="en-US" sz="1800" dirty="0">
                <a:solidFill>
                  <a:srgbClr val="3D4ED9"/>
                </a:solidFill>
              </a:rPr>
              <a:t>Likely move directly from TED  to Hall A when Jessie is ready for us.</a:t>
            </a:r>
          </a:p>
          <a:p>
            <a:pPr lvl="1"/>
            <a:r>
              <a:rPr lang="en-US" sz="1800" dirty="0">
                <a:solidFill>
                  <a:srgbClr val="3D4ED9"/>
                </a:solidFill>
              </a:rPr>
              <a:t>DAQ / HV / cables needs to be fully tested and ready by end of end summer.</a:t>
            </a:r>
          </a:p>
          <a:p>
            <a:pPr lvl="1"/>
            <a:r>
              <a:rPr lang="en-US" sz="1800" dirty="0">
                <a:solidFill>
                  <a:srgbClr val="3D4ED9"/>
                </a:solidFill>
              </a:rPr>
              <a:t>Need to be ready to go to Hall A late 2019 / early 2020 (i.e. whenever Jessie wants us)</a:t>
            </a:r>
          </a:p>
          <a:p>
            <a:r>
              <a:rPr lang="en-US" sz="1800" dirty="0">
                <a:solidFill>
                  <a:srgbClr val="3D4ED9"/>
                </a:solidFill>
              </a:rPr>
              <a:t>Manpower support is ramping up and the coming months will be about integrating the sub-systems together.</a:t>
            </a:r>
          </a:p>
        </p:txBody>
      </p:sp>
    </p:spTree>
    <p:extLst>
      <p:ext uri="{BB962C8B-B14F-4D97-AF65-F5344CB8AC3E}">
        <p14:creationId xmlns:p14="http://schemas.microsoft.com/office/powerpoint/2010/main" val="3902322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5D2E1-AE1D-C045-AF8A-E2C48B8E1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On-site Manpower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5C798-79F0-C44B-A939-018B662FA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111" y="917294"/>
            <a:ext cx="8735993" cy="4525963"/>
          </a:xfrm>
        </p:spPr>
        <p:txBody>
          <a:bodyPr/>
          <a:lstStyle/>
          <a:p>
            <a:r>
              <a:rPr lang="en-US" sz="2400" dirty="0"/>
              <a:t>Hall A and Hall A/C are hiring two new postdocs </a:t>
            </a:r>
          </a:p>
          <a:p>
            <a:pPr lvl="1"/>
            <a:r>
              <a:rPr lang="en-US" sz="2400" dirty="0"/>
              <a:t>interviews complete</a:t>
            </a:r>
          </a:p>
          <a:p>
            <a:pPr lvl="1"/>
            <a:r>
              <a:rPr lang="en-US" sz="2400" dirty="0"/>
              <a:t>recommendations with </a:t>
            </a:r>
            <a:r>
              <a:rPr lang="en-US" sz="2400" dirty="0" err="1"/>
              <a:t>JLab</a:t>
            </a:r>
            <a:r>
              <a:rPr lang="en-US" sz="2400" dirty="0"/>
              <a:t> human resources </a:t>
            </a:r>
          </a:p>
          <a:p>
            <a:r>
              <a:rPr lang="en-US" sz="2400" dirty="0"/>
              <a:t>Masters student Ashley Yoon from CNU</a:t>
            </a:r>
          </a:p>
          <a:p>
            <a:r>
              <a:rPr lang="en-US" sz="2400" dirty="0"/>
              <a:t>Eric </a:t>
            </a:r>
            <a:r>
              <a:rPr lang="en-US" sz="2400" dirty="0" err="1"/>
              <a:t>Fuchey</a:t>
            </a:r>
            <a:r>
              <a:rPr lang="en-US" sz="2400" dirty="0"/>
              <a:t> (UConn)</a:t>
            </a:r>
          </a:p>
          <a:p>
            <a:pPr lvl="1"/>
            <a:r>
              <a:rPr lang="en-US" sz="2400" dirty="0"/>
              <a:t>Mentoring High School Honor Student Kai </a:t>
            </a:r>
            <a:r>
              <a:rPr lang="en-US" sz="2400" dirty="0" err="1"/>
              <a:t>Vylet</a:t>
            </a:r>
            <a:r>
              <a:rPr lang="en-US" sz="2400" dirty="0"/>
              <a:t> </a:t>
            </a:r>
          </a:p>
          <a:p>
            <a:r>
              <a:rPr lang="en-US" sz="2400" dirty="0"/>
              <a:t>GEM team (Kondo </a:t>
            </a:r>
            <a:r>
              <a:rPr lang="en-US" sz="2400" i="1" dirty="0"/>
              <a:t>et al</a:t>
            </a:r>
            <a:r>
              <a:rPr lang="en-US" sz="2400" dirty="0"/>
              <a:t>.)</a:t>
            </a:r>
          </a:p>
          <a:p>
            <a:r>
              <a:rPr lang="en-US" sz="2400" dirty="0"/>
              <a:t>Grinch team (Carlos </a:t>
            </a:r>
            <a:r>
              <a:rPr lang="en-US" sz="2400" i="1" dirty="0"/>
              <a:t>et al.)</a:t>
            </a:r>
          </a:p>
          <a:p>
            <a:r>
              <a:rPr lang="en-US" sz="2400" dirty="0" err="1"/>
              <a:t>Hodoscope</a:t>
            </a:r>
            <a:r>
              <a:rPr lang="en-US" sz="2400" dirty="0"/>
              <a:t> team group does not have team on-site, but their trips to </a:t>
            </a:r>
            <a:r>
              <a:rPr lang="en-US" sz="2400" dirty="0" err="1"/>
              <a:t>JLab</a:t>
            </a:r>
            <a:r>
              <a:rPr lang="en-US" sz="2400" dirty="0"/>
              <a:t> and supplies have been extremely very useful as have been the DOE/SULI students.</a:t>
            </a:r>
          </a:p>
          <a:p>
            <a:r>
              <a:rPr lang="en-US" sz="2400" dirty="0"/>
              <a:t>Could really use </a:t>
            </a:r>
            <a:r>
              <a:rPr lang="en-US" sz="2400" b="1" dirty="0"/>
              <a:t>at least </a:t>
            </a:r>
            <a:r>
              <a:rPr lang="en-US" sz="2400" dirty="0"/>
              <a:t>one on-site Ph.D. student focused on BigBite.</a:t>
            </a:r>
          </a:p>
          <a:p>
            <a:endParaRPr lang="en-US" sz="2800" i="1" dirty="0"/>
          </a:p>
          <a:p>
            <a:endParaRPr lang="en-US" sz="2800" dirty="0"/>
          </a:p>
          <a:p>
            <a:pPr marL="571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135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96AAE-26D1-C64D-B002-00123BB47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263"/>
            <a:ext cx="9144000" cy="396875"/>
          </a:xfrm>
        </p:spPr>
        <p:txBody>
          <a:bodyPr/>
          <a:lstStyle/>
          <a:p>
            <a:r>
              <a:rPr lang="en-US" sz="3200" dirty="0"/>
              <a:t>Looking forward to our new BigBite group photo.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12CE83-8B8A-E54A-A76A-3BBF8D805A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35" t="7524" r="6709" b="6386"/>
          <a:stretch/>
        </p:blipFill>
        <p:spPr>
          <a:xfrm rot="16200000">
            <a:off x="2113324" y="227592"/>
            <a:ext cx="5148851" cy="71763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71817D-81CA-BF4E-8C01-66B61DA1686E}"/>
              </a:ext>
            </a:extLst>
          </p:cNvPr>
          <p:cNvSpPr txBox="1"/>
          <p:nvPr/>
        </p:nvSpPr>
        <p:spPr>
          <a:xfrm>
            <a:off x="0" y="82568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Shown is the previous group that worked on getting BigBite together for Marathon.</a:t>
            </a:r>
          </a:p>
        </p:txBody>
      </p:sp>
    </p:spTree>
    <p:extLst>
      <p:ext uri="{BB962C8B-B14F-4D97-AF65-F5344CB8AC3E}">
        <p14:creationId xmlns:p14="http://schemas.microsoft.com/office/powerpoint/2010/main" val="4160827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28B0-EA1E-4A4B-A0F0-3DC3C1E17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84AA6-8BE8-D34D-A176-54B6B9563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" y="834390"/>
            <a:ext cx="8835390" cy="5109210"/>
          </a:xfrm>
        </p:spPr>
        <p:txBody>
          <a:bodyPr/>
          <a:lstStyle/>
          <a:p>
            <a:r>
              <a:rPr lang="en-US" sz="1800" dirty="0"/>
              <a:t>Much of the BigBite detector is now together in the TED high-bay.</a:t>
            </a:r>
          </a:p>
          <a:p>
            <a:r>
              <a:rPr lang="en-US" sz="1800" dirty="0"/>
              <a:t>Need to double check we have items &amp; a budget for items outside groups are assuming we have</a:t>
            </a:r>
          </a:p>
          <a:p>
            <a:pPr lvl="1"/>
            <a:r>
              <a:rPr lang="en-US" sz="1800" dirty="0"/>
              <a:t>Gas (both for chambers and Cherenkov)</a:t>
            </a:r>
          </a:p>
          <a:p>
            <a:pPr lvl="1"/>
            <a:r>
              <a:rPr lang="en-US" sz="1800" dirty="0"/>
              <a:t>Cables &amp; Connectors </a:t>
            </a:r>
          </a:p>
          <a:p>
            <a:pPr lvl="2"/>
            <a:r>
              <a:rPr lang="en-US" sz="1800" dirty="0"/>
              <a:t>e.g. NINO to QDC connectors </a:t>
            </a:r>
            <a:r>
              <a:rPr lang="en-US" sz="1800" dirty="0" err="1"/>
              <a:t>mented</a:t>
            </a:r>
            <a:r>
              <a:rPr lang="en-US" sz="1800" dirty="0"/>
              <a:t> in Rachel’s talk</a:t>
            </a:r>
          </a:p>
          <a:p>
            <a:pPr lvl="1"/>
            <a:r>
              <a:rPr lang="en-US" sz="1800" dirty="0"/>
              <a:t>Electronics</a:t>
            </a:r>
          </a:p>
          <a:p>
            <a:r>
              <a:rPr lang="en-US" sz="1800" dirty="0"/>
              <a:t>Need to check all lengths and locations.</a:t>
            </a:r>
          </a:p>
          <a:p>
            <a:pPr lvl="1"/>
            <a:r>
              <a:rPr lang="en-US" sz="1800" dirty="0"/>
              <a:t>As noted yesterday, some small items need to find radiation safe spots (e.g. the NINO card low voltage supplies)</a:t>
            </a:r>
          </a:p>
          <a:p>
            <a:r>
              <a:rPr lang="en-US" sz="1800" dirty="0">
                <a:solidFill>
                  <a:srgbClr val="FF0000"/>
                </a:solidFill>
              </a:rPr>
              <a:t>And until we have it all assembled, I will continue to have nightmares about double counting …</a:t>
            </a:r>
          </a:p>
          <a:p>
            <a:r>
              <a:rPr lang="en-US" sz="1800" b="1" dirty="0"/>
              <a:t>This Summer Is Very Important</a:t>
            </a:r>
          </a:p>
          <a:p>
            <a:pPr lvl="1"/>
            <a:r>
              <a:rPr lang="en-US" sz="1800" dirty="0"/>
              <a:t>Need to have DAQ running and taking cosmic data, so that we have time to address any issues prior to installation.</a:t>
            </a:r>
          </a:p>
          <a:p>
            <a:pPr lvl="1"/>
            <a:r>
              <a:rPr lang="en-US" sz="1800" dirty="0"/>
              <a:t>Making progress, but going slower then I would like. </a:t>
            </a:r>
          </a:p>
        </p:txBody>
      </p:sp>
    </p:spTree>
    <p:extLst>
      <p:ext uri="{BB962C8B-B14F-4D97-AF65-F5344CB8AC3E}">
        <p14:creationId xmlns:p14="http://schemas.microsoft.com/office/powerpoint/2010/main" val="576206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AC095-7882-FB4F-AD03-81D08408A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263"/>
            <a:ext cx="9144000" cy="396875"/>
          </a:xfrm>
        </p:spPr>
        <p:txBody>
          <a:bodyPr/>
          <a:lstStyle/>
          <a:p>
            <a:r>
              <a:rPr lang="en-US" dirty="0"/>
              <a:t>BigBite Highly Cited Papers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3D078-1188-3045-81AF-4E96B73EE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428" y="1009890"/>
            <a:ext cx="8686800" cy="4525963"/>
          </a:xfrm>
        </p:spPr>
        <p:txBody>
          <a:bodyPr/>
          <a:lstStyle/>
          <a:p>
            <a:r>
              <a:rPr lang="en-US" sz="2200" dirty="0"/>
              <a:t>R. </a:t>
            </a:r>
            <a:r>
              <a:rPr lang="en-US" sz="2200" dirty="0" err="1"/>
              <a:t>Subedi</a:t>
            </a:r>
            <a:r>
              <a:rPr lang="en-US" sz="2200" dirty="0"/>
              <a:t> </a:t>
            </a:r>
            <a:r>
              <a:rPr lang="en-US" sz="2200" i="1" dirty="0"/>
              <a:t>et al</a:t>
            </a:r>
            <a:r>
              <a:rPr lang="en-US" sz="2200" dirty="0"/>
              <a:t>., Probing Cold Dense Nuclear Matter, Science </a:t>
            </a:r>
            <a:r>
              <a:rPr lang="en-US" sz="2200" b="1" dirty="0"/>
              <a:t>320</a:t>
            </a:r>
            <a:r>
              <a:rPr lang="en-US" sz="2200" dirty="0"/>
              <a:t> (2008) 1476.  </a:t>
            </a:r>
            <a:r>
              <a:rPr lang="en-US" sz="2200" dirty="0">
                <a:solidFill>
                  <a:srgbClr val="FF0000"/>
                </a:solidFill>
              </a:rPr>
              <a:t>(263 citations)  </a:t>
            </a:r>
            <a:r>
              <a:rPr lang="en-US" sz="2200" dirty="0">
                <a:solidFill>
                  <a:srgbClr val="7030A0"/>
                </a:solidFill>
              </a:rPr>
              <a:t>[</a:t>
            </a:r>
            <a:r>
              <a:rPr lang="en-US" sz="2200" dirty="0" err="1">
                <a:solidFill>
                  <a:srgbClr val="7030A0"/>
                </a:solidFill>
              </a:rPr>
              <a:t>JLab</a:t>
            </a:r>
            <a:r>
              <a:rPr lang="en-US" sz="2200" dirty="0">
                <a:solidFill>
                  <a:srgbClr val="7030A0"/>
                </a:solidFill>
              </a:rPr>
              <a:t> / Proton Arm ]</a:t>
            </a:r>
          </a:p>
          <a:p>
            <a:r>
              <a:rPr lang="en-US" sz="2200" dirty="0"/>
              <a:t>I. </a:t>
            </a:r>
            <a:r>
              <a:rPr lang="en-US" sz="2200" dirty="0" err="1"/>
              <a:t>Passchier</a:t>
            </a:r>
            <a:r>
              <a:rPr lang="en-US" sz="2200" dirty="0"/>
              <a:t> </a:t>
            </a:r>
            <a:r>
              <a:rPr lang="en-US" sz="2200" i="1" dirty="0"/>
              <a:t>et al</a:t>
            </a:r>
            <a:r>
              <a:rPr lang="en-US" sz="2200" dirty="0"/>
              <a:t>., The Charge Form-factor of the Neutron from the Reaction Pol. D(pol. e, </a:t>
            </a:r>
            <a:r>
              <a:rPr lang="en-US" sz="2200" dirty="0" err="1"/>
              <a:t>e’n</a:t>
            </a:r>
            <a:r>
              <a:rPr lang="en-US" sz="2200" dirty="0"/>
              <a:t>) p, Phys. Rev. Lett. </a:t>
            </a:r>
            <a:r>
              <a:rPr lang="en-US" sz="2200" b="1" dirty="0"/>
              <a:t>82</a:t>
            </a:r>
            <a:r>
              <a:rPr lang="en-US" sz="2200" dirty="0"/>
              <a:t> (1999) 4988. </a:t>
            </a:r>
            <a:r>
              <a:rPr lang="en-US" sz="2200" dirty="0">
                <a:solidFill>
                  <a:srgbClr val="FF0000"/>
                </a:solidFill>
              </a:rPr>
              <a:t>(223 citations) </a:t>
            </a:r>
            <a:r>
              <a:rPr lang="en-US" sz="2200" dirty="0">
                <a:solidFill>
                  <a:srgbClr val="0070C0"/>
                </a:solidFill>
              </a:rPr>
              <a:t>[NIKHEF / Electron Arm] 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( part of my dissertation research )</a:t>
            </a:r>
          </a:p>
          <a:p>
            <a:r>
              <a:rPr lang="en-US" sz="2200" dirty="0"/>
              <a:t>X. Qian </a:t>
            </a:r>
            <a:r>
              <a:rPr lang="en-US" sz="2200" i="1" dirty="0"/>
              <a:t>et al</a:t>
            </a:r>
            <a:r>
              <a:rPr lang="en-US" sz="2200" dirty="0"/>
              <a:t>., Single Spin Asymmetries in Charged Pion Production from Semi-Inclusive Deep Inelastic Scattering on a Transversely Polarized </a:t>
            </a:r>
            <a:r>
              <a:rPr lang="en-US" sz="2200" baseline="30000" dirty="0"/>
              <a:t>3</a:t>
            </a:r>
            <a:r>
              <a:rPr lang="en-US" sz="2200" dirty="0"/>
              <a:t>He, Phys. Rev. Lett. </a:t>
            </a:r>
            <a:r>
              <a:rPr lang="en-US" sz="2200" b="1" dirty="0"/>
              <a:t>107</a:t>
            </a:r>
            <a:r>
              <a:rPr lang="en-US" sz="2200" dirty="0"/>
              <a:t> (2011) 072003. </a:t>
            </a:r>
            <a:r>
              <a:rPr lang="en-US" sz="2200" dirty="0">
                <a:solidFill>
                  <a:srgbClr val="FF0000"/>
                </a:solidFill>
              </a:rPr>
              <a:t>(196 citations) </a:t>
            </a:r>
            <a:r>
              <a:rPr lang="en-US" sz="2200" dirty="0">
                <a:solidFill>
                  <a:srgbClr val="0070C0"/>
                </a:solidFill>
              </a:rPr>
              <a:t>[</a:t>
            </a:r>
            <a:r>
              <a:rPr lang="en-US" sz="2200" dirty="0" err="1">
                <a:solidFill>
                  <a:srgbClr val="0070C0"/>
                </a:solidFill>
              </a:rPr>
              <a:t>JLab</a:t>
            </a:r>
            <a:r>
              <a:rPr lang="en-US" sz="2200" dirty="0">
                <a:solidFill>
                  <a:srgbClr val="0070C0"/>
                </a:solidFill>
              </a:rPr>
              <a:t> / Electron Arm]</a:t>
            </a:r>
          </a:p>
          <a:p>
            <a:r>
              <a:rPr lang="en-US" sz="2200" dirty="0"/>
              <a:t>R. </a:t>
            </a:r>
            <a:r>
              <a:rPr lang="en-US" sz="2200" dirty="0" err="1"/>
              <a:t>Shneor</a:t>
            </a:r>
            <a:r>
              <a:rPr lang="en-US" sz="2200" dirty="0"/>
              <a:t> </a:t>
            </a:r>
            <a:r>
              <a:rPr lang="en-US" sz="2200" i="1" dirty="0"/>
              <a:t>et al., </a:t>
            </a:r>
            <a:r>
              <a:rPr lang="en-US" sz="2200" dirty="0"/>
              <a:t>Investigation of proton-proton short-range correlations via the </a:t>
            </a:r>
            <a:r>
              <a:rPr lang="en-US" sz="2200" baseline="30000" dirty="0"/>
              <a:t>12</a:t>
            </a:r>
            <a:r>
              <a:rPr lang="en-US" sz="2200" dirty="0"/>
              <a:t>C(e, </a:t>
            </a:r>
            <a:r>
              <a:rPr lang="en-US" sz="2200" dirty="0" err="1"/>
              <a:t>e’pp</a:t>
            </a:r>
            <a:r>
              <a:rPr lang="en-US" sz="2200" dirty="0"/>
              <a:t>), Phys. Rev. Lett. </a:t>
            </a:r>
            <a:r>
              <a:rPr lang="en-US" sz="2200" b="1" dirty="0"/>
              <a:t>99 </a:t>
            </a:r>
            <a:r>
              <a:rPr lang="en-US" sz="2200" dirty="0"/>
              <a:t>(2007) 072501. </a:t>
            </a:r>
            <a:r>
              <a:rPr lang="en-US" sz="2200" dirty="0">
                <a:solidFill>
                  <a:srgbClr val="FF0000"/>
                </a:solidFill>
              </a:rPr>
              <a:t> (142 citations) </a:t>
            </a:r>
            <a:r>
              <a:rPr lang="en-US" sz="2200" dirty="0">
                <a:solidFill>
                  <a:srgbClr val="7030A0"/>
                </a:solidFill>
              </a:rPr>
              <a:t>[ </a:t>
            </a:r>
            <a:r>
              <a:rPr lang="en-US" sz="2200" dirty="0" err="1">
                <a:solidFill>
                  <a:srgbClr val="7030A0"/>
                </a:solidFill>
              </a:rPr>
              <a:t>JLab</a:t>
            </a:r>
            <a:r>
              <a:rPr lang="en-US" sz="2200" dirty="0">
                <a:solidFill>
                  <a:srgbClr val="7030A0"/>
                </a:solidFill>
              </a:rPr>
              <a:t> /Proton Arm ]</a:t>
            </a:r>
          </a:p>
          <a:p>
            <a:r>
              <a:rPr lang="en-US" sz="2200" dirty="0"/>
              <a:t>S. Riordan </a:t>
            </a:r>
            <a:r>
              <a:rPr lang="en-US" sz="2200" i="1" dirty="0"/>
              <a:t>et al., </a:t>
            </a:r>
            <a:r>
              <a:rPr lang="en-US" sz="2200" dirty="0"/>
              <a:t>Measurements of the Electric Form Factor of the Neutron up to 𝑄</a:t>
            </a:r>
            <a:r>
              <a:rPr lang="en-US" sz="2200" baseline="30000" dirty="0"/>
              <a:t>2</a:t>
            </a:r>
            <a:r>
              <a:rPr lang="en-US" sz="2200" dirty="0"/>
              <a:t>=3.4𝐺𝑒𝑉</a:t>
            </a:r>
            <a:r>
              <a:rPr lang="en-US" sz="2200" baseline="30000" dirty="0"/>
              <a:t>2 </a:t>
            </a:r>
            <a:r>
              <a:rPr lang="en-US" sz="2200" dirty="0"/>
              <a:t>using the Reaction Pol. </a:t>
            </a:r>
            <a:r>
              <a:rPr lang="en-US" sz="2200" baseline="30000" dirty="0"/>
              <a:t>3</a:t>
            </a:r>
            <a:r>
              <a:rPr lang="en-US" sz="2200" dirty="0"/>
              <a:t>𝐻e(pol. e,𝑒′𝑛)pp, Phys. Rev. Lett. </a:t>
            </a:r>
            <a:r>
              <a:rPr lang="en-US" sz="2200" b="1" dirty="0"/>
              <a:t>105</a:t>
            </a:r>
            <a:r>
              <a:rPr lang="en-US" sz="2200" dirty="0"/>
              <a:t> (2010) 262302.  </a:t>
            </a:r>
            <a:r>
              <a:rPr lang="en-US" sz="2200" dirty="0">
                <a:solidFill>
                  <a:srgbClr val="FF0000"/>
                </a:solidFill>
              </a:rPr>
              <a:t>(108 citations)  </a:t>
            </a:r>
            <a:r>
              <a:rPr lang="en-US" sz="2200" dirty="0">
                <a:solidFill>
                  <a:srgbClr val="0070C0"/>
                </a:solidFill>
              </a:rPr>
              <a:t>[</a:t>
            </a:r>
            <a:r>
              <a:rPr lang="en-US" sz="2200" dirty="0" err="1">
                <a:solidFill>
                  <a:srgbClr val="0070C0"/>
                </a:solidFill>
              </a:rPr>
              <a:t>JLab</a:t>
            </a:r>
            <a:r>
              <a:rPr lang="en-US" sz="2200" dirty="0">
                <a:solidFill>
                  <a:srgbClr val="0070C0"/>
                </a:solidFill>
              </a:rPr>
              <a:t> /Electron Arm]</a:t>
            </a:r>
          </a:p>
          <a:p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389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637F4-1473-C249-B395-DA3C43644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Avoiding The Ship of Theseus Paradox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A74153-3CE3-6642-BBE1-778F49E02F3E}"/>
              </a:ext>
            </a:extLst>
          </p:cNvPr>
          <p:cNvSpPr txBox="1"/>
          <p:nvPr/>
        </p:nvSpPr>
        <p:spPr>
          <a:xfrm>
            <a:off x="1" y="606103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Fortunately The BigBite Magnet And The Built in Novosibirsk Label Are Still The Same!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135489-15AD-E542-8E5C-5E98AA22FC0E}"/>
              </a:ext>
            </a:extLst>
          </p:cNvPr>
          <p:cNvSpPr txBox="1"/>
          <p:nvPr/>
        </p:nvSpPr>
        <p:spPr>
          <a:xfrm>
            <a:off x="1" y="879677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Is an object which has all its parts replaced still the same object?!</a:t>
            </a:r>
          </a:p>
        </p:txBody>
      </p:sp>
      <p:pic>
        <p:nvPicPr>
          <p:cNvPr id="6" name="Picture 5" descr="mvc_007x.jpg">
            <a:extLst>
              <a:ext uri="{FF2B5EF4-FFF2-40B4-BE49-F238E27FC236}">
                <a16:creationId xmlns:a16="http://schemas.microsoft.com/office/drawing/2014/main" id="{536173A8-3314-EE4B-AB12-9A549FF17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303" y="3193875"/>
            <a:ext cx="3648209" cy="2736157"/>
          </a:xfrm>
          <a:prstGeom prst="rect">
            <a:avLst/>
          </a:prstGeom>
        </p:spPr>
      </p:pic>
      <p:pic>
        <p:nvPicPr>
          <p:cNvPr id="7" name="Picture 6" descr="made-in-russia.png">
            <a:extLst>
              <a:ext uri="{FF2B5EF4-FFF2-40B4-BE49-F238E27FC236}">
                <a16:creationId xmlns:a16="http://schemas.microsoft.com/office/drawing/2014/main" id="{7B49D483-3D71-F848-A7A6-55A89C9FD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159" y="1294856"/>
            <a:ext cx="3226495" cy="15056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A99DEA-1DFD-074F-BDFF-0DE86F6618C6}"/>
              </a:ext>
            </a:extLst>
          </p:cNvPr>
          <p:cNvSpPr txBox="1"/>
          <p:nvPr/>
        </p:nvSpPr>
        <p:spPr>
          <a:xfrm>
            <a:off x="4920966" y="2860494"/>
            <a:ext cx="35868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Built in Russian in 1995 by the </a:t>
            </a:r>
            <a:r>
              <a:rPr lang="en-US" sz="1400" dirty="0" err="1"/>
              <a:t>Budker</a:t>
            </a:r>
            <a:r>
              <a:rPr lang="en-US" sz="1400" dirty="0"/>
              <a:t> Institute</a:t>
            </a:r>
          </a:p>
        </p:txBody>
      </p:sp>
      <p:pic>
        <p:nvPicPr>
          <p:cNvPr id="9" name="Picture 8" descr="magnet.png">
            <a:extLst>
              <a:ext uri="{FF2B5EF4-FFF2-40B4-BE49-F238E27FC236}">
                <a16:creationId xmlns:a16="http://schemas.microsoft.com/office/drawing/2014/main" id="{A35A1CCA-2094-D54F-971E-78E40308F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77" y="1391556"/>
            <a:ext cx="3395300" cy="453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95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56"/>
            <a:ext cx="8229600" cy="396875"/>
          </a:xfrm>
        </p:spPr>
        <p:txBody>
          <a:bodyPr/>
          <a:lstStyle/>
          <a:p>
            <a:r>
              <a:rPr lang="en-US" dirty="0"/>
              <a:t>Other BigBite Infrastructure Items</a:t>
            </a:r>
          </a:p>
        </p:txBody>
      </p:sp>
      <p:pic>
        <p:nvPicPr>
          <p:cNvPr id="5" name="Picture 4" descr="BigBite-Rai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095" y="1326179"/>
            <a:ext cx="3033662" cy="3938222"/>
          </a:xfrm>
          <a:prstGeom prst="rect">
            <a:avLst/>
          </a:prstGeom>
        </p:spPr>
      </p:pic>
      <p:pic>
        <p:nvPicPr>
          <p:cNvPr id="6" name="Picture 5" descr="Right-Side-Inner-Rai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8" y="1326179"/>
            <a:ext cx="5570839" cy="39382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978" y="5350845"/>
            <a:ext cx="4129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Right side inner rail (top of HRS link) clear.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27817" y="5397011"/>
            <a:ext cx="3295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Outer rail still located on left side</a:t>
            </a:r>
          </a:p>
          <a:p>
            <a:r>
              <a:rPr lang="en-US" dirty="0"/>
              <a:t>needs to move and be surveyed.</a:t>
            </a:r>
          </a:p>
        </p:txBody>
      </p:sp>
    </p:spTree>
    <p:extLst>
      <p:ext uri="{BB962C8B-B14F-4D97-AF65-F5344CB8AC3E}">
        <p14:creationId xmlns:p14="http://schemas.microsoft.com/office/powerpoint/2010/main" val="1426153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BigBite Sieve Plate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718" y="896010"/>
            <a:ext cx="9026281" cy="1266861"/>
          </a:xfrm>
        </p:spPr>
        <p:txBody>
          <a:bodyPr/>
          <a:lstStyle/>
          <a:p>
            <a:r>
              <a:rPr lang="en-US" sz="2000" dirty="0"/>
              <a:t>BigBite sieve is currently located in the “</a:t>
            </a:r>
            <a:r>
              <a:rPr lang="en-US" sz="2000" dirty="0" err="1"/>
              <a:t>Transversity</a:t>
            </a:r>
            <a:r>
              <a:rPr lang="en-US" sz="2000" dirty="0"/>
              <a:t>/d2n” field clamp assembly, do we need it moved it to the original NIKHEF field clamp (?)</a:t>
            </a:r>
          </a:p>
          <a:p>
            <a:r>
              <a:rPr lang="en-US" sz="2000" dirty="0"/>
              <a:t>The sieve is 2” lead and worked well for </a:t>
            </a:r>
            <a:r>
              <a:rPr lang="en-US" sz="2000" dirty="0" err="1"/>
              <a:t>Transersity</a:t>
            </a:r>
            <a:r>
              <a:rPr lang="en-US" sz="2000" dirty="0"/>
              <a:t>/d2n &amp; p/d experiments.</a:t>
            </a:r>
          </a:p>
          <a:p>
            <a:pPr lvl="1"/>
            <a:r>
              <a:rPr lang="en-US" sz="1600" dirty="0">
                <a:hlinkClick r:id="rId2" tooltip="Persistent link using digital object identifier"/>
              </a:rPr>
              <a:t>https://doi.org/10.1016/j.nima.2012.04.085</a:t>
            </a:r>
            <a:r>
              <a:rPr lang="en-US" sz="1600" dirty="0"/>
              <a:t> </a:t>
            </a:r>
          </a:p>
        </p:txBody>
      </p:sp>
      <p:pic>
        <p:nvPicPr>
          <p:cNvPr id="5" name="Picture 4" descr="seiv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1117"/>
            <a:ext cx="2563377" cy="3305407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18DF75-59D1-EC4E-BE9A-285F23C73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730" y="2765334"/>
            <a:ext cx="50673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22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22624" cy="728662"/>
          </a:xfrm>
        </p:spPr>
        <p:txBody>
          <a:bodyPr>
            <a:normAutofit fontScale="90000"/>
          </a:bodyPr>
          <a:lstStyle/>
          <a:p>
            <a:r>
              <a:rPr lang="en-US" dirty="0"/>
              <a:t>Latest Generation BigBite Package</a:t>
            </a:r>
          </a:p>
        </p:txBody>
      </p:sp>
      <p:pic>
        <p:nvPicPr>
          <p:cNvPr id="5" name="Picture 4" descr="BB Detector Stack for GM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647" y="2020010"/>
            <a:ext cx="4230900" cy="358960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8100" y="2159000"/>
            <a:ext cx="4786119" cy="3423849"/>
            <a:chOff x="282688" y="2956050"/>
            <a:chExt cx="4287531" cy="2487099"/>
          </a:xfrm>
        </p:grpSpPr>
        <p:sp>
          <p:nvSpPr>
            <p:cNvPr id="7" name="TextBox 6"/>
            <p:cNvSpPr txBox="1"/>
            <p:nvPr/>
          </p:nvSpPr>
          <p:spPr>
            <a:xfrm>
              <a:off x="2437103" y="4906793"/>
              <a:ext cx="854592" cy="275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72B400"/>
                </a:buClr>
                <a:buSzPct val="80000"/>
              </a:pPr>
              <a:r>
                <a:rPr lang="en-US" sz="1200" dirty="0">
                  <a:latin typeface="Avenir Book"/>
                  <a:cs typeface="Avenir Book"/>
                </a:rPr>
                <a:t>Cherenkov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729323" y="4877011"/>
              <a:ext cx="716013" cy="2752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72B400"/>
                </a:buClr>
                <a:buSzPct val="80000"/>
              </a:pPr>
              <a:r>
                <a:rPr lang="en-US" sz="1200" dirty="0">
                  <a:solidFill>
                    <a:prstClr val="black"/>
                  </a:solidFill>
                  <a:latin typeface="Avenir Book"/>
                  <a:cs typeface="Avenir Book"/>
                </a:rPr>
                <a:t>GEM x 3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62657" y="5167878"/>
              <a:ext cx="490232" cy="275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72B400"/>
                </a:buClr>
                <a:buSzPct val="80000"/>
              </a:pPr>
              <a:r>
                <a:rPr lang="en-US" sz="1200" dirty="0">
                  <a:latin typeface="Avenir Book"/>
                  <a:cs typeface="Avenir Book"/>
                </a:rPr>
                <a:t>GEM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928094" y="4894586"/>
              <a:ext cx="642125" cy="275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72B400"/>
                </a:buClr>
                <a:buSzPct val="80000"/>
              </a:pPr>
              <a:r>
                <a:rPr lang="en-US" sz="1200" dirty="0">
                  <a:latin typeface="Avenir Book"/>
                  <a:cs typeface="Avenir Book"/>
                </a:rPr>
                <a:t>Shower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36222" y="4935236"/>
              <a:ext cx="532016" cy="275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72B400"/>
                </a:buClr>
                <a:buSzPct val="80000"/>
              </a:pPr>
              <a:r>
                <a:rPr lang="en-US" sz="1200" dirty="0" err="1">
                  <a:latin typeface="Avenir Book"/>
                  <a:cs typeface="Avenir Book"/>
                </a:rPr>
                <a:t>PreSh</a:t>
              </a:r>
              <a:endParaRPr lang="en-US" sz="1200" dirty="0">
                <a:latin typeface="Avenir Book"/>
                <a:cs typeface="Avenir Book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02338" y="5152281"/>
              <a:ext cx="526771" cy="275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72B400"/>
                </a:buClr>
                <a:buSzPct val="80000"/>
              </a:pPr>
              <a:r>
                <a:rPr lang="en-US" sz="1200" dirty="0">
                  <a:latin typeface="Avenir Book"/>
                  <a:cs typeface="Avenir Book"/>
                </a:rPr>
                <a:t>Hodo</a:t>
              </a:r>
            </a:p>
          </p:txBody>
        </p:sp>
        <p:sp>
          <p:nvSpPr>
            <p:cNvPr id="13" name="Rectangle 12"/>
            <p:cNvSpPr/>
            <p:nvPr/>
          </p:nvSpPr>
          <p:spPr>
            <a:xfrm rot="21030547">
              <a:off x="2090117" y="3401289"/>
              <a:ext cx="132319" cy="1416898"/>
            </a:xfrm>
            <a:prstGeom prst="rect">
              <a:avLst/>
            </a:prstGeom>
            <a:solidFill>
              <a:srgbClr val="000D47"/>
            </a:solidFill>
            <a:ln w="28575" cmpd="sng">
              <a:solidFill>
                <a:srgbClr val="92A6A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 algn="ctr">
                <a:spcAft>
                  <a:spcPts val="200"/>
                </a:spcAft>
                <a:buClr>
                  <a:srgbClr val="72B400"/>
                </a:buClr>
                <a:buSzPct val="80000"/>
                <a:buFont typeface="Wingdings" charset="2"/>
                <a:buChar char="Ø"/>
              </a:pPr>
              <a:endParaRPr lang="en-US" dirty="0">
                <a:solidFill>
                  <a:schemeClr val="tx1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rot="21030547">
              <a:off x="2338985" y="3177972"/>
              <a:ext cx="644849" cy="1675340"/>
            </a:xfrm>
            <a:prstGeom prst="rect">
              <a:avLst/>
            </a:prstGeom>
            <a:solidFill>
              <a:srgbClr val="585691"/>
            </a:solidFill>
            <a:ln w="98425" cmpd="sng">
              <a:solidFill>
                <a:srgbClr val="F6560A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 algn="ctr">
                <a:spcAft>
                  <a:spcPts val="200"/>
                </a:spcAft>
                <a:buClr>
                  <a:srgbClr val="72B400"/>
                </a:buClr>
                <a:buSzPct val="80000"/>
                <a:buFont typeface="Wingdings" charset="2"/>
                <a:buChar char="Ø"/>
              </a:pPr>
              <a:endParaRPr lang="en-US" dirty="0">
                <a:solidFill>
                  <a:schemeClr val="tx1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21030547">
              <a:off x="3284869" y="3028316"/>
              <a:ext cx="150387" cy="1753108"/>
            </a:xfrm>
            <a:prstGeom prst="rect">
              <a:avLst/>
            </a:prstGeom>
            <a:solidFill>
              <a:srgbClr val="FCA10A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 algn="ctr">
                <a:spcAft>
                  <a:spcPts val="200"/>
                </a:spcAft>
                <a:buClr>
                  <a:srgbClr val="72B400"/>
                </a:buClr>
                <a:buSzPct val="80000"/>
                <a:buFont typeface="Wingdings" charset="2"/>
                <a:buChar char="Ø"/>
              </a:pPr>
              <a:endParaRPr lang="en-US" dirty="0">
                <a:solidFill>
                  <a:schemeClr val="tx1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21030547">
              <a:off x="3457822" y="2997008"/>
              <a:ext cx="171448" cy="1753108"/>
            </a:xfrm>
            <a:prstGeom prst="rect">
              <a:avLst/>
            </a:prstGeom>
            <a:solidFill>
              <a:srgbClr val="FCFF0D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 algn="ctr">
                <a:spcAft>
                  <a:spcPts val="200"/>
                </a:spcAft>
                <a:buClr>
                  <a:srgbClr val="72B400"/>
                </a:buClr>
                <a:buSzPct val="80000"/>
                <a:buFont typeface="Wingdings" charset="2"/>
                <a:buChar char="Ø"/>
              </a:pPr>
              <a:endParaRPr lang="en-US" dirty="0">
                <a:solidFill>
                  <a:schemeClr val="tx1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21030547">
              <a:off x="3653158" y="2956050"/>
              <a:ext cx="247882" cy="1754102"/>
            </a:xfrm>
            <a:prstGeom prst="rect">
              <a:avLst/>
            </a:prstGeom>
            <a:solidFill>
              <a:srgbClr val="FB04FD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 algn="ctr">
                <a:spcAft>
                  <a:spcPts val="200"/>
                </a:spcAft>
                <a:buClr>
                  <a:srgbClr val="72B400"/>
                </a:buClr>
                <a:buSzPct val="80000"/>
                <a:buFont typeface="Wingdings" charset="2"/>
                <a:buChar char="Ø"/>
              </a:pPr>
              <a:endParaRPr lang="en-US" dirty="0">
                <a:solidFill>
                  <a:schemeClr val="tx1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 rot="21030547">
              <a:off x="1703959" y="3474641"/>
              <a:ext cx="132319" cy="1416898"/>
            </a:xfrm>
            <a:prstGeom prst="rect">
              <a:avLst/>
            </a:prstGeom>
            <a:solidFill>
              <a:srgbClr val="000D47"/>
            </a:solidFill>
            <a:ln w="28575" cmpd="sng">
              <a:solidFill>
                <a:srgbClr val="92A6A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 algn="ctr">
                <a:spcAft>
                  <a:spcPts val="200"/>
                </a:spcAft>
                <a:buClr>
                  <a:srgbClr val="72B400"/>
                </a:buClr>
                <a:buSzPct val="80000"/>
                <a:buFont typeface="Wingdings" charset="2"/>
                <a:buChar char="Ø"/>
              </a:pPr>
              <a:endParaRPr lang="en-US" dirty="0">
                <a:solidFill>
                  <a:schemeClr val="tx1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 rot="21030547">
              <a:off x="1891750" y="3438738"/>
              <a:ext cx="132319" cy="1416898"/>
            </a:xfrm>
            <a:prstGeom prst="rect">
              <a:avLst/>
            </a:prstGeom>
            <a:solidFill>
              <a:srgbClr val="000D47"/>
            </a:solidFill>
            <a:ln w="28575" cmpd="sng">
              <a:solidFill>
                <a:srgbClr val="92A6A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 algn="ctr">
                <a:spcAft>
                  <a:spcPts val="200"/>
                </a:spcAft>
                <a:buClr>
                  <a:srgbClr val="72B400"/>
                </a:buClr>
                <a:buSzPct val="80000"/>
                <a:buFont typeface="Wingdings" charset="2"/>
                <a:buChar char="Ø"/>
              </a:pPr>
              <a:endParaRPr lang="en-US" dirty="0">
                <a:solidFill>
                  <a:schemeClr val="tx1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 rot="21030547">
              <a:off x="3090998" y="3087371"/>
              <a:ext cx="148508" cy="1707888"/>
            </a:xfrm>
            <a:prstGeom prst="rect">
              <a:avLst/>
            </a:prstGeom>
            <a:solidFill>
              <a:srgbClr val="000D47"/>
            </a:solidFill>
            <a:ln w="28575" cmpd="sng">
              <a:solidFill>
                <a:srgbClr val="92A6A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 algn="ctr">
                <a:spcAft>
                  <a:spcPts val="200"/>
                </a:spcAft>
                <a:buClr>
                  <a:srgbClr val="72B400"/>
                </a:buClr>
                <a:buSzPct val="80000"/>
                <a:buFont typeface="Wingdings" charset="2"/>
                <a:buChar char="Ø"/>
              </a:pPr>
              <a:endParaRPr lang="en-US" dirty="0">
                <a:solidFill>
                  <a:schemeClr val="tx1"/>
                </a:solidFill>
                <a:latin typeface="Avenir Book"/>
                <a:cs typeface="Avenir Book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rot="273749" flipV="1">
              <a:off x="282688" y="4176226"/>
              <a:ext cx="1301442" cy="34747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3304159" y="4845668"/>
              <a:ext cx="46653" cy="368402"/>
            </a:xfrm>
            <a:prstGeom prst="straightConnector1">
              <a:avLst/>
            </a:prstGeom>
            <a:ln w="12700">
              <a:solidFill>
                <a:srgbClr val="008000"/>
              </a:solidFill>
              <a:tailEnd type="stealth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3735767" y="4772811"/>
              <a:ext cx="229957" cy="471786"/>
            </a:xfrm>
            <a:prstGeom prst="straightConnector1">
              <a:avLst/>
            </a:prstGeom>
            <a:ln w="12700">
              <a:solidFill>
                <a:srgbClr val="008000"/>
              </a:solidFill>
              <a:tailEnd type="stealth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 flipV="1">
              <a:off x="3965724" y="4735419"/>
              <a:ext cx="177167" cy="228749"/>
            </a:xfrm>
            <a:prstGeom prst="straightConnector1">
              <a:avLst/>
            </a:prstGeom>
            <a:ln w="12700">
              <a:solidFill>
                <a:srgbClr val="008000"/>
              </a:solidFill>
              <a:tailEnd type="stealth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 flipV="1">
              <a:off x="3519331" y="4807450"/>
              <a:ext cx="61099" cy="214909"/>
            </a:xfrm>
            <a:prstGeom prst="straightConnector1">
              <a:avLst/>
            </a:prstGeom>
            <a:ln w="12700">
              <a:solidFill>
                <a:srgbClr val="008000"/>
              </a:solidFill>
              <a:tailEnd type="stealth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2351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696992"/>
          </a:xfrm>
        </p:spPr>
        <p:txBody>
          <a:bodyPr>
            <a:normAutofit fontScale="90000"/>
          </a:bodyPr>
          <a:lstStyle/>
          <a:p>
            <a:r>
              <a:rPr lang="en-US" dirty="0"/>
              <a:t>Modification Of Frame For The Grinch</a:t>
            </a:r>
          </a:p>
        </p:txBody>
      </p:sp>
      <p:pic>
        <p:nvPicPr>
          <p:cNvPr id="4" name="Picture 3" descr="IMG_20180330_102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468966"/>
            <a:ext cx="3670301" cy="4893734"/>
          </a:xfrm>
          <a:prstGeom prst="rect">
            <a:avLst/>
          </a:prstGeom>
        </p:spPr>
      </p:pic>
      <p:pic>
        <p:nvPicPr>
          <p:cNvPr id="5" name="Picture 4" descr="IMG_20180515_1347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499" y="1468966"/>
            <a:ext cx="3670301" cy="48937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0700" y="6432034"/>
            <a:ext cx="3400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During Modification In Hall C Shop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42635" y="6432034"/>
            <a:ext cx="460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 Modifications With Grinch Being Installed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CE44FB-2F37-A349-BACB-FA38DAC46323}"/>
              </a:ext>
            </a:extLst>
          </p:cNvPr>
          <p:cNvSpPr txBox="1"/>
          <p:nvPr/>
        </p:nvSpPr>
        <p:spPr>
          <a:xfrm>
            <a:off x="11430" y="82125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Thanks to the Hall C technical staff for modifying the frame &amp; Hall A staff for installation of Grinch.</a:t>
            </a:r>
          </a:p>
          <a:p>
            <a:pPr algn="ctr"/>
            <a:r>
              <a:rPr lang="en-US" sz="1600" dirty="0"/>
              <a:t>( Shower detectors remained in the frame during the modifications. ) </a:t>
            </a:r>
          </a:p>
        </p:txBody>
      </p:sp>
    </p:spTree>
    <p:extLst>
      <p:ext uri="{BB962C8B-B14F-4D97-AF65-F5344CB8AC3E}">
        <p14:creationId xmlns:p14="http://schemas.microsoft.com/office/powerpoint/2010/main" val="3672617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863600"/>
          </a:xfrm>
        </p:spPr>
        <p:txBody>
          <a:bodyPr/>
          <a:lstStyle/>
          <a:p>
            <a:r>
              <a:rPr lang="en-US" sz="2800" dirty="0"/>
              <a:t>SULI Students Working On </a:t>
            </a:r>
            <a:r>
              <a:rPr lang="en-US" sz="2800" dirty="0" err="1"/>
              <a:t>Hodoscope</a:t>
            </a:r>
            <a:endParaRPr lang="en-US" sz="2800" dirty="0"/>
          </a:p>
        </p:txBody>
      </p:sp>
      <p:pic>
        <p:nvPicPr>
          <p:cNvPr id="4" name="Picture 3" descr="IMG_20180615_0947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180" y="1348169"/>
            <a:ext cx="6597571" cy="49481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3C8083-FC39-824F-ABF3-A689DBCFF8F7}"/>
              </a:ext>
            </a:extLst>
          </p:cNvPr>
          <p:cNvSpPr txBox="1"/>
          <p:nvPr/>
        </p:nvSpPr>
        <p:spPr>
          <a:xfrm>
            <a:off x="0" y="92121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Mentored and trained by the Glasgow group</a:t>
            </a:r>
          </a:p>
        </p:txBody>
      </p:sp>
    </p:spTree>
    <p:extLst>
      <p:ext uri="{BB962C8B-B14F-4D97-AF65-F5344CB8AC3E}">
        <p14:creationId xmlns:p14="http://schemas.microsoft.com/office/powerpoint/2010/main" val="1896393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78E67-8F91-E24C-AF20-265F6BFAF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263"/>
            <a:ext cx="9144000" cy="396875"/>
          </a:xfrm>
        </p:spPr>
        <p:txBody>
          <a:bodyPr/>
          <a:lstStyle/>
          <a:p>
            <a:r>
              <a:rPr lang="en-US" sz="3200" dirty="0"/>
              <a:t>Current Status of BigBite Detector Package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197A8C-4F13-8A4F-9EEC-60377B16B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330" y="1036320"/>
            <a:ext cx="3886200" cy="5181600"/>
          </a:xfrm>
          <a:prstGeom prst="rect">
            <a:avLst/>
          </a:prstGeom>
        </p:spPr>
      </p:pic>
      <p:pic>
        <p:nvPicPr>
          <p:cNvPr id="6" name="Picture 5" descr="BB Detector Stack for GMn.JPG">
            <a:extLst>
              <a:ext uri="{FF2B5EF4-FFF2-40B4-BE49-F238E27FC236}">
                <a16:creationId xmlns:a16="http://schemas.microsoft.com/office/drawing/2014/main" id="{3D4F5F90-D686-1344-AED4-25CF4364F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87" y="1117040"/>
            <a:ext cx="4230900" cy="35896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A22082-B27F-8E46-A3C1-B531C0CD21E1}"/>
              </a:ext>
            </a:extLst>
          </p:cNvPr>
          <p:cNvSpPr txBox="1"/>
          <p:nvPr/>
        </p:nvSpPr>
        <p:spPr>
          <a:xfrm>
            <a:off x="320041" y="5017591"/>
            <a:ext cx="4697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Shown are the Grinch, </a:t>
            </a:r>
            <a:r>
              <a:rPr lang="en-US" dirty="0" err="1"/>
              <a:t>Preshower</a:t>
            </a:r>
            <a:r>
              <a:rPr lang="en-US" dirty="0"/>
              <a:t>, </a:t>
            </a:r>
            <a:r>
              <a:rPr lang="en-US" dirty="0" err="1"/>
              <a:t>Hodoscope</a:t>
            </a:r>
            <a:r>
              <a:rPr lang="en-US" dirty="0"/>
              <a:t>,</a:t>
            </a:r>
          </a:p>
          <a:p>
            <a:r>
              <a:rPr lang="en-US" dirty="0"/>
              <a:t>and the Shower detectors in the modified BigBite frame.</a:t>
            </a:r>
          </a:p>
        </p:txBody>
      </p:sp>
    </p:spTree>
    <p:extLst>
      <p:ext uri="{BB962C8B-B14F-4D97-AF65-F5344CB8AC3E}">
        <p14:creationId xmlns:p14="http://schemas.microsoft.com/office/powerpoint/2010/main" val="1471087006"/>
      </p:ext>
    </p:extLst>
  </p:cSld>
  <p:clrMapOvr>
    <a:masterClrMapping/>
  </p:clrMapOvr>
</p:sld>
</file>

<file path=ppt/theme/theme1.xml><?xml version="1.0" encoding="utf-8"?>
<a:theme xmlns:a="http://schemas.openxmlformats.org/drawingml/2006/main" name="2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3419</TotalTime>
  <Words>1213</Words>
  <Application>Microsoft Macintosh PowerPoint</Application>
  <PresentationFormat>On-screen Show (4:3)</PresentationFormat>
  <Paragraphs>117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ＭＳ Ｐゴシック</vt:lpstr>
      <vt:lpstr>Arial</vt:lpstr>
      <vt:lpstr>Avenir Book</vt:lpstr>
      <vt:lpstr>Calibri</vt:lpstr>
      <vt:lpstr>Minion Pro</vt:lpstr>
      <vt:lpstr>Wingdings</vt:lpstr>
      <vt:lpstr>2_JLabPowerpointMain</vt:lpstr>
      <vt:lpstr>BigBite Detector Integration (bringing GEMs, GRINCH, Preshower, Hodoscope, and Shower together)</vt:lpstr>
      <vt:lpstr>BigBite Highly Cited Papers</vt:lpstr>
      <vt:lpstr>Avoiding The Ship of Theseus Paradox</vt:lpstr>
      <vt:lpstr>Other BigBite Infrastructure Items</vt:lpstr>
      <vt:lpstr>BigBite Sieve Plate</vt:lpstr>
      <vt:lpstr>Latest Generation BigBite Package</vt:lpstr>
      <vt:lpstr>Modification Of Frame For The Grinch</vt:lpstr>
      <vt:lpstr>SULI Students Working On Hodoscope</vt:lpstr>
      <vt:lpstr>Current Status of BigBite Detector Package</vt:lpstr>
      <vt:lpstr>BigBite Preshower &amp; Shower Detector</vt:lpstr>
      <vt:lpstr>New Electronics / DAQ Weldment</vt:lpstr>
      <vt:lpstr>New Smaller Design</vt:lpstr>
      <vt:lpstr>Status of Detector Integration </vt:lpstr>
      <vt:lpstr>High Voltage &amp; DAQ (see Alex’s talk)</vt:lpstr>
      <vt:lpstr> BigBite Timeline (work one in 2018 and to be done in 2019)</vt:lpstr>
      <vt:lpstr> On-site Manpower</vt:lpstr>
      <vt:lpstr>Looking forward to our new BigBite group photo.</vt:lpstr>
      <vt:lpstr>In Summary</vt:lpstr>
    </vt:vector>
  </TitlesOfParts>
  <Company>Jefferson Lab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BigBite Timeline: Green Items Completed Last Six Months</dc:title>
  <dc:creator>Douglas Higinbotham</dc:creator>
  <cp:lastModifiedBy>douglas.higinbotham@gmail.com</cp:lastModifiedBy>
  <cp:revision>47</cp:revision>
  <dcterms:created xsi:type="dcterms:W3CDTF">2018-07-21T20:32:14Z</dcterms:created>
  <dcterms:modified xsi:type="dcterms:W3CDTF">2019-02-27T14:20:54Z</dcterms:modified>
</cp:coreProperties>
</file>