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3" r:id="rId7"/>
    <p:sldId id="265" r:id="rId8"/>
    <p:sldId id="261" r:id="rId9"/>
    <p:sldId id="262" r:id="rId10"/>
    <p:sldId id="264" r:id="rId11"/>
    <p:sldId id="266" r:id="rId12"/>
    <p:sldId id="267" r:id="rId13"/>
    <p:sldId id="268" r:id="rId14"/>
    <p:sldId id="270" r:id="rId15"/>
    <p:sldId id="279" r:id="rId16"/>
    <p:sldId id="282" r:id="rId17"/>
    <p:sldId id="283" r:id="rId18"/>
    <p:sldId id="269" r:id="rId19"/>
    <p:sldId id="309" r:id="rId20"/>
    <p:sldId id="315" r:id="rId21"/>
    <p:sldId id="285" r:id="rId22"/>
    <p:sldId id="286" r:id="rId23"/>
    <p:sldId id="307" r:id="rId24"/>
    <p:sldId id="318" r:id="rId25"/>
    <p:sldId id="325" r:id="rId26"/>
    <p:sldId id="319" r:id="rId27"/>
    <p:sldId id="320" r:id="rId28"/>
    <p:sldId id="322" r:id="rId29"/>
    <p:sldId id="323" r:id="rId30"/>
    <p:sldId id="335" r:id="rId31"/>
    <p:sldId id="284" r:id="rId32"/>
    <p:sldId id="327" r:id="rId33"/>
    <p:sldId id="336" r:id="rId34"/>
    <p:sldId id="329" r:id="rId35"/>
    <p:sldId id="330" r:id="rId36"/>
    <p:sldId id="331" r:id="rId37"/>
    <p:sldId id="332" r:id="rId38"/>
    <p:sldId id="333" r:id="rId39"/>
    <p:sldId id="334" r:id="rId40"/>
    <p:sldId id="272" r:id="rId41"/>
    <p:sldId id="338" r:id="rId42"/>
    <p:sldId id="337" r:id="rId43"/>
    <p:sldId id="287" r:id="rId44"/>
    <p:sldId id="308" r:id="rId45"/>
    <p:sldId id="324" r:id="rId46"/>
    <p:sldId id="321" r:id="rId47"/>
    <p:sldId id="326" r:id="rId48"/>
    <p:sldId id="281" r:id="rId49"/>
    <p:sldId id="280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36" autoAdjust="0"/>
    <p:restoredTop sz="95957"/>
  </p:normalViewPr>
  <p:slideViewPr>
    <p:cSldViewPr snapToObjects="1">
      <p:cViewPr varScale="1">
        <p:scale>
          <a:sx n="182" d="100"/>
          <a:sy n="182" d="100"/>
        </p:scale>
        <p:origin x="1152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9EE66-7B39-4247-AA02-7851DDDB181B}" type="datetimeFigureOut">
              <a:rPr lang="en-US" smtClean="0"/>
              <a:t>2/26/19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A32DA-546F-7A40-ADCF-A3AE03C3C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05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29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62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20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16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54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51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6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29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94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13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515"/>
            <a:ext cx="9144000" cy="582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84993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96910" y="6492238"/>
            <a:ext cx="1154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2/27/19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93796" y="6492238"/>
            <a:ext cx="3512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SBS Winter Collaboration Meeting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6068" y="6492238"/>
            <a:ext cx="11379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127209B-B3F5-498A-AD06-B1E95A6A5D2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2240"/>
            <a:ext cx="1749647" cy="365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58" y="6400163"/>
            <a:ext cx="146304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2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hallaweb.jlab.org/12GeV/SuperBigBite/SBS-minutes/2014/Puckett_RICH_MC_update.pdf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nidlamp.jlab.org/SBS-experiments/JDocDB/system/files/biblio/2016/05/report_on_ecal_prototype_test-ver3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38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github.com/JeffersonLab/g4sbs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allaweb.jlab.org/wiki/index.php/Documentation_of_g4sb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SBS Monte Carlo Simulation—status and results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Andrew Puckett</a:t>
            </a:r>
          </a:p>
          <a:p>
            <a:r>
              <a:rPr lang="en-US" dirty="0"/>
              <a:t>University of Connecticut</a:t>
            </a:r>
          </a:p>
          <a:p>
            <a:r>
              <a:rPr lang="en-US" dirty="0"/>
              <a:t>SBS Winter Collaboration Meeting</a:t>
            </a:r>
          </a:p>
          <a:p>
            <a:r>
              <a:rPr lang="en-US" dirty="0"/>
              <a:t>February 27, 2019</a:t>
            </a:r>
          </a:p>
        </p:txBody>
      </p:sp>
    </p:spTree>
    <p:extLst>
      <p:ext uri="{BB962C8B-B14F-4D97-AF65-F5344CB8AC3E}">
        <p14:creationId xmlns:p14="http://schemas.microsoft.com/office/powerpoint/2010/main" val="3909938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D7E10-4DB6-EE4B-BAF3-4511F9716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GEP simulation inventory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FD232-419B-5443-B274-617ACC99D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9600"/>
            <a:ext cx="7315200" cy="34691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25FB4A-173C-4C44-A41F-579F2E8B0B2A}"/>
              </a:ext>
            </a:extLst>
          </p:cNvPr>
          <p:cNvSpPr txBox="1"/>
          <p:nvPr/>
        </p:nvSpPr>
        <p:spPr>
          <a:xfrm>
            <a:off x="0" y="411480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Existing: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beamline + scattering chamber w/snout + basic LH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target cell geometry + SBS magnet + field clamps + pole shims + lead shielding + FT+FPP1+FPP2 GEMs + CH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HCAL + CDET + ECAL + TOSCA map for 12 GeV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thermal annealing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Missing: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TOSCA maps for 5 and 8 GeV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SBS sieve slit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Details to be finalized: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ECAL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supermodule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layout and lead-glass blocks, final CDET layout, final GEM+CH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layout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E4BAEE-0807-1F41-BF1A-B1BB46741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667000"/>
            <a:ext cx="2743200" cy="1290441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2A87CF-3BB9-974C-AC07-FA0FCB041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0EDF76-0742-0C4B-84FE-2C39E60FF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A06C7A-499E-9841-97F2-77590D4AA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7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C032A-B62C-B24F-A16B-C009D643F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515"/>
            <a:ext cx="9144000" cy="429685"/>
          </a:xfrm>
        </p:spPr>
        <p:txBody>
          <a:bodyPr>
            <a:normAutofit/>
          </a:bodyPr>
          <a:lstStyle/>
          <a:p>
            <a:r>
              <a:rPr lang="en-US" sz="2400" dirty="0"/>
              <a:t>SIDIS simulation inventory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B37DD-CC73-5C45-BB43-4F1C528A8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457200"/>
            <a:ext cx="7315200" cy="34691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1BE0F4-4B73-7443-8646-CA4C8BFF329F}"/>
              </a:ext>
            </a:extLst>
          </p:cNvPr>
          <p:cNvSpPr txBox="1"/>
          <p:nvPr/>
        </p:nvSpPr>
        <p:spPr>
          <a:xfrm>
            <a:off x="0" y="392635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Existing: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BigBite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SBS magnet + SBS GEMs + RICH + HCAL + 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target +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BigBite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field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Missing: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Beamline, (simulation-relevant) target details, TOSCA maps (design for most of these missing geometries doesn’t exist yet for SIDIS), field clamps,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Details to be finalized: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finalize SIDIS layout and specifications—minimize differences from GEN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wrt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beamline, target,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notion of running SIDIS after GEN w/minimal config. changes 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E44B9261-0E7D-E348-8B27-9B5B9FAF874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37938589"/>
                  </p:ext>
                </p:extLst>
              </p:nvPr>
            </p:nvGraphicFramePr>
            <p:xfrm>
              <a:off x="990599" y="5249797"/>
              <a:ext cx="7162799" cy="11379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23257">
                      <a:extLst>
                        <a:ext uri="{9D8B030D-6E8A-4147-A177-3AD203B41FA5}">
                          <a16:colId xmlns:a16="http://schemas.microsoft.com/office/drawing/2014/main" val="2995427565"/>
                        </a:ext>
                      </a:extLst>
                    </a:gridCol>
                    <a:gridCol w="1023257">
                      <a:extLst>
                        <a:ext uri="{9D8B030D-6E8A-4147-A177-3AD203B41FA5}">
                          <a16:colId xmlns:a16="http://schemas.microsoft.com/office/drawing/2014/main" val="1933985594"/>
                        </a:ext>
                      </a:extLst>
                    </a:gridCol>
                    <a:gridCol w="1023257">
                      <a:extLst>
                        <a:ext uri="{9D8B030D-6E8A-4147-A177-3AD203B41FA5}">
                          <a16:colId xmlns:a16="http://schemas.microsoft.com/office/drawing/2014/main" val="1556862919"/>
                        </a:ext>
                      </a:extLst>
                    </a:gridCol>
                    <a:gridCol w="1023257">
                      <a:extLst>
                        <a:ext uri="{9D8B030D-6E8A-4147-A177-3AD203B41FA5}">
                          <a16:colId xmlns:a16="http://schemas.microsoft.com/office/drawing/2014/main" val="1861917986"/>
                        </a:ext>
                      </a:extLst>
                    </a:gridCol>
                    <a:gridCol w="1023257">
                      <a:extLst>
                        <a:ext uri="{9D8B030D-6E8A-4147-A177-3AD203B41FA5}">
                          <a16:colId xmlns:a16="http://schemas.microsoft.com/office/drawing/2014/main" val="3631773871"/>
                        </a:ext>
                      </a:extLst>
                    </a:gridCol>
                    <a:gridCol w="1023257">
                      <a:extLst>
                        <a:ext uri="{9D8B030D-6E8A-4147-A177-3AD203B41FA5}">
                          <a16:colId xmlns:a16="http://schemas.microsoft.com/office/drawing/2014/main" val="1110111459"/>
                        </a:ext>
                      </a:extLst>
                    </a:gridCol>
                    <a:gridCol w="1023257">
                      <a:extLst>
                        <a:ext uri="{9D8B030D-6E8A-4147-A177-3AD203B41FA5}">
                          <a16:colId xmlns:a16="http://schemas.microsoft.com/office/drawing/2014/main" val="414234719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sub>
                                </m:sSub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𝑮𝒆𝑽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  <m:t>𝑩𝑩</m:t>
                                    </m:r>
                                  </m:sub>
                                </m:sSub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𝒅𝒆𝒈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  <m:t>𝑩𝑩</m:t>
                                    </m:r>
                                  </m:sub>
                                </m:sSub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  <m:t>𝟒𝟖</m:t>
                                    </m:r>
                                    <m: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  <m: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  <m:t>𝟒𝟖</m:t>
                                    </m:r>
                                  </m:sub>
                                </m:sSub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  <m:t>𝒅𝒆𝒈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  <m:t>𝟒𝟖</m:t>
                                    </m:r>
                                    <m: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  <m: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  <m:t>𝟒𝟖</m:t>
                                    </m:r>
                                  </m:sub>
                                </m:sSub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  <m:t>𝑯𝑪𝑨𝑳</m:t>
                                    </m:r>
                                  </m:sub>
                                </m:sSub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Beam Line Configuration #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7957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11.0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30.0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1.55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14.0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2.8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8.5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503039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8.8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30.0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1.55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14.0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2.8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8.5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573656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E44B9261-0E7D-E348-8B27-9B5B9FAF874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37938589"/>
                  </p:ext>
                </p:extLst>
              </p:nvPr>
            </p:nvGraphicFramePr>
            <p:xfrm>
              <a:off x="990599" y="5249797"/>
              <a:ext cx="7162799" cy="11379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23257">
                      <a:extLst>
                        <a:ext uri="{9D8B030D-6E8A-4147-A177-3AD203B41FA5}">
                          <a16:colId xmlns:a16="http://schemas.microsoft.com/office/drawing/2014/main" val="2995427565"/>
                        </a:ext>
                      </a:extLst>
                    </a:gridCol>
                    <a:gridCol w="1023257">
                      <a:extLst>
                        <a:ext uri="{9D8B030D-6E8A-4147-A177-3AD203B41FA5}">
                          <a16:colId xmlns:a16="http://schemas.microsoft.com/office/drawing/2014/main" val="1933985594"/>
                        </a:ext>
                      </a:extLst>
                    </a:gridCol>
                    <a:gridCol w="1023257">
                      <a:extLst>
                        <a:ext uri="{9D8B030D-6E8A-4147-A177-3AD203B41FA5}">
                          <a16:colId xmlns:a16="http://schemas.microsoft.com/office/drawing/2014/main" val="1556862919"/>
                        </a:ext>
                      </a:extLst>
                    </a:gridCol>
                    <a:gridCol w="1023257">
                      <a:extLst>
                        <a:ext uri="{9D8B030D-6E8A-4147-A177-3AD203B41FA5}">
                          <a16:colId xmlns:a16="http://schemas.microsoft.com/office/drawing/2014/main" val="1861917986"/>
                        </a:ext>
                      </a:extLst>
                    </a:gridCol>
                    <a:gridCol w="1023257">
                      <a:extLst>
                        <a:ext uri="{9D8B030D-6E8A-4147-A177-3AD203B41FA5}">
                          <a16:colId xmlns:a16="http://schemas.microsoft.com/office/drawing/2014/main" val="3631773871"/>
                        </a:ext>
                      </a:extLst>
                    </a:gridCol>
                    <a:gridCol w="1023257">
                      <a:extLst>
                        <a:ext uri="{9D8B030D-6E8A-4147-A177-3AD203B41FA5}">
                          <a16:colId xmlns:a16="http://schemas.microsoft.com/office/drawing/2014/main" val="1110111459"/>
                        </a:ext>
                      </a:extLst>
                    </a:gridCol>
                    <a:gridCol w="1023257">
                      <a:extLst>
                        <a:ext uri="{9D8B030D-6E8A-4147-A177-3AD203B41FA5}">
                          <a16:colId xmlns:a16="http://schemas.microsoft.com/office/drawing/2014/main" val="4142347195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3226" r="-600000" b="-1935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1250" t="-3226" r="-507500" b="-1935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8765" t="-3226" r="-401235" b="-1935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98765" t="-3226" r="-301235" b="-1935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98765" t="-3226" r="-201235" b="-1935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5000" t="-3226" r="-103750" b="-1935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Beam Line Configuration #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7957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11.0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30.0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1.55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14.0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2.8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8.5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503039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8.8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30.0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1.55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14.0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2.8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8.5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573656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EC0AEE-2C3A-1F48-9A2E-6C873989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DAE2AB-ADD8-C041-BD2F-52B1810BB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10163E-C5C0-914D-950F-B4481BE12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14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DD860C-29B6-6D41-8E4C-53C6EF7A2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“Built-in” event generator inventory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A4AE21C9-8F8A-3046-B3C3-577B12E852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609600"/>
                <a:ext cx="9144000" cy="5791200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dirty="0"/>
                  <a:t>“Elastic”—elastic </a:t>
                </a:r>
                <a:r>
                  <a:rPr lang="en-US" i="1" dirty="0"/>
                  <a:t>ep</a:t>
                </a:r>
                <a:r>
                  <a:rPr lang="en-US" dirty="0"/>
                  <a:t> or quasi-elastic </a:t>
                </a:r>
                <a:r>
                  <a:rPr lang="en-US" baseline="30000" dirty="0"/>
                  <a:t>2</a:t>
                </a:r>
                <a:r>
                  <a:rPr lang="en-US" dirty="0"/>
                  <a:t>H(</a:t>
                </a:r>
                <a:r>
                  <a:rPr lang="en-US" dirty="0" err="1"/>
                  <a:t>e,e’N</a:t>
                </a:r>
                <a:r>
                  <a:rPr lang="en-US" dirty="0"/>
                  <a:t>), </a:t>
                </a:r>
                <a:r>
                  <a:rPr lang="en-US" baseline="30000" dirty="0"/>
                  <a:t>3</a:t>
                </a:r>
                <a:r>
                  <a:rPr lang="en-US" dirty="0"/>
                  <a:t>He(</a:t>
                </a:r>
                <a:r>
                  <a:rPr lang="en-US" dirty="0" err="1"/>
                  <a:t>e,e’N</a:t>
                </a:r>
                <a:r>
                  <a:rPr lang="en-US" dirty="0"/>
                  <a:t>).</a:t>
                </a:r>
              </a:p>
              <a:p>
                <a:pPr lvl="1"/>
                <a:r>
                  <a:rPr lang="en-US" dirty="0"/>
                  <a:t>Includes realistic Fermi smearing, but not binding effects. </a:t>
                </a:r>
              </a:p>
              <a:p>
                <a:pPr lvl="1"/>
                <a:r>
                  <a:rPr lang="en-US" dirty="0"/>
                  <a:t>Includes nucleon spin tracking in magnetic field</a:t>
                </a:r>
              </a:p>
              <a:p>
                <a:r>
                  <a:rPr lang="en-US" dirty="0"/>
                  <a:t>“Inelastic”—Christy-</a:t>
                </a:r>
                <a:r>
                  <a:rPr lang="en-US" dirty="0" err="1"/>
                  <a:t>Bosted</a:t>
                </a:r>
                <a:r>
                  <a:rPr lang="en-US" dirty="0"/>
                  <a:t> fit of inclusive structure functions, assumes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hadronic final state, isotropic decay in photon-nucleon rest frame</a:t>
                </a:r>
              </a:p>
              <a:p>
                <a:r>
                  <a:rPr lang="en-US" dirty="0"/>
                  <a:t>“DIS”—CTEQ6 PDFs, Callan-Gross relation assumed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r>
                  <a:rPr lang="en-US" dirty="0"/>
                  <a:t>“beam”—throw beam electrons at the target, with uniform “raster” pattern; no beam angular or momentum spread included yet, but easy enough to do. </a:t>
                </a:r>
              </a:p>
              <a:p>
                <a:r>
                  <a:rPr lang="en-US" dirty="0"/>
                  <a:t>“SIDIS”—CTEQ6 PDFs, DSS2007 FFs, Callan-Gross relation assumed, flavor-independent Gaussian transverse momentum widths for PDF and FF</a:t>
                </a:r>
              </a:p>
              <a:p>
                <a:r>
                  <a:rPr lang="en-US" dirty="0"/>
                  <a:t>“WISER”-–Wiser inclusive pion cross sections</a:t>
                </a:r>
              </a:p>
              <a:p>
                <a:r>
                  <a:rPr lang="en-US" dirty="0"/>
                  <a:t>“gun”—Generic particle gun. All GEANT4 particle types, user-specified kinematics/generation limits. Can include polarization for spin tracking</a:t>
                </a:r>
              </a:p>
              <a:p>
                <a:r>
                  <a:rPr lang="en-US" dirty="0"/>
                  <a:t>“PYTHIA”—PYTHIA6.4 interface (actually doesn’t directly call PYTHIA, but loads events from a ROOT tree in a LUND-style format, which could in principle be prepared by any physics generator.</a:t>
                </a:r>
              </a:p>
              <a:p>
                <a:r>
                  <a:rPr lang="en-US" dirty="0"/>
                  <a:t>“ESEPP” (Freddy’s </a:t>
                </a:r>
                <a:r>
                  <a:rPr lang="en-US" i="1" dirty="0"/>
                  <a:t>gen</a:t>
                </a:r>
                <a:r>
                  <a:rPr lang="en-US" dirty="0"/>
                  <a:t> branch only): Radiatively corrected elastic </a:t>
                </a:r>
                <a:r>
                  <a:rPr lang="en-US" i="1" dirty="0"/>
                  <a:t>ep </a:t>
                </a:r>
                <a:r>
                  <a:rPr lang="en-US" dirty="0"/>
                  <a:t>event generator. Doesn’t include pre-vertex external radiative corrections, E loss and multiple scattering.</a:t>
                </a:r>
              </a:p>
              <a:p>
                <a:r>
                  <a:rPr lang="en-US" dirty="0"/>
                  <a:t>New: option to turn on rejection sampling to produce events distributed according to cross section (as opposed to throwing flat in phase space volume and weighting by cross section)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A4AE21C9-8F8A-3046-B3C3-577B12E852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609600"/>
                <a:ext cx="9144000" cy="5791200"/>
              </a:xfrm>
              <a:blipFill>
                <a:blip r:embed="rId2"/>
                <a:stretch>
                  <a:fillRect l="-278" t="-1974" r="-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EB45DD-50B3-C745-806D-2FA4CB894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44237F-6DF4-EC4F-B382-C341089F3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4C1248-DAB1-6248-BFFB-1491F1781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07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785697A-7006-5947-A81E-B8270895D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results from </a:t>
            </a:r>
            <a:r>
              <a:rPr lang="en-US" i="1" dirty="0"/>
              <a:t>g4sbs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590CB7-9250-3240-9451-1A9014A91D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Recent and not-so-recent…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E2FD7-BE91-484A-A6D8-4AB292FC2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BB18B-64F9-2D41-B6F5-006FA7C2E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027AA-8758-364B-9EEB-6AD3B5B0E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26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Detailed simulation of RICH PID performance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401"/>
            <a:ext cx="4572000" cy="2209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" y="3369794"/>
            <a:ext cx="5806440" cy="1861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09600"/>
            <a:ext cx="4572000" cy="22731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208" y="2882758"/>
            <a:ext cx="3337792" cy="30175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06208" y="5900278"/>
            <a:ext cx="3337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HERMES/SBS RICH @UConn, Sept. 2014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2915556"/>
            <a:ext cx="5806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Times New Roman" charset="0"/>
                <a:ea typeface="Times New Roman" charset="0"/>
                <a:cs typeface="Times New Roman" charset="0"/>
              </a:rPr>
              <a:t>GEANT4-simulated 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RICH performance in SBS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5231162"/>
            <a:ext cx="5806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charset="0"/>
                <a:ea typeface="Times New Roman" charset="0"/>
                <a:cs typeface="Times New Roman" charset="0"/>
              </a:rPr>
              <a:t>GEANT4 simulated RICH PID performance in SBS for π/K/p: </a:t>
            </a:r>
            <a:r>
              <a:rPr lang="en-US" sz="1600" b="1" dirty="0">
                <a:latin typeface="Times New Roman" charset="0"/>
                <a:ea typeface="Times New Roman" charset="0"/>
                <a:cs typeface="Times New Roman" charset="0"/>
                <a:hlinkClick r:id="rId6"/>
              </a:rPr>
              <a:t>https://hallaweb.jlab.org/12GeV/SuperBigBite/SBS-minutes/2014/Puckett_RICH_MC_update.pdf</a:t>
            </a:r>
            <a:r>
              <a:rPr lang="en-US" sz="16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1363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C16/ECAL Thermal Annealing Simulation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618"/>
            <a:ext cx="9144000" cy="42707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91036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Longitudinal segmentation of C16 lead-glass to implement depth-dependent radiation-induced darkening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59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Projected ECAL Performance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800100"/>
            <a:ext cx="4572000" cy="3338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00100"/>
            <a:ext cx="4572000" cy="33382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55" y="4138386"/>
            <a:ext cx="91301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Left: ECAL photoelectron yield vs. energy deposition, undamaged case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Right: ECAL photoelectron yield vs. energy deposition, thermal equilibrium state in GEP 12 GeV</a:t>
            </a:r>
            <a:r>
              <a:rPr lang="en-US" sz="2000" baseline="300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point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Average ratio equilibrium/undamaged = (96.3 +/- 0.2) %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More details in final report to DOE (see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Mark's final report to DOE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(requires login) )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87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9144000" cy="529389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GEP GEM rates vs. target thickness,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charset="0"/>
                          </a:rPr>
                          <m:t>𝑰</m:t>
                        </m:r>
                      </m:e>
                      <m:sub>
                        <m:r>
                          <a:rPr lang="en-US" sz="2400" b="1" i="1" smtClean="0">
                            <a:latin typeface="Cambria Math" charset="0"/>
                          </a:rPr>
                          <m:t>𝒃𝒆𝒂𝒎</m:t>
                        </m:r>
                      </m:sub>
                    </m:sSub>
                    <m:r>
                      <a:rPr lang="en-US" sz="2400" b="1" i="1" smtClean="0">
                        <a:latin typeface="Cambria Math" charset="0"/>
                      </a:rPr>
                      <m:t>=</m:t>
                    </m:r>
                    <m:r>
                      <a:rPr lang="en-US" sz="2400" b="1" i="1" smtClean="0">
                        <a:latin typeface="Cambria Math" charset="0"/>
                      </a:rPr>
                      <m:t>𝟕𝟓</m:t>
                    </m:r>
                    <m:r>
                      <a:rPr lang="en-US" sz="2400" b="1" i="1" smtClean="0">
                        <a:latin typeface="Cambria Math" charset="0"/>
                      </a:rPr>
                      <m:t> </m:t>
                    </m:r>
                    <m:r>
                      <a:rPr lang="en-US" sz="2400" b="1" i="1" smtClean="0">
                        <a:latin typeface="Cambria Math" charset="0"/>
                      </a:rPr>
                      <m:t>𝝁</m:t>
                    </m:r>
                    <m:r>
                      <a:rPr lang="en-US" sz="2400" b="1" i="1" smtClean="0">
                        <a:latin typeface="Cambria Math" charset="0"/>
                      </a:rPr>
                      <m:t>𝑨</m:t>
                    </m:r>
                    <m:r>
                      <a:rPr lang="en-US" sz="2400" b="1" i="1" smtClean="0">
                        <a:latin typeface="Cambria Math" charset="0"/>
                      </a:rPr>
                      <m:t> 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9144000" cy="529389"/>
              </a:xfrm>
              <a:blipFill>
                <a:blip r:embed="rId2"/>
                <a:stretch>
                  <a:fillRect t="-4762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389"/>
            <a:ext cx="9144000" cy="2951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0627"/>
            <a:ext cx="9144000" cy="29512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82683" y="831898"/>
            <a:ext cx="21175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For a given beam current, GEM background rate in FT increases non-linearly with target thickness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This is an expected result, as the primary beam and the secondary interactions of Bremsstrahlung photons contribute to the background rates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616349" y="866274"/>
                <a:ext cx="222756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1200" dirty="0">
                    <a:latin typeface="Times New Roman" charset="0"/>
                    <a:ea typeface="Times New Roman" charset="0"/>
                    <a:cs typeface="Times New Roman" charset="0"/>
                  </a:rPr>
                  <a:t>Rates vs. thickness fitted with a power-law: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𝑅</m:t>
                    </m:r>
                    <m:r>
                      <a:rPr lang="en-US" sz="1200" b="0" i="1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𝑝</m:t>
                        </m:r>
                      </m:e>
                      <m:sub>
                        <m:r>
                          <a:rPr lang="en-US" sz="12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𝐿</m:t>
                        </m:r>
                      </m:e>
                      <m:sup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</m:oMath>
                </a14:m>
                <a:endParaRPr lang="en-US" sz="12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1200" dirty="0">
                    <a:latin typeface="Times New Roman" charset="0"/>
                    <a:ea typeface="Times New Roman" charset="0"/>
                    <a:cs typeface="Times New Roman" charset="0"/>
                  </a:rPr>
                  <a:t>For the front tracker, the power appears to be about 3/2.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6349" y="866274"/>
                <a:ext cx="2227561" cy="1200329"/>
              </a:xfrm>
              <a:prstGeom prst="rect">
                <a:avLst/>
              </a:prstGeom>
              <a:blipFill rotWithShape="0">
                <a:blip r:embed="rId5"/>
                <a:stretch>
                  <a:fillRect b="-3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40012" y="5211393"/>
            <a:ext cx="2413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Results imply that for a given luminosity, higher current on a thinner target leads to a </a:t>
            </a:r>
            <a:r>
              <a:rPr lang="en-US" sz="1200">
                <a:latin typeface="Times New Roman" charset="0"/>
                <a:ea typeface="Times New Roman" charset="0"/>
                <a:cs typeface="Times New Roman" charset="0"/>
              </a:rPr>
              <a:t>better background situation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9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58AC68-85CE-F141-B30A-E2A50505D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GEP Trigger Logic Definition and Simulations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BDA0BC5-7961-4E45-BA75-400942B6DB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2291A-2CB5-DB44-B9F2-6EEE34E97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0DFB4-18B3-7D4D-81D0-FFF169E4A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18BE2-FADB-F44A-AD26-313DDEECB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53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AC8DD-7F90-834B-9A96-3BC46DA7B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GEP Trigger Analysis—Latest ECAL geometry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38EFA-F71A-F147-883D-013D9BBDA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95ABD-16EE-DB4A-A23A-76CDAFB03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405AA-3191-E347-9716-E55021E42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A91202-96DD-7F4F-8AF0-4EC3006D9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2605" y="-1753585"/>
            <a:ext cx="4418793" cy="914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818B5E-3C09-3341-AB2F-C2947D6154C0}"/>
              </a:ext>
            </a:extLst>
          </p:cNvPr>
          <p:cNvSpPr txBox="1"/>
          <p:nvPr/>
        </p:nvSpPr>
        <p:spPr>
          <a:xfrm>
            <a:off x="76200" y="4800600"/>
            <a:ext cx="9067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Left—near-final layout of GEP ECAL, color-coded by “level 1” sums—2 (horizontal) x 4 (vertical) lead-glass blocks, non-overlapping. Note that these don’t neatly correspond to 3x3 ”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supermodules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Right—color-coded by “level 2” sums. L2 sums are a combination of 2 (horizontal) x 2 (vertical) L1 sums, with 1 L1-sum of horizontal and vertical overlap with adjacent L2 sums.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Non-rectangular geometry is awkward, but straightforward for trigger organization.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Every block is included in at least one L2 sum with at least 17 blocks.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of 213 independent trigger logic sums—overlap increases efficiency with high threshold we want to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835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4D3F4-386B-D449-9990-E4F95AD25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07CD5-9B97-D547-A4B6-414052CB8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Status of </a:t>
            </a:r>
            <a:r>
              <a:rPr lang="en-US" i="1" dirty="0"/>
              <a:t>g4sbs </a:t>
            </a:r>
            <a:r>
              <a:rPr lang="en-US" dirty="0"/>
              <a:t>software package and documentation</a:t>
            </a:r>
          </a:p>
          <a:p>
            <a:r>
              <a:rPr lang="en-US" dirty="0"/>
              <a:t>Review and discussion of existing and missing geometry/event generators/features</a:t>
            </a:r>
          </a:p>
          <a:p>
            <a:r>
              <a:rPr lang="en-US" dirty="0"/>
              <a:t>Highlights of </a:t>
            </a:r>
            <a:r>
              <a:rPr lang="en-US" i="1" dirty="0"/>
              <a:t>g4sbs</a:t>
            </a:r>
            <a:r>
              <a:rPr lang="en-US" dirty="0"/>
              <a:t> simulation studies/results</a:t>
            </a:r>
          </a:p>
          <a:p>
            <a:r>
              <a:rPr lang="en-US" dirty="0"/>
              <a:t>Near-term simulation priorities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09CE6-9589-AE4D-96B3-DB55B037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28A0B-C7B4-AF40-A26E-4E0EEFBA2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D7C1-F4DC-DE48-8C3F-15919BDF5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35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51E57-DCBA-F942-91D6-7C379CC71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ECAL Trigger Efficiency vs threshold, Q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7E7E6F-1514-1643-9829-C5EC6F8AA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4BB0E3-01AE-EA44-9040-EB42B9DC7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9D6FCE-D51C-2E43-9CEC-F846BA890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AEF46F-43B6-9444-AF76-D6B0A19AC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746" y="-120146"/>
            <a:ext cx="3112508" cy="45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054E9B-7816-AC4A-B36D-407438276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4837" y="2276340"/>
            <a:ext cx="2486781" cy="548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0064E5-82C2-3846-A3F6-8C597AB21034}"/>
              </a:ext>
            </a:extLst>
          </p:cNvPr>
          <p:cNvSpPr txBox="1"/>
          <p:nvPr/>
        </p:nvSpPr>
        <p:spPr>
          <a:xfrm>
            <a:off x="4592359" y="1269544"/>
            <a:ext cx="4680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ECAL Trigger Efficiency vs. threshold, expressed as a fraction of the elastic peak position, for ”final” ECAL layout/logic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AAC55A-7260-FA4E-BA46-B46B6AEF66CB}"/>
              </a:ext>
            </a:extLst>
          </p:cNvPr>
          <p:cNvSpPr txBox="1"/>
          <p:nvPr/>
        </p:nvSpPr>
        <p:spPr>
          <a:xfrm>
            <a:off x="0" y="4557875"/>
            <a:ext cx="3486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ECAL Trigger Efficiency vs. Q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for events with a proton track in the FT. </a:t>
            </a:r>
          </a:p>
        </p:txBody>
      </p:sp>
    </p:spTree>
    <p:extLst>
      <p:ext uri="{BB962C8B-B14F-4D97-AF65-F5344CB8AC3E}">
        <p14:creationId xmlns:p14="http://schemas.microsoft.com/office/powerpoint/2010/main" val="207843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Reminder: HCAL Trigger analysis with “L2” logic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07290"/>
            <a:ext cx="4114800" cy="30045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607289"/>
            <a:ext cx="4114800" cy="30045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648801"/>
            <a:ext cx="4495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Signal in HCAL logic group with max signal for elastic ep events, with different cuts on FPP event topology (top left)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Top right: HCAL trigger efficiency vs. threshold for different event topologies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Bottom right: Dependence of efficiency on FPP scattering angle in FPP1 (2)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3810000"/>
            <a:ext cx="4114800" cy="2388089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77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Correlated ECAL-HCAL trigger efficiency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09600"/>
            <a:ext cx="7315200" cy="53414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791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For events with a “good” scattering in FPP1 (left) and events with a “good” scattering in FPP2 (right).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87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PYTHIA: GEP Singles and Coincidence Trigger rates with “L2” HCAL logic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3640"/>
            <a:ext cx="4572000" cy="25075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639618"/>
            <a:ext cx="4572000" cy="29263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05200"/>
            <a:ext cx="4572000" cy="28711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3657600"/>
            <a:ext cx="457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Top left: ECAL trigger rate vs threshold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Top right: HCAL L2 trigger rate vs threshold (based on global OR of all possible 4x4 sums of HCAL signals)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Bottom left: real coincidence rate (PYTHIA6 events) vs ECAL/HCAL thresholds.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TO DO: analysis of accidentals (not trivial for correlated coincidence trigger with many overlapping logic combinations)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62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F283B-E5CF-9149-A6CC-70B5CF1FE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FPP FOM considerations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278FEC-7B11-A34F-A26E-264B20671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EFD2CE-06B0-E14F-AF47-FF18CA841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6252A-6FDA-0240-B25C-409C6456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8294E8-D55F-2F47-A7CC-9F487734A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1270" y="1989"/>
            <a:ext cx="3233460" cy="45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E5A460-38CA-6E4E-B3F5-8F6252F17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904" y="-28841"/>
            <a:ext cx="3233460" cy="457200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D89C4FB-60FD-D244-BFF9-58EA9EA138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634" y="3975103"/>
          <a:ext cx="9132368" cy="22326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3092">
                  <a:extLst>
                    <a:ext uri="{9D8B030D-6E8A-4147-A177-3AD203B41FA5}">
                      <a16:colId xmlns:a16="http://schemas.microsoft.com/office/drawing/2014/main" val="1995689244"/>
                    </a:ext>
                  </a:extLst>
                </a:gridCol>
                <a:gridCol w="2283092">
                  <a:extLst>
                    <a:ext uri="{9D8B030D-6E8A-4147-A177-3AD203B41FA5}">
                      <a16:colId xmlns:a16="http://schemas.microsoft.com/office/drawing/2014/main" val="2560319606"/>
                    </a:ext>
                  </a:extLst>
                </a:gridCol>
                <a:gridCol w="2283092">
                  <a:extLst>
                    <a:ext uri="{9D8B030D-6E8A-4147-A177-3AD203B41FA5}">
                      <a16:colId xmlns:a16="http://schemas.microsoft.com/office/drawing/2014/main" val="2214635382"/>
                    </a:ext>
                  </a:extLst>
                </a:gridCol>
                <a:gridCol w="2283092">
                  <a:extLst>
                    <a:ext uri="{9D8B030D-6E8A-4147-A177-3AD203B41FA5}">
                      <a16:colId xmlns:a16="http://schemas.microsoft.com/office/drawing/2014/main" val="4114248446"/>
                    </a:ext>
                  </a:extLst>
                </a:gridCol>
              </a:tblGrid>
              <a:tr h="43941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Full FPP2 CH2 thickness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50% FPP2 CH2 thickness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75% FPP2 CH2 thickness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3912213"/>
                  </a:ext>
                </a:extLst>
              </a:tr>
              <a:tr h="439419">
                <a:tc>
                  <a:txBody>
                    <a:bodyPr/>
                    <a:lstStyle/>
                    <a:p>
                      <a:r>
                        <a:rPr lang="en-US" sz="1200" dirty="0"/>
                        <a:t>FPP1 rate, 0.4 &lt; theta &lt; 12 deg. (Hz)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1.92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1.85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293028"/>
                  </a:ext>
                </a:extLst>
              </a:tr>
              <a:tr h="439419">
                <a:tc>
                  <a:txBody>
                    <a:bodyPr/>
                    <a:lstStyle/>
                    <a:p>
                      <a:r>
                        <a:rPr lang="en-US" sz="1200" dirty="0"/>
                        <a:t>FPP2 rate, 0.4 &lt; theta &lt; 12 deg. (Hz)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5458224"/>
                  </a:ext>
                </a:extLst>
              </a:tr>
              <a:tr h="439419">
                <a:tc>
                  <a:txBody>
                    <a:bodyPr/>
                    <a:lstStyle/>
                    <a:p>
                      <a:r>
                        <a:rPr lang="en-US" sz="1200" dirty="0"/>
                        <a:t>Total ”good event”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2.59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2.67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2.62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936031"/>
                  </a:ext>
                </a:extLst>
              </a:tr>
              <a:tr h="439419">
                <a:tc>
                  <a:txBody>
                    <a:bodyPr/>
                    <a:lstStyle/>
                    <a:p>
                      <a:r>
                        <a:rPr lang="en-US" sz="1200" dirty="0"/>
                        <a:t>Ratio to default scenario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179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4803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E9E745B-9C8C-3F4C-94B4-37CDDF49B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SBS GEP Optics and Spin Transport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C13FC5-C6FD-C44F-9C9B-93E0EB820D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A9CAEF-5F18-E044-A371-A90815894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8D32C-9B9F-E741-9F0C-14E01FA09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87A5D1-38BE-134E-B7D6-08BD41060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0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C28D2-A553-434D-B562-FA4385D0D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SBS Optics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4FEC5A-0B3D-8346-B2EE-49671669E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609600"/>
            <a:ext cx="6858000" cy="14939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F3396B-C8AE-EC4E-96C6-FB28335B1EF3}"/>
                  </a:ext>
                </a:extLst>
              </p:cNvPr>
              <p:cNvSpPr txBox="1"/>
              <p:nvPr/>
            </p:nvSpPr>
            <p:spPr>
              <a:xfrm>
                <a:off x="0" y="2103563"/>
                <a:ext cx="4343400" cy="3968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New formalism for momentum reconstruction: Expand the product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𝑏𝑒𝑛𝑑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For non-focusing dipole spectrometer like SBS, with approximately uniform field integral, this quantity is almost constant within the acceptance. Trajectory bend angle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𝑏𝑒𝑛𝑑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easily reconstructed, then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𝑏𝑒𝑛𝑑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𝑏𝑒𝑛𝑑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This expansion converges very rapidly: a 4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-order fit gives accuracy well below intrinsic resolution over entire phase space.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F3396B-C8AE-EC4E-96C6-FB28335B1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103563"/>
                <a:ext cx="4343400" cy="3968009"/>
              </a:xfrm>
              <a:prstGeom prst="rect">
                <a:avLst/>
              </a:prstGeom>
              <a:blipFill>
                <a:blip r:embed="rId3"/>
                <a:stretch>
                  <a:fillRect l="-1170" t="-639" b="-1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134C810D-DE34-C44A-9087-7E621A17F0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6173" y="1636990"/>
            <a:ext cx="3200400" cy="41335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3ADA3B-4CAF-324C-8333-389421929021}"/>
                  </a:ext>
                </a:extLst>
              </p:cNvPr>
              <p:cNvSpPr txBox="1"/>
              <p:nvPr/>
            </p:nvSpPr>
            <p:spPr>
              <a:xfrm>
                <a:off x="4738942" y="5410200"/>
                <a:ext cx="3231013" cy="11365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𝑏𝑒𝑛𝑑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0.3 ∫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𝑑𝐿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𝑏𝑒𝑛𝑑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0.3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=∫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⋅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𝑑𝐿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≈2.4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⋅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3ADA3B-4CAF-324C-8333-389421929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8942" y="5410200"/>
                <a:ext cx="3231013" cy="1136530"/>
              </a:xfrm>
              <a:prstGeom prst="rect">
                <a:avLst/>
              </a:prstGeom>
              <a:blipFill>
                <a:blip r:embed="rId5"/>
                <a:stretch>
                  <a:fillRect l="-391" t="-2222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B2687-D8CE-5247-8C20-DCB35695F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7080FB-411C-584D-894B-863C2E96D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138463-FDF1-D749-8F0D-AF0249542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764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BEBDA-C28C-F44F-9755-35DC25A56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SBS Optics: Angle, vertex, momentum resolution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D0AEB3-E316-CF40-9968-9493F6ED5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6190" y="0"/>
            <a:ext cx="5031619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A786D8-6C51-1145-B017-199D372F3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ADE0E-8203-924E-BA06-04604D9A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0396E-7B98-014C-9824-AC9E8ECC6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58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3969D-CA14-A64A-A42B-8C70BE0B5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SBS forward optics expansion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379674-83B2-9E40-A7FA-7E8D295D5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90600"/>
            <a:ext cx="6858000" cy="1436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0D6AB7-5719-2848-AE92-CA0AEAE02252}"/>
              </a:ext>
            </a:extLst>
          </p:cNvPr>
          <p:cNvSpPr txBox="1"/>
          <p:nvPr/>
        </p:nvSpPr>
        <p:spPr>
          <a:xfrm>
            <a:off x="0" y="29718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 optics also needed to translate electron arm reconstructed track into a search region for elastically scattered protons in the SBS FT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7352BB-0A52-9F4C-9387-D74C9BBB3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8F33E-85EE-0A48-80EF-DB3240604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5240B-865B-2C47-93D3-54D2426AC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806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15F4F-D511-364F-B096-C6176E809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515"/>
            <a:ext cx="9144000" cy="885675"/>
          </a:xfrm>
        </p:spPr>
        <p:txBody>
          <a:bodyPr>
            <a:normAutofit fontScale="90000"/>
          </a:bodyPr>
          <a:lstStyle/>
          <a:p>
            <a:r>
              <a:rPr lang="en-US" dirty="0"/>
              <a:t>SBS Forward Optics: resolution of “</a:t>
            </a:r>
            <a:r>
              <a:rPr lang="en-US" dirty="0" err="1"/>
              <a:t>fp</a:t>
            </a:r>
            <a:r>
              <a:rPr lang="en-US" dirty="0"/>
              <a:t>” coordinates and angles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4E3AF8-D2C9-3E45-A579-C0098145C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6190" y="0"/>
            <a:ext cx="5031619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E37B8-A83B-7E42-80D3-5EC11AF08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73155-F431-FB4D-9DE9-AA41F2E8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F3FCF-0811-7B45-AEE6-9C4C3BE0D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17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BCE96-7472-A14F-B1A6-DBB33E578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g4sbs </a:t>
            </a:r>
            <a:r>
              <a:rPr lang="en-US" b="0" dirty="0"/>
              <a:t>Package Status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870D2-39D3-F248-9DCE-95829350E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980" y="990600"/>
            <a:ext cx="4419600" cy="533399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Source code is maintained in a </a:t>
            </a:r>
            <a:r>
              <a:rPr lang="en-US" dirty="0" err="1"/>
              <a:t>github</a:t>
            </a:r>
            <a:r>
              <a:rPr lang="en-US" dirty="0"/>
              <a:t> repository controlled by </a:t>
            </a:r>
            <a:r>
              <a:rPr lang="en-US" dirty="0" err="1"/>
              <a:t>JLab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https://github.com/JeffersonLab/g4sbs</a:t>
            </a:r>
            <a:endParaRPr lang="en-US" dirty="0"/>
          </a:p>
          <a:p>
            <a:r>
              <a:rPr lang="en-US" i="1" dirty="0"/>
              <a:t>Master</a:t>
            </a:r>
            <a:r>
              <a:rPr lang="en-US" dirty="0"/>
              <a:t> branch is most stable/full-featured</a:t>
            </a:r>
          </a:p>
          <a:p>
            <a:r>
              <a:rPr lang="en-US" dirty="0"/>
              <a:t>Active development of the core framework and geometries of the “core” experiment geometries is done in </a:t>
            </a:r>
            <a:r>
              <a:rPr lang="en-US" i="1" dirty="0" err="1"/>
              <a:t>uconn_dev</a:t>
            </a:r>
            <a:r>
              <a:rPr lang="en-US" dirty="0"/>
              <a:t> </a:t>
            </a:r>
          </a:p>
          <a:p>
            <a:r>
              <a:rPr lang="en-US" i="1" dirty="0" err="1"/>
              <a:t>uconn_dev</a:t>
            </a:r>
            <a:r>
              <a:rPr lang="en-US" dirty="0"/>
              <a:t> merged into </a:t>
            </a:r>
            <a:r>
              <a:rPr lang="en-US" i="1" dirty="0"/>
              <a:t>master </a:t>
            </a:r>
            <a:r>
              <a:rPr lang="en-US" dirty="0"/>
              <a:t>as of Feb. 20, 2019. </a:t>
            </a:r>
          </a:p>
          <a:p>
            <a:pPr lvl="1"/>
            <a:r>
              <a:rPr lang="en-US" dirty="0"/>
              <a:t>First update to master since summer 2016—2.5 years worth of </a:t>
            </a:r>
            <a:r>
              <a:rPr lang="en-US" i="1" dirty="0" err="1"/>
              <a:t>uconn_dev</a:t>
            </a:r>
            <a:r>
              <a:rPr lang="en-US" i="1" dirty="0"/>
              <a:t> </a:t>
            </a:r>
            <a:r>
              <a:rPr lang="en-US" dirty="0"/>
              <a:t>commits</a:t>
            </a:r>
          </a:p>
          <a:p>
            <a:r>
              <a:rPr lang="en-US" dirty="0"/>
              <a:t>18 branches of </a:t>
            </a:r>
            <a:r>
              <a:rPr lang="en-US" i="1" dirty="0"/>
              <a:t>g4sbs</a:t>
            </a:r>
            <a:r>
              <a:rPr lang="en-US" dirty="0"/>
              <a:t> currently exist, many (most?) obsolete/defunct. </a:t>
            </a:r>
          </a:p>
          <a:p>
            <a:r>
              <a:rPr lang="en-US" dirty="0"/>
              <a:t>Six “forks” of </a:t>
            </a:r>
            <a:r>
              <a:rPr lang="en-US" i="1" dirty="0"/>
              <a:t>g4sbs</a:t>
            </a:r>
            <a:r>
              <a:rPr lang="en-US" dirty="0"/>
              <a:t> exist, mostly not in active development (according to repo)</a:t>
            </a:r>
          </a:p>
          <a:p>
            <a:r>
              <a:rPr lang="en-US" dirty="0"/>
              <a:t>Glasgow group maintains a separate GEANT4 simulation derived from an older version of </a:t>
            </a:r>
            <a:r>
              <a:rPr lang="en-US" i="1" dirty="0"/>
              <a:t>g4sbs</a:t>
            </a:r>
            <a:r>
              <a:rPr lang="en-US" dirty="0"/>
              <a:t>, with GEANT4 source code modifications to accommodate models for spin-dependent nuclear scattering physics</a:t>
            </a:r>
          </a:p>
          <a:p>
            <a:pPr lvl="1"/>
            <a:r>
              <a:rPr lang="en-US" dirty="0"/>
              <a:t>Glasgow simulation is not part of </a:t>
            </a:r>
            <a:r>
              <a:rPr lang="en-US" i="1" dirty="0"/>
              <a:t>g4sbs</a:t>
            </a:r>
            <a:r>
              <a:rPr lang="en-US" dirty="0"/>
              <a:t> repository; not publicly available.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FFDC87-9D4A-0B4A-8166-3884DDAA5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19200"/>
            <a:ext cx="4572000" cy="4422913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66075FE-4850-3142-84DD-C7BD4EB64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A5B479C-529C-474F-8F05-EFAACB501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5988D8-3644-EB4E-A88C-5256CAF78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835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470A4-A233-374A-82D1-3E5ADCD8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515"/>
            <a:ext cx="9144000" cy="1039285"/>
          </a:xfrm>
        </p:spPr>
        <p:txBody>
          <a:bodyPr>
            <a:normAutofit/>
          </a:bodyPr>
          <a:lstStyle/>
          <a:p>
            <a:r>
              <a:rPr lang="en-US" dirty="0"/>
              <a:t>SBS Optics—”physics angles”, proton angle-momentum correlation, 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173C48-6A42-6143-BA45-E5E71E75A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6191" y="306010"/>
            <a:ext cx="5031619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6FF446-8B23-5B4F-BFED-BF02235C4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338A7-FA62-3C4A-BB94-05164A608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54971-A00F-964C-8731-9AB3B4A26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565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31942EC-CF3D-5242-9B23-B3B016801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SBS Spin Transport—updated formalism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FC59A-C99B-2E48-A690-A6D40C9B3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D00B5-5D3E-7541-BA46-0F4DAD7F2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E2E35-D33F-8944-86A8-9A993361F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31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FDFD27-12D6-864B-A50E-71BF67A0B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4572000" cy="31424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56449E-365D-284E-AA31-256AB0E86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837" y="831880"/>
            <a:ext cx="4572000" cy="26978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55909E4-15AF-3D45-8387-90FF6024CE46}"/>
                  </a:ext>
                </a:extLst>
              </p:cNvPr>
              <p:cNvSpPr txBox="1"/>
              <p:nvPr/>
            </p:nvSpPr>
            <p:spPr>
              <a:xfrm>
                <a:off x="0" y="3752027"/>
                <a:ext cx="9142837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Precession angle is nearly constant within SBS acceptance as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𝜒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𝛾𝜅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𝑏𝑒𝑛𝑑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𝑏𝑒𝑛𝑑</m:t>
                        </m:r>
                      </m:sub>
                    </m:sSub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except at rather small momenta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Non-focusing dipole spectrometer 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itchFamily="2" charset="2"/>
                  </a:rPr>
                  <a:t> deviations from ideal dipole approximation are small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itchFamily="2" charset="2"/>
                  </a:rPr>
                  <a:t>Reconstructed target and focal plane trajectories define a plane—assume proton trajectory bend takes place entirely in this plane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itchFamily="2" charset="2"/>
                  </a:rPr>
                  <a:t>”Modified dipole approximation” (MDA) = rotate spin by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itchFamily="2" charset="2"/>
                          </a:rPr>
                          <m:t>𝛾𝜅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itchFamily="2" charset="2"/>
                          </a:rPr>
                          <m:t>+1</m:t>
                        </m:r>
                      </m:e>
                    </m:d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itchFamily="2" charset="2"/>
                          </a:rPr>
                          <m:t>𝜃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itchFamily="2" charset="2"/>
                          </a:rPr>
                          <m:t>𝑏𝑒𝑛𝑑</m:t>
                        </m:r>
                      </m:sub>
                    </m:sSub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(absolute) or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𝛾𝜅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𝑏𝑒𝑛𝑑</m:t>
                        </m:r>
                      </m:sub>
                    </m:sSub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(relative) about the unit normal vector to the reconstructed bend plane.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Expand deviations of spin transport matrix elements from MDA in a power series in the target trajectory parameters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Only 15 expansion are terms needed to achieve a good description of SBS spin transport for protons over the 2-11 GeV momentum range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Use proton gun generator with equal numbers of protons starting with “pure X”, “pure Y” and “pure Z” polarizations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Track proton spins all the way to SBS FT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55909E4-15AF-3D45-8387-90FF6024C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752027"/>
                <a:ext cx="9142837" cy="2462213"/>
              </a:xfrm>
              <a:prstGeom prst="rect">
                <a:avLst/>
              </a:prstGeom>
              <a:blipFill>
                <a:blip r:embed="rId4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54095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D2F6E-5ADE-324F-8898-C66F85D1E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SBS Spin Transport—Quality of 2</a:t>
            </a:r>
            <a:r>
              <a:rPr lang="en-US" baseline="30000" dirty="0"/>
              <a:t>nd</a:t>
            </a:r>
            <a:r>
              <a:rPr lang="en-US" dirty="0"/>
              <a:t>-order fit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C379-3F67-5249-8A6E-889763767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F23DA6-EAAD-5047-9599-816991BC6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5034B7-0169-BD47-8C1A-EBF885AE5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976436-12A1-FB42-ABCF-741072B10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133"/>
            <a:ext cx="9144000" cy="539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863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BAB6B-40AC-8243-9E63-91CCF8C82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GEP electron arm reconstruction and FT track search constraint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173CFF-41B7-8443-BFBE-24A1BB6B4A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3C9DE-4027-9C47-94F9-113133E86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FC3FB5-C2B8-ED45-A048-8A3EF8266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6734D8-0CC0-9545-8878-41A43B728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82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AC750-0718-2C4D-8C3F-C7179951A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Arm Reconstruction—ECAL Clustering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50DDDB-5A0E-FC42-B087-B8AE1EBFA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6191" y="-303590"/>
            <a:ext cx="503161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7D14BE-CD22-2A49-B36F-E39CE176B4C4}"/>
              </a:ext>
            </a:extLst>
          </p:cNvPr>
          <p:cNvSpPr txBox="1"/>
          <p:nvPr/>
        </p:nvSpPr>
        <p:spPr>
          <a:xfrm>
            <a:off x="2209800" y="15240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Note: pure elastic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events, no background!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4F8606-92C1-DD4B-95EF-FB4DF784491C}"/>
              </a:ext>
            </a:extLst>
          </p:cNvPr>
          <p:cNvSpPr txBox="1"/>
          <p:nvPr/>
        </p:nvSpPr>
        <p:spPr>
          <a:xfrm>
            <a:off x="4038600" y="5631913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Curiously, the “missing” energy fraction is about 15% on average. Where is it going? Resolution still about 6%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541A89-7318-8B45-9237-B18E06ED2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C5DC0BB-1D48-144F-B91C-5DEE1AA62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8852B9-FB56-E24A-AD76-DC05677B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489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337D3-DA30-3B46-82AB-3AF8A5178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ECAL final shower coordinate resolution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885E44-F203-7940-AF19-FD9E35B7B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0654" y="-501549"/>
            <a:ext cx="5702502" cy="777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AC35C8-F283-5F42-A28F-CE24B11D1762}"/>
              </a:ext>
            </a:extLst>
          </p:cNvPr>
          <p:cNvSpPr txBox="1"/>
          <p:nvPr/>
        </p:nvSpPr>
        <p:spPr>
          <a:xfrm>
            <a:off x="7326834" y="3962400"/>
            <a:ext cx="182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Note: y offset of ~7.5 mm results from vertical deflection in SBS fringe field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DCD415-312A-F541-870E-021D4EB36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F55656-93FD-CE46-8022-6392E37AD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C6BDF2-B3FB-034A-85A2-5DD55306B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139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A1FFC-D4A6-E246-84C8-3A2DDFF34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CDET Reconstruction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954118-F3EF-934B-802A-1B3181A8C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1149" y="-501549"/>
            <a:ext cx="5702502" cy="7772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7A47E6-F099-1B4A-A7B0-3DCAA7DA286D}"/>
                  </a:ext>
                </a:extLst>
              </p:cNvPr>
              <p:cNvSpPr txBox="1"/>
              <p:nvPr/>
            </p:nvSpPr>
            <p:spPr>
              <a:xfrm>
                <a:off x="5257800" y="4495800"/>
                <a:ext cx="3886200" cy="1349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Search for CDET hits within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≤3</m:t>
                    </m:r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𝐸𝐶𝐴𝐿</m:t>
                        </m:r>
                      </m:sup>
                    </m:sSubSup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ECAL shower cluster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Compute y coordinate at each CDET plane from energy deposition-weighted average strip y position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7A47E6-F099-1B4A-A7B0-3DCAA7DA2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4495800"/>
                <a:ext cx="3886200" cy="1349344"/>
              </a:xfrm>
              <a:prstGeom prst="rect">
                <a:avLst/>
              </a:prstGeom>
              <a:blipFill>
                <a:blip r:embed="rId3"/>
                <a:stretch>
                  <a:fillRect l="-651" t="-935"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EA7866-00D2-614B-ABA5-7BEA893E5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7E970-8C81-6844-B97B-C6FD54280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4EA2C9-E54C-E646-B1F5-7B5BD69FB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446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37C06-96AC-BA4E-A6BF-04C96BD48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515"/>
            <a:ext cx="9144000" cy="886885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Projecting expected elastically scattered proton track to SBS FT—</a:t>
            </a:r>
            <a:r>
              <a:rPr lang="en-US" dirty="0">
                <a:solidFill>
                  <a:srgbClr val="0432FF"/>
                </a:solidFill>
              </a:rPr>
              <a:t>with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without</a:t>
            </a:r>
            <a:r>
              <a:rPr lang="en-US" dirty="0"/>
              <a:t> vertex information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8D7D25-B971-8A48-A8FE-47233D5BD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88470" y="-59670"/>
            <a:ext cx="5367060" cy="73152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2C13DA-B420-2045-B046-BB9C34EC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BAD98-C77F-1A41-B965-BDC5CB30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96ABE-D580-1F40-A2E7-7AE743234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406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FA898-1AC6-3543-8AE9-C6866B62D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FT track projections vs. true vertex z position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0CC261-EAF7-4F4C-9630-ECA833AA9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9870" y="16530"/>
            <a:ext cx="5367060" cy="7315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125B3D-BF0E-BD43-AA28-CAB04F2CBB09}"/>
                  </a:ext>
                </a:extLst>
              </p:cNvPr>
              <p:cNvSpPr txBox="1"/>
              <p:nvPr/>
            </p:nvSpPr>
            <p:spPr>
              <a:xfrm>
                <a:off x="0" y="533400"/>
                <a:ext cx="9144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Electron angles reconstructed from ECAL/CDET assuming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125B3D-BF0E-BD43-AA28-CAB04F2CBB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33400"/>
                <a:ext cx="9144000" cy="400110"/>
              </a:xfrm>
              <a:prstGeom prst="rect">
                <a:avLst/>
              </a:prstGeom>
              <a:blipFill>
                <a:blip r:embed="rId3"/>
                <a:stretch>
                  <a:fillRect t="-6061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480BB-0045-2744-AED8-3063D3920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2E8B30-92EA-D949-A052-E7E93A5B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1AF96-8DD9-894B-BC7A-A42F2F75C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931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1D010-1423-314C-A2E1-6F6A020DE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ECAL shower coordinates—measured vs SBS predicted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3E0CB4-1B31-C84F-8213-5DADCEEF6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88470" y="-364470"/>
            <a:ext cx="5367060" cy="7315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AD558B-74A3-A747-B215-E74D7371C447}"/>
                  </a:ext>
                </a:extLst>
              </p:cNvPr>
              <p:cNvSpPr txBox="1"/>
              <p:nvPr/>
            </p:nvSpPr>
            <p:spPr>
              <a:xfrm>
                <a:off x="0" y="5867400"/>
                <a:ext cx="9144000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Top row: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Bottom row: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AD558B-74A3-A747-B215-E74D7371C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67400"/>
                <a:ext cx="9144000" cy="390748"/>
              </a:xfrm>
              <a:prstGeom prst="rect">
                <a:avLst/>
              </a:prstGeom>
              <a:blipFill>
                <a:blip r:embed="rId3"/>
                <a:stretch>
                  <a:fillRect t="-625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D619E9-412D-5041-AEE3-1FEBBDF3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73683E-68A7-C444-BF4F-196CB2F36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C6B805-39A1-5E48-909D-F1739DD1F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69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F8459-684A-694B-8196-B0C28A212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G4SBS team (core group)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CEF513D-D61C-934D-8838-48D6DE9E8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274562"/>
              </p:ext>
            </p:extLst>
          </p:nvPr>
        </p:nvGraphicFramePr>
        <p:xfrm>
          <a:off x="0" y="1219200"/>
          <a:ext cx="9144000" cy="4362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4264152416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083565919"/>
                    </a:ext>
                  </a:extLst>
                </a:gridCol>
                <a:gridCol w="6553200">
                  <a:extLst>
                    <a:ext uri="{9D8B030D-6E8A-4147-A177-3AD203B41FA5}">
                      <a16:colId xmlns:a16="http://schemas.microsoft.com/office/drawing/2014/main" val="2053470042"/>
                    </a:ext>
                  </a:extLst>
                </a:gridCol>
              </a:tblGrid>
              <a:tr h="85856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Institution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Major Contributions/Responsibilities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07446"/>
                  </a:ext>
                </a:extLst>
              </a:tr>
              <a:tr h="517358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Seamus Riordan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Github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repository creation, GEANT4 application framework,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cmake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build system, BB+SBS magnets, magnetic field implementation, event generators, GEMs, field clamps, targets, beamline, example scripts, UI commands, etc.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477117"/>
                  </a:ext>
                </a:extLst>
              </a:tr>
              <a:tr h="517358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Andrew Puckett, Eric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Fuchey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Freddy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Obrecht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(former)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UConn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RICH, GEP beamline and scattering chamber, CDET, LAC, dynamic ROOT Tree output w/STL vectorization of array-valued branches, sensitive detector classification, organization and signal processing (hit aggregation), LUND/PYTHIA interface, more event generators, GEP ECAL, </a:t>
                      </a:r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documentation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ROOT macros for analysis of simulation output, more example scripts, more UI commands, GMN/GEN beamline, GMN scattering chamber, GRINCH, BB shielding, GEP ECAL, TDIS geometry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500117"/>
                  </a:ext>
                </a:extLst>
              </a:tr>
              <a:tr h="517358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Juan Carlos Cornejo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HCAL, GMN event generators, command-line interface improvements, example script organization and maintenance, more UI commands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596891"/>
                  </a:ext>
                </a:extLst>
              </a:tr>
              <a:tr h="517358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John Annand, David Hamilton, Rachel Montgomery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Glasgow 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GEN-RP simulation, TDIS simulations, BB timing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hodoscope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094889"/>
                  </a:ext>
                </a:extLst>
              </a:tr>
              <a:tr h="517358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Ole Hansen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JLab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Hall A software, repository maintenance, write access control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062465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438AD1-D75A-0440-ACAA-ED10982D7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E6141F-5DA4-574A-AC93-A83300E2A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E0203C-881B-534B-8DF0-39FAEC62F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964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4AE749-25FF-4848-AF23-1029F3300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GEP electron arm constraint to FT tracking—conclusions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C66C4D4-5F43-824F-B549-C367D8ECD0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609600"/>
                <a:ext cx="9144000" cy="5715000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/>
                  <a:t>SBS forward and backward optics formalism developed, stable</a:t>
                </a:r>
              </a:p>
              <a:p>
                <a:r>
                  <a:rPr lang="en-US" dirty="0"/>
                  <a:t>GEP electron arm basic reconstruction and calibration algorithms written</a:t>
                </a:r>
              </a:p>
              <a:p>
                <a:r>
                  <a:rPr lang="en-US" dirty="0"/>
                  <a:t>Without knowing vertex z coordinate, ECAL+CDET information localizes elastic proton track to within an area of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4 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×±8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lang="en-US" dirty="0"/>
                  <a:t>, slopes to within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±8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𝑚𝑟𝑎𝑑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𝑑𝑧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±10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𝑚𝑟𝑎𝑑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(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𝑑𝑧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GEP electron arm has no sensitivity to the vertex z coordinate, BUT: </a:t>
                </a:r>
              </a:p>
              <a:p>
                <a:pPr lvl="1"/>
                <a:r>
                  <a:rPr lang="en-US" b="1" dirty="0">
                    <a:solidFill>
                      <a:srgbClr val="FF0000"/>
                    </a:solidFill>
                  </a:rPr>
                  <a:t>Once ECAL shower coordinate is fixed, there is a one-to-one correspondence between vertex z coordinate and electron scattering angle, and therefore also proton scattering angle/momentum/etc. </a:t>
                </a:r>
              </a:p>
              <a:p>
                <a:r>
                  <a:rPr lang="en-US" dirty="0"/>
                  <a:t>If the vertex coordinate is known, ECAL shower coordinate predicts FT track coordinates to within ~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±1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dirty="0"/>
                  <a:t>, slopes to within ~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±3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𝑚𝑟𝑎𝑑</m:t>
                    </m:r>
                  </m:oMath>
                </a14:m>
                <a:r>
                  <a:rPr lang="en-US" dirty="0"/>
                  <a:t>. Area of search region at each plane is of order 1 cm</a:t>
                </a:r>
                <a:r>
                  <a:rPr lang="en-US" baseline="30000" dirty="0"/>
                  <a:t>2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This suggests a tracking strategy in which we divide the target length into an appropriate number of bins in vertex z coordinate, scan the </a:t>
                </a:r>
                <a:r>
                  <a:rPr lang="en-US" i="1" dirty="0"/>
                  <a:t>assumed</a:t>
                </a:r>
                <a:r>
                  <a:rPr lang="en-US" dirty="0"/>
                  <a:t> value of vertex z along the length of the target, and search for tracks within the narrow allowed region for elastic protons implied by a particular choice of vertex z. This should minimize the combinatorics and speed up tracking, and lead to cleaner results. </a:t>
                </a:r>
              </a:p>
              <a:p>
                <a:r>
                  <a:rPr lang="en-US" dirty="0"/>
                  <a:t>For each bin in vertex z, we record the number of “good” FT 2D hits/planes/track candidates found, and then we do target reconstruction, perhaps some kind of kinematic fitting to choose “best” quantities. </a:t>
                </a:r>
              </a:p>
              <a:p>
                <a:r>
                  <a:rPr lang="en-US" dirty="0"/>
                  <a:t>Use tight chi^2 cuts, requirements on agreement with exclusivity requirements, etc.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C66C4D4-5F43-824F-B549-C367D8ECD0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609600"/>
                <a:ext cx="9144000" cy="5715000"/>
              </a:xfrm>
              <a:blipFill>
                <a:blip r:embed="rId2"/>
                <a:stretch>
                  <a:fillRect l="-417" t="-2000" r="-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753C5A-0146-004E-9C5A-19AB1C44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D1A7A-6AF6-4A45-AD6E-83EA74B47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370C7-1BCE-6942-9D9B-A9D03E7E2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254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00A2F-AC92-2246-9DB4-FADDE2715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Near-term simulation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B06BF-C788-3041-82C8-EE4723269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09600"/>
            <a:ext cx="7886700" cy="5715000"/>
          </a:xfrm>
        </p:spPr>
        <p:txBody>
          <a:bodyPr/>
          <a:lstStyle/>
          <a:p>
            <a:r>
              <a:rPr lang="en-US" dirty="0"/>
              <a:t>Finalize SIDIS layout—minimize deviations from GEN with the idea of running SIDIS after GEN (before GEP)</a:t>
            </a:r>
          </a:p>
          <a:p>
            <a:r>
              <a:rPr lang="en-US" dirty="0"/>
              <a:t>Finish simulation digitization (interface to SBS-offline reconstruction code)</a:t>
            </a:r>
          </a:p>
          <a:p>
            <a:r>
              <a:rPr lang="en-US" dirty="0"/>
              <a:t>Put as much brainpower on the GEP tracking problem as possible (GEP PAC47 jeopardy, UVA “UV” GEM project)</a:t>
            </a:r>
          </a:p>
          <a:p>
            <a:r>
              <a:rPr lang="en-US" dirty="0"/>
              <a:t>Carry out full simulated experiment analysis for GMN with realistic signal and superimposed background, test offline reconstruction (see Seamus’ talk)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2C5C4-84F0-254A-88F7-50BD26B74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07923-6BCA-D746-B909-F7B94D3F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C80F5-ED1A-6D4C-9038-E2D5FEA7E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661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CA2913B-5BC9-4143-9967-58BC91BFD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CD0198-4320-BA46-8C7F-22E128639A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9021EC-6ABF-1945-93F7-CF44215E9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8B6941-3408-844A-99C3-C7CEBF77B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49A47-3B94-1746-8D84-58349617D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991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515"/>
            <a:ext cx="9144000" cy="886885"/>
          </a:xfrm>
        </p:spPr>
        <p:txBody>
          <a:bodyPr>
            <a:normAutofit fontScale="90000"/>
          </a:bodyPr>
          <a:lstStyle/>
          <a:p>
            <a:r>
              <a:rPr lang="en-US" dirty="0"/>
              <a:t>ECAL-HCAL Kinematic Correlations in “Level 2</a:t>
            </a:r>
            <a:r>
              <a:rPr lang="en-US"/>
              <a:t>” Coincidence Trigger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14400"/>
            <a:ext cx="7315200" cy="4451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486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Implement ep angular correlations in the coincidence trigger, by listing for each HCAL trigger sum all ECAL trigger sums  exceeding 0.1% of the total event rate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203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 on elastic event rates and FOM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546265"/>
            <a:ext cx="9144000" cy="5915904"/>
          </a:xfrm>
        </p:spPr>
        <p:txBody>
          <a:bodyPr>
            <a:normAutofit fontScale="92500"/>
          </a:bodyPr>
          <a:lstStyle/>
          <a:p>
            <a:r>
              <a:rPr lang="en-US" dirty="0"/>
              <a:t>Total FT (10.5 &lt; Q</a:t>
            </a:r>
            <a:r>
              <a:rPr lang="en-US" baseline="30000" dirty="0"/>
              <a:t>2 </a:t>
            </a:r>
            <a:r>
              <a:rPr lang="en-US" dirty="0"/>
              <a:t>&lt; 14 GeV</a:t>
            </a:r>
            <a:r>
              <a:rPr lang="en-US" baseline="30000" dirty="0"/>
              <a:t>2</a:t>
            </a:r>
            <a:r>
              <a:rPr lang="en-US" dirty="0"/>
              <a:t>): ~25 Hz</a:t>
            </a:r>
          </a:p>
          <a:p>
            <a:r>
              <a:rPr lang="en-US" dirty="0"/>
              <a:t>Total FPP1 (10.5 &lt; Q</a:t>
            </a:r>
            <a:r>
              <a:rPr lang="en-US" baseline="30000" dirty="0"/>
              <a:t>2 </a:t>
            </a:r>
            <a:r>
              <a:rPr lang="en-US" dirty="0"/>
              <a:t>&lt; 14 GeV</a:t>
            </a:r>
            <a:r>
              <a:rPr lang="en-US" baseline="30000" dirty="0"/>
              <a:t>2</a:t>
            </a:r>
            <a:r>
              <a:rPr lang="en-US" dirty="0"/>
              <a:t>): 12 Hz (including small-angle Coulomb)</a:t>
            </a:r>
          </a:p>
          <a:p>
            <a:r>
              <a:rPr lang="en-US" dirty="0"/>
              <a:t>Total FPP2 (10.5 &lt; Q</a:t>
            </a:r>
            <a:r>
              <a:rPr lang="en-US" baseline="30000" dirty="0"/>
              <a:t>2 </a:t>
            </a:r>
            <a:r>
              <a:rPr lang="en-US" dirty="0"/>
              <a:t>&lt; 14 GeV</a:t>
            </a:r>
            <a:r>
              <a:rPr lang="en-US" baseline="30000" dirty="0"/>
              <a:t>2</a:t>
            </a:r>
            <a:r>
              <a:rPr lang="en-US" dirty="0"/>
              <a:t>): 5 Hz (including Coulomb)</a:t>
            </a:r>
          </a:p>
          <a:p>
            <a:r>
              <a:rPr lang="en-US" dirty="0"/>
              <a:t>If HCAL trigger efficiency for FPP1 events is 70% and FPP2 efficiency is 90%, the total “good event” rate is:</a:t>
            </a:r>
          </a:p>
          <a:p>
            <a:pPr lvl="1"/>
            <a:r>
              <a:rPr lang="en-US" dirty="0"/>
              <a:t>Rate = 0.7*12 Hz + 0.9 * 5 Hz = 12.9 Hz</a:t>
            </a:r>
          </a:p>
          <a:p>
            <a:r>
              <a:rPr lang="en-US" dirty="0"/>
              <a:t>Suppose instead that we only used one FPP, with an efficiency of 90%. Then we would have:</a:t>
            </a:r>
          </a:p>
          <a:p>
            <a:pPr lvl="1"/>
            <a:r>
              <a:rPr lang="en-US" dirty="0"/>
              <a:t>Rate = 0.9*12 Hz = 10.8 Hz</a:t>
            </a:r>
          </a:p>
          <a:p>
            <a:r>
              <a:rPr lang="en-US" dirty="0"/>
              <a:t>Therefore, efficiency gain from using double-FPP in SBS is about 1.2, not ~1.5 as in </a:t>
            </a:r>
            <a:r>
              <a:rPr lang="en-US" dirty="0" err="1"/>
              <a:t>GEp</a:t>
            </a:r>
            <a:r>
              <a:rPr lang="en-US" dirty="0"/>
              <a:t>-III. </a:t>
            </a:r>
          </a:p>
          <a:p>
            <a:r>
              <a:rPr lang="en-US" dirty="0"/>
              <a:t>I have assumed that the angular distribution and the average analyzing power are the same for both FPPs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118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6DAC1-5098-2A47-8DD8-73B02CB37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SBS Forward Optics: Recon. Vs. True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DA8E65-4343-744D-8B44-6B76F7E49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6190" y="0"/>
            <a:ext cx="5031619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ECA740-B471-6749-9D1E-3D3942D7F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3EFBE-39B3-014D-8EB8-D3F3F8062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74BE7-C599-274A-869B-6AE410506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619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F9C92-0484-8C45-9F83-831DCF02F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515"/>
            <a:ext cx="9144000" cy="963085"/>
          </a:xfrm>
        </p:spPr>
        <p:txBody>
          <a:bodyPr>
            <a:normAutofit fontScale="90000"/>
          </a:bodyPr>
          <a:lstStyle/>
          <a:p>
            <a:r>
              <a:rPr lang="en-US" dirty="0"/>
              <a:t>SBS Optics: Correlation between “recon” and “true” quantities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8B7703-9C27-A24D-B782-0DE6532F5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6191" y="94860"/>
            <a:ext cx="5031619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680C26-3ADE-BF4C-B608-7A84C6D0F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C4F02-ADA6-4C4E-A405-B71B38F1C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58100-2E0E-B748-A5EF-5B2D55C6C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787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1D1FF-2C97-984B-8AFC-835AFA3AD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SBS Spin Transport—MDA + 2</a:t>
            </a:r>
            <a:r>
              <a:rPr lang="en-US" baseline="30000" dirty="0"/>
              <a:t>nd</a:t>
            </a:r>
            <a:r>
              <a:rPr lang="en-US" dirty="0"/>
              <a:t>-order corrections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AEC0CB-CA21-CA48-AA94-BD867A795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4C614-65EE-2747-A6F9-C07B05543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823890-90A1-2C49-B9A1-570EA1094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3C94C5-B4FA-5446-8C1E-795A4DD48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38592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E2DDEE-6F0C-2348-B526-B59468BFB859}"/>
              </a:ext>
            </a:extLst>
          </p:cNvPr>
          <p:cNvSpPr txBox="1"/>
          <p:nvPr/>
        </p:nvSpPr>
        <p:spPr>
          <a:xfrm>
            <a:off x="0" y="4724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15 expansion terms needed to achieve a good description of SBS spin transport for protons over the 2-11 GeV momentum range</a:t>
            </a:r>
          </a:p>
        </p:txBody>
      </p:sp>
    </p:spTree>
    <p:extLst>
      <p:ext uri="{BB962C8B-B14F-4D97-AF65-F5344CB8AC3E}">
        <p14:creationId xmlns:p14="http://schemas.microsoft.com/office/powerpoint/2010/main" val="20766914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C16 Individual block spectra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6" y="914400"/>
            <a:ext cx="4572000" cy="33624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382" y="609600"/>
            <a:ext cx="4572000" cy="5056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276876"/>
            <a:ext cx="4343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Left: Simulated number of photoelectrons in C16 blocks, elastic events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Right: Actual data from prototype (assumption of identical spectra in “undamaged” state, validated by GEANT4, used to simplify gain matching)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637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C16 Signal Reduction after calibration of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800100"/>
            <a:ext cx="7200900" cy="52578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08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9723E-C4A4-7B4B-96BC-45FC55439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 wiki and status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C71D3E-0BF4-5145-8D73-9DDDEECEE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"/>
            <a:ext cx="8229600" cy="60169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4AD1F8-7FCC-E94C-A87C-C7086D202625}"/>
              </a:ext>
            </a:extLst>
          </p:cNvPr>
          <p:cNvSpPr/>
          <p:nvPr/>
        </p:nvSpPr>
        <p:spPr>
          <a:xfrm>
            <a:off x="3276600" y="1748443"/>
            <a:ext cx="5105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https://hallaweb.jlab.org/wiki/index.php/Documentation_of_g4sbs</a:t>
            </a:r>
            <a:r>
              <a:rPr lang="en-US" sz="14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561187-151B-6948-BF9E-55C5AE5BE0EA}"/>
              </a:ext>
            </a:extLst>
          </p:cNvPr>
          <p:cNvSpPr txBox="1"/>
          <p:nvPr/>
        </p:nvSpPr>
        <p:spPr>
          <a:xfrm>
            <a:off x="4419600" y="2325434"/>
            <a:ext cx="3810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comprehensive as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Last major update summer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information is still accurate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Update in progress to reflect most recent additions/modifications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UI commands added, minor modifications and additions to ROOT output file.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491E9F7-657C-7041-B65C-C15BDE013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B1DE516-487F-D74F-A754-80ABBB6A0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FA98461-4C30-E444-A552-092E6E303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0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E33D52-54A2-5D44-AD59-1F8F1AB49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Four core experiments: ”inventory” of (default) simulation geometry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401738-A5F7-7C42-8003-A3AFD91F7C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15A4C2-D799-184E-AB64-63C2C53BA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700E9B-64DB-714B-9BF5-FC105A312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FB598A-A273-414E-8221-6C924C5F7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92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1092DF-760A-6244-A14E-4388A65A9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6" y="0"/>
            <a:ext cx="9067800" cy="68072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8D744-5D95-A24A-BD4B-C25273A6C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77BD2-F09A-1045-9C73-821C83E50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999430-C017-A748-A162-916345DEA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48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6CE8C-994C-D94A-8298-BD7F152BA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GMN simulation inventory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31EBFC-CD05-F747-B3FE-57FF2171F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9600"/>
            <a:ext cx="7315200" cy="34691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D7EF1D-0192-6741-9750-575F5EB04FDB}"/>
              </a:ext>
            </a:extLst>
          </p:cNvPr>
          <p:cNvSpPr txBox="1"/>
          <p:nvPr/>
        </p:nvSpPr>
        <p:spPr>
          <a:xfrm>
            <a:off x="0" y="411480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Existing: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Beamline (both configurations), LH2/LD2 target, scattering chamber, SBS magnet, HCAL, CDET (layout not final),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BigBite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magnet, GEMs, GRINCH, PS,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hodoscope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shower, final TOSCA map for 13.5 GeV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BigBite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field map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Missing: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TOSCA maps for all configurations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 highest Q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Details to be finalized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field clamps (if any), exact target cell geometry, CDET layout, local shielding layout (if any), check simulation default layout against final CAD design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710483-6BFA-D347-9CEC-3477CE05F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209800"/>
            <a:ext cx="2743200" cy="153924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DC9F18-E44D-ED49-A711-5803831C1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D34B3D-A5E3-8945-8E9D-771A23E0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29DED6-D166-8241-9F19-231ECF9A6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70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9983C-0DC1-F24A-9DC0-73DF3B871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 simulation inventory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28064B-8454-AE47-8A06-41DE34C77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9600"/>
            <a:ext cx="7315200" cy="34691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0A35BB-4F51-A741-975F-3F8532BA993B}"/>
              </a:ext>
            </a:extLst>
          </p:cNvPr>
          <p:cNvSpPr txBox="1"/>
          <p:nvPr/>
        </p:nvSpPr>
        <p:spPr>
          <a:xfrm>
            <a:off x="0" y="4109587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Existing: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BigBite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magnet and detectors, HCAL, SBS magnet,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target,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BigBite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field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Missing: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beamline details (design exists, just needs to be imported), (simulation-relevant) target details (again, design exists), field clamps, TOSCA maps for all four configurations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Details to be finalized: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”missing”, + detailed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target cell geometry w/collimators, metal end windows/etc.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89BA6F-1667-CA42-8047-277DCBCB5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026444"/>
            <a:ext cx="3200400" cy="1378486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E7A8E771-9F02-AB46-BF3B-11EFB5B32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2/27/19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A7A23B9-3981-3845-9B7C-857D12467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Winter Collaboration Meeting 2019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8D7800D-F221-CB45-875C-1AF16F308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89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dirty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6FF93D45-925C-9A42-B6ED-BD1C2C1FDAE2}" vid="{D669DCE7-84E9-DE4F-8A84-BF061BB294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1121</TotalTime>
  <Words>3298</Words>
  <Application>Microsoft Macintosh PowerPoint</Application>
  <PresentationFormat>On-screen Show (4:3)</PresentationFormat>
  <Paragraphs>371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Calibri</vt:lpstr>
      <vt:lpstr>Cambria Math</vt:lpstr>
      <vt:lpstr>Times New Roman</vt:lpstr>
      <vt:lpstr>Wingdings</vt:lpstr>
      <vt:lpstr>Office Theme</vt:lpstr>
      <vt:lpstr>SBS Monte Carlo Simulation—status and results</vt:lpstr>
      <vt:lpstr>Outline</vt:lpstr>
      <vt:lpstr>g4sbs Package Status</vt:lpstr>
      <vt:lpstr>G4SBS team (core group)</vt:lpstr>
      <vt:lpstr>Documentation wiki and status</vt:lpstr>
      <vt:lpstr>Four core experiments: ”inventory” of (default) simulation geometry</vt:lpstr>
      <vt:lpstr>PowerPoint Presentation</vt:lpstr>
      <vt:lpstr>GMN simulation inventory</vt:lpstr>
      <vt:lpstr>GEN simulation inventory</vt:lpstr>
      <vt:lpstr>GEP simulation inventory</vt:lpstr>
      <vt:lpstr>SIDIS simulation inventory</vt:lpstr>
      <vt:lpstr>“Built-in” event generator inventory</vt:lpstr>
      <vt:lpstr>Selected results from g4sbs</vt:lpstr>
      <vt:lpstr>Detailed simulation of RICH PID performance</vt:lpstr>
      <vt:lpstr>C16/ECAL Thermal Annealing Simulation</vt:lpstr>
      <vt:lpstr>Projected ECAL Performance</vt:lpstr>
      <vt:lpstr>GEP GEM rates vs. target thickness, I_beam=75 μA </vt:lpstr>
      <vt:lpstr>GEP Trigger Logic Definition and Simulations</vt:lpstr>
      <vt:lpstr>GEP Trigger Analysis—Latest ECAL geometry</vt:lpstr>
      <vt:lpstr>ECAL Trigger Efficiency vs threshold, Q2 </vt:lpstr>
      <vt:lpstr>Reminder: HCAL Trigger analysis with “L2” logic</vt:lpstr>
      <vt:lpstr>Correlated ECAL-HCAL trigger efficiency</vt:lpstr>
      <vt:lpstr>PYTHIA: GEP Singles and Coincidence Trigger rates with “L2” HCAL logic</vt:lpstr>
      <vt:lpstr>FPP FOM considerations</vt:lpstr>
      <vt:lpstr>SBS GEP Optics and Spin Transport</vt:lpstr>
      <vt:lpstr>SBS Optics</vt:lpstr>
      <vt:lpstr>SBS Optics: Angle, vertex, momentum resolution</vt:lpstr>
      <vt:lpstr>SBS forward optics expansion </vt:lpstr>
      <vt:lpstr>SBS Forward Optics: resolution of “fp” coordinates and angles</vt:lpstr>
      <vt:lpstr>SBS Optics—”physics angles”, proton angle-momentum correlation, etc.</vt:lpstr>
      <vt:lpstr>SBS Spin Transport—updated formalism</vt:lpstr>
      <vt:lpstr>SBS Spin Transport—Quality of 2nd-order fit</vt:lpstr>
      <vt:lpstr>GEP electron arm reconstruction and FT track search constraint</vt:lpstr>
      <vt:lpstr>Electron Arm Reconstruction—ECAL Clustering</vt:lpstr>
      <vt:lpstr>ECAL final shower coordinate resolution</vt:lpstr>
      <vt:lpstr>CDET Reconstruction</vt:lpstr>
      <vt:lpstr>Projecting expected elastically scattered proton track to SBS FT—with and without vertex information</vt:lpstr>
      <vt:lpstr>FT track projections vs. true vertex z position</vt:lpstr>
      <vt:lpstr>ECAL shower coordinates—measured vs SBS predicted</vt:lpstr>
      <vt:lpstr>GEP electron arm constraint to FT tracking—conclusions</vt:lpstr>
      <vt:lpstr>Near-term simulation priorities</vt:lpstr>
      <vt:lpstr>Backup</vt:lpstr>
      <vt:lpstr>ECAL-HCAL Kinematic Correlations in “Level 2” Coincidence Trigger</vt:lpstr>
      <vt:lpstr>Note on elastic event rates and FOM</vt:lpstr>
      <vt:lpstr>SBS Forward Optics: Recon. Vs. True</vt:lpstr>
      <vt:lpstr>SBS Optics: Correlation between “recon” and “true” quantities</vt:lpstr>
      <vt:lpstr>SBS Spin Transport—MDA + 2nd-order corrections</vt:lpstr>
      <vt:lpstr>C16 Individual block spectra</vt:lpstr>
      <vt:lpstr>C16 Signal Reduction after calibration of model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SBS Monte Carlo Simulation—status and results</dc:title>
  <dc:creator>Puckett, Andrew</dc:creator>
  <cp:lastModifiedBy>Puckett, Andrew</cp:lastModifiedBy>
  <cp:revision>71</cp:revision>
  <cp:lastPrinted>2019-02-27T06:18:36Z</cp:lastPrinted>
  <dcterms:created xsi:type="dcterms:W3CDTF">2019-02-26T18:53:23Z</dcterms:created>
  <dcterms:modified xsi:type="dcterms:W3CDTF">2019-02-27T13:52:33Z</dcterms:modified>
</cp:coreProperties>
</file>