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9"/>
  </p:notesMasterIdLst>
  <p:sldIdLst>
    <p:sldId id="256" r:id="rId2"/>
    <p:sldId id="259" r:id="rId3"/>
    <p:sldId id="263" r:id="rId4"/>
    <p:sldId id="260" r:id="rId5"/>
    <p:sldId id="265" r:id="rId6"/>
    <p:sldId id="410" r:id="rId7"/>
    <p:sldId id="411" r:id="rId8"/>
    <p:sldId id="412" r:id="rId9"/>
    <p:sldId id="317" r:id="rId10"/>
    <p:sldId id="344" r:id="rId11"/>
    <p:sldId id="345" r:id="rId12"/>
    <p:sldId id="349" r:id="rId13"/>
    <p:sldId id="348" r:id="rId14"/>
    <p:sldId id="389" r:id="rId15"/>
    <p:sldId id="393" r:id="rId16"/>
    <p:sldId id="387" r:id="rId17"/>
    <p:sldId id="403" r:id="rId18"/>
    <p:sldId id="384" r:id="rId19"/>
    <p:sldId id="301" r:id="rId20"/>
    <p:sldId id="405" r:id="rId21"/>
    <p:sldId id="406" r:id="rId22"/>
    <p:sldId id="407" r:id="rId23"/>
    <p:sldId id="385" r:id="rId24"/>
    <p:sldId id="381" r:id="rId25"/>
    <p:sldId id="382" r:id="rId26"/>
    <p:sldId id="398" r:id="rId27"/>
    <p:sldId id="400" r:id="rId28"/>
    <p:sldId id="401" r:id="rId29"/>
    <p:sldId id="272" r:id="rId30"/>
    <p:sldId id="273" r:id="rId31"/>
    <p:sldId id="297" r:id="rId32"/>
    <p:sldId id="300" r:id="rId33"/>
    <p:sldId id="275" r:id="rId34"/>
    <p:sldId id="402" r:id="rId35"/>
    <p:sldId id="392" r:id="rId36"/>
    <p:sldId id="277" r:id="rId37"/>
    <p:sldId id="258" r:id="rId38"/>
    <p:sldId id="284" r:id="rId39"/>
    <p:sldId id="286" r:id="rId40"/>
    <p:sldId id="404" r:id="rId41"/>
    <p:sldId id="408" r:id="rId42"/>
    <p:sldId id="413" r:id="rId43"/>
    <p:sldId id="396" r:id="rId44"/>
    <p:sldId id="386" r:id="rId45"/>
    <p:sldId id="395" r:id="rId46"/>
    <p:sldId id="397" r:id="rId47"/>
    <p:sldId id="339" r:id="rId48"/>
    <p:sldId id="399" r:id="rId49"/>
    <p:sldId id="278" r:id="rId50"/>
    <p:sldId id="315" r:id="rId51"/>
    <p:sldId id="409" r:id="rId52"/>
    <p:sldId id="394" r:id="rId53"/>
    <p:sldId id="390" r:id="rId54"/>
    <p:sldId id="391" r:id="rId55"/>
    <p:sldId id="266" r:id="rId56"/>
    <p:sldId id="314" r:id="rId57"/>
    <p:sldId id="299"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22" autoAdjust="0"/>
    <p:restoredTop sz="95957"/>
  </p:normalViewPr>
  <p:slideViewPr>
    <p:cSldViewPr snapToObjects="1">
      <p:cViewPr varScale="1">
        <p:scale>
          <a:sx n="182" d="100"/>
          <a:sy n="182" d="100"/>
        </p:scale>
        <p:origin x="116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6D526-7663-4A47-959E-69E3A2DD98EB}" type="datetimeFigureOut">
              <a:rPr lang="en-US" smtClean="0"/>
              <a:t>2/26/19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650E21-AD4F-8A4E-8446-2A0BC9F6A428}" type="slidenum">
              <a:rPr lang="en-US" smtClean="0"/>
              <a:t>‹#›</a:t>
            </a:fld>
            <a:endParaRPr lang="en-US"/>
          </a:p>
        </p:txBody>
      </p:sp>
    </p:spTree>
    <p:extLst>
      <p:ext uri="{BB962C8B-B14F-4D97-AF65-F5344CB8AC3E}">
        <p14:creationId xmlns:p14="http://schemas.microsoft.com/office/powerpoint/2010/main" val="1117122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9B031C-DC56-254F-97B4-48FFEC611BFE}" type="slidenum">
              <a:rPr lang="en-US"/>
              <a:pPr/>
              <a:t>26</a:t>
            </a:fld>
            <a:endParaRPr lang="en-US"/>
          </a:p>
        </p:txBody>
      </p:sp>
    </p:spTree>
    <p:extLst>
      <p:ext uri="{BB962C8B-B14F-4D97-AF65-F5344CB8AC3E}">
        <p14:creationId xmlns:p14="http://schemas.microsoft.com/office/powerpoint/2010/main" val="2464200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B54A5B-07B0-5A4C-8829-96A82B8CC9F5}" type="slidenum">
              <a:rPr lang="en-US" smtClean="0"/>
              <a:t>34</a:t>
            </a:fld>
            <a:endParaRPr lang="en-US"/>
          </a:p>
        </p:txBody>
      </p:sp>
    </p:spTree>
    <p:extLst>
      <p:ext uri="{BB962C8B-B14F-4D97-AF65-F5344CB8AC3E}">
        <p14:creationId xmlns:p14="http://schemas.microsoft.com/office/powerpoint/2010/main" val="779425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2/26/19</a:t>
            </a:r>
          </a:p>
        </p:txBody>
      </p:sp>
      <p:sp>
        <p:nvSpPr>
          <p:cNvPr id="5" name="Footer Placeholder 4"/>
          <p:cNvSpPr>
            <a:spLocks noGrp="1"/>
          </p:cNvSpPr>
          <p:nvPr>
            <p:ph type="ftr" sz="quarter" idx="11"/>
          </p:nvPr>
        </p:nvSpPr>
        <p:spPr/>
        <p:txBody>
          <a:bodyPr/>
          <a:lstStyle/>
          <a:p>
            <a:r>
              <a:rPr lang="en-US"/>
              <a:t>SBS Winter Collaboration Meeting 2019</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71922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2/26/19</a:t>
            </a:r>
          </a:p>
        </p:txBody>
      </p:sp>
      <p:sp>
        <p:nvSpPr>
          <p:cNvPr id="5" name="Footer Placeholder 4"/>
          <p:cNvSpPr>
            <a:spLocks noGrp="1"/>
          </p:cNvSpPr>
          <p:nvPr>
            <p:ph type="ftr" sz="quarter" idx="11"/>
          </p:nvPr>
        </p:nvSpPr>
        <p:spPr/>
        <p:txBody>
          <a:bodyPr/>
          <a:lstStyle/>
          <a:p>
            <a:r>
              <a:rPr lang="en-US"/>
              <a:t>SBS Winter Collaboration Meeting 2019</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557462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2/26/19</a:t>
            </a:r>
          </a:p>
        </p:txBody>
      </p:sp>
      <p:sp>
        <p:nvSpPr>
          <p:cNvPr id="5" name="Footer Placeholder 4"/>
          <p:cNvSpPr>
            <a:spLocks noGrp="1"/>
          </p:cNvSpPr>
          <p:nvPr>
            <p:ph type="ftr" sz="quarter" idx="11"/>
          </p:nvPr>
        </p:nvSpPr>
        <p:spPr/>
        <p:txBody>
          <a:bodyPr/>
          <a:lstStyle/>
          <a:p>
            <a:r>
              <a:rPr lang="en-US"/>
              <a:t>SBS Winter Collaboration Meeting 2019</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77062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2/26/19</a:t>
            </a:r>
          </a:p>
        </p:txBody>
      </p:sp>
      <p:sp>
        <p:nvSpPr>
          <p:cNvPr id="5" name="Footer Placeholder 4"/>
          <p:cNvSpPr>
            <a:spLocks noGrp="1"/>
          </p:cNvSpPr>
          <p:nvPr>
            <p:ph type="ftr" sz="quarter" idx="11"/>
          </p:nvPr>
        </p:nvSpPr>
        <p:spPr/>
        <p:txBody>
          <a:bodyPr/>
          <a:lstStyle/>
          <a:p>
            <a:r>
              <a:rPr lang="en-US"/>
              <a:t>SBS Winter Collaboration Meeting 2019</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74691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2/26/19</a:t>
            </a:r>
          </a:p>
        </p:txBody>
      </p:sp>
      <p:sp>
        <p:nvSpPr>
          <p:cNvPr id="5" name="Footer Placeholder 4"/>
          <p:cNvSpPr>
            <a:spLocks noGrp="1"/>
          </p:cNvSpPr>
          <p:nvPr>
            <p:ph type="ftr" sz="quarter" idx="11"/>
          </p:nvPr>
        </p:nvSpPr>
        <p:spPr/>
        <p:txBody>
          <a:bodyPr/>
          <a:lstStyle/>
          <a:p>
            <a:r>
              <a:rPr lang="en-US"/>
              <a:t>SBS Winter Collaboration Meeting 2019</a:t>
            </a:r>
          </a:p>
        </p:txBody>
      </p:sp>
      <p:sp>
        <p:nvSpPr>
          <p:cNvPr id="6" name="Slide Number Placeholder 5"/>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69435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2/26/19</a:t>
            </a:r>
          </a:p>
        </p:txBody>
      </p:sp>
      <p:sp>
        <p:nvSpPr>
          <p:cNvPr id="6" name="Footer Placeholder 5"/>
          <p:cNvSpPr>
            <a:spLocks noGrp="1"/>
          </p:cNvSpPr>
          <p:nvPr>
            <p:ph type="ftr" sz="quarter" idx="11"/>
          </p:nvPr>
        </p:nvSpPr>
        <p:spPr/>
        <p:txBody>
          <a:bodyPr/>
          <a:lstStyle/>
          <a:p>
            <a:r>
              <a:rPr lang="en-US"/>
              <a:t>SBS Winter Collaboration Meeting 2019</a:t>
            </a:r>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498951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2/26/19</a:t>
            </a:r>
          </a:p>
        </p:txBody>
      </p:sp>
      <p:sp>
        <p:nvSpPr>
          <p:cNvPr id="8" name="Footer Placeholder 7"/>
          <p:cNvSpPr>
            <a:spLocks noGrp="1"/>
          </p:cNvSpPr>
          <p:nvPr>
            <p:ph type="ftr" sz="quarter" idx="11"/>
          </p:nvPr>
        </p:nvSpPr>
        <p:spPr/>
        <p:txBody>
          <a:bodyPr/>
          <a:lstStyle/>
          <a:p>
            <a:r>
              <a:rPr lang="en-US"/>
              <a:t>SBS Winter Collaboration Meeting 2019</a:t>
            </a:r>
          </a:p>
        </p:txBody>
      </p:sp>
      <p:sp>
        <p:nvSpPr>
          <p:cNvPr id="9" name="Slide Number Placeholder 8"/>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169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2/26/19</a:t>
            </a:r>
          </a:p>
        </p:txBody>
      </p:sp>
      <p:sp>
        <p:nvSpPr>
          <p:cNvPr id="4" name="Footer Placeholder 3"/>
          <p:cNvSpPr>
            <a:spLocks noGrp="1"/>
          </p:cNvSpPr>
          <p:nvPr>
            <p:ph type="ftr" sz="quarter" idx="11"/>
          </p:nvPr>
        </p:nvSpPr>
        <p:spPr/>
        <p:txBody>
          <a:bodyPr/>
          <a:lstStyle/>
          <a:p>
            <a:r>
              <a:rPr lang="en-US"/>
              <a:t>SBS Winter Collaboration Meeting 2019</a:t>
            </a:r>
          </a:p>
        </p:txBody>
      </p:sp>
      <p:sp>
        <p:nvSpPr>
          <p:cNvPr id="5" name="Slide Number Placeholder 4"/>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061467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2/26/19</a:t>
            </a:r>
          </a:p>
        </p:txBody>
      </p:sp>
      <p:sp>
        <p:nvSpPr>
          <p:cNvPr id="3" name="Footer Placeholder 2"/>
          <p:cNvSpPr>
            <a:spLocks noGrp="1"/>
          </p:cNvSpPr>
          <p:nvPr>
            <p:ph type="ftr" sz="quarter" idx="11"/>
          </p:nvPr>
        </p:nvSpPr>
        <p:spPr/>
        <p:txBody>
          <a:bodyPr/>
          <a:lstStyle/>
          <a:p>
            <a:r>
              <a:rPr lang="en-US"/>
              <a:t>SBS Winter Collaboration Meeting 2019</a:t>
            </a:r>
          </a:p>
        </p:txBody>
      </p:sp>
      <p:sp>
        <p:nvSpPr>
          <p:cNvPr id="4" name="Slide Number Placeholder 3"/>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3639729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2/26/19</a:t>
            </a:r>
          </a:p>
        </p:txBody>
      </p:sp>
      <p:sp>
        <p:nvSpPr>
          <p:cNvPr id="6" name="Footer Placeholder 5"/>
          <p:cNvSpPr>
            <a:spLocks noGrp="1"/>
          </p:cNvSpPr>
          <p:nvPr>
            <p:ph type="ftr" sz="quarter" idx="11"/>
          </p:nvPr>
        </p:nvSpPr>
        <p:spPr/>
        <p:txBody>
          <a:bodyPr/>
          <a:lstStyle/>
          <a:p>
            <a:r>
              <a:rPr lang="en-US"/>
              <a:t>SBS Winter Collaboration Meeting 2019</a:t>
            </a:r>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2112394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2/26/19</a:t>
            </a:r>
          </a:p>
        </p:txBody>
      </p:sp>
      <p:sp>
        <p:nvSpPr>
          <p:cNvPr id="6" name="Footer Placeholder 5"/>
          <p:cNvSpPr>
            <a:spLocks noGrp="1"/>
          </p:cNvSpPr>
          <p:nvPr>
            <p:ph type="ftr" sz="quarter" idx="11"/>
          </p:nvPr>
        </p:nvSpPr>
        <p:spPr/>
        <p:txBody>
          <a:bodyPr/>
          <a:lstStyle/>
          <a:p>
            <a:r>
              <a:rPr lang="en-US"/>
              <a:t>SBS Winter Collaboration Meeting 2019</a:t>
            </a:r>
          </a:p>
        </p:txBody>
      </p:sp>
      <p:sp>
        <p:nvSpPr>
          <p:cNvPr id="7" name="Slide Number Placeholder 6"/>
          <p:cNvSpPr>
            <a:spLocks noGrp="1"/>
          </p:cNvSpPr>
          <p:nvPr>
            <p:ph type="sldNum" sz="quarter" idx="12"/>
          </p:nvPr>
        </p:nvSpPr>
        <p:spPr/>
        <p:txBody>
          <a:bodyPr/>
          <a:lstStyle/>
          <a:p>
            <a:fld id="{8127209B-B3F5-498A-AD06-B1E95A6A5D2E}" type="slidenum">
              <a:rPr lang="en-US" smtClean="0"/>
              <a:t>‹#›</a:t>
            </a:fld>
            <a:endParaRPr lang="en-US"/>
          </a:p>
        </p:txBody>
      </p:sp>
    </p:spTree>
    <p:extLst>
      <p:ext uri="{BB962C8B-B14F-4D97-AF65-F5344CB8AC3E}">
        <p14:creationId xmlns:p14="http://schemas.microsoft.com/office/powerpoint/2010/main" val="1233313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515"/>
            <a:ext cx="9144000" cy="5820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84993"/>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96910" y="6492238"/>
            <a:ext cx="1154774" cy="365125"/>
          </a:xfrm>
          <a:prstGeom prst="rect">
            <a:avLst/>
          </a:prstGeom>
        </p:spPr>
        <p:txBody>
          <a:bodyPr vert="horz" lIns="91440" tIns="45720" rIns="91440" bIns="45720" rtlCol="0" anchor="ctr"/>
          <a:lstStyle>
            <a:lvl1pPr algn="ct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r>
              <a:rPr lang="en-US"/>
              <a:t>2/26/19</a:t>
            </a:r>
            <a:endParaRPr lang="en-US" dirty="0"/>
          </a:p>
        </p:txBody>
      </p:sp>
      <p:sp>
        <p:nvSpPr>
          <p:cNvPr id="5" name="Footer Placeholder 4"/>
          <p:cNvSpPr>
            <a:spLocks noGrp="1"/>
          </p:cNvSpPr>
          <p:nvPr>
            <p:ph type="ftr" sz="quarter" idx="3"/>
          </p:nvPr>
        </p:nvSpPr>
        <p:spPr>
          <a:xfrm>
            <a:off x="4493796" y="6492238"/>
            <a:ext cx="3512272" cy="365125"/>
          </a:xfrm>
          <a:prstGeom prst="rect">
            <a:avLst/>
          </a:prstGeom>
        </p:spPr>
        <p:txBody>
          <a:bodyPr vert="horz" lIns="91440" tIns="45720" rIns="91440" bIns="45720" rtlCol="0" anchor="ctr"/>
          <a:lstStyle>
            <a:lvl1pPr algn="ct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r>
              <a:rPr lang="en-US"/>
              <a:t>SBS Winter Collaboration Meeting 2019</a:t>
            </a:r>
            <a:endParaRPr lang="en-US" dirty="0"/>
          </a:p>
        </p:txBody>
      </p:sp>
      <p:sp>
        <p:nvSpPr>
          <p:cNvPr id="6" name="Slide Number Placeholder 5"/>
          <p:cNvSpPr>
            <a:spLocks noGrp="1"/>
          </p:cNvSpPr>
          <p:nvPr>
            <p:ph type="sldNum" sz="quarter" idx="4"/>
          </p:nvPr>
        </p:nvSpPr>
        <p:spPr>
          <a:xfrm>
            <a:off x="8006068" y="6492238"/>
            <a:ext cx="1137932" cy="365125"/>
          </a:xfrm>
          <a:prstGeom prst="rect">
            <a:avLst/>
          </a:prstGeom>
        </p:spPr>
        <p:txBody>
          <a:bodyPr vert="horz" lIns="91440" tIns="45720" rIns="91440" bIns="45720" rtlCol="0" anchor="ctr"/>
          <a:lstStyle>
            <a:lvl1pPr algn="r">
              <a:defRPr sz="1400" b="1">
                <a:solidFill>
                  <a:schemeClr val="accent5">
                    <a:lumMod val="50000"/>
                  </a:schemeClr>
                </a:solidFill>
                <a:latin typeface="Times New Roman" panose="02020603050405020304" pitchFamily="18" charset="0"/>
                <a:cs typeface="Times New Roman" panose="02020603050405020304" pitchFamily="18" charset="0"/>
              </a:defRPr>
            </a:lvl1pPr>
          </a:lstStyle>
          <a:p>
            <a:fld id="{8127209B-B3F5-498A-AD06-B1E95A6A5D2E}" type="slidenum">
              <a:rPr lang="en-US" smtClean="0"/>
              <a:pPr/>
              <a:t>‹#›</a:t>
            </a:fld>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492240"/>
            <a:ext cx="1749647" cy="365760"/>
          </a:xfrm>
          <a:prstGeom prst="rect">
            <a:avLst/>
          </a:prstGeom>
        </p:spPr>
      </p:pic>
      <p:pic>
        <p:nvPicPr>
          <p:cNvPr id="9" name="Picture 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1758" y="6400163"/>
            <a:ext cx="1463040" cy="457200"/>
          </a:xfrm>
          <a:prstGeom prst="rect">
            <a:avLst/>
          </a:prstGeom>
        </p:spPr>
      </p:pic>
    </p:spTree>
    <p:extLst>
      <p:ext uri="{BB962C8B-B14F-4D97-AF65-F5344CB8AC3E}">
        <p14:creationId xmlns:p14="http://schemas.microsoft.com/office/powerpoint/2010/main" val="2278021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1408.2919" TargetMode="External"/><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6.xml"/><Relationship Id="rId4" Type="http://schemas.openxmlformats.org/officeDocument/2006/relationships/image" Target="../media/image40.tif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null)"/><Relationship Id="rId1" Type="http://schemas.openxmlformats.org/officeDocument/2006/relationships/slideLayout" Target="../slideLayouts/slideLayout6.xml"/><Relationship Id="rId6" Type="http://schemas.openxmlformats.org/officeDocument/2006/relationships/image" Target="../media/image144.png"/><Relationship Id="rId5" Type="http://schemas.openxmlformats.org/officeDocument/2006/relationships/image" Target="../media/image44.emf"/><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11" Type="http://schemas.openxmlformats.org/officeDocument/2006/relationships/image" Target="../media/image12.emf"/><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tiff"/></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39.pdf"/><Relationship Id="rId18" Type="http://schemas.openxmlformats.org/officeDocument/2006/relationships/image" Target="../media/image144.pdf"/><Relationship Id="rId3" Type="http://schemas.openxmlformats.org/officeDocument/2006/relationships/image" Target="../media/image72.png"/><Relationship Id="rId21" Type="http://schemas.openxmlformats.org/officeDocument/2006/relationships/image" Target="../media/image84.png"/><Relationship Id="rId7" Type="http://schemas.openxmlformats.org/officeDocument/2006/relationships/image" Target="../media/image75.png"/><Relationship Id="rId12" Type="http://schemas.openxmlformats.org/officeDocument/2006/relationships/image" Target="../media/image78.png"/><Relationship Id="rId17" Type="http://schemas.openxmlformats.org/officeDocument/2006/relationships/image" Target="../media/image82.png"/><Relationship Id="rId25" Type="http://schemas.openxmlformats.org/officeDocument/2006/relationships/image" Target="../media/image86.png"/><Relationship Id="rId2" Type="http://schemas.openxmlformats.org/officeDocument/2006/relationships/image" Target="../media/image71.png"/><Relationship Id="rId16" Type="http://schemas.openxmlformats.org/officeDocument/2006/relationships/image" Target="../media/image81.png"/><Relationship Id="rId20" Type="http://schemas.openxmlformats.org/officeDocument/2006/relationships/image" Target="../media/image146.pdf"/><Relationship Id="rId1" Type="http://schemas.openxmlformats.org/officeDocument/2006/relationships/slideLayout" Target="../slideLayouts/slideLayout6.xml"/><Relationship Id="rId6" Type="http://schemas.openxmlformats.org/officeDocument/2006/relationships/image" Target="../media/image132.pdf"/><Relationship Id="rId11" Type="http://schemas.openxmlformats.org/officeDocument/2006/relationships/image" Target="../media/image137.pdf"/><Relationship Id="rId24" Type="http://schemas.openxmlformats.org/officeDocument/2006/relationships/image" Target="../media/image150.pdf"/><Relationship Id="rId5" Type="http://schemas.openxmlformats.org/officeDocument/2006/relationships/image" Target="../media/image74.png"/><Relationship Id="rId15" Type="http://schemas.openxmlformats.org/officeDocument/2006/relationships/image" Target="../media/image80.png"/><Relationship Id="rId23" Type="http://schemas.openxmlformats.org/officeDocument/2006/relationships/image" Target="../media/image85.png"/><Relationship Id="rId10" Type="http://schemas.openxmlformats.org/officeDocument/2006/relationships/image" Target="../media/image77.png"/><Relationship Id="rId19" Type="http://schemas.openxmlformats.org/officeDocument/2006/relationships/image" Target="../media/image83.png"/><Relationship Id="rId4" Type="http://schemas.openxmlformats.org/officeDocument/2006/relationships/image" Target="../media/image73.png"/><Relationship Id="rId9" Type="http://schemas.openxmlformats.org/officeDocument/2006/relationships/image" Target="../media/image135.pdf"/><Relationship Id="rId14" Type="http://schemas.openxmlformats.org/officeDocument/2006/relationships/image" Target="../media/image79.png"/><Relationship Id="rId22" Type="http://schemas.openxmlformats.org/officeDocument/2006/relationships/image" Target="../media/image148.pdf"/></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57.pdf"/><Relationship Id="rId7" Type="http://schemas.openxmlformats.org/officeDocument/2006/relationships/image" Target="../media/image161.pdf"/><Relationship Id="rId2" Type="http://schemas.openxmlformats.org/officeDocument/2006/relationships/image" Target="../media/image87.jpe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159.pdf"/><Relationship Id="rId10" Type="http://schemas.openxmlformats.org/officeDocument/2006/relationships/image" Target="../media/image91.png"/><Relationship Id="rId4" Type="http://schemas.openxmlformats.org/officeDocument/2006/relationships/image" Target="../media/image88.png"/><Relationship Id="rId9" Type="http://schemas.openxmlformats.org/officeDocument/2006/relationships/image" Target="../media/image163.pdf"/></Relationships>
</file>

<file path=ppt/slides/_rels/slide29.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8.emf"/><Relationship Id="rId2" Type="http://schemas.openxmlformats.org/officeDocument/2006/relationships/image" Target="../media/image14.emf"/><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7.tiff"/><Relationship Id="rId4" Type="http://schemas.openxmlformats.org/officeDocument/2006/relationships/image" Target="../media/image16.tiff"/></Relationships>
</file>

<file path=ppt/slides/_rels/slide30.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tif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emf"/></Relationships>
</file>

<file path=ppt/slides/_rels/slide3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7.tiff"/><Relationship Id="rId2" Type="http://schemas.openxmlformats.org/officeDocument/2006/relationships/image" Target="../media/image106.tiff"/><Relationship Id="rId1" Type="http://schemas.openxmlformats.org/officeDocument/2006/relationships/slideLayout" Target="../slideLayouts/slideLayout6.xml"/><Relationship Id="rId4" Type="http://schemas.openxmlformats.org/officeDocument/2006/relationships/image" Target="../media/image108.tiff"/></Relationships>
</file>

<file path=ppt/slides/_rels/slide39.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image" Target="../media/image109.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gif"/><Relationship Id="rId1" Type="http://schemas.openxmlformats.org/officeDocument/2006/relationships/slideLayout" Target="../slideLayouts/slideLayout6.xml"/><Relationship Id="rId4" Type="http://schemas.openxmlformats.org/officeDocument/2006/relationships/image" Target="../media/image21.emf"/></Relationships>
</file>

<file path=ppt/slides/_rels/slide40.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4.pdf"/><Relationship Id="rId1" Type="http://schemas.openxmlformats.org/officeDocument/2006/relationships/slideLayout" Target="../slideLayouts/slideLayout6.xml"/><Relationship Id="rId5" Type="http://schemas.openxmlformats.org/officeDocument/2006/relationships/image" Target="../media/image120.png"/><Relationship Id="rId4" Type="http://schemas.openxmlformats.org/officeDocument/2006/relationships/image" Target="../media/image126.pdf"/></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52.pdf"/><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54.pdf"/></Relationships>
</file>

<file path=ppt/slides/_rels/slide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 Id="rId5" Type="http://schemas.openxmlformats.org/officeDocument/2006/relationships/image" Target="../media/image24.emf"/><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131.emf"/><Relationship Id="rId7" Type="http://schemas.openxmlformats.org/officeDocument/2006/relationships/hyperlink" Target="https://journals.aps.org/prc/abstract/10.1103/PhysRevC.96.055203" TargetMode="External"/><Relationship Id="rId2" Type="http://schemas.openxmlformats.org/officeDocument/2006/relationships/image" Target="../media/image130.emf"/><Relationship Id="rId1" Type="http://schemas.openxmlformats.org/officeDocument/2006/relationships/slideLayout" Target="../slideLayouts/slideLayout6.xml"/><Relationship Id="rId6" Type="http://schemas.openxmlformats.org/officeDocument/2006/relationships/image" Target="../media/image370.png"/><Relationship Id="rId5" Type="http://schemas.openxmlformats.org/officeDocument/2006/relationships/image" Target="../media/image133.emf"/><Relationship Id="rId10" Type="http://schemas.openxmlformats.org/officeDocument/2006/relationships/image" Target="../media/image320.png"/><Relationship Id="rId4" Type="http://schemas.openxmlformats.org/officeDocument/2006/relationships/image" Target="../media/image132.emf"/><Relationship Id="rId9" Type="http://schemas.openxmlformats.org/officeDocument/2006/relationships/image" Target="../media/image18.emf"/></Relationships>
</file>

<file path=ppt/slides/_rels/slide56.xml.rels><?xml version="1.0" encoding="UTF-8" standalone="yes"?>
<Relationships xmlns="http://schemas.openxmlformats.org/package/2006/relationships"><Relationship Id="rId3" Type="http://schemas.openxmlformats.org/officeDocument/2006/relationships/hyperlink" Target="http://inspirehep.net/record/1613323" TargetMode="External"/><Relationship Id="rId2" Type="http://schemas.openxmlformats.org/officeDocument/2006/relationships/image" Target="../media/image27.(null)"/><Relationship Id="rId1" Type="http://schemas.openxmlformats.org/officeDocument/2006/relationships/slideLayout" Target="../slideLayouts/slideLayout6.xml"/><Relationship Id="rId6" Type="http://schemas.openxmlformats.org/officeDocument/2006/relationships/image" Target="../media/image135.emf"/><Relationship Id="rId5" Type="http://schemas.openxmlformats.org/officeDocument/2006/relationships/image" Target="../media/image134.emf"/><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7.tiff"/><Relationship Id="rId2" Type="http://schemas.openxmlformats.org/officeDocument/2006/relationships/image" Target="../media/image136.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nul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SBS physics program—proposed and new</a:t>
            </a:r>
          </a:p>
        </p:txBody>
      </p:sp>
      <p:sp>
        <p:nvSpPr>
          <p:cNvPr id="3" name="Subtitle 2"/>
          <p:cNvSpPr>
            <a:spLocks noGrp="1"/>
          </p:cNvSpPr>
          <p:nvPr>
            <p:ph type="subTitle" idx="1"/>
          </p:nvPr>
        </p:nvSpPr>
        <p:spPr/>
        <p:txBody>
          <a:bodyPr>
            <a:normAutofit lnSpcReduction="10000"/>
          </a:bodyPr>
          <a:lstStyle/>
          <a:p>
            <a:r>
              <a:rPr lang="en-US" dirty="0"/>
              <a:t>Andrew Puckett</a:t>
            </a:r>
          </a:p>
          <a:p>
            <a:r>
              <a:rPr lang="en-US" dirty="0"/>
              <a:t>University of Connecticut</a:t>
            </a:r>
          </a:p>
          <a:p>
            <a:r>
              <a:rPr lang="en-US" dirty="0"/>
              <a:t>SBS Collaboration Winter Meeting</a:t>
            </a:r>
          </a:p>
          <a:p>
            <a:r>
              <a:rPr lang="en-US" dirty="0"/>
              <a:t>February 26, 2019</a:t>
            </a:r>
          </a:p>
          <a:p>
            <a:endParaRPr lang="en-US" dirty="0"/>
          </a:p>
        </p:txBody>
      </p:sp>
    </p:spTree>
    <p:extLst>
      <p:ext uri="{BB962C8B-B14F-4D97-AF65-F5344CB8AC3E}">
        <p14:creationId xmlns:p14="http://schemas.microsoft.com/office/powerpoint/2010/main" val="390993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685799"/>
          </a:xfrm>
        </p:spPr>
        <p:txBody>
          <a:bodyPr/>
          <a:lstStyle/>
          <a:p>
            <a:r>
              <a:rPr lang="en-US" dirty="0"/>
              <a:t>Exposing the dressed-quark mass function</a:t>
            </a:r>
          </a:p>
        </p:txBody>
      </p:sp>
      <p:sp>
        <p:nvSpPr>
          <p:cNvPr id="3" name="Date Placeholder 2"/>
          <p:cNvSpPr>
            <a:spLocks noGrp="1"/>
          </p:cNvSpPr>
          <p:nvPr>
            <p:ph type="dt" sz="half" idx="10"/>
          </p:nvPr>
        </p:nvSpPr>
        <p:spPr/>
        <p:txBody>
          <a:bodyPr/>
          <a:lstStyle/>
          <a:p>
            <a:r>
              <a:rPr lang="en-US"/>
              <a:t>2/26/19</a:t>
            </a:r>
          </a:p>
        </p:txBody>
      </p:sp>
      <p:sp>
        <p:nvSpPr>
          <p:cNvPr id="4" name="Footer Placeholder 3"/>
          <p:cNvSpPr>
            <a:spLocks noGrp="1"/>
          </p:cNvSpPr>
          <p:nvPr>
            <p:ph type="ftr" sz="quarter" idx="11"/>
          </p:nvPr>
        </p:nvSpPr>
        <p:spPr/>
        <p:txBody>
          <a:bodyPr/>
          <a:lstStyle/>
          <a:p>
            <a:r>
              <a:rPr lang="en-US"/>
              <a:t>SBS Winter Collaboration Meeting 2019</a:t>
            </a:r>
          </a:p>
        </p:txBody>
      </p:sp>
      <p:sp>
        <p:nvSpPr>
          <p:cNvPr id="5" name="Slide Number Placeholder 4"/>
          <p:cNvSpPr>
            <a:spLocks noGrp="1"/>
          </p:cNvSpPr>
          <p:nvPr>
            <p:ph type="sldNum" sz="quarter" idx="12"/>
          </p:nvPr>
        </p:nvSpPr>
        <p:spPr/>
        <p:txBody>
          <a:bodyPr/>
          <a:lstStyle/>
          <a:p>
            <a:fld id="{8127209B-B3F5-498A-AD06-B1E95A6A5D2E}" type="slidenum">
              <a:rPr lang="en-US" smtClean="0"/>
              <a:t>10</a:t>
            </a:fld>
            <a:endParaRPr lang="en-US"/>
          </a:p>
        </p:txBody>
      </p:sp>
      <p:sp>
        <p:nvSpPr>
          <p:cNvPr id="7" name="TextBox 6"/>
          <p:cNvSpPr txBox="1"/>
          <p:nvPr/>
        </p:nvSpPr>
        <p:spPr>
          <a:xfrm>
            <a:off x="3864429" y="3487449"/>
            <a:ext cx="5279571" cy="34163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 the framework of Dyson-Schwinger equations, the high-Q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nucleon FFs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&gt; 5 GeV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are especially sensitive to momentum-dependent dressed-quark mass function in the few-GeV region, see e.g.,:</a:t>
            </a:r>
          </a:p>
          <a:p>
            <a:pPr marL="342900" indent="-342900">
              <a:buFont typeface="Arial"/>
              <a:buChar char="•"/>
            </a:pP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Cloet</a:t>
            </a:r>
            <a:r>
              <a:rPr lang="en-US" dirty="0">
                <a:latin typeface="Times New Roman" panose="02020603050405020304" pitchFamily="18" charset="0"/>
                <a:cs typeface="Times New Roman" panose="02020603050405020304" pitchFamily="18" charset="0"/>
              </a:rPr>
              <a:t>, C. Roberts, A. Thomas: “Revealing Dressed Quarks via the Proton’s Charge Distribution”, </a:t>
            </a:r>
            <a:r>
              <a:rPr lang="en-US" b="1" dirty="0">
                <a:latin typeface="Times New Roman" panose="02020603050405020304" pitchFamily="18" charset="0"/>
                <a:cs typeface="Times New Roman" panose="02020603050405020304" pitchFamily="18" charset="0"/>
              </a:rPr>
              <a:t>PRL 111, 101803 (2013)</a:t>
            </a:r>
          </a:p>
          <a:p>
            <a:pPr marL="342900" indent="-342900">
              <a:buFont typeface="Arial"/>
              <a:buChar char="•"/>
            </a:pPr>
            <a:r>
              <a:rPr lang="en-US" dirty="0">
                <a:latin typeface="Times New Roman" panose="02020603050405020304" pitchFamily="18" charset="0"/>
                <a:cs typeface="Times New Roman" panose="02020603050405020304" pitchFamily="18" charset="0"/>
              </a:rPr>
              <a:t>I. </a:t>
            </a:r>
            <a:r>
              <a:rPr lang="en-US" dirty="0" err="1">
                <a:latin typeface="Times New Roman" panose="02020603050405020304" pitchFamily="18" charset="0"/>
                <a:cs typeface="Times New Roman" panose="02020603050405020304" pitchFamily="18" charset="0"/>
              </a:rPr>
              <a:t>Cloet</a:t>
            </a:r>
            <a:r>
              <a:rPr lang="en-US" dirty="0">
                <a:latin typeface="Times New Roman" panose="02020603050405020304" pitchFamily="18" charset="0"/>
                <a:cs typeface="Times New Roman" panose="02020603050405020304" pitchFamily="18" charset="0"/>
              </a:rPr>
              <a:t> and C. Roberts: “Explanation and Prediction of Observables Using Continuum Strong QCD”, arxiv:1310.2651v2 (2013), </a:t>
            </a:r>
            <a:r>
              <a:rPr lang="en-US" b="1" dirty="0">
                <a:latin typeface="Times New Roman" panose="02020603050405020304" pitchFamily="18" charset="0"/>
                <a:cs typeface="Times New Roman" panose="02020603050405020304" pitchFamily="18" charset="0"/>
              </a:rPr>
              <a:t>PPNP 77 (2014), 1-69</a:t>
            </a:r>
          </a:p>
          <a:p>
            <a:endParaRPr lang="en-US"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36884" y="685800"/>
            <a:ext cx="8229600" cy="2640464"/>
          </a:xfrm>
          <a:prstGeom prst="rect">
            <a:avLst/>
          </a:prstGeom>
        </p:spPr>
      </p:pic>
      <p:pic>
        <p:nvPicPr>
          <p:cNvPr id="9" name="Picture 8"/>
          <p:cNvPicPr>
            <a:picLocks noChangeAspect="1"/>
          </p:cNvPicPr>
          <p:nvPr/>
        </p:nvPicPr>
        <p:blipFill>
          <a:blip r:embed="rId3"/>
          <a:stretch>
            <a:fillRect/>
          </a:stretch>
        </p:blipFill>
        <p:spPr>
          <a:xfrm>
            <a:off x="76200" y="3513985"/>
            <a:ext cx="3657600" cy="2790532"/>
          </a:xfrm>
          <a:prstGeom prst="rect">
            <a:avLst/>
          </a:prstGeom>
        </p:spPr>
      </p:pic>
    </p:spTree>
    <p:extLst>
      <p:ext uri="{BB962C8B-B14F-4D97-AF65-F5344CB8AC3E}">
        <p14:creationId xmlns:p14="http://schemas.microsoft.com/office/powerpoint/2010/main" val="380991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t>Dyson-Schwinger Equations, diquark correlations, and zero crossings of </a:t>
            </a:r>
            <a:r>
              <a:rPr lang="en-US" sz="2000" dirty="0" err="1"/>
              <a:t>G</a:t>
            </a:r>
            <a:r>
              <a:rPr lang="en-US" sz="2000" baseline="-25000" dirty="0" err="1"/>
              <a:t>Ep</a:t>
            </a:r>
            <a:r>
              <a:rPr lang="en-US" sz="2000" dirty="0"/>
              <a:t>, </a:t>
            </a:r>
            <a:r>
              <a:rPr lang="en-US" sz="2000" dirty="0" err="1"/>
              <a:t>G</a:t>
            </a:r>
            <a:r>
              <a:rPr lang="en-US" sz="2000" baseline="-25000" dirty="0" err="1"/>
              <a:t>En</a:t>
            </a:r>
            <a:endParaRPr lang="en-US" sz="2000" dirty="0"/>
          </a:p>
        </p:txBody>
      </p:sp>
      <p:sp>
        <p:nvSpPr>
          <p:cNvPr id="3" name="Date Placeholder 2"/>
          <p:cNvSpPr>
            <a:spLocks noGrp="1"/>
          </p:cNvSpPr>
          <p:nvPr>
            <p:ph type="dt" sz="half" idx="10"/>
          </p:nvPr>
        </p:nvSpPr>
        <p:spPr/>
        <p:txBody>
          <a:bodyPr/>
          <a:lstStyle/>
          <a:p>
            <a:r>
              <a:rPr lang="en-US"/>
              <a:t>2/26/19</a:t>
            </a:r>
          </a:p>
        </p:txBody>
      </p:sp>
      <p:sp>
        <p:nvSpPr>
          <p:cNvPr id="4" name="Footer Placeholder 3"/>
          <p:cNvSpPr>
            <a:spLocks noGrp="1"/>
          </p:cNvSpPr>
          <p:nvPr>
            <p:ph type="ftr" sz="quarter" idx="11"/>
          </p:nvPr>
        </p:nvSpPr>
        <p:spPr/>
        <p:txBody>
          <a:bodyPr/>
          <a:lstStyle/>
          <a:p>
            <a:r>
              <a:rPr lang="en-US"/>
              <a:t>SBS Winter Collaboration Meeting 2019</a:t>
            </a:r>
          </a:p>
        </p:txBody>
      </p:sp>
      <p:sp>
        <p:nvSpPr>
          <p:cNvPr id="5" name="Slide Number Placeholder 4"/>
          <p:cNvSpPr>
            <a:spLocks noGrp="1"/>
          </p:cNvSpPr>
          <p:nvPr>
            <p:ph type="sldNum" sz="quarter" idx="12"/>
          </p:nvPr>
        </p:nvSpPr>
        <p:spPr/>
        <p:txBody>
          <a:bodyPr/>
          <a:lstStyle/>
          <a:p>
            <a:fld id="{8127209B-B3F5-498A-AD06-B1E95A6A5D2E}" type="slidenum">
              <a:rPr lang="en-US" smtClean="0"/>
              <a:t>11</a:t>
            </a:fld>
            <a:endParaRPr lang="en-US"/>
          </a:p>
        </p:txBody>
      </p:sp>
      <p:pic>
        <p:nvPicPr>
          <p:cNvPr id="6" name="Picture 5"/>
          <p:cNvPicPr>
            <a:picLocks noChangeAspect="1"/>
          </p:cNvPicPr>
          <p:nvPr/>
        </p:nvPicPr>
        <p:blipFill>
          <a:blip r:embed="rId2"/>
          <a:stretch>
            <a:fillRect/>
          </a:stretch>
        </p:blipFill>
        <p:spPr>
          <a:xfrm>
            <a:off x="0" y="519820"/>
            <a:ext cx="9144000" cy="4314019"/>
          </a:xfrm>
          <a:prstGeom prst="rect">
            <a:avLst/>
          </a:prstGeom>
        </p:spPr>
      </p:pic>
      <p:sp>
        <p:nvSpPr>
          <p:cNvPr id="7" name="TextBox 6"/>
          <p:cNvSpPr txBox="1"/>
          <p:nvPr/>
        </p:nvSpPr>
        <p:spPr>
          <a:xfrm>
            <a:off x="0" y="4501797"/>
            <a:ext cx="9144000" cy="338554"/>
          </a:xfrm>
          <a:prstGeom prst="rect">
            <a:avLst/>
          </a:prstGeom>
          <a:noFill/>
        </p:spPr>
        <p:txBody>
          <a:bodyPr wrap="square" rtlCol="0">
            <a:spAutoFit/>
          </a:bodyPr>
          <a:lstStyle/>
          <a:p>
            <a:pPr algn="ctr"/>
            <a:r>
              <a:rPr lang="en-US" sz="1600" dirty="0">
                <a:latin typeface="Times New Roman"/>
                <a:cs typeface="Times New Roman"/>
              </a:rPr>
              <a:t>J. Segovia, I. </a:t>
            </a:r>
            <a:r>
              <a:rPr lang="en-US" sz="1600" dirty="0" err="1">
                <a:latin typeface="Times New Roman"/>
                <a:cs typeface="Times New Roman"/>
              </a:rPr>
              <a:t>Cloet</a:t>
            </a:r>
            <a:r>
              <a:rPr lang="en-US" sz="1600" dirty="0">
                <a:latin typeface="Times New Roman"/>
                <a:cs typeface="Times New Roman"/>
              </a:rPr>
              <a:t> and C. Roberts: </a:t>
            </a:r>
            <a:r>
              <a:rPr lang="en-US" sz="1600" dirty="0">
                <a:latin typeface="Times New Roman"/>
                <a:cs typeface="Times New Roman"/>
                <a:hlinkClick r:id="rId3"/>
              </a:rPr>
              <a:t>Few-Body Syst. 55, 1185 (2014) </a:t>
            </a:r>
            <a:endParaRPr lang="en-US" sz="1600" dirty="0">
              <a:latin typeface="Times New Roman"/>
              <a:cs typeface="Times New Roman"/>
            </a:endParaRPr>
          </a:p>
        </p:txBody>
      </p:sp>
      <p:pic>
        <p:nvPicPr>
          <p:cNvPr id="10" name="Picture 9"/>
          <p:cNvPicPr>
            <a:picLocks noChangeAspect="1"/>
          </p:cNvPicPr>
          <p:nvPr/>
        </p:nvPicPr>
        <p:blipFill>
          <a:blip r:embed="rId4"/>
          <a:stretch>
            <a:fillRect/>
          </a:stretch>
        </p:blipFill>
        <p:spPr>
          <a:xfrm>
            <a:off x="1064796" y="5275273"/>
            <a:ext cx="6858000" cy="1038407"/>
          </a:xfrm>
          <a:prstGeom prst="rect">
            <a:avLst/>
          </a:prstGeom>
        </p:spPr>
      </p:pic>
      <p:sp>
        <p:nvSpPr>
          <p:cNvPr id="12" name="TextBox 11"/>
          <p:cNvSpPr txBox="1"/>
          <p:nvPr/>
        </p:nvSpPr>
        <p:spPr>
          <a:xfrm>
            <a:off x="625231" y="4917179"/>
            <a:ext cx="7893538" cy="369332"/>
          </a:xfrm>
          <a:prstGeom prst="rect">
            <a:avLst/>
          </a:prstGeom>
          <a:noFill/>
        </p:spPr>
        <p:txBody>
          <a:bodyPr wrap="square" rtlCol="0">
            <a:spAutoFit/>
          </a:bodyPr>
          <a:lstStyle/>
          <a:p>
            <a:pPr algn="ctr"/>
            <a:r>
              <a:rPr lang="en-US">
                <a:latin typeface="Times New Roman"/>
                <a:cs typeface="Times New Roman"/>
              </a:rPr>
              <a:t>Quote from the abstract:</a:t>
            </a:r>
            <a:endParaRPr lang="en-US" dirty="0">
              <a:latin typeface="Times New Roman"/>
              <a:cs typeface="Times New Roman"/>
            </a:endParaRPr>
          </a:p>
        </p:txBody>
      </p:sp>
      <p:sp>
        <p:nvSpPr>
          <p:cNvPr id="8" name="TextBox 7"/>
          <p:cNvSpPr txBox="1"/>
          <p:nvPr/>
        </p:nvSpPr>
        <p:spPr>
          <a:xfrm>
            <a:off x="5509846" y="5353538"/>
            <a:ext cx="162821" cy="369332"/>
          </a:xfrm>
          <a:prstGeom prst="rect">
            <a:avLst/>
          </a:prstGeom>
          <a:noFill/>
        </p:spPr>
        <p:txBody>
          <a:bodyPr wrap="square" rtlCol="0">
            <a:spAutoFit/>
          </a:bodyPr>
          <a:lstStyle/>
          <a:p>
            <a:pPr algn="ctr"/>
            <a:endParaRPr lang="en-US" dirty="0">
              <a:latin typeface="Times New Roman"/>
              <a:cs typeface="Times New Roman"/>
            </a:endParaRPr>
          </a:p>
        </p:txBody>
      </p:sp>
    </p:spTree>
    <p:extLst>
      <p:ext uri="{BB962C8B-B14F-4D97-AF65-F5344CB8AC3E}">
        <p14:creationId xmlns:p14="http://schemas.microsoft.com/office/powerpoint/2010/main" val="3371643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136B-33DD-C24B-9471-E69ACA92098A}"/>
              </a:ext>
            </a:extLst>
          </p:cNvPr>
          <p:cNvSpPr>
            <a:spLocks noGrp="1"/>
          </p:cNvSpPr>
          <p:nvPr>
            <p:ph type="title"/>
          </p:nvPr>
        </p:nvSpPr>
        <p:spPr/>
        <p:txBody>
          <a:bodyPr>
            <a:noAutofit/>
          </a:bodyPr>
          <a:lstStyle/>
          <a:p>
            <a:r>
              <a:rPr lang="en-US" sz="2800" dirty="0"/>
              <a:t>Reaching high Q</a:t>
            </a:r>
            <a:r>
              <a:rPr lang="en-US" sz="2800" baseline="30000" dirty="0"/>
              <a:t>2</a:t>
            </a:r>
            <a:r>
              <a:rPr lang="en-US" sz="2800" dirty="0"/>
              <a:t> in Lattice QCD </a:t>
            </a:r>
          </a:p>
        </p:txBody>
      </p:sp>
      <p:sp>
        <p:nvSpPr>
          <p:cNvPr id="3" name="Date Placeholder 2">
            <a:extLst>
              <a:ext uri="{FF2B5EF4-FFF2-40B4-BE49-F238E27FC236}">
                <a16:creationId xmlns:a16="http://schemas.microsoft.com/office/drawing/2014/main" id="{A27471D4-CF2E-504C-A4CD-15C155ECD204}"/>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9A84C31E-7994-1E46-906B-6B855B89DA88}"/>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11AB9426-EAC4-1444-BFA1-DE9E585F8E5B}"/>
              </a:ext>
            </a:extLst>
          </p:cNvPr>
          <p:cNvSpPr>
            <a:spLocks noGrp="1"/>
          </p:cNvSpPr>
          <p:nvPr>
            <p:ph type="sldNum" sz="quarter" idx="12"/>
          </p:nvPr>
        </p:nvSpPr>
        <p:spPr/>
        <p:txBody>
          <a:bodyPr/>
          <a:lstStyle/>
          <a:p>
            <a:fld id="{8127209B-B3F5-498A-AD06-B1E95A6A5D2E}" type="slidenum">
              <a:rPr lang="en-US" smtClean="0"/>
              <a:t>12</a:t>
            </a:fld>
            <a:endParaRPr lang="en-US"/>
          </a:p>
        </p:txBody>
      </p:sp>
      <p:pic>
        <p:nvPicPr>
          <p:cNvPr id="6" name="Picture 5">
            <a:extLst>
              <a:ext uri="{FF2B5EF4-FFF2-40B4-BE49-F238E27FC236}">
                <a16:creationId xmlns:a16="http://schemas.microsoft.com/office/drawing/2014/main" id="{D1C3AD17-ECFE-9147-93F5-F16C3B7DE405}"/>
              </a:ext>
            </a:extLst>
          </p:cNvPr>
          <p:cNvPicPr>
            <a:picLocks noChangeAspect="1"/>
          </p:cNvPicPr>
          <p:nvPr/>
        </p:nvPicPr>
        <p:blipFill>
          <a:blip r:embed="rId2"/>
          <a:stretch>
            <a:fillRect/>
          </a:stretch>
        </p:blipFill>
        <p:spPr>
          <a:xfrm>
            <a:off x="365760" y="572201"/>
            <a:ext cx="2743200" cy="4448907"/>
          </a:xfrm>
          <a:prstGeom prst="rect">
            <a:avLst/>
          </a:prstGeom>
        </p:spPr>
      </p:pic>
      <p:pic>
        <p:nvPicPr>
          <p:cNvPr id="7" name="Picture 6">
            <a:extLst>
              <a:ext uri="{FF2B5EF4-FFF2-40B4-BE49-F238E27FC236}">
                <a16:creationId xmlns:a16="http://schemas.microsoft.com/office/drawing/2014/main" id="{880FEABF-CA28-9648-82BB-349F739D16B4}"/>
              </a:ext>
            </a:extLst>
          </p:cNvPr>
          <p:cNvPicPr>
            <a:picLocks noChangeAspect="1"/>
          </p:cNvPicPr>
          <p:nvPr/>
        </p:nvPicPr>
        <p:blipFill>
          <a:blip r:embed="rId3"/>
          <a:stretch>
            <a:fillRect/>
          </a:stretch>
        </p:blipFill>
        <p:spPr>
          <a:xfrm>
            <a:off x="4114800" y="572201"/>
            <a:ext cx="3657600" cy="3665586"/>
          </a:xfrm>
          <a:prstGeom prst="rect">
            <a:avLst/>
          </a:prstGeom>
        </p:spPr>
      </p:pic>
      <p:sp>
        <p:nvSpPr>
          <p:cNvPr id="8" name="TextBox 7">
            <a:extLst>
              <a:ext uri="{FF2B5EF4-FFF2-40B4-BE49-F238E27FC236}">
                <a16:creationId xmlns:a16="http://schemas.microsoft.com/office/drawing/2014/main" id="{92B43AA4-FAAD-A04E-A80C-9EBD6ED6E3DA}"/>
              </a:ext>
            </a:extLst>
          </p:cNvPr>
          <p:cNvSpPr txBox="1"/>
          <p:nvPr/>
        </p:nvSpPr>
        <p:spPr>
          <a:xfrm>
            <a:off x="3474720" y="4237787"/>
            <a:ext cx="5669279" cy="2308324"/>
          </a:xfrm>
          <a:prstGeom prst="rect">
            <a:avLst/>
          </a:prstGeom>
          <a:noFill/>
        </p:spPr>
        <p:txBody>
          <a:bodyPr wrap="square" rtlCol="0">
            <a:spAutoFit/>
          </a:bodyPr>
          <a:lstStyle/>
          <a:p>
            <a:pPr algn="ctr"/>
            <a:r>
              <a:rPr lang="en-US" b="1" dirty="0">
                <a:latin typeface="Times New Roman" charset="0"/>
                <a:ea typeface="Times New Roman" charset="0"/>
                <a:cs typeface="Times New Roman" charset="0"/>
              </a:rPr>
              <a:t>A. J. Chambers </a:t>
            </a:r>
            <a:r>
              <a:rPr lang="en-US" b="1" i="1" dirty="0">
                <a:latin typeface="Times New Roman" charset="0"/>
                <a:ea typeface="Times New Roman" charset="0"/>
                <a:cs typeface="Times New Roman" charset="0"/>
              </a:rPr>
              <a:t>et al.</a:t>
            </a:r>
            <a:r>
              <a:rPr lang="en-US" b="1" dirty="0">
                <a:latin typeface="Times New Roman" charset="0"/>
                <a:ea typeface="Times New Roman" charset="0"/>
                <a:cs typeface="Times New Roman" charset="0"/>
              </a:rPr>
              <a:t>, (QCDSF/UKQCD/CSSM Collaborations) Phys. Rev. D 96, 114509 (2017) </a:t>
            </a:r>
          </a:p>
          <a:p>
            <a:pPr marL="285750" indent="-285750">
              <a:buFont typeface="Arial" panose="020B0604020202020204" pitchFamily="34" charset="0"/>
              <a:buChar char="•"/>
            </a:pPr>
            <a:r>
              <a:rPr lang="en-US" dirty="0">
                <a:latin typeface="Times New Roman" charset="0"/>
                <a:ea typeface="Times New Roman" charset="0"/>
                <a:cs typeface="Times New Roman" charset="0"/>
              </a:rPr>
              <a:t>Novel application of the Feynman-Hellman method: relates hadronic matrix elements to energy shifts, allowing access to form factors via two-point correlators as opposed to more complicated three-point functions; improves signal-to-noise ratio for high-momentum states</a:t>
            </a:r>
          </a:p>
        </p:txBody>
      </p:sp>
      <p:pic>
        <p:nvPicPr>
          <p:cNvPr id="9" name="Picture 8">
            <a:extLst>
              <a:ext uri="{FF2B5EF4-FFF2-40B4-BE49-F238E27FC236}">
                <a16:creationId xmlns:a16="http://schemas.microsoft.com/office/drawing/2014/main" id="{3F1229D4-D9BC-4440-9C6D-3F1EF9C7C094}"/>
              </a:ext>
            </a:extLst>
          </p:cNvPr>
          <p:cNvPicPr>
            <a:picLocks noChangeAspect="1"/>
          </p:cNvPicPr>
          <p:nvPr/>
        </p:nvPicPr>
        <p:blipFill>
          <a:blip r:embed="rId4"/>
          <a:stretch>
            <a:fillRect/>
          </a:stretch>
        </p:blipFill>
        <p:spPr>
          <a:xfrm>
            <a:off x="0" y="5133733"/>
            <a:ext cx="3474720" cy="1162764"/>
          </a:xfrm>
          <a:prstGeom prst="rect">
            <a:avLst/>
          </a:prstGeom>
        </p:spPr>
      </p:pic>
    </p:spTree>
    <p:extLst>
      <p:ext uri="{BB962C8B-B14F-4D97-AF65-F5344CB8AC3E}">
        <p14:creationId xmlns:p14="http://schemas.microsoft.com/office/powerpoint/2010/main" val="618527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9A365-0CB9-E742-BB70-A0B57FDFA2E1}"/>
              </a:ext>
            </a:extLst>
          </p:cNvPr>
          <p:cNvSpPr>
            <a:spLocks noGrp="1"/>
          </p:cNvSpPr>
          <p:nvPr>
            <p:ph type="title"/>
          </p:nvPr>
        </p:nvSpPr>
        <p:spPr/>
        <p:txBody>
          <a:bodyPr>
            <a:noAutofit/>
          </a:bodyPr>
          <a:lstStyle/>
          <a:p>
            <a:r>
              <a:rPr lang="en-US" sz="2800" dirty="0"/>
              <a:t>Transition to </a:t>
            </a:r>
            <a:r>
              <a:rPr lang="en-US" sz="2800" dirty="0" err="1"/>
              <a:t>pQCD</a:t>
            </a:r>
            <a:r>
              <a:rPr lang="en-US" sz="2800" dirty="0"/>
              <a:t>–onset of dimensional scaling? </a:t>
            </a:r>
          </a:p>
        </p:txBody>
      </p:sp>
      <p:sp>
        <p:nvSpPr>
          <p:cNvPr id="3" name="Date Placeholder 2">
            <a:extLst>
              <a:ext uri="{FF2B5EF4-FFF2-40B4-BE49-F238E27FC236}">
                <a16:creationId xmlns:a16="http://schemas.microsoft.com/office/drawing/2014/main" id="{176F753B-395E-0F48-B1EE-B6A641544602}"/>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0B8F6CD8-2090-AC46-8A95-FD4635F65741}"/>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720B6C71-0AC0-4F4C-A98A-B59DFA5D3225}"/>
              </a:ext>
            </a:extLst>
          </p:cNvPr>
          <p:cNvSpPr>
            <a:spLocks noGrp="1"/>
          </p:cNvSpPr>
          <p:nvPr>
            <p:ph type="sldNum" sz="quarter" idx="12"/>
          </p:nvPr>
        </p:nvSpPr>
        <p:spPr/>
        <p:txBody>
          <a:bodyPr/>
          <a:lstStyle/>
          <a:p>
            <a:fld id="{8127209B-B3F5-498A-AD06-B1E95A6A5D2E}" type="slidenum">
              <a:rPr lang="en-US" smtClean="0"/>
              <a:t>13</a:t>
            </a:fld>
            <a:endParaRPr lang="en-US"/>
          </a:p>
        </p:txBody>
      </p:sp>
      <p:pic>
        <p:nvPicPr>
          <p:cNvPr id="7" name="Picture 6">
            <a:extLst>
              <a:ext uri="{FF2B5EF4-FFF2-40B4-BE49-F238E27FC236}">
                <a16:creationId xmlns:a16="http://schemas.microsoft.com/office/drawing/2014/main" id="{695410A4-F35E-ED4B-9FFC-078D86EF2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201"/>
            <a:ext cx="4572000" cy="4869366"/>
          </a:xfrm>
          <a:prstGeom prst="rect">
            <a:avLst/>
          </a:prstGeom>
        </p:spPr>
      </p:pic>
      <p:pic>
        <p:nvPicPr>
          <p:cNvPr id="9" name="Picture 8">
            <a:extLst>
              <a:ext uri="{FF2B5EF4-FFF2-40B4-BE49-F238E27FC236}">
                <a16:creationId xmlns:a16="http://schemas.microsoft.com/office/drawing/2014/main" id="{2DE8B39F-645B-C146-8630-036A940FBF3F}"/>
              </a:ext>
            </a:extLst>
          </p:cNvPr>
          <p:cNvPicPr>
            <a:picLocks noChangeAspect="1"/>
          </p:cNvPicPr>
          <p:nvPr/>
        </p:nvPicPr>
        <p:blipFill>
          <a:blip r:embed="rId3"/>
          <a:stretch>
            <a:fillRect/>
          </a:stretch>
        </p:blipFill>
        <p:spPr>
          <a:xfrm>
            <a:off x="5107568" y="572201"/>
            <a:ext cx="3200400" cy="3244763"/>
          </a:xfrm>
          <a:prstGeom prst="rect">
            <a:avLst/>
          </a:prstGeom>
        </p:spPr>
      </p:pic>
      <p:pic>
        <p:nvPicPr>
          <p:cNvPr id="10" name="Picture 9">
            <a:extLst>
              <a:ext uri="{FF2B5EF4-FFF2-40B4-BE49-F238E27FC236}">
                <a16:creationId xmlns:a16="http://schemas.microsoft.com/office/drawing/2014/main" id="{185A6C4F-F6BA-684F-A1F0-EEBF04D1CA6E}"/>
              </a:ext>
            </a:extLst>
          </p:cNvPr>
          <p:cNvPicPr>
            <a:picLocks noChangeAspect="1"/>
          </p:cNvPicPr>
          <p:nvPr/>
        </p:nvPicPr>
        <p:blipFill>
          <a:blip r:embed="rId4"/>
          <a:stretch>
            <a:fillRect/>
          </a:stretch>
        </p:blipFill>
        <p:spPr>
          <a:xfrm>
            <a:off x="7717418" y="3667306"/>
            <a:ext cx="1181100" cy="1143000"/>
          </a:xfrm>
          <a:prstGeom prst="rect">
            <a:avLst/>
          </a:prstGeom>
        </p:spPr>
      </p:pic>
      <p:sp>
        <p:nvSpPr>
          <p:cNvPr id="11" name="TextBox 10">
            <a:extLst>
              <a:ext uri="{FF2B5EF4-FFF2-40B4-BE49-F238E27FC236}">
                <a16:creationId xmlns:a16="http://schemas.microsoft.com/office/drawing/2014/main" id="{0D5BD4DE-A3DE-3545-9A4D-A4D35D2A11F3}"/>
              </a:ext>
            </a:extLst>
          </p:cNvPr>
          <p:cNvSpPr txBox="1"/>
          <p:nvPr/>
        </p:nvSpPr>
        <p:spPr>
          <a:xfrm>
            <a:off x="4572000" y="3667306"/>
            <a:ext cx="3010646" cy="1200329"/>
          </a:xfrm>
          <a:prstGeom prst="rect">
            <a:avLst/>
          </a:prstGeom>
          <a:noFill/>
        </p:spPr>
        <p:txBody>
          <a:bodyPr wrap="square" rtlCol="0">
            <a:spAutoFit/>
          </a:bodyPr>
          <a:lstStyle/>
          <a:p>
            <a:pPr marL="285750" indent="-285750">
              <a:buFont typeface="Arial" pitchFamily="34" charset="0"/>
              <a:buChar char="•"/>
            </a:pPr>
            <a:r>
              <a:rPr lang="en-US" dirty="0">
                <a:latin typeface="Times New Roman" pitchFamily="18" charset="0"/>
                <a:cs typeface="Times New Roman" pitchFamily="18" charset="0"/>
              </a:rPr>
              <a:t>Brodsky, Farrar, PRD 11, 1309 (1975)</a:t>
            </a:r>
          </a:p>
          <a:p>
            <a:pPr marL="285750" indent="-285750">
              <a:buFont typeface="Arial" pitchFamily="34" charset="0"/>
              <a:buChar char="•"/>
            </a:pPr>
            <a:r>
              <a:rPr lang="en-US" dirty="0">
                <a:latin typeface="Times New Roman" pitchFamily="18" charset="0"/>
                <a:cs typeface="Times New Roman" pitchFamily="18" charset="0"/>
              </a:rPr>
              <a:t>Brodsky, </a:t>
            </a:r>
            <a:r>
              <a:rPr lang="en-US" dirty="0" err="1">
                <a:latin typeface="Times New Roman" pitchFamily="18" charset="0"/>
                <a:cs typeface="Times New Roman" pitchFamily="18" charset="0"/>
              </a:rPr>
              <a:t>Lepage</a:t>
            </a:r>
            <a:r>
              <a:rPr lang="en-US" dirty="0">
                <a:latin typeface="Times New Roman" pitchFamily="18" charset="0"/>
                <a:cs typeface="Times New Roman" pitchFamily="18" charset="0"/>
              </a:rPr>
              <a:t> PRL 43, 545 (1979)</a:t>
            </a:r>
          </a:p>
        </p:txBody>
      </p:sp>
      <p:sp>
        <p:nvSpPr>
          <p:cNvPr id="12" name="TextBox 11">
            <a:extLst>
              <a:ext uri="{FF2B5EF4-FFF2-40B4-BE49-F238E27FC236}">
                <a16:creationId xmlns:a16="http://schemas.microsoft.com/office/drawing/2014/main" id="{7DE0E3E3-9EEA-C041-BFE6-5CDB847ADAAD}"/>
              </a:ext>
            </a:extLst>
          </p:cNvPr>
          <p:cNvSpPr txBox="1"/>
          <p:nvPr/>
        </p:nvSpPr>
        <p:spPr>
          <a:xfrm>
            <a:off x="4572000" y="4868873"/>
            <a:ext cx="1935328" cy="923330"/>
          </a:xfrm>
          <a:prstGeom prst="rect">
            <a:avLst/>
          </a:prstGeom>
          <a:noFill/>
        </p:spPr>
        <p:txBody>
          <a:bodyPr wrap="square" rtlCol="0">
            <a:spAutoFit/>
          </a:bodyPr>
          <a:lstStyle/>
          <a:p>
            <a:pPr marL="285750" indent="-285750">
              <a:buFont typeface="Arial" panose="020B0604020202020204" pitchFamily="34" charset="0"/>
              <a:buChar char="•"/>
            </a:pPr>
            <a:r>
              <a:rPr lang="en-US" dirty="0" err="1">
                <a:latin typeface="Times New Roman" charset="0"/>
                <a:ea typeface="Times New Roman" charset="0"/>
                <a:cs typeface="Times New Roman" charset="0"/>
              </a:rPr>
              <a:t>Belitsky</a:t>
            </a:r>
            <a:r>
              <a:rPr lang="en-US" dirty="0">
                <a:latin typeface="Times New Roman" charset="0"/>
                <a:ea typeface="Times New Roman" charset="0"/>
                <a:cs typeface="Times New Roman" charset="0"/>
              </a:rPr>
              <a:t>, Ji, Yuan, PRL 91, 092003 (2003)</a:t>
            </a:r>
          </a:p>
        </p:txBody>
      </p:sp>
      <p:pic>
        <p:nvPicPr>
          <p:cNvPr id="13" name="Picture 12">
            <a:extLst>
              <a:ext uri="{FF2B5EF4-FFF2-40B4-BE49-F238E27FC236}">
                <a16:creationId xmlns:a16="http://schemas.microsoft.com/office/drawing/2014/main" id="{5566A901-7F95-3D41-B67B-E3DB142D36C4}"/>
              </a:ext>
            </a:extLst>
          </p:cNvPr>
          <p:cNvPicPr>
            <a:picLocks noChangeAspect="1"/>
          </p:cNvPicPr>
          <p:nvPr/>
        </p:nvPicPr>
        <p:blipFill>
          <a:blip r:embed="rId5"/>
          <a:stretch>
            <a:fillRect/>
          </a:stretch>
        </p:blipFill>
        <p:spPr>
          <a:xfrm>
            <a:off x="6642100" y="4905088"/>
            <a:ext cx="2501900" cy="85090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E80B162-6A42-BA46-BC1B-835AF856E06E}"/>
                  </a:ext>
                </a:extLst>
              </p:cNvPr>
              <p:cNvSpPr txBox="1"/>
              <p:nvPr/>
            </p:nvSpPr>
            <p:spPr>
              <a:xfrm>
                <a:off x="0" y="5505237"/>
                <a:ext cx="4572000" cy="949747"/>
              </a:xfrm>
              <a:prstGeom prst="rect">
                <a:avLst/>
              </a:prstGeom>
              <a:noFill/>
            </p:spPr>
            <p:txBody>
              <a:bodyPr wrap="square" rtlCol="0">
                <a:spAutoFit/>
              </a:bodyPr>
              <a:lstStyle/>
              <a:p>
                <a:pPr algn="ctr"/>
                <a:r>
                  <a:rPr lang="en-US" dirty="0">
                    <a:latin typeface="Times New Roman" charset="0"/>
                    <a:ea typeface="Times New Roman" charset="0"/>
                    <a:cs typeface="Times New Roman" charset="0"/>
                  </a:rPr>
                  <a:t>“Precocious” scaling observed in </a:t>
                </a:r>
                <a14:m>
                  <m:oMath xmlns:m="http://schemas.openxmlformats.org/officeDocument/2006/math">
                    <m:sSubSup>
                      <m:sSubSupPr>
                        <m:ctrlPr>
                          <a:rPr lang="en-US" b="0" i="1" smtClean="0">
                            <a:latin typeface="Cambria Math" panose="02040503050406030204" pitchFamily="18" charset="0"/>
                            <a:ea typeface="Times New Roman" charset="0"/>
                            <a:cs typeface="Times New Roman" charset="0"/>
                          </a:rPr>
                        </m:ctrlPr>
                      </m:sSubSupPr>
                      <m:e>
                        <m:r>
                          <a:rPr lang="en-US" b="0" i="1" smtClean="0">
                            <a:latin typeface="Cambria Math" panose="02040503050406030204" pitchFamily="18" charset="0"/>
                            <a:ea typeface="Times New Roman" charset="0"/>
                            <a:cs typeface="Times New Roman" charset="0"/>
                          </a:rPr>
                          <m:t>𝐹</m:t>
                        </m:r>
                      </m:e>
                      <m:sub>
                        <m:r>
                          <a:rPr lang="en-US" b="0" i="1" smtClean="0">
                            <a:latin typeface="Cambria Math" panose="02040503050406030204" pitchFamily="18" charset="0"/>
                            <a:ea typeface="Times New Roman" charset="0"/>
                            <a:cs typeface="Times New Roman" charset="0"/>
                          </a:rPr>
                          <m:t>2</m:t>
                        </m:r>
                      </m:sub>
                      <m:sup>
                        <m:r>
                          <a:rPr lang="en-US" b="0" i="1" smtClean="0">
                            <a:latin typeface="Cambria Math" panose="02040503050406030204" pitchFamily="18" charset="0"/>
                            <a:ea typeface="Times New Roman" charset="0"/>
                            <a:cs typeface="Times New Roman" charset="0"/>
                          </a:rPr>
                          <m:t>𝑝</m:t>
                        </m:r>
                      </m:sup>
                    </m:sSubSup>
                    <m:r>
                      <a:rPr lang="en-US" b="0" i="1" smtClean="0">
                        <a:latin typeface="Cambria Math" panose="02040503050406030204" pitchFamily="18" charset="0"/>
                        <a:ea typeface="Times New Roman" charset="0"/>
                        <a:cs typeface="Times New Roman" charset="0"/>
                      </a:rPr>
                      <m:t>/</m:t>
                    </m:r>
                    <m:sSubSup>
                      <m:sSubSupPr>
                        <m:ctrlPr>
                          <a:rPr lang="en-US" b="0" i="1" smtClean="0">
                            <a:latin typeface="Cambria Math" panose="02040503050406030204" pitchFamily="18" charset="0"/>
                            <a:ea typeface="Times New Roman" charset="0"/>
                            <a:cs typeface="Times New Roman" charset="0"/>
                          </a:rPr>
                        </m:ctrlPr>
                      </m:sSubSupPr>
                      <m:e>
                        <m:r>
                          <a:rPr lang="en-US" b="0" i="1" smtClean="0">
                            <a:latin typeface="Cambria Math" panose="02040503050406030204" pitchFamily="18" charset="0"/>
                            <a:ea typeface="Times New Roman" charset="0"/>
                            <a:cs typeface="Times New Roman" charset="0"/>
                          </a:rPr>
                          <m:t>𝐹</m:t>
                        </m:r>
                      </m:e>
                      <m:sub>
                        <m:r>
                          <a:rPr lang="en-US" b="0" i="1" smtClean="0">
                            <a:latin typeface="Cambria Math" panose="02040503050406030204" pitchFamily="18" charset="0"/>
                            <a:ea typeface="Times New Roman" charset="0"/>
                            <a:cs typeface="Times New Roman" charset="0"/>
                          </a:rPr>
                          <m:t>1</m:t>
                        </m:r>
                      </m:sub>
                      <m:sup>
                        <m:r>
                          <a:rPr lang="en-US" b="0" i="1" smtClean="0">
                            <a:latin typeface="Cambria Math" panose="02040503050406030204" pitchFamily="18" charset="0"/>
                            <a:ea typeface="Times New Roman" charset="0"/>
                            <a:cs typeface="Times New Roman" charset="0"/>
                          </a:rPr>
                          <m:t>𝑝</m:t>
                        </m:r>
                      </m:sup>
                    </m:sSubSup>
                  </m:oMath>
                </a14:m>
                <a:r>
                  <a:rPr lang="en-US" dirty="0">
                    <a:latin typeface="Times New Roman" charset="0"/>
                    <a:ea typeface="Times New Roman" charset="0"/>
                    <a:cs typeface="Times New Roman" charset="0"/>
                  </a:rPr>
                  <a:t> not seen in </a:t>
                </a:r>
                <a14:m>
                  <m:oMath xmlns:m="http://schemas.openxmlformats.org/officeDocument/2006/math">
                    <m:sSubSup>
                      <m:sSubSupPr>
                        <m:ctrlPr>
                          <a:rPr lang="en-US" b="0" i="1" smtClean="0">
                            <a:latin typeface="Cambria Math" panose="02040503050406030204" pitchFamily="18" charset="0"/>
                            <a:ea typeface="Times New Roman" charset="0"/>
                            <a:cs typeface="Times New Roman" charset="0"/>
                          </a:rPr>
                        </m:ctrlPr>
                      </m:sSubSupPr>
                      <m:e>
                        <m:r>
                          <a:rPr lang="en-US" b="0" i="1" smtClean="0">
                            <a:latin typeface="Cambria Math" panose="02040503050406030204" pitchFamily="18" charset="0"/>
                            <a:ea typeface="Times New Roman" charset="0"/>
                            <a:cs typeface="Times New Roman" charset="0"/>
                          </a:rPr>
                          <m:t>𝐹</m:t>
                        </m:r>
                      </m:e>
                      <m:sub>
                        <m:r>
                          <a:rPr lang="en-US" b="0" i="1" smtClean="0">
                            <a:latin typeface="Cambria Math" panose="02040503050406030204" pitchFamily="18" charset="0"/>
                            <a:ea typeface="Times New Roman" charset="0"/>
                            <a:cs typeface="Times New Roman" charset="0"/>
                          </a:rPr>
                          <m:t>2</m:t>
                        </m:r>
                      </m:sub>
                      <m:sup>
                        <m:r>
                          <a:rPr lang="en-US" b="0" i="1" smtClean="0">
                            <a:latin typeface="Cambria Math" panose="02040503050406030204" pitchFamily="18" charset="0"/>
                            <a:ea typeface="Times New Roman" charset="0"/>
                            <a:cs typeface="Times New Roman" charset="0"/>
                          </a:rPr>
                          <m:t>𝑛</m:t>
                        </m:r>
                      </m:sup>
                    </m:sSubSup>
                    <m:r>
                      <a:rPr lang="en-US" b="0" i="1" smtClean="0">
                        <a:latin typeface="Cambria Math" panose="02040503050406030204" pitchFamily="18" charset="0"/>
                        <a:ea typeface="Times New Roman" charset="0"/>
                        <a:cs typeface="Times New Roman" charset="0"/>
                      </a:rPr>
                      <m:t>/</m:t>
                    </m:r>
                    <m:sSubSup>
                      <m:sSubSupPr>
                        <m:ctrlPr>
                          <a:rPr lang="en-US" b="0" i="1" smtClean="0">
                            <a:latin typeface="Cambria Math" panose="02040503050406030204" pitchFamily="18" charset="0"/>
                            <a:ea typeface="Times New Roman" charset="0"/>
                            <a:cs typeface="Times New Roman" charset="0"/>
                          </a:rPr>
                        </m:ctrlPr>
                      </m:sSubSupPr>
                      <m:e>
                        <m:r>
                          <a:rPr lang="en-US" b="0" i="1" smtClean="0">
                            <a:latin typeface="Cambria Math" panose="02040503050406030204" pitchFamily="18" charset="0"/>
                            <a:ea typeface="Times New Roman" charset="0"/>
                            <a:cs typeface="Times New Roman" charset="0"/>
                          </a:rPr>
                          <m:t>𝐹</m:t>
                        </m:r>
                      </m:e>
                      <m:sub>
                        <m:r>
                          <a:rPr lang="en-US" b="0" i="1" smtClean="0">
                            <a:latin typeface="Cambria Math" panose="02040503050406030204" pitchFamily="18" charset="0"/>
                            <a:ea typeface="Times New Roman" charset="0"/>
                            <a:cs typeface="Times New Roman" charset="0"/>
                          </a:rPr>
                          <m:t>1</m:t>
                        </m:r>
                      </m:sub>
                      <m:sup>
                        <m:r>
                          <a:rPr lang="en-US" b="0" i="1" smtClean="0">
                            <a:latin typeface="Cambria Math" panose="02040503050406030204" pitchFamily="18" charset="0"/>
                            <a:ea typeface="Times New Roman" charset="0"/>
                            <a:cs typeface="Times New Roman" charset="0"/>
                          </a:rPr>
                          <m:t>𝑛</m:t>
                        </m:r>
                      </m:sup>
                    </m:sSubSup>
                  </m:oMath>
                </a14:m>
                <a:r>
                  <a:rPr lang="en-US" dirty="0">
                    <a:latin typeface="Times New Roman" charset="0"/>
                    <a:ea typeface="Times New Roman" charset="0"/>
                    <a:cs typeface="Times New Roman" charset="0"/>
                  </a:rPr>
                  <a:t>, for values of cutoff parameter </a:t>
                </a:r>
                <a14:m>
                  <m:oMath xmlns:m="http://schemas.openxmlformats.org/officeDocument/2006/math">
                    <m:r>
                      <m:rPr>
                        <m:sty m:val="p"/>
                      </m:rPr>
                      <a:rPr lang="en-US" b="0" i="0" smtClean="0">
                        <a:latin typeface="Cambria Math" panose="02040503050406030204" pitchFamily="18" charset="0"/>
                        <a:ea typeface="Times New Roman" charset="0"/>
                        <a:cs typeface="Times New Roman" charset="0"/>
                      </a:rPr>
                      <m:t>Λ</m:t>
                    </m:r>
                  </m:oMath>
                </a14:m>
                <a:r>
                  <a:rPr lang="en-US" dirty="0">
                    <a:latin typeface="Times New Roman" charset="0"/>
                    <a:ea typeface="Times New Roman" charset="0"/>
                    <a:cs typeface="Times New Roman" charset="0"/>
                  </a:rPr>
                  <a:t> similar to that which describes proton data</a:t>
                </a:r>
              </a:p>
            </p:txBody>
          </p:sp>
        </mc:Choice>
        <mc:Fallback xmlns="">
          <p:sp>
            <p:nvSpPr>
              <p:cNvPr id="14" name="TextBox 13">
                <a:extLst>
                  <a:ext uri="{FF2B5EF4-FFF2-40B4-BE49-F238E27FC236}">
                    <a16:creationId xmlns:a16="http://schemas.microsoft.com/office/drawing/2014/main" id="{9E80B162-6A42-BA46-BC1B-835AF856E06E}"/>
                  </a:ext>
                </a:extLst>
              </p:cNvPr>
              <p:cNvSpPr txBox="1">
                <a:spLocks noRot="1" noChangeAspect="1" noMove="1" noResize="1" noEditPoints="1" noAdjustHandles="1" noChangeArrowheads="1" noChangeShapeType="1" noTextEdit="1"/>
              </p:cNvSpPr>
              <p:nvPr/>
            </p:nvSpPr>
            <p:spPr>
              <a:xfrm>
                <a:off x="0" y="5505237"/>
                <a:ext cx="4572000" cy="949747"/>
              </a:xfrm>
              <a:prstGeom prst="rect">
                <a:avLst/>
              </a:prstGeom>
              <a:blipFill>
                <a:blip r:embed="rId6"/>
                <a:stretch>
                  <a:fillRect l="-833" b="-9211"/>
                </a:stretch>
              </a:blipFill>
            </p:spPr>
            <p:txBody>
              <a:bodyPr/>
              <a:lstStyle/>
              <a:p>
                <a:r>
                  <a:rPr lang="en-US">
                    <a:noFill/>
                  </a:rPr>
                  <a:t> </a:t>
                </a:r>
              </a:p>
            </p:txBody>
          </p:sp>
        </mc:Fallback>
      </mc:AlternateContent>
    </p:spTree>
    <p:extLst>
      <p:ext uri="{BB962C8B-B14F-4D97-AF65-F5344CB8AC3E}">
        <p14:creationId xmlns:p14="http://schemas.microsoft.com/office/powerpoint/2010/main" val="1556882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Electron Scattering Kinematics @11 </a:t>
            </a:r>
            <a:r>
              <a:rPr lang="en-US" dirty="0" err="1"/>
              <a:t>GeV</a:t>
            </a:r>
            <a:endParaRPr lang="en-US" dirty="0"/>
          </a:p>
        </p:txBody>
      </p:sp>
      <p:sp>
        <p:nvSpPr>
          <p:cNvPr id="3" name="Date Placeholder 2"/>
          <p:cNvSpPr>
            <a:spLocks noGrp="1"/>
          </p:cNvSpPr>
          <p:nvPr>
            <p:ph type="dt" sz="half" idx="10"/>
          </p:nvPr>
        </p:nvSpPr>
        <p:spPr/>
        <p:txBody>
          <a:bodyPr/>
          <a:lstStyle/>
          <a:p>
            <a:r>
              <a:rPr lang="en-US"/>
              <a:t>2/26/19</a:t>
            </a:r>
          </a:p>
        </p:txBody>
      </p:sp>
      <p:sp>
        <p:nvSpPr>
          <p:cNvPr id="11" name="TextBox 10"/>
          <p:cNvSpPr txBox="1"/>
          <p:nvPr/>
        </p:nvSpPr>
        <p:spPr>
          <a:xfrm>
            <a:off x="4572000" y="745959"/>
            <a:ext cx="4572000" cy="461665"/>
          </a:xfrm>
          <a:prstGeom prst="rect">
            <a:avLst/>
          </a:prstGeom>
          <a:noFill/>
        </p:spPr>
        <p:txBody>
          <a:bodyPr wrap="square" rtlCol="0">
            <a:spAutoFit/>
          </a:bodyPr>
          <a:lstStyle/>
          <a:p>
            <a:pPr marL="285750" indent="-285750">
              <a:buFont typeface="Arial" panose="020B0604020202020204" pitchFamily="34" charset="0"/>
              <a:buChar char="•"/>
            </a:pPr>
            <a:endParaRPr lang="en-US" sz="2400">
              <a:latin typeface="Times New Roman" panose="02020603050405020304" pitchFamily="18" charset="0"/>
              <a:cs typeface="Times New Roman" panose="02020603050405020304" pitchFamily="18" charset="0"/>
            </a:endParaRPr>
          </a:p>
        </p:txBody>
      </p:sp>
      <p:sp>
        <p:nvSpPr>
          <p:cNvPr id="12" name="TextBox 11"/>
          <p:cNvSpPr txBox="1"/>
          <p:nvPr/>
        </p:nvSpPr>
        <p:spPr>
          <a:xfrm>
            <a:off x="4493796" y="527740"/>
            <a:ext cx="4650204"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Measurements of elastic FFs, SIDIS, DVCS,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 involve coincidence N(</a:t>
            </a:r>
            <a:r>
              <a:rPr lang="en-US" dirty="0" err="1">
                <a:latin typeface="Times New Roman" panose="02020603050405020304" pitchFamily="18" charset="0"/>
                <a:cs typeface="Times New Roman" panose="02020603050405020304" pitchFamily="18" charset="0"/>
              </a:rPr>
              <a:t>e,e’X</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electroproduction</a:t>
            </a:r>
            <a:r>
              <a:rPr lang="en-US" dirty="0">
                <a:latin typeface="Times New Roman" panose="02020603050405020304" pitchFamily="18" charset="0"/>
                <a:cs typeface="Times New Roman" panose="02020603050405020304" pitchFamily="18" charset="0"/>
              </a:rPr>
              <a:t>) reactions, where X =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 (elastic or quasi-elastic)</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 (SIDIS or DVMP)</a:t>
            </a:r>
          </a:p>
          <a:p>
            <a:pPr marL="742950" lvl="1" indent="-285750">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γ</a:t>
            </a:r>
            <a:r>
              <a:rPr lang="en-US" dirty="0">
                <a:latin typeface="Times New Roman" panose="02020603050405020304" pitchFamily="18" charset="0"/>
                <a:cs typeface="Times New Roman" panose="02020603050405020304" pitchFamily="18" charset="0"/>
              </a:rPr>
              <a:t> (DVCS)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Virtual photon angle decreases as “inelasticity” increases:</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0" y="519820"/>
            <a:ext cx="4572000" cy="3355244"/>
          </a:xfrm>
          <a:prstGeom prst="rect">
            <a:avLst/>
          </a:prstGeom>
        </p:spPr>
      </p:pic>
      <p:pic>
        <p:nvPicPr>
          <p:cNvPr id="7" name="Picture 6"/>
          <p:cNvPicPr>
            <a:picLocks noChangeAspect="1"/>
          </p:cNvPicPr>
          <p:nvPr/>
        </p:nvPicPr>
        <p:blipFill>
          <a:blip r:embed="rId3"/>
          <a:stretch>
            <a:fillRect/>
          </a:stretch>
        </p:blipFill>
        <p:spPr>
          <a:xfrm>
            <a:off x="4572000" y="3200400"/>
            <a:ext cx="4572000" cy="3355244"/>
          </a:xfrm>
          <a:prstGeom prst="rect">
            <a:avLst/>
          </a:prstGeom>
        </p:spPr>
      </p:pic>
      <p:sp>
        <p:nvSpPr>
          <p:cNvPr id="9" name="TextBox 8"/>
          <p:cNvSpPr txBox="1"/>
          <p:nvPr/>
        </p:nvSpPr>
        <p:spPr>
          <a:xfrm>
            <a:off x="0" y="3875064"/>
            <a:ext cx="45720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Particles associated with the </a:t>
            </a:r>
            <a:r>
              <a:rPr lang="en-US" dirty="0" err="1">
                <a:latin typeface="Times New Roman" panose="02020603050405020304" pitchFamily="18" charset="0"/>
                <a:cs typeface="Times New Roman" panose="02020603050405020304" pitchFamily="18" charset="0"/>
              </a:rPr>
              <a:t>partonic</a:t>
            </a:r>
            <a:r>
              <a:rPr lang="en-US" dirty="0">
                <a:latin typeface="Times New Roman" panose="02020603050405020304" pitchFamily="18" charset="0"/>
                <a:cs typeface="Times New Roman" panose="02020603050405020304" pitchFamily="18" charset="0"/>
              </a:rPr>
              <a:t> (or other) degree of freedom that absorbed the virtual photon are found predominantly near the direction of the momentum transfer </a:t>
            </a:r>
            <a:r>
              <a:rPr lang="en-US" b="1" dirty="0">
                <a:latin typeface="Times New Roman" panose="02020603050405020304" pitchFamily="18" charset="0"/>
                <a:cs typeface="Times New Roman" panose="02020603050405020304" pitchFamily="18" charset="0"/>
              </a:rPr>
              <a:t>q </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i="1" dirty="0">
                <a:solidFill>
                  <a:srgbClr val="0000FF"/>
                </a:solidFill>
                <a:latin typeface="Times New Roman" panose="02020603050405020304" pitchFamily="18" charset="0"/>
                <a:cs typeface="Times New Roman" panose="02020603050405020304" pitchFamily="18" charset="0"/>
              </a:rPr>
              <a:t>Partonic interpretation of electron scattering data is accessible at large Q</a:t>
            </a:r>
            <a:r>
              <a:rPr lang="en-US" b="1" i="1" baseline="30000" dirty="0">
                <a:solidFill>
                  <a:srgbClr val="0000FF"/>
                </a:solidFill>
                <a:latin typeface="Times New Roman" panose="02020603050405020304" pitchFamily="18" charset="0"/>
                <a:cs typeface="Times New Roman" panose="02020603050405020304" pitchFamily="18" charset="0"/>
              </a:rPr>
              <a:t>2</a:t>
            </a:r>
            <a:r>
              <a:rPr lang="en-US" b="1"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particles of interest are located at forward angles and high momentum</a:t>
            </a:r>
            <a:endParaRPr lang="en-US" b="1" i="1" dirty="0">
              <a:solidFill>
                <a:srgbClr val="0000FF"/>
              </a:solidFill>
              <a:latin typeface="Times New Roman"/>
              <a:cs typeface="Times New Roman"/>
            </a:endParaRPr>
          </a:p>
        </p:txBody>
      </p:sp>
      <p:pic>
        <p:nvPicPr>
          <p:cNvPr id="13" name="Picture 1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684" y="2819400"/>
            <a:ext cx="2286000" cy="437635"/>
          </a:xfrm>
          <a:prstGeom prst="rect">
            <a:avLst/>
          </a:prstGeom>
        </p:spPr>
      </p:pic>
      <p:sp>
        <p:nvSpPr>
          <p:cNvPr id="8" name="Footer Placeholder 7">
            <a:extLst>
              <a:ext uri="{FF2B5EF4-FFF2-40B4-BE49-F238E27FC236}">
                <a16:creationId xmlns:a16="http://schemas.microsoft.com/office/drawing/2014/main" id="{937729FD-4C9E-D042-B7CE-8CCFC4DD0EB8}"/>
              </a:ext>
            </a:extLst>
          </p:cNvPr>
          <p:cNvSpPr>
            <a:spLocks noGrp="1"/>
          </p:cNvSpPr>
          <p:nvPr>
            <p:ph type="ftr" sz="quarter" idx="11"/>
          </p:nvPr>
        </p:nvSpPr>
        <p:spPr/>
        <p:txBody>
          <a:bodyPr/>
          <a:lstStyle/>
          <a:p>
            <a:r>
              <a:rPr lang="en-US"/>
              <a:t>SBS Winter Collaboration Meeting 2019</a:t>
            </a:r>
          </a:p>
        </p:txBody>
      </p:sp>
      <p:sp>
        <p:nvSpPr>
          <p:cNvPr id="10" name="Slide Number Placeholder 9">
            <a:extLst>
              <a:ext uri="{FF2B5EF4-FFF2-40B4-BE49-F238E27FC236}">
                <a16:creationId xmlns:a16="http://schemas.microsoft.com/office/drawing/2014/main" id="{6B5C10E9-6F1C-6A48-BBA8-06E926A3DAEC}"/>
              </a:ext>
            </a:extLst>
          </p:cNvPr>
          <p:cNvSpPr>
            <a:spLocks noGrp="1"/>
          </p:cNvSpPr>
          <p:nvPr>
            <p:ph type="sldNum" sz="quarter" idx="12"/>
          </p:nvPr>
        </p:nvSpPr>
        <p:spPr/>
        <p:txBody>
          <a:bodyPr/>
          <a:lstStyle/>
          <a:p>
            <a:fld id="{8127209B-B3F5-498A-AD06-B1E95A6A5D2E}" type="slidenum">
              <a:rPr lang="en-US" smtClean="0"/>
              <a:t>14</a:t>
            </a:fld>
            <a:endParaRPr lang="en-US"/>
          </a:p>
        </p:txBody>
      </p:sp>
    </p:spTree>
    <p:extLst>
      <p:ext uri="{BB962C8B-B14F-4D97-AF65-F5344CB8AC3E}">
        <p14:creationId xmlns:p14="http://schemas.microsoft.com/office/powerpoint/2010/main" val="374549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B3C269E-ADB1-4E43-9BCE-D3CDBFEC4992}"/>
              </a:ext>
            </a:extLst>
          </p:cNvPr>
          <p:cNvSpPr>
            <a:spLocks noGrp="1"/>
          </p:cNvSpPr>
          <p:nvPr>
            <p:ph type="dt" sz="half" idx="10"/>
          </p:nvPr>
        </p:nvSpPr>
        <p:spPr/>
        <p:txBody>
          <a:bodyPr/>
          <a:lstStyle/>
          <a:p>
            <a:r>
              <a:rPr lang="en-US"/>
              <a:t>2/26/19</a:t>
            </a:r>
          </a:p>
        </p:txBody>
      </p:sp>
      <p:pic>
        <p:nvPicPr>
          <p:cNvPr id="6" name="Picture 5">
            <a:extLst>
              <a:ext uri="{FF2B5EF4-FFF2-40B4-BE49-F238E27FC236}">
                <a16:creationId xmlns:a16="http://schemas.microsoft.com/office/drawing/2014/main" id="{7BB482DF-085D-6049-A3F7-A33BAA5D6F38}"/>
              </a:ext>
            </a:extLst>
          </p:cNvPr>
          <p:cNvPicPr>
            <a:picLocks noChangeAspect="1"/>
          </p:cNvPicPr>
          <p:nvPr/>
        </p:nvPicPr>
        <p:blipFill>
          <a:blip r:embed="rId2"/>
          <a:stretch>
            <a:fillRect/>
          </a:stretch>
        </p:blipFill>
        <p:spPr>
          <a:xfrm>
            <a:off x="914400" y="-663"/>
            <a:ext cx="7315200" cy="5484718"/>
          </a:xfrm>
          <a:prstGeom prst="rect">
            <a:avLst/>
          </a:prstGeom>
        </p:spPr>
      </p:pic>
      <p:sp>
        <p:nvSpPr>
          <p:cNvPr id="7" name="TextBox 6">
            <a:extLst>
              <a:ext uri="{FF2B5EF4-FFF2-40B4-BE49-F238E27FC236}">
                <a16:creationId xmlns:a16="http://schemas.microsoft.com/office/drawing/2014/main" id="{955EF737-120C-774C-9FFC-8FBC37591CA8}"/>
              </a:ext>
            </a:extLst>
          </p:cNvPr>
          <p:cNvSpPr txBox="1"/>
          <p:nvPr/>
        </p:nvSpPr>
        <p:spPr>
          <a:xfrm>
            <a:off x="0" y="609600"/>
            <a:ext cx="4800600" cy="400110"/>
          </a:xfrm>
          <a:prstGeom prst="rect">
            <a:avLst/>
          </a:prstGeom>
          <a:noFill/>
        </p:spPr>
        <p:txBody>
          <a:bodyPr wrap="square" rtlCol="0">
            <a:spAutoFit/>
          </a:bodyPr>
          <a:lstStyle/>
          <a:p>
            <a:pPr algn="ctr"/>
            <a:r>
              <a:rPr lang="en-US" sz="2000" b="1" dirty="0">
                <a:latin typeface="Times New Roman" charset="0"/>
                <a:ea typeface="Times New Roman" charset="0"/>
                <a:cs typeface="Times New Roman" charset="0"/>
              </a:rPr>
              <a:t>Figure credit: B. </a:t>
            </a:r>
            <a:r>
              <a:rPr lang="en-US" sz="2000" b="1" dirty="0" err="1">
                <a:latin typeface="Times New Roman" charset="0"/>
                <a:ea typeface="Times New Roman" charset="0"/>
                <a:cs typeface="Times New Roman" charset="0"/>
              </a:rPr>
              <a:t>Wojtsekhowski</a:t>
            </a:r>
            <a:r>
              <a:rPr lang="en-US" sz="2000" b="1" dirty="0">
                <a:latin typeface="Times New Roman" charset="0"/>
                <a:ea typeface="Times New Roman" charset="0"/>
                <a:cs typeface="Times New Roman" charset="0"/>
              </a:rPr>
              <a:t> (</a:t>
            </a:r>
            <a:r>
              <a:rPr lang="en-US" sz="2000" b="1" dirty="0" err="1">
                <a:latin typeface="Times New Roman" charset="0"/>
                <a:ea typeface="Times New Roman" charset="0"/>
                <a:cs typeface="Times New Roman" charset="0"/>
              </a:rPr>
              <a:t>JLab</a:t>
            </a:r>
            <a:r>
              <a:rPr lang="en-US" sz="2000" b="1" dirty="0">
                <a:latin typeface="Times New Roman" charset="0"/>
                <a:ea typeface="Times New Roman" charset="0"/>
                <a:cs typeface="Times New Roman" charset="0"/>
              </a:rPr>
              <a:t>)</a:t>
            </a:r>
          </a:p>
        </p:txBody>
      </p:sp>
      <p:sp>
        <p:nvSpPr>
          <p:cNvPr id="8" name="TextBox 7">
            <a:extLst>
              <a:ext uri="{FF2B5EF4-FFF2-40B4-BE49-F238E27FC236}">
                <a16:creationId xmlns:a16="http://schemas.microsoft.com/office/drawing/2014/main" id="{89190748-0B49-914B-9F5F-686CEB79967A}"/>
              </a:ext>
            </a:extLst>
          </p:cNvPr>
          <p:cNvSpPr txBox="1"/>
          <p:nvPr/>
        </p:nvSpPr>
        <p:spPr>
          <a:xfrm>
            <a:off x="0" y="5552575"/>
            <a:ext cx="9144000" cy="923330"/>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Complementary equipment/capabilities of Halls A, B, C allow optimal matching of (Luminosity x Acceptance) of the detectors to the luminosity capabilities of the targets, including state-of-the-art polarized target technology. </a:t>
            </a:r>
          </a:p>
        </p:txBody>
      </p:sp>
      <p:cxnSp>
        <p:nvCxnSpPr>
          <p:cNvPr id="10" name="Straight Arrow Connector 9">
            <a:extLst>
              <a:ext uri="{FF2B5EF4-FFF2-40B4-BE49-F238E27FC236}">
                <a16:creationId xmlns:a16="http://schemas.microsoft.com/office/drawing/2014/main" id="{64BB48E1-1EA7-2244-8217-BE4EDC4F836F}"/>
              </a:ext>
            </a:extLst>
          </p:cNvPr>
          <p:cNvCxnSpPr>
            <a:cxnSpLocks/>
            <a:endCxn id="12" idx="3"/>
          </p:cNvCxnSpPr>
          <p:nvPr/>
        </p:nvCxnSpPr>
        <p:spPr>
          <a:xfrm flipH="1" flipV="1">
            <a:off x="2416865" y="3307647"/>
            <a:ext cx="983584" cy="7796"/>
          </a:xfrm>
          <a:prstGeom prst="straightConnector1">
            <a:avLst/>
          </a:prstGeom>
          <a:ln w="22225">
            <a:solidFill>
              <a:srgbClr val="0432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B97B4C-D7A6-AD44-A5BC-1CACF5BD3683}"/>
              </a:ext>
            </a:extLst>
          </p:cNvPr>
          <p:cNvSpPr txBox="1"/>
          <p:nvPr/>
        </p:nvSpPr>
        <p:spPr>
          <a:xfrm>
            <a:off x="1502465" y="3076814"/>
            <a:ext cx="914400" cy="461665"/>
          </a:xfrm>
          <a:prstGeom prst="rect">
            <a:avLst/>
          </a:prstGeom>
          <a:noFill/>
        </p:spPr>
        <p:txBody>
          <a:bodyPr wrap="square" rtlCol="0">
            <a:spAutoFit/>
          </a:bodyPr>
          <a:lstStyle/>
          <a:p>
            <a:r>
              <a:rPr lang="en-US" sz="1200" b="1" dirty="0">
                <a:solidFill>
                  <a:srgbClr val="0432FF"/>
                </a:solidFill>
                <a:latin typeface="Times New Roman" charset="0"/>
                <a:ea typeface="Times New Roman" charset="0"/>
                <a:cs typeface="Times New Roman" charset="0"/>
              </a:rPr>
              <a:t>Polarized NH</a:t>
            </a:r>
            <a:r>
              <a:rPr lang="en-US" sz="1200" b="1" baseline="-25000" dirty="0">
                <a:solidFill>
                  <a:srgbClr val="0432FF"/>
                </a:solidFill>
                <a:latin typeface="Times New Roman" charset="0"/>
                <a:ea typeface="Times New Roman" charset="0"/>
                <a:cs typeface="Times New Roman" charset="0"/>
              </a:rPr>
              <a:t>3</a:t>
            </a:r>
            <a:r>
              <a:rPr lang="en-US" sz="1200" b="1" dirty="0">
                <a:solidFill>
                  <a:srgbClr val="0432FF"/>
                </a:solidFill>
                <a:latin typeface="Times New Roman" charset="0"/>
                <a:ea typeface="Times New Roman" charset="0"/>
                <a:cs typeface="Times New Roman" charset="0"/>
              </a:rPr>
              <a:t>/ND</a:t>
            </a:r>
            <a:r>
              <a:rPr lang="en-US" sz="1200" b="1" baseline="-25000" dirty="0">
                <a:solidFill>
                  <a:srgbClr val="0432FF"/>
                </a:solidFill>
                <a:latin typeface="Times New Roman" charset="0"/>
                <a:ea typeface="Times New Roman" charset="0"/>
                <a:cs typeface="Times New Roman" charset="0"/>
              </a:rPr>
              <a:t>3</a:t>
            </a:r>
            <a:endParaRPr lang="en-US" sz="1200" b="1" dirty="0">
              <a:solidFill>
                <a:srgbClr val="0432FF"/>
              </a:solidFill>
              <a:latin typeface="Times New Roman" charset="0"/>
              <a:ea typeface="Times New Roman" charset="0"/>
              <a:cs typeface="Times New Roman" charset="0"/>
            </a:endParaRPr>
          </a:p>
        </p:txBody>
      </p:sp>
      <p:cxnSp>
        <p:nvCxnSpPr>
          <p:cNvPr id="14" name="Straight Arrow Connector 13">
            <a:extLst>
              <a:ext uri="{FF2B5EF4-FFF2-40B4-BE49-F238E27FC236}">
                <a16:creationId xmlns:a16="http://schemas.microsoft.com/office/drawing/2014/main" id="{D8C7BA76-75CB-CF4C-A68B-898CCDC7D2C6}"/>
              </a:ext>
            </a:extLst>
          </p:cNvPr>
          <p:cNvCxnSpPr>
            <a:cxnSpLocks/>
            <a:stCxn id="17" idx="1"/>
          </p:cNvCxnSpPr>
          <p:nvPr/>
        </p:nvCxnSpPr>
        <p:spPr>
          <a:xfrm flipH="1">
            <a:off x="2933701" y="2362199"/>
            <a:ext cx="742998" cy="0"/>
          </a:xfrm>
          <a:prstGeom prst="straightConnector1">
            <a:avLst/>
          </a:prstGeom>
          <a:ln w="2222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3F997E1-00A2-9343-897D-6296BBF47192}"/>
              </a:ext>
            </a:extLst>
          </p:cNvPr>
          <p:cNvSpPr txBox="1"/>
          <p:nvPr/>
        </p:nvSpPr>
        <p:spPr>
          <a:xfrm>
            <a:off x="3676699" y="2223699"/>
            <a:ext cx="1200101" cy="276999"/>
          </a:xfrm>
          <a:prstGeom prst="rect">
            <a:avLst/>
          </a:prstGeom>
          <a:noFill/>
        </p:spPr>
        <p:txBody>
          <a:bodyPr wrap="square" rtlCol="0">
            <a:spAutoFit/>
          </a:bodyPr>
          <a:lstStyle/>
          <a:p>
            <a:pPr algn="ctr"/>
            <a:r>
              <a:rPr lang="en-US" sz="1200" b="1" dirty="0">
                <a:solidFill>
                  <a:srgbClr val="00B050"/>
                </a:solidFill>
                <a:latin typeface="Times New Roman" charset="0"/>
                <a:ea typeface="Times New Roman" charset="0"/>
                <a:cs typeface="Times New Roman" charset="0"/>
              </a:rPr>
              <a:t>Polarized </a:t>
            </a:r>
            <a:r>
              <a:rPr lang="en-US" sz="1200" b="1" baseline="30000" dirty="0">
                <a:solidFill>
                  <a:srgbClr val="00B050"/>
                </a:solidFill>
                <a:latin typeface="Times New Roman" charset="0"/>
                <a:ea typeface="Times New Roman" charset="0"/>
                <a:cs typeface="Times New Roman" charset="0"/>
              </a:rPr>
              <a:t>3</a:t>
            </a:r>
            <a:r>
              <a:rPr lang="en-US" sz="1200" b="1" dirty="0">
                <a:solidFill>
                  <a:srgbClr val="00B050"/>
                </a:solidFill>
                <a:latin typeface="Times New Roman" charset="0"/>
                <a:ea typeface="Times New Roman" charset="0"/>
                <a:cs typeface="Times New Roman" charset="0"/>
              </a:rPr>
              <a:t>He</a:t>
            </a:r>
          </a:p>
        </p:txBody>
      </p:sp>
      <p:sp>
        <p:nvSpPr>
          <p:cNvPr id="23" name="TextBox 22">
            <a:extLst>
              <a:ext uri="{FF2B5EF4-FFF2-40B4-BE49-F238E27FC236}">
                <a16:creationId xmlns:a16="http://schemas.microsoft.com/office/drawing/2014/main" id="{F3806B60-AF98-0C43-9513-6E90A008785E}"/>
              </a:ext>
            </a:extLst>
          </p:cNvPr>
          <p:cNvSpPr txBox="1"/>
          <p:nvPr/>
        </p:nvSpPr>
        <p:spPr>
          <a:xfrm>
            <a:off x="3429001" y="1270455"/>
            <a:ext cx="838200" cy="276999"/>
          </a:xfrm>
          <a:prstGeom prst="rect">
            <a:avLst/>
          </a:prstGeom>
          <a:noFill/>
        </p:spPr>
        <p:txBody>
          <a:bodyPr wrap="square" rtlCol="0">
            <a:spAutoFit/>
          </a:bodyPr>
          <a:lstStyle/>
          <a:p>
            <a:pPr algn="ctr"/>
            <a:r>
              <a:rPr lang="en-US" sz="1200" b="1" dirty="0">
                <a:solidFill>
                  <a:srgbClr val="FF40FF"/>
                </a:solidFill>
                <a:latin typeface="Times New Roman" charset="0"/>
                <a:ea typeface="Times New Roman" charset="0"/>
                <a:cs typeface="Times New Roman" charset="0"/>
              </a:rPr>
              <a:t>LH</a:t>
            </a:r>
            <a:r>
              <a:rPr lang="en-US" sz="1200" b="1" baseline="-25000" dirty="0">
                <a:solidFill>
                  <a:srgbClr val="FF40FF"/>
                </a:solidFill>
                <a:latin typeface="Times New Roman" charset="0"/>
                <a:ea typeface="Times New Roman" charset="0"/>
                <a:cs typeface="Times New Roman" charset="0"/>
              </a:rPr>
              <a:t>2</a:t>
            </a:r>
            <a:r>
              <a:rPr lang="en-US" sz="1200" b="1" dirty="0">
                <a:solidFill>
                  <a:srgbClr val="FF40FF"/>
                </a:solidFill>
                <a:latin typeface="Times New Roman" charset="0"/>
                <a:ea typeface="Times New Roman" charset="0"/>
                <a:cs typeface="Times New Roman" charset="0"/>
              </a:rPr>
              <a:t>/LD</a:t>
            </a:r>
            <a:r>
              <a:rPr lang="en-US" sz="1200" b="1" baseline="-25000" dirty="0">
                <a:solidFill>
                  <a:srgbClr val="FF40FF"/>
                </a:solidFill>
                <a:latin typeface="Times New Roman" charset="0"/>
                <a:ea typeface="Times New Roman" charset="0"/>
                <a:cs typeface="Times New Roman" charset="0"/>
              </a:rPr>
              <a:t>2</a:t>
            </a:r>
            <a:endParaRPr lang="en-US" sz="1200" b="1" dirty="0">
              <a:solidFill>
                <a:srgbClr val="FF40FF"/>
              </a:solidFill>
              <a:latin typeface="Times New Roman" charset="0"/>
              <a:ea typeface="Times New Roman" charset="0"/>
              <a:cs typeface="Times New Roman" charset="0"/>
            </a:endParaRPr>
          </a:p>
        </p:txBody>
      </p:sp>
      <p:cxnSp>
        <p:nvCxnSpPr>
          <p:cNvPr id="24" name="Straight Arrow Connector 23">
            <a:extLst>
              <a:ext uri="{FF2B5EF4-FFF2-40B4-BE49-F238E27FC236}">
                <a16:creationId xmlns:a16="http://schemas.microsoft.com/office/drawing/2014/main" id="{3F4FA9CB-08F4-A44D-8907-A50F6C384CB3}"/>
              </a:ext>
            </a:extLst>
          </p:cNvPr>
          <p:cNvCxnSpPr>
            <a:cxnSpLocks/>
            <a:stCxn id="23" idx="1"/>
          </p:cNvCxnSpPr>
          <p:nvPr/>
        </p:nvCxnSpPr>
        <p:spPr>
          <a:xfrm flipH="1">
            <a:off x="2133600" y="1408955"/>
            <a:ext cx="1295401" cy="0"/>
          </a:xfrm>
          <a:prstGeom prst="straightConnector1">
            <a:avLst/>
          </a:prstGeom>
          <a:ln w="22225">
            <a:solidFill>
              <a:srgbClr val="FF40F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2DF8414-93FF-D740-A661-F328851DF55B}"/>
              </a:ext>
            </a:extLst>
          </p:cNvPr>
          <p:cNvSpPr/>
          <p:nvPr/>
        </p:nvSpPr>
        <p:spPr>
          <a:xfrm>
            <a:off x="3296910" y="1981200"/>
            <a:ext cx="132090" cy="304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C1AEB60-61E3-EB4B-A656-EAC383E0B79D}"/>
              </a:ext>
            </a:extLst>
          </p:cNvPr>
          <p:cNvSpPr txBox="1"/>
          <p:nvPr/>
        </p:nvSpPr>
        <p:spPr>
          <a:xfrm>
            <a:off x="3400449" y="1974022"/>
            <a:ext cx="1752600" cy="276999"/>
          </a:xfrm>
          <a:prstGeom prst="rect">
            <a:avLst/>
          </a:prstGeom>
          <a:noFill/>
        </p:spPr>
        <p:txBody>
          <a:bodyPr wrap="square" rtlCol="0">
            <a:spAutoFit/>
          </a:bodyPr>
          <a:lstStyle/>
          <a:p>
            <a:pPr algn="ctr"/>
            <a:r>
              <a:rPr lang="en-US" sz="1200" b="1" dirty="0" err="1">
                <a:solidFill>
                  <a:srgbClr val="7030A0"/>
                </a:solidFill>
                <a:latin typeface="Times New Roman" charset="0"/>
                <a:ea typeface="Times New Roman" charset="0"/>
                <a:cs typeface="Times New Roman" charset="0"/>
              </a:rPr>
              <a:t>SoLID</a:t>
            </a:r>
            <a:r>
              <a:rPr lang="en-US" sz="1200" b="1" dirty="0">
                <a:solidFill>
                  <a:srgbClr val="7030A0"/>
                </a:solidFill>
                <a:latin typeface="Times New Roman" charset="0"/>
                <a:ea typeface="Times New Roman" charset="0"/>
                <a:cs typeface="Times New Roman" charset="0"/>
              </a:rPr>
              <a:t>-SIDIS (6-22 </a:t>
            </a:r>
            <a:r>
              <a:rPr lang="en-US" sz="1200" b="1" dirty="0" err="1">
                <a:solidFill>
                  <a:srgbClr val="7030A0"/>
                </a:solidFill>
                <a:latin typeface="Times New Roman" charset="0"/>
                <a:ea typeface="Times New Roman" charset="0"/>
                <a:cs typeface="Times New Roman" charset="0"/>
              </a:rPr>
              <a:t>deg</a:t>
            </a:r>
            <a:r>
              <a:rPr lang="en-US" sz="1200" b="1" dirty="0">
                <a:solidFill>
                  <a:srgbClr val="7030A0"/>
                </a:solidFill>
                <a:latin typeface="Times New Roman" charset="0"/>
                <a:ea typeface="Times New Roman" charset="0"/>
                <a:cs typeface="Times New Roman" charset="0"/>
              </a:rPr>
              <a:t>)</a:t>
            </a:r>
          </a:p>
        </p:txBody>
      </p:sp>
      <p:sp>
        <p:nvSpPr>
          <p:cNvPr id="2" name="Footer Placeholder 1">
            <a:extLst>
              <a:ext uri="{FF2B5EF4-FFF2-40B4-BE49-F238E27FC236}">
                <a16:creationId xmlns:a16="http://schemas.microsoft.com/office/drawing/2014/main" id="{1374FA3D-FDE9-204D-BC74-092A4B2147BF}"/>
              </a:ext>
            </a:extLst>
          </p:cNvPr>
          <p:cNvSpPr>
            <a:spLocks noGrp="1"/>
          </p:cNvSpPr>
          <p:nvPr>
            <p:ph type="ftr" sz="quarter" idx="11"/>
          </p:nvPr>
        </p:nvSpPr>
        <p:spPr/>
        <p:txBody>
          <a:bodyPr/>
          <a:lstStyle/>
          <a:p>
            <a:r>
              <a:rPr lang="en-US"/>
              <a:t>SBS Winter Collaboration Meeting 2019</a:t>
            </a:r>
          </a:p>
        </p:txBody>
      </p:sp>
      <p:sp>
        <p:nvSpPr>
          <p:cNvPr id="9" name="Slide Number Placeholder 8">
            <a:extLst>
              <a:ext uri="{FF2B5EF4-FFF2-40B4-BE49-F238E27FC236}">
                <a16:creationId xmlns:a16="http://schemas.microsoft.com/office/drawing/2014/main" id="{0C8DEDAE-FFAB-8445-B88C-17720A08A082}"/>
              </a:ext>
            </a:extLst>
          </p:cNvPr>
          <p:cNvSpPr>
            <a:spLocks noGrp="1"/>
          </p:cNvSpPr>
          <p:nvPr>
            <p:ph type="sldNum" sz="quarter" idx="12"/>
          </p:nvPr>
        </p:nvSpPr>
        <p:spPr/>
        <p:txBody>
          <a:bodyPr/>
          <a:lstStyle/>
          <a:p>
            <a:fld id="{8127209B-B3F5-498A-AD06-B1E95A6A5D2E}" type="slidenum">
              <a:rPr lang="en-US" smtClean="0"/>
              <a:t>15</a:t>
            </a:fld>
            <a:endParaRPr lang="en-US"/>
          </a:p>
        </p:txBody>
      </p:sp>
    </p:spTree>
    <p:extLst>
      <p:ext uri="{BB962C8B-B14F-4D97-AF65-F5344CB8AC3E}">
        <p14:creationId xmlns:p14="http://schemas.microsoft.com/office/powerpoint/2010/main" val="3532316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Super BigBite Spectrometer in Hall A</a:t>
            </a:r>
          </a:p>
        </p:txBody>
      </p:sp>
      <p:sp>
        <p:nvSpPr>
          <p:cNvPr id="3" name="Date Placeholder 2"/>
          <p:cNvSpPr>
            <a:spLocks noGrp="1"/>
          </p:cNvSpPr>
          <p:nvPr>
            <p:ph type="dt" sz="half" idx="10"/>
          </p:nvPr>
        </p:nvSpPr>
        <p:spPr/>
        <p:txBody>
          <a:bodyPr/>
          <a:lstStyle/>
          <a:p>
            <a:r>
              <a:rPr lang="en-US"/>
              <a:t>2/26/19</a:t>
            </a:r>
          </a:p>
        </p:txBody>
      </p:sp>
      <p:pic>
        <p:nvPicPr>
          <p:cNvPr id="7" name="Picture 6"/>
          <p:cNvPicPr>
            <a:picLocks noChangeAspect="1"/>
          </p:cNvPicPr>
          <p:nvPr/>
        </p:nvPicPr>
        <p:blipFill>
          <a:blip r:embed="rId2"/>
          <a:stretch>
            <a:fillRect/>
          </a:stretch>
        </p:blipFill>
        <p:spPr>
          <a:xfrm>
            <a:off x="0" y="3392524"/>
            <a:ext cx="4008431" cy="2743200"/>
          </a:xfrm>
          <a:prstGeom prst="rect">
            <a:avLst/>
          </a:prstGeom>
        </p:spPr>
      </p:pic>
      <p:pic>
        <p:nvPicPr>
          <p:cNvPr id="8" name="Picture 7"/>
          <p:cNvPicPr>
            <a:picLocks noChangeAspect="1"/>
          </p:cNvPicPr>
          <p:nvPr/>
        </p:nvPicPr>
        <p:blipFill>
          <a:blip r:embed="rId3"/>
          <a:stretch>
            <a:fillRect/>
          </a:stretch>
        </p:blipFill>
        <p:spPr>
          <a:xfrm>
            <a:off x="256990" y="625642"/>
            <a:ext cx="3494449" cy="2743200"/>
          </a:xfrm>
          <a:prstGeom prst="rect">
            <a:avLst/>
          </a:prstGeom>
        </p:spPr>
      </p:pic>
      <p:pic>
        <p:nvPicPr>
          <p:cNvPr id="9" name="Picture 8" descr="SIDIS_layout.png"/>
          <p:cNvPicPr>
            <a:picLocks noChangeAspect="1"/>
          </p:cNvPicPr>
          <p:nvPr/>
        </p:nvPicPr>
        <p:blipFill>
          <a:blip r:embed="rId4"/>
          <a:stretch>
            <a:fillRect/>
          </a:stretch>
        </p:blipFill>
        <p:spPr>
          <a:xfrm>
            <a:off x="3751439" y="579542"/>
            <a:ext cx="4045320" cy="2743200"/>
          </a:xfrm>
          <a:prstGeom prst="rect">
            <a:avLst/>
          </a:prstGeom>
        </p:spPr>
      </p:pic>
      <p:sp>
        <p:nvSpPr>
          <p:cNvPr id="10" name="TextBox 9"/>
          <p:cNvSpPr txBox="1"/>
          <p:nvPr/>
        </p:nvSpPr>
        <p:spPr>
          <a:xfrm>
            <a:off x="5883442" y="2755232"/>
            <a:ext cx="3260558" cy="529389"/>
          </a:xfrm>
          <a:prstGeom prst="rect">
            <a:avLst/>
          </a:prstGeom>
          <a:noFill/>
        </p:spPr>
        <p:txBody>
          <a:bodyPr wrap="square" rtlCol="0">
            <a:spAutoFit/>
          </a:bodyPr>
          <a:lstStyle/>
          <a:p>
            <a:pPr algn="ctr"/>
            <a:r>
              <a:rPr lang="en-US" sz="1400" i="1">
                <a:latin typeface="Times New Roman" panose="02020603050405020304" pitchFamily="18" charset="0"/>
                <a:cs typeface="Times New Roman" panose="02020603050405020304" pitchFamily="18" charset="0"/>
              </a:rPr>
              <a:t>SIDIS transverse single-spin asymmetry experiment: E12-09-018</a:t>
            </a:r>
            <a:endParaRPr lang="en-US" sz="1400" i="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08431" y="3470036"/>
            <a:ext cx="5135569"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What is SBS? </a:t>
            </a:r>
            <a:r>
              <a:rPr lang="en-US" sz="1600" dirty="0">
                <a:latin typeface="Times New Roman" panose="02020603050405020304" pitchFamily="18" charset="0"/>
                <a:cs typeface="Times New Roman" panose="02020603050405020304" pitchFamily="18" charset="0"/>
                <a:sym typeface="Wingdings" pitchFamily="2" charset="2"/>
              </a:rPr>
              <a:t> </a:t>
            </a:r>
            <a:r>
              <a:rPr lang="en-US" sz="1600" dirty="0">
                <a:latin typeface="Times New Roman" panose="02020603050405020304" pitchFamily="18" charset="0"/>
                <a:cs typeface="Times New Roman" panose="02020603050405020304" pitchFamily="18" charset="0"/>
              </a:rPr>
              <a:t>A 2.5 T*m dipole magnet with vertical bend, a cut in the yoke for passage of the beam pipe to reach forward scattering angles, and a flexible/modular configuration of detectors.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Designed to operate at luminosities up to 10</a:t>
            </a:r>
            <a:r>
              <a:rPr lang="en-US" sz="1600" baseline="30000" dirty="0">
                <a:latin typeface="Times New Roman" panose="02020603050405020304" pitchFamily="18" charset="0"/>
                <a:cs typeface="Times New Roman" panose="02020603050405020304" pitchFamily="18" charset="0"/>
              </a:rPr>
              <a:t>39</a:t>
            </a:r>
            <a:r>
              <a:rPr lang="en-US" sz="1600" dirty="0">
                <a:latin typeface="Times New Roman" panose="02020603050405020304" pitchFamily="18" charset="0"/>
                <a:cs typeface="Times New Roman" panose="02020603050405020304" pitchFamily="18" charset="0"/>
              </a:rPr>
              <a:t> cm</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s</a:t>
            </a:r>
            <a:r>
              <a:rPr lang="en-US" sz="1600" baseline="300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 with large momentum bite, moderate solid angle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Time-tested “Detectors behind a dipole magnet”, two-arm coincidence approach—historically most productive in fixed-target </a:t>
            </a:r>
            <a:r>
              <a:rPr lang="en-US" sz="1600" dirty="0" err="1">
                <a:latin typeface="Times New Roman" panose="02020603050405020304" pitchFamily="18" charset="0"/>
                <a:cs typeface="Times New Roman" panose="02020603050405020304" pitchFamily="18" charset="0"/>
              </a:rPr>
              <a:t>expts</a:t>
            </a:r>
            <a:r>
              <a:rPr lang="en-US"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600" b="1" i="1" dirty="0">
                <a:latin typeface="Times New Roman" panose="02020603050405020304" pitchFamily="18" charset="0"/>
                <a:cs typeface="Times New Roman" panose="02020603050405020304" pitchFamily="18" charset="0"/>
              </a:rPr>
              <a:t>Large solid-angle + high luminosity @ forward angles = most interesting physics! </a:t>
            </a:r>
          </a:p>
        </p:txBody>
      </p:sp>
      <p:sp>
        <p:nvSpPr>
          <p:cNvPr id="6" name="Footer Placeholder 5">
            <a:extLst>
              <a:ext uri="{FF2B5EF4-FFF2-40B4-BE49-F238E27FC236}">
                <a16:creationId xmlns:a16="http://schemas.microsoft.com/office/drawing/2014/main" id="{49C4DF84-19DD-6043-92D1-70543D973277}"/>
              </a:ext>
            </a:extLst>
          </p:cNvPr>
          <p:cNvSpPr>
            <a:spLocks noGrp="1"/>
          </p:cNvSpPr>
          <p:nvPr>
            <p:ph type="ftr" sz="quarter" idx="11"/>
          </p:nvPr>
        </p:nvSpPr>
        <p:spPr/>
        <p:txBody>
          <a:bodyPr/>
          <a:lstStyle/>
          <a:p>
            <a:r>
              <a:rPr lang="en-US"/>
              <a:t>SBS Winter Collaboration Meeting 2019</a:t>
            </a:r>
          </a:p>
        </p:txBody>
      </p:sp>
      <p:sp>
        <p:nvSpPr>
          <p:cNvPr id="12" name="Slide Number Placeholder 11">
            <a:extLst>
              <a:ext uri="{FF2B5EF4-FFF2-40B4-BE49-F238E27FC236}">
                <a16:creationId xmlns:a16="http://schemas.microsoft.com/office/drawing/2014/main" id="{31D6B3DE-D467-944B-B80D-F78892F41C5F}"/>
              </a:ext>
            </a:extLst>
          </p:cNvPr>
          <p:cNvSpPr>
            <a:spLocks noGrp="1"/>
          </p:cNvSpPr>
          <p:nvPr>
            <p:ph type="sldNum" sz="quarter" idx="12"/>
          </p:nvPr>
        </p:nvSpPr>
        <p:spPr/>
        <p:txBody>
          <a:bodyPr/>
          <a:lstStyle/>
          <a:p>
            <a:fld id="{8127209B-B3F5-498A-AD06-B1E95A6A5D2E}" type="slidenum">
              <a:rPr lang="en-US" smtClean="0"/>
              <a:t>16</a:t>
            </a:fld>
            <a:endParaRPr lang="en-US"/>
          </a:p>
        </p:txBody>
      </p:sp>
    </p:spTree>
    <p:extLst>
      <p:ext uri="{BB962C8B-B14F-4D97-AF65-F5344CB8AC3E}">
        <p14:creationId xmlns:p14="http://schemas.microsoft.com/office/powerpoint/2010/main" val="2312048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C0AD7CE8-7BE5-4949-B453-66A9BFD6C826}"/>
                  </a:ext>
                </a:extLst>
              </p:cNvPr>
              <p:cNvSpPr>
                <a:spLocks noGrp="1"/>
              </p:cNvSpPr>
              <p:nvPr>
                <p:ph type="title"/>
              </p:nvPr>
            </p:nvSpPr>
            <p:spPr/>
            <p:txBody>
              <a:bodyPr>
                <a:noAutofit/>
              </a:bodyPr>
              <a:lstStyle/>
              <a:p>
                <a:r>
                  <a:rPr lang="en-US" sz="2400" dirty="0"/>
                  <a:t>E12-09-019—Neutron Magnetic FF </a:t>
                </a:r>
                <a14:m>
                  <m:oMath xmlns:m="http://schemas.openxmlformats.org/officeDocument/2006/math">
                    <m:sSubSup>
                      <m:sSubSupPr>
                        <m:ctrlPr>
                          <a:rPr lang="en-US" sz="2400" b="1" i="1" smtClean="0">
                            <a:latin typeface="Cambria Math" panose="02040503050406030204" pitchFamily="18" charset="0"/>
                          </a:rPr>
                        </m:ctrlPr>
                      </m:sSubSupPr>
                      <m:e>
                        <m:r>
                          <a:rPr lang="en-US" sz="2400" b="1" i="1" smtClean="0">
                            <a:latin typeface="Cambria Math" panose="02040503050406030204" pitchFamily="18" charset="0"/>
                          </a:rPr>
                          <m:t>𝑮</m:t>
                        </m:r>
                      </m:e>
                      <m:sub>
                        <m:r>
                          <a:rPr lang="en-US" sz="2400" b="1" i="1" smtClean="0">
                            <a:latin typeface="Cambria Math" panose="02040503050406030204" pitchFamily="18" charset="0"/>
                          </a:rPr>
                          <m:t>𝑴</m:t>
                        </m:r>
                      </m:sub>
                      <m:sup>
                        <m:r>
                          <a:rPr lang="en-US" sz="2400" b="1" i="1" smtClean="0">
                            <a:latin typeface="Cambria Math" panose="02040503050406030204" pitchFamily="18" charset="0"/>
                          </a:rPr>
                          <m:t>𝒏</m:t>
                        </m:r>
                      </m:sup>
                    </m:sSubSup>
                  </m:oMath>
                </a14:m>
                <a:r>
                  <a:rPr lang="en-US" sz="2400" dirty="0"/>
                  <a:t> to </a:t>
                </a:r>
                <a14:m>
                  <m:oMath xmlns:m="http://schemas.openxmlformats.org/officeDocument/2006/math">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𝑸</m:t>
                        </m:r>
                      </m:e>
                      <m:sup>
                        <m:r>
                          <a:rPr lang="en-US" sz="2400" b="1" i="1" smtClean="0">
                            <a:latin typeface="Cambria Math" panose="02040503050406030204" pitchFamily="18" charset="0"/>
                          </a:rPr>
                          <m:t>𝟐</m:t>
                        </m:r>
                      </m:sup>
                    </m:sSup>
                    <m:r>
                      <a:rPr lang="en-US" sz="2400" b="1" i="1" smtClean="0">
                        <a:latin typeface="Cambria Math" panose="02040503050406030204" pitchFamily="18" charset="0"/>
                      </a:rPr>
                      <m:t>=</m:t>
                    </m:r>
                    <m:r>
                      <a:rPr lang="en-US" sz="2400" b="1" i="1" smtClean="0">
                        <a:latin typeface="Cambria Math" panose="02040503050406030204" pitchFamily="18" charset="0"/>
                      </a:rPr>
                      <m:t>𝟏𝟑</m:t>
                    </m:r>
                    <m:r>
                      <a:rPr lang="en-US" sz="2400" b="1" i="1" smtClean="0">
                        <a:latin typeface="Cambria Math" panose="02040503050406030204" pitchFamily="18" charset="0"/>
                      </a:rPr>
                      <m:t>.</m:t>
                    </m:r>
                    <m:r>
                      <a:rPr lang="en-US" sz="2400" b="1" i="1" smtClean="0">
                        <a:latin typeface="Cambria Math" panose="02040503050406030204" pitchFamily="18" charset="0"/>
                      </a:rPr>
                      <m:t>𝟓</m:t>
                    </m:r>
                    <m:r>
                      <a:rPr lang="en-US" sz="2400" b="1" i="1" smtClean="0">
                        <a:latin typeface="Cambria Math" panose="02040503050406030204" pitchFamily="18" charset="0"/>
                      </a:rPr>
                      <m:t> </m:t>
                    </m:r>
                    <m:r>
                      <a:rPr lang="en-US" sz="2400" b="1" i="1" smtClean="0">
                        <a:latin typeface="Cambria Math" panose="02040503050406030204" pitchFamily="18" charset="0"/>
                      </a:rPr>
                      <m:t>𝑮𝒆</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𝑽</m:t>
                        </m:r>
                      </m:e>
                      <m:sup>
                        <m:r>
                          <a:rPr lang="en-US" sz="2400" b="1" i="1" smtClean="0">
                            <a:latin typeface="Cambria Math" panose="02040503050406030204" pitchFamily="18" charset="0"/>
                          </a:rPr>
                          <m:t>𝟐</m:t>
                        </m:r>
                      </m:sup>
                    </m:sSup>
                  </m:oMath>
                </a14:m>
                <a:endParaRPr lang="en-US" sz="2400" dirty="0"/>
              </a:p>
            </p:txBody>
          </p:sp>
        </mc:Choice>
        <mc:Fallback>
          <p:sp>
            <p:nvSpPr>
              <p:cNvPr id="2" name="Title 1">
                <a:extLst>
                  <a:ext uri="{FF2B5EF4-FFF2-40B4-BE49-F238E27FC236}">
                    <a16:creationId xmlns:a16="http://schemas.microsoft.com/office/drawing/2014/main" id="{C0AD7CE8-7BE5-4949-B453-66A9BFD6C826}"/>
                  </a:ext>
                </a:extLst>
              </p:cNvPr>
              <p:cNvSpPr>
                <a:spLocks noGrp="1" noRot="1" noChangeAspect="1" noMove="1" noResize="1" noEditPoints="1" noAdjustHandles="1" noChangeArrowheads="1" noChangeShapeType="1" noTextEdit="1"/>
              </p:cNvSpPr>
              <p:nvPr>
                <p:ph type="title"/>
              </p:nvPr>
            </p:nvSpPr>
            <p:spPr>
              <a:blipFill>
                <a:blip r:embed="rId2"/>
                <a:stretch>
                  <a:fillRect b="-1063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99AB053D-6E1A-C441-9E90-610E45CCE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 y="609600"/>
            <a:ext cx="9144000" cy="4336447"/>
          </a:xfrm>
          <a:prstGeom prst="rect">
            <a:avLst/>
          </a:prstGeom>
        </p:spPr>
      </p:pic>
      <p:sp>
        <p:nvSpPr>
          <p:cNvPr id="8" name="TextBox 7">
            <a:extLst>
              <a:ext uri="{FF2B5EF4-FFF2-40B4-BE49-F238E27FC236}">
                <a16:creationId xmlns:a16="http://schemas.microsoft.com/office/drawing/2014/main" id="{68CEC045-10BF-6640-946D-6BA6982CD39C}"/>
              </a:ext>
            </a:extLst>
          </p:cNvPr>
          <p:cNvSpPr txBox="1"/>
          <p:nvPr/>
        </p:nvSpPr>
        <p:spPr>
          <a:xfrm>
            <a:off x="7162800" y="4288680"/>
            <a:ext cx="1891553" cy="523220"/>
          </a:xfrm>
          <a:prstGeom prst="rect">
            <a:avLst/>
          </a:prstGeom>
          <a:noFill/>
        </p:spPr>
        <p:txBody>
          <a:bodyPr wrap="square" rtlCol="0">
            <a:spAutoFit/>
          </a:bodyPr>
          <a:lstStyle/>
          <a:p>
            <a:pPr algn="ctr"/>
            <a:r>
              <a:rPr lang="en-US" sz="1400" b="1" dirty="0">
                <a:solidFill>
                  <a:srgbClr val="00FDFF"/>
                </a:solidFill>
                <a:latin typeface="Times New Roman" panose="02020603050405020304" pitchFamily="18" charset="0"/>
                <a:cs typeface="Times New Roman" panose="02020603050405020304" pitchFamily="18" charset="0"/>
              </a:rPr>
              <a:t>Electron arm: </a:t>
            </a:r>
            <a:r>
              <a:rPr lang="en-US" sz="1400" b="1" dirty="0" err="1">
                <a:solidFill>
                  <a:srgbClr val="00FDFF"/>
                </a:solidFill>
                <a:latin typeface="Times New Roman" panose="02020603050405020304" pitchFamily="18" charset="0"/>
                <a:cs typeface="Times New Roman" panose="02020603050405020304" pitchFamily="18" charset="0"/>
              </a:rPr>
              <a:t>BigBite</a:t>
            </a:r>
            <a:r>
              <a:rPr lang="en-US" sz="1400" b="1" dirty="0">
                <a:solidFill>
                  <a:srgbClr val="00FDFF"/>
                </a:solidFill>
                <a:latin typeface="Times New Roman" panose="02020603050405020304" pitchFamily="18" charset="0"/>
                <a:cs typeface="Times New Roman" panose="02020603050405020304" pitchFamily="18" charset="0"/>
              </a:rPr>
              <a:t> Spectrometer</a:t>
            </a:r>
          </a:p>
        </p:txBody>
      </p:sp>
      <p:sp>
        <p:nvSpPr>
          <p:cNvPr id="9" name="TextBox 8">
            <a:extLst>
              <a:ext uri="{FF2B5EF4-FFF2-40B4-BE49-F238E27FC236}">
                <a16:creationId xmlns:a16="http://schemas.microsoft.com/office/drawing/2014/main" id="{114B2155-F5FB-CB46-ABF6-20FE4E32C9B0}"/>
              </a:ext>
            </a:extLst>
          </p:cNvPr>
          <p:cNvSpPr txBox="1"/>
          <p:nvPr/>
        </p:nvSpPr>
        <p:spPr>
          <a:xfrm>
            <a:off x="61608" y="1979852"/>
            <a:ext cx="3053190" cy="738664"/>
          </a:xfrm>
          <a:prstGeom prst="rect">
            <a:avLst/>
          </a:prstGeom>
          <a:noFill/>
        </p:spPr>
        <p:txBody>
          <a:bodyPr wrap="square" rtlCol="0">
            <a:spAutoFit/>
          </a:bodyPr>
          <a:lstStyle/>
          <a:p>
            <a:pPr algn="ctr"/>
            <a:r>
              <a:rPr lang="en-US" sz="1400" b="1" dirty="0">
                <a:solidFill>
                  <a:srgbClr val="00FA00"/>
                </a:solidFill>
                <a:latin typeface="Times New Roman" panose="02020603050405020304" pitchFamily="18" charset="0"/>
                <a:cs typeface="Times New Roman" panose="02020603050405020304" pitchFamily="18" charset="0"/>
              </a:rPr>
              <a:t>Neutron/proton Arm: SBS dipole, HCAL, and coordinate detector (not shown) for charged-particle veto</a:t>
            </a:r>
          </a:p>
        </p:txBody>
      </p:sp>
      <p:sp>
        <p:nvSpPr>
          <p:cNvPr id="10" name="TextBox 9">
            <a:extLst>
              <a:ext uri="{FF2B5EF4-FFF2-40B4-BE49-F238E27FC236}">
                <a16:creationId xmlns:a16="http://schemas.microsoft.com/office/drawing/2014/main" id="{9B85C2FF-C36D-5140-89AE-12E0DE8B5109}"/>
              </a:ext>
            </a:extLst>
          </p:cNvPr>
          <p:cNvSpPr txBox="1"/>
          <p:nvPr/>
        </p:nvSpPr>
        <p:spPr>
          <a:xfrm>
            <a:off x="7086600" y="1872131"/>
            <a:ext cx="1891553" cy="954107"/>
          </a:xfrm>
          <a:prstGeom prst="rect">
            <a:avLst/>
          </a:prstGeom>
          <a:noFill/>
        </p:spPr>
        <p:txBody>
          <a:bodyPr wrap="square" rtlCol="0">
            <a:spAutoFit/>
          </a:bodyPr>
          <a:lstStyle/>
          <a:p>
            <a:pPr algn="ctr"/>
            <a:r>
              <a:rPr lang="en-US" sz="1400" b="1" dirty="0">
                <a:solidFill>
                  <a:srgbClr val="FFFF00"/>
                </a:solidFill>
                <a:latin typeface="Times New Roman" panose="02020603050405020304" pitchFamily="18" charset="0"/>
                <a:cs typeface="Times New Roman" panose="02020603050405020304" pitchFamily="18" charset="0"/>
              </a:rPr>
              <a:t>10-cm liquid deuterium/hydrogen target (luminosity ~ 2 × 10</a:t>
            </a:r>
            <a:r>
              <a:rPr lang="en-US" sz="1400" b="1" baseline="30000" dirty="0">
                <a:solidFill>
                  <a:srgbClr val="FFFF00"/>
                </a:solidFill>
                <a:latin typeface="Times New Roman" panose="02020603050405020304" pitchFamily="18" charset="0"/>
                <a:cs typeface="Times New Roman" panose="02020603050405020304" pitchFamily="18" charset="0"/>
              </a:rPr>
              <a:t>38</a:t>
            </a:r>
            <a:r>
              <a:rPr lang="en-US" sz="1400" b="1" dirty="0">
                <a:solidFill>
                  <a:srgbClr val="FFFF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49C0EF22-BC09-F84F-8350-A2F6D0F2405E}"/>
              </a:ext>
            </a:extLst>
          </p:cNvPr>
          <p:cNvSpPr txBox="1"/>
          <p:nvPr/>
        </p:nvSpPr>
        <p:spPr>
          <a:xfrm>
            <a:off x="4191000" y="878541"/>
            <a:ext cx="4267200" cy="738664"/>
          </a:xfrm>
          <a:prstGeom prst="rect">
            <a:avLst/>
          </a:prstGeom>
          <a:noFill/>
        </p:spPr>
        <p:txBody>
          <a:bodyPr wrap="square" rtlCol="0">
            <a:spAutoFit/>
          </a:bodyPr>
          <a:lstStyle/>
          <a:p>
            <a:pPr algn="ctr"/>
            <a:r>
              <a:rPr lang="en-US" sz="1400" b="1" dirty="0">
                <a:solidFill>
                  <a:srgbClr val="FF0000"/>
                </a:solidFill>
                <a:latin typeface="Times New Roman" panose="02020603050405020304" pitchFamily="18" charset="0"/>
                <a:cs typeface="Times New Roman" panose="02020603050405020304" pitchFamily="18" charset="0"/>
              </a:rPr>
              <a:t>First SBS experiment: </a:t>
            </a:r>
            <a:r>
              <a:rPr lang="en-US" sz="1400" b="1" dirty="0" err="1">
                <a:solidFill>
                  <a:srgbClr val="FF0000"/>
                </a:solidFill>
                <a:latin typeface="Times New Roman" panose="02020603050405020304" pitchFamily="18" charset="0"/>
                <a:cs typeface="Times New Roman" panose="02020603050405020304" pitchFamily="18" charset="0"/>
              </a:rPr>
              <a:t>JLab</a:t>
            </a:r>
            <a:r>
              <a:rPr lang="en-US" sz="1400" b="1" dirty="0">
                <a:solidFill>
                  <a:srgbClr val="FF0000"/>
                </a:solidFill>
                <a:latin typeface="Times New Roman" panose="02020603050405020304" pitchFamily="18" charset="0"/>
                <a:cs typeface="Times New Roman" panose="02020603050405020304" pitchFamily="18" charset="0"/>
              </a:rPr>
              <a:t> Experimental Readiness Review (ERR) completed 2017, projected installation/start of SBS program in 2020</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FCC5A572-30A2-7641-A29B-85901E0938CA}"/>
                  </a:ext>
                </a:extLst>
              </p:cNvPr>
              <p:cNvSpPr txBox="1"/>
              <p:nvPr/>
            </p:nvSpPr>
            <p:spPr>
              <a:xfrm>
                <a:off x="0" y="4987716"/>
                <a:ext cx="9144000" cy="1622752"/>
              </a:xfrm>
              <a:prstGeom prst="rect">
                <a:avLst/>
              </a:prstGeom>
              <a:noFill/>
            </p:spPr>
            <p:txBody>
              <a:bodyPr wrap="square" rtlCol="0">
                <a:spAutoFit/>
              </a:bodyPr>
              <a:lstStyle/>
              <a:p>
                <a:pPr marL="285750" indent="-285750">
                  <a:buFont typeface="Arial" charset="0"/>
                  <a:buChar char="•"/>
                </a:pPr>
                <a:r>
                  <a:rPr lang="en-US" sz="1600" dirty="0">
                    <a:latin typeface="Times New Roman" panose="02020603050405020304" pitchFamily="18" charset="0"/>
                    <a:cs typeface="Times New Roman" panose="02020603050405020304" pitchFamily="18" charset="0"/>
                  </a:rPr>
                  <a:t>Neutron magnetic form factor at large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is obtained from the ratio of quasi-elastic d(</a:t>
                </a:r>
                <a:r>
                  <a:rPr lang="en-US" sz="1600" dirty="0" err="1">
                    <a:latin typeface="Times New Roman" panose="02020603050405020304" pitchFamily="18" charset="0"/>
                    <a:cs typeface="Times New Roman" panose="02020603050405020304" pitchFamily="18" charset="0"/>
                  </a:rPr>
                  <a:t>e,e’n</a:t>
                </a:r>
                <a:r>
                  <a:rPr lang="en-US" sz="1600" dirty="0">
                    <a:latin typeface="Times New Roman" panose="02020603050405020304" pitchFamily="18" charset="0"/>
                    <a:cs typeface="Times New Roman" panose="02020603050405020304" pitchFamily="18" charset="0"/>
                  </a:rPr>
                  <a:t>)p/d(</a:t>
                </a:r>
                <a:r>
                  <a:rPr lang="en-US" sz="1600" dirty="0" err="1">
                    <a:latin typeface="Times New Roman" panose="02020603050405020304" pitchFamily="18" charset="0"/>
                    <a:cs typeface="Times New Roman" panose="02020603050405020304" pitchFamily="18" charset="0"/>
                  </a:rPr>
                  <a:t>e,e’p</a:t>
                </a:r>
                <a:r>
                  <a:rPr lang="en-US" sz="1600" dirty="0">
                    <a:latin typeface="Times New Roman" panose="02020603050405020304" pitchFamily="18" charset="0"/>
                    <a:cs typeface="Times New Roman" panose="02020603050405020304" pitchFamily="18" charset="0"/>
                  </a:rPr>
                  <a:t>)n cross sections on a deuterium target and precise knowledge of elastic ep cross section</a:t>
                </a:r>
              </a:p>
              <a:p>
                <a:pPr marL="285750" indent="-285750">
                  <a:buFont typeface="Arial" charset="0"/>
                  <a:buChar char="•"/>
                </a:pPr>
                <a:r>
                  <a:rPr lang="en-US" sz="1600" dirty="0">
                    <a:latin typeface="Times New Roman" panose="02020603050405020304" pitchFamily="18" charset="0"/>
                    <a:cs typeface="Times New Roman" panose="02020603050405020304" pitchFamily="18" charset="0"/>
                  </a:rPr>
                  <a:t>SBS dipole deflects protons to separate from neutrons (relative to </a:t>
                </a:r>
                <a14:m>
                  <m:oMath xmlns:m="http://schemas.openxmlformats.org/officeDocument/2006/math">
                    <m:acc>
                      <m:accPr>
                        <m:chr m:val="⃗"/>
                        <m:ctrlPr>
                          <a:rPr lang="en-US" sz="1600" b="0" i="1" smtClean="0">
                            <a:latin typeface="Cambria Math" panose="02040503050406030204" pitchFamily="18" charset="0"/>
                            <a:cs typeface="Times New Roman" panose="02020603050405020304" pitchFamily="18" charset="0"/>
                          </a:rPr>
                        </m:ctrlPr>
                      </m:accPr>
                      <m:e>
                        <m:r>
                          <a:rPr lang="en-US" sz="1600" b="0" i="1" smtClean="0">
                            <a:latin typeface="Cambria Math" panose="02040503050406030204" pitchFamily="18" charset="0"/>
                            <a:cs typeface="Times New Roman" panose="02020603050405020304" pitchFamily="18" charset="0"/>
                          </a:rPr>
                          <m:t>𝑞</m:t>
                        </m:r>
                      </m:e>
                    </m:acc>
                  </m:oMath>
                </a14:m>
                <a:r>
                  <a:rPr lang="en-US" sz="1600" dirty="0">
                    <a:latin typeface="Times New Roman" panose="02020603050405020304" pitchFamily="18" charset="0"/>
                    <a:cs typeface="Times New Roman" panose="02020603050405020304" pitchFamily="18" charset="0"/>
                  </a:rPr>
                  <a:t> vector); nucleon momentum is measured using time-of-flight method to separate quasi-elastic/inelastic channels.</a:t>
                </a:r>
              </a:p>
              <a:p>
                <a:pPr marL="285750" indent="-285750">
                  <a:buFont typeface="Arial" charset="0"/>
                  <a:buChar char="•"/>
                </a:pPr>
                <a:r>
                  <a:rPr lang="en-US" sz="1600" dirty="0">
                    <a:latin typeface="Times New Roman" panose="02020603050405020304" pitchFamily="18" charset="0"/>
                    <a:cs typeface="Times New Roman" panose="02020603050405020304" pitchFamily="18" charset="0"/>
                  </a:rPr>
                  <a:t>Existing </a:t>
                </a:r>
                <a:r>
                  <a:rPr lang="en-US" sz="1600" dirty="0" err="1">
                    <a:latin typeface="Times New Roman" panose="02020603050405020304" pitchFamily="18" charset="0"/>
                    <a:cs typeface="Times New Roman" panose="02020603050405020304" pitchFamily="18" charset="0"/>
                  </a:rPr>
                  <a:t>BigBite</a:t>
                </a:r>
                <a:r>
                  <a:rPr lang="en-US" sz="1600" dirty="0">
                    <a:latin typeface="Times New Roman" panose="02020603050405020304" pitchFamily="18" charset="0"/>
                    <a:cs typeface="Times New Roman" panose="02020603050405020304" pitchFamily="18" charset="0"/>
                  </a:rPr>
                  <a:t> spectrometer with upgraded detector package detects the scattered electron.</a:t>
                </a:r>
              </a:p>
              <a:p>
                <a:pPr marL="285750" indent="-285750">
                  <a:buFont typeface="Arial" charset="0"/>
                  <a:buChar char="•"/>
                </a:pPr>
                <a:endParaRPr lang="en-US" sz="1600" dirty="0">
                  <a:latin typeface="Times New Roman" panose="02020603050405020304" pitchFamily="18"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FCC5A572-30A2-7641-A29B-85901E0938CA}"/>
                  </a:ext>
                </a:extLst>
              </p:cNvPr>
              <p:cNvSpPr txBox="1">
                <a:spLocks noRot="1" noChangeAspect="1" noMove="1" noResize="1" noEditPoints="1" noAdjustHandles="1" noChangeArrowheads="1" noChangeShapeType="1" noTextEdit="1"/>
              </p:cNvSpPr>
              <p:nvPr/>
            </p:nvSpPr>
            <p:spPr>
              <a:xfrm>
                <a:off x="0" y="4987716"/>
                <a:ext cx="9144000" cy="1622752"/>
              </a:xfrm>
              <a:prstGeom prst="rect">
                <a:avLst/>
              </a:prstGeom>
              <a:blipFill>
                <a:blip r:embed="rId4"/>
                <a:stretch>
                  <a:fillRect l="-139" t="-775"/>
                </a:stretch>
              </a:blipFill>
            </p:spPr>
            <p:txBody>
              <a:bodyPr/>
              <a:lstStyle/>
              <a:p>
                <a:r>
                  <a:rPr lang="en-US">
                    <a:noFill/>
                  </a:rPr>
                  <a:t> </a:t>
                </a:r>
              </a:p>
            </p:txBody>
          </p:sp>
        </mc:Fallback>
      </mc:AlternateContent>
      <p:sp>
        <p:nvSpPr>
          <p:cNvPr id="13" name="Date Placeholder 12">
            <a:extLst>
              <a:ext uri="{FF2B5EF4-FFF2-40B4-BE49-F238E27FC236}">
                <a16:creationId xmlns:a16="http://schemas.microsoft.com/office/drawing/2014/main" id="{98774B70-FC08-3E4F-B19C-DEF7EF2CB7FA}"/>
              </a:ext>
            </a:extLst>
          </p:cNvPr>
          <p:cNvSpPr>
            <a:spLocks noGrp="1"/>
          </p:cNvSpPr>
          <p:nvPr>
            <p:ph type="dt" sz="half" idx="10"/>
          </p:nvPr>
        </p:nvSpPr>
        <p:spPr/>
        <p:txBody>
          <a:bodyPr/>
          <a:lstStyle/>
          <a:p>
            <a:r>
              <a:rPr lang="en-US"/>
              <a:t>2/26/19</a:t>
            </a:r>
          </a:p>
        </p:txBody>
      </p:sp>
      <p:sp>
        <p:nvSpPr>
          <p:cNvPr id="14" name="Footer Placeholder 13">
            <a:extLst>
              <a:ext uri="{FF2B5EF4-FFF2-40B4-BE49-F238E27FC236}">
                <a16:creationId xmlns:a16="http://schemas.microsoft.com/office/drawing/2014/main" id="{37396F00-0BA0-854D-BAFC-1076504741C1}"/>
              </a:ext>
            </a:extLst>
          </p:cNvPr>
          <p:cNvSpPr>
            <a:spLocks noGrp="1"/>
          </p:cNvSpPr>
          <p:nvPr>
            <p:ph type="ftr" sz="quarter" idx="11"/>
          </p:nvPr>
        </p:nvSpPr>
        <p:spPr/>
        <p:txBody>
          <a:bodyPr/>
          <a:lstStyle/>
          <a:p>
            <a:r>
              <a:rPr lang="en-US"/>
              <a:t>SBS Winter Collaboration Meeting 2019</a:t>
            </a:r>
          </a:p>
        </p:txBody>
      </p:sp>
      <p:sp>
        <p:nvSpPr>
          <p:cNvPr id="15" name="Slide Number Placeholder 14">
            <a:extLst>
              <a:ext uri="{FF2B5EF4-FFF2-40B4-BE49-F238E27FC236}">
                <a16:creationId xmlns:a16="http://schemas.microsoft.com/office/drawing/2014/main" id="{16047FC8-138D-5247-B085-4B2C50B8ECFC}"/>
              </a:ext>
            </a:extLst>
          </p:cNvPr>
          <p:cNvSpPr>
            <a:spLocks noGrp="1"/>
          </p:cNvSpPr>
          <p:nvPr>
            <p:ph type="sldNum" sz="quarter" idx="12"/>
          </p:nvPr>
        </p:nvSpPr>
        <p:spPr/>
        <p:txBody>
          <a:bodyPr/>
          <a:lstStyle/>
          <a:p>
            <a:fld id="{8127209B-B3F5-498A-AD06-B1E95A6A5D2E}" type="slidenum">
              <a:rPr lang="en-US" smtClean="0"/>
              <a:t>17</a:t>
            </a:fld>
            <a:endParaRPr lang="en-US"/>
          </a:p>
        </p:txBody>
      </p:sp>
    </p:spTree>
    <p:extLst>
      <p:ext uri="{BB962C8B-B14F-4D97-AF65-F5344CB8AC3E}">
        <p14:creationId xmlns:p14="http://schemas.microsoft.com/office/powerpoint/2010/main" val="1484351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SBS </a:t>
            </a:r>
            <a:r>
              <a:rPr lang="en-US" dirty="0" err="1"/>
              <a:t>G</a:t>
            </a:r>
            <a:r>
              <a:rPr lang="en-US" baseline="-25000" dirty="0" err="1"/>
              <a:t>Mn</a:t>
            </a:r>
            <a:r>
              <a:rPr lang="en-US" dirty="0"/>
              <a:t> projected Results</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5579"/>
            <a:ext cx="3657600" cy="290133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625642"/>
            <a:ext cx="5486400" cy="3917020"/>
          </a:xfrm>
          <a:prstGeom prst="rect">
            <a:avLst/>
          </a:prstGeom>
        </p:spPr>
      </p:pic>
      <p:sp>
        <p:nvSpPr>
          <p:cNvPr id="8" name="TextBox 7"/>
          <p:cNvSpPr txBox="1"/>
          <p:nvPr/>
        </p:nvSpPr>
        <p:spPr>
          <a:xfrm>
            <a:off x="0" y="4559847"/>
            <a:ext cx="9143999"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Times New Roman"/>
                <a:cs typeface="Times New Roman"/>
              </a:rPr>
              <a:t>SBS as neutron arm w/48D48 + HCAL</a:t>
            </a:r>
          </a:p>
          <a:p>
            <a:pPr marL="285750" indent="-285750">
              <a:buFont typeface="Arial" panose="020B0604020202020204" pitchFamily="34" charset="0"/>
              <a:buChar char="•"/>
            </a:pPr>
            <a:r>
              <a:rPr lang="en-US" sz="1400" dirty="0">
                <a:latin typeface="Times New Roman"/>
                <a:cs typeface="Times New Roman"/>
              </a:rPr>
              <a:t>Magnet sweeps charged particles out of acceptance, limiting backgrounds and ”</a:t>
            </a:r>
            <a:r>
              <a:rPr lang="en-US" sz="1400" dirty="0" err="1">
                <a:latin typeface="Times New Roman"/>
                <a:cs typeface="Times New Roman"/>
              </a:rPr>
              <a:t>CDet</a:t>
            </a:r>
            <a:r>
              <a:rPr lang="en-US" sz="1400" dirty="0">
                <a:latin typeface="Times New Roman"/>
                <a:cs typeface="Times New Roman"/>
              </a:rPr>
              <a:t>” acts as charged-particle veto</a:t>
            </a:r>
          </a:p>
          <a:p>
            <a:pPr marL="285750" indent="-285750">
              <a:buFont typeface="Arial" panose="020B0604020202020204" pitchFamily="34" charset="0"/>
              <a:buChar char="•"/>
            </a:pPr>
            <a:r>
              <a:rPr lang="en-US" sz="1400" dirty="0" err="1">
                <a:latin typeface="Times New Roman"/>
                <a:cs typeface="Times New Roman"/>
              </a:rPr>
              <a:t>BigBite</a:t>
            </a:r>
            <a:r>
              <a:rPr lang="en-US" sz="1400" dirty="0">
                <a:latin typeface="Times New Roman"/>
                <a:cs typeface="Times New Roman"/>
              </a:rPr>
              <a:t> as electron arm w/upgraded 12 GeV detector package (including re-use of GEMs, built for GEP, not otherwise in use during </a:t>
            </a:r>
            <a:r>
              <a:rPr lang="en-US" sz="1400" dirty="0" err="1">
                <a:latin typeface="Times New Roman"/>
                <a:cs typeface="Times New Roman"/>
              </a:rPr>
              <a:t>BigBite</a:t>
            </a:r>
            <a:r>
              <a:rPr lang="en-US" sz="1400" dirty="0">
                <a:latin typeface="Times New Roman"/>
                <a:cs typeface="Times New Roman"/>
              </a:rPr>
              <a:t> </a:t>
            </a:r>
            <a:r>
              <a:rPr lang="en-US" sz="1400" dirty="0" err="1">
                <a:latin typeface="Times New Roman"/>
                <a:cs typeface="Times New Roman"/>
              </a:rPr>
              <a:t>expt’s</a:t>
            </a:r>
            <a:r>
              <a:rPr lang="en-US" sz="1400" dirty="0">
                <a:latin typeface="Times New Roman"/>
                <a:cs typeface="Times New Roman"/>
              </a:rPr>
              <a:t>.)</a:t>
            </a:r>
          </a:p>
          <a:p>
            <a:pPr marL="285750" indent="-285750">
              <a:buFont typeface="Arial" panose="020B0604020202020204" pitchFamily="34" charset="0"/>
              <a:buChar char="•"/>
            </a:pPr>
            <a:r>
              <a:rPr lang="en-US" sz="1400" dirty="0">
                <a:latin typeface="Times New Roman"/>
                <a:cs typeface="Times New Roman"/>
              </a:rPr>
              <a:t>Standard LH2/LD2 target</a:t>
            </a:r>
          </a:p>
          <a:p>
            <a:pPr marL="285750" indent="-285750">
              <a:buFont typeface="Arial" panose="020B0604020202020204" pitchFamily="34" charset="0"/>
              <a:buChar char="•"/>
            </a:pPr>
            <a:r>
              <a:rPr lang="en-US" sz="1400" dirty="0">
                <a:latin typeface="Times New Roman"/>
                <a:cs typeface="Times New Roman"/>
              </a:rPr>
              <a:t>Different detection method—different (and smaller) systematics; complementary to CLAS12 </a:t>
            </a:r>
            <a:r>
              <a:rPr lang="en-US" sz="1400" dirty="0" err="1">
                <a:latin typeface="Times New Roman"/>
                <a:cs typeface="Times New Roman"/>
              </a:rPr>
              <a:t>G</a:t>
            </a:r>
            <a:r>
              <a:rPr lang="en-US" sz="1400" baseline="-25000" dirty="0" err="1">
                <a:latin typeface="Times New Roman"/>
                <a:cs typeface="Times New Roman"/>
              </a:rPr>
              <a:t>Mn</a:t>
            </a:r>
            <a:r>
              <a:rPr lang="en-US" sz="1400" dirty="0">
                <a:latin typeface="Times New Roman"/>
                <a:cs typeface="Times New Roman"/>
              </a:rPr>
              <a:t> measurement</a:t>
            </a:r>
          </a:p>
          <a:p>
            <a:pPr marL="742950" lvl="1" indent="-285750">
              <a:buFont typeface="Arial" panose="020B0604020202020204" pitchFamily="34" charset="0"/>
              <a:buChar char="•"/>
            </a:pPr>
            <a:r>
              <a:rPr lang="en-US" sz="1400" dirty="0">
                <a:latin typeface="Times New Roman"/>
                <a:cs typeface="Times New Roman"/>
              </a:rPr>
              <a:t>Overlapping collaborations between CLAS12 and SBS experiments.</a:t>
            </a:r>
          </a:p>
        </p:txBody>
      </p:sp>
      <p:sp>
        <p:nvSpPr>
          <p:cNvPr id="9" name="Footer Placeholder 8">
            <a:extLst>
              <a:ext uri="{FF2B5EF4-FFF2-40B4-BE49-F238E27FC236}">
                <a16:creationId xmlns:a16="http://schemas.microsoft.com/office/drawing/2014/main" id="{CD2CD335-8632-0F4D-B56B-4AFAA768C605}"/>
              </a:ext>
            </a:extLst>
          </p:cNvPr>
          <p:cNvSpPr>
            <a:spLocks noGrp="1"/>
          </p:cNvSpPr>
          <p:nvPr>
            <p:ph type="ftr" sz="quarter" idx="11"/>
          </p:nvPr>
        </p:nvSpPr>
        <p:spPr/>
        <p:txBody>
          <a:bodyPr/>
          <a:lstStyle/>
          <a:p>
            <a:r>
              <a:rPr lang="en-US"/>
              <a:t>SBS Winter Collaboration Meeting 2019</a:t>
            </a:r>
          </a:p>
        </p:txBody>
      </p:sp>
      <p:sp>
        <p:nvSpPr>
          <p:cNvPr id="10" name="Slide Number Placeholder 9">
            <a:extLst>
              <a:ext uri="{FF2B5EF4-FFF2-40B4-BE49-F238E27FC236}">
                <a16:creationId xmlns:a16="http://schemas.microsoft.com/office/drawing/2014/main" id="{074189E7-AFEF-0540-B35C-1280C98A16F1}"/>
              </a:ext>
            </a:extLst>
          </p:cNvPr>
          <p:cNvSpPr>
            <a:spLocks noGrp="1"/>
          </p:cNvSpPr>
          <p:nvPr>
            <p:ph type="sldNum" sz="quarter" idx="12"/>
          </p:nvPr>
        </p:nvSpPr>
        <p:spPr/>
        <p:txBody>
          <a:bodyPr/>
          <a:lstStyle/>
          <a:p>
            <a:fld id="{8127209B-B3F5-498A-AD06-B1E95A6A5D2E}" type="slidenum">
              <a:rPr lang="en-US" smtClean="0"/>
              <a:t>18</a:t>
            </a:fld>
            <a:endParaRPr lang="en-US"/>
          </a:p>
        </p:txBody>
      </p:sp>
    </p:spTree>
    <p:extLst>
      <p:ext uri="{BB962C8B-B14F-4D97-AF65-F5344CB8AC3E}">
        <p14:creationId xmlns:p14="http://schemas.microsoft.com/office/powerpoint/2010/main" val="186015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Neutron form factors—</a:t>
            </a:r>
            <a:r>
              <a:rPr lang="en-US" dirty="0" err="1"/>
              <a:t>G</a:t>
            </a:r>
            <a:r>
              <a:rPr lang="en-US" baseline="-25000" dirty="0" err="1"/>
              <a:t>En</a:t>
            </a:r>
            <a:r>
              <a:rPr lang="en-US" dirty="0"/>
              <a:t> existing data</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stretch>
            <a:fillRect/>
          </a:stretch>
        </p:blipFill>
        <p:spPr>
          <a:xfrm>
            <a:off x="0" y="609600"/>
            <a:ext cx="4572000" cy="3429000"/>
          </a:xfrm>
          <a:prstGeom prst="rect">
            <a:avLst/>
          </a:prstGeom>
        </p:spPr>
      </p:pic>
      <p:pic>
        <p:nvPicPr>
          <p:cNvPr id="7" name="Picture 6"/>
          <p:cNvPicPr>
            <a:picLocks noChangeAspect="1"/>
          </p:cNvPicPr>
          <p:nvPr/>
        </p:nvPicPr>
        <p:blipFill>
          <a:blip r:embed="rId3"/>
          <a:stretch>
            <a:fillRect/>
          </a:stretch>
        </p:blipFill>
        <p:spPr>
          <a:xfrm>
            <a:off x="4572000" y="769374"/>
            <a:ext cx="4572000" cy="3269226"/>
          </a:xfrm>
          <a:prstGeom prst="rect">
            <a:avLst/>
          </a:prstGeom>
        </p:spPr>
      </p:pic>
      <p:sp>
        <p:nvSpPr>
          <p:cNvPr id="8" name="TextBox 7"/>
          <p:cNvSpPr txBox="1"/>
          <p:nvPr/>
        </p:nvSpPr>
        <p:spPr>
          <a:xfrm>
            <a:off x="0" y="4038600"/>
            <a:ext cx="4572000" cy="646331"/>
          </a:xfrm>
          <a:prstGeom prst="rect">
            <a:avLst/>
          </a:prstGeom>
          <a:noFill/>
        </p:spPr>
        <p:txBody>
          <a:bodyPr wrap="square" rtlCol="0">
            <a:spAutoFit/>
          </a:bodyPr>
          <a:lstStyle/>
          <a:p>
            <a:pPr algn="ctr"/>
            <a:r>
              <a:rPr lang="en-US" b="1" dirty="0">
                <a:latin typeface="Times New Roman" charset="0"/>
                <a:ea typeface="Times New Roman" charset="0"/>
                <a:cs typeface="Times New Roman" charset="0"/>
              </a:rPr>
              <a:t>Riordan </a:t>
            </a:r>
            <a:r>
              <a:rPr lang="en-US" b="1" i="1" dirty="0">
                <a:latin typeface="Times New Roman" charset="0"/>
                <a:ea typeface="Times New Roman" charset="0"/>
                <a:cs typeface="Times New Roman" charset="0"/>
              </a:rPr>
              <a:t>et al.</a:t>
            </a:r>
            <a:r>
              <a:rPr lang="en-US" b="1" dirty="0">
                <a:latin typeface="Times New Roman" charset="0"/>
                <a:ea typeface="Times New Roman" charset="0"/>
                <a:cs typeface="Times New Roman" charset="0"/>
              </a:rPr>
              <a:t>, </a:t>
            </a:r>
            <a:r>
              <a:rPr lang="hu-HU" b="1" dirty="0" err="1">
                <a:latin typeface="Times New Roman" charset="0"/>
                <a:ea typeface="Times New Roman" charset="0"/>
                <a:cs typeface="Times New Roman" charset="0"/>
              </a:rPr>
              <a:t>Phys</a:t>
            </a:r>
            <a:r>
              <a:rPr lang="hu-HU" b="1" dirty="0">
                <a:latin typeface="Times New Roman" charset="0"/>
                <a:ea typeface="Times New Roman" charset="0"/>
                <a:cs typeface="Times New Roman" charset="0"/>
              </a:rPr>
              <a:t>. </a:t>
            </a:r>
            <a:r>
              <a:rPr lang="hu-HU" b="1" dirty="0" err="1">
                <a:latin typeface="Times New Roman" charset="0"/>
                <a:ea typeface="Times New Roman" charset="0"/>
                <a:cs typeface="Times New Roman" charset="0"/>
              </a:rPr>
              <a:t>Rev</a:t>
            </a:r>
            <a:r>
              <a:rPr lang="hu-HU" b="1" dirty="0">
                <a:latin typeface="Times New Roman" charset="0"/>
                <a:ea typeface="Times New Roman" charset="0"/>
                <a:cs typeface="Times New Roman" charset="0"/>
              </a:rPr>
              <a:t>. Lett. 105, 262302 (2010)</a:t>
            </a:r>
          </a:p>
        </p:txBody>
      </p:sp>
      <p:sp>
        <p:nvSpPr>
          <p:cNvPr id="9" name="TextBox 8"/>
          <p:cNvSpPr txBox="1"/>
          <p:nvPr/>
        </p:nvSpPr>
        <p:spPr>
          <a:xfrm>
            <a:off x="4572000" y="3981993"/>
            <a:ext cx="4572000" cy="646331"/>
          </a:xfrm>
          <a:prstGeom prst="rect">
            <a:avLst/>
          </a:prstGeom>
          <a:noFill/>
        </p:spPr>
        <p:txBody>
          <a:bodyPr wrap="square" rtlCol="0">
            <a:spAutoFit/>
          </a:bodyPr>
          <a:lstStyle/>
          <a:p>
            <a:pPr algn="ctr"/>
            <a:r>
              <a:rPr lang="en-US" b="1" dirty="0" err="1">
                <a:latin typeface="Times New Roman" charset="0"/>
                <a:ea typeface="Times New Roman" charset="0"/>
                <a:cs typeface="Times New Roman" charset="0"/>
              </a:rPr>
              <a:t>Schlimme</a:t>
            </a:r>
            <a:r>
              <a:rPr lang="en-US" b="1" dirty="0">
                <a:latin typeface="Times New Roman" charset="0"/>
                <a:ea typeface="Times New Roman" charset="0"/>
                <a:cs typeface="Times New Roman" charset="0"/>
              </a:rPr>
              <a:t> </a:t>
            </a:r>
            <a:r>
              <a:rPr lang="en-US" b="1" i="1" dirty="0">
                <a:latin typeface="Times New Roman" charset="0"/>
                <a:ea typeface="Times New Roman" charset="0"/>
                <a:cs typeface="Times New Roman" charset="0"/>
              </a:rPr>
              <a:t>et al.,</a:t>
            </a:r>
            <a:r>
              <a:rPr lang="en-US" dirty="0">
                <a:latin typeface="Times New Roman" charset="0"/>
                <a:ea typeface="Times New Roman" charset="0"/>
                <a:cs typeface="Times New Roman" charset="0"/>
              </a:rPr>
              <a:t> </a:t>
            </a:r>
            <a:r>
              <a:rPr lang="hu-HU" b="1" dirty="0" err="1">
                <a:latin typeface="Times New Roman" charset="0"/>
                <a:ea typeface="Times New Roman" charset="0"/>
                <a:cs typeface="Times New Roman" charset="0"/>
              </a:rPr>
              <a:t>Phys.Rev.Lett</a:t>
            </a:r>
            <a:r>
              <a:rPr lang="hu-HU" b="1" dirty="0">
                <a:latin typeface="Times New Roman" charset="0"/>
                <a:ea typeface="Times New Roman" charset="0"/>
                <a:cs typeface="Times New Roman" charset="0"/>
              </a:rPr>
              <a:t>. 111 (2013), 132504</a:t>
            </a:r>
            <a:endParaRPr lang="hu-HU" dirty="0">
              <a:latin typeface="Times New Roman" charset="0"/>
              <a:ea typeface="Times New Roman" charset="0"/>
              <a:cs typeface="Times New Roman" charset="0"/>
            </a:endParaRPr>
          </a:p>
        </p:txBody>
      </p:sp>
      <p:sp>
        <p:nvSpPr>
          <p:cNvPr id="10" name="TextBox 9"/>
          <p:cNvSpPr txBox="1"/>
          <p:nvPr/>
        </p:nvSpPr>
        <p:spPr>
          <a:xfrm>
            <a:off x="0" y="4684931"/>
            <a:ext cx="9144000" cy="1569660"/>
          </a:xfrm>
          <a:prstGeom prst="rect">
            <a:avLst/>
          </a:prstGeom>
          <a:noFill/>
        </p:spPr>
        <p:txBody>
          <a:bodyPr wrap="square" rtlCol="0">
            <a:spAutoFit/>
          </a:bodyPr>
          <a:lstStyle/>
          <a:p>
            <a:pPr marL="285750" indent="-285750">
              <a:buFont typeface="Arial" charset="0"/>
              <a:buChar char="•"/>
            </a:pPr>
            <a:r>
              <a:rPr lang="en-US" sz="1600" i="1" dirty="0" err="1">
                <a:latin typeface="Times New Roman" charset="0"/>
                <a:ea typeface="Times New Roman" charset="0"/>
                <a:cs typeface="Times New Roman" charset="0"/>
              </a:rPr>
              <a:t>G</a:t>
            </a:r>
            <a:r>
              <a:rPr lang="en-US" sz="1600" i="1" baseline="-25000" dirty="0" err="1">
                <a:latin typeface="Times New Roman" charset="0"/>
                <a:ea typeface="Times New Roman" charset="0"/>
                <a:cs typeface="Times New Roman" charset="0"/>
              </a:rPr>
              <a:t>En</a:t>
            </a:r>
            <a:r>
              <a:rPr lang="en-US" sz="1600" i="1"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is the least well-known and most difficult to measure of the nucleon EMFFs: </a:t>
            </a:r>
          </a:p>
          <a:p>
            <a:pPr marL="742950" lvl="1" indent="-285750">
              <a:buFont typeface="Arial" charset="0"/>
              <a:buChar char="•"/>
            </a:pPr>
            <a:r>
              <a:rPr lang="en-US" sz="1600" dirty="0">
                <a:latin typeface="Times New Roman" charset="0"/>
                <a:ea typeface="Times New Roman" charset="0"/>
                <a:cs typeface="Times New Roman" charset="0"/>
                <a:sym typeface="Wingdings"/>
              </a:rPr>
              <a:t>Goes to zero at low Q</a:t>
            </a:r>
            <a:r>
              <a:rPr lang="en-US" sz="1600" baseline="30000" dirty="0">
                <a:latin typeface="Times New Roman" charset="0"/>
                <a:ea typeface="Times New Roman" charset="0"/>
                <a:cs typeface="Times New Roman" charset="0"/>
                <a:sym typeface="Wingdings"/>
              </a:rPr>
              <a:t>2</a:t>
            </a:r>
            <a:r>
              <a:rPr lang="en-US" sz="1600" dirty="0">
                <a:latin typeface="Times New Roman" charset="0"/>
                <a:ea typeface="Times New Roman" charset="0"/>
                <a:cs typeface="Times New Roman" charset="0"/>
                <a:sym typeface="Wingdings"/>
              </a:rPr>
              <a:t> and cross-section contribution is small at large Q</a:t>
            </a:r>
            <a:r>
              <a:rPr lang="en-US" sz="1600" baseline="30000" dirty="0">
                <a:latin typeface="Times New Roman" charset="0"/>
                <a:ea typeface="Times New Roman" charset="0"/>
                <a:cs typeface="Times New Roman" charset="0"/>
                <a:sym typeface="Wingdings"/>
              </a:rPr>
              <a:t>2</a:t>
            </a:r>
            <a:r>
              <a:rPr lang="en-US" sz="1600" dirty="0">
                <a:latin typeface="Times New Roman" charset="0"/>
                <a:ea typeface="Times New Roman" charset="0"/>
                <a:cs typeface="Times New Roman" charset="0"/>
                <a:sym typeface="Wingdings"/>
              </a:rPr>
              <a:t> </a:t>
            </a:r>
            <a:r>
              <a:rPr lang="en-US" sz="1600" dirty="0">
                <a:latin typeface="Times New Roman" charset="0"/>
                <a:ea typeface="Times New Roman" charset="0"/>
                <a:cs typeface="Times New Roman" charset="0"/>
              </a:rPr>
              <a:t> </a:t>
            </a:r>
          </a:p>
          <a:p>
            <a:pPr marL="285750" indent="-285750">
              <a:buFont typeface="Arial" charset="0"/>
              <a:buChar char="•"/>
            </a:pPr>
            <a:r>
              <a:rPr lang="en-US" sz="1600" dirty="0">
                <a:latin typeface="Times New Roman" charset="0"/>
                <a:ea typeface="Times New Roman" charset="0"/>
                <a:cs typeface="Times New Roman" charset="0"/>
              </a:rPr>
              <a:t>Existing knowledge at “large” Q</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 (considered to be reliable) is based on polarization observables: </a:t>
            </a:r>
          </a:p>
          <a:p>
            <a:pPr marL="742950" lvl="1" indent="-285750">
              <a:buFont typeface="Arial" charset="0"/>
              <a:buChar char="•"/>
            </a:pPr>
            <a:r>
              <a:rPr lang="en-US" sz="1600" dirty="0">
                <a:latin typeface="Times New Roman" charset="0"/>
                <a:ea typeface="Times New Roman" charset="0"/>
                <a:cs typeface="Times New Roman" charset="0"/>
              </a:rPr>
              <a:t>Beam-target double-spin asymmetry in semi-exclusive quasi-elastic </a:t>
            </a:r>
            <a:r>
              <a:rPr lang="en-US" sz="1600" baseline="30000" dirty="0">
                <a:latin typeface="Times New Roman" charset="0"/>
                <a:ea typeface="Times New Roman" charset="0"/>
                <a:cs typeface="Times New Roman" charset="0"/>
              </a:rPr>
              <a:t>3</a:t>
            </a:r>
            <a:r>
              <a:rPr lang="en-US" sz="1600" b="1" dirty="0">
                <a:latin typeface="Times New Roman" charset="0"/>
                <a:ea typeface="Times New Roman" charset="0"/>
                <a:cs typeface="Times New Roman" charset="0"/>
              </a:rPr>
              <a:t>He</a:t>
            </a:r>
            <a:r>
              <a:rPr lang="en-US" sz="1600" dirty="0">
                <a:latin typeface="Times New Roman" charset="0"/>
                <a:ea typeface="Times New Roman" charset="0"/>
                <a:cs typeface="Times New Roman" charset="0"/>
              </a:rPr>
              <a:t>(</a:t>
            </a:r>
            <a:r>
              <a:rPr lang="en-US" sz="1600" b="1" dirty="0" err="1">
                <a:latin typeface="Times New Roman" charset="0"/>
                <a:ea typeface="Times New Roman" charset="0"/>
                <a:cs typeface="Times New Roman" charset="0"/>
              </a:rPr>
              <a:t>e</a:t>
            </a:r>
            <a:r>
              <a:rPr lang="en-US" sz="1600" dirty="0" err="1">
                <a:latin typeface="Times New Roman" charset="0"/>
                <a:ea typeface="Times New Roman" charset="0"/>
                <a:cs typeface="Times New Roman" charset="0"/>
              </a:rPr>
              <a:t>,e’n</a:t>
            </a:r>
            <a:r>
              <a:rPr lang="en-US" sz="1600" dirty="0">
                <a:latin typeface="Times New Roman" charset="0"/>
                <a:ea typeface="Times New Roman" charset="0"/>
                <a:cs typeface="Times New Roman" charset="0"/>
              </a:rPr>
              <a:t>)pp</a:t>
            </a:r>
          </a:p>
          <a:p>
            <a:pPr marL="742950" lvl="1" indent="-285750">
              <a:buFont typeface="Arial" charset="0"/>
              <a:buChar char="•"/>
            </a:pPr>
            <a:r>
              <a:rPr lang="en-US" sz="1600" dirty="0">
                <a:latin typeface="Times New Roman" charset="0"/>
                <a:ea typeface="Times New Roman" charset="0"/>
                <a:cs typeface="Times New Roman" charset="0"/>
              </a:rPr>
              <a:t>Beam-target double-spin asymmetry in semi-exclusive quasi-elastic </a:t>
            </a:r>
            <a:r>
              <a:rPr lang="en-US" sz="1600" baseline="30000" dirty="0">
                <a:latin typeface="Times New Roman" charset="0"/>
                <a:ea typeface="Times New Roman" charset="0"/>
                <a:cs typeface="Times New Roman" charset="0"/>
              </a:rPr>
              <a:t>2</a:t>
            </a:r>
            <a:r>
              <a:rPr lang="en-US" sz="1600" b="1" dirty="0">
                <a:latin typeface="Times New Roman" charset="0"/>
                <a:ea typeface="Times New Roman" charset="0"/>
                <a:cs typeface="Times New Roman" charset="0"/>
              </a:rPr>
              <a:t>H</a:t>
            </a:r>
            <a:r>
              <a:rPr lang="en-US" sz="1600" dirty="0">
                <a:latin typeface="Times New Roman" charset="0"/>
                <a:ea typeface="Times New Roman" charset="0"/>
                <a:cs typeface="Times New Roman" charset="0"/>
              </a:rPr>
              <a:t>(</a:t>
            </a:r>
            <a:r>
              <a:rPr lang="en-US" sz="1600" b="1" dirty="0" err="1">
                <a:latin typeface="Times New Roman" charset="0"/>
                <a:ea typeface="Times New Roman" charset="0"/>
                <a:cs typeface="Times New Roman" charset="0"/>
              </a:rPr>
              <a:t>e</a:t>
            </a:r>
            <a:r>
              <a:rPr lang="en-US" sz="1600" dirty="0" err="1">
                <a:latin typeface="Times New Roman" charset="0"/>
                <a:ea typeface="Times New Roman" charset="0"/>
                <a:cs typeface="Times New Roman" charset="0"/>
              </a:rPr>
              <a:t>,e’n</a:t>
            </a:r>
            <a:r>
              <a:rPr lang="en-US" sz="1600" dirty="0">
                <a:latin typeface="Times New Roman" charset="0"/>
                <a:ea typeface="Times New Roman" charset="0"/>
                <a:cs typeface="Times New Roman" charset="0"/>
              </a:rPr>
              <a:t>)p</a:t>
            </a:r>
          </a:p>
          <a:p>
            <a:pPr marL="742950" lvl="1" indent="-285750">
              <a:buFont typeface="Arial" charset="0"/>
              <a:buChar char="•"/>
            </a:pPr>
            <a:r>
              <a:rPr lang="en-US" sz="1600" dirty="0">
                <a:latin typeface="Times New Roman" charset="0"/>
                <a:ea typeface="Times New Roman" charset="0"/>
                <a:cs typeface="Times New Roman" charset="0"/>
              </a:rPr>
              <a:t>Neutron recoil </a:t>
            </a:r>
            <a:r>
              <a:rPr lang="en-US" sz="1600" dirty="0" err="1">
                <a:latin typeface="Times New Roman" charset="0"/>
                <a:ea typeface="Times New Roman" charset="0"/>
                <a:cs typeface="Times New Roman" charset="0"/>
              </a:rPr>
              <a:t>polarimetery</a:t>
            </a:r>
            <a:r>
              <a:rPr lang="en-US" sz="1600" dirty="0">
                <a:latin typeface="Times New Roman" charset="0"/>
                <a:ea typeface="Times New Roman" charset="0"/>
                <a:cs typeface="Times New Roman" charset="0"/>
              </a:rPr>
              <a:t>: d(</a:t>
            </a:r>
            <a:r>
              <a:rPr lang="en-US" sz="1600" b="1" dirty="0" err="1">
                <a:latin typeface="Times New Roman" charset="0"/>
                <a:ea typeface="Times New Roman" charset="0"/>
                <a:cs typeface="Times New Roman" charset="0"/>
              </a:rPr>
              <a:t>e</a:t>
            </a:r>
            <a:r>
              <a:rPr lang="en-US" sz="1600" dirty="0" err="1">
                <a:latin typeface="Times New Roman" charset="0"/>
                <a:ea typeface="Times New Roman" charset="0"/>
                <a:cs typeface="Times New Roman" charset="0"/>
              </a:rPr>
              <a:t>,e’</a:t>
            </a:r>
            <a:r>
              <a:rPr lang="en-US" sz="1600" b="1" dirty="0" err="1">
                <a:latin typeface="Times New Roman" charset="0"/>
                <a:ea typeface="Times New Roman" charset="0"/>
                <a:cs typeface="Times New Roman" charset="0"/>
              </a:rPr>
              <a:t>n</a:t>
            </a:r>
            <a:r>
              <a:rPr lang="en-US" sz="1600" dirty="0">
                <a:latin typeface="Times New Roman" charset="0"/>
                <a:ea typeface="Times New Roman" charset="0"/>
                <a:cs typeface="Times New Roman" charset="0"/>
              </a:rPr>
              <a:t>)p</a:t>
            </a:r>
          </a:p>
        </p:txBody>
      </p:sp>
      <p:sp>
        <p:nvSpPr>
          <p:cNvPr id="11" name="Footer Placeholder 10">
            <a:extLst>
              <a:ext uri="{FF2B5EF4-FFF2-40B4-BE49-F238E27FC236}">
                <a16:creationId xmlns:a16="http://schemas.microsoft.com/office/drawing/2014/main" id="{3A383F6F-70E6-2544-918C-119555866FA4}"/>
              </a:ext>
            </a:extLst>
          </p:cNvPr>
          <p:cNvSpPr>
            <a:spLocks noGrp="1"/>
          </p:cNvSpPr>
          <p:nvPr>
            <p:ph type="ftr" sz="quarter" idx="11"/>
          </p:nvPr>
        </p:nvSpPr>
        <p:spPr/>
        <p:txBody>
          <a:bodyPr/>
          <a:lstStyle/>
          <a:p>
            <a:r>
              <a:rPr lang="en-US"/>
              <a:t>SBS Winter Collaboration Meeting 2019</a:t>
            </a:r>
          </a:p>
        </p:txBody>
      </p:sp>
      <p:sp>
        <p:nvSpPr>
          <p:cNvPr id="12" name="Slide Number Placeholder 11">
            <a:extLst>
              <a:ext uri="{FF2B5EF4-FFF2-40B4-BE49-F238E27FC236}">
                <a16:creationId xmlns:a16="http://schemas.microsoft.com/office/drawing/2014/main" id="{06AAFF9B-7E91-2843-AE35-A5E5330224FF}"/>
              </a:ext>
            </a:extLst>
          </p:cNvPr>
          <p:cNvSpPr>
            <a:spLocks noGrp="1"/>
          </p:cNvSpPr>
          <p:nvPr>
            <p:ph type="sldNum" sz="quarter" idx="12"/>
          </p:nvPr>
        </p:nvSpPr>
        <p:spPr/>
        <p:txBody>
          <a:bodyPr/>
          <a:lstStyle/>
          <a:p>
            <a:fld id="{8127209B-B3F5-498A-AD06-B1E95A6A5D2E}" type="slidenum">
              <a:rPr lang="en-US" smtClean="0"/>
              <a:t>19</a:t>
            </a:fld>
            <a:endParaRPr lang="en-US"/>
          </a:p>
        </p:txBody>
      </p:sp>
    </p:spTree>
    <p:extLst>
      <p:ext uri="{BB962C8B-B14F-4D97-AF65-F5344CB8AC3E}">
        <p14:creationId xmlns:p14="http://schemas.microsoft.com/office/powerpoint/2010/main" val="294230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Elastic </a:t>
            </a:r>
            <a:r>
              <a:rPr lang="en-US" i="1" dirty="0" err="1"/>
              <a:t>eN</a:t>
            </a:r>
            <a:r>
              <a:rPr lang="en-US" dirty="0"/>
              <a:t> scattering and form factors: formalism</a:t>
            </a:r>
          </a:p>
        </p:txBody>
      </p:sp>
      <p:sp>
        <p:nvSpPr>
          <p:cNvPr id="3" name="Date Placeholder 2"/>
          <p:cNvSpPr>
            <a:spLocks noGrp="1"/>
          </p:cNvSpPr>
          <p:nvPr>
            <p:ph type="dt" sz="half" idx="10"/>
          </p:nvPr>
        </p:nvSpPr>
        <p:spPr/>
        <p:txBody>
          <a:bodyPr/>
          <a:lstStyle/>
          <a:p>
            <a:r>
              <a:rPr lang="en-US"/>
              <a:t>2/26/19</a:t>
            </a:r>
          </a:p>
        </p:txBody>
      </p:sp>
      <p:sp>
        <p:nvSpPr>
          <p:cNvPr id="9" name="TextBox 8"/>
          <p:cNvSpPr txBox="1"/>
          <p:nvPr/>
        </p:nvSpPr>
        <p:spPr>
          <a:xfrm>
            <a:off x="914400" y="1234448"/>
            <a:ext cx="7297163" cy="323165"/>
          </a:xfrm>
          <a:prstGeom prst="rect">
            <a:avLst/>
          </a:prstGeom>
          <a:noFill/>
        </p:spPr>
        <p:txBody>
          <a:bodyPr wrap="square" rtlCol="0">
            <a:spAutoFit/>
          </a:bodyPr>
          <a:lstStyle/>
          <a:p>
            <a:pPr algn="ctr"/>
            <a:r>
              <a:rPr lang="en-US" sz="1500" dirty="0">
                <a:solidFill>
                  <a:srgbClr val="FF33CC"/>
                </a:solidFill>
                <a:latin typeface="Times New Roman" pitchFamily="18" charset="0"/>
                <a:cs typeface="Times New Roman" pitchFamily="18" charset="0"/>
              </a:rPr>
              <a:t>Invariant amplitude for elastic </a:t>
            </a:r>
            <a:r>
              <a:rPr lang="en-US" sz="1500" dirty="0" err="1">
                <a:solidFill>
                  <a:srgbClr val="FF33CC"/>
                </a:solidFill>
                <a:latin typeface="Times New Roman" pitchFamily="18" charset="0"/>
                <a:cs typeface="Times New Roman" pitchFamily="18" charset="0"/>
              </a:rPr>
              <a:t>eN</a:t>
            </a:r>
            <a:r>
              <a:rPr lang="en-US" sz="1500" dirty="0">
                <a:solidFill>
                  <a:srgbClr val="FF33CC"/>
                </a:solidFill>
                <a:latin typeface="Times New Roman" pitchFamily="18" charset="0"/>
                <a:cs typeface="Times New Roman" pitchFamily="18" charset="0"/>
              </a:rPr>
              <a:t> scattering in the one-photon-exchange approximation</a:t>
            </a:r>
          </a:p>
        </p:txBody>
      </p:sp>
      <p:grpSp>
        <p:nvGrpSpPr>
          <p:cNvPr id="12" name="Group 11"/>
          <p:cNvGrpSpPr>
            <a:grpSpLocks noChangeAspect="1"/>
          </p:cNvGrpSpPr>
          <p:nvPr/>
        </p:nvGrpSpPr>
        <p:grpSpPr>
          <a:xfrm>
            <a:off x="40107" y="1625105"/>
            <a:ext cx="2743200" cy="2661422"/>
            <a:chOff x="6945" y="838200"/>
            <a:chExt cx="2743200" cy="2661427"/>
          </a:xfrm>
        </p:grpSpPr>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 y="838200"/>
              <a:ext cx="2743200" cy="2642176"/>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27" y="1278218"/>
              <a:ext cx="394335" cy="24574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828" y="1278218"/>
              <a:ext cx="525780" cy="251460"/>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807" y="1743110"/>
              <a:ext cx="520065" cy="24574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542" y="3229281"/>
              <a:ext cx="548640" cy="270346"/>
            </a:xfrm>
            <a:prstGeom prst="rect">
              <a:avLst/>
            </a:prstGeom>
            <a:ln>
              <a:no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63777" y="3206056"/>
              <a:ext cx="579120" cy="274320"/>
            </a:xfrm>
            <a:prstGeom prst="rect">
              <a:avLst/>
            </a:prstGeom>
            <a:ln>
              <a:noFill/>
            </a:ln>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5195" y="2604134"/>
              <a:ext cx="266700" cy="219075"/>
            </a:xfrm>
            <a:prstGeom prst="rect">
              <a:avLst/>
            </a:prstGeom>
            <a:ln>
              <a:noFill/>
            </a:ln>
          </p:spPr>
        </p:pic>
      </p:grpSp>
      <p:sp>
        <p:nvSpPr>
          <p:cNvPr id="10" name="TextBox 9"/>
          <p:cNvSpPr txBox="1"/>
          <p:nvPr/>
        </p:nvSpPr>
        <p:spPr>
          <a:xfrm>
            <a:off x="2826000" y="1593470"/>
            <a:ext cx="6318000" cy="1600438"/>
          </a:xfrm>
          <a:prstGeom prst="rect">
            <a:avLst/>
          </a:prstGeom>
          <a:noFill/>
        </p:spPr>
        <p:txBody>
          <a:bodyPr wrap="square" rtlCol="0">
            <a:spAutoFit/>
          </a:bodyPr>
          <a:lstStyle/>
          <a:p>
            <a:pPr marL="214313" indent="-214313">
              <a:buFont typeface="Arial" pitchFamily="34" charset="0"/>
              <a:buChar char="•"/>
            </a:pPr>
            <a:r>
              <a:rPr lang="en-US" sz="1400" dirty="0">
                <a:latin typeface="Times New Roman" pitchFamily="18" charset="0"/>
                <a:cs typeface="Times New Roman" pitchFamily="18" charset="0"/>
              </a:rPr>
              <a:t>The most general possible form of the virtual photon-nucleon vertex consistent with Lorentz invariance, parity conservation and gauge invariance is described by two form factors </a:t>
            </a:r>
            <a:r>
              <a:rPr lang="en-US" sz="1400" i="1" dirty="0">
                <a:latin typeface="Times New Roman" pitchFamily="18" charset="0"/>
                <a:cs typeface="Times New Roman" pitchFamily="18" charset="0"/>
              </a:rPr>
              <a:t>F</a:t>
            </a:r>
            <a:r>
              <a:rPr lang="en-US" sz="1400" i="1" baseline="-25000" dirty="0">
                <a:latin typeface="Times New Roman" pitchFamily="18" charset="0"/>
                <a:cs typeface="Times New Roman" pitchFamily="18" charset="0"/>
              </a:rPr>
              <a:t>1</a:t>
            </a:r>
            <a:r>
              <a:rPr lang="en-US" sz="1400" i="1" dirty="0">
                <a:latin typeface="Times New Roman" pitchFamily="18" charset="0"/>
                <a:cs typeface="Times New Roman" pitchFamily="18" charset="0"/>
              </a:rPr>
              <a:t> </a:t>
            </a:r>
            <a:r>
              <a:rPr lang="en-US" sz="1400" dirty="0">
                <a:latin typeface="Times New Roman" pitchFamily="18" charset="0"/>
                <a:cs typeface="Times New Roman" pitchFamily="18" charset="0"/>
              </a:rPr>
              <a:t>(Dirac) and </a:t>
            </a:r>
            <a:r>
              <a:rPr lang="en-US" sz="1400" i="1" dirty="0">
                <a:latin typeface="Times New Roman" pitchFamily="18" charset="0"/>
                <a:cs typeface="Times New Roman" pitchFamily="18" charset="0"/>
              </a:rPr>
              <a:t>F</a:t>
            </a:r>
            <a:r>
              <a:rPr lang="en-US" sz="1400" baseline="-25000" dirty="0">
                <a:latin typeface="Times New Roman" pitchFamily="18" charset="0"/>
                <a:cs typeface="Times New Roman" pitchFamily="18" charset="0"/>
              </a:rPr>
              <a:t>2</a:t>
            </a:r>
            <a:r>
              <a:rPr lang="en-US" sz="1400" dirty="0">
                <a:latin typeface="Times New Roman" pitchFamily="18" charset="0"/>
                <a:cs typeface="Times New Roman" pitchFamily="18" charset="0"/>
              </a:rPr>
              <a:t> (Pauli):</a:t>
            </a:r>
          </a:p>
          <a:p>
            <a:pPr marL="557213" lvl="1" indent="-214313">
              <a:buFont typeface="Arial" pitchFamily="34" charset="0"/>
              <a:buChar char="•"/>
            </a:pPr>
            <a:r>
              <a:rPr lang="en-US" sz="1400" i="1" dirty="0">
                <a:solidFill>
                  <a:srgbClr val="FF0000"/>
                </a:solidFill>
                <a:latin typeface="Times New Roman" pitchFamily="18" charset="0"/>
                <a:cs typeface="Times New Roman" pitchFamily="18" charset="0"/>
              </a:rPr>
              <a:t>F</a:t>
            </a:r>
            <a:r>
              <a:rPr lang="en-US" sz="1400" baseline="-25000" dirty="0">
                <a:solidFill>
                  <a:srgbClr val="FF0000"/>
                </a:solidFill>
                <a:latin typeface="Times New Roman" pitchFamily="18" charset="0"/>
                <a:cs typeface="Times New Roman" pitchFamily="18" charset="0"/>
              </a:rPr>
              <a:t>1</a:t>
            </a:r>
            <a:r>
              <a:rPr lang="en-US" sz="1400" dirty="0">
                <a:solidFill>
                  <a:srgbClr val="FF0000"/>
                </a:solidFill>
                <a:latin typeface="Times New Roman" pitchFamily="18" charset="0"/>
                <a:cs typeface="Times New Roman" pitchFamily="18" charset="0"/>
              </a:rPr>
              <a:t> describes the helicity-conserving amplitude (charge and Dirac magnetic moment)</a:t>
            </a:r>
          </a:p>
          <a:p>
            <a:pPr marL="557213" lvl="1" indent="-214313">
              <a:buFont typeface="Arial" pitchFamily="34" charset="0"/>
              <a:buChar char="•"/>
            </a:pPr>
            <a:r>
              <a:rPr lang="en-US" sz="1400" i="1" dirty="0">
                <a:solidFill>
                  <a:srgbClr val="00B050"/>
                </a:solidFill>
                <a:latin typeface="Times New Roman" pitchFamily="18" charset="0"/>
                <a:cs typeface="Times New Roman" pitchFamily="18" charset="0"/>
              </a:rPr>
              <a:t>F</a:t>
            </a:r>
            <a:r>
              <a:rPr lang="en-US" sz="1400" baseline="-25000" dirty="0">
                <a:solidFill>
                  <a:srgbClr val="00B050"/>
                </a:solidFill>
                <a:latin typeface="Times New Roman" pitchFamily="18" charset="0"/>
                <a:cs typeface="Times New Roman" pitchFamily="18" charset="0"/>
              </a:rPr>
              <a:t>2</a:t>
            </a:r>
            <a:r>
              <a:rPr lang="en-US" sz="1400" dirty="0">
                <a:solidFill>
                  <a:srgbClr val="00B050"/>
                </a:solidFill>
                <a:latin typeface="Times New Roman" pitchFamily="18" charset="0"/>
                <a:cs typeface="Times New Roman" pitchFamily="18" charset="0"/>
              </a:rPr>
              <a:t> describes the helicity-flip amplitude (anomalous magnetic moment contribution)   </a:t>
            </a:r>
          </a:p>
        </p:txBody>
      </p:sp>
      <p:sp>
        <p:nvSpPr>
          <p:cNvPr id="20" name="TextBox 19"/>
          <p:cNvSpPr txBox="1"/>
          <p:nvPr/>
        </p:nvSpPr>
        <p:spPr>
          <a:xfrm>
            <a:off x="4170757" y="4151354"/>
            <a:ext cx="4973243" cy="738664"/>
          </a:xfrm>
          <a:prstGeom prst="rect">
            <a:avLst/>
          </a:prstGeom>
          <a:noFill/>
        </p:spPr>
        <p:txBody>
          <a:bodyPr wrap="square" rtlCol="0">
            <a:spAutoFit/>
          </a:bodyPr>
          <a:lstStyle/>
          <a:p>
            <a:pPr algn="ctr"/>
            <a:r>
              <a:rPr lang="en-US" sz="1400" i="1" dirty="0">
                <a:latin typeface="Times New Roman" pitchFamily="18" charset="0"/>
                <a:cs typeface="Times New Roman" pitchFamily="18" charset="0"/>
              </a:rPr>
              <a:t>Sachs Form Factors</a:t>
            </a:r>
            <a:r>
              <a:rPr lang="en-US" sz="1400" dirty="0">
                <a:latin typeface="Times New Roman" pitchFamily="18" charset="0"/>
                <a:cs typeface="Times New Roman" pitchFamily="18" charset="0"/>
              </a:rPr>
              <a:t> G</a:t>
            </a:r>
            <a:r>
              <a:rPr lang="en-US" sz="1400" baseline="-25000" dirty="0">
                <a:latin typeface="Times New Roman" pitchFamily="18" charset="0"/>
                <a:cs typeface="Times New Roman" pitchFamily="18" charset="0"/>
              </a:rPr>
              <a:t>E</a:t>
            </a:r>
            <a:r>
              <a:rPr lang="en-US" sz="1400" dirty="0">
                <a:latin typeface="Times New Roman" pitchFamily="18" charset="0"/>
                <a:cs typeface="Times New Roman" pitchFamily="18" charset="0"/>
              </a:rPr>
              <a:t> (electric) and G</a:t>
            </a:r>
            <a:r>
              <a:rPr lang="en-US" sz="1400" baseline="-25000" dirty="0">
                <a:latin typeface="Times New Roman" pitchFamily="18" charset="0"/>
                <a:cs typeface="Times New Roman" pitchFamily="18" charset="0"/>
              </a:rPr>
              <a:t>M</a:t>
            </a:r>
            <a:r>
              <a:rPr lang="en-US" sz="1400" dirty="0">
                <a:latin typeface="Times New Roman" pitchFamily="18" charset="0"/>
                <a:cs typeface="Times New Roman" pitchFamily="18" charset="0"/>
              </a:rPr>
              <a:t> (magnetic), are experimentally convenient linearly independent combinations of F</a:t>
            </a:r>
            <a:r>
              <a:rPr lang="en-US" sz="1400" baseline="-25000" dirty="0">
                <a:latin typeface="Times New Roman" pitchFamily="18" charset="0"/>
                <a:cs typeface="Times New Roman" pitchFamily="18" charset="0"/>
              </a:rPr>
              <a:t>1</a:t>
            </a:r>
            <a:r>
              <a:rPr lang="en-US" sz="1400" dirty="0">
                <a:latin typeface="Times New Roman" pitchFamily="18" charset="0"/>
                <a:cs typeface="Times New Roman" pitchFamily="18" charset="0"/>
              </a:rPr>
              <a:t>, F</a:t>
            </a:r>
            <a:r>
              <a:rPr lang="en-US" sz="1400" baseline="-25000" dirty="0">
                <a:latin typeface="Times New Roman" pitchFamily="18" charset="0"/>
                <a:cs typeface="Times New Roman" pitchFamily="18" charset="0"/>
              </a:rPr>
              <a:t>2</a:t>
            </a:r>
            <a:endParaRPr lang="en-US" sz="1400" dirty="0">
              <a:latin typeface="Times New Roman" pitchFamily="18" charset="0"/>
              <a:cs typeface="Times New Roman" pitchFamily="18" charset="0"/>
            </a:endParaRPr>
          </a:p>
        </p:txBody>
      </p:sp>
      <p:sp>
        <p:nvSpPr>
          <p:cNvPr id="22" name="TextBox 21"/>
          <p:cNvSpPr txBox="1"/>
          <p:nvPr/>
        </p:nvSpPr>
        <p:spPr>
          <a:xfrm>
            <a:off x="0" y="5730232"/>
            <a:ext cx="4130650" cy="523220"/>
          </a:xfrm>
          <a:prstGeom prst="rect">
            <a:avLst/>
          </a:prstGeom>
          <a:noFill/>
        </p:spPr>
        <p:txBody>
          <a:bodyPr wrap="square" rtlCol="0">
            <a:spAutoFit/>
          </a:bodyPr>
          <a:lstStyle/>
          <a:p>
            <a:pPr algn="ctr"/>
            <a:r>
              <a:rPr lang="en-US" sz="1400" b="1" dirty="0">
                <a:latin typeface="Times New Roman" pitchFamily="18" charset="0"/>
                <a:cs typeface="Times New Roman" pitchFamily="18" charset="0"/>
              </a:rPr>
              <a:t>Differential cross section in the nucleon rest frame: </a:t>
            </a:r>
            <a:r>
              <a:rPr lang="en-US" sz="1400" b="1" i="1" dirty="0" err="1">
                <a:solidFill>
                  <a:srgbClr val="0000FF"/>
                </a:solidFill>
                <a:latin typeface="Times New Roman" pitchFamily="18" charset="0"/>
                <a:cs typeface="Times New Roman" pitchFamily="18" charset="0"/>
              </a:rPr>
              <a:t>Rosenbluth</a:t>
            </a:r>
            <a:r>
              <a:rPr lang="en-US" sz="1400" b="1" i="1" dirty="0">
                <a:solidFill>
                  <a:srgbClr val="0000FF"/>
                </a:solidFill>
                <a:latin typeface="Times New Roman" pitchFamily="18" charset="0"/>
                <a:cs typeface="Times New Roman" pitchFamily="18" charset="0"/>
              </a:rPr>
              <a:t> formula</a:t>
            </a:r>
          </a:p>
        </p:txBody>
      </p:sp>
      <p:pic>
        <p:nvPicPr>
          <p:cNvPr id="23" name="Picture 22"/>
          <p:cNvPicPr>
            <a:picLocks noChangeAspect="1"/>
          </p:cNvPicPr>
          <p:nvPr/>
        </p:nvPicPr>
        <p:blipFill>
          <a:blip r:embed="rId9"/>
          <a:stretch>
            <a:fillRect/>
          </a:stretch>
        </p:blipFill>
        <p:spPr>
          <a:xfrm>
            <a:off x="914400" y="643462"/>
            <a:ext cx="7315200" cy="619076"/>
          </a:xfrm>
          <a:prstGeom prst="rect">
            <a:avLst/>
          </a:prstGeom>
        </p:spPr>
      </p:pic>
      <p:pic>
        <p:nvPicPr>
          <p:cNvPr id="25" name="Picture 24"/>
          <p:cNvPicPr>
            <a:picLocks noChangeAspect="1"/>
          </p:cNvPicPr>
          <p:nvPr/>
        </p:nvPicPr>
        <p:blipFill>
          <a:blip r:embed="rId10"/>
          <a:stretch>
            <a:fillRect/>
          </a:stretch>
        </p:blipFill>
        <p:spPr>
          <a:xfrm>
            <a:off x="5659857" y="3060685"/>
            <a:ext cx="1828800" cy="1090669"/>
          </a:xfrm>
          <a:prstGeom prst="rect">
            <a:avLst/>
          </a:prstGeom>
        </p:spPr>
      </p:pic>
      <p:pic>
        <p:nvPicPr>
          <p:cNvPr id="5" name="Picture 4"/>
          <p:cNvPicPr>
            <a:picLocks noChangeAspect="1"/>
          </p:cNvPicPr>
          <p:nvPr/>
        </p:nvPicPr>
        <p:blipFill>
          <a:blip r:embed="rId11"/>
          <a:stretch>
            <a:fillRect/>
          </a:stretch>
        </p:blipFill>
        <p:spPr>
          <a:xfrm>
            <a:off x="4629916" y="4959109"/>
            <a:ext cx="3886200" cy="847775"/>
          </a:xfrm>
          <a:prstGeom prst="rect">
            <a:avLst/>
          </a:prstGeom>
        </p:spPr>
      </p:pic>
      <p:sp>
        <p:nvSpPr>
          <p:cNvPr id="7" name="TextBox 6"/>
          <p:cNvSpPr txBox="1"/>
          <p:nvPr/>
        </p:nvSpPr>
        <p:spPr>
          <a:xfrm>
            <a:off x="4002032" y="5887951"/>
            <a:ext cx="5141968" cy="523220"/>
          </a:xfrm>
          <a:prstGeom prst="rect">
            <a:avLst/>
          </a:prstGeom>
          <a:noFill/>
        </p:spPr>
        <p:txBody>
          <a:bodyPr wrap="square" rtlCol="0">
            <a:spAutoFit/>
          </a:bodyPr>
          <a:lstStyle/>
          <a:p>
            <a:pPr algn="ctr"/>
            <a:r>
              <a:rPr lang="en-US" sz="1400" b="1" dirty="0" err="1">
                <a:latin typeface="Times New Roman" charset="0"/>
                <a:ea typeface="Times New Roman" charset="0"/>
                <a:cs typeface="Times New Roman" charset="0"/>
              </a:rPr>
              <a:t>Rosenbluth</a:t>
            </a:r>
            <a:r>
              <a:rPr lang="en-US" sz="1400" b="1" dirty="0">
                <a:latin typeface="Times New Roman" charset="0"/>
                <a:ea typeface="Times New Roman" charset="0"/>
                <a:cs typeface="Times New Roman" charset="0"/>
              </a:rPr>
              <a:t> Separation Method: Measure cross section at fixed Q</a:t>
            </a:r>
            <a:r>
              <a:rPr lang="en-US" sz="1400" b="1" baseline="30000" dirty="0">
                <a:latin typeface="Times New Roman" charset="0"/>
                <a:ea typeface="Times New Roman" charset="0"/>
                <a:cs typeface="Times New Roman" charset="0"/>
              </a:rPr>
              <a:t>2</a:t>
            </a:r>
            <a:r>
              <a:rPr lang="en-US" sz="1400" b="1" dirty="0">
                <a:latin typeface="Times New Roman" charset="0"/>
                <a:ea typeface="Times New Roman" charset="0"/>
                <a:cs typeface="Times New Roman" charset="0"/>
              </a:rPr>
              <a:t> as a function of </a:t>
            </a:r>
            <a:r>
              <a:rPr lang="en-US" sz="1400" b="1" dirty="0" err="1">
                <a:latin typeface="Times New Roman" charset="0"/>
                <a:ea typeface="Times New Roman" charset="0"/>
                <a:cs typeface="Times New Roman" charset="0"/>
              </a:rPr>
              <a:t>ε</a:t>
            </a:r>
            <a:r>
              <a:rPr lang="en-US" sz="1400" b="1" dirty="0">
                <a:latin typeface="Times New Roman" charset="0"/>
                <a:ea typeface="Times New Roman" charset="0"/>
                <a:cs typeface="Times New Roman" charset="0"/>
              </a:rPr>
              <a:t> to obtain G</a:t>
            </a:r>
            <a:r>
              <a:rPr lang="en-US" sz="1400" b="1" baseline="-25000" dirty="0">
                <a:latin typeface="Times New Roman" charset="0"/>
                <a:ea typeface="Times New Roman" charset="0"/>
                <a:cs typeface="Times New Roman" charset="0"/>
              </a:rPr>
              <a:t>E</a:t>
            </a:r>
            <a:r>
              <a:rPr lang="en-US" sz="1400" b="1" baseline="30000" dirty="0">
                <a:latin typeface="Times New Roman" charset="0"/>
                <a:ea typeface="Times New Roman" charset="0"/>
                <a:cs typeface="Times New Roman" charset="0"/>
              </a:rPr>
              <a:t>2</a:t>
            </a:r>
            <a:r>
              <a:rPr lang="en-US" sz="1400" b="1" dirty="0">
                <a:latin typeface="Times New Roman" charset="0"/>
                <a:ea typeface="Times New Roman" charset="0"/>
                <a:cs typeface="Times New Roman" charset="0"/>
              </a:rPr>
              <a:t> (slope) and G</a:t>
            </a:r>
            <a:r>
              <a:rPr lang="en-US" sz="1400" b="1" baseline="-25000" dirty="0">
                <a:latin typeface="Times New Roman" charset="0"/>
                <a:ea typeface="Times New Roman" charset="0"/>
                <a:cs typeface="Times New Roman" charset="0"/>
              </a:rPr>
              <a:t>M</a:t>
            </a:r>
            <a:r>
              <a:rPr lang="en-US" sz="1400" b="1" baseline="30000" dirty="0">
                <a:latin typeface="Times New Roman" charset="0"/>
                <a:ea typeface="Times New Roman" charset="0"/>
                <a:cs typeface="Times New Roman" charset="0"/>
              </a:rPr>
              <a:t>2</a:t>
            </a:r>
            <a:r>
              <a:rPr lang="en-US" sz="1400" b="1" dirty="0">
                <a:latin typeface="Times New Roman" charset="0"/>
                <a:ea typeface="Times New Roman" charset="0"/>
                <a:cs typeface="Times New Roman" charset="0"/>
              </a:rPr>
              <a:t> (intercept).  </a:t>
            </a:r>
          </a:p>
        </p:txBody>
      </p:sp>
      <p:pic>
        <p:nvPicPr>
          <p:cNvPr id="8" name="Picture 7">
            <a:extLst>
              <a:ext uri="{FF2B5EF4-FFF2-40B4-BE49-F238E27FC236}">
                <a16:creationId xmlns:a16="http://schemas.microsoft.com/office/drawing/2014/main" id="{91E301E1-18E2-8448-A646-293E1B8B2125}"/>
              </a:ext>
            </a:extLst>
          </p:cNvPr>
          <p:cNvPicPr>
            <a:picLocks noChangeAspect="1"/>
          </p:cNvPicPr>
          <p:nvPr/>
        </p:nvPicPr>
        <p:blipFill>
          <a:blip r:embed="rId12"/>
          <a:stretch>
            <a:fillRect/>
          </a:stretch>
        </p:blipFill>
        <p:spPr>
          <a:xfrm>
            <a:off x="53576" y="4561835"/>
            <a:ext cx="4114800" cy="1089538"/>
          </a:xfrm>
          <a:prstGeom prst="rect">
            <a:avLst/>
          </a:prstGeom>
        </p:spPr>
      </p:pic>
      <p:sp>
        <p:nvSpPr>
          <p:cNvPr id="11" name="Footer Placeholder 10">
            <a:extLst>
              <a:ext uri="{FF2B5EF4-FFF2-40B4-BE49-F238E27FC236}">
                <a16:creationId xmlns:a16="http://schemas.microsoft.com/office/drawing/2014/main" id="{E0728C8A-3F77-8648-BABF-5AED22456489}"/>
              </a:ext>
            </a:extLst>
          </p:cNvPr>
          <p:cNvSpPr>
            <a:spLocks noGrp="1"/>
          </p:cNvSpPr>
          <p:nvPr>
            <p:ph type="ftr" sz="quarter" idx="11"/>
          </p:nvPr>
        </p:nvSpPr>
        <p:spPr/>
        <p:txBody>
          <a:bodyPr/>
          <a:lstStyle/>
          <a:p>
            <a:r>
              <a:rPr lang="en-US"/>
              <a:t>SBS Winter Collaboration Meeting 2019</a:t>
            </a:r>
          </a:p>
        </p:txBody>
      </p:sp>
      <p:sp>
        <p:nvSpPr>
          <p:cNvPr id="21" name="Slide Number Placeholder 20">
            <a:extLst>
              <a:ext uri="{FF2B5EF4-FFF2-40B4-BE49-F238E27FC236}">
                <a16:creationId xmlns:a16="http://schemas.microsoft.com/office/drawing/2014/main" id="{DAF77D2C-C2CA-CC4C-9086-E64EE7E2E619}"/>
              </a:ext>
            </a:extLst>
          </p:cNvPr>
          <p:cNvSpPr>
            <a:spLocks noGrp="1"/>
          </p:cNvSpPr>
          <p:nvPr>
            <p:ph type="sldNum" sz="quarter" idx="12"/>
          </p:nvPr>
        </p:nvSpPr>
        <p:spPr/>
        <p:txBody>
          <a:bodyPr/>
          <a:lstStyle/>
          <a:p>
            <a:fld id="{8127209B-B3F5-498A-AD06-B1E95A6A5D2E}" type="slidenum">
              <a:rPr lang="en-US" smtClean="0"/>
              <a:t>2</a:t>
            </a:fld>
            <a:endParaRPr lang="en-US"/>
          </a:p>
        </p:txBody>
      </p:sp>
    </p:spTree>
    <p:extLst>
      <p:ext uri="{BB962C8B-B14F-4D97-AF65-F5344CB8AC3E}">
        <p14:creationId xmlns:p14="http://schemas.microsoft.com/office/powerpoint/2010/main" val="2907712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8902-8CE4-2C44-B6B9-C98A10FEBF24}"/>
              </a:ext>
            </a:extLst>
          </p:cNvPr>
          <p:cNvSpPr>
            <a:spLocks noGrp="1"/>
          </p:cNvSpPr>
          <p:nvPr>
            <p:ph type="title"/>
          </p:nvPr>
        </p:nvSpPr>
        <p:spPr/>
        <p:txBody>
          <a:bodyPr/>
          <a:lstStyle/>
          <a:p>
            <a:r>
              <a:rPr lang="en-US" dirty="0"/>
              <a:t>GEN via Recoil Polarization—E12-17-004</a:t>
            </a:r>
          </a:p>
        </p:txBody>
      </p:sp>
      <p:sp>
        <p:nvSpPr>
          <p:cNvPr id="3" name="Date Placeholder 2">
            <a:extLst>
              <a:ext uri="{FF2B5EF4-FFF2-40B4-BE49-F238E27FC236}">
                <a16:creationId xmlns:a16="http://schemas.microsoft.com/office/drawing/2014/main" id="{167BABCC-6613-9E44-B87D-ACF83D84204C}"/>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A14ABA0A-FF65-4D48-AFD3-E1A6CA75BE46}"/>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B131D18E-9BD1-0E4F-9450-21D2E5096C92}"/>
              </a:ext>
            </a:extLst>
          </p:cNvPr>
          <p:cNvSpPr>
            <a:spLocks noGrp="1"/>
          </p:cNvSpPr>
          <p:nvPr>
            <p:ph type="sldNum" sz="quarter" idx="12"/>
          </p:nvPr>
        </p:nvSpPr>
        <p:spPr/>
        <p:txBody>
          <a:bodyPr/>
          <a:lstStyle/>
          <a:p>
            <a:fld id="{8127209B-B3F5-498A-AD06-B1E95A6A5D2E}" type="slidenum">
              <a:rPr lang="en-US" smtClean="0"/>
              <a:t>20</a:t>
            </a:fld>
            <a:endParaRPr lang="en-US"/>
          </a:p>
        </p:txBody>
      </p:sp>
      <p:pic>
        <p:nvPicPr>
          <p:cNvPr id="6" name="Picture 5">
            <a:extLst>
              <a:ext uri="{FF2B5EF4-FFF2-40B4-BE49-F238E27FC236}">
                <a16:creationId xmlns:a16="http://schemas.microsoft.com/office/drawing/2014/main" id="{1B6397C4-A1C1-0F47-96B4-4F7B71339280}"/>
              </a:ext>
            </a:extLst>
          </p:cNvPr>
          <p:cNvPicPr>
            <a:picLocks noChangeAspect="1"/>
          </p:cNvPicPr>
          <p:nvPr/>
        </p:nvPicPr>
        <p:blipFill>
          <a:blip r:embed="rId2"/>
          <a:stretch>
            <a:fillRect/>
          </a:stretch>
        </p:blipFill>
        <p:spPr>
          <a:xfrm>
            <a:off x="914400" y="808997"/>
            <a:ext cx="7315200" cy="5483843"/>
          </a:xfrm>
          <a:prstGeom prst="rect">
            <a:avLst/>
          </a:prstGeom>
        </p:spPr>
      </p:pic>
    </p:spTree>
    <p:extLst>
      <p:ext uri="{BB962C8B-B14F-4D97-AF65-F5344CB8AC3E}">
        <p14:creationId xmlns:p14="http://schemas.microsoft.com/office/powerpoint/2010/main" val="1096051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EED6-5140-F140-8EBF-866A9599EE10}"/>
              </a:ext>
            </a:extLst>
          </p:cNvPr>
          <p:cNvSpPr>
            <a:spLocks noGrp="1"/>
          </p:cNvSpPr>
          <p:nvPr>
            <p:ph type="title"/>
          </p:nvPr>
        </p:nvSpPr>
        <p:spPr/>
        <p:txBody>
          <a:bodyPr/>
          <a:lstStyle/>
          <a:p>
            <a:r>
              <a:rPr lang="en-US" dirty="0"/>
              <a:t>E12-17-004 (Continued)</a:t>
            </a:r>
          </a:p>
        </p:txBody>
      </p:sp>
      <p:sp>
        <p:nvSpPr>
          <p:cNvPr id="3" name="Date Placeholder 2">
            <a:extLst>
              <a:ext uri="{FF2B5EF4-FFF2-40B4-BE49-F238E27FC236}">
                <a16:creationId xmlns:a16="http://schemas.microsoft.com/office/drawing/2014/main" id="{92D212F7-7B35-0B4D-B983-8FC2AC64A87B}"/>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44047682-0785-8347-A7F7-9E389C6D2FEA}"/>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87A44153-63BF-044D-A9E3-E312661ECFA7}"/>
              </a:ext>
            </a:extLst>
          </p:cNvPr>
          <p:cNvSpPr>
            <a:spLocks noGrp="1"/>
          </p:cNvSpPr>
          <p:nvPr>
            <p:ph type="sldNum" sz="quarter" idx="12"/>
          </p:nvPr>
        </p:nvSpPr>
        <p:spPr/>
        <p:txBody>
          <a:bodyPr/>
          <a:lstStyle/>
          <a:p>
            <a:fld id="{8127209B-B3F5-498A-AD06-B1E95A6A5D2E}" type="slidenum">
              <a:rPr lang="en-US" smtClean="0"/>
              <a:t>21</a:t>
            </a:fld>
            <a:endParaRPr lang="en-US"/>
          </a:p>
        </p:txBody>
      </p:sp>
      <p:pic>
        <p:nvPicPr>
          <p:cNvPr id="6" name="Picture 5">
            <a:extLst>
              <a:ext uri="{FF2B5EF4-FFF2-40B4-BE49-F238E27FC236}">
                <a16:creationId xmlns:a16="http://schemas.microsoft.com/office/drawing/2014/main" id="{CB3C0E65-3D1B-9347-9CC8-34C28A315AE4}"/>
              </a:ext>
            </a:extLst>
          </p:cNvPr>
          <p:cNvPicPr>
            <a:picLocks noChangeAspect="1"/>
          </p:cNvPicPr>
          <p:nvPr/>
        </p:nvPicPr>
        <p:blipFill>
          <a:blip r:embed="rId2"/>
          <a:stretch>
            <a:fillRect/>
          </a:stretch>
        </p:blipFill>
        <p:spPr>
          <a:xfrm>
            <a:off x="914400" y="762000"/>
            <a:ext cx="7315200" cy="5483842"/>
          </a:xfrm>
          <a:prstGeom prst="rect">
            <a:avLst/>
          </a:prstGeom>
        </p:spPr>
      </p:pic>
    </p:spTree>
    <p:extLst>
      <p:ext uri="{BB962C8B-B14F-4D97-AF65-F5344CB8AC3E}">
        <p14:creationId xmlns:p14="http://schemas.microsoft.com/office/powerpoint/2010/main" val="1495871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B23C-0AE3-FE46-9845-2A3DDA5B8198}"/>
              </a:ext>
            </a:extLst>
          </p:cNvPr>
          <p:cNvSpPr>
            <a:spLocks noGrp="1"/>
          </p:cNvSpPr>
          <p:nvPr>
            <p:ph type="title"/>
          </p:nvPr>
        </p:nvSpPr>
        <p:spPr/>
        <p:txBody>
          <a:bodyPr/>
          <a:lstStyle/>
          <a:p>
            <a:r>
              <a:rPr lang="en-US" dirty="0"/>
              <a:t>E12-17-004 Projected Results</a:t>
            </a:r>
          </a:p>
        </p:txBody>
      </p:sp>
      <p:sp>
        <p:nvSpPr>
          <p:cNvPr id="3" name="Date Placeholder 2">
            <a:extLst>
              <a:ext uri="{FF2B5EF4-FFF2-40B4-BE49-F238E27FC236}">
                <a16:creationId xmlns:a16="http://schemas.microsoft.com/office/drawing/2014/main" id="{7C27BE04-F8BB-FB4A-98F7-398212F8CFDE}"/>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E9325BBB-9B2F-124D-8314-0549AD42FE56}"/>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D732BDCC-64D1-A447-A0F7-CF7F3162994B}"/>
              </a:ext>
            </a:extLst>
          </p:cNvPr>
          <p:cNvSpPr>
            <a:spLocks noGrp="1"/>
          </p:cNvSpPr>
          <p:nvPr>
            <p:ph type="sldNum" sz="quarter" idx="12"/>
          </p:nvPr>
        </p:nvSpPr>
        <p:spPr/>
        <p:txBody>
          <a:bodyPr/>
          <a:lstStyle/>
          <a:p>
            <a:fld id="{8127209B-B3F5-498A-AD06-B1E95A6A5D2E}" type="slidenum">
              <a:rPr lang="en-US" smtClean="0"/>
              <a:t>22</a:t>
            </a:fld>
            <a:endParaRPr lang="en-US"/>
          </a:p>
        </p:txBody>
      </p:sp>
      <p:pic>
        <p:nvPicPr>
          <p:cNvPr id="6" name="Picture 5">
            <a:extLst>
              <a:ext uri="{FF2B5EF4-FFF2-40B4-BE49-F238E27FC236}">
                <a16:creationId xmlns:a16="http://schemas.microsoft.com/office/drawing/2014/main" id="{9C072072-CE96-E043-8798-015EBCFDC298}"/>
              </a:ext>
            </a:extLst>
          </p:cNvPr>
          <p:cNvPicPr>
            <a:picLocks noChangeAspect="1"/>
          </p:cNvPicPr>
          <p:nvPr/>
        </p:nvPicPr>
        <p:blipFill>
          <a:blip r:embed="rId2"/>
          <a:stretch>
            <a:fillRect/>
          </a:stretch>
        </p:blipFill>
        <p:spPr>
          <a:xfrm>
            <a:off x="914400" y="685800"/>
            <a:ext cx="7315200" cy="5414210"/>
          </a:xfrm>
          <a:prstGeom prst="rect">
            <a:avLst/>
          </a:prstGeom>
        </p:spPr>
      </p:pic>
    </p:spTree>
    <p:extLst>
      <p:ext uri="{BB962C8B-B14F-4D97-AF65-F5344CB8AC3E}">
        <p14:creationId xmlns:p14="http://schemas.microsoft.com/office/powerpoint/2010/main" val="2868130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 E12-09-016 (</a:t>
            </a:r>
            <a:r>
              <a:rPr lang="en-US" dirty="0" err="1"/>
              <a:t>G</a:t>
            </a:r>
            <a:r>
              <a:rPr lang="en-US" baseline="-25000" dirty="0" err="1"/>
              <a:t>En</a:t>
            </a:r>
            <a:r>
              <a:rPr lang="en-US" dirty="0"/>
              <a:t> at large Q</a:t>
            </a:r>
            <a:r>
              <a:rPr lang="en-US" baseline="30000" dirty="0"/>
              <a:t>2</a:t>
            </a:r>
            <a:r>
              <a:rPr lang="en-US" dirty="0"/>
              <a:t>) </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5642"/>
            <a:ext cx="5486400" cy="3854517"/>
          </a:xfrm>
          <a:prstGeom prst="rect">
            <a:avLst/>
          </a:prstGeom>
        </p:spPr>
      </p:pic>
      <p:pic>
        <p:nvPicPr>
          <p:cNvPr id="7" name="Picture 6"/>
          <p:cNvPicPr>
            <a:picLocks noChangeAspect="1"/>
          </p:cNvPicPr>
          <p:nvPr/>
        </p:nvPicPr>
        <p:blipFill>
          <a:blip r:embed="rId3"/>
          <a:stretch>
            <a:fillRect/>
          </a:stretch>
        </p:blipFill>
        <p:spPr>
          <a:xfrm>
            <a:off x="5486400" y="625642"/>
            <a:ext cx="3657600" cy="2036974"/>
          </a:xfrm>
          <a:prstGeom prst="rect">
            <a:avLst/>
          </a:prstGeom>
        </p:spPr>
      </p:pic>
      <p:pic>
        <p:nvPicPr>
          <p:cNvPr id="8" name="Picture 7"/>
          <p:cNvPicPr>
            <a:picLocks noChangeAspect="1"/>
          </p:cNvPicPr>
          <p:nvPr/>
        </p:nvPicPr>
        <p:blipFill>
          <a:blip r:embed="rId4"/>
          <a:stretch>
            <a:fillRect/>
          </a:stretch>
        </p:blipFill>
        <p:spPr>
          <a:xfrm>
            <a:off x="5486400" y="2739423"/>
            <a:ext cx="3657600" cy="2746776"/>
          </a:xfrm>
          <a:prstGeom prst="rect">
            <a:avLst/>
          </a:prstGeom>
        </p:spPr>
      </p:pic>
      <p:sp>
        <p:nvSpPr>
          <p:cNvPr id="9" name="TextBox 8"/>
          <p:cNvSpPr txBox="1"/>
          <p:nvPr/>
        </p:nvSpPr>
        <p:spPr>
          <a:xfrm>
            <a:off x="0" y="4480159"/>
            <a:ext cx="5486400" cy="2031325"/>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dirty="0">
                <a:latin typeface="Times New Roman" panose="02020603050405020304" pitchFamily="18" charset="0"/>
                <a:cs typeface="Times New Roman" panose="02020603050405020304" pitchFamily="18" charset="0"/>
              </a:rPr>
              <a:t>Detector configuration same as GMN experiment</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dirty="0">
                <a:latin typeface="Times New Roman" panose="02020603050405020304" pitchFamily="18" charset="0"/>
                <a:cs typeface="Times New Roman" panose="02020603050405020304" pitchFamily="18" charset="0"/>
              </a:rPr>
              <a:t>Upgraded, high-luminosity polarized </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He target based on spin-exchange optical pumping and convection-driven circulation of polarized gas between optical pumping chamber and target chamber. </a:t>
            </a:r>
          </a:p>
          <a:p>
            <a:pPr marL="285750" marR="0" lvl="0" indent="-285750" defTabSz="914400" eaLnBrk="1" fontAlgn="auto" latinLnBrk="0" hangingPunct="1">
              <a:lnSpc>
                <a:spcPct val="100000"/>
              </a:lnSpc>
              <a:spcBef>
                <a:spcPts val="0"/>
              </a:spcBef>
              <a:spcAft>
                <a:spcPts val="0"/>
              </a:spcAft>
              <a:buClrTx/>
              <a:buSzTx/>
              <a:buFont typeface="Arial" charset="0"/>
              <a:buChar char="•"/>
              <a:tabLst/>
              <a:defRPr/>
            </a:pPr>
            <a:r>
              <a:rPr lang="en-US" dirty="0">
                <a:latin typeface="Times New Roman" panose="02020603050405020304" pitchFamily="18" charset="0"/>
                <a:cs typeface="Times New Roman" panose="02020603050405020304" pitchFamily="18" charset="0"/>
              </a:rPr>
              <a:t>Will reach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10 GeV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in 50 days (approximately tripling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reach of the data)</a:t>
            </a:r>
          </a:p>
        </p:txBody>
      </p:sp>
      <p:sp>
        <p:nvSpPr>
          <p:cNvPr id="10" name="TextBox 9"/>
          <p:cNvSpPr txBox="1"/>
          <p:nvPr/>
        </p:nvSpPr>
        <p:spPr>
          <a:xfrm>
            <a:off x="5486400" y="5567082"/>
            <a:ext cx="3657600" cy="646331"/>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Conceptual and Engineering Designs of Polarized </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He target</a:t>
            </a:r>
          </a:p>
        </p:txBody>
      </p:sp>
      <p:sp>
        <p:nvSpPr>
          <p:cNvPr id="11" name="Footer Placeholder 10">
            <a:extLst>
              <a:ext uri="{FF2B5EF4-FFF2-40B4-BE49-F238E27FC236}">
                <a16:creationId xmlns:a16="http://schemas.microsoft.com/office/drawing/2014/main" id="{EF63E06E-07A4-084B-B6D1-B53FADB39A6F}"/>
              </a:ext>
            </a:extLst>
          </p:cNvPr>
          <p:cNvSpPr>
            <a:spLocks noGrp="1"/>
          </p:cNvSpPr>
          <p:nvPr>
            <p:ph type="ftr" sz="quarter" idx="11"/>
          </p:nvPr>
        </p:nvSpPr>
        <p:spPr/>
        <p:txBody>
          <a:bodyPr/>
          <a:lstStyle/>
          <a:p>
            <a:r>
              <a:rPr lang="en-US"/>
              <a:t>SBS Winter Collaboration Meeting 2019</a:t>
            </a:r>
          </a:p>
        </p:txBody>
      </p:sp>
      <p:sp>
        <p:nvSpPr>
          <p:cNvPr id="12" name="Slide Number Placeholder 11">
            <a:extLst>
              <a:ext uri="{FF2B5EF4-FFF2-40B4-BE49-F238E27FC236}">
                <a16:creationId xmlns:a16="http://schemas.microsoft.com/office/drawing/2014/main" id="{DDB251A6-5703-6E49-AB12-413989EEE2FD}"/>
              </a:ext>
            </a:extLst>
          </p:cNvPr>
          <p:cNvSpPr>
            <a:spLocks noGrp="1"/>
          </p:cNvSpPr>
          <p:nvPr>
            <p:ph type="sldNum" sz="quarter" idx="12"/>
          </p:nvPr>
        </p:nvSpPr>
        <p:spPr/>
        <p:txBody>
          <a:bodyPr/>
          <a:lstStyle/>
          <a:p>
            <a:fld id="{8127209B-B3F5-498A-AD06-B1E95A6A5D2E}" type="slidenum">
              <a:rPr lang="en-US" smtClean="0"/>
              <a:t>23</a:t>
            </a:fld>
            <a:endParaRPr lang="en-US"/>
          </a:p>
        </p:txBody>
      </p:sp>
    </p:spTree>
    <p:extLst>
      <p:ext uri="{BB962C8B-B14F-4D97-AF65-F5344CB8AC3E}">
        <p14:creationId xmlns:p14="http://schemas.microsoft.com/office/powerpoint/2010/main" val="3849759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8A5A07-7EE4-0148-8728-1AAB4BAB8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6219"/>
            <a:ext cx="9144000" cy="4336447"/>
          </a:xfrm>
          <a:prstGeom prst="rect">
            <a:avLst/>
          </a:prstGeom>
        </p:spPr>
      </p:pic>
      <p:sp>
        <p:nvSpPr>
          <p:cNvPr id="2" name="Title 1"/>
          <p:cNvSpPr>
            <a:spLocks noGrp="1"/>
          </p:cNvSpPr>
          <p:nvPr>
            <p:ph type="title"/>
          </p:nvPr>
        </p:nvSpPr>
        <p:spPr/>
        <p:txBody>
          <a:bodyPr/>
          <a:lstStyle/>
          <a:p>
            <a:r>
              <a:rPr lang="en-US" dirty="0"/>
              <a:t>Experiment E12-07-109 (</a:t>
            </a:r>
            <a:r>
              <a:rPr lang="en-US" dirty="0" err="1"/>
              <a:t>G</a:t>
            </a:r>
            <a:r>
              <a:rPr lang="en-US" baseline="-25000" dirty="0" err="1"/>
              <a:t>Ep</a:t>
            </a:r>
            <a:r>
              <a:rPr lang="en-US" dirty="0"/>
              <a:t>/</a:t>
            </a:r>
            <a:r>
              <a:rPr lang="en-US" dirty="0" err="1"/>
              <a:t>G</a:t>
            </a:r>
            <a:r>
              <a:rPr lang="en-US" baseline="-25000" dirty="0" err="1"/>
              <a:t>Mp</a:t>
            </a:r>
            <a:r>
              <a:rPr lang="en-US" dirty="0"/>
              <a:t> at large Q</a:t>
            </a:r>
            <a:r>
              <a:rPr lang="en-US" baseline="30000" dirty="0"/>
              <a:t>2</a:t>
            </a:r>
            <a:r>
              <a:rPr lang="en-US" dirty="0"/>
              <a:t>)</a:t>
            </a:r>
          </a:p>
        </p:txBody>
      </p:sp>
      <p:sp>
        <p:nvSpPr>
          <p:cNvPr id="3" name="Date Placeholder 2"/>
          <p:cNvSpPr>
            <a:spLocks noGrp="1"/>
          </p:cNvSpPr>
          <p:nvPr>
            <p:ph type="dt" sz="half" idx="10"/>
          </p:nvPr>
        </p:nvSpPr>
        <p:spPr/>
        <p:txBody>
          <a:bodyPr/>
          <a:lstStyle/>
          <a:p>
            <a:r>
              <a:rPr lang="en-US"/>
              <a:t>2/26/19</a:t>
            </a:r>
          </a:p>
        </p:txBody>
      </p:sp>
      <p:sp>
        <p:nvSpPr>
          <p:cNvPr id="7" name="TextBox 6"/>
          <p:cNvSpPr txBox="1"/>
          <p:nvPr/>
        </p:nvSpPr>
        <p:spPr>
          <a:xfrm>
            <a:off x="0" y="4905959"/>
            <a:ext cx="9144000" cy="1569660"/>
          </a:xfrm>
          <a:prstGeom prst="rect">
            <a:avLst/>
          </a:prstGeom>
          <a:noFill/>
        </p:spPr>
        <p:txBody>
          <a:bodyPr wrap="square" rtlCol="0">
            <a:spAutoFit/>
          </a:bodyPr>
          <a:lstStyle/>
          <a:p>
            <a:pPr marL="285750" indent="-285750">
              <a:buFont typeface="Arial" charset="0"/>
              <a:buChar char="•"/>
            </a:pPr>
            <a:r>
              <a:rPr lang="en-US" sz="1600" dirty="0">
                <a:latin typeface="Times New Roman" panose="02020603050405020304" pitchFamily="18" charset="0"/>
                <a:cs typeface="Times New Roman" panose="02020603050405020304" pitchFamily="18" charset="0"/>
              </a:rPr>
              <a:t>Original motivation for SBS concept. Need large solid angle to overcome rapidly falling cross section at large Q</a:t>
            </a:r>
            <a:r>
              <a:rPr lang="en-US" sz="1600" baseline="30000" dirty="0">
                <a:latin typeface="Times New Roman" panose="02020603050405020304" pitchFamily="18" charset="0"/>
                <a:cs typeface="Times New Roman" panose="02020603050405020304" pitchFamily="18" charset="0"/>
              </a:rPr>
              <a:t>2</a:t>
            </a:r>
            <a:r>
              <a:rPr lang="en-US" sz="1600" dirty="0">
                <a:latin typeface="Times New Roman" panose="02020603050405020304" pitchFamily="18" charset="0"/>
                <a:cs typeface="Times New Roman" panose="02020603050405020304" pitchFamily="18" charset="0"/>
              </a:rPr>
              <a:t> in elastic </a:t>
            </a:r>
            <a:r>
              <a:rPr lang="en-US" sz="1600" i="1" dirty="0">
                <a:latin typeface="Times New Roman" panose="02020603050405020304" pitchFamily="18" charset="0"/>
                <a:cs typeface="Times New Roman" panose="02020603050405020304" pitchFamily="18" charset="0"/>
              </a:rPr>
              <a:t>ep</a:t>
            </a:r>
            <a:r>
              <a:rPr lang="en-US" sz="1600" dirty="0">
                <a:latin typeface="Times New Roman" panose="02020603050405020304" pitchFamily="18" charset="0"/>
                <a:cs typeface="Times New Roman" panose="02020603050405020304" pitchFamily="18" charset="0"/>
              </a:rPr>
              <a:t> scattering. New double proton </a:t>
            </a:r>
            <a:r>
              <a:rPr lang="en-US" sz="1600" dirty="0" err="1">
                <a:latin typeface="Times New Roman" panose="02020603050405020304" pitchFamily="18" charset="0"/>
                <a:cs typeface="Times New Roman" panose="02020603050405020304" pitchFamily="18" charset="0"/>
              </a:rPr>
              <a:t>polarimeter</a:t>
            </a:r>
            <a:r>
              <a:rPr lang="en-US" sz="1600" dirty="0">
                <a:latin typeface="Times New Roman" panose="02020603050405020304" pitchFamily="18" charset="0"/>
                <a:cs typeface="Times New Roman" panose="02020603050405020304" pitchFamily="18" charset="0"/>
              </a:rPr>
              <a:t> with GEM-based tracking and hadronic calorimeter-based trigger</a:t>
            </a:r>
          </a:p>
          <a:p>
            <a:pPr marL="285750" indent="-285750">
              <a:buFont typeface="Arial" charset="0"/>
              <a:buChar char="•"/>
            </a:pPr>
            <a:r>
              <a:rPr lang="en-US" sz="1600" dirty="0">
                <a:latin typeface="Times New Roman" panose="02020603050405020304" pitchFamily="18" charset="0"/>
                <a:cs typeface="Times New Roman" panose="02020603050405020304" pitchFamily="18" charset="0"/>
              </a:rPr>
              <a:t>Lead-glass electromagnetic calorimeter to detect the scattered electron in coincidence (using two-body kinematic correlations to aid tracking in high-rate environment and reject inelastic background events); also provides a selective trigger for high-energy electrons.</a:t>
            </a:r>
          </a:p>
        </p:txBody>
      </p:sp>
      <p:sp>
        <p:nvSpPr>
          <p:cNvPr id="8" name="TextBox 7"/>
          <p:cNvSpPr txBox="1"/>
          <p:nvPr/>
        </p:nvSpPr>
        <p:spPr>
          <a:xfrm>
            <a:off x="975051" y="3885434"/>
            <a:ext cx="2321859" cy="954107"/>
          </a:xfrm>
          <a:prstGeom prst="rect">
            <a:avLst/>
          </a:prstGeom>
          <a:noFill/>
        </p:spPr>
        <p:txBody>
          <a:bodyPr wrap="square" rtlCol="0">
            <a:spAutoFit/>
          </a:bodyPr>
          <a:lstStyle/>
          <a:p>
            <a:pPr algn="ctr"/>
            <a:r>
              <a:rPr lang="en-US" sz="1400" b="1" dirty="0">
                <a:solidFill>
                  <a:srgbClr val="00FDFF"/>
                </a:solidFill>
                <a:latin typeface="Times New Roman" panose="02020603050405020304" pitchFamily="18" charset="0"/>
                <a:cs typeface="Times New Roman" panose="02020603050405020304" pitchFamily="18" charset="0"/>
              </a:rPr>
              <a:t>Electron arm: Lead-glass EM calorimeter and scintillator based coordinate detector</a:t>
            </a:r>
          </a:p>
        </p:txBody>
      </p:sp>
      <p:sp>
        <p:nvSpPr>
          <p:cNvPr id="10" name="TextBox 9"/>
          <p:cNvSpPr txBox="1"/>
          <p:nvPr/>
        </p:nvSpPr>
        <p:spPr>
          <a:xfrm>
            <a:off x="5021043" y="957880"/>
            <a:ext cx="3567951" cy="738664"/>
          </a:xfrm>
          <a:prstGeom prst="rect">
            <a:avLst/>
          </a:prstGeom>
          <a:noFill/>
        </p:spPr>
        <p:txBody>
          <a:bodyPr wrap="square" rtlCol="0">
            <a:spAutoFit/>
          </a:bodyPr>
          <a:lstStyle/>
          <a:p>
            <a:pPr algn="ctr"/>
            <a:r>
              <a:rPr lang="en-US" sz="1400" b="1" dirty="0">
                <a:solidFill>
                  <a:srgbClr val="00FA00"/>
                </a:solidFill>
                <a:latin typeface="Times New Roman" panose="02020603050405020304" pitchFamily="18" charset="0"/>
                <a:cs typeface="Times New Roman" panose="02020603050405020304" pitchFamily="18" charset="0"/>
              </a:rPr>
              <a:t>Proton Arm: SBS dipole, GEM trackers and CH</a:t>
            </a:r>
            <a:r>
              <a:rPr lang="en-US" sz="1400" b="1" baseline="-25000" dirty="0">
                <a:solidFill>
                  <a:srgbClr val="00FA00"/>
                </a:solidFill>
                <a:latin typeface="Times New Roman" panose="02020603050405020304" pitchFamily="18" charset="0"/>
                <a:cs typeface="Times New Roman" panose="02020603050405020304" pitchFamily="18" charset="0"/>
              </a:rPr>
              <a:t>2</a:t>
            </a:r>
            <a:r>
              <a:rPr lang="en-US" sz="1400" b="1" dirty="0">
                <a:solidFill>
                  <a:srgbClr val="00FA00"/>
                </a:solidFill>
                <a:latin typeface="Times New Roman" panose="02020603050405020304" pitchFamily="18" charset="0"/>
                <a:cs typeface="Times New Roman" panose="02020603050405020304" pitchFamily="18" charset="0"/>
              </a:rPr>
              <a:t> analyzers for proton polarimetry, iron-scintillator HCAL for trigger</a:t>
            </a:r>
          </a:p>
        </p:txBody>
      </p:sp>
      <mc:AlternateContent xmlns:mc="http://schemas.openxmlformats.org/markup-compatibility/2006">
        <mc:Choice xmlns:a14="http://schemas.microsoft.com/office/drawing/2010/main" Requires="a14">
          <p:sp>
            <p:nvSpPr>
              <p:cNvPr id="11" name="TextBox 10"/>
              <p:cNvSpPr txBox="1"/>
              <p:nvPr/>
            </p:nvSpPr>
            <p:spPr>
              <a:xfrm>
                <a:off x="6096001" y="3295795"/>
                <a:ext cx="2875952" cy="738664"/>
              </a:xfrm>
              <a:prstGeom prst="rect">
                <a:avLst/>
              </a:prstGeom>
              <a:noFill/>
            </p:spPr>
            <p:txBody>
              <a:bodyPr wrap="square" rtlCol="0">
                <a:spAutoFit/>
              </a:bodyPr>
              <a:lstStyle/>
              <a:p>
                <a:pPr algn="ctr"/>
                <a:r>
                  <a:rPr lang="en-US" sz="1400" b="1" dirty="0">
                    <a:solidFill>
                      <a:srgbClr val="FFFF00"/>
                    </a:solidFill>
                    <a:latin typeface="Times New Roman" panose="02020603050405020304" pitchFamily="18" charset="0"/>
                    <a:cs typeface="Times New Roman" panose="02020603050405020304" pitchFamily="18" charset="0"/>
                  </a:rPr>
                  <a:t>40 (30?)-cm liquid hydrogen target, 75 (80?) </a:t>
                </a:r>
                <a14:m>
                  <m:oMath xmlns:m="http://schemas.openxmlformats.org/officeDocument/2006/math">
                    <m:r>
                      <a:rPr lang="en-US" sz="1400" b="1" i="1" smtClean="0">
                        <a:solidFill>
                          <a:srgbClr val="FFFF00"/>
                        </a:solidFill>
                        <a:latin typeface="Cambria Math" panose="02040503050406030204" pitchFamily="18" charset="0"/>
                        <a:cs typeface="Times New Roman" panose="02020603050405020304" pitchFamily="18" charset="0"/>
                      </a:rPr>
                      <m:t>𝝁</m:t>
                    </m:r>
                  </m:oMath>
                </a14:m>
                <a:r>
                  <a:rPr lang="en-US" sz="1400" b="1" dirty="0">
                    <a:solidFill>
                      <a:srgbClr val="FFFF00"/>
                    </a:solidFill>
                    <a:latin typeface="Times New Roman" panose="02020603050405020304" pitchFamily="18" charset="0"/>
                    <a:cs typeface="Times New Roman" panose="02020603050405020304" pitchFamily="18" charset="0"/>
                  </a:rPr>
                  <a:t>A beam current: Luminosity 8 × 10</a:t>
                </a:r>
                <a:r>
                  <a:rPr lang="en-US" sz="1400" b="1" baseline="30000" dirty="0">
                    <a:solidFill>
                      <a:srgbClr val="FFFF00"/>
                    </a:solidFill>
                    <a:latin typeface="Times New Roman" panose="02020603050405020304" pitchFamily="18" charset="0"/>
                    <a:cs typeface="Times New Roman" panose="02020603050405020304" pitchFamily="18" charset="0"/>
                  </a:rPr>
                  <a:t>38</a:t>
                </a:r>
                <a:r>
                  <a:rPr lang="en-US" sz="1400" b="1" dirty="0">
                    <a:solidFill>
                      <a:srgbClr val="FFFF00"/>
                    </a:solidFill>
                    <a:latin typeface="Times New Roman" panose="02020603050405020304" pitchFamily="18" charset="0"/>
                    <a:cs typeface="Times New Roman" panose="02020603050405020304" pitchFamily="18" charset="0"/>
                  </a:rPr>
                  <a:t> cm</a:t>
                </a:r>
                <a:r>
                  <a:rPr lang="en-US" sz="1400" b="1" baseline="30000" dirty="0">
                    <a:solidFill>
                      <a:srgbClr val="FFFF00"/>
                    </a:solidFill>
                    <a:latin typeface="Times New Roman" panose="02020603050405020304" pitchFamily="18" charset="0"/>
                    <a:cs typeface="Times New Roman" panose="02020603050405020304" pitchFamily="18" charset="0"/>
                  </a:rPr>
                  <a:t>-2</a:t>
                </a:r>
                <a:r>
                  <a:rPr lang="en-US" sz="1400" b="1" dirty="0">
                    <a:solidFill>
                      <a:srgbClr val="FFFF00"/>
                    </a:solidFill>
                    <a:latin typeface="Times New Roman" panose="02020603050405020304" pitchFamily="18" charset="0"/>
                    <a:cs typeface="Times New Roman" panose="02020603050405020304" pitchFamily="18" charset="0"/>
                  </a:rPr>
                  <a:t>s</a:t>
                </a:r>
                <a:r>
                  <a:rPr lang="en-US" sz="1400" b="1" baseline="30000" dirty="0">
                    <a:solidFill>
                      <a:srgbClr val="FFFF00"/>
                    </a:solidFill>
                    <a:latin typeface="Times New Roman" panose="02020603050405020304" pitchFamily="18" charset="0"/>
                    <a:cs typeface="Times New Roman" panose="02020603050405020304" pitchFamily="18" charset="0"/>
                  </a:rPr>
                  <a:t>-1</a:t>
                </a:r>
                <a:endParaRPr lang="en-US" sz="1400" b="1" dirty="0">
                  <a:solidFill>
                    <a:srgbClr val="FFFF00"/>
                  </a:solidFill>
                  <a:latin typeface="Times New Roman" panose="02020603050405020304" pitchFamily="18" charset="0"/>
                  <a:cs typeface="Times New Roman" panose="02020603050405020304" pitchFamily="18" charset="0"/>
                </a:endParaRPr>
              </a:p>
            </p:txBody>
          </p:sp>
        </mc:Choice>
        <mc:Fallback>
          <p:sp>
            <p:nvSpPr>
              <p:cNvPr id="11" name="TextBox 10"/>
              <p:cNvSpPr txBox="1">
                <a:spLocks noRot="1" noChangeAspect="1" noMove="1" noResize="1" noEditPoints="1" noAdjustHandles="1" noChangeArrowheads="1" noChangeShapeType="1" noTextEdit="1"/>
              </p:cNvSpPr>
              <p:nvPr/>
            </p:nvSpPr>
            <p:spPr>
              <a:xfrm>
                <a:off x="6096001" y="3295795"/>
                <a:ext cx="2875952" cy="738664"/>
              </a:xfrm>
              <a:prstGeom prst="rect">
                <a:avLst/>
              </a:prstGeom>
              <a:blipFill>
                <a:blip r:embed="rId3"/>
                <a:stretch>
                  <a:fillRect l="-442" t="-1695" r="-2212" b="-6780"/>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36863519-94B1-7042-93FD-BB5F1DB6697B}"/>
              </a:ext>
            </a:extLst>
          </p:cNvPr>
          <p:cNvSpPr txBox="1"/>
          <p:nvPr/>
        </p:nvSpPr>
        <p:spPr>
          <a:xfrm>
            <a:off x="4493796" y="4395658"/>
            <a:ext cx="4574004" cy="369332"/>
          </a:xfrm>
          <a:prstGeom prst="rect">
            <a:avLst/>
          </a:prstGeom>
          <a:noFill/>
        </p:spPr>
        <p:txBody>
          <a:bodyPr wrap="square" rtlCol="0">
            <a:spAutoFit/>
          </a:bodyPr>
          <a:lstStyle/>
          <a:p>
            <a:pPr algn="ctr"/>
            <a:r>
              <a:rPr lang="en-US" b="1" dirty="0">
                <a:solidFill>
                  <a:srgbClr val="FF40FF"/>
                </a:solidFill>
                <a:latin typeface="Times New Roman" panose="02020603050405020304" pitchFamily="18" charset="0"/>
                <a:cs typeface="Times New Roman" panose="02020603050405020304" pitchFamily="18" charset="0"/>
              </a:rPr>
              <a:t>(Screenshots from SBS GEANT4 simulation)</a:t>
            </a:r>
          </a:p>
        </p:txBody>
      </p:sp>
      <p:sp>
        <p:nvSpPr>
          <p:cNvPr id="14" name="Footer Placeholder 13">
            <a:extLst>
              <a:ext uri="{FF2B5EF4-FFF2-40B4-BE49-F238E27FC236}">
                <a16:creationId xmlns:a16="http://schemas.microsoft.com/office/drawing/2014/main" id="{B33E4345-B560-F24C-B839-1A006B1AA49B}"/>
              </a:ext>
            </a:extLst>
          </p:cNvPr>
          <p:cNvSpPr>
            <a:spLocks noGrp="1"/>
          </p:cNvSpPr>
          <p:nvPr>
            <p:ph type="ftr" sz="quarter" idx="11"/>
          </p:nvPr>
        </p:nvSpPr>
        <p:spPr/>
        <p:txBody>
          <a:bodyPr/>
          <a:lstStyle/>
          <a:p>
            <a:r>
              <a:rPr lang="en-US"/>
              <a:t>SBS Winter Collaboration Meeting 2019</a:t>
            </a:r>
          </a:p>
        </p:txBody>
      </p:sp>
      <p:sp>
        <p:nvSpPr>
          <p:cNvPr id="15" name="Slide Number Placeholder 14">
            <a:extLst>
              <a:ext uri="{FF2B5EF4-FFF2-40B4-BE49-F238E27FC236}">
                <a16:creationId xmlns:a16="http://schemas.microsoft.com/office/drawing/2014/main" id="{D47528EC-BCD4-3B45-954A-69C70C33FBE0}"/>
              </a:ext>
            </a:extLst>
          </p:cNvPr>
          <p:cNvSpPr>
            <a:spLocks noGrp="1"/>
          </p:cNvSpPr>
          <p:nvPr>
            <p:ph type="sldNum" sz="quarter" idx="12"/>
          </p:nvPr>
        </p:nvSpPr>
        <p:spPr/>
        <p:txBody>
          <a:bodyPr/>
          <a:lstStyle/>
          <a:p>
            <a:fld id="{8127209B-B3F5-498A-AD06-B1E95A6A5D2E}" type="slidenum">
              <a:rPr lang="en-US" smtClean="0"/>
              <a:t>24</a:t>
            </a:fld>
            <a:endParaRPr lang="en-US"/>
          </a:p>
        </p:txBody>
      </p:sp>
    </p:spTree>
    <p:extLst>
      <p:ext uri="{BB962C8B-B14F-4D97-AF65-F5344CB8AC3E}">
        <p14:creationId xmlns:p14="http://schemas.microsoft.com/office/powerpoint/2010/main" val="2690036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SBS G</a:t>
            </a:r>
            <a:r>
              <a:rPr lang="en-US" baseline="-25000"/>
              <a:t>E</a:t>
            </a:r>
            <a:r>
              <a:rPr lang="en-US" baseline="30000"/>
              <a:t>p</a:t>
            </a:r>
            <a:r>
              <a:rPr lang="en-US"/>
              <a:t> Projected Results</a:t>
            </a:r>
          </a:p>
        </p:txBody>
      </p:sp>
      <p:sp>
        <p:nvSpPr>
          <p:cNvPr id="3" name="Date Placeholder 2"/>
          <p:cNvSpPr>
            <a:spLocks noGrp="1"/>
          </p:cNvSpPr>
          <p:nvPr>
            <p:ph type="dt" sz="half" idx="10"/>
          </p:nvPr>
        </p:nvSpPr>
        <p:spPr/>
        <p:txBody>
          <a:bodyPr/>
          <a:lstStyle/>
          <a:p>
            <a:r>
              <a:rPr lang="en-US"/>
              <a:t>2/26/19</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5" y="615057"/>
            <a:ext cx="5486400" cy="3899177"/>
          </a:xfrm>
          <a:prstGeom prst="rect">
            <a:avLst/>
          </a:prstGeom>
        </p:spPr>
      </p:pic>
      <p:sp>
        <p:nvSpPr>
          <p:cNvPr id="13" name="TextBox 12"/>
          <p:cNvSpPr txBox="1"/>
          <p:nvPr/>
        </p:nvSpPr>
        <p:spPr>
          <a:xfrm>
            <a:off x="5486400" y="519820"/>
            <a:ext cx="3810000" cy="3970318"/>
          </a:xfrm>
          <a:prstGeom prst="rect">
            <a:avLst/>
          </a:prstGeom>
          <a:noFill/>
        </p:spPr>
        <p:txBody>
          <a:bodyPr wrap="square" rtlCol="0">
            <a:spAutoFit/>
          </a:bodyPr>
          <a:lstStyle/>
          <a:p>
            <a:pPr marL="285750" indent="-285750">
              <a:buFont typeface="Arial" panose="020B0604020202020204" pitchFamily="34" charset="0"/>
              <a:buChar char="•"/>
            </a:pPr>
            <a:r>
              <a:rPr lang="en-US">
                <a:latin typeface="Times New Roman"/>
                <a:cs typeface="Times New Roman"/>
              </a:rPr>
              <a:t>The SBS GEP experiment in ~11 days running will dramatically improve the statistical precision in </a:t>
            </a:r>
            <a:r>
              <a:rPr lang="el-GR">
                <a:latin typeface="Times New Roman"/>
                <a:cs typeface="Times New Roman"/>
              </a:rPr>
              <a:t>μ</a:t>
            </a:r>
            <a:r>
              <a:rPr lang="en-US">
                <a:latin typeface="Times New Roman"/>
                <a:cs typeface="Times New Roman"/>
              </a:rPr>
              <a:t>G</a:t>
            </a:r>
            <a:r>
              <a:rPr lang="en-US" baseline="-25000">
                <a:latin typeface="Times New Roman"/>
                <a:cs typeface="Times New Roman"/>
              </a:rPr>
              <a:t>E</a:t>
            </a:r>
            <a:r>
              <a:rPr lang="en-US">
                <a:latin typeface="Times New Roman"/>
                <a:cs typeface="Times New Roman"/>
              </a:rPr>
              <a:t>/G</a:t>
            </a:r>
            <a:r>
              <a:rPr lang="en-US" baseline="-25000">
                <a:latin typeface="Times New Roman"/>
                <a:cs typeface="Times New Roman"/>
              </a:rPr>
              <a:t>M</a:t>
            </a:r>
            <a:r>
              <a:rPr lang="en-US">
                <a:latin typeface="Times New Roman"/>
                <a:cs typeface="Times New Roman"/>
              </a:rPr>
              <a:t> at Q</a:t>
            </a:r>
            <a:r>
              <a:rPr lang="en-US" baseline="30000">
                <a:latin typeface="Times New Roman"/>
                <a:cs typeface="Times New Roman"/>
              </a:rPr>
              <a:t>2</a:t>
            </a:r>
            <a:r>
              <a:rPr lang="en-US">
                <a:latin typeface="Times New Roman"/>
                <a:cs typeface="Times New Roman"/>
              </a:rPr>
              <a:t> in the range overlapping GEp-II/III, and in 30 days will reach comparable precision at 12 GeV</a:t>
            </a:r>
            <a:r>
              <a:rPr lang="en-US" baseline="30000">
                <a:latin typeface="Times New Roman"/>
                <a:cs typeface="Times New Roman"/>
              </a:rPr>
              <a:t>2</a:t>
            </a:r>
            <a:r>
              <a:rPr lang="en-US">
                <a:latin typeface="Times New Roman"/>
                <a:cs typeface="Times New Roman"/>
              </a:rPr>
              <a:t> to that of GEp-II/III at 5-6 GeV</a:t>
            </a:r>
            <a:r>
              <a:rPr lang="en-US" baseline="30000">
                <a:latin typeface="Times New Roman"/>
                <a:cs typeface="Times New Roman"/>
              </a:rPr>
              <a:t>2</a:t>
            </a:r>
            <a:endParaRPr lang="en-US">
              <a:latin typeface="Times New Roman"/>
              <a:cs typeface="Times New Roman"/>
            </a:endParaRPr>
          </a:p>
          <a:p>
            <a:pPr marL="285750" indent="-285750">
              <a:buFont typeface="Arial" panose="020B0604020202020204" pitchFamily="34" charset="0"/>
              <a:buChar char="•"/>
            </a:pPr>
            <a:r>
              <a:rPr lang="en-US">
                <a:latin typeface="Times New Roman"/>
                <a:cs typeface="Times New Roman"/>
              </a:rPr>
              <a:t>Data of such precision carry significant discovery potential and may (or may not) settle the questions of a zero crossing of G</a:t>
            </a:r>
            <a:r>
              <a:rPr lang="en-US" baseline="-25000">
                <a:latin typeface="Times New Roman"/>
                <a:cs typeface="Times New Roman"/>
              </a:rPr>
              <a:t>E</a:t>
            </a:r>
            <a:r>
              <a:rPr lang="en-US" baseline="30000">
                <a:latin typeface="Times New Roman"/>
                <a:cs typeface="Times New Roman"/>
              </a:rPr>
              <a:t>p</a:t>
            </a:r>
            <a:r>
              <a:rPr lang="en-US">
                <a:latin typeface="Times New Roman"/>
                <a:cs typeface="Times New Roman"/>
              </a:rPr>
              <a:t> and the onset (or lack thereof) of dimensional scaling.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4514234"/>
            <a:ext cx="5486400" cy="1738076"/>
          </a:xfrm>
          <a:prstGeom prst="rect">
            <a:avLst/>
          </a:prstGeom>
        </p:spPr>
      </p:pic>
      <p:sp>
        <p:nvSpPr>
          <p:cNvPr id="8" name="TextBox 7"/>
          <p:cNvSpPr txBox="1"/>
          <p:nvPr/>
        </p:nvSpPr>
        <p:spPr>
          <a:xfrm>
            <a:off x="36095" y="4514234"/>
            <a:ext cx="3621505"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Times New Roman"/>
                <a:cs typeface="Times New Roman"/>
              </a:rPr>
              <a:t>Combined with GEN, GMN, GMP experiments, full flavor decomposition of F</a:t>
            </a:r>
            <a:r>
              <a:rPr lang="en-US" baseline="-25000">
                <a:latin typeface="Times New Roman"/>
                <a:cs typeface="Times New Roman"/>
              </a:rPr>
              <a:t>1</a:t>
            </a:r>
            <a:r>
              <a:rPr lang="en-US">
                <a:latin typeface="Times New Roman"/>
                <a:cs typeface="Times New Roman"/>
              </a:rPr>
              <a:t> and F</a:t>
            </a:r>
            <a:r>
              <a:rPr lang="en-US" baseline="-25000">
                <a:latin typeface="Times New Roman"/>
                <a:cs typeface="Times New Roman"/>
              </a:rPr>
              <a:t>2</a:t>
            </a:r>
            <a:r>
              <a:rPr lang="en-US">
                <a:latin typeface="Times New Roman"/>
                <a:cs typeface="Times New Roman"/>
              </a:rPr>
              <a:t> becomes possible up to 10 GeV</a:t>
            </a:r>
            <a:r>
              <a:rPr lang="en-US" baseline="30000">
                <a:latin typeface="Times New Roman"/>
                <a:cs typeface="Times New Roman"/>
              </a:rPr>
              <a:t>2</a:t>
            </a:r>
            <a:endParaRPr lang="en-US" dirty="0">
              <a:latin typeface="Times New Roman"/>
              <a:cs typeface="Times New Roman"/>
            </a:endParaRPr>
          </a:p>
        </p:txBody>
      </p:sp>
      <p:sp>
        <p:nvSpPr>
          <p:cNvPr id="9" name="Footer Placeholder 8">
            <a:extLst>
              <a:ext uri="{FF2B5EF4-FFF2-40B4-BE49-F238E27FC236}">
                <a16:creationId xmlns:a16="http://schemas.microsoft.com/office/drawing/2014/main" id="{4B82DAB7-0DB2-FC48-9710-FB14129BD774}"/>
              </a:ext>
            </a:extLst>
          </p:cNvPr>
          <p:cNvSpPr>
            <a:spLocks noGrp="1"/>
          </p:cNvSpPr>
          <p:nvPr>
            <p:ph type="ftr" sz="quarter" idx="11"/>
          </p:nvPr>
        </p:nvSpPr>
        <p:spPr/>
        <p:txBody>
          <a:bodyPr/>
          <a:lstStyle/>
          <a:p>
            <a:r>
              <a:rPr lang="en-US"/>
              <a:t>SBS Winter Collaboration Meeting 2019</a:t>
            </a:r>
          </a:p>
        </p:txBody>
      </p:sp>
      <p:sp>
        <p:nvSpPr>
          <p:cNvPr id="10" name="Slide Number Placeholder 9">
            <a:extLst>
              <a:ext uri="{FF2B5EF4-FFF2-40B4-BE49-F238E27FC236}">
                <a16:creationId xmlns:a16="http://schemas.microsoft.com/office/drawing/2014/main" id="{99E148F1-31ED-AA47-B56B-554CFEFE4046}"/>
              </a:ext>
            </a:extLst>
          </p:cNvPr>
          <p:cNvSpPr>
            <a:spLocks noGrp="1"/>
          </p:cNvSpPr>
          <p:nvPr>
            <p:ph type="sldNum" sz="quarter" idx="12"/>
          </p:nvPr>
        </p:nvSpPr>
        <p:spPr/>
        <p:txBody>
          <a:bodyPr/>
          <a:lstStyle/>
          <a:p>
            <a:fld id="{8127209B-B3F5-498A-AD06-B1E95A6A5D2E}" type="slidenum">
              <a:rPr lang="en-US" smtClean="0"/>
              <a:t>25</a:t>
            </a:fld>
            <a:endParaRPr lang="en-US"/>
          </a:p>
        </p:txBody>
      </p:sp>
    </p:spTree>
    <p:extLst>
      <p:ext uri="{BB962C8B-B14F-4D97-AF65-F5344CB8AC3E}">
        <p14:creationId xmlns:p14="http://schemas.microsoft.com/office/powerpoint/2010/main" val="927179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16697" y="658059"/>
            <a:ext cx="3657600" cy="2688514"/>
          </a:xfrm>
          <a:prstGeom prst="rect">
            <a:avLst/>
          </a:prstGeom>
        </p:spPr>
      </p:pic>
      <p:sp>
        <p:nvSpPr>
          <p:cNvPr id="10" name="Title 9"/>
          <p:cNvSpPr>
            <a:spLocks noGrp="1"/>
          </p:cNvSpPr>
          <p:nvPr>
            <p:ph type="title"/>
          </p:nvPr>
        </p:nvSpPr>
        <p:spPr>
          <a:xfrm>
            <a:off x="0" y="17061"/>
            <a:ext cx="9132194" cy="821139"/>
          </a:xfrm>
        </p:spPr>
        <p:txBody>
          <a:bodyPr>
            <a:normAutofit/>
          </a:bodyPr>
          <a:lstStyle/>
          <a:p>
            <a:r>
              <a:rPr lang="en-US" dirty="0"/>
              <a:t>Semi-Inclusive Deep Inelastic Scattering</a:t>
            </a:r>
          </a:p>
        </p:txBody>
      </p:sp>
      <p:sp>
        <p:nvSpPr>
          <p:cNvPr id="11" name="TextBox 10"/>
          <p:cNvSpPr txBox="1"/>
          <p:nvPr/>
        </p:nvSpPr>
        <p:spPr>
          <a:xfrm>
            <a:off x="0" y="3708329"/>
            <a:ext cx="9144000" cy="2585323"/>
          </a:xfrm>
          <a:prstGeom prst="rect">
            <a:avLst/>
          </a:prstGeom>
          <a:noFill/>
        </p:spPr>
        <p:txBody>
          <a:bodyPr wrap="square" rtlCol="0">
            <a:spAutoFit/>
          </a:bodyPr>
          <a:lstStyle/>
          <a:p>
            <a:pPr>
              <a:buFont typeface="Arial"/>
              <a:buChar char="•"/>
            </a:pPr>
            <a:r>
              <a:rPr lang="en-US" dirty="0">
                <a:latin typeface="Times New Roman"/>
                <a:cs typeface="Times New Roman"/>
              </a:rPr>
              <a:t> Detecting leading (high-energy) hadrons in DIS, N(</a:t>
            </a:r>
            <a:r>
              <a:rPr lang="en-US" dirty="0" err="1">
                <a:latin typeface="Times New Roman"/>
                <a:cs typeface="Times New Roman"/>
              </a:rPr>
              <a:t>e,e’h</a:t>
            </a:r>
            <a:r>
              <a:rPr lang="en-US" dirty="0">
                <a:latin typeface="Times New Roman"/>
                <a:cs typeface="Times New Roman"/>
              </a:rPr>
              <a:t>)X provides sensitivity to additional aspects of the nucleon’s </a:t>
            </a:r>
            <a:r>
              <a:rPr lang="en-US" dirty="0" err="1">
                <a:latin typeface="Times New Roman"/>
                <a:cs typeface="Times New Roman"/>
              </a:rPr>
              <a:t>partonic</a:t>
            </a:r>
            <a:r>
              <a:rPr lang="en-US" dirty="0">
                <a:latin typeface="Times New Roman"/>
                <a:cs typeface="Times New Roman"/>
              </a:rPr>
              <a:t> structure not accessible in inclusive DIS:</a:t>
            </a:r>
          </a:p>
          <a:p>
            <a:pPr lvl="1">
              <a:buFont typeface="Arial"/>
              <a:buChar char="•"/>
            </a:pPr>
            <a:r>
              <a:rPr lang="en-US" dirty="0">
                <a:latin typeface="Times New Roman"/>
                <a:cs typeface="Times New Roman"/>
              </a:rPr>
              <a:t> quark flavor</a:t>
            </a:r>
          </a:p>
          <a:p>
            <a:pPr lvl="1">
              <a:buFont typeface="Arial"/>
              <a:buChar char="•"/>
            </a:pPr>
            <a:r>
              <a:rPr lang="en-US" dirty="0">
                <a:latin typeface="Times New Roman"/>
                <a:cs typeface="Times New Roman"/>
              </a:rPr>
              <a:t> quark transverse motion</a:t>
            </a:r>
          </a:p>
          <a:p>
            <a:pPr lvl="1">
              <a:buFont typeface="Arial"/>
              <a:buChar char="•"/>
            </a:pPr>
            <a:r>
              <a:rPr lang="en-US" dirty="0">
                <a:latin typeface="Times New Roman"/>
                <a:cs typeface="Times New Roman"/>
              </a:rPr>
              <a:t> quark transverse spin</a:t>
            </a:r>
          </a:p>
          <a:p>
            <a:pPr>
              <a:buFont typeface="Arial"/>
              <a:buChar char="•"/>
            </a:pPr>
            <a:r>
              <a:rPr lang="en-US" dirty="0">
                <a:solidFill>
                  <a:srgbClr val="FF0000"/>
                </a:solidFill>
                <a:latin typeface="Times New Roman"/>
                <a:cs typeface="Times New Roman"/>
              </a:rPr>
              <a:t> </a:t>
            </a:r>
            <a:r>
              <a:rPr lang="en-US" b="1" i="1" dirty="0">
                <a:solidFill>
                  <a:srgbClr val="FF0000"/>
                </a:solidFill>
                <a:latin typeface="Times New Roman"/>
                <a:cs typeface="Times New Roman"/>
              </a:rPr>
              <a:t>Goal of SIDIS studies is (spin-correlated) 3D imaging of nucleon’s quark structure in momentum space.</a:t>
            </a:r>
          </a:p>
          <a:p>
            <a:pPr>
              <a:buFont typeface="Arial"/>
              <a:buChar char="•"/>
            </a:pPr>
            <a:r>
              <a:rPr lang="en-US" dirty="0">
                <a:latin typeface="Times New Roman"/>
                <a:cs typeface="Times New Roman"/>
              </a:rPr>
              <a:t> Transverse Momentum Dependent (TMD) PDF formalism: </a:t>
            </a:r>
            <a:r>
              <a:rPr lang="en-US" b="1" i="1" dirty="0" err="1">
                <a:latin typeface="Times New Roman"/>
                <a:cs typeface="Times New Roman"/>
              </a:rPr>
              <a:t>Bacchetta</a:t>
            </a:r>
            <a:r>
              <a:rPr lang="en-US" b="1" i="1" dirty="0">
                <a:latin typeface="Times New Roman"/>
                <a:cs typeface="Times New Roman"/>
              </a:rPr>
              <a:t> et al. JHEP 02 (2007) 093, Boer and Mulders, PRD 57, 5780 (1998), </a:t>
            </a:r>
            <a:r>
              <a:rPr lang="en-US" b="1" i="1" dirty="0" err="1">
                <a:latin typeface="Times New Roman"/>
                <a:cs typeface="Times New Roman"/>
              </a:rPr>
              <a:t>etc</a:t>
            </a:r>
            <a:r>
              <a:rPr lang="en-US" b="1" i="1" dirty="0">
                <a:latin typeface="Times New Roman"/>
                <a:cs typeface="Times New Roman"/>
              </a:rPr>
              <a:t>, etc...</a:t>
            </a:r>
            <a:endParaRPr lang="en-US" dirty="0">
              <a:latin typeface="Times New Roman"/>
              <a:cs typeface="Times New Roman"/>
            </a:endParaRPr>
          </a:p>
        </p:txBody>
      </p:sp>
      <p:pic>
        <p:nvPicPr>
          <p:cNvPr id="17" name="Picture 5" descr="azimuthal_angles_uli"/>
          <p:cNvPicPr>
            <a:picLocks noChangeAspect="1" noChangeArrowheads="1"/>
          </p:cNvPicPr>
          <p:nvPr/>
        </p:nvPicPr>
        <p:blipFill>
          <a:blip r:embed="rId4"/>
          <a:srcRect/>
          <a:stretch>
            <a:fillRect/>
          </a:stretch>
        </p:blipFill>
        <p:spPr bwMode="auto">
          <a:xfrm>
            <a:off x="4572000" y="658059"/>
            <a:ext cx="4572000" cy="2924607"/>
          </a:xfrm>
          <a:prstGeom prst="rect">
            <a:avLst/>
          </a:prstGeom>
          <a:noFill/>
          <a:ln w="12700">
            <a:noFill/>
            <a:miter lim="800000"/>
            <a:headEnd/>
            <a:tailEnd/>
          </a:ln>
        </p:spPr>
      </p:pic>
      <p:sp>
        <p:nvSpPr>
          <p:cNvPr id="8" name="Date Placeholder 7"/>
          <p:cNvSpPr>
            <a:spLocks noGrp="1"/>
          </p:cNvSpPr>
          <p:nvPr>
            <p:ph type="dt" sz="half" idx="10"/>
          </p:nvPr>
        </p:nvSpPr>
        <p:spPr/>
        <p:txBody>
          <a:bodyPr/>
          <a:lstStyle/>
          <a:p>
            <a:r>
              <a:rPr lang="en-US"/>
              <a:t>2/26/19</a:t>
            </a:r>
          </a:p>
        </p:txBody>
      </p:sp>
      <p:sp>
        <p:nvSpPr>
          <p:cNvPr id="2" name="Footer Placeholder 1">
            <a:extLst>
              <a:ext uri="{FF2B5EF4-FFF2-40B4-BE49-F238E27FC236}">
                <a16:creationId xmlns:a16="http://schemas.microsoft.com/office/drawing/2014/main" id="{17C4B008-1378-2F46-99D2-C2E1F411984C}"/>
              </a:ext>
            </a:extLst>
          </p:cNvPr>
          <p:cNvSpPr>
            <a:spLocks noGrp="1"/>
          </p:cNvSpPr>
          <p:nvPr>
            <p:ph type="ftr" sz="quarter" idx="11"/>
          </p:nvPr>
        </p:nvSpPr>
        <p:spPr/>
        <p:txBody>
          <a:bodyPr/>
          <a:lstStyle/>
          <a:p>
            <a:r>
              <a:rPr lang="en-US"/>
              <a:t>SBS Winter Collaboration Meeting 2019</a:t>
            </a:r>
          </a:p>
        </p:txBody>
      </p:sp>
      <p:sp>
        <p:nvSpPr>
          <p:cNvPr id="3" name="Slide Number Placeholder 2">
            <a:extLst>
              <a:ext uri="{FF2B5EF4-FFF2-40B4-BE49-F238E27FC236}">
                <a16:creationId xmlns:a16="http://schemas.microsoft.com/office/drawing/2014/main" id="{3D13920E-3442-854C-951B-3B6A3D7C1399}"/>
              </a:ext>
            </a:extLst>
          </p:cNvPr>
          <p:cNvSpPr>
            <a:spLocks noGrp="1"/>
          </p:cNvSpPr>
          <p:nvPr>
            <p:ph type="sldNum" sz="quarter" idx="12"/>
          </p:nvPr>
        </p:nvSpPr>
        <p:spPr/>
        <p:txBody>
          <a:bodyPr/>
          <a:lstStyle/>
          <a:p>
            <a:fld id="{8127209B-B3F5-498A-AD06-B1E95A6A5D2E}" type="slidenum">
              <a:rPr lang="en-US" smtClean="0"/>
              <a:t>26</a:t>
            </a:fld>
            <a:endParaRPr lang="en-US"/>
          </a:p>
        </p:txBody>
      </p:sp>
    </p:spTree>
    <p:extLst>
      <p:ext uri="{BB962C8B-B14F-4D97-AF65-F5344CB8AC3E}">
        <p14:creationId xmlns:p14="http://schemas.microsoft.com/office/powerpoint/2010/main" val="566647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a:bodyPr>
          <a:lstStyle/>
          <a:p>
            <a:r>
              <a:rPr lang="en-US"/>
              <a:t>Quark-parton Model Interpretation of SIDIS: Transverse Momentum Dependent PDFs (TMDs)</a:t>
            </a:r>
          </a:p>
        </p:txBody>
      </p:sp>
      <p:sp>
        <p:nvSpPr>
          <p:cNvPr id="3" name="Date Placeholder 2"/>
          <p:cNvSpPr>
            <a:spLocks noGrp="1"/>
          </p:cNvSpPr>
          <p:nvPr>
            <p:ph type="dt" sz="half" idx="10"/>
          </p:nvPr>
        </p:nvSpPr>
        <p:spPr/>
        <p:txBody>
          <a:bodyPr/>
          <a:lstStyle/>
          <a:p>
            <a:r>
              <a:rPr lang="en-US"/>
              <a:t>2/26/19</a:t>
            </a:r>
          </a:p>
        </p:txBody>
      </p:sp>
      <p:graphicFrame>
        <p:nvGraphicFramePr>
          <p:cNvPr id="8" name="Table 7"/>
          <p:cNvGraphicFramePr>
            <a:graphicFrameLocks noGrp="1"/>
          </p:cNvGraphicFramePr>
          <p:nvPr>
            <p:extLst/>
          </p:nvPr>
        </p:nvGraphicFramePr>
        <p:xfrm>
          <a:off x="381000" y="1219200"/>
          <a:ext cx="8229601" cy="4572001"/>
        </p:xfrm>
        <a:graphic>
          <a:graphicData uri="http://schemas.openxmlformats.org/drawingml/2006/table">
            <a:tbl>
              <a:tblPr firstRow="1" bandRow="1">
                <a:effectLst>
                  <a:outerShdw blurRad="50800" dist="38100" dir="2700000" algn="tl" rotWithShape="0">
                    <a:prstClr val="black">
                      <a:alpha val="40000"/>
                    </a:prstClr>
                  </a:outerShdw>
                </a:effectLst>
                <a:tableStyleId>{7E9639D4-E3E2-4D34-9284-5A2195B3D0D7}</a:tableStyleId>
              </a:tblPr>
              <a:tblGrid>
                <a:gridCol w="471753">
                  <a:extLst>
                    <a:ext uri="{9D8B030D-6E8A-4147-A177-3AD203B41FA5}">
                      <a16:colId xmlns:a16="http://schemas.microsoft.com/office/drawing/2014/main" val="20000"/>
                    </a:ext>
                  </a:extLst>
                </a:gridCol>
                <a:gridCol w="419795">
                  <a:extLst>
                    <a:ext uri="{9D8B030D-6E8A-4147-A177-3AD203B41FA5}">
                      <a16:colId xmlns:a16="http://schemas.microsoft.com/office/drawing/2014/main" val="20001"/>
                    </a:ext>
                  </a:extLst>
                </a:gridCol>
                <a:gridCol w="2446875">
                  <a:extLst>
                    <a:ext uri="{9D8B030D-6E8A-4147-A177-3AD203B41FA5}">
                      <a16:colId xmlns:a16="http://schemas.microsoft.com/office/drawing/2014/main" val="20002"/>
                    </a:ext>
                  </a:extLst>
                </a:gridCol>
                <a:gridCol w="2445589">
                  <a:extLst>
                    <a:ext uri="{9D8B030D-6E8A-4147-A177-3AD203B41FA5}">
                      <a16:colId xmlns:a16="http://schemas.microsoft.com/office/drawing/2014/main" val="20003"/>
                    </a:ext>
                  </a:extLst>
                </a:gridCol>
                <a:gridCol w="2445589">
                  <a:extLst>
                    <a:ext uri="{9D8B030D-6E8A-4147-A177-3AD203B41FA5}">
                      <a16:colId xmlns:a16="http://schemas.microsoft.com/office/drawing/2014/main" val="20004"/>
                    </a:ext>
                  </a:extLst>
                </a:gridCol>
              </a:tblGrid>
              <a:tr h="410306">
                <a:tc rowSpan="2" gridSpan="2">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rowSpan="2" hMerge="1">
                  <a:txBody>
                    <a:bodyPr/>
                    <a:lstStyle/>
                    <a:p>
                      <a:endParaRPr lang="en-US" dirty="0"/>
                    </a:p>
                  </a:txBody>
                  <a:tcPr/>
                </a:tc>
                <a:tc gridSpan="3">
                  <a:txBody>
                    <a:bodyPr/>
                    <a:lstStyle/>
                    <a:p>
                      <a:pPr algn="ctr"/>
                      <a:r>
                        <a:rPr lang="en-US" dirty="0">
                          <a:ln>
                            <a:noFill/>
                          </a:ln>
                        </a:rPr>
                        <a:t>Quark polarization</a:t>
                      </a:r>
                      <a:endParaRPr lang="en-US" b="1" dirty="0">
                        <a:ln>
                          <a:noFill/>
                        </a:ln>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816493">
                <a:tc gridSpan="2" vMerge="1">
                  <a:txBody>
                    <a:bodyPr/>
                    <a:lstStyle/>
                    <a:p>
                      <a:endParaRPr lang="en-US" dirty="0"/>
                    </a:p>
                  </a:txBody>
                  <a:tcPr/>
                </a:tc>
                <a:tc hMerge="1" vMerge="1">
                  <a:txBody>
                    <a:bodyPr/>
                    <a:lstStyle/>
                    <a:p>
                      <a:endParaRPr lang="en-US"/>
                    </a:p>
                  </a:txBody>
                  <a:tcPr/>
                </a:tc>
                <a:tc>
                  <a:txBody>
                    <a:bodyPr/>
                    <a:lstStyle/>
                    <a:p>
                      <a:pPr algn="ctr"/>
                      <a:r>
                        <a:rPr lang="en-US" b="1" dirty="0" err="1">
                          <a:solidFill>
                            <a:schemeClr val="bg1"/>
                          </a:solidFill>
                        </a:rPr>
                        <a:t>Unpolarized</a:t>
                      </a:r>
                      <a:endParaRPr lang="en-US" b="1" dirty="0">
                        <a:solidFill>
                          <a:schemeClr val="bg1"/>
                        </a:solidFill>
                      </a:endParaRPr>
                    </a:p>
                    <a:p>
                      <a:pPr algn="ctr"/>
                      <a:r>
                        <a:rPr lang="en-US" b="1" dirty="0">
                          <a:solidFill>
                            <a:schemeClr val="bg1"/>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b="1" dirty="0">
                          <a:solidFill>
                            <a:schemeClr val="bg1"/>
                          </a:solidFill>
                        </a:rPr>
                        <a:t>Longitudinally Polarized (L)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b="1" dirty="0">
                          <a:solidFill>
                            <a:schemeClr val="bg1"/>
                          </a:solidFill>
                        </a:rPr>
                        <a:t>Transversely Polarized (T)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0001"/>
                  </a:ext>
                </a:extLst>
              </a:tr>
              <a:tr h="938844">
                <a:tc rowSpan="3">
                  <a:txBody>
                    <a:bodyPr/>
                    <a:lstStyle/>
                    <a:p>
                      <a:pPr algn="ctr"/>
                      <a:r>
                        <a:rPr lang="en-US" dirty="0">
                          <a:ln>
                            <a:noFill/>
                          </a:ln>
                        </a:rPr>
                        <a:t>Nucleon</a:t>
                      </a:r>
                      <a:r>
                        <a:rPr lang="en-US" baseline="0" dirty="0">
                          <a:ln>
                            <a:noFill/>
                          </a:ln>
                        </a:rPr>
                        <a:t> Polarization</a:t>
                      </a:r>
                      <a:endParaRPr lang="en-US" b="1" dirty="0">
                        <a:ln>
                          <a:noFill/>
                        </a:ln>
                        <a:solidFill>
                          <a:sysClr val="windowText" lastClr="000000"/>
                        </a:solidFill>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algn="ctr"/>
                      <a:r>
                        <a:rPr lang="en-US" dirty="0"/>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96487">
                <a:tc vMerge="1">
                  <a:txBody>
                    <a:bodyPr/>
                    <a:lstStyle/>
                    <a:p>
                      <a:endParaRPr lang="en-US" dirty="0"/>
                    </a:p>
                  </a:txBody>
                  <a:tcPr/>
                </a:tc>
                <a:tc>
                  <a:txBody>
                    <a:bodyPr/>
                    <a:lstStyle/>
                    <a:p>
                      <a:pPr algn="ctr"/>
                      <a:r>
                        <a:rPr lang="en-US" dirty="0"/>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509871">
                <a:tc vMerge="1">
                  <a:txBody>
                    <a:bodyPr/>
                    <a:lstStyle/>
                    <a:p>
                      <a:endParaRPr lang="en-US" dirty="0"/>
                    </a:p>
                  </a:txBody>
                  <a:tcPr/>
                </a:tc>
                <a:tc>
                  <a:txBody>
                    <a:bodyPr/>
                    <a:lstStyle/>
                    <a:p>
                      <a:pPr algn="ctr"/>
                      <a:r>
                        <a:rPr lang="en-US" dirty="0"/>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11"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50632" y="2726690"/>
            <a:ext cx="310896" cy="310896"/>
          </a:xfrm>
          <a:prstGeom prst="rect">
            <a:avLst/>
          </a:prstGeom>
          <a:noFill/>
          <a:ln w="9525">
            <a:noFill/>
            <a:miter lim="800000"/>
            <a:headEnd/>
            <a:tailEnd/>
          </a:ln>
        </p:spPr>
      </p:pic>
      <p:pic>
        <p:nvPicPr>
          <p:cNvPr id="12"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648200" y="3666843"/>
            <a:ext cx="1371600" cy="308677"/>
          </a:xfrm>
          <a:prstGeom prst="rect">
            <a:avLst/>
          </a:prstGeom>
          <a:noFill/>
          <a:ln w="9525">
            <a:noFill/>
            <a:miter lim="800000"/>
            <a:headEnd/>
            <a:tailEnd/>
          </a:ln>
        </p:spPr>
      </p:pic>
      <p:pic>
        <p:nvPicPr>
          <p:cNvPr id="17" name="Picture 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197664" y="4329569"/>
            <a:ext cx="1371600" cy="515481"/>
          </a:xfrm>
          <a:prstGeom prst="rect">
            <a:avLst/>
          </a:prstGeom>
          <a:noFill/>
          <a:ln w="9525">
            <a:noFill/>
            <a:miter lim="800000"/>
            <a:headEnd/>
            <a:tailEnd/>
          </a:ln>
        </p:spPr>
      </p:pic>
      <p:pic>
        <p:nvPicPr>
          <p:cNvPr id="18" name="Picture 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197664" y="5103776"/>
            <a:ext cx="1371600" cy="521510"/>
          </a:xfrm>
          <a:prstGeom prst="rect">
            <a:avLst/>
          </a:prstGeom>
          <a:noFill/>
          <a:ln w="9525">
            <a:noFill/>
            <a:miter lim="800000"/>
            <a:headEnd/>
            <a:tailEnd/>
          </a:ln>
        </p:spPr>
      </p:pic>
      <p:pic>
        <p:nvPicPr>
          <p:cNvPr id="19" name="Picture 18"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6299200" y="5200650"/>
            <a:ext cx="787400" cy="368300"/>
          </a:xfrm>
          <a:prstGeom prst="rect">
            <a:avLst/>
          </a:prstGeom>
        </p:spPr>
      </p:pic>
      <p:grpSp>
        <p:nvGrpSpPr>
          <p:cNvPr id="6" name="Group 36"/>
          <p:cNvGrpSpPr/>
          <p:nvPr/>
        </p:nvGrpSpPr>
        <p:grpSpPr>
          <a:xfrm>
            <a:off x="6340537" y="3568700"/>
            <a:ext cx="2270064" cy="368300"/>
            <a:chOff x="6299200" y="3598863"/>
            <a:chExt cx="2270064" cy="368300"/>
          </a:xfrm>
        </p:grpSpPr>
        <p:pic>
          <p:nvPicPr>
            <p:cNvPr id="20" name="Picture 7"/>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197664" y="3620271"/>
              <a:ext cx="1371600" cy="316729"/>
            </a:xfrm>
            <a:prstGeom prst="rect">
              <a:avLst/>
            </a:prstGeom>
            <a:noFill/>
            <a:ln w="9525">
              <a:noFill/>
              <a:miter lim="800000"/>
              <a:headEnd/>
              <a:tailEnd/>
            </a:ln>
          </p:spPr>
        </p:pic>
        <p:pic>
          <p:nvPicPr>
            <p:cNvPr id="21" name="Picture 2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6299200" y="3598863"/>
              <a:ext cx="774700" cy="368300"/>
            </a:xfrm>
            <a:prstGeom prst="rect">
              <a:avLst/>
            </a:prstGeom>
          </p:spPr>
        </p:pic>
      </p:grpSp>
      <p:pic>
        <p:nvPicPr>
          <p:cNvPr id="22" name="Picture 21"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6299200" y="2726690"/>
            <a:ext cx="685800" cy="368300"/>
          </a:xfrm>
          <a:prstGeom prst="rect">
            <a:avLst/>
          </a:prstGeom>
        </p:spPr>
      </p:pic>
      <p:pic>
        <p:nvPicPr>
          <p:cNvPr id="23" name="Picture 22"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3873500" y="4840605"/>
            <a:ext cx="774700" cy="203200"/>
          </a:xfrm>
          <a:prstGeom prst="rect">
            <a:avLst/>
          </a:prstGeom>
        </p:spPr>
      </p:pic>
      <p:pic>
        <p:nvPicPr>
          <p:cNvPr id="24" name="Picture 8"/>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4810346" y="4646576"/>
            <a:ext cx="1209454" cy="457200"/>
          </a:xfrm>
          <a:prstGeom prst="rect">
            <a:avLst/>
          </a:prstGeom>
          <a:noFill/>
          <a:ln w="9525">
            <a:noFill/>
            <a:miter lim="800000"/>
            <a:headEnd/>
            <a:tailEnd/>
          </a:ln>
        </p:spPr>
      </p:pic>
      <p:pic>
        <p:nvPicPr>
          <p:cNvPr id="25" name="Picture 5"/>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7197664" y="2748321"/>
            <a:ext cx="1371600" cy="346669"/>
          </a:xfrm>
          <a:prstGeom prst="rect">
            <a:avLst/>
          </a:prstGeom>
          <a:noFill/>
          <a:ln w="9525">
            <a:noFill/>
            <a:miter lim="800000"/>
            <a:headEnd/>
            <a:tailEnd/>
          </a:ln>
        </p:spPr>
      </p:pic>
      <p:pic>
        <p:nvPicPr>
          <p:cNvPr id="26" name="Picture 2"/>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2286000" y="4646576"/>
            <a:ext cx="1300163" cy="648653"/>
          </a:xfrm>
          <a:prstGeom prst="rect">
            <a:avLst/>
          </a:prstGeom>
          <a:noFill/>
          <a:ln w="9525">
            <a:noFill/>
            <a:miter lim="800000"/>
            <a:headEnd/>
            <a:tailEnd/>
          </a:ln>
        </p:spPr>
      </p:pic>
      <p:pic>
        <p:nvPicPr>
          <p:cNvPr id="27" name="Picture 26"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8"/>
              <a:stretch>
                <a:fillRect/>
              </a:stretch>
            </p:blipFill>
          </mc:Choice>
          <mc:Fallback>
            <p:blipFill>
              <a:blip r:embed="rId19"/>
              <a:stretch>
                <a:fillRect/>
              </a:stretch>
            </p:blipFill>
          </mc:Fallback>
        </mc:AlternateContent>
        <p:spPr>
          <a:xfrm>
            <a:off x="1409700" y="4735476"/>
            <a:ext cx="762000" cy="368300"/>
          </a:xfrm>
          <a:prstGeom prst="rect">
            <a:avLst/>
          </a:prstGeom>
        </p:spPr>
      </p:pic>
      <p:pic>
        <p:nvPicPr>
          <p:cNvPr id="32" name="Picture 31"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0"/>
              <a:stretch>
                <a:fillRect/>
              </a:stretch>
            </p:blipFill>
          </mc:Choice>
          <mc:Fallback>
            <p:blipFill>
              <a:blip r:embed="rId21"/>
              <a:stretch>
                <a:fillRect/>
              </a:stretch>
            </p:blipFill>
          </mc:Fallback>
        </mc:AlternateContent>
        <p:spPr>
          <a:xfrm>
            <a:off x="1993900" y="2745486"/>
            <a:ext cx="584200" cy="292100"/>
          </a:xfrm>
          <a:prstGeom prst="rect">
            <a:avLst/>
          </a:prstGeom>
        </p:spPr>
      </p:pic>
      <p:pic>
        <p:nvPicPr>
          <p:cNvPr id="33" name="Picture 32"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2"/>
              <a:stretch>
                <a:fillRect/>
              </a:stretch>
            </p:blipFill>
          </mc:Choice>
          <mc:Fallback>
            <p:blipFill>
              <a:blip r:embed="rId23"/>
              <a:stretch>
                <a:fillRect/>
              </a:stretch>
            </p:blipFill>
          </mc:Fallback>
        </mc:AlternateContent>
        <p:spPr>
          <a:xfrm>
            <a:off x="3937000" y="3733800"/>
            <a:ext cx="584200" cy="203200"/>
          </a:xfrm>
          <a:prstGeom prst="rect">
            <a:avLst/>
          </a:prstGeom>
        </p:spPr>
      </p:pic>
      <p:pic>
        <p:nvPicPr>
          <p:cNvPr id="34" name="Picture 33"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4"/>
              <a:stretch>
                <a:fillRect/>
              </a:stretch>
            </p:blipFill>
          </mc:Choice>
          <mc:Fallback>
            <p:blipFill>
              <a:blip r:embed="rId25"/>
              <a:stretch>
                <a:fillRect/>
              </a:stretch>
            </p:blipFill>
          </mc:Fallback>
        </mc:AlternateContent>
        <p:spPr>
          <a:xfrm>
            <a:off x="6419850" y="4495800"/>
            <a:ext cx="622300" cy="279400"/>
          </a:xfrm>
          <a:prstGeom prst="rect">
            <a:avLst/>
          </a:prstGeom>
        </p:spPr>
      </p:pic>
      <p:sp>
        <p:nvSpPr>
          <p:cNvPr id="7" name="Footer Placeholder 6">
            <a:extLst>
              <a:ext uri="{FF2B5EF4-FFF2-40B4-BE49-F238E27FC236}">
                <a16:creationId xmlns:a16="http://schemas.microsoft.com/office/drawing/2014/main" id="{A1FC0C16-CE7B-2549-AAE9-6D5E0AAAB9BE}"/>
              </a:ext>
            </a:extLst>
          </p:cNvPr>
          <p:cNvSpPr>
            <a:spLocks noGrp="1"/>
          </p:cNvSpPr>
          <p:nvPr>
            <p:ph type="ftr" sz="quarter" idx="11"/>
          </p:nvPr>
        </p:nvSpPr>
        <p:spPr/>
        <p:txBody>
          <a:bodyPr/>
          <a:lstStyle/>
          <a:p>
            <a:r>
              <a:rPr lang="en-US"/>
              <a:t>SBS Winter Collaboration Meeting 2019</a:t>
            </a:r>
          </a:p>
        </p:txBody>
      </p:sp>
      <p:sp>
        <p:nvSpPr>
          <p:cNvPr id="9" name="Slide Number Placeholder 8">
            <a:extLst>
              <a:ext uri="{FF2B5EF4-FFF2-40B4-BE49-F238E27FC236}">
                <a16:creationId xmlns:a16="http://schemas.microsoft.com/office/drawing/2014/main" id="{9BA3128F-35C9-8645-9013-926F0411FDCB}"/>
              </a:ext>
            </a:extLst>
          </p:cNvPr>
          <p:cNvSpPr>
            <a:spLocks noGrp="1"/>
          </p:cNvSpPr>
          <p:nvPr>
            <p:ph type="sldNum" sz="quarter" idx="12"/>
          </p:nvPr>
        </p:nvSpPr>
        <p:spPr/>
        <p:txBody>
          <a:bodyPr/>
          <a:lstStyle/>
          <a:p>
            <a:fld id="{8127209B-B3F5-498A-AD06-B1E95A6A5D2E}" type="slidenum">
              <a:rPr lang="en-US" smtClean="0"/>
              <a:t>27</a:t>
            </a:fld>
            <a:endParaRPr lang="en-US"/>
          </a:p>
        </p:txBody>
      </p:sp>
    </p:spTree>
    <p:extLst>
      <p:ext uri="{BB962C8B-B14F-4D97-AF65-F5344CB8AC3E}">
        <p14:creationId xmlns:p14="http://schemas.microsoft.com/office/powerpoint/2010/main" val="3927803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7" descr="tabellapdf"/>
          <p:cNvPicPr>
            <a:picLocks noChangeAspect="1" noChangeArrowheads="1"/>
          </p:cNvPicPr>
          <p:nvPr/>
        </p:nvPicPr>
        <p:blipFill>
          <a:blip r:embed="rId2"/>
          <a:srcRect/>
          <a:stretch>
            <a:fillRect/>
          </a:stretch>
        </p:blipFill>
        <p:spPr bwMode="auto">
          <a:xfrm>
            <a:off x="-12700" y="830911"/>
            <a:ext cx="4572000" cy="2571626"/>
          </a:xfrm>
          <a:prstGeom prst="rect">
            <a:avLst/>
          </a:prstGeom>
          <a:noFill/>
          <a:ln w="9525">
            <a:noFill/>
            <a:miter lim="800000"/>
            <a:headEnd/>
            <a:tailEnd/>
          </a:ln>
        </p:spPr>
      </p:pic>
      <p:sp>
        <p:nvSpPr>
          <p:cNvPr id="22" name="Rectangle 21"/>
          <p:cNvSpPr/>
          <p:nvPr/>
        </p:nvSpPr>
        <p:spPr>
          <a:xfrm>
            <a:off x="3149600" y="2882900"/>
            <a:ext cx="1409700" cy="519637"/>
          </a:xfrm>
          <a:prstGeom prst="rect">
            <a:avLst/>
          </a:prstGeom>
          <a:noFill/>
          <a:ln w="254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3407"/>
            <a:ext cx="9131301" cy="826973"/>
          </a:xfrm>
        </p:spPr>
        <p:txBody>
          <a:bodyPr/>
          <a:lstStyle/>
          <a:p>
            <a:r>
              <a:rPr lang="en-US" dirty="0"/>
              <a:t>Transverse target spin effects in SIDIS</a:t>
            </a:r>
          </a:p>
        </p:txBody>
      </p:sp>
      <p:sp>
        <p:nvSpPr>
          <p:cNvPr id="19" name="Rectangle 18"/>
          <p:cNvSpPr/>
          <p:nvPr/>
        </p:nvSpPr>
        <p:spPr>
          <a:xfrm>
            <a:off x="787400" y="2362731"/>
            <a:ext cx="1066800" cy="1040337"/>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0" y="3402537"/>
            <a:ext cx="4559300" cy="2862323"/>
          </a:xfrm>
          <a:prstGeom prst="rect">
            <a:avLst/>
          </a:prstGeom>
          <a:noFill/>
        </p:spPr>
        <p:txBody>
          <a:bodyPr wrap="square" rtlCol="0">
            <a:spAutoFit/>
          </a:bodyPr>
          <a:lstStyle/>
          <a:p>
            <a:pPr algn="ctr"/>
            <a:r>
              <a:rPr lang="en-US" sz="2000" b="1" dirty="0">
                <a:latin typeface="Times New Roman"/>
                <a:cs typeface="Times New Roman"/>
              </a:rPr>
              <a:t>Transverse target spin-dependent cross section for SIDIS</a:t>
            </a:r>
            <a:endParaRPr lang="en-US" sz="2000" dirty="0">
              <a:latin typeface="Times New Roman"/>
              <a:cs typeface="Times New Roman"/>
            </a:endParaRPr>
          </a:p>
          <a:p>
            <a:pPr>
              <a:buFont typeface="Arial"/>
              <a:buChar char="•"/>
            </a:pPr>
            <a:r>
              <a:rPr lang="en-US" sz="1400" dirty="0">
                <a:solidFill>
                  <a:srgbClr val="FF0000"/>
                </a:solidFill>
                <a:latin typeface="Times New Roman"/>
                <a:cs typeface="Times New Roman"/>
              </a:rPr>
              <a:t> Collins effect—chiral-odd quark </a:t>
            </a:r>
            <a:r>
              <a:rPr lang="en-US" sz="1400" dirty="0" err="1">
                <a:solidFill>
                  <a:srgbClr val="FF0000"/>
                </a:solidFill>
                <a:latin typeface="Times New Roman"/>
                <a:cs typeface="Times New Roman"/>
              </a:rPr>
              <a:t>transversity</a:t>
            </a:r>
            <a:r>
              <a:rPr lang="en-US" sz="1400" dirty="0">
                <a:solidFill>
                  <a:srgbClr val="FF0000"/>
                </a:solidFill>
                <a:latin typeface="Times New Roman"/>
                <a:cs typeface="Times New Roman"/>
              </a:rPr>
              <a:t> DF; chiral-odd Collins FF</a:t>
            </a:r>
          </a:p>
          <a:p>
            <a:pPr>
              <a:buFont typeface="Arial"/>
              <a:buChar char="•"/>
            </a:pPr>
            <a:r>
              <a:rPr lang="en-US" sz="1400" dirty="0">
                <a:solidFill>
                  <a:srgbClr val="0000FF"/>
                </a:solidFill>
                <a:latin typeface="Times New Roman"/>
                <a:cs typeface="Times New Roman"/>
              </a:rPr>
              <a:t> </a:t>
            </a:r>
            <a:r>
              <a:rPr lang="en-US" sz="1400" dirty="0" err="1">
                <a:solidFill>
                  <a:srgbClr val="0000FF"/>
                </a:solidFill>
                <a:latin typeface="Times New Roman"/>
                <a:cs typeface="Times New Roman"/>
              </a:rPr>
              <a:t>Sivers</a:t>
            </a:r>
            <a:r>
              <a:rPr lang="en-US" sz="1400" dirty="0">
                <a:solidFill>
                  <a:srgbClr val="0000FF"/>
                </a:solidFill>
                <a:latin typeface="Times New Roman"/>
                <a:cs typeface="Times New Roman"/>
              </a:rPr>
              <a:t> effect—access to quark OAM and QCD FSI mechanism</a:t>
            </a:r>
          </a:p>
          <a:p>
            <a:pPr>
              <a:buFont typeface="Arial"/>
              <a:buChar char="•"/>
            </a:pPr>
            <a:r>
              <a:rPr lang="en-US" sz="1400" dirty="0">
                <a:solidFill>
                  <a:srgbClr val="FE46FF"/>
                </a:solidFill>
                <a:latin typeface="Times New Roman"/>
                <a:cs typeface="Times New Roman"/>
              </a:rPr>
              <a:t> “Transversal </a:t>
            </a:r>
            <a:r>
              <a:rPr lang="en-US" sz="1400" dirty="0" err="1">
                <a:solidFill>
                  <a:srgbClr val="FE46FF"/>
                </a:solidFill>
                <a:latin typeface="Times New Roman"/>
                <a:cs typeface="Times New Roman"/>
              </a:rPr>
              <a:t>helicity</a:t>
            </a:r>
            <a:r>
              <a:rPr lang="en-US" sz="1400" dirty="0">
                <a:solidFill>
                  <a:srgbClr val="FE46FF"/>
                </a:solidFill>
                <a:latin typeface="Times New Roman"/>
                <a:cs typeface="Times New Roman"/>
              </a:rPr>
              <a:t>” g</a:t>
            </a:r>
            <a:r>
              <a:rPr lang="en-US" sz="1400" baseline="-25000" dirty="0">
                <a:solidFill>
                  <a:srgbClr val="FE46FF"/>
                </a:solidFill>
                <a:latin typeface="Times New Roman"/>
                <a:cs typeface="Times New Roman"/>
              </a:rPr>
              <a:t>1T</a:t>
            </a:r>
            <a:r>
              <a:rPr lang="en-US" sz="1400" dirty="0">
                <a:solidFill>
                  <a:srgbClr val="FE46FF"/>
                </a:solidFill>
                <a:latin typeface="Times New Roman"/>
                <a:cs typeface="Times New Roman"/>
              </a:rPr>
              <a:t>—real part of S wave-P wave interference (</a:t>
            </a:r>
            <a:r>
              <a:rPr lang="en-US" sz="1400" dirty="0" err="1">
                <a:solidFill>
                  <a:srgbClr val="FE46FF"/>
                </a:solidFill>
                <a:latin typeface="Times New Roman"/>
                <a:cs typeface="Times New Roman"/>
              </a:rPr>
              <a:t>Sivers</a:t>
            </a:r>
            <a:r>
              <a:rPr lang="en-US" sz="1400" dirty="0">
                <a:solidFill>
                  <a:srgbClr val="FE46FF"/>
                </a:solidFill>
                <a:latin typeface="Times New Roman"/>
                <a:cs typeface="Times New Roman"/>
              </a:rPr>
              <a:t> = imaginary part) (requires polarized beam)</a:t>
            </a:r>
          </a:p>
          <a:p>
            <a:pPr>
              <a:buFont typeface="Arial"/>
              <a:buChar char="•"/>
            </a:pPr>
            <a:r>
              <a:rPr lang="en-US" sz="1400" dirty="0">
                <a:solidFill>
                  <a:srgbClr val="008000"/>
                </a:solidFill>
                <a:latin typeface="Times New Roman"/>
                <a:cs typeface="Times New Roman"/>
              </a:rPr>
              <a:t> “</a:t>
            </a:r>
            <a:r>
              <a:rPr lang="en-US" sz="1400" dirty="0" err="1">
                <a:solidFill>
                  <a:srgbClr val="008000"/>
                </a:solidFill>
                <a:latin typeface="Times New Roman"/>
                <a:cs typeface="Times New Roman"/>
              </a:rPr>
              <a:t>Pretzelosity</a:t>
            </a:r>
            <a:r>
              <a:rPr lang="en-US" sz="1400" dirty="0">
                <a:solidFill>
                  <a:srgbClr val="008000"/>
                </a:solidFill>
                <a:latin typeface="Times New Roman"/>
                <a:cs typeface="Times New Roman"/>
              </a:rPr>
              <a:t>” or Mulders-</a:t>
            </a:r>
            <a:r>
              <a:rPr lang="en-US" sz="1400" dirty="0" err="1">
                <a:solidFill>
                  <a:srgbClr val="008000"/>
                </a:solidFill>
                <a:latin typeface="Times New Roman"/>
                <a:cs typeface="Times New Roman"/>
              </a:rPr>
              <a:t>Tangerman</a:t>
            </a:r>
            <a:r>
              <a:rPr lang="en-US" sz="1400" dirty="0">
                <a:solidFill>
                  <a:srgbClr val="008000"/>
                </a:solidFill>
                <a:latin typeface="Times New Roman"/>
                <a:cs typeface="Times New Roman"/>
              </a:rPr>
              <a:t> function—interference of </a:t>
            </a:r>
            <a:r>
              <a:rPr lang="en-US" sz="1400" dirty="0" err="1">
                <a:solidFill>
                  <a:srgbClr val="008000"/>
                </a:solidFill>
                <a:latin typeface="Times New Roman"/>
                <a:cs typeface="Times New Roman"/>
              </a:rPr>
              <a:t>wavefunction</a:t>
            </a:r>
            <a:r>
              <a:rPr lang="en-US" sz="1400" dirty="0">
                <a:solidFill>
                  <a:srgbClr val="008000"/>
                </a:solidFill>
                <a:latin typeface="Times New Roman"/>
                <a:cs typeface="Times New Roman"/>
              </a:rPr>
              <a:t> components differing by 2 units of OAM</a:t>
            </a:r>
          </a:p>
        </p:txBody>
      </p:sp>
      <p:sp>
        <p:nvSpPr>
          <p:cNvPr id="21" name="Rectangle 20"/>
          <p:cNvSpPr/>
          <p:nvPr/>
        </p:nvSpPr>
        <p:spPr>
          <a:xfrm>
            <a:off x="3149600" y="2362200"/>
            <a:ext cx="1409700" cy="5207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4572000" y="830912"/>
            <a:ext cx="4572000" cy="1533525"/>
          </a:xfrm>
          <a:prstGeom prst="rect">
            <a:avLst/>
          </a:prstGeom>
        </p:spPr>
      </p:pic>
      <p:pic>
        <p:nvPicPr>
          <p:cNvPr id="30" name="Picture 29"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5392420" y="2511654"/>
            <a:ext cx="2911083" cy="1152144"/>
          </a:xfrm>
          <a:prstGeom prst="rect">
            <a:avLst/>
          </a:prstGeom>
        </p:spPr>
      </p:pic>
      <p:pic>
        <p:nvPicPr>
          <p:cNvPr id="32" name="Picture 31"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7"/>
              <a:stretch>
                <a:fillRect/>
              </a:stretch>
            </p:blipFill>
          </mc:Choice>
          <mc:Fallback>
            <p:blipFill>
              <a:blip r:embed="rId8"/>
              <a:stretch>
                <a:fillRect/>
              </a:stretch>
            </p:blipFill>
          </mc:Fallback>
        </mc:AlternateContent>
        <p:spPr>
          <a:xfrm>
            <a:off x="5392420" y="3881931"/>
            <a:ext cx="2743200" cy="1241336"/>
          </a:xfrm>
          <a:prstGeom prst="rect">
            <a:avLst/>
          </a:prstGeom>
        </p:spPr>
      </p:pic>
      <p:sp>
        <p:nvSpPr>
          <p:cNvPr id="12" name="Rectangle 11"/>
          <p:cNvSpPr/>
          <p:nvPr/>
        </p:nvSpPr>
        <p:spPr>
          <a:xfrm>
            <a:off x="1854200" y="2364437"/>
            <a:ext cx="1295400" cy="1038100"/>
          </a:xfrm>
          <a:prstGeom prst="rect">
            <a:avLst/>
          </a:prstGeom>
          <a:noFill/>
          <a:ln w="25400">
            <a:solidFill>
              <a:srgbClr val="FE4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latex-image-1.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4559300" y="5123267"/>
            <a:ext cx="4572000" cy="1262063"/>
          </a:xfrm>
          <a:prstGeom prst="rect">
            <a:avLst/>
          </a:prstGeom>
        </p:spPr>
      </p:pic>
      <p:sp>
        <p:nvSpPr>
          <p:cNvPr id="16" name="Date Placeholder 15"/>
          <p:cNvSpPr>
            <a:spLocks noGrp="1"/>
          </p:cNvSpPr>
          <p:nvPr>
            <p:ph type="dt" sz="half" idx="10"/>
          </p:nvPr>
        </p:nvSpPr>
        <p:spPr/>
        <p:txBody>
          <a:bodyPr/>
          <a:lstStyle/>
          <a:p>
            <a:r>
              <a:rPr lang="en-US"/>
              <a:t>2/26/19</a:t>
            </a:r>
          </a:p>
        </p:txBody>
      </p:sp>
      <p:sp>
        <p:nvSpPr>
          <p:cNvPr id="3" name="Footer Placeholder 2">
            <a:extLst>
              <a:ext uri="{FF2B5EF4-FFF2-40B4-BE49-F238E27FC236}">
                <a16:creationId xmlns:a16="http://schemas.microsoft.com/office/drawing/2014/main" id="{49A70FF1-A5B0-EA4A-9DF9-571345A3E142}"/>
              </a:ext>
            </a:extLst>
          </p:cNvPr>
          <p:cNvSpPr>
            <a:spLocks noGrp="1"/>
          </p:cNvSpPr>
          <p:nvPr>
            <p:ph type="ftr" sz="quarter" idx="11"/>
          </p:nvPr>
        </p:nvSpPr>
        <p:spPr/>
        <p:txBody>
          <a:bodyPr/>
          <a:lstStyle/>
          <a:p>
            <a:r>
              <a:rPr lang="en-US"/>
              <a:t>SBS Winter Collaboration Meeting 2019</a:t>
            </a:r>
          </a:p>
        </p:txBody>
      </p:sp>
      <p:sp>
        <p:nvSpPr>
          <p:cNvPr id="4" name="Slide Number Placeholder 3">
            <a:extLst>
              <a:ext uri="{FF2B5EF4-FFF2-40B4-BE49-F238E27FC236}">
                <a16:creationId xmlns:a16="http://schemas.microsoft.com/office/drawing/2014/main" id="{8212501C-E17A-7C4E-8970-A3F39153B544}"/>
              </a:ext>
            </a:extLst>
          </p:cNvPr>
          <p:cNvSpPr>
            <a:spLocks noGrp="1"/>
          </p:cNvSpPr>
          <p:nvPr>
            <p:ph type="sldNum" sz="quarter" idx="12"/>
          </p:nvPr>
        </p:nvSpPr>
        <p:spPr/>
        <p:txBody>
          <a:bodyPr/>
          <a:lstStyle/>
          <a:p>
            <a:fld id="{8127209B-B3F5-498A-AD06-B1E95A6A5D2E}" type="slidenum">
              <a:rPr lang="en-US" smtClean="0"/>
              <a:t>28</a:t>
            </a:fld>
            <a:endParaRPr lang="en-US"/>
          </a:p>
        </p:txBody>
      </p:sp>
    </p:spTree>
    <p:extLst>
      <p:ext uri="{BB962C8B-B14F-4D97-AF65-F5344CB8AC3E}">
        <p14:creationId xmlns:p14="http://schemas.microsoft.com/office/powerpoint/2010/main" val="378686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539" y="638537"/>
            <a:ext cx="9144000" cy="3330780"/>
          </a:xfrm>
          <a:prstGeom prst="rect">
            <a:avLst/>
          </a:prstGeom>
        </p:spPr>
      </p:pic>
      <p:sp>
        <p:nvSpPr>
          <p:cNvPr id="2" name="Title 1"/>
          <p:cNvSpPr>
            <a:spLocks noGrp="1"/>
          </p:cNvSpPr>
          <p:nvPr>
            <p:ph type="title"/>
          </p:nvPr>
        </p:nvSpPr>
        <p:spPr/>
        <p:txBody>
          <a:bodyPr>
            <a:normAutofit fontScale="90000"/>
          </a:bodyPr>
          <a:lstStyle/>
          <a:p>
            <a:r>
              <a:rPr lang="en-US" dirty="0" err="1"/>
              <a:t>Transversity</a:t>
            </a:r>
            <a:r>
              <a:rPr lang="en-US" dirty="0"/>
              <a:t> and Collins Functions: Existing Knowledge</a:t>
            </a:r>
          </a:p>
        </p:txBody>
      </p:sp>
      <p:sp>
        <p:nvSpPr>
          <p:cNvPr id="3" name="Date Placeholder 2"/>
          <p:cNvSpPr>
            <a:spLocks noGrp="1"/>
          </p:cNvSpPr>
          <p:nvPr>
            <p:ph type="dt" sz="half" idx="10"/>
          </p:nvPr>
        </p:nvSpPr>
        <p:spPr/>
        <p:txBody>
          <a:bodyPr/>
          <a:lstStyle/>
          <a:p>
            <a:r>
              <a:rPr lang="en-US"/>
              <a:t>2/26/19</a:t>
            </a:r>
          </a:p>
        </p:txBody>
      </p:sp>
      <p:sp>
        <p:nvSpPr>
          <p:cNvPr id="7" name="TextBox 6"/>
          <p:cNvSpPr txBox="1"/>
          <p:nvPr/>
        </p:nvSpPr>
        <p:spPr>
          <a:xfrm>
            <a:off x="25078" y="3812595"/>
            <a:ext cx="9131461" cy="707886"/>
          </a:xfrm>
          <a:prstGeom prst="rect">
            <a:avLst/>
          </a:prstGeom>
          <a:noFill/>
        </p:spPr>
        <p:txBody>
          <a:bodyPr wrap="square" rtlCol="0">
            <a:spAutoFit/>
          </a:bodyPr>
          <a:lstStyle/>
          <a:p>
            <a:pPr algn="ctr"/>
            <a:r>
              <a:rPr lang="en-US" sz="2000" b="1" dirty="0" err="1">
                <a:latin typeface="Times New Roman" charset="0"/>
                <a:ea typeface="Times New Roman" charset="0"/>
                <a:cs typeface="Times New Roman" charset="0"/>
              </a:rPr>
              <a:t>Anselmino</a:t>
            </a:r>
            <a:r>
              <a:rPr lang="en-US" sz="2000" b="1" dirty="0">
                <a:latin typeface="Times New Roman" charset="0"/>
                <a:ea typeface="Times New Roman" charset="0"/>
                <a:cs typeface="Times New Roman" charset="0"/>
              </a:rPr>
              <a:t> </a:t>
            </a:r>
            <a:r>
              <a:rPr lang="en-US" sz="2000" b="1" i="1" dirty="0">
                <a:latin typeface="Times New Roman" charset="0"/>
                <a:ea typeface="Times New Roman" charset="0"/>
                <a:cs typeface="Times New Roman" charset="0"/>
              </a:rPr>
              <a:t>et al., </a:t>
            </a:r>
            <a:r>
              <a:rPr lang="is-IS" sz="2000" b="1" dirty="0">
                <a:latin typeface="Times New Roman" charset="0"/>
                <a:ea typeface="Times New Roman" charset="0"/>
                <a:cs typeface="Times New Roman" charset="0"/>
              </a:rPr>
              <a:t>Phys. Rev. D 92, 114023 (2015) </a:t>
            </a:r>
            <a:r>
              <a:rPr lang="en-US" sz="2000" b="1" dirty="0">
                <a:latin typeface="Times New Roman" charset="0"/>
                <a:ea typeface="Times New Roman" charset="0"/>
                <a:cs typeface="Times New Roman" charset="0"/>
              </a:rPr>
              <a:t>arXiv:1510.05389v1: </a:t>
            </a:r>
            <a:r>
              <a:rPr lang="en-US" sz="2000" dirty="0">
                <a:latin typeface="Times New Roman" charset="0"/>
                <a:ea typeface="Times New Roman" charset="0"/>
                <a:cs typeface="Times New Roman" charset="0"/>
              </a:rPr>
              <a:t>latest extractions of valence u and d quark </a:t>
            </a:r>
            <a:r>
              <a:rPr lang="en-US" sz="2000" dirty="0" err="1">
                <a:latin typeface="Times New Roman" charset="0"/>
                <a:ea typeface="Times New Roman" charset="0"/>
                <a:cs typeface="Times New Roman" charset="0"/>
              </a:rPr>
              <a:t>transversities</a:t>
            </a:r>
            <a:r>
              <a:rPr lang="en-US" sz="2000" dirty="0">
                <a:latin typeface="Times New Roman" charset="0"/>
                <a:ea typeface="Times New Roman" charset="0"/>
                <a:cs typeface="Times New Roman" charset="0"/>
              </a:rPr>
              <a:t> and favored/</a:t>
            </a:r>
            <a:r>
              <a:rPr lang="en-US" sz="2000" dirty="0" err="1">
                <a:latin typeface="Times New Roman" charset="0"/>
                <a:ea typeface="Times New Roman" charset="0"/>
                <a:cs typeface="Times New Roman" charset="0"/>
              </a:rPr>
              <a:t>unfavored</a:t>
            </a:r>
            <a:r>
              <a:rPr lang="en-US" sz="2000" dirty="0">
                <a:latin typeface="Times New Roman" charset="0"/>
                <a:ea typeface="Times New Roman" charset="0"/>
                <a:cs typeface="Times New Roman" charset="0"/>
              </a:rPr>
              <a:t> Collins FFs</a:t>
            </a:r>
            <a:endParaRPr lang="en-US" sz="2000" b="1" dirty="0">
              <a:latin typeface="Times New Roman" charset="0"/>
              <a:ea typeface="Times New Roman" charset="0"/>
              <a:cs typeface="Times New Roman" charset="0"/>
            </a:endParaRPr>
          </a:p>
        </p:txBody>
      </p:sp>
      <p:sp>
        <p:nvSpPr>
          <p:cNvPr id="9" name="TextBox 8"/>
          <p:cNvSpPr txBox="1"/>
          <p:nvPr/>
        </p:nvSpPr>
        <p:spPr>
          <a:xfrm>
            <a:off x="0" y="4645736"/>
            <a:ext cx="9118922" cy="1754326"/>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SIDIS data from HERMES on proton target, COMPASS on proton and deuteron targets</a:t>
            </a:r>
          </a:p>
          <a:p>
            <a:pPr marL="285750" indent="-285750">
              <a:buFont typeface="Arial" charset="0"/>
              <a:buChar char="•"/>
            </a:pPr>
            <a:r>
              <a:rPr lang="en-US" dirty="0">
                <a:latin typeface="Times New Roman" charset="0"/>
                <a:ea typeface="Times New Roman" charset="0"/>
                <a:cs typeface="Times New Roman" charset="0"/>
              </a:rPr>
              <a:t>Data on azimuthal asymmetries in e</a:t>
            </a:r>
            <a:r>
              <a:rPr lang="en-US" baseline="30000" dirty="0">
                <a:latin typeface="Times New Roman" charset="0"/>
                <a:ea typeface="Times New Roman" charset="0"/>
                <a:cs typeface="Times New Roman" charset="0"/>
              </a:rPr>
              <a:t>+</a:t>
            </a:r>
            <a:r>
              <a:rPr lang="en-US" dirty="0">
                <a:latin typeface="Times New Roman" charset="0"/>
                <a:ea typeface="Times New Roman" charset="0"/>
                <a:cs typeface="Times New Roman" charset="0"/>
              </a:rPr>
              <a:t>/e</a:t>
            </a:r>
            <a:r>
              <a:rPr lang="en-US" baseline="30000" dirty="0">
                <a:latin typeface="Times New Roman" charset="0"/>
                <a:ea typeface="Times New Roman" charset="0"/>
                <a:cs typeface="Times New Roman" charset="0"/>
              </a:rPr>
              <a:t>-</a:t>
            </a:r>
            <a:r>
              <a:rPr lang="en-US" dirty="0">
                <a:latin typeface="Times New Roman" charset="0"/>
                <a:ea typeface="Times New Roman" charset="0"/>
                <a:cs typeface="Times New Roman" charset="0"/>
              </a:rPr>
              <a:t> annihilation to pion pairs from BELLE and </a:t>
            </a:r>
            <a:r>
              <a:rPr lang="en-US" dirty="0" err="1">
                <a:latin typeface="Times New Roman" charset="0"/>
                <a:ea typeface="Times New Roman" charset="0"/>
                <a:cs typeface="Times New Roman" charset="0"/>
              </a:rPr>
              <a:t>BaBar</a:t>
            </a:r>
            <a:r>
              <a:rPr lang="en-US" dirty="0">
                <a:latin typeface="Times New Roman" charset="0"/>
                <a:ea typeface="Times New Roman" charset="0"/>
                <a:cs typeface="Times New Roman" charset="0"/>
              </a:rPr>
              <a:t> collaborations—recent, high statistical precision</a:t>
            </a:r>
          </a:p>
          <a:p>
            <a:pPr marL="285750" indent="-285750">
              <a:buFont typeface="Arial" charset="0"/>
              <a:buChar char="•"/>
            </a:pPr>
            <a:r>
              <a:rPr lang="en-US" dirty="0">
                <a:latin typeface="Times New Roman" charset="0"/>
                <a:ea typeface="Times New Roman" charset="0"/>
                <a:cs typeface="Times New Roman" charset="0"/>
              </a:rPr>
              <a:t>First look at combined </a:t>
            </a:r>
            <a:r>
              <a:rPr lang="en-US" i="1" dirty="0">
                <a:latin typeface="Times New Roman" charset="0"/>
                <a:ea typeface="Times New Roman" charset="0"/>
                <a:cs typeface="Times New Roman" charset="0"/>
              </a:rPr>
              <a:t>z</a:t>
            </a:r>
            <a:r>
              <a:rPr lang="en-US" dirty="0">
                <a:latin typeface="Times New Roman" charset="0"/>
                <a:ea typeface="Times New Roman" charset="0"/>
                <a:cs typeface="Times New Roman" charset="0"/>
              </a:rPr>
              <a:t> and </a:t>
            </a:r>
            <a:r>
              <a:rPr lang="en-US" i="1" dirty="0" err="1">
                <a:latin typeface="Times New Roman" charset="0"/>
                <a:ea typeface="Times New Roman" charset="0"/>
                <a:cs typeface="Times New Roman" charset="0"/>
              </a:rPr>
              <a:t>p</a:t>
            </a:r>
            <a:r>
              <a:rPr lang="en-US" i="1" baseline="-25000" dirty="0" err="1">
                <a:latin typeface="Times New Roman" charset="0"/>
                <a:ea typeface="Times New Roman" charset="0"/>
                <a:cs typeface="Times New Roman" charset="0"/>
              </a:rPr>
              <a:t>T</a:t>
            </a:r>
            <a:r>
              <a:rPr lang="en-US" i="1"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dependencies of Collins FFs.</a:t>
            </a:r>
          </a:p>
          <a:p>
            <a:pPr marL="285750" indent="-285750">
              <a:buFont typeface="Arial" charset="0"/>
              <a:buChar char="•"/>
            </a:pPr>
            <a:r>
              <a:rPr lang="en-US" dirty="0">
                <a:latin typeface="Times New Roman" charset="0"/>
                <a:ea typeface="Times New Roman" charset="0"/>
                <a:cs typeface="Times New Roman" charset="0"/>
              </a:rPr>
              <a:t>Note—d quark </a:t>
            </a:r>
            <a:r>
              <a:rPr lang="en-US" dirty="0" err="1">
                <a:latin typeface="Times New Roman" charset="0"/>
                <a:ea typeface="Times New Roman" charset="0"/>
                <a:cs typeface="Times New Roman" charset="0"/>
              </a:rPr>
              <a:t>transversity</a:t>
            </a:r>
            <a:r>
              <a:rPr lang="en-US" dirty="0">
                <a:latin typeface="Times New Roman" charset="0"/>
                <a:ea typeface="Times New Roman" charset="0"/>
                <a:cs typeface="Times New Roman" charset="0"/>
              </a:rPr>
              <a:t> is poorly constrained—proton data dominated by u quarks, limited sensitivity to d from COMPASS deuteron and </a:t>
            </a:r>
            <a:r>
              <a:rPr lang="en-US" dirty="0" err="1">
                <a:latin typeface="Times New Roman" charset="0"/>
                <a:ea typeface="Times New Roman" charset="0"/>
                <a:cs typeface="Times New Roman" charset="0"/>
              </a:rPr>
              <a:t>JLab</a:t>
            </a:r>
            <a:r>
              <a:rPr lang="en-US" dirty="0">
                <a:latin typeface="Times New Roman" charset="0"/>
                <a:ea typeface="Times New Roman" charset="0"/>
                <a:cs typeface="Times New Roman" charset="0"/>
              </a:rPr>
              <a:t> Hall A </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He data.</a:t>
            </a:r>
          </a:p>
        </p:txBody>
      </p:sp>
      <p:sp>
        <p:nvSpPr>
          <p:cNvPr id="6" name="Footer Placeholder 5">
            <a:extLst>
              <a:ext uri="{FF2B5EF4-FFF2-40B4-BE49-F238E27FC236}">
                <a16:creationId xmlns:a16="http://schemas.microsoft.com/office/drawing/2014/main" id="{4635554B-320C-B947-ADB9-06CBC62A05E3}"/>
              </a:ext>
            </a:extLst>
          </p:cNvPr>
          <p:cNvSpPr>
            <a:spLocks noGrp="1"/>
          </p:cNvSpPr>
          <p:nvPr>
            <p:ph type="ftr" sz="quarter" idx="11"/>
          </p:nvPr>
        </p:nvSpPr>
        <p:spPr/>
        <p:txBody>
          <a:bodyPr/>
          <a:lstStyle/>
          <a:p>
            <a:r>
              <a:rPr lang="en-US"/>
              <a:t>SBS Winter Collaboration Meeting 2019</a:t>
            </a:r>
          </a:p>
        </p:txBody>
      </p:sp>
      <p:sp>
        <p:nvSpPr>
          <p:cNvPr id="10" name="Slide Number Placeholder 9">
            <a:extLst>
              <a:ext uri="{FF2B5EF4-FFF2-40B4-BE49-F238E27FC236}">
                <a16:creationId xmlns:a16="http://schemas.microsoft.com/office/drawing/2014/main" id="{B60D5ACF-6407-5A4C-8456-1BE86E4F9243}"/>
              </a:ext>
            </a:extLst>
          </p:cNvPr>
          <p:cNvSpPr>
            <a:spLocks noGrp="1"/>
          </p:cNvSpPr>
          <p:nvPr>
            <p:ph type="sldNum" sz="quarter" idx="12"/>
          </p:nvPr>
        </p:nvSpPr>
        <p:spPr/>
        <p:txBody>
          <a:bodyPr/>
          <a:lstStyle/>
          <a:p>
            <a:fld id="{8127209B-B3F5-498A-AD06-B1E95A6A5D2E}" type="slidenum">
              <a:rPr lang="en-US" smtClean="0"/>
              <a:t>29</a:t>
            </a:fld>
            <a:endParaRPr lang="en-US"/>
          </a:p>
        </p:txBody>
      </p:sp>
    </p:spTree>
    <p:extLst>
      <p:ext uri="{BB962C8B-B14F-4D97-AF65-F5344CB8AC3E}">
        <p14:creationId xmlns:p14="http://schemas.microsoft.com/office/powerpoint/2010/main" val="1365069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Rosenbluth</a:t>
            </a:r>
            <a:r>
              <a:rPr lang="en-US" dirty="0"/>
              <a:t> Separation Method</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stretch>
            <a:fillRect/>
          </a:stretch>
        </p:blipFill>
        <p:spPr>
          <a:xfrm>
            <a:off x="446463" y="4925318"/>
            <a:ext cx="3797300" cy="1168400"/>
          </a:xfrm>
          <a:prstGeom prst="rect">
            <a:avLst/>
          </a:prstGeom>
        </p:spPr>
      </p:pic>
      <p:pic>
        <p:nvPicPr>
          <p:cNvPr id="7" name="Picture 6"/>
          <p:cNvPicPr>
            <a:picLocks noChangeAspect="1"/>
          </p:cNvPicPr>
          <p:nvPr/>
        </p:nvPicPr>
        <p:blipFill>
          <a:blip r:embed="rId3"/>
          <a:stretch>
            <a:fillRect/>
          </a:stretch>
        </p:blipFill>
        <p:spPr>
          <a:xfrm>
            <a:off x="5438134" y="4925318"/>
            <a:ext cx="3136900" cy="1143000"/>
          </a:xfrm>
          <a:prstGeom prst="rect">
            <a:avLst/>
          </a:prstGeom>
        </p:spPr>
      </p:pic>
      <p:pic>
        <p:nvPicPr>
          <p:cNvPr id="8" name="Picture 7"/>
          <p:cNvPicPr>
            <a:picLocks noChangeAspect="1"/>
          </p:cNvPicPr>
          <p:nvPr/>
        </p:nvPicPr>
        <p:blipFill>
          <a:blip r:embed="rId4"/>
          <a:stretch>
            <a:fillRect/>
          </a:stretch>
        </p:blipFill>
        <p:spPr>
          <a:xfrm>
            <a:off x="3286072" y="621387"/>
            <a:ext cx="2932526" cy="3657600"/>
          </a:xfrm>
          <a:prstGeom prst="rect">
            <a:avLst/>
          </a:prstGeom>
        </p:spPr>
      </p:pic>
      <p:pic>
        <p:nvPicPr>
          <p:cNvPr id="9" name="Picture 8"/>
          <p:cNvPicPr>
            <a:picLocks noChangeAspect="1"/>
          </p:cNvPicPr>
          <p:nvPr/>
        </p:nvPicPr>
        <p:blipFill>
          <a:blip r:embed="rId5"/>
          <a:stretch>
            <a:fillRect/>
          </a:stretch>
        </p:blipFill>
        <p:spPr>
          <a:xfrm>
            <a:off x="6218598" y="621387"/>
            <a:ext cx="2925402" cy="3657600"/>
          </a:xfrm>
          <a:prstGeom prst="rect">
            <a:avLst/>
          </a:prstGeom>
        </p:spPr>
      </p:pic>
      <p:sp>
        <p:nvSpPr>
          <p:cNvPr id="10" name="TextBox 9"/>
          <p:cNvSpPr txBox="1"/>
          <p:nvPr/>
        </p:nvSpPr>
        <p:spPr>
          <a:xfrm>
            <a:off x="3286072" y="4278987"/>
            <a:ext cx="2932526" cy="646331"/>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Qattan</a:t>
            </a:r>
            <a:r>
              <a:rPr lang="en-US"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et al.</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Phys. Rev. Lett.</a:t>
            </a:r>
            <a:r>
              <a:rPr lang="en-US" dirty="0">
                <a:latin typeface="Times New Roman" charset="0"/>
                <a:ea typeface="Times New Roman" charset="0"/>
                <a:cs typeface="Times New Roman" charset="0"/>
              </a:rPr>
              <a:t> 94, 142301 (2005) </a:t>
            </a:r>
          </a:p>
        </p:txBody>
      </p:sp>
      <p:sp>
        <p:nvSpPr>
          <p:cNvPr id="11" name="TextBox 10"/>
          <p:cNvSpPr txBox="1"/>
          <p:nvPr/>
        </p:nvSpPr>
        <p:spPr>
          <a:xfrm>
            <a:off x="6218598" y="4278987"/>
            <a:ext cx="2925402" cy="646331"/>
          </a:xfrm>
          <a:prstGeom prst="rect">
            <a:avLst/>
          </a:prstGeom>
          <a:noFill/>
        </p:spPr>
        <p:txBody>
          <a:bodyPr wrap="square" rtlCol="0">
            <a:spAutoFit/>
          </a:bodyPr>
          <a:lstStyle/>
          <a:p>
            <a:pPr algn="ctr"/>
            <a:r>
              <a:rPr lang="en-US" dirty="0" err="1">
                <a:latin typeface="Times New Roman" charset="0"/>
                <a:ea typeface="Times New Roman" charset="0"/>
                <a:cs typeface="Times New Roman" charset="0"/>
              </a:rPr>
              <a:t>Andivahis</a:t>
            </a:r>
            <a:r>
              <a:rPr lang="en-US"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et al.</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Phys. Rev. D</a:t>
            </a:r>
            <a:r>
              <a:rPr lang="en-US" dirty="0">
                <a:latin typeface="Times New Roman" charset="0"/>
                <a:ea typeface="Times New Roman" charset="0"/>
                <a:cs typeface="Times New Roman" charset="0"/>
              </a:rPr>
              <a:t> 50, 5491 (1994) </a:t>
            </a:r>
          </a:p>
        </p:txBody>
      </p:sp>
      <mc:AlternateContent xmlns:mc="http://schemas.openxmlformats.org/markup-compatibility/2006" xmlns:a14="http://schemas.microsoft.com/office/drawing/2010/main">
        <mc:Choice Requires="a14">
          <p:sp>
            <p:nvSpPr>
              <p:cNvPr id="13" name="TextBox 12"/>
              <p:cNvSpPr txBox="1"/>
              <p:nvPr/>
            </p:nvSpPr>
            <p:spPr>
              <a:xfrm>
                <a:off x="0" y="621387"/>
                <a:ext cx="3296910" cy="3701013"/>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The nucleon structure-dependent part of the cross section factorizes from the “point-like” part. </a:t>
                </a:r>
              </a:p>
              <a:p>
                <a:pPr marL="285750" indent="-285750">
                  <a:buFont typeface="Arial" charset="0"/>
                  <a:buChar char="•"/>
                </a:pPr>
                <a:r>
                  <a:rPr lang="en-US" dirty="0">
                    <a:latin typeface="Times New Roman" charset="0"/>
                    <a:ea typeface="Times New Roman" charset="0"/>
                    <a:cs typeface="Times New Roman" charset="0"/>
                  </a:rPr>
                  <a:t>The “reduced cross section” </a:t>
                </a:r>
                <a14:m>
                  <m:oMath xmlns:m="http://schemas.openxmlformats.org/officeDocument/2006/math">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𝜎</m:t>
                        </m:r>
                      </m:e>
                      <m:sub>
                        <m:r>
                          <a:rPr lang="en-US" b="0" i="1" smtClean="0">
                            <a:latin typeface="Cambria Math" charset="0"/>
                            <a:ea typeface="Times New Roman" charset="0"/>
                            <a:cs typeface="Times New Roman" charset="0"/>
                          </a:rPr>
                          <m:t>𝑅</m:t>
                        </m:r>
                      </m:sub>
                    </m:sSub>
                  </m:oMath>
                </a14:m>
                <a:r>
                  <a:rPr lang="en-US" dirty="0">
                    <a:latin typeface="Times New Roman" charset="0"/>
                    <a:ea typeface="Times New Roman" charset="0"/>
                    <a:cs typeface="Times New Roman" charset="0"/>
                  </a:rPr>
                  <a:t> depends linearly on </a:t>
                </a:r>
                <a14:m>
                  <m:oMath xmlns:m="http://schemas.openxmlformats.org/officeDocument/2006/math">
                    <m:r>
                      <a:rPr lang="en-US" b="0" i="1" smtClean="0">
                        <a:latin typeface="Cambria Math" charset="0"/>
                        <a:ea typeface="Times New Roman" charset="0"/>
                        <a:cs typeface="Times New Roman" charset="0"/>
                      </a:rPr>
                      <m:t>𝜖</m:t>
                    </m:r>
                  </m:oMath>
                </a14:m>
                <a:r>
                  <a:rPr lang="en-US" dirty="0">
                    <a:latin typeface="Times New Roman" charset="0"/>
                    <a:ea typeface="Times New Roman" charset="0"/>
                    <a:cs typeface="Times New Roman" charset="0"/>
                  </a:rPr>
                  <a:t> for a given </a:t>
                </a:r>
                <a14:m>
                  <m:oMath xmlns:m="http://schemas.openxmlformats.org/officeDocument/2006/math">
                    <m:sSup>
                      <m:sSupPr>
                        <m:ctrlPr>
                          <a:rPr lang="en-US" b="0" i="1" smtClean="0">
                            <a:latin typeface="Cambria Math" panose="02040503050406030204" pitchFamily="18" charset="0"/>
                            <a:ea typeface="Times New Roman" charset="0"/>
                            <a:cs typeface="Times New Roman" charset="0"/>
                          </a:rPr>
                        </m:ctrlPr>
                      </m:sSupPr>
                      <m:e>
                        <m:r>
                          <a:rPr lang="en-US" b="0" i="1" smtClean="0">
                            <a:latin typeface="Cambria Math" charset="0"/>
                            <a:ea typeface="Times New Roman" charset="0"/>
                            <a:cs typeface="Times New Roman" charset="0"/>
                          </a:rPr>
                          <m:t>𝑄</m:t>
                        </m:r>
                      </m:e>
                      <m:sup>
                        <m:r>
                          <a:rPr lang="en-US" b="0" i="1" smtClean="0">
                            <a:latin typeface="Cambria Math" charset="0"/>
                            <a:ea typeface="Times New Roman" charset="0"/>
                            <a:cs typeface="Times New Roman" charset="0"/>
                          </a:rPr>
                          <m:t>2</m:t>
                        </m:r>
                      </m:sup>
                    </m:sSup>
                  </m:oMath>
                </a14:m>
                <a:r>
                  <a:rPr lang="en-US" dirty="0">
                    <a:latin typeface="Times New Roman" charset="0"/>
                    <a:ea typeface="Times New Roman" charset="0"/>
                    <a:cs typeface="Times New Roman" charset="0"/>
                  </a:rPr>
                  <a:t>, with slope </a:t>
                </a:r>
                <a14:m>
                  <m:oMath xmlns:m="http://schemas.openxmlformats.org/officeDocument/2006/math">
                    <m:sSubSup>
                      <m:sSubSupPr>
                        <m:ctrlPr>
                          <a:rPr lang="en-US" b="0" i="1" smtClean="0">
                            <a:latin typeface="Cambria Math" panose="02040503050406030204" pitchFamily="18" charset="0"/>
                            <a:ea typeface="Times New Roman" charset="0"/>
                            <a:cs typeface="Times New Roman" charset="0"/>
                          </a:rPr>
                        </m:ctrlPr>
                      </m:sSubSupPr>
                      <m:e>
                        <m:r>
                          <a:rPr lang="en-US" b="0" i="1" smtClean="0">
                            <a:latin typeface="Cambria Math" charset="0"/>
                            <a:ea typeface="Times New Roman" charset="0"/>
                            <a:cs typeface="Times New Roman" charset="0"/>
                          </a:rPr>
                          <m:t>𝐺</m:t>
                        </m:r>
                      </m:e>
                      <m:sub>
                        <m:r>
                          <a:rPr lang="en-US" b="0" i="1" smtClean="0">
                            <a:latin typeface="Cambria Math" charset="0"/>
                            <a:ea typeface="Times New Roman" charset="0"/>
                            <a:cs typeface="Times New Roman" charset="0"/>
                          </a:rPr>
                          <m:t>𝐸</m:t>
                        </m:r>
                      </m:sub>
                      <m:sup>
                        <m:r>
                          <a:rPr lang="en-US" b="0" i="1" smtClean="0">
                            <a:latin typeface="Cambria Math" charset="0"/>
                            <a:ea typeface="Times New Roman" charset="0"/>
                            <a:cs typeface="Times New Roman" charset="0"/>
                          </a:rPr>
                          <m:t>2</m:t>
                        </m:r>
                      </m:sup>
                    </m:sSubSup>
                  </m:oMath>
                </a14:m>
                <a:r>
                  <a:rPr lang="en-US" dirty="0">
                    <a:latin typeface="Times New Roman" charset="0"/>
                    <a:ea typeface="Times New Roman" charset="0"/>
                    <a:cs typeface="Times New Roman" charset="0"/>
                  </a:rPr>
                  <a:t> and intercept </a:t>
                </a:r>
                <a14:m>
                  <m:oMath xmlns:m="http://schemas.openxmlformats.org/officeDocument/2006/math">
                    <m:r>
                      <a:rPr lang="en-US" b="0" i="1" smtClean="0">
                        <a:latin typeface="Cambria Math" charset="0"/>
                        <a:ea typeface="Times New Roman" charset="0"/>
                        <a:cs typeface="Times New Roman" charset="0"/>
                      </a:rPr>
                      <m:t>𝜏</m:t>
                    </m:r>
                    <m:sSubSup>
                      <m:sSubSupPr>
                        <m:ctrlPr>
                          <a:rPr lang="en-US" b="0" i="1" smtClean="0">
                            <a:latin typeface="Cambria Math" panose="02040503050406030204" pitchFamily="18" charset="0"/>
                            <a:ea typeface="Times New Roman" charset="0"/>
                            <a:cs typeface="Times New Roman" charset="0"/>
                          </a:rPr>
                        </m:ctrlPr>
                      </m:sSubSupPr>
                      <m:e>
                        <m:r>
                          <a:rPr lang="en-US" b="0" i="1" smtClean="0">
                            <a:latin typeface="Cambria Math" charset="0"/>
                            <a:ea typeface="Times New Roman" charset="0"/>
                            <a:cs typeface="Times New Roman" charset="0"/>
                          </a:rPr>
                          <m:t>𝐺</m:t>
                        </m:r>
                      </m:e>
                      <m:sub>
                        <m:r>
                          <a:rPr lang="en-US" b="0" i="1" smtClean="0">
                            <a:latin typeface="Cambria Math" charset="0"/>
                            <a:ea typeface="Times New Roman" charset="0"/>
                            <a:cs typeface="Times New Roman" charset="0"/>
                          </a:rPr>
                          <m:t>𝑀</m:t>
                        </m:r>
                      </m:sub>
                      <m:sup>
                        <m:r>
                          <a:rPr lang="en-US" b="0" i="1" smtClean="0">
                            <a:latin typeface="Cambria Math" charset="0"/>
                            <a:ea typeface="Times New Roman" charset="0"/>
                            <a:cs typeface="Times New Roman" charset="0"/>
                          </a:rPr>
                          <m:t>2</m:t>
                        </m:r>
                      </m:sup>
                    </m:sSubSup>
                  </m:oMath>
                </a14:m>
                <a:r>
                  <a:rPr lang="en-US" dirty="0">
                    <a:latin typeface="Times New Roman" charset="0"/>
                    <a:ea typeface="Times New Roman" charset="0"/>
                    <a:cs typeface="Times New Roman" charset="0"/>
                  </a:rPr>
                  <a:t>. </a:t>
                </a:r>
              </a:p>
              <a:p>
                <a:pPr marL="285750" indent="-285750">
                  <a:buFont typeface="Arial" charset="0"/>
                  <a:buChar char="•"/>
                </a:pPr>
                <a:r>
                  <a:rPr lang="en-US" dirty="0">
                    <a:latin typeface="Times New Roman" charset="0"/>
                    <a:ea typeface="Times New Roman" charset="0"/>
                    <a:cs typeface="Times New Roman" charset="0"/>
                  </a:rPr>
                  <a:t>Experimentally, one measures </a:t>
                </a:r>
                <a14:m>
                  <m:oMath xmlns:m="http://schemas.openxmlformats.org/officeDocument/2006/math">
                    <m:f>
                      <m:fPr>
                        <m:type m:val="lin"/>
                        <m:ctrlPr>
                          <a:rPr lang="en-US" i="1" smtClean="0">
                            <a:latin typeface="Cambria Math" panose="02040503050406030204" pitchFamily="18" charset="0"/>
                            <a:ea typeface="Times New Roman" charset="0"/>
                            <a:cs typeface="Times New Roman" charset="0"/>
                          </a:rPr>
                        </m:ctrlPr>
                      </m:fPr>
                      <m:num>
                        <m:r>
                          <a:rPr lang="en-US" b="0" i="1" smtClean="0">
                            <a:latin typeface="Cambria Math" charset="0"/>
                            <a:ea typeface="Times New Roman" charset="0"/>
                            <a:cs typeface="Times New Roman" charset="0"/>
                          </a:rPr>
                          <m:t>𝑑</m:t>
                        </m:r>
                        <m:r>
                          <a:rPr lang="en-US" b="0" i="1" smtClean="0">
                            <a:latin typeface="Cambria Math" charset="0"/>
                            <a:ea typeface="Times New Roman" charset="0"/>
                            <a:cs typeface="Times New Roman" charset="0"/>
                          </a:rPr>
                          <m:t>𝜎</m:t>
                        </m:r>
                      </m:num>
                      <m:den>
                        <m:r>
                          <a:rPr lang="en-US" b="0" i="1" smtClean="0">
                            <a:latin typeface="Cambria Math" charset="0"/>
                            <a:ea typeface="Times New Roman" charset="0"/>
                            <a:cs typeface="Times New Roman" charset="0"/>
                          </a:rPr>
                          <m:t>𝑑</m:t>
                        </m:r>
                        <m:r>
                          <m:rPr>
                            <m:sty m:val="p"/>
                          </m:rPr>
                          <a:rPr lang="en-US" b="0" i="0" smtClean="0">
                            <a:latin typeface="Cambria Math" charset="0"/>
                            <a:ea typeface="Times New Roman" charset="0"/>
                            <a:cs typeface="Times New Roman" charset="0"/>
                          </a:rPr>
                          <m:t>Ω</m:t>
                        </m:r>
                      </m:den>
                    </m:f>
                  </m:oMath>
                </a14:m>
                <a:r>
                  <a:rPr lang="en-US" dirty="0">
                    <a:latin typeface="Times New Roman" charset="0"/>
                    <a:ea typeface="Times New Roman" charset="0"/>
                    <a:cs typeface="Times New Roman" charset="0"/>
                  </a:rPr>
                  <a:t> while varying the beam energy and scattering angle to change </a:t>
                </a:r>
                <a14:m>
                  <m:oMath xmlns:m="http://schemas.openxmlformats.org/officeDocument/2006/math">
                    <m:r>
                      <a:rPr lang="en-US" i="1">
                        <a:latin typeface="Cambria Math" charset="0"/>
                        <a:ea typeface="Times New Roman" charset="0"/>
                        <a:cs typeface="Times New Roman" charset="0"/>
                      </a:rPr>
                      <m:t>𝜖</m:t>
                    </m:r>
                    <m:r>
                      <a:rPr lang="en-US" i="1">
                        <a:latin typeface="Cambria Math" charset="0"/>
                        <a:ea typeface="Times New Roman" charset="0"/>
                        <a:cs typeface="Times New Roman" charset="0"/>
                      </a:rPr>
                      <m:t> </m:t>
                    </m:r>
                  </m:oMath>
                </a14:m>
                <a:r>
                  <a:rPr lang="en-US" dirty="0">
                    <a:latin typeface="Times New Roman" charset="0"/>
                    <a:ea typeface="Times New Roman" charset="0"/>
                    <a:cs typeface="Times New Roman" charset="0"/>
                  </a:rPr>
                  <a:t>while holding </a:t>
                </a:r>
                <a14:m>
                  <m:oMath xmlns:m="http://schemas.openxmlformats.org/officeDocument/2006/math">
                    <m:sSup>
                      <m:sSupPr>
                        <m:ctrlPr>
                          <a:rPr lang="en-US" b="0" i="1" smtClean="0">
                            <a:latin typeface="Cambria Math" panose="02040503050406030204" pitchFamily="18" charset="0"/>
                            <a:ea typeface="Times New Roman" charset="0"/>
                            <a:cs typeface="Times New Roman" charset="0"/>
                          </a:rPr>
                        </m:ctrlPr>
                      </m:sSupPr>
                      <m:e>
                        <m:r>
                          <a:rPr lang="en-US" b="0" i="1" smtClean="0">
                            <a:latin typeface="Cambria Math" charset="0"/>
                            <a:ea typeface="Times New Roman" charset="0"/>
                            <a:cs typeface="Times New Roman" charset="0"/>
                          </a:rPr>
                          <m:t>𝑄</m:t>
                        </m:r>
                      </m:e>
                      <m:sup>
                        <m:r>
                          <a:rPr lang="en-US" b="0" i="1" smtClean="0">
                            <a:latin typeface="Cambria Math" charset="0"/>
                            <a:ea typeface="Times New Roman" charset="0"/>
                            <a:cs typeface="Times New Roman" charset="0"/>
                          </a:rPr>
                          <m:t>2</m:t>
                        </m:r>
                      </m:sup>
                    </m:sSup>
                  </m:oMath>
                </a14:m>
                <a:r>
                  <a:rPr lang="en-US" dirty="0">
                    <a:latin typeface="Times New Roman" charset="0"/>
                    <a:ea typeface="Times New Roman" charset="0"/>
                    <a:cs typeface="Times New Roman" charset="0"/>
                  </a:rPr>
                  <a:t> constant</a:t>
                </a:r>
              </a:p>
            </p:txBody>
          </p:sp>
        </mc:Choice>
        <mc:Fallback xmlns="">
          <p:sp>
            <p:nvSpPr>
              <p:cNvPr id="13" name="TextBox 12"/>
              <p:cNvSpPr txBox="1">
                <a:spLocks noRot="1" noChangeAspect="1" noMove="1" noResize="1" noEditPoints="1" noAdjustHandles="1" noChangeArrowheads="1" noChangeShapeType="1" noTextEdit="1"/>
              </p:cNvSpPr>
              <p:nvPr/>
            </p:nvSpPr>
            <p:spPr>
              <a:xfrm>
                <a:off x="0" y="621387"/>
                <a:ext cx="3296910" cy="3701013"/>
              </a:xfrm>
              <a:prstGeom prst="rect">
                <a:avLst/>
              </a:prstGeom>
              <a:blipFill rotWithShape="0">
                <a:blip r:embed="rId6"/>
                <a:stretch>
                  <a:fillRect l="-1109" t="-988" r="-739" b="-3954"/>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a:off x="1224044" y="6181029"/>
            <a:ext cx="1879600" cy="241300"/>
          </a:xfrm>
          <a:prstGeom prst="rect">
            <a:avLst/>
          </a:prstGeom>
        </p:spPr>
      </p:pic>
      <p:sp>
        <p:nvSpPr>
          <p:cNvPr id="12" name="Footer Placeholder 11">
            <a:extLst>
              <a:ext uri="{FF2B5EF4-FFF2-40B4-BE49-F238E27FC236}">
                <a16:creationId xmlns:a16="http://schemas.microsoft.com/office/drawing/2014/main" id="{B020F4BA-D064-894C-BD9C-FDA63D8A0DE1}"/>
              </a:ext>
            </a:extLst>
          </p:cNvPr>
          <p:cNvSpPr>
            <a:spLocks noGrp="1"/>
          </p:cNvSpPr>
          <p:nvPr>
            <p:ph type="ftr" sz="quarter" idx="11"/>
          </p:nvPr>
        </p:nvSpPr>
        <p:spPr/>
        <p:txBody>
          <a:bodyPr/>
          <a:lstStyle/>
          <a:p>
            <a:r>
              <a:rPr lang="en-US"/>
              <a:t>SBS Winter Collaboration Meeting 2019</a:t>
            </a:r>
          </a:p>
        </p:txBody>
      </p:sp>
      <p:sp>
        <p:nvSpPr>
          <p:cNvPr id="14" name="Slide Number Placeholder 13">
            <a:extLst>
              <a:ext uri="{FF2B5EF4-FFF2-40B4-BE49-F238E27FC236}">
                <a16:creationId xmlns:a16="http://schemas.microsoft.com/office/drawing/2014/main" id="{C68A7C54-6F46-C84B-9C69-5A9AF7B7A657}"/>
              </a:ext>
            </a:extLst>
          </p:cNvPr>
          <p:cNvSpPr>
            <a:spLocks noGrp="1"/>
          </p:cNvSpPr>
          <p:nvPr>
            <p:ph type="sldNum" sz="quarter" idx="12"/>
          </p:nvPr>
        </p:nvSpPr>
        <p:spPr/>
        <p:txBody>
          <a:bodyPr/>
          <a:lstStyle/>
          <a:p>
            <a:fld id="{8127209B-B3F5-498A-AD06-B1E95A6A5D2E}" type="slidenum">
              <a:rPr lang="en-US" smtClean="0"/>
              <a:t>3</a:t>
            </a:fld>
            <a:endParaRPr lang="en-US"/>
          </a:p>
        </p:txBody>
      </p:sp>
    </p:spTree>
    <p:extLst>
      <p:ext uri="{BB962C8B-B14F-4D97-AF65-F5344CB8AC3E}">
        <p14:creationId xmlns:p14="http://schemas.microsoft.com/office/powerpoint/2010/main" val="37565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Sivers</a:t>
            </a:r>
            <a:r>
              <a:rPr lang="en-US" dirty="0"/>
              <a:t> effect—Existing knowledge</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stretch>
            <a:fillRect/>
          </a:stretch>
        </p:blipFill>
        <p:spPr>
          <a:xfrm>
            <a:off x="0" y="1170465"/>
            <a:ext cx="3200400" cy="4517773"/>
          </a:xfrm>
          <a:prstGeom prst="rect">
            <a:avLst/>
          </a:prstGeom>
        </p:spPr>
      </p:pic>
      <p:pic>
        <p:nvPicPr>
          <p:cNvPr id="7" name="Picture 6"/>
          <p:cNvPicPr>
            <a:picLocks noChangeAspect="1"/>
          </p:cNvPicPr>
          <p:nvPr/>
        </p:nvPicPr>
        <p:blipFill>
          <a:blip r:embed="rId3"/>
          <a:stretch>
            <a:fillRect/>
          </a:stretch>
        </p:blipFill>
        <p:spPr>
          <a:xfrm>
            <a:off x="3200400" y="715717"/>
            <a:ext cx="5943600" cy="2835201"/>
          </a:xfrm>
          <a:prstGeom prst="rect">
            <a:avLst/>
          </a:prstGeom>
        </p:spPr>
      </p:pic>
      <p:sp>
        <p:nvSpPr>
          <p:cNvPr id="8" name="TextBox 7"/>
          <p:cNvSpPr txBox="1"/>
          <p:nvPr/>
        </p:nvSpPr>
        <p:spPr>
          <a:xfrm>
            <a:off x="3200400" y="3429000"/>
            <a:ext cx="5943600" cy="2893100"/>
          </a:xfrm>
          <a:prstGeom prst="rect">
            <a:avLst/>
          </a:prstGeom>
          <a:noFill/>
        </p:spPr>
        <p:txBody>
          <a:bodyPr wrap="square" rtlCol="0">
            <a:spAutoFit/>
          </a:bodyPr>
          <a:lstStyle/>
          <a:p>
            <a:pPr algn="ctr"/>
            <a:r>
              <a:rPr lang="en-US" sz="2400" b="1" dirty="0" err="1">
                <a:latin typeface="Times New Roman" charset="0"/>
                <a:ea typeface="Times New Roman" charset="0"/>
                <a:cs typeface="Times New Roman" charset="0"/>
              </a:rPr>
              <a:t>Anselmino</a:t>
            </a:r>
            <a:r>
              <a:rPr lang="en-US" sz="2400" b="1" dirty="0">
                <a:latin typeface="Times New Roman" charset="0"/>
                <a:ea typeface="Times New Roman" charset="0"/>
                <a:cs typeface="Times New Roman" charset="0"/>
              </a:rPr>
              <a:t> </a:t>
            </a:r>
            <a:r>
              <a:rPr lang="en-US" sz="2400" b="1" i="1" dirty="0">
                <a:latin typeface="Times New Roman" charset="0"/>
                <a:ea typeface="Times New Roman" charset="0"/>
                <a:cs typeface="Times New Roman" charset="0"/>
              </a:rPr>
              <a:t>et al.,</a:t>
            </a:r>
            <a:r>
              <a:rPr lang="en-US" sz="2400" b="1" dirty="0">
                <a:latin typeface="Times New Roman" charset="0"/>
                <a:ea typeface="Times New Roman" charset="0"/>
                <a:cs typeface="Times New Roman" charset="0"/>
              </a:rPr>
              <a:t> </a:t>
            </a:r>
            <a:r>
              <a:rPr lang="en-US" sz="2400" b="1" dirty="0" err="1">
                <a:latin typeface="Times New Roman" charset="0"/>
                <a:ea typeface="Times New Roman" charset="0"/>
                <a:cs typeface="Times New Roman" charset="0"/>
              </a:rPr>
              <a:t>Phys.Rev</a:t>
            </a:r>
            <a:r>
              <a:rPr lang="en-US" sz="2400" b="1" dirty="0">
                <a:latin typeface="Times New Roman" charset="0"/>
                <a:ea typeface="Times New Roman" charset="0"/>
                <a:cs typeface="Times New Roman" charset="0"/>
              </a:rPr>
              <a:t>. D86 (2012) 014028, arXiv:1204.1239v1</a:t>
            </a:r>
          </a:p>
          <a:p>
            <a:pPr marL="342900" indent="-342900">
              <a:buFont typeface="Arial" charset="0"/>
              <a:buChar char="•"/>
            </a:pPr>
            <a:r>
              <a:rPr lang="en-US" sz="2000" dirty="0">
                <a:latin typeface="Times New Roman" charset="0"/>
                <a:ea typeface="Times New Roman" charset="0"/>
                <a:cs typeface="Times New Roman" charset="0"/>
              </a:rPr>
              <a:t>Fits to most recent HERMES and COMPASS SIDIS </a:t>
            </a:r>
            <a:r>
              <a:rPr lang="en-US" sz="2000" dirty="0" err="1">
                <a:latin typeface="Times New Roman" charset="0"/>
                <a:ea typeface="Times New Roman" charset="0"/>
                <a:cs typeface="Times New Roman" charset="0"/>
              </a:rPr>
              <a:t>Sivers</a:t>
            </a:r>
            <a:r>
              <a:rPr lang="en-US" sz="2000" dirty="0">
                <a:latin typeface="Times New Roman" charset="0"/>
                <a:ea typeface="Times New Roman" charset="0"/>
                <a:cs typeface="Times New Roman" charset="0"/>
              </a:rPr>
              <a:t> data with TMD/DGLAP evolution</a:t>
            </a:r>
          </a:p>
          <a:p>
            <a:pPr marL="342900" indent="-342900">
              <a:buFont typeface="Arial" charset="0"/>
              <a:buChar char="•"/>
            </a:pPr>
            <a:r>
              <a:rPr lang="en-US" sz="2000" dirty="0">
                <a:latin typeface="Times New Roman" charset="0"/>
                <a:ea typeface="Times New Roman" charset="0"/>
                <a:cs typeface="Times New Roman" charset="0"/>
              </a:rPr>
              <a:t>As in the case of Collins/</a:t>
            </a:r>
            <a:r>
              <a:rPr lang="en-US" sz="2000" dirty="0" err="1">
                <a:latin typeface="Times New Roman" charset="0"/>
                <a:ea typeface="Times New Roman" charset="0"/>
                <a:cs typeface="Times New Roman" charset="0"/>
              </a:rPr>
              <a:t>Transversity</a:t>
            </a:r>
            <a:r>
              <a:rPr lang="en-US" sz="2000" dirty="0">
                <a:latin typeface="Times New Roman" charset="0"/>
                <a:ea typeface="Times New Roman" charset="0"/>
                <a:cs typeface="Times New Roman" charset="0"/>
              </a:rPr>
              <a:t>, d-quark </a:t>
            </a:r>
            <a:r>
              <a:rPr lang="en-US" sz="2000" dirty="0" err="1">
                <a:latin typeface="Times New Roman" charset="0"/>
                <a:ea typeface="Times New Roman" charset="0"/>
                <a:cs typeface="Times New Roman" charset="0"/>
              </a:rPr>
              <a:t>Sivers</a:t>
            </a:r>
            <a:r>
              <a:rPr lang="en-US" sz="2000" dirty="0">
                <a:latin typeface="Times New Roman" charset="0"/>
                <a:ea typeface="Times New Roman" charset="0"/>
                <a:cs typeface="Times New Roman" charset="0"/>
              </a:rPr>
              <a:t> is poorly constrained by existing data</a:t>
            </a:r>
            <a:endParaRPr lang="en-US" dirty="0">
              <a:latin typeface="Times New Roman" charset="0"/>
              <a:ea typeface="Times New Roman" charset="0"/>
              <a:cs typeface="Times New Roman" charset="0"/>
            </a:endParaRPr>
          </a:p>
          <a:p>
            <a:pPr marL="742950" lvl="1" indent="-285750">
              <a:buFont typeface="Arial" charset="0"/>
              <a:buChar char="•"/>
            </a:pPr>
            <a:r>
              <a:rPr lang="en-US" dirty="0">
                <a:latin typeface="Times New Roman" charset="0"/>
                <a:ea typeface="Times New Roman" charset="0"/>
                <a:cs typeface="Times New Roman" charset="0"/>
              </a:rPr>
              <a:t>Proton data dominated by u-quarks</a:t>
            </a:r>
          </a:p>
          <a:p>
            <a:pPr marL="742950" lvl="1" indent="-285750">
              <a:buFont typeface="Arial" charset="0"/>
              <a:buChar char="•"/>
            </a:pPr>
            <a:r>
              <a:rPr lang="en-US" dirty="0">
                <a:latin typeface="Times New Roman" charset="0"/>
                <a:ea typeface="Times New Roman" charset="0"/>
                <a:cs typeface="Times New Roman" charset="0"/>
              </a:rPr>
              <a:t>Limited precision/sensitivity to d quark from COMPASS deuteron/</a:t>
            </a:r>
            <a:r>
              <a:rPr lang="en-US" dirty="0" err="1">
                <a:latin typeface="Times New Roman" charset="0"/>
                <a:ea typeface="Times New Roman" charset="0"/>
                <a:cs typeface="Times New Roman" charset="0"/>
              </a:rPr>
              <a:t>JLab</a:t>
            </a:r>
            <a:r>
              <a:rPr lang="en-US" dirty="0">
                <a:latin typeface="Times New Roman" charset="0"/>
                <a:ea typeface="Times New Roman" charset="0"/>
                <a:cs typeface="Times New Roman" charset="0"/>
              </a:rPr>
              <a:t> Hall A </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He data</a:t>
            </a:r>
          </a:p>
        </p:txBody>
      </p:sp>
      <p:sp>
        <p:nvSpPr>
          <p:cNvPr id="9" name="Footer Placeholder 8">
            <a:extLst>
              <a:ext uri="{FF2B5EF4-FFF2-40B4-BE49-F238E27FC236}">
                <a16:creationId xmlns:a16="http://schemas.microsoft.com/office/drawing/2014/main" id="{DA0D3B53-44AD-2D41-901A-CDACEF33051D}"/>
              </a:ext>
            </a:extLst>
          </p:cNvPr>
          <p:cNvSpPr>
            <a:spLocks noGrp="1"/>
          </p:cNvSpPr>
          <p:nvPr>
            <p:ph type="ftr" sz="quarter" idx="11"/>
          </p:nvPr>
        </p:nvSpPr>
        <p:spPr/>
        <p:txBody>
          <a:bodyPr/>
          <a:lstStyle/>
          <a:p>
            <a:r>
              <a:rPr lang="en-US"/>
              <a:t>SBS Winter Collaboration Meeting 2019</a:t>
            </a:r>
          </a:p>
        </p:txBody>
      </p:sp>
      <p:sp>
        <p:nvSpPr>
          <p:cNvPr id="10" name="Slide Number Placeholder 9">
            <a:extLst>
              <a:ext uri="{FF2B5EF4-FFF2-40B4-BE49-F238E27FC236}">
                <a16:creationId xmlns:a16="http://schemas.microsoft.com/office/drawing/2014/main" id="{F8E5AAE9-8F9B-054F-9B8D-F4F35F9BBA3F}"/>
              </a:ext>
            </a:extLst>
          </p:cNvPr>
          <p:cNvSpPr>
            <a:spLocks noGrp="1"/>
          </p:cNvSpPr>
          <p:nvPr>
            <p:ph type="sldNum" sz="quarter" idx="12"/>
          </p:nvPr>
        </p:nvSpPr>
        <p:spPr/>
        <p:txBody>
          <a:bodyPr/>
          <a:lstStyle/>
          <a:p>
            <a:fld id="{8127209B-B3F5-498A-AD06-B1E95A6A5D2E}" type="slidenum">
              <a:rPr lang="en-US" smtClean="0"/>
              <a:t>30</a:t>
            </a:fld>
            <a:endParaRPr lang="en-US"/>
          </a:p>
        </p:txBody>
      </p:sp>
    </p:spTree>
    <p:extLst>
      <p:ext uri="{BB962C8B-B14F-4D97-AF65-F5344CB8AC3E}">
        <p14:creationId xmlns:p14="http://schemas.microsoft.com/office/powerpoint/2010/main" val="2399957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C45D0E-21DF-ED48-94C7-7D670D7AA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 y="713399"/>
            <a:ext cx="9144000" cy="4336447"/>
          </a:xfrm>
          <a:prstGeom prst="rect">
            <a:avLst/>
          </a:prstGeom>
        </p:spPr>
      </p:pic>
      <p:sp>
        <p:nvSpPr>
          <p:cNvPr id="2" name="Title 1">
            <a:extLst>
              <a:ext uri="{FF2B5EF4-FFF2-40B4-BE49-F238E27FC236}">
                <a16:creationId xmlns:a16="http://schemas.microsoft.com/office/drawing/2014/main" id="{A67EA48D-7053-FF49-A232-3F0BDD96A99A}"/>
              </a:ext>
            </a:extLst>
          </p:cNvPr>
          <p:cNvSpPr>
            <a:spLocks noGrp="1"/>
          </p:cNvSpPr>
          <p:nvPr>
            <p:ph type="title"/>
          </p:nvPr>
        </p:nvSpPr>
        <p:spPr/>
        <p:txBody>
          <a:bodyPr/>
          <a:lstStyle/>
          <a:p>
            <a:r>
              <a:rPr lang="en-US" dirty="0"/>
              <a:t>E12-09-018—Transversely Polarized SIDIS </a:t>
            </a:r>
          </a:p>
        </p:txBody>
      </p:sp>
      <p:sp>
        <p:nvSpPr>
          <p:cNvPr id="3" name="Date Placeholder 2">
            <a:extLst>
              <a:ext uri="{FF2B5EF4-FFF2-40B4-BE49-F238E27FC236}">
                <a16:creationId xmlns:a16="http://schemas.microsoft.com/office/drawing/2014/main" id="{7802C49E-DE65-8242-8CEC-EEBDFAEC2AE1}"/>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3F875D51-0287-C945-8CAE-C8321C60CF8E}"/>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A2753969-C5BD-294F-A469-E960ADC4A5DF}"/>
              </a:ext>
            </a:extLst>
          </p:cNvPr>
          <p:cNvSpPr>
            <a:spLocks noGrp="1"/>
          </p:cNvSpPr>
          <p:nvPr>
            <p:ph type="sldNum" sz="quarter" idx="12"/>
          </p:nvPr>
        </p:nvSpPr>
        <p:spPr/>
        <p:txBody>
          <a:bodyPr/>
          <a:lstStyle/>
          <a:p>
            <a:fld id="{8127209B-B3F5-498A-AD06-B1E95A6A5D2E}" type="slidenum">
              <a:rPr lang="en-US" smtClean="0"/>
              <a:t>31</a:t>
            </a:fld>
            <a:endParaRPr lang="en-US"/>
          </a:p>
        </p:txBody>
      </p:sp>
      <p:sp>
        <p:nvSpPr>
          <p:cNvPr id="8" name="TextBox 7">
            <a:extLst>
              <a:ext uri="{FF2B5EF4-FFF2-40B4-BE49-F238E27FC236}">
                <a16:creationId xmlns:a16="http://schemas.microsoft.com/office/drawing/2014/main" id="{C1E18688-43E9-9C45-8455-A6DB409FC51B}"/>
              </a:ext>
            </a:extLst>
          </p:cNvPr>
          <p:cNvSpPr txBox="1"/>
          <p:nvPr/>
        </p:nvSpPr>
        <p:spPr>
          <a:xfrm>
            <a:off x="5867400" y="2933180"/>
            <a:ext cx="3080084" cy="646331"/>
          </a:xfrm>
          <a:prstGeom prst="rect">
            <a:avLst/>
          </a:prstGeom>
          <a:noFill/>
        </p:spPr>
        <p:txBody>
          <a:bodyPr wrap="square" rtlCol="0">
            <a:spAutoFit/>
          </a:bodyPr>
          <a:lstStyle/>
          <a:p>
            <a:pPr algn="ctr"/>
            <a:r>
              <a:rPr lang="en-US" b="1" dirty="0">
                <a:solidFill>
                  <a:srgbClr val="00FF00"/>
                </a:solidFill>
                <a:latin typeface="Times New Roman" panose="02020603050405020304" pitchFamily="18" charset="0"/>
                <a:cs typeface="Times New Roman" panose="02020603050405020304" pitchFamily="18" charset="0"/>
              </a:rPr>
              <a:t>Hadron Arm: Super </a:t>
            </a:r>
            <a:r>
              <a:rPr lang="en-US" b="1" dirty="0" err="1">
                <a:solidFill>
                  <a:srgbClr val="00FF00"/>
                </a:solidFill>
                <a:latin typeface="Times New Roman" panose="02020603050405020304" pitchFamily="18" charset="0"/>
                <a:cs typeface="Times New Roman" panose="02020603050405020304" pitchFamily="18" charset="0"/>
              </a:rPr>
              <a:t>BigBite</a:t>
            </a:r>
            <a:r>
              <a:rPr lang="en-US" b="1" dirty="0">
                <a:solidFill>
                  <a:srgbClr val="00FF00"/>
                </a:solidFill>
                <a:latin typeface="Times New Roman" panose="02020603050405020304" pitchFamily="18" charset="0"/>
                <a:cs typeface="Times New Roman" panose="02020603050405020304" pitchFamily="18" charset="0"/>
              </a:rPr>
              <a:t> Spectrometer @14 deg.</a:t>
            </a:r>
          </a:p>
        </p:txBody>
      </p:sp>
      <p:sp>
        <p:nvSpPr>
          <p:cNvPr id="9" name="TextBox 8">
            <a:extLst>
              <a:ext uri="{FF2B5EF4-FFF2-40B4-BE49-F238E27FC236}">
                <a16:creationId xmlns:a16="http://schemas.microsoft.com/office/drawing/2014/main" id="{2CDA7214-B63B-3F4C-AAD5-0F8F1FB3F872}"/>
              </a:ext>
            </a:extLst>
          </p:cNvPr>
          <p:cNvSpPr txBox="1"/>
          <p:nvPr/>
        </p:nvSpPr>
        <p:spPr>
          <a:xfrm>
            <a:off x="2667000" y="1752600"/>
            <a:ext cx="2731168" cy="646331"/>
          </a:xfrm>
          <a:prstGeom prst="rect">
            <a:avLst/>
          </a:prstGeom>
          <a:noFill/>
        </p:spPr>
        <p:txBody>
          <a:bodyPr wrap="square" rtlCol="0">
            <a:spAutoFit/>
          </a:bodyPr>
          <a:lstStyle/>
          <a:p>
            <a:pPr algn="ctr"/>
            <a:r>
              <a:rPr lang="en-US" b="1" dirty="0">
                <a:solidFill>
                  <a:srgbClr val="00FFFF"/>
                </a:solidFill>
                <a:latin typeface="Times New Roman" panose="02020603050405020304" pitchFamily="18" charset="0"/>
                <a:cs typeface="Times New Roman" panose="02020603050405020304" pitchFamily="18" charset="0"/>
              </a:rPr>
              <a:t>Electron Arm: </a:t>
            </a:r>
            <a:r>
              <a:rPr lang="en-US" b="1" dirty="0" err="1">
                <a:solidFill>
                  <a:srgbClr val="00FFFF"/>
                </a:solidFill>
                <a:latin typeface="Times New Roman" panose="02020603050405020304" pitchFamily="18" charset="0"/>
                <a:cs typeface="Times New Roman" panose="02020603050405020304" pitchFamily="18" charset="0"/>
              </a:rPr>
              <a:t>BigBite</a:t>
            </a:r>
            <a:r>
              <a:rPr lang="en-US" b="1" dirty="0">
                <a:solidFill>
                  <a:srgbClr val="00FFFF"/>
                </a:solidFill>
                <a:latin typeface="Times New Roman" panose="02020603050405020304" pitchFamily="18" charset="0"/>
                <a:cs typeface="Times New Roman" panose="02020603050405020304" pitchFamily="18" charset="0"/>
              </a:rPr>
              <a:t> Spectrometer @30 deg. </a:t>
            </a:r>
          </a:p>
        </p:txBody>
      </p:sp>
      <p:sp>
        <p:nvSpPr>
          <p:cNvPr id="10" name="TextBox 9">
            <a:extLst>
              <a:ext uri="{FF2B5EF4-FFF2-40B4-BE49-F238E27FC236}">
                <a16:creationId xmlns:a16="http://schemas.microsoft.com/office/drawing/2014/main" id="{546C997C-2E91-7E41-BDA8-F1833A95F772}"/>
              </a:ext>
            </a:extLst>
          </p:cNvPr>
          <p:cNvSpPr txBox="1"/>
          <p:nvPr/>
        </p:nvSpPr>
        <p:spPr>
          <a:xfrm>
            <a:off x="-19421" y="3962400"/>
            <a:ext cx="2127502" cy="830997"/>
          </a:xfrm>
          <a:prstGeom prst="rect">
            <a:avLst/>
          </a:prstGeom>
          <a:noFill/>
        </p:spPr>
        <p:txBody>
          <a:bodyPr wrap="square" rtlCol="0">
            <a:spAutoFit/>
          </a:bodyPr>
          <a:lstStyle/>
          <a:p>
            <a:pPr algn="ctr"/>
            <a:r>
              <a:rPr lang="en-US" sz="1600" b="1" dirty="0">
                <a:solidFill>
                  <a:srgbClr val="FFFF00"/>
                </a:solidFill>
                <a:latin typeface="Times New Roman" panose="02020603050405020304" pitchFamily="18" charset="0"/>
                <a:cs typeface="Times New Roman" panose="02020603050405020304" pitchFamily="18" charset="0"/>
              </a:rPr>
              <a:t>High-luminosity Polarized </a:t>
            </a:r>
            <a:r>
              <a:rPr lang="en-US" sz="1600" b="1" baseline="30000" dirty="0">
                <a:solidFill>
                  <a:srgbClr val="FFFF00"/>
                </a:solidFill>
                <a:latin typeface="Times New Roman" panose="02020603050405020304" pitchFamily="18" charset="0"/>
                <a:cs typeface="Times New Roman" panose="02020603050405020304" pitchFamily="18" charset="0"/>
              </a:rPr>
              <a:t>3</a:t>
            </a:r>
            <a:r>
              <a:rPr lang="en-US" sz="1600" b="1" dirty="0">
                <a:solidFill>
                  <a:srgbClr val="FFFF00"/>
                </a:solidFill>
                <a:latin typeface="Times New Roman" panose="02020603050405020304" pitchFamily="18" charset="0"/>
                <a:cs typeface="Times New Roman" panose="02020603050405020304" pitchFamily="18" charset="0"/>
              </a:rPr>
              <a:t>He Target (1.2 × 10</a:t>
            </a:r>
            <a:r>
              <a:rPr lang="en-US" sz="1600" b="1" baseline="30000" dirty="0">
                <a:solidFill>
                  <a:srgbClr val="FFFF00"/>
                </a:solidFill>
                <a:latin typeface="Times New Roman" panose="02020603050405020304" pitchFamily="18" charset="0"/>
                <a:cs typeface="Times New Roman" panose="02020603050405020304" pitchFamily="18" charset="0"/>
              </a:rPr>
              <a:t>37</a:t>
            </a:r>
            <a:r>
              <a:rPr lang="en-US" sz="1600" b="1" dirty="0">
                <a:solidFill>
                  <a:srgbClr val="FFFF00"/>
                </a:solidFill>
                <a:latin typeface="Times New Roman" panose="02020603050405020304" pitchFamily="18" charset="0"/>
                <a:cs typeface="Times New Roman" panose="02020603050405020304" pitchFamily="18" charset="0"/>
              </a:rPr>
              <a:t> cm</a:t>
            </a:r>
            <a:r>
              <a:rPr lang="en-US" sz="1600" b="1" baseline="30000" dirty="0">
                <a:solidFill>
                  <a:srgbClr val="FFFF00"/>
                </a:solidFill>
                <a:latin typeface="Times New Roman" panose="02020603050405020304" pitchFamily="18" charset="0"/>
                <a:cs typeface="Times New Roman" panose="02020603050405020304" pitchFamily="18" charset="0"/>
              </a:rPr>
              <a:t>-2</a:t>
            </a:r>
            <a:r>
              <a:rPr lang="en-US" sz="1600" b="1" dirty="0">
                <a:solidFill>
                  <a:srgbClr val="FFFF00"/>
                </a:solidFill>
                <a:latin typeface="Times New Roman" panose="02020603050405020304" pitchFamily="18" charset="0"/>
                <a:cs typeface="Times New Roman" panose="02020603050405020304" pitchFamily="18" charset="0"/>
              </a:rPr>
              <a:t> s</a:t>
            </a:r>
            <a:r>
              <a:rPr lang="en-US" sz="1600" b="1" baseline="30000" dirty="0">
                <a:solidFill>
                  <a:srgbClr val="FFFF00"/>
                </a:solidFill>
                <a:latin typeface="Times New Roman" panose="02020603050405020304" pitchFamily="18" charset="0"/>
                <a:cs typeface="Times New Roman" panose="02020603050405020304" pitchFamily="18" charset="0"/>
              </a:rPr>
              <a:t>-1</a:t>
            </a:r>
            <a:r>
              <a:rPr lang="en-US" sz="1600" b="1" dirty="0">
                <a:solidFill>
                  <a:srgbClr val="FFFF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862AD8E8-81A9-7B4B-9C8E-D0CCDDE18AB3}"/>
              </a:ext>
            </a:extLst>
          </p:cNvPr>
          <p:cNvSpPr txBox="1"/>
          <p:nvPr/>
        </p:nvSpPr>
        <p:spPr>
          <a:xfrm>
            <a:off x="5867400" y="976437"/>
            <a:ext cx="3258196" cy="923330"/>
          </a:xfrm>
          <a:prstGeom prst="rect">
            <a:avLst/>
          </a:prstGeom>
          <a:noFill/>
        </p:spPr>
        <p:txBody>
          <a:bodyPr wrap="square" rtlCol="0">
            <a:spAutoFit/>
          </a:bodyPr>
          <a:lstStyle/>
          <a:p>
            <a:pPr algn="ctr"/>
            <a:r>
              <a:rPr lang="en-US" b="1" dirty="0" err="1">
                <a:solidFill>
                  <a:srgbClr val="FF00FF"/>
                </a:solidFill>
                <a:latin typeface="Times New Roman" panose="02020603050405020304" pitchFamily="18" charset="0"/>
                <a:cs typeface="Times New Roman" panose="02020603050405020304" pitchFamily="18" charset="0"/>
              </a:rPr>
              <a:t>JLab</a:t>
            </a:r>
            <a:r>
              <a:rPr lang="en-US" b="1" dirty="0">
                <a:solidFill>
                  <a:srgbClr val="FF00FF"/>
                </a:solidFill>
                <a:latin typeface="Times New Roman" panose="02020603050405020304" pitchFamily="18" charset="0"/>
                <a:cs typeface="Times New Roman" panose="02020603050405020304" pitchFamily="18" charset="0"/>
              </a:rPr>
              <a:t> E12-09-018 in Hall A: Approved for 64 beam-days, A</a:t>
            </a:r>
            <a:r>
              <a:rPr lang="en-US" b="1" baseline="30000" dirty="0">
                <a:solidFill>
                  <a:srgbClr val="FF00FF"/>
                </a:solidFill>
                <a:latin typeface="Times New Roman" panose="02020603050405020304" pitchFamily="18" charset="0"/>
                <a:cs typeface="Times New Roman" panose="02020603050405020304" pitchFamily="18" charset="0"/>
              </a:rPr>
              <a:t>-</a:t>
            </a:r>
            <a:r>
              <a:rPr lang="en-US" b="1" dirty="0">
                <a:solidFill>
                  <a:srgbClr val="FF00FF"/>
                </a:solidFill>
                <a:latin typeface="Times New Roman" panose="02020603050405020304" pitchFamily="18" charset="0"/>
                <a:cs typeface="Times New Roman" panose="02020603050405020304" pitchFamily="18" charset="0"/>
              </a:rPr>
              <a:t> rating by PAC38 (2011)</a:t>
            </a:r>
          </a:p>
        </p:txBody>
      </p:sp>
      <p:sp>
        <p:nvSpPr>
          <p:cNvPr id="12" name="TextBox 11">
            <a:extLst>
              <a:ext uri="{FF2B5EF4-FFF2-40B4-BE49-F238E27FC236}">
                <a16:creationId xmlns:a16="http://schemas.microsoft.com/office/drawing/2014/main" id="{3FB008E8-D89A-4748-94C1-E69DD3F10E5D}"/>
              </a:ext>
            </a:extLst>
          </p:cNvPr>
          <p:cNvSpPr txBox="1"/>
          <p:nvPr/>
        </p:nvSpPr>
        <p:spPr>
          <a:xfrm>
            <a:off x="0" y="5153646"/>
            <a:ext cx="9144000" cy="1169551"/>
          </a:xfrm>
          <a:prstGeom prst="rect">
            <a:avLst/>
          </a:prstGeom>
          <a:noFill/>
        </p:spPr>
        <p:txBody>
          <a:bodyPr wrap="square" rtlCol="0">
            <a:spAutoFit/>
          </a:bodyPr>
          <a:lstStyle/>
          <a:p>
            <a:pPr marL="285750" indent="-285750">
              <a:buFont typeface="Arial" charset="0"/>
              <a:buChar char="•"/>
            </a:pPr>
            <a:r>
              <a:rPr lang="en-US" sz="1400" b="1" dirty="0">
                <a:latin typeface="Times New Roman" charset="0"/>
                <a:ea typeface="Times New Roman" charset="0"/>
                <a:cs typeface="Times New Roman" charset="0"/>
              </a:rPr>
              <a:t>E12-09-018</a:t>
            </a:r>
            <a:r>
              <a:rPr lang="en-US" sz="1400" dirty="0">
                <a:latin typeface="Times New Roman" charset="0"/>
                <a:ea typeface="Times New Roman" charset="0"/>
                <a:cs typeface="Times New Roman" charset="0"/>
              </a:rPr>
              <a:t> in Hall A: transverse spin physics with high-luminosity polarized </a:t>
            </a:r>
            <a:r>
              <a:rPr lang="en-US" sz="1400" baseline="30000" dirty="0">
                <a:latin typeface="Times New Roman" charset="0"/>
                <a:ea typeface="Times New Roman" charset="0"/>
                <a:cs typeface="Times New Roman" charset="0"/>
              </a:rPr>
              <a:t>3</a:t>
            </a:r>
            <a:r>
              <a:rPr lang="en-US" sz="1400" dirty="0">
                <a:latin typeface="Times New Roman" charset="0"/>
                <a:ea typeface="Times New Roman" charset="0"/>
                <a:cs typeface="Times New Roman" charset="0"/>
              </a:rPr>
              <a:t>He. </a:t>
            </a:r>
          </a:p>
          <a:p>
            <a:pPr marL="285750" indent="-285750">
              <a:buFont typeface="Arial" charset="0"/>
              <a:buChar char="•"/>
            </a:pPr>
            <a:r>
              <a:rPr lang="en-US" sz="1400" dirty="0">
                <a:latin typeface="Times New Roman" charset="0"/>
                <a:ea typeface="Times New Roman" charset="0"/>
                <a:cs typeface="Times New Roman" charset="0"/>
              </a:rPr>
              <a:t>40 (20) days production at E = 11 (8.8) GeV—significant Q</a:t>
            </a:r>
            <a:r>
              <a:rPr lang="en-US" sz="1400" baseline="30000" dirty="0">
                <a:latin typeface="Times New Roman" charset="0"/>
                <a:ea typeface="Times New Roman" charset="0"/>
                <a:cs typeface="Times New Roman" charset="0"/>
              </a:rPr>
              <a:t>2</a:t>
            </a:r>
            <a:r>
              <a:rPr lang="en-US" sz="1400" dirty="0">
                <a:latin typeface="Times New Roman" charset="0"/>
                <a:ea typeface="Times New Roman" charset="0"/>
                <a:cs typeface="Times New Roman" charset="0"/>
              </a:rPr>
              <a:t> range at fixed x</a:t>
            </a:r>
          </a:p>
          <a:p>
            <a:pPr marL="285750" indent="-285750">
              <a:buFont typeface="Arial" charset="0"/>
              <a:buChar char="•"/>
            </a:pPr>
            <a:r>
              <a:rPr lang="en-US" sz="1400" dirty="0">
                <a:latin typeface="Times New Roman" charset="0"/>
                <a:ea typeface="Times New Roman" charset="0"/>
                <a:cs typeface="Times New Roman" charset="0"/>
              </a:rPr>
              <a:t>Collins, </a:t>
            </a:r>
            <a:r>
              <a:rPr lang="en-US" sz="1400" dirty="0" err="1">
                <a:latin typeface="Times New Roman" charset="0"/>
                <a:ea typeface="Times New Roman" charset="0"/>
                <a:cs typeface="Times New Roman" charset="0"/>
              </a:rPr>
              <a:t>Sivers</a:t>
            </a:r>
            <a:r>
              <a:rPr lang="en-US" sz="1400" dirty="0">
                <a:latin typeface="Times New Roman" charset="0"/>
                <a:ea typeface="Times New Roman" charset="0"/>
                <a:cs typeface="Times New Roman" charset="0"/>
              </a:rPr>
              <a:t>, </a:t>
            </a:r>
            <a:r>
              <a:rPr lang="en-US" sz="1400" dirty="0" err="1">
                <a:latin typeface="Times New Roman" charset="0"/>
                <a:ea typeface="Times New Roman" charset="0"/>
                <a:cs typeface="Times New Roman" charset="0"/>
              </a:rPr>
              <a:t>Pretzelosity</a:t>
            </a:r>
            <a:r>
              <a:rPr lang="en-US" sz="1400" dirty="0">
                <a:latin typeface="Times New Roman" charset="0"/>
                <a:ea typeface="Times New Roman" charset="0"/>
                <a:cs typeface="Times New Roman" charset="0"/>
              </a:rPr>
              <a:t>, A</a:t>
            </a:r>
            <a:r>
              <a:rPr lang="en-US" sz="1400" baseline="-25000" dirty="0">
                <a:latin typeface="Times New Roman" charset="0"/>
                <a:ea typeface="Times New Roman" charset="0"/>
                <a:cs typeface="Times New Roman" charset="0"/>
              </a:rPr>
              <a:t>LT</a:t>
            </a:r>
            <a:r>
              <a:rPr lang="en-US" sz="1400" dirty="0">
                <a:latin typeface="Times New Roman" charset="0"/>
                <a:ea typeface="Times New Roman" charset="0"/>
                <a:cs typeface="Times New Roman" charset="0"/>
              </a:rPr>
              <a:t> for n(</a:t>
            </a:r>
            <a:r>
              <a:rPr lang="en-US" sz="1400" dirty="0" err="1">
                <a:latin typeface="Times New Roman" charset="0"/>
                <a:ea typeface="Times New Roman" charset="0"/>
                <a:cs typeface="Times New Roman" charset="0"/>
              </a:rPr>
              <a:t>e,e’h</a:t>
            </a:r>
            <a:r>
              <a:rPr lang="en-US" sz="1400" dirty="0">
                <a:latin typeface="Times New Roman" charset="0"/>
                <a:ea typeface="Times New Roman" charset="0"/>
                <a:cs typeface="Times New Roman" charset="0"/>
              </a:rPr>
              <a:t>)X, h = 𝝅</a:t>
            </a:r>
            <a:r>
              <a:rPr lang="en-US" sz="1400" baseline="30000" dirty="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/𝝅</a:t>
            </a:r>
            <a:r>
              <a:rPr lang="en-US" sz="1400" baseline="30000" dirty="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/𝝅</a:t>
            </a:r>
            <a:r>
              <a:rPr lang="en-US" sz="1400" baseline="30000" dirty="0">
                <a:latin typeface="Times New Roman" charset="0"/>
                <a:ea typeface="Times New Roman" charset="0"/>
                <a:cs typeface="Times New Roman" charset="0"/>
              </a:rPr>
              <a:t>0</a:t>
            </a:r>
            <a:r>
              <a:rPr lang="en-US" sz="1400" dirty="0">
                <a:latin typeface="Times New Roman" charset="0"/>
                <a:ea typeface="Times New Roman" charset="0"/>
                <a:cs typeface="Times New Roman" charset="0"/>
              </a:rPr>
              <a:t>/K</a:t>
            </a:r>
            <a:r>
              <a:rPr lang="en-US" sz="1400" baseline="30000" dirty="0">
                <a:latin typeface="Times New Roman" charset="0"/>
                <a:ea typeface="Times New Roman" charset="0"/>
                <a:cs typeface="Times New Roman" charset="0"/>
              </a:rPr>
              <a:t>+</a:t>
            </a:r>
            <a:r>
              <a:rPr lang="en-US" sz="1400" dirty="0">
                <a:latin typeface="Times New Roman" charset="0"/>
                <a:ea typeface="Times New Roman" charset="0"/>
                <a:cs typeface="Times New Roman" charset="0"/>
              </a:rPr>
              <a:t>/K</a:t>
            </a:r>
            <a:r>
              <a:rPr lang="en-US" sz="1400" baseline="30000" dirty="0">
                <a:latin typeface="Times New Roman" charset="0"/>
                <a:ea typeface="Times New Roman" charset="0"/>
                <a:cs typeface="Times New Roman" charset="0"/>
              </a:rPr>
              <a:t>- </a:t>
            </a:r>
            <a:endParaRPr lang="en-US" sz="1400" dirty="0">
              <a:latin typeface="Times New Roman" charset="0"/>
              <a:ea typeface="Times New Roman" charset="0"/>
              <a:cs typeface="Times New Roman" charset="0"/>
            </a:endParaRPr>
          </a:p>
          <a:p>
            <a:pPr marL="285750" indent="-285750">
              <a:buFont typeface="Arial" charset="0"/>
              <a:buChar char="•"/>
            </a:pPr>
            <a:r>
              <a:rPr lang="en-US" sz="1400" dirty="0">
                <a:latin typeface="Times New Roman" charset="0"/>
                <a:ea typeface="Times New Roman" charset="0"/>
                <a:cs typeface="Times New Roman" charset="0"/>
              </a:rPr>
              <a:t>Re-use HERMES RICH detector for charged hadron PID </a:t>
            </a:r>
          </a:p>
          <a:p>
            <a:pPr marL="285750" indent="-285750">
              <a:buFont typeface="Arial" charset="0"/>
              <a:buChar char="•"/>
            </a:pPr>
            <a:r>
              <a:rPr lang="en-US" sz="1400" dirty="0">
                <a:latin typeface="Times New Roman" charset="0"/>
                <a:ea typeface="Times New Roman" charset="0"/>
                <a:cs typeface="Times New Roman" charset="0"/>
              </a:rPr>
              <a:t>Reach high x (up to ~0.7) and high statistical FOM (~1,000X Hall A E06-010 @6 GeV) </a:t>
            </a:r>
          </a:p>
        </p:txBody>
      </p:sp>
    </p:spTree>
    <p:extLst>
      <p:ext uri="{BB962C8B-B14F-4D97-AF65-F5344CB8AC3E}">
        <p14:creationId xmlns:p14="http://schemas.microsoft.com/office/powerpoint/2010/main" val="1014459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SIDIS Kinematic Coverage in E12-09-018</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5959"/>
            <a:ext cx="9144000" cy="3710379"/>
          </a:xfrm>
          <a:prstGeom prst="rect">
            <a:avLst/>
          </a:prstGeom>
        </p:spPr>
      </p:pic>
      <p:sp>
        <p:nvSpPr>
          <p:cNvPr id="7" name="TextBox 6"/>
          <p:cNvSpPr txBox="1"/>
          <p:nvPr/>
        </p:nvSpPr>
        <p:spPr>
          <a:xfrm>
            <a:off x="0" y="4456338"/>
            <a:ext cx="9144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Wide, independent coverage of x, z, </a:t>
            </a:r>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ϕ</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 </a:t>
            </a:r>
            <a:r>
              <a:rPr lang="el-GR" dirty="0" err="1">
                <a:latin typeface="Times New Roman" panose="02020603050405020304" pitchFamily="18" charset="0"/>
                <a:cs typeface="Times New Roman" panose="02020603050405020304" pitchFamily="18" charset="0"/>
              </a:rPr>
              <a:t>ϕ</a:t>
            </a:r>
            <a:r>
              <a:rPr lang="en-US" baseline="-25000"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in a single spectrometer configuration.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least four (preferably 8) target spin directions to achieve full </a:t>
            </a:r>
            <a:r>
              <a:rPr lang="el-GR" dirty="0" err="1">
                <a:latin typeface="Times New Roman" panose="02020603050405020304" pitchFamily="18" charset="0"/>
                <a:cs typeface="Times New Roman" panose="02020603050405020304" pitchFamily="18" charset="0"/>
              </a:rPr>
              <a:t>ϕ</a:t>
            </a:r>
            <a:r>
              <a:rPr lang="en-US" baseline="-25000" dirty="0">
                <a:latin typeface="Times New Roman" panose="02020603050405020304" pitchFamily="18" charset="0"/>
                <a:cs typeface="Times New Roman" panose="02020603050405020304" pitchFamily="18" charset="0"/>
              </a:rPr>
              <a:t>S </a:t>
            </a:r>
            <a:r>
              <a:rPr lang="en-US" dirty="0">
                <a:latin typeface="Times New Roman" panose="02020603050405020304" pitchFamily="18" charset="0"/>
                <a:cs typeface="Times New Roman" panose="02020603050405020304" pitchFamily="18" charset="0"/>
              </a:rPr>
              <a:t>coverage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x strongly correlated due to dimensions of </a:t>
            </a:r>
            <a:r>
              <a:rPr lang="en-US" dirty="0" err="1">
                <a:latin typeface="Times New Roman" panose="02020603050405020304" pitchFamily="18" charset="0"/>
                <a:cs typeface="Times New Roman" panose="02020603050405020304" pitchFamily="18" charset="0"/>
              </a:rPr>
              <a:t>BigBite</a:t>
            </a:r>
            <a:r>
              <a:rPr lang="en-US" dirty="0">
                <a:latin typeface="Times New Roman" panose="02020603050405020304" pitchFamily="18" charset="0"/>
                <a:cs typeface="Times New Roman" panose="02020603050405020304" pitchFamily="18" charset="0"/>
              </a:rPr>
              <a:t> magnet gap.</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Data at E = 11, 8.8 GeV provide data for significantly different Q</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at same x</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Systematics control </a:t>
            </a:r>
            <a:r>
              <a:rPr lang="en-US" dirty="0">
                <a:latin typeface="Times New Roman" panose="02020603050405020304" pitchFamily="18" charset="0"/>
                <a:cs typeface="Times New Roman" panose="02020603050405020304" pitchFamily="18" charset="0"/>
                <a:sym typeface="Wingdings" panose="05000000000000000000" pitchFamily="2" charset="2"/>
              </a:rPr>
              <a:t> </a:t>
            </a:r>
            <a:r>
              <a:rPr lang="en-US" dirty="0">
                <a:latin typeface="Times New Roman" panose="02020603050405020304" pitchFamily="18" charset="0"/>
                <a:cs typeface="Times New Roman" panose="02020603050405020304" pitchFamily="18" charset="0"/>
              </a:rPr>
              <a:t>independent spectrometers, detectors in field-free regions, straight-line tracking, simple, well-defined (but adequately large) acceptance, etc. </a:t>
            </a:r>
          </a:p>
        </p:txBody>
      </p:sp>
      <p:sp>
        <p:nvSpPr>
          <p:cNvPr id="8" name="Footer Placeholder 7">
            <a:extLst>
              <a:ext uri="{FF2B5EF4-FFF2-40B4-BE49-F238E27FC236}">
                <a16:creationId xmlns:a16="http://schemas.microsoft.com/office/drawing/2014/main" id="{C03B2E90-0EFC-1D43-B283-16194999D499}"/>
              </a:ext>
            </a:extLst>
          </p:cNvPr>
          <p:cNvSpPr>
            <a:spLocks noGrp="1"/>
          </p:cNvSpPr>
          <p:nvPr>
            <p:ph type="ftr" sz="quarter" idx="11"/>
          </p:nvPr>
        </p:nvSpPr>
        <p:spPr/>
        <p:txBody>
          <a:bodyPr/>
          <a:lstStyle/>
          <a:p>
            <a:r>
              <a:rPr lang="en-US"/>
              <a:t>SBS Winter Collaboration Meeting 2019</a:t>
            </a:r>
          </a:p>
        </p:txBody>
      </p:sp>
      <p:sp>
        <p:nvSpPr>
          <p:cNvPr id="9" name="Slide Number Placeholder 8">
            <a:extLst>
              <a:ext uri="{FF2B5EF4-FFF2-40B4-BE49-F238E27FC236}">
                <a16:creationId xmlns:a16="http://schemas.microsoft.com/office/drawing/2014/main" id="{E092DEAE-989F-C849-B6E2-663B09CBC9E6}"/>
              </a:ext>
            </a:extLst>
          </p:cNvPr>
          <p:cNvSpPr>
            <a:spLocks noGrp="1"/>
          </p:cNvSpPr>
          <p:nvPr>
            <p:ph type="sldNum" sz="quarter" idx="12"/>
          </p:nvPr>
        </p:nvSpPr>
        <p:spPr/>
        <p:txBody>
          <a:bodyPr/>
          <a:lstStyle/>
          <a:p>
            <a:fld id="{8127209B-B3F5-498A-AD06-B1E95A6A5D2E}" type="slidenum">
              <a:rPr lang="en-US" smtClean="0"/>
              <a:t>32</a:t>
            </a:fld>
            <a:endParaRPr lang="en-US"/>
          </a:p>
        </p:txBody>
      </p:sp>
    </p:spTree>
    <p:extLst>
      <p:ext uri="{BB962C8B-B14F-4D97-AF65-F5344CB8AC3E}">
        <p14:creationId xmlns:p14="http://schemas.microsoft.com/office/powerpoint/2010/main" val="3022143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SBS+BB Projected Results: Collins and Sivers SSAs</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5959"/>
            <a:ext cx="4572000" cy="33541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743320"/>
            <a:ext cx="4572000" cy="3359398"/>
          </a:xfrm>
          <a:prstGeom prst="rect">
            <a:avLst/>
          </a:prstGeom>
        </p:spPr>
      </p:pic>
      <p:sp>
        <p:nvSpPr>
          <p:cNvPr id="8" name="TextBox 7"/>
          <p:cNvSpPr txBox="1"/>
          <p:nvPr/>
        </p:nvSpPr>
        <p:spPr>
          <a:xfrm>
            <a:off x="0" y="4846037"/>
            <a:ext cx="9143999" cy="1323439"/>
          </a:xfrm>
          <a:prstGeom prst="rect">
            <a:avLst/>
          </a:prstGeom>
          <a:noFill/>
        </p:spPr>
        <p:txBody>
          <a:bodyPr wrap="square" rtlCol="0">
            <a:spAutoFit/>
          </a:bodyPr>
          <a:lstStyle/>
          <a:p>
            <a:pPr>
              <a:buFont typeface="Arial"/>
              <a:buChar char="•"/>
            </a:pPr>
            <a:r>
              <a:rPr lang="en-US" sz="2000">
                <a:latin typeface="Times New Roman"/>
                <a:cs typeface="Times New Roman"/>
              </a:rPr>
              <a:t> E12-09-018 will achieve statistical FOM for the neutron ~100X better than HERMES proton data and ~1000X better than E06-010 neutron data.</a:t>
            </a:r>
          </a:p>
          <a:p>
            <a:pPr>
              <a:buFont typeface="Arial"/>
              <a:buChar char="•"/>
            </a:pPr>
            <a:r>
              <a:rPr lang="en-US" sz="2000">
                <a:latin typeface="Times New Roman"/>
                <a:cs typeface="Times New Roman"/>
              </a:rPr>
              <a:t> Kaon and neutral pion data will aid flavor decomposition, and understanding of reaction-mechanism effects.</a:t>
            </a:r>
          </a:p>
        </p:txBody>
      </p:sp>
      <p:sp>
        <p:nvSpPr>
          <p:cNvPr id="9" name="TextBox 8"/>
          <p:cNvSpPr txBox="1"/>
          <p:nvPr/>
        </p:nvSpPr>
        <p:spPr>
          <a:xfrm>
            <a:off x="1" y="4100079"/>
            <a:ext cx="4572000"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Projected </a:t>
            </a:r>
            <a:r>
              <a:rPr lang="en-US" sz="2400" b="1" dirty="0" err="1">
                <a:latin typeface="Times New Roman" panose="02020603050405020304" pitchFamily="18" charset="0"/>
                <a:cs typeface="Times New Roman" panose="02020603050405020304" pitchFamily="18" charset="0"/>
              </a:rPr>
              <a:t>A</a:t>
            </a:r>
            <a:r>
              <a:rPr lang="en-US" sz="2400" b="1" baseline="-25000" dirty="0" err="1">
                <a:latin typeface="Times New Roman" panose="02020603050405020304" pitchFamily="18" charset="0"/>
                <a:cs typeface="Times New Roman" panose="02020603050405020304" pitchFamily="18" charset="0"/>
              </a:rPr>
              <a:t>UT</a:t>
            </a:r>
            <a:r>
              <a:rPr lang="en-US" sz="2400" b="1" baseline="30000" dirty="0" err="1">
                <a:latin typeface="Times New Roman" panose="02020603050405020304" pitchFamily="18" charset="0"/>
                <a:cs typeface="Times New Roman" panose="02020603050405020304" pitchFamily="18" charset="0"/>
              </a:rPr>
              <a:t>Sivers</a:t>
            </a:r>
            <a:r>
              <a:rPr lang="en-US" sz="2400" b="1" dirty="0">
                <a:latin typeface="Times New Roman" panose="02020603050405020304" pitchFamily="18" charset="0"/>
                <a:cs typeface="Times New Roman" panose="02020603050405020304" pitchFamily="18" charset="0"/>
              </a:rPr>
              <a:t> vs. x (11 GeV data only)</a:t>
            </a:r>
          </a:p>
        </p:txBody>
      </p:sp>
      <p:sp>
        <p:nvSpPr>
          <p:cNvPr id="10" name="TextBox 9"/>
          <p:cNvSpPr txBox="1"/>
          <p:nvPr/>
        </p:nvSpPr>
        <p:spPr>
          <a:xfrm>
            <a:off x="4572000" y="4100079"/>
            <a:ext cx="4572000" cy="830997"/>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Projected </a:t>
            </a:r>
            <a:r>
              <a:rPr lang="en-US" sz="2400" b="1" dirty="0" err="1">
                <a:latin typeface="Times New Roman" panose="02020603050405020304" pitchFamily="18" charset="0"/>
                <a:cs typeface="Times New Roman" panose="02020603050405020304" pitchFamily="18" charset="0"/>
              </a:rPr>
              <a:t>A</a:t>
            </a:r>
            <a:r>
              <a:rPr lang="en-US" sz="2400" b="1" baseline="-25000" dirty="0" err="1">
                <a:latin typeface="Times New Roman" panose="02020603050405020304" pitchFamily="18" charset="0"/>
                <a:cs typeface="Times New Roman" panose="02020603050405020304" pitchFamily="18" charset="0"/>
              </a:rPr>
              <a:t>UT</a:t>
            </a:r>
            <a:r>
              <a:rPr lang="en-US" sz="2400" b="1" baseline="30000" dirty="0" err="1">
                <a:latin typeface="Times New Roman" panose="02020603050405020304" pitchFamily="18" charset="0"/>
                <a:cs typeface="Times New Roman" panose="02020603050405020304" pitchFamily="18" charset="0"/>
              </a:rPr>
              <a:t>Collins</a:t>
            </a:r>
            <a:r>
              <a:rPr lang="en-US" sz="2400" b="1" dirty="0">
                <a:latin typeface="Times New Roman" panose="02020603050405020304" pitchFamily="18" charset="0"/>
                <a:cs typeface="Times New Roman" panose="02020603050405020304" pitchFamily="18" charset="0"/>
              </a:rPr>
              <a:t> vs. x (11 GeV data only)</a:t>
            </a:r>
          </a:p>
        </p:txBody>
      </p:sp>
      <p:sp>
        <p:nvSpPr>
          <p:cNvPr id="11" name="Footer Placeholder 10">
            <a:extLst>
              <a:ext uri="{FF2B5EF4-FFF2-40B4-BE49-F238E27FC236}">
                <a16:creationId xmlns:a16="http://schemas.microsoft.com/office/drawing/2014/main" id="{042841C7-E28C-AD4D-A47F-845425244EF6}"/>
              </a:ext>
            </a:extLst>
          </p:cNvPr>
          <p:cNvSpPr>
            <a:spLocks noGrp="1"/>
          </p:cNvSpPr>
          <p:nvPr>
            <p:ph type="ftr" sz="quarter" idx="11"/>
          </p:nvPr>
        </p:nvSpPr>
        <p:spPr/>
        <p:txBody>
          <a:bodyPr/>
          <a:lstStyle/>
          <a:p>
            <a:r>
              <a:rPr lang="en-US"/>
              <a:t>SBS Winter Collaboration Meeting 2019</a:t>
            </a:r>
          </a:p>
        </p:txBody>
      </p:sp>
      <p:sp>
        <p:nvSpPr>
          <p:cNvPr id="12" name="Slide Number Placeholder 11">
            <a:extLst>
              <a:ext uri="{FF2B5EF4-FFF2-40B4-BE49-F238E27FC236}">
                <a16:creationId xmlns:a16="http://schemas.microsoft.com/office/drawing/2014/main" id="{229AD0B8-5644-D149-8332-A6AE0C6E5793}"/>
              </a:ext>
            </a:extLst>
          </p:cNvPr>
          <p:cNvSpPr>
            <a:spLocks noGrp="1"/>
          </p:cNvSpPr>
          <p:nvPr>
            <p:ph type="sldNum" sz="quarter" idx="12"/>
          </p:nvPr>
        </p:nvSpPr>
        <p:spPr/>
        <p:txBody>
          <a:bodyPr/>
          <a:lstStyle/>
          <a:p>
            <a:fld id="{8127209B-B3F5-498A-AD06-B1E95A6A5D2E}" type="slidenum">
              <a:rPr lang="en-US" smtClean="0"/>
              <a:t>33</a:t>
            </a:fld>
            <a:endParaRPr lang="en-US"/>
          </a:p>
        </p:txBody>
      </p:sp>
    </p:spTree>
    <p:extLst>
      <p:ext uri="{BB962C8B-B14F-4D97-AF65-F5344CB8AC3E}">
        <p14:creationId xmlns:p14="http://schemas.microsoft.com/office/powerpoint/2010/main" val="481414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3D and “4D” extraction of SIDIS SSAs with SBS</a:t>
            </a:r>
          </a:p>
        </p:txBody>
      </p:sp>
      <p:sp>
        <p:nvSpPr>
          <p:cNvPr id="3" name="Date Placeholder 2"/>
          <p:cNvSpPr>
            <a:spLocks noGrp="1"/>
          </p:cNvSpPr>
          <p:nvPr>
            <p:ph type="dt" sz="half" idx="10"/>
          </p:nvPr>
        </p:nvSpPr>
        <p:spPr/>
        <p:txBody>
          <a:bodyPr/>
          <a:lstStyle/>
          <a:p>
            <a:r>
              <a:rPr lang="en-US"/>
              <a:t>2/26/19</a:t>
            </a:r>
          </a:p>
        </p:txBody>
      </p:sp>
      <p:grpSp>
        <p:nvGrpSpPr>
          <p:cNvPr id="15" name="Group 14"/>
          <p:cNvGrpSpPr/>
          <p:nvPr/>
        </p:nvGrpSpPr>
        <p:grpSpPr>
          <a:xfrm>
            <a:off x="3176070" y="519820"/>
            <a:ext cx="5967928" cy="5855732"/>
            <a:chOff x="3176072" y="636506"/>
            <a:chExt cx="5967928" cy="5855732"/>
          </a:xfrm>
        </p:grpSpPr>
        <p:pic>
          <p:nvPicPr>
            <p:cNvPr id="12" name="Picture 11"/>
            <p:cNvPicPr>
              <a:picLocks noChangeAspect="1"/>
            </p:cNvPicPr>
            <p:nvPr/>
          </p:nvPicPr>
          <p:blipFill>
            <a:blip r:embed="rId3"/>
            <a:stretch>
              <a:fillRect/>
            </a:stretch>
          </p:blipFill>
          <p:spPr>
            <a:xfrm>
              <a:off x="3545404" y="1005838"/>
              <a:ext cx="5598596" cy="5486400"/>
            </a:xfrm>
            <a:prstGeom prst="rect">
              <a:avLst/>
            </a:prstGeom>
          </p:spPr>
        </p:pic>
        <p:sp>
          <p:nvSpPr>
            <p:cNvPr id="13" name="TextBox 12"/>
            <p:cNvSpPr txBox="1"/>
            <p:nvPr/>
          </p:nvSpPr>
          <p:spPr>
            <a:xfrm>
              <a:off x="4368800" y="636506"/>
              <a:ext cx="3962400" cy="369332"/>
            </a:xfrm>
            <a:prstGeom prst="rect">
              <a:avLst/>
            </a:prstGeom>
            <a:noFill/>
          </p:spPr>
          <p:txBody>
            <a:bodyPr wrap="square" rtlCol="0">
              <a:spAutoFit/>
            </a:bodyPr>
            <a:lstStyle/>
            <a:p>
              <a:pPr algn="ctr"/>
              <a:r>
                <a:rPr lang="en-US" b="1" i="1">
                  <a:solidFill>
                    <a:srgbClr val="FF0000"/>
                  </a:solidFill>
                  <a:latin typeface="Times New Roman"/>
                  <a:cs typeface="Times New Roman"/>
                </a:rPr>
                <a:t>Increasing z </a:t>
              </a:r>
              <a:r>
                <a:rPr lang="en-US" b="1" i="1">
                  <a:solidFill>
                    <a:srgbClr val="FF0000"/>
                  </a:solidFill>
                  <a:latin typeface="Wingdings"/>
                  <a:ea typeface="Wingdings"/>
                  <a:cs typeface="Wingdings"/>
                </a:rPr>
                <a:t></a:t>
              </a:r>
              <a:endParaRPr lang="en-US" b="1" i="1">
                <a:solidFill>
                  <a:srgbClr val="FF0000"/>
                </a:solidFill>
                <a:latin typeface="Times New Roman"/>
                <a:cs typeface="Times New Roman"/>
              </a:endParaRPr>
            </a:p>
          </p:txBody>
        </p:sp>
        <p:sp>
          <p:nvSpPr>
            <p:cNvPr id="14" name="TextBox 13"/>
            <p:cNvSpPr txBox="1"/>
            <p:nvPr/>
          </p:nvSpPr>
          <p:spPr>
            <a:xfrm rot="16200000">
              <a:off x="1379538" y="3437114"/>
              <a:ext cx="3962400" cy="369332"/>
            </a:xfrm>
            <a:prstGeom prst="rect">
              <a:avLst/>
            </a:prstGeom>
            <a:noFill/>
          </p:spPr>
          <p:txBody>
            <a:bodyPr wrap="square" rtlCol="0">
              <a:spAutoFit/>
            </a:bodyPr>
            <a:lstStyle/>
            <a:p>
              <a:pPr algn="ctr"/>
              <a:r>
                <a:rPr lang="en-US" b="1" i="1">
                  <a:solidFill>
                    <a:srgbClr val="FF0000"/>
                  </a:solidFill>
                  <a:latin typeface="Wingdings"/>
                  <a:ea typeface="Wingdings"/>
                  <a:cs typeface="Wingdings"/>
                </a:rPr>
                <a:t></a:t>
              </a:r>
              <a:r>
                <a:rPr lang="en-US" b="1" i="1">
                  <a:solidFill>
                    <a:srgbClr val="FF0000"/>
                  </a:solidFill>
                  <a:latin typeface="Times New Roman"/>
                  <a:cs typeface="Times New Roman"/>
                </a:rPr>
                <a:t> Increasing p</a:t>
              </a:r>
              <a:r>
                <a:rPr lang="en-US" b="1" i="1" baseline="-25000">
                  <a:solidFill>
                    <a:srgbClr val="FF0000"/>
                  </a:solidFill>
                  <a:latin typeface="Times New Roman"/>
                  <a:cs typeface="Times New Roman"/>
                </a:rPr>
                <a:t>T</a:t>
              </a:r>
              <a:endParaRPr lang="en-US" b="1" i="1">
                <a:solidFill>
                  <a:srgbClr val="FF0000"/>
                </a:solidFill>
                <a:latin typeface="Times New Roman"/>
                <a:cs typeface="Times New Roman"/>
              </a:endParaRPr>
            </a:p>
          </p:txBody>
        </p:sp>
      </p:grpSp>
      <p:pic>
        <p:nvPicPr>
          <p:cNvPr id="17" name="Picture 16" descr="latex-image-1.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79849"/>
            <a:ext cx="3200400" cy="1192306"/>
          </a:xfrm>
          <a:prstGeom prst="rect">
            <a:avLst/>
          </a:prstGeom>
        </p:spPr>
      </p:pic>
      <p:sp>
        <p:nvSpPr>
          <p:cNvPr id="18" name="TextBox 17"/>
          <p:cNvSpPr txBox="1"/>
          <p:nvPr/>
        </p:nvSpPr>
        <p:spPr>
          <a:xfrm>
            <a:off x="0" y="617512"/>
            <a:ext cx="3296910" cy="1200329"/>
          </a:xfrm>
          <a:prstGeom prst="rect">
            <a:avLst/>
          </a:prstGeom>
          <a:noFill/>
        </p:spPr>
        <p:txBody>
          <a:bodyPr wrap="square" rtlCol="0">
            <a:spAutoFit/>
          </a:bodyPr>
          <a:lstStyle/>
          <a:p>
            <a:pPr algn="ctr"/>
            <a:r>
              <a:rPr lang="en-US">
                <a:latin typeface="Times New Roman"/>
                <a:cs typeface="Times New Roman"/>
              </a:rPr>
              <a:t>Example result for 3D binning (x,z,p</a:t>
            </a:r>
            <a:r>
              <a:rPr lang="en-US" baseline="-25000">
                <a:latin typeface="Times New Roman"/>
                <a:cs typeface="Times New Roman"/>
              </a:rPr>
              <a:t>T</a:t>
            </a:r>
            <a:r>
              <a:rPr lang="en-US">
                <a:latin typeface="Times New Roman"/>
                <a:cs typeface="Times New Roman"/>
              </a:rPr>
              <a:t>)</a:t>
            </a:r>
          </a:p>
          <a:p>
            <a:pPr marL="285750" indent="-285750">
              <a:buFont typeface="Arial"/>
              <a:buChar char="•"/>
            </a:pPr>
            <a:r>
              <a:rPr lang="en-US">
                <a:latin typeface="Times New Roman"/>
                <a:cs typeface="Times New Roman"/>
              </a:rPr>
              <a:t>E = 11 GeV, 40 days</a:t>
            </a:r>
          </a:p>
          <a:p>
            <a:pPr marL="285750" indent="-285750">
              <a:buFont typeface="Arial"/>
              <a:buChar char="•"/>
            </a:pPr>
            <a:endParaRPr lang="en-US">
              <a:latin typeface="Times New Roman"/>
              <a:cs typeface="Times New Roman"/>
            </a:endParaRPr>
          </a:p>
        </p:txBody>
      </p:sp>
      <p:sp>
        <p:nvSpPr>
          <p:cNvPr id="19" name="TextBox 18"/>
          <p:cNvSpPr txBox="1"/>
          <p:nvPr/>
        </p:nvSpPr>
        <p:spPr>
          <a:xfrm>
            <a:off x="0" y="2772155"/>
            <a:ext cx="3296910" cy="646331"/>
          </a:xfrm>
          <a:prstGeom prst="rect">
            <a:avLst/>
          </a:prstGeom>
          <a:noFill/>
        </p:spPr>
        <p:txBody>
          <a:bodyPr wrap="square" rtlCol="0">
            <a:spAutoFit/>
          </a:bodyPr>
          <a:lstStyle/>
          <a:p>
            <a:pPr marL="285750" indent="-285750">
              <a:buFont typeface="Arial"/>
              <a:buChar char="•"/>
            </a:pPr>
            <a:r>
              <a:rPr lang="en-US">
                <a:latin typeface="Times New Roman"/>
                <a:cs typeface="Times New Roman"/>
              </a:rPr>
              <a:t>“4D” with Q</a:t>
            </a:r>
            <a:r>
              <a:rPr lang="en-US" baseline="30000">
                <a:latin typeface="Times New Roman"/>
                <a:cs typeface="Times New Roman"/>
              </a:rPr>
              <a:t>2</a:t>
            </a:r>
            <a:r>
              <a:rPr lang="en-US">
                <a:latin typeface="Times New Roman"/>
                <a:cs typeface="Times New Roman"/>
              </a:rPr>
              <a:t> dependence from 20 days at 8.8 GeV:</a:t>
            </a:r>
            <a:endParaRPr lang="en-US" dirty="0">
              <a:latin typeface="Times New Roman"/>
              <a:cs typeface="Times New Roman"/>
            </a:endParaRPr>
          </a:p>
        </p:txBody>
      </p:sp>
      <p:pic>
        <p:nvPicPr>
          <p:cNvPr id="20" name="Picture 19" descr="Q2_vs_x.png"/>
          <p:cNvPicPr>
            <a:picLocks noChangeAspect="1"/>
          </p:cNvPicPr>
          <p:nvPr/>
        </p:nvPicPr>
        <p:blipFill>
          <a:blip r:embed="rId5"/>
          <a:stretch>
            <a:fillRect/>
          </a:stretch>
        </p:blipFill>
        <p:spPr>
          <a:xfrm>
            <a:off x="0" y="3444537"/>
            <a:ext cx="3200400" cy="2319969"/>
          </a:xfrm>
          <a:prstGeom prst="rect">
            <a:avLst/>
          </a:prstGeom>
        </p:spPr>
      </p:pic>
      <p:sp>
        <p:nvSpPr>
          <p:cNvPr id="30" name="TextBox 29"/>
          <p:cNvSpPr txBox="1"/>
          <p:nvPr/>
        </p:nvSpPr>
        <p:spPr>
          <a:xfrm>
            <a:off x="1042050" y="3597496"/>
            <a:ext cx="1152771" cy="307777"/>
          </a:xfrm>
          <a:prstGeom prst="rect">
            <a:avLst/>
          </a:prstGeom>
          <a:noFill/>
        </p:spPr>
        <p:txBody>
          <a:bodyPr wrap="square" rtlCol="0">
            <a:spAutoFit/>
          </a:bodyPr>
          <a:lstStyle/>
          <a:p>
            <a:pPr algn="ctr"/>
            <a:r>
              <a:rPr lang="en-US" sz="1400">
                <a:latin typeface="Times New Roman"/>
                <a:cs typeface="Times New Roman"/>
              </a:rPr>
              <a:t>E = 11 GeV</a:t>
            </a:r>
            <a:endParaRPr lang="en-US" sz="1400" dirty="0">
              <a:latin typeface="Times New Roman"/>
              <a:cs typeface="Times New Roman"/>
            </a:endParaRPr>
          </a:p>
        </p:txBody>
      </p:sp>
      <p:sp>
        <p:nvSpPr>
          <p:cNvPr id="31" name="TextBox 30"/>
          <p:cNvSpPr txBox="1"/>
          <p:nvPr/>
        </p:nvSpPr>
        <p:spPr>
          <a:xfrm>
            <a:off x="534050" y="3979518"/>
            <a:ext cx="1152771" cy="307777"/>
          </a:xfrm>
          <a:prstGeom prst="rect">
            <a:avLst/>
          </a:prstGeom>
          <a:noFill/>
        </p:spPr>
        <p:txBody>
          <a:bodyPr wrap="square" rtlCol="0">
            <a:spAutoFit/>
          </a:bodyPr>
          <a:lstStyle/>
          <a:p>
            <a:pPr algn="ctr"/>
            <a:r>
              <a:rPr lang="en-US" sz="1400">
                <a:latin typeface="Times New Roman"/>
                <a:cs typeface="Times New Roman"/>
              </a:rPr>
              <a:t>E = 8.8 GeV</a:t>
            </a:r>
            <a:endParaRPr lang="en-US" sz="1400" dirty="0">
              <a:latin typeface="Times New Roman"/>
              <a:cs typeface="Times New Roman"/>
            </a:endParaRPr>
          </a:p>
        </p:txBody>
      </p:sp>
      <p:sp>
        <p:nvSpPr>
          <p:cNvPr id="32" name="TextBox 31"/>
          <p:cNvSpPr txBox="1"/>
          <p:nvPr/>
        </p:nvSpPr>
        <p:spPr>
          <a:xfrm>
            <a:off x="1136487" y="5626006"/>
            <a:ext cx="2116667" cy="276999"/>
          </a:xfrm>
          <a:prstGeom prst="rect">
            <a:avLst/>
          </a:prstGeom>
          <a:noFill/>
        </p:spPr>
        <p:txBody>
          <a:bodyPr wrap="square" rtlCol="0">
            <a:spAutoFit/>
          </a:bodyPr>
          <a:lstStyle/>
          <a:p>
            <a:pPr algn="ctr"/>
            <a:r>
              <a:rPr lang="en-US" sz="1200">
                <a:latin typeface="Times New Roman"/>
                <a:cs typeface="Times New Roman"/>
              </a:rPr>
              <a:t>E = 5.9 GeV (E06-010 Hall A)</a:t>
            </a:r>
            <a:endParaRPr lang="en-US" sz="1200" dirty="0">
              <a:latin typeface="Times New Roman"/>
              <a:cs typeface="Times New Roman"/>
            </a:endParaRPr>
          </a:p>
        </p:txBody>
      </p:sp>
      <p:cxnSp>
        <p:nvCxnSpPr>
          <p:cNvPr id="34" name="Straight Arrow Connector 33"/>
          <p:cNvCxnSpPr>
            <a:stCxn id="32" idx="0"/>
          </p:cNvCxnSpPr>
          <p:nvPr/>
        </p:nvCxnSpPr>
        <p:spPr>
          <a:xfrm flipH="1" flipV="1">
            <a:off x="1615179" y="5073487"/>
            <a:ext cx="579642" cy="552519"/>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804051" y="3905273"/>
            <a:ext cx="240975" cy="32806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1243949" y="4287295"/>
            <a:ext cx="442872" cy="447526"/>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B727D559-C4F7-FC43-8856-D2363BED0AFF}"/>
              </a:ext>
            </a:extLst>
          </p:cNvPr>
          <p:cNvSpPr>
            <a:spLocks noGrp="1"/>
          </p:cNvSpPr>
          <p:nvPr>
            <p:ph type="ftr" sz="quarter" idx="11"/>
          </p:nvPr>
        </p:nvSpPr>
        <p:spPr/>
        <p:txBody>
          <a:bodyPr/>
          <a:lstStyle/>
          <a:p>
            <a:r>
              <a:rPr lang="en-US"/>
              <a:t>SBS Winter Collaboration Meeting 2019</a:t>
            </a:r>
          </a:p>
        </p:txBody>
      </p:sp>
      <p:sp>
        <p:nvSpPr>
          <p:cNvPr id="7" name="Slide Number Placeholder 6">
            <a:extLst>
              <a:ext uri="{FF2B5EF4-FFF2-40B4-BE49-F238E27FC236}">
                <a16:creationId xmlns:a16="http://schemas.microsoft.com/office/drawing/2014/main" id="{E7A1C07C-F2FC-6846-9DE7-0517B5809492}"/>
              </a:ext>
            </a:extLst>
          </p:cNvPr>
          <p:cNvSpPr>
            <a:spLocks noGrp="1"/>
          </p:cNvSpPr>
          <p:nvPr>
            <p:ph type="sldNum" sz="quarter" idx="12"/>
          </p:nvPr>
        </p:nvSpPr>
        <p:spPr/>
        <p:txBody>
          <a:bodyPr/>
          <a:lstStyle/>
          <a:p>
            <a:fld id="{8127209B-B3F5-498A-AD06-B1E95A6A5D2E}" type="slidenum">
              <a:rPr lang="en-US" smtClean="0"/>
              <a:t>34</a:t>
            </a:fld>
            <a:endParaRPr lang="en-US"/>
          </a:p>
        </p:txBody>
      </p:sp>
    </p:spTree>
    <p:extLst>
      <p:ext uri="{BB962C8B-B14F-4D97-AF65-F5344CB8AC3E}">
        <p14:creationId xmlns:p14="http://schemas.microsoft.com/office/powerpoint/2010/main" val="6668250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78358"/>
            <a:ext cx="9144000" cy="3532909"/>
            <a:chOff x="0" y="778358"/>
            <a:chExt cx="9144000" cy="3532909"/>
          </a:xfrm>
        </p:grpSpPr>
        <p:pic>
          <p:nvPicPr>
            <p:cNvPr id="6" name="Picture 5" descr="piplus_neutron_2010.pdf"/>
            <p:cNvPicPr>
              <a:picLocks noChangeAspect="1"/>
            </p:cNvPicPr>
            <p:nvPr/>
          </p:nvPicPr>
          <p:blipFill>
            <a:blip r:embed="rId2"/>
            <a:stretch>
              <a:fillRect/>
            </a:stretch>
          </p:blipFill>
          <p:spPr>
            <a:xfrm>
              <a:off x="0" y="778358"/>
              <a:ext cx="4572000" cy="3532909"/>
            </a:xfrm>
            <a:prstGeom prst="rect">
              <a:avLst/>
            </a:prstGeom>
          </p:spPr>
        </p:pic>
        <p:pic>
          <p:nvPicPr>
            <p:cNvPr id="8" name="Picture 7" descr="Sivers_sixflavor_2010.pdf"/>
            <p:cNvPicPr>
              <a:picLocks noChangeAspect="1"/>
            </p:cNvPicPr>
            <p:nvPr/>
          </p:nvPicPr>
          <p:blipFill>
            <a:blip r:embed="rId3"/>
            <a:stretch>
              <a:fillRect/>
            </a:stretch>
          </p:blipFill>
          <p:spPr>
            <a:xfrm>
              <a:off x="4572000" y="778358"/>
              <a:ext cx="4572000" cy="3532909"/>
            </a:xfrm>
            <a:prstGeom prst="rect">
              <a:avLst/>
            </a:prstGeom>
          </p:spPr>
        </p:pic>
      </p:grpSp>
      <p:sp>
        <p:nvSpPr>
          <p:cNvPr id="2" name="Title 1"/>
          <p:cNvSpPr>
            <a:spLocks noGrp="1"/>
          </p:cNvSpPr>
          <p:nvPr>
            <p:ph type="title"/>
          </p:nvPr>
        </p:nvSpPr>
        <p:spPr/>
        <p:txBody>
          <a:bodyPr>
            <a:normAutofit/>
          </a:bodyPr>
          <a:lstStyle/>
          <a:p>
            <a:r>
              <a:rPr lang="en-US"/>
              <a:t>Example Impacts of SBS SIDIS Experiment</a:t>
            </a:r>
          </a:p>
        </p:txBody>
      </p:sp>
      <p:sp>
        <p:nvSpPr>
          <p:cNvPr id="3" name="Date Placeholder 2"/>
          <p:cNvSpPr>
            <a:spLocks noGrp="1"/>
          </p:cNvSpPr>
          <p:nvPr>
            <p:ph type="dt" sz="half" idx="10"/>
          </p:nvPr>
        </p:nvSpPr>
        <p:spPr/>
        <p:txBody>
          <a:bodyPr/>
          <a:lstStyle/>
          <a:p>
            <a:r>
              <a:rPr lang="en-US"/>
              <a:t>2/26/19</a:t>
            </a:r>
          </a:p>
        </p:txBody>
      </p:sp>
      <p:sp>
        <p:nvSpPr>
          <p:cNvPr id="12" name="TextBox 11"/>
          <p:cNvSpPr txBox="1"/>
          <p:nvPr/>
        </p:nvSpPr>
        <p:spPr>
          <a:xfrm>
            <a:off x="0" y="4000500"/>
            <a:ext cx="9144000" cy="2092881"/>
          </a:xfrm>
          <a:prstGeom prst="rect">
            <a:avLst/>
          </a:prstGeom>
          <a:noFill/>
        </p:spPr>
        <p:txBody>
          <a:bodyPr wrap="square" rtlCol="0">
            <a:spAutoFit/>
          </a:bodyPr>
          <a:lstStyle/>
          <a:p>
            <a:pPr>
              <a:buFont typeface="Arial"/>
              <a:buChar char="•"/>
            </a:pPr>
            <a:r>
              <a:rPr lang="en-US" sz="2200">
                <a:latin typeface="Times New Roman"/>
                <a:cs typeface="Times New Roman"/>
              </a:rPr>
              <a:t> 2011 impact study by A. Prokudin, global fit with E12-09-018 projected results, π</a:t>
            </a:r>
            <a:r>
              <a:rPr lang="en-US" sz="2200" baseline="30000">
                <a:latin typeface="Times New Roman"/>
                <a:cs typeface="Times New Roman"/>
              </a:rPr>
              <a:t>+</a:t>
            </a:r>
            <a:r>
              <a:rPr lang="en-US" sz="2200">
                <a:latin typeface="Times New Roman"/>
                <a:cs typeface="Times New Roman"/>
              </a:rPr>
              <a:t> Sivers moments at E = 11 GeV, ½ of projected statistics. </a:t>
            </a:r>
          </a:p>
          <a:p>
            <a:pPr>
              <a:buFont typeface="Arial"/>
              <a:buChar char="•"/>
            </a:pPr>
            <a:r>
              <a:rPr lang="en-US" sz="2200">
                <a:latin typeface="Times New Roman"/>
                <a:cs typeface="Times New Roman"/>
              </a:rPr>
              <a:t> Left: &gt;5X shrinking of n(e,e’ π</a:t>
            </a:r>
            <a:r>
              <a:rPr lang="en-US" sz="2200" baseline="30000">
                <a:latin typeface="Times New Roman"/>
                <a:cs typeface="Times New Roman"/>
              </a:rPr>
              <a:t>+</a:t>
            </a:r>
            <a:r>
              <a:rPr lang="en-US" sz="2200">
                <a:latin typeface="Times New Roman"/>
                <a:cs typeface="Times New Roman"/>
              </a:rPr>
              <a:t>)X Sivers A</a:t>
            </a:r>
            <a:r>
              <a:rPr lang="en-US" sz="2200" baseline="-25000">
                <a:latin typeface="Times New Roman"/>
                <a:cs typeface="Times New Roman"/>
              </a:rPr>
              <a:t>UT</a:t>
            </a:r>
            <a:r>
              <a:rPr lang="en-US" sz="2200">
                <a:latin typeface="Times New Roman"/>
                <a:cs typeface="Times New Roman"/>
              </a:rPr>
              <a:t> band</a:t>
            </a:r>
          </a:p>
          <a:p>
            <a:pPr>
              <a:buFont typeface="Arial"/>
              <a:buChar char="•"/>
            </a:pPr>
            <a:r>
              <a:rPr lang="en-US" sz="2200">
                <a:latin typeface="Times New Roman"/>
                <a:cs typeface="Times New Roman"/>
              </a:rPr>
              <a:t> Right: reducing the uncertainty in d quark Sivers in six-flavor extraction</a:t>
            </a:r>
          </a:p>
          <a:p>
            <a:pPr>
              <a:buFont typeface="Arial"/>
              <a:buChar char="•"/>
            </a:pPr>
            <a:r>
              <a:rPr lang="en-US" sz="2200">
                <a:latin typeface="Times New Roman"/>
                <a:cs typeface="Times New Roman"/>
              </a:rPr>
              <a:t> </a:t>
            </a:r>
            <a:r>
              <a:rPr lang="en-US" sz="2200" b="1">
                <a:solidFill>
                  <a:srgbClr val="FF0000"/>
                </a:solidFill>
                <a:latin typeface="Times New Roman"/>
                <a:cs typeface="Times New Roman"/>
              </a:rPr>
              <a:t>E12-09-018 will provide </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0</a:t>
            </a:r>
            <a:r>
              <a:rPr lang="en-US" sz="2000" b="1">
                <a:solidFill>
                  <a:srgbClr val="FF0000"/>
                </a:solidFill>
                <a:latin typeface="Times New Roman"/>
                <a:cs typeface="Times New Roman"/>
              </a:rPr>
              <a:t>/K</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 at similar precision (Kaon errors 2-3X pion errors) for both E = 8.8 GeV and E = 11 GeV Collins/Sivers (and Pretzelosity)</a:t>
            </a:r>
            <a:endParaRPr lang="en-US" sz="2200" b="1" baseline="30000">
              <a:solidFill>
                <a:srgbClr val="FF0000"/>
              </a:solidFill>
              <a:latin typeface="Times New Roman"/>
              <a:cs typeface="Times New Roman"/>
            </a:endParaRPr>
          </a:p>
        </p:txBody>
      </p:sp>
      <p:sp>
        <p:nvSpPr>
          <p:cNvPr id="13" name="Rectangle 12"/>
          <p:cNvSpPr/>
          <p:nvPr/>
        </p:nvSpPr>
        <p:spPr>
          <a:xfrm>
            <a:off x="4991100" y="1625600"/>
            <a:ext cx="1803400" cy="508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6">
            <a:extLst>
              <a:ext uri="{FF2B5EF4-FFF2-40B4-BE49-F238E27FC236}">
                <a16:creationId xmlns:a16="http://schemas.microsoft.com/office/drawing/2014/main" id="{DCA874B6-20A0-154F-A277-A9B72EDD6FFB}"/>
              </a:ext>
            </a:extLst>
          </p:cNvPr>
          <p:cNvSpPr>
            <a:spLocks noGrp="1"/>
          </p:cNvSpPr>
          <p:nvPr>
            <p:ph type="ftr" sz="quarter" idx="11"/>
          </p:nvPr>
        </p:nvSpPr>
        <p:spPr/>
        <p:txBody>
          <a:bodyPr/>
          <a:lstStyle/>
          <a:p>
            <a:r>
              <a:rPr lang="en-US"/>
              <a:t>SBS Winter Collaboration Meeting 2019</a:t>
            </a:r>
          </a:p>
        </p:txBody>
      </p:sp>
      <p:sp>
        <p:nvSpPr>
          <p:cNvPr id="9" name="Slide Number Placeholder 8">
            <a:extLst>
              <a:ext uri="{FF2B5EF4-FFF2-40B4-BE49-F238E27FC236}">
                <a16:creationId xmlns:a16="http://schemas.microsoft.com/office/drawing/2014/main" id="{891E8C9D-7FE6-5847-AA1C-8049586355CE}"/>
              </a:ext>
            </a:extLst>
          </p:cNvPr>
          <p:cNvSpPr>
            <a:spLocks noGrp="1"/>
          </p:cNvSpPr>
          <p:nvPr>
            <p:ph type="sldNum" sz="quarter" idx="12"/>
          </p:nvPr>
        </p:nvSpPr>
        <p:spPr/>
        <p:txBody>
          <a:bodyPr/>
          <a:lstStyle/>
          <a:p>
            <a:fld id="{8127209B-B3F5-498A-AD06-B1E95A6A5D2E}" type="slidenum">
              <a:rPr lang="en-US" smtClean="0"/>
              <a:t>35</a:t>
            </a:fld>
            <a:endParaRPr lang="en-US"/>
          </a:p>
        </p:txBody>
      </p:sp>
    </p:spTree>
    <p:extLst>
      <p:ext uri="{BB962C8B-B14F-4D97-AF65-F5344CB8AC3E}">
        <p14:creationId xmlns:p14="http://schemas.microsoft.com/office/powerpoint/2010/main" val="2119866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Example Impacts of SBS SIDIS Experiment</a:t>
            </a:r>
          </a:p>
        </p:txBody>
      </p:sp>
      <p:sp>
        <p:nvSpPr>
          <p:cNvPr id="3" name="Date Placeholder 2"/>
          <p:cNvSpPr>
            <a:spLocks noGrp="1"/>
          </p:cNvSpPr>
          <p:nvPr>
            <p:ph type="dt" sz="half" idx="10"/>
          </p:nvPr>
        </p:nvSpPr>
        <p:spPr/>
        <p:txBody>
          <a:bodyPr/>
          <a:lstStyle/>
          <a:p>
            <a:r>
              <a:rPr lang="en-US"/>
              <a:t>2/26/19</a:t>
            </a:r>
          </a:p>
        </p:txBody>
      </p:sp>
      <p:sp>
        <p:nvSpPr>
          <p:cNvPr id="12" name="TextBox 11"/>
          <p:cNvSpPr txBox="1"/>
          <p:nvPr/>
        </p:nvSpPr>
        <p:spPr>
          <a:xfrm>
            <a:off x="0" y="4000500"/>
            <a:ext cx="9144000" cy="2092881"/>
          </a:xfrm>
          <a:prstGeom prst="rect">
            <a:avLst/>
          </a:prstGeom>
          <a:noFill/>
        </p:spPr>
        <p:txBody>
          <a:bodyPr wrap="square" rtlCol="0">
            <a:spAutoFit/>
          </a:bodyPr>
          <a:lstStyle/>
          <a:p>
            <a:pPr>
              <a:buFont typeface="Arial"/>
              <a:buChar char="•"/>
            </a:pPr>
            <a:r>
              <a:rPr lang="en-US" sz="2200">
                <a:latin typeface="Times New Roman"/>
                <a:cs typeface="Times New Roman"/>
              </a:rPr>
              <a:t> 2011 impact study by A. Prokudin, global fit with E12-09-018 projected results, π</a:t>
            </a:r>
            <a:r>
              <a:rPr lang="en-US" sz="2200" baseline="30000">
                <a:latin typeface="Times New Roman"/>
                <a:cs typeface="Times New Roman"/>
              </a:rPr>
              <a:t>+</a:t>
            </a:r>
            <a:r>
              <a:rPr lang="en-US" sz="2200">
                <a:latin typeface="Times New Roman"/>
                <a:cs typeface="Times New Roman"/>
              </a:rPr>
              <a:t> Sivers moments at E = 11 GeV, ½ of projected statistics. </a:t>
            </a:r>
          </a:p>
          <a:p>
            <a:pPr>
              <a:buFont typeface="Arial"/>
              <a:buChar char="•"/>
            </a:pPr>
            <a:r>
              <a:rPr lang="en-US" sz="2200">
                <a:latin typeface="Times New Roman"/>
                <a:cs typeface="Times New Roman"/>
              </a:rPr>
              <a:t> Left: &gt;5X shrinking of n(e,e’ π</a:t>
            </a:r>
            <a:r>
              <a:rPr lang="en-US" sz="2200" baseline="30000">
                <a:latin typeface="Times New Roman"/>
                <a:cs typeface="Times New Roman"/>
              </a:rPr>
              <a:t>+</a:t>
            </a:r>
            <a:r>
              <a:rPr lang="en-US" sz="2200">
                <a:latin typeface="Times New Roman"/>
                <a:cs typeface="Times New Roman"/>
              </a:rPr>
              <a:t>)X Sivers A</a:t>
            </a:r>
            <a:r>
              <a:rPr lang="en-US" sz="2200" baseline="-25000">
                <a:latin typeface="Times New Roman"/>
                <a:cs typeface="Times New Roman"/>
              </a:rPr>
              <a:t>UT</a:t>
            </a:r>
            <a:r>
              <a:rPr lang="en-US" sz="2200">
                <a:latin typeface="Times New Roman"/>
                <a:cs typeface="Times New Roman"/>
              </a:rPr>
              <a:t> band</a:t>
            </a:r>
          </a:p>
          <a:p>
            <a:pPr>
              <a:buFont typeface="Arial"/>
              <a:buChar char="•"/>
            </a:pPr>
            <a:r>
              <a:rPr lang="en-US" sz="2200">
                <a:latin typeface="Times New Roman"/>
                <a:cs typeface="Times New Roman"/>
              </a:rPr>
              <a:t> Right: reducing the uncertainty in d quark Sivers in six-flavor extraction</a:t>
            </a:r>
          </a:p>
          <a:p>
            <a:pPr>
              <a:buFont typeface="Arial"/>
              <a:buChar char="•"/>
            </a:pPr>
            <a:r>
              <a:rPr lang="en-US" sz="2200">
                <a:latin typeface="Times New Roman"/>
                <a:cs typeface="Times New Roman"/>
              </a:rPr>
              <a:t> </a:t>
            </a:r>
            <a:r>
              <a:rPr lang="en-US" sz="2200" b="1">
                <a:solidFill>
                  <a:srgbClr val="FF0000"/>
                </a:solidFill>
                <a:latin typeface="Times New Roman"/>
                <a:cs typeface="Times New Roman"/>
              </a:rPr>
              <a:t>E12-09-018 will provide </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/π</a:t>
            </a:r>
            <a:r>
              <a:rPr lang="en-US" sz="2000" b="1" baseline="30000">
                <a:solidFill>
                  <a:srgbClr val="FF0000"/>
                </a:solidFill>
                <a:latin typeface="Times New Roman"/>
                <a:cs typeface="Times New Roman"/>
              </a:rPr>
              <a:t>0</a:t>
            </a:r>
            <a:r>
              <a:rPr lang="en-US" sz="2000" b="1">
                <a:solidFill>
                  <a:srgbClr val="FF0000"/>
                </a:solidFill>
                <a:latin typeface="Times New Roman"/>
                <a:cs typeface="Times New Roman"/>
              </a:rPr>
              <a:t>/K</a:t>
            </a:r>
            <a:r>
              <a:rPr lang="en-US" sz="2000" b="1" baseline="30000">
                <a:solidFill>
                  <a:srgbClr val="FF0000"/>
                </a:solidFill>
                <a:latin typeface="Times New Roman"/>
                <a:cs typeface="Times New Roman"/>
              </a:rPr>
              <a:t>±</a:t>
            </a:r>
            <a:r>
              <a:rPr lang="en-US" sz="2000" b="1">
                <a:solidFill>
                  <a:srgbClr val="FF0000"/>
                </a:solidFill>
                <a:latin typeface="Times New Roman"/>
                <a:cs typeface="Times New Roman"/>
              </a:rPr>
              <a:t> at similar precision (Kaon errors 2-3X pion errors) for both E = 8.8 GeV and E = 11 GeV Collins/Sivers (and Pretzelosity)</a:t>
            </a:r>
            <a:endParaRPr lang="en-US" sz="2200" b="1" baseline="30000">
              <a:solidFill>
                <a:srgbClr val="FF0000"/>
              </a:solidFill>
              <a:latin typeface="Times New Roman"/>
              <a:cs typeface="Times New Roman"/>
            </a:endParaRPr>
          </a:p>
        </p:txBody>
      </p:sp>
      <p:sp>
        <p:nvSpPr>
          <p:cNvPr id="13" name="Rectangle 12"/>
          <p:cNvSpPr/>
          <p:nvPr/>
        </p:nvSpPr>
        <p:spPr>
          <a:xfrm>
            <a:off x="4991100" y="1625600"/>
            <a:ext cx="1803400" cy="5080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0" y="778358"/>
            <a:ext cx="9144000" cy="3532909"/>
            <a:chOff x="0" y="778358"/>
            <a:chExt cx="9144000" cy="3532909"/>
          </a:xfrm>
        </p:grpSpPr>
        <p:pic>
          <p:nvPicPr>
            <p:cNvPr id="14" name="Picture 13" descr="piplus_neutron_projected.pdf"/>
            <p:cNvPicPr>
              <a:picLocks noChangeAspect="1"/>
            </p:cNvPicPr>
            <p:nvPr/>
          </p:nvPicPr>
          <p:blipFill>
            <a:blip r:embed="rId2"/>
            <a:stretch>
              <a:fillRect/>
            </a:stretch>
          </p:blipFill>
          <p:spPr>
            <a:xfrm>
              <a:off x="0" y="778358"/>
              <a:ext cx="4572000" cy="3532909"/>
            </a:xfrm>
            <a:prstGeom prst="rect">
              <a:avLst/>
            </a:prstGeom>
          </p:spPr>
        </p:pic>
        <p:pic>
          <p:nvPicPr>
            <p:cNvPr id="15" name="Picture 14" descr="Sivers_sixflavor_projected.pdf"/>
            <p:cNvPicPr>
              <a:picLocks noChangeAspect="1"/>
            </p:cNvPicPr>
            <p:nvPr/>
          </p:nvPicPr>
          <p:blipFill>
            <a:blip r:embed="rId3"/>
            <a:stretch>
              <a:fillRect/>
            </a:stretch>
          </p:blipFill>
          <p:spPr>
            <a:xfrm>
              <a:off x="4572000" y="778358"/>
              <a:ext cx="4572000" cy="3532909"/>
            </a:xfrm>
            <a:prstGeom prst="rect">
              <a:avLst/>
            </a:prstGeom>
          </p:spPr>
        </p:pic>
      </p:grpSp>
      <p:sp>
        <p:nvSpPr>
          <p:cNvPr id="6" name="Footer Placeholder 5">
            <a:extLst>
              <a:ext uri="{FF2B5EF4-FFF2-40B4-BE49-F238E27FC236}">
                <a16:creationId xmlns:a16="http://schemas.microsoft.com/office/drawing/2014/main" id="{19BF3FF6-CC15-D540-97D7-9499CED690BE}"/>
              </a:ext>
            </a:extLst>
          </p:cNvPr>
          <p:cNvSpPr>
            <a:spLocks noGrp="1"/>
          </p:cNvSpPr>
          <p:nvPr>
            <p:ph type="ftr" sz="quarter" idx="11"/>
          </p:nvPr>
        </p:nvSpPr>
        <p:spPr/>
        <p:txBody>
          <a:bodyPr/>
          <a:lstStyle/>
          <a:p>
            <a:r>
              <a:rPr lang="en-US"/>
              <a:t>SBS Winter Collaboration Meeting 2019</a:t>
            </a:r>
          </a:p>
        </p:txBody>
      </p:sp>
      <p:sp>
        <p:nvSpPr>
          <p:cNvPr id="7" name="Slide Number Placeholder 6">
            <a:extLst>
              <a:ext uri="{FF2B5EF4-FFF2-40B4-BE49-F238E27FC236}">
                <a16:creationId xmlns:a16="http://schemas.microsoft.com/office/drawing/2014/main" id="{F99D4BE7-B4A3-BE48-9B3E-BC49E331155C}"/>
              </a:ext>
            </a:extLst>
          </p:cNvPr>
          <p:cNvSpPr>
            <a:spLocks noGrp="1"/>
          </p:cNvSpPr>
          <p:nvPr>
            <p:ph type="sldNum" sz="quarter" idx="12"/>
          </p:nvPr>
        </p:nvSpPr>
        <p:spPr/>
        <p:txBody>
          <a:bodyPr/>
          <a:lstStyle/>
          <a:p>
            <a:fld id="{8127209B-B3F5-498A-AD06-B1E95A6A5D2E}" type="slidenum">
              <a:rPr lang="en-US" smtClean="0"/>
              <a:t>36</a:t>
            </a:fld>
            <a:endParaRPr lang="en-US"/>
          </a:p>
        </p:txBody>
      </p:sp>
    </p:spTree>
    <p:extLst>
      <p:ext uri="{BB962C8B-B14F-4D97-AF65-F5344CB8AC3E}">
        <p14:creationId xmlns:p14="http://schemas.microsoft.com/office/powerpoint/2010/main" val="2727126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C12-15-006: Tagged Deep Inelastic Scattering</a:t>
            </a:r>
          </a:p>
        </p:txBody>
      </p:sp>
      <p:sp>
        <p:nvSpPr>
          <p:cNvPr id="5" name="Text Placeholder 4"/>
          <p:cNvSpPr>
            <a:spLocks noGrp="1"/>
          </p:cNvSpPr>
          <p:nvPr>
            <p:ph type="body" idx="1"/>
          </p:nvPr>
        </p:nvSpPr>
        <p:spPr/>
        <p:txBody>
          <a:bodyPr/>
          <a:lstStyle/>
          <a:p>
            <a:endParaRPr lang="en-US"/>
          </a:p>
        </p:txBody>
      </p:sp>
      <p:sp>
        <p:nvSpPr>
          <p:cNvPr id="6" name="Date Placeholder 5"/>
          <p:cNvSpPr>
            <a:spLocks noGrp="1"/>
          </p:cNvSpPr>
          <p:nvPr>
            <p:ph type="dt" sz="half" idx="10"/>
          </p:nvPr>
        </p:nvSpPr>
        <p:spPr/>
        <p:txBody>
          <a:bodyPr/>
          <a:lstStyle/>
          <a:p>
            <a:r>
              <a:rPr lang="en-US"/>
              <a:t>2/26/19</a:t>
            </a:r>
          </a:p>
        </p:txBody>
      </p:sp>
      <p:sp>
        <p:nvSpPr>
          <p:cNvPr id="7" name="Footer Placeholder 6"/>
          <p:cNvSpPr>
            <a:spLocks noGrp="1"/>
          </p:cNvSpPr>
          <p:nvPr>
            <p:ph type="ftr" sz="quarter" idx="11"/>
          </p:nvPr>
        </p:nvSpPr>
        <p:spPr/>
        <p:txBody>
          <a:bodyPr/>
          <a:lstStyle/>
          <a:p>
            <a:r>
              <a:rPr lang="en-US"/>
              <a:t>SBS Winter Collaboration Meeting 2019</a:t>
            </a:r>
          </a:p>
        </p:txBody>
      </p:sp>
      <p:sp>
        <p:nvSpPr>
          <p:cNvPr id="8" name="Slide Number Placeholder 7"/>
          <p:cNvSpPr>
            <a:spLocks noGrp="1"/>
          </p:cNvSpPr>
          <p:nvPr>
            <p:ph type="sldNum" sz="quarter" idx="12"/>
          </p:nvPr>
        </p:nvSpPr>
        <p:spPr/>
        <p:txBody>
          <a:bodyPr/>
          <a:lstStyle/>
          <a:p>
            <a:fld id="{8127209B-B3F5-498A-AD06-B1E95A6A5D2E}" type="slidenum">
              <a:rPr lang="en-US" smtClean="0"/>
              <a:t>37</a:t>
            </a:fld>
            <a:endParaRPr lang="en-US"/>
          </a:p>
        </p:txBody>
      </p:sp>
    </p:spTree>
    <p:extLst>
      <p:ext uri="{BB962C8B-B14F-4D97-AF65-F5344CB8AC3E}">
        <p14:creationId xmlns:p14="http://schemas.microsoft.com/office/powerpoint/2010/main" val="652098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515"/>
            <a:ext cx="9144000" cy="582085"/>
          </a:xfrm>
        </p:spPr>
        <p:txBody>
          <a:bodyPr>
            <a:normAutofit/>
          </a:bodyPr>
          <a:lstStyle/>
          <a:p>
            <a:r>
              <a:rPr lang="en-US" sz="2400" dirty="0"/>
              <a:t>Physics Motivation: DIS from the pion cloud of the nucleon</a:t>
            </a:r>
          </a:p>
        </p:txBody>
      </p:sp>
      <p:pic>
        <p:nvPicPr>
          <p:cNvPr id="5" name="Picture 4"/>
          <p:cNvPicPr>
            <a:picLocks noChangeAspect="1"/>
          </p:cNvPicPr>
          <p:nvPr/>
        </p:nvPicPr>
        <p:blipFill>
          <a:blip r:embed="rId2"/>
          <a:stretch>
            <a:fillRect/>
          </a:stretch>
        </p:blipFill>
        <p:spPr>
          <a:xfrm>
            <a:off x="704850" y="609600"/>
            <a:ext cx="3200400" cy="2646697"/>
          </a:xfrm>
          <a:prstGeom prst="rect">
            <a:avLst/>
          </a:prstGeom>
        </p:spPr>
      </p:pic>
      <p:pic>
        <p:nvPicPr>
          <p:cNvPr id="6" name="Picture 5"/>
          <p:cNvPicPr>
            <a:picLocks noChangeAspect="1"/>
          </p:cNvPicPr>
          <p:nvPr/>
        </p:nvPicPr>
        <p:blipFill>
          <a:blip r:embed="rId3"/>
          <a:stretch>
            <a:fillRect/>
          </a:stretch>
        </p:blipFill>
        <p:spPr>
          <a:xfrm>
            <a:off x="4686300" y="609600"/>
            <a:ext cx="3657600" cy="3541986"/>
          </a:xfrm>
          <a:prstGeom prst="rect">
            <a:avLst/>
          </a:prstGeom>
        </p:spPr>
      </p:pic>
      <p:pic>
        <p:nvPicPr>
          <p:cNvPr id="7" name="Picture 6"/>
          <p:cNvPicPr>
            <a:picLocks noChangeAspect="1"/>
          </p:cNvPicPr>
          <p:nvPr/>
        </p:nvPicPr>
        <p:blipFill>
          <a:blip r:embed="rId4"/>
          <a:stretch>
            <a:fillRect/>
          </a:stretch>
        </p:blipFill>
        <p:spPr>
          <a:xfrm>
            <a:off x="4419600" y="5373629"/>
            <a:ext cx="4572000" cy="1112190"/>
          </a:xfrm>
          <a:prstGeom prst="rect">
            <a:avLst/>
          </a:prstGeom>
        </p:spPr>
      </p:pic>
      <p:sp>
        <p:nvSpPr>
          <p:cNvPr id="8" name="TextBox 7"/>
          <p:cNvSpPr txBox="1"/>
          <p:nvPr/>
        </p:nvSpPr>
        <p:spPr>
          <a:xfrm>
            <a:off x="-1" y="3124201"/>
            <a:ext cx="4686301" cy="3293209"/>
          </a:xfrm>
          <a:prstGeom prst="rect">
            <a:avLst/>
          </a:prstGeom>
          <a:noFill/>
        </p:spPr>
        <p:txBody>
          <a:bodyPr wrap="square" rtlCol="0">
            <a:spAutoFit/>
          </a:bodyPr>
          <a:lstStyle/>
          <a:p>
            <a:pPr marL="285750" indent="-285750">
              <a:buFont typeface="Arial" charset="0"/>
              <a:buChar char="•"/>
            </a:pPr>
            <a:r>
              <a:rPr lang="en-US" sz="1600" dirty="0">
                <a:latin typeface="Times New Roman" charset="0"/>
                <a:ea typeface="Times New Roman" charset="0"/>
                <a:cs typeface="Times New Roman" charset="0"/>
              </a:rPr>
              <a:t>DIS from the pion cloud of the nucleon can be ”tagged” by detecting low-energy recoil nucleons in coincidence with DIS electrons, in suitably chosen kinematics:</a:t>
            </a:r>
          </a:p>
          <a:p>
            <a:pPr marL="742950" lvl="1" indent="-285750">
              <a:buFont typeface="Arial" charset="0"/>
              <a:buChar char="•"/>
            </a:pPr>
            <a:r>
              <a:rPr lang="en-US" sz="1600" dirty="0">
                <a:latin typeface="Times New Roman" charset="0"/>
                <a:ea typeface="Times New Roman" charset="0"/>
                <a:cs typeface="Times New Roman" charset="0"/>
              </a:rPr>
              <a:t>8 &lt; W</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 &lt; 18 GeV</a:t>
            </a:r>
            <a:r>
              <a:rPr lang="en-US" sz="1600" baseline="30000" dirty="0">
                <a:latin typeface="Times New Roman" charset="0"/>
                <a:ea typeface="Times New Roman" charset="0"/>
                <a:cs typeface="Times New Roman" charset="0"/>
              </a:rPr>
              <a:t>2</a:t>
            </a:r>
            <a:endParaRPr lang="en-US" sz="1600" dirty="0">
              <a:latin typeface="Times New Roman" charset="0"/>
              <a:ea typeface="Times New Roman" charset="0"/>
              <a:cs typeface="Times New Roman" charset="0"/>
            </a:endParaRPr>
          </a:p>
          <a:p>
            <a:pPr marL="742950" lvl="1" indent="-285750">
              <a:buFont typeface="Arial" charset="0"/>
              <a:buChar char="•"/>
            </a:pPr>
            <a:r>
              <a:rPr lang="en-US" sz="1600" dirty="0">
                <a:latin typeface="Times New Roman" charset="0"/>
                <a:ea typeface="Times New Roman" charset="0"/>
                <a:cs typeface="Times New Roman" charset="0"/>
              </a:rPr>
              <a:t>1 &lt; Q</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 &lt; 3 GeV</a:t>
            </a:r>
            <a:r>
              <a:rPr lang="en-US" sz="1600" baseline="30000" dirty="0">
                <a:latin typeface="Times New Roman" charset="0"/>
                <a:ea typeface="Times New Roman" charset="0"/>
                <a:cs typeface="Times New Roman" charset="0"/>
              </a:rPr>
              <a:t>2</a:t>
            </a:r>
            <a:endParaRPr lang="en-US" sz="1600" dirty="0">
              <a:latin typeface="Times New Roman" charset="0"/>
              <a:ea typeface="Times New Roman" charset="0"/>
              <a:cs typeface="Times New Roman" charset="0"/>
            </a:endParaRPr>
          </a:p>
          <a:p>
            <a:pPr marL="742950" lvl="1" indent="-285750">
              <a:buFont typeface="Arial" charset="0"/>
              <a:buChar char="•"/>
            </a:pPr>
            <a:r>
              <a:rPr lang="en-US" sz="1600" dirty="0">
                <a:latin typeface="Times New Roman" charset="0"/>
                <a:ea typeface="Times New Roman" charset="0"/>
                <a:cs typeface="Times New Roman" charset="0"/>
              </a:rPr>
              <a:t>0.05 &lt; x &lt; 0.2</a:t>
            </a:r>
          </a:p>
          <a:p>
            <a:pPr marL="285750" indent="-285750">
              <a:buFont typeface="Arial" charset="0"/>
              <a:buChar char="•"/>
            </a:pPr>
            <a:r>
              <a:rPr lang="en-US" sz="1600" dirty="0">
                <a:latin typeface="Times New Roman" charset="0"/>
                <a:ea typeface="Times New Roman" charset="0"/>
                <a:cs typeface="Times New Roman" charset="0"/>
              </a:rPr>
              <a:t>Nucleon exists ~20% of the time in a virtual pion-nucleon (5-quark) configuration</a:t>
            </a:r>
          </a:p>
          <a:p>
            <a:pPr marL="285750" indent="-285750">
              <a:buFont typeface="Arial" charset="0"/>
              <a:buChar char="•"/>
            </a:pPr>
            <a:r>
              <a:rPr lang="en-US" sz="1600" dirty="0">
                <a:latin typeface="Times New Roman" charset="0"/>
                <a:ea typeface="Times New Roman" charset="0"/>
                <a:cs typeface="Times New Roman" charset="0"/>
              </a:rPr>
              <a:t>Measurement at low-</a:t>
            </a:r>
            <a:r>
              <a:rPr lang="en-US" sz="1600" i="1" dirty="0">
                <a:latin typeface="Times New Roman" charset="0"/>
                <a:ea typeface="Times New Roman" charset="0"/>
                <a:cs typeface="Times New Roman" charset="0"/>
              </a:rPr>
              <a:t>t</a:t>
            </a:r>
            <a:r>
              <a:rPr lang="en-US" sz="1600" dirty="0">
                <a:latin typeface="Times New Roman" charset="0"/>
                <a:ea typeface="Times New Roman" charset="0"/>
                <a:cs typeface="Times New Roman" charset="0"/>
              </a:rPr>
              <a:t> can provide for a model-dependent extraction of pion structure function</a:t>
            </a:r>
          </a:p>
          <a:p>
            <a:pPr marL="285750" indent="-285750">
              <a:buFont typeface="Arial" charset="0"/>
              <a:buChar char="•"/>
            </a:pPr>
            <a:r>
              <a:rPr lang="en-US" sz="1600" dirty="0">
                <a:latin typeface="Times New Roman" charset="0"/>
                <a:ea typeface="Times New Roman" charset="0"/>
                <a:cs typeface="Times New Roman" charset="0"/>
              </a:rPr>
              <a:t>d(</a:t>
            </a:r>
            <a:r>
              <a:rPr lang="en-US" sz="1600" dirty="0" err="1">
                <a:latin typeface="Times New Roman" charset="0"/>
                <a:ea typeface="Times New Roman" charset="0"/>
                <a:cs typeface="Times New Roman" charset="0"/>
              </a:rPr>
              <a:t>e,e’pp</a:t>
            </a:r>
            <a:r>
              <a:rPr lang="en-US" sz="1600" dirty="0">
                <a:latin typeface="Times New Roman" charset="0"/>
                <a:ea typeface="Times New Roman" charset="0"/>
                <a:cs typeface="Times New Roman" charset="0"/>
              </a:rPr>
              <a:t>) and p(</a:t>
            </a:r>
            <a:r>
              <a:rPr lang="en-US" sz="1600" dirty="0" err="1">
                <a:latin typeface="Times New Roman" charset="0"/>
                <a:ea typeface="Times New Roman" charset="0"/>
                <a:cs typeface="Times New Roman" charset="0"/>
              </a:rPr>
              <a:t>e,e’p</a:t>
            </a:r>
            <a:r>
              <a:rPr lang="en-US" sz="1600" dirty="0">
                <a:latin typeface="Times New Roman" charset="0"/>
                <a:ea typeface="Times New Roman" charset="0"/>
                <a:cs typeface="Times New Roman" charset="0"/>
              </a:rPr>
              <a:t>) to measure charged and neutral pion</a:t>
            </a:r>
          </a:p>
        </p:txBody>
      </p:sp>
      <p:sp>
        <p:nvSpPr>
          <p:cNvPr id="9" name="TextBox 8"/>
          <p:cNvSpPr txBox="1"/>
          <p:nvPr/>
        </p:nvSpPr>
        <p:spPr>
          <a:xfrm>
            <a:off x="4572000" y="4038600"/>
            <a:ext cx="4572000" cy="1477328"/>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Flavor asymmetry of the nucleon sea as observed in </a:t>
            </a:r>
            <a:r>
              <a:rPr lang="en-US" dirty="0" err="1">
                <a:latin typeface="Times New Roman" charset="0"/>
                <a:ea typeface="Times New Roman" charset="0"/>
                <a:cs typeface="Times New Roman" charset="0"/>
              </a:rPr>
              <a:t>Fermilab</a:t>
            </a:r>
            <a:r>
              <a:rPr lang="en-US" dirty="0">
                <a:latin typeface="Times New Roman" charset="0"/>
                <a:ea typeface="Times New Roman" charset="0"/>
                <a:cs typeface="Times New Roman" charset="0"/>
              </a:rPr>
              <a:t> E866 (</a:t>
            </a:r>
            <a:r>
              <a:rPr lang="en-US" dirty="0" err="1">
                <a:latin typeface="Times New Roman" charset="0"/>
                <a:ea typeface="Times New Roman" charset="0"/>
                <a:cs typeface="Times New Roman" charset="0"/>
              </a:rPr>
              <a:t>Drell</a:t>
            </a:r>
            <a:r>
              <a:rPr lang="en-US" dirty="0">
                <a:latin typeface="Times New Roman" charset="0"/>
                <a:ea typeface="Times New Roman" charset="0"/>
                <a:cs typeface="Times New Roman" charset="0"/>
              </a:rPr>
              <a:t>-Yan) has been interpreted as evidence for significant pion-cloud contributions to the nucleon structure</a:t>
            </a:r>
          </a:p>
        </p:txBody>
      </p:sp>
      <p:sp>
        <p:nvSpPr>
          <p:cNvPr id="10" name="Date Placeholder 9"/>
          <p:cNvSpPr>
            <a:spLocks noGrp="1"/>
          </p:cNvSpPr>
          <p:nvPr>
            <p:ph type="dt" sz="half" idx="10"/>
          </p:nvPr>
        </p:nvSpPr>
        <p:spPr/>
        <p:txBody>
          <a:bodyPr/>
          <a:lstStyle/>
          <a:p>
            <a:r>
              <a:rPr lang="en-US"/>
              <a:t>2/26/19</a:t>
            </a:r>
          </a:p>
        </p:txBody>
      </p:sp>
      <p:sp>
        <p:nvSpPr>
          <p:cNvPr id="2" name="Footer Placeholder 1">
            <a:extLst>
              <a:ext uri="{FF2B5EF4-FFF2-40B4-BE49-F238E27FC236}">
                <a16:creationId xmlns:a16="http://schemas.microsoft.com/office/drawing/2014/main" id="{905DCA46-F127-A643-B2C3-D480F3D931DC}"/>
              </a:ext>
            </a:extLst>
          </p:cNvPr>
          <p:cNvSpPr>
            <a:spLocks noGrp="1"/>
          </p:cNvSpPr>
          <p:nvPr>
            <p:ph type="ftr" sz="quarter" idx="11"/>
          </p:nvPr>
        </p:nvSpPr>
        <p:spPr/>
        <p:txBody>
          <a:bodyPr/>
          <a:lstStyle/>
          <a:p>
            <a:r>
              <a:rPr lang="en-US"/>
              <a:t>SBS Winter Collaboration Meeting 2019</a:t>
            </a:r>
          </a:p>
        </p:txBody>
      </p:sp>
      <p:sp>
        <p:nvSpPr>
          <p:cNvPr id="3" name="Slide Number Placeholder 2">
            <a:extLst>
              <a:ext uri="{FF2B5EF4-FFF2-40B4-BE49-F238E27FC236}">
                <a16:creationId xmlns:a16="http://schemas.microsoft.com/office/drawing/2014/main" id="{FFB36A1B-2A52-FE4C-ACCB-F476BCBE0AA0}"/>
              </a:ext>
            </a:extLst>
          </p:cNvPr>
          <p:cNvSpPr>
            <a:spLocks noGrp="1"/>
          </p:cNvSpPr>
          <p:nvPr>
            <p:ph type="sldNum" sz="quarter" idx="12"/>
          </p:nvPr>
        </p:nvSpPr>
        <p:spPr/>
        <p:txBody>
          <a:bodyPr/>
          <a:lstStyle/>
          <a:p>
            <a:fld id="{8127209B-B3F5-498A-AD06-B1E95A6A5D2E}" type="slidenum">
              <a:rPr lang="en-US" smtClean="0"/>
              <a:t>38</a:t>
            </a:fld>
            <a:endParaRPr lang="en-US"/>
          </a:p>
        </p:txBody>
      </p:sp>
    </p:spTree>
    <p:extLst>
      <p:ext uri="{BB962C8B-B14F-4D97-AF65-F5344CB8AC3E}">
        <p14:creationId xmlns:p14="http://schemas.microsoft.com/office/powerpoint/2010/main" val="41421338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Some projected results from TDIS</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stretch>
            <a:fillRect/>
          </a:stretch>
        </p:blipFill>
        <p:spPr>
          <a:xfrm>
            <a:off x="4572000" y="630382"/>
            <a:ext cx="4572000" cy="4533688"/>
          </a:xfrm>
          <a:prstGeom prst="rect">
            <a:avLst/>
          </a:prstGeom>
        </p:spPr>
      </p:pic>
      <p:sp>
        <p:nvSpPr>
          <p:cNvPr id="8" name="TextBox 7"/>
          <p:cNvSpPr txBox="1"/>
          <p:nvPr/>
        </p:nvSpPr>
        <p:spPr>
          <a:xfrm>
            <a:off x="4572000" y="5184852"/>
            <a:ext cx="4572000" cy="369332"/>
          </a:xfrm>
          <a:prstGeom prst="rect">
            <a:avLst/>
          </a:prstGeom>
          <a:noFill/>
        </p:spPr>
        <p:txBody>
          <a:bodyPr wrap="square" rtlCol="0">
            <a:spAutoFit/>
          </a:bodyPr>
          <a:lstStyle/>
          <a:p>
            <a:pPr algn="ctr"/>
            <a:r>
              <a:rPr lang="en-US" dirty="0">
                <a:latin typeface="Times New Roman" charset="0"/>
                <a:ea typeface="Times New Roman" charset="0"/>
                <a:cs typeface="Times New Roman" charset="0"/>
              </a:rPr>
              <a:t>Projected pion structure function results</a:t>
            </a:r>
          </a:p>
        </p:txBody>
      </p:sp>
      <p:pic>
        <p:nvPicPr>
          <p:cNvPr id="9" name="Picture 8"/>
          <p:cNvPicPr>
            <a:picLocks noChangeAspect="1"/>
          </p:cNvPicPr>
          <p:nvPr/>
        </p:nvPicPr>
        <p:blipFill>
          <a:blip r:embed="rId3"/>
          <a:stretch>
            <a:fillRect/>
          </a:stretch>
        </p:blipFill>
        <p:spPr>
          <a:xfrm>
            <a:off x="9236" y="883659"/>
            <a:ext cx="4572000" cy="3637109"/>
          </a:xfrm>
          <a:prstGeom prst="rect">
            <a:avLst/>
          </a:prstGeom>
        </p:spPr>
      </p:pic>
      <p:sp>
        <p:nvSpPr>
          <p:cNvPr id="10" name="TextBox 9"/>
          <p:cNvSpPr txBox="1"/>
          <p:nvPr/>
        </p:nvSpPr>
        <p:spPr>
          <a:xfrm>
            <a:off x="9236" y="4246798"/>
            <a:ext cx="4562764" cy="1477328"/>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Projected results of 𝛑p semi-inclusive structure function with experimental kinematic cuts, compared to inclusive structure function, and expected contributions from other channels</a:t>
            </a:r>
          </a:p>
        </p:txBody>
      </p:sp>
      <p:sp>
        <p:nvSpPr>
          <p:cNvPr id="7" name="Footer Placeholder 6">
            <a:extLst>
              <a:ext uri="{FF2B5EF4-FFF2-40B4-BE49-F238E27FC236}">
                <a16:creationId xmlns:a16="http://schemas.microsoft.com/office/drawing/2014/main" id="{0ECF3242-8DF0-BB47-9118-1C78EC5606CF}"/>
              </a:ext>
            </a:extLst>
          </p:cNvPr>
          <p:cNvSpPr>
            <a:spLocks noGrp="1"/>
          </p:cNvSpPr>
          <p:nvPr>
            <p:ph type="ftr" sz="quarter" idx="11"/>
          </p:nvPr>
        </p:nvSpPr>
        <p:spPr/>
        <p:txBody>
          <a:bodyPr/>
          <a:lstStyle/>
          <a:p>
            <a:r>
              <a:rPr lang="en-US"/>
              <a:t>SBS Winter Collaboration Meeting 2019</a:t>
            </a:r>
          </a:p>
        </p:txBody>
      </p:sp>
      <p:sp>
        <p:nvSpPr>
          <p:cNvPr id="11" name="Slide Number Placeholder 10">
            <a:extLst>
              <a:ext uri="{FF2B5EF4-FFF2-40B4-BE49-F238E27FC236}">
                <a16:creationId xmlns:a16="http://schemas.microsoft.com/office/drawing/2014/main" id="{F6475D2E-5495-E344-A226-550D7B067C07}"/>
              </a:ext>
            </a:extLst>
          </p:cNvPr>
          <p:cNvSpPr>
            <a:spLocks noGrp="1"/>
          </p:cNvSpPr>
          <p:nvPr>
            <p:ph type="sldNum" sz="quarter" idx="12"/>
          </p:nvPr>
        </p:nvSpPr>
        <p:spPr/>
        <p:txBody>
          <a:bodyPr/>
          <a:lstStyle/>
          <a:p>
            <a:fld id="{8127209B-B3F5-498A-AD06-B1E95A6A5D2E}" type="slidenum">
              <a:rPr lang="en-US" smtClean="0"/>
              <a:t>39</a:t>
            </a:fld>
            <a:endParaRPr lang="en-US"/>
          </a:p>
        </p:txBody>
      </p:sp>
    </p:spTree>
    <p:extLst>
      <p:ext uri="{BB962C8B-B14F-4D97-AF65-F5344CB8AC3E}">
        <p14:creationId xmlns:p14="http://schemas.microsoft.com/office/powerpoint/2010/main" val="3093327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Polarization Transfer in Elastic </a:t>
            </a:r>
            <a:r>
              <a:rPr lang="en-US" i="1" dirty="0" err="1"/>
              <a:t>eN</a:t>
            </a:r>
            <a:r>
              <a:rPr lang="en-US" dirty="0"/>
              <a:t> scattering</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5127"/>
            <a:ext cx="4572000" cy="4426768"/>
          </a:xfrm>
          <a:prstGeom prst="rect">
            <a:avLst/>
          </a:prstGeom>
        </p:spPr>
      </p:pic>
      <p:pic>
        <p:nvPicPr>
          <p:cNvPr id="12" name="Picture 11"/>
          <p:cNvPicPr>
            <a:picLocks noChangeAspect="1"/>
          </p:cNvPicPr>
          <p:nvPr/>
        </p:nvPicPr>
        <p:blipFill>
          <a:blip r:embed="rId3"/>
          <a:stretch>
            <a:fillRect/>
          </a:stretch>
        </p:blipFill>
        <p:spPr>
          <a:xfrm>
            <a:off x="4572000" y="572201"/>
            <a:ext cx="4533900" cy="2578100"/>
          </a:xfrm>
          <a:prstGeom prst="rect">
            <a:avLst/>
          </a:prstGeom>
        </p:spPr>
      </p:pic>
      <p:sp>
        <p:nvSpPr>
          <p:cNvPr id="13" name="Rectangle 12"/>
          <p:cNvSpPr/>
          <p:nvPr/>
        </p:nvSpPr>
        <p:spPr>
          <a:xfrm>
            <a:off x="4572000" y="3160238"/>
            <a:ext cx="4572000" cy="3416320"/>
          </a:xfrm>
          <a:prstGeom prst="rect">
            <a:avLst/>
          </a:prstGeom>
        </p:spPr>
        <p:txBody>
          <a:bodyPr wrap="square">
            <a:spAutoFit/>
          </a:bodyPr>
          <a:lstStyle/>
          <a:p>
            <a:pPr marL="285750" indent="-285750">
              <a:buFont typeface="Arial" pitchFamily="34" charset="0"/>
              <a:buChar char="•"/>
            </a:pPr>
            <a:r>
              <a:rPr lang="en-US" sz="1200" dirty="0">
                <a:latin typeface="Times New Roman"/>
                <a:cs typeface="Times New Roman"/>
              </a:rPr>
              <a:t>The polarization transferred to the recoiling proton in the elastic scattering of longitudinally polarized electrons by unpolarized target protons has nonzero components parallel and perpendicular to the momentum transfer in the scattering plane. </a:t>
            </a:r>
          </a:p>
          <a:p>
            <a:pPr marL="285750" indent="-285750">
              <a:buFont typeface="Arial" pitchFamily="34" charset="0"/>
              <a:buChar char="•"/>
            </a:pPr>
            <a:r>
              <a:rPr lang="en-US" sz="1200" dirty="0">
                <a:latin typeface="Times New Roman"/>
                <a:cs typeface="Times New Roman"/>
              </a:rPr>
              <a:t>The transferred polarization components provide enhanced sensitivity to the electric (magnetic) form factor at large (small) Q</a:t>
            </a:r>
            <a:r>
              <a:rPr lang="en-US" sz="1200" baseline="30000" dirty="0">
                <a:latin typeface="Times New Roman"/>
                <a:cs typeface="Times New Roman"/>
              </a:rPr>
              <a:t>2</a:t>
            </a:r>
            <a:r>
              <a:rPr lang="en-US" sz="1200" dirty="0">
                <a:latin typeface="Times New Roman"/>
                <a:cs typeface="Times New Roman"/>
              </a:rPr>
              <a:t>. </a:t>
            </a:r>
          </a:p>
          <a:p>
            <a:pPr marL="285750" indent="-285750">
              <a:buFont typeface="Arial" pitchFamily="34" charset="0"/>
              <a:buChar char="•"/>
            </a:pPr>
            <a:r>
              <a:rPr lang="en-US" sz="1200" dirty="0">
                <a:latin typeface="Times New Roman"/>
                <a:cs typeface="Times New Roman"/>
              </a:rPr>
              <a:t>A simultaneous measurement of both components in a proton polarimeter allows a precise determination of the ratio of form factors in a single kinematic setting, and provides exact cancellations of many systematic uncertainties, such as acceptance/efficiency, polarimeter instrumental asymmetry and analyzing power, beam polarization, etc., making the method both statistically precise and systematically robust. </a:t>
            </a:r>
          </a:p>
          <a:p>
            <a:pPr marL="285750" indent="-285750">
              <a:buFont typeface="Arial" pitchFamily="34" charset="0"/>
              <a:buChar char="•"/>
            </a:pPr>
            <a:r>
              <a:rPr lang="en-US" sz="1200" dirty="0">
                <a:latin typeface="Times New Roman"/>
                <a:cs typeface="Times New Roman"/>
              </a:rPr>
              <a:t>Rapidly falling elastic </a:t>
            </a:r>
            <a:r>
              <a:rPr lang="en-US" sz="1200" i="1" dirty="0">
                <a:latin typeface="Times New Roman"/>
                <a:cs typeface="Times New Roman"/>
              </a:rPr>
              <a:t>ep </a:t>
            </a:r>
            <a:r>
              <a:rPr lang="en-US" sz="1200" dirty="0">
                <a:latin typeface="Times New Roman"/>
                <a:cs typeface="Times New Roman"/>
              </a:rPr>
              <a:t>cross section and polarimeter figure-of-merit at large Q</a:t>
            </a:r>
            <a:r>
              <a:rPr lang="en-US" sz="1200" baseline="30000" dirty="0">
                <a:latin typeface="Times New Roman"/>
                <a:cs typeface="Times New Roman"/>
              </a:rPr>
              <a:t>2</a:t>
            </a:r>
            <a:r>
              <a:rPr lang="en-US" sz="1200" dirty="0">
                <a:latin typeface="Times New Roman"/>
                <a:cs typeface="Times New Roman"/>
              </a:rPr>
              <a:t> necessitate high luminosity, high duty-cycle, and large acceptance. Such measurements can only presently be performed using </a:t>
            </a:r>
            <a:r>
              <a:rPr lang="en-US" sz="1200" dirty="0" err="1">
                <a:latin typeface="Times New Roman"/>
                <a:cs typeface="Times New Roman"/>
              </a:rPr>
              <a:t>CEBAF@JLab</a:t>
            </a:r>
            <a:r>
              <a:rPr lang="en-US" sz="1200" dirty="0">
                <a:latin typeface="Times New Roman"/>
                <a:cs typeface="Times New Roman"/>
              </a:rPr>
              <a:t>. </a:t>
            </a:r>
          </a:p>
        </p:txBody>
      </p:sp>
      <p:sp>
        <p:nvSpPr>
          <p:cNvPr id="14" name="Rectangle 13"/>
          <p:cNvSpPr/>
          <p:nvPr/>
        </p:nvSpPr>
        <p:spPr>
          <a:xfrm>
            <a:off x="0" y="5125310"/>
            <a:ext cx="4572000" cy="1200329"/>
          </a:xfrm>
          <a:prstGeom prst="rect">
            <a:avLst/>
          </a:prstGeom>
        </p:spPr>
        <p:txBody>
          <a:bodyPr wrap="square">
            <a:spAutoFit/>
          </a:bodyPr>
          <a:lstStyle/>
          <a:p>
            <a:pPr marL="285750" indent="-285750">
              <a:buFont typeface="Arial" pitchFamily="34" charset="0"/>
              <a:buChar char="•"/>
            </a:pPr>
            <a:r>
              <a:rPr lang="en-US" b="1" i="1" dirty="0">
                <a:solidFill>
                  <a:srgbClr val="FF0000"/>
                </a:solidFill>
                <a:latin typeface="Times New Roman"/>
                <a:cs typeface="Times New Roman"/>
              </a:rPr>
              <a:t>The ratio of transferred polarization components is directly proportional to G</a:t>
            </a:r>
            <a:r>
              <a:rPr lang="en-US" b="1" i="1" baseline="-25000" dirty="0">
                <a:solidFill>
                  <a:srgbClr val="FF0000"/>
                </a:solidFill>
                <a:latin typeface="Times New Roman"/>
                <a:cs typeface="Times New Roman"/>
              </a:rPr>
              <a:t>E</a:t>
            </a:r>
            <a:r>
              <a:rPr lang="en-US" b="1" i="1" dirty="0">
                <a:solidFill>
                  <a:srgbClr val="FF0000"/>
                </a:solidFill>
                <a:latin typeface="Times New Roman"/>
                <a:cs typeface="Times New Roman"/>
              </a:rPr>
              <a:t>/G</a:t>
            </a:r>
            <a:r>
              <a:rPr lang="en-US" b="1" i="1" baseline="-25000" dirty="0">
                <a:solidFill>
                  <a:srgbClr val="FF0000"/>
                </a:solidFill>
                <a:latin typeface="Times New Roman"/>
                <a:cs typeface="Times New Roman"/>
              </a:rPr>
              <a:t>M</a:t>
            </a:r>
            <a:r>
              <a:rPr lang="en-US" b="1" i="1" dirty="0">
                <a:solidFill>
                  <a:srgbClr val="FF0000"/>
                </a:solidFill>
                <a:latin typeface="Times New Roman"/>
                <a:cs typeface="Times New Roman"/>
              </a:rPr>
              <a:t>, and therefore much more sensitive to G</a:t>
            </a:r>
            <a:r>
              <a:rPr lang="en-US" b="1" i="1" baseline="-25000" dirty="0">
                <a:solidFill>
                  <a:srgbClr val="FF0000"/>
                </a:solidFill>
                <a:latin typeface="Times New Roman"/>
                <a:cs typeface="Times New Roman"/>
              </a:rPr>
              <a:t>E</a:t>
            </a:r>
            <a:r>
              <a:rPr lang="en-US" b="1" i="1" dirty="0">
                <a:solidFill>
                  <a:srgbClr val="FF0000"/>
                </a:solidFill>
                <a:latin typeface="Times New Roman"/>
                <a:cs typeface="Times New Roman"/>
              </a:rPr>
              <a:t> at large Q</a:t>
            </a:r>
            <a:r>
              <a:rPr lang="en-US" b="1" i="1" baseline="30000" dirty="0">
                <a:solidFill>
                  <a:srgbClr val="FF0000"/>
                </a:solidFill>
                <a:latin typeface="Times New Roman"/>
                <a:cs typeface="Times New Roman"/>
              </a:rPr>
              <a:t>2</a:t>
            </a:r>
            <a:r>
              <a:rPr lang="en-US" b="1" i="1" dirty="0">
                <a:solidFill>
                  <a:srgbClr val="FF0000"/>
                </a:solidFill>
                <a:latin typeface="Times New Roman" pitchFamily="18" charset="0"/>
                <a:cs typeface="Times New Roman" pitchFamily="18" charset="0"/>
              </a:rPr>
              <a:t> than the cross section</a:t>
            </a:r>
          </a:p>
        </p:txBody>
      </p:sp>
      <p:pic>
        <p:nvPicPr>
          <p:cNvPr id="15" name="Picture 14"/>
          <p:cNvPicPr>
            <a:picLocks noChangeAspect="1"/>
          </p:cNvPicPr>
          <p:nvPr/>
        </p:nvPicPr>
        <p:blipFill>
          <a:blip r:embed="rId4"/>
          <a:stretch>
            <a:fillRect/>
          </a:stretch>
        </p:blipFill>
        <p:spPr>
          <a:xfrm>
            <a:off x="626918" y="2151495"/>
            <a:ext cx="889000" cy="190500"/>
          </a:xfrm>
          <a:prstGeom prst="rect">
            <a:avLst/>
          </a:prstGeom>
        </p:spPr>
      </p:pic>
      <p:sp>
        <p:nvSpPr>
          <p:cNvPr id="7" name="Footer Placeholder 6">
            <a:extLst>
              <a:ext uri="{FF2B5EF4-FFF2-40B4-BE49-F238E27FC236}">
                <a16:creationId xmlns:a16="http://schemas.microsoft.com/office/drawing/2014/main" id="{77FD3DA4-A558-E642-BF6F-855AD25C4FBA}"/>
              </a:ext>
            </a:extLst>
          </p:cNvPr>
          <p:cNvSpPr>
            <a:spLocks noGrp="1"/>
          </p:cNvSpPr>
          <p:nvPr>
            <p:ph type="ftr" sz="quarter" idx="11"/>
          </p:nvPr>
        </p:nvSpPr>
        <p:spPr/>
        <p:txBody>
          <a:bodyPr/>
          <a:lstStyle/>
          <a:p>
            <a:r>
              <a:rPr lang="en-US"/>
              <a:t>SBS Winter Collaboration Meeting 2019</a:t>
            </a:r>
          </a:p>
        </p:txBody>
      </p:sp>
      <p:sp>
        <p:nvSpPr>
          <p:cNvPr id="8" name="Slide Number Placeholder 7">
            <a:extLst>
              <a:ext uri="{FF2B5EF4-FFF2-40B4-BE49-F238E27FC236}">
                <a16:creationId xmlns:a16="http://schemas.microsoft.com/office/drawing/2014/main" id="{E9456398-0A7D-DC42-9E64-A235600283BC}"/>
              </a:ext>
            </a:extLst>
          </p:cNvPr>
          <p:cNvSpPr>
            <a:spLocks noGrp="1"/>
          </p:cNvSpPr>
          <p:nvPr>
            <p:ph type="sldNum" sz="quarter" idx="12"/>
          </p:nvPr>
        </p:nvSpPr>
        <p:spPr/>
        <p:txBody>
          <a:bodyPr/>
          <a:lstStyle/>
          <a:p>
            <a:fld id="{8127209B-B3F5-498A-AD06-B1E95A6A5D2E}" type="slidenum">
              <a:rPr lang="en-US" smtClean="0"/>
              <a:t>4</a:t>
            </a:fld>
            <a:endParaRPr lang="en-US"/>
          </a:p>
        </p:txBody>
      </p:sp>
    </p:spTree>
    <p:extLst>
      <p:ext uri="{BB962C8B-B14F-4D97-AF65-F5344CB8AC3E}">
        <p14:creationId xmlns:p14="http://schemas.microsoft.com/office/powerpoint/2010/main" val="1266447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E11959-CFB9-ED4F-815C-4EB4B60288CB}"/>
              </a:ext>
            </a:extLst>
          </p:cNvPr>
          <p:cNvPicPr>
            <a:picLocks noChangeAspect="1"/>
          </p:cNvPicPr>
          <p:nvPr/>
        </p:nvPicPr>
        <p:blipFill>
          <a:blip r:embed="rId2"/>
          <a:stretch>
            <a:fillRect/>
          </a:stretch>
        </p:blipFill>
        <p:spPr>
          <a:xfrm>
            <a:off x="914400" y="638684"/>
            <a:ext cx="7315200" cy="5487888"/>
          </a:xfrm>
          <a:prstGeom prst="rect">
            <a:avLst/>
          </a:prstGeom>
        </p:spPr>
      </p:pic>
      <p:sp>
        <p:nvSpPr>
          <p:cNvPr id="4" name="Date Placeholder 3">
            <a:extLst>
              <a:ext uri="{FF2B5EF4-FFF2-40B4-BE49-F238E27FC236}">
                <a16:creationId xmlns:a16="http://schemas.microsoft.com/office/drawing/2014/main" id="{1485ABDB-602E-2249-A49C-B20BCBE62AAF}"/>
              </a:ext>
            </a:extLst>
          </p:cNvPr>
          <p:cNvSpPr>
            <a:spLocks noGrp="1"/>
          </p:cNvSpPr>
          <p:nvPr>
            <p:ph type="dt" sz="half" idx="10"/>
          </p:nvPr>
        </p:nvSpPr>
        <p:spPr/>
        <p:txBody>
          <a:bodyPr/>
          <a:lstStyle/>
          <a:p>
            <a:r>
              <a:rPr lang="en-US"/>
              <a:t>2/26/19</a:t>
            </a:r>
          </a:p>
        </p:txBody>
      </p:sp>
      <p:sp>
        <p:nvSpPr>
          <p:cNvPr id="5" name="Footer Placeholder 4">
            <a:extLst>
              <a:ext uri="{FF2B5EF4-FFF2-40B4-BE49-F238E27FC236}">
                <a16:creationId xmlns:a16="http://schemas.microsoft.com/office/drawing/2014/main" id="{AB39427C-4E08-1A45-85E1-649BC14381C5}"/>
              </a:ext>
            </a:extLst>
          </p:cNvPr>
          <p:cNvSpPr>
            <a:spLocks noGrp="1"/>
          </p:cNvSpPr>
          <p:nvPr>
            <p:ph type="ftr" sz="quarter" idx="11"/>
          </p:nvPr>
        </p:nvSpPr>
        <p:spPr/>
        <p:txBody>
          <a:bodyPr/>
          <a:lstStyle/>
          <a:p>
            <a:r>
              <a:rPr lang="en-US"/>
              <a:t>SBS Winter Collaboration Meeting 2019</a:t>
            </a:r>
          </a:p>
        </p:txBody>
      </p:sp>
      <p:sp>
        <p:nvSpPr>
          <p:cNvPr id="6" name="Slide Number Placeholder 5">
            <a:extLst>
              <a:ext uri="{FF2B5EF4-FFF2-40B4-BE49-F238E27FC236}">
                <a16:creationId xmlns:a16="http://schemas.microsoft.com/office/drawing/2014/main" id="{519A747A-0A39-844C-84FA-2CA2F7450A56}"/>
              </a:ext>
            </a:extLst>
          </p:cNvPr>
          <p:cNvSpPr>
            <a:spLocks noGrp="1"/>
          </p:cNvSpPr>
          <p:nvPr>
            <p:ph type="sldNum" sz="quarter" idx="12"/>
          </p:nvPr>
        </p:nvSpPr>
        <p:spPr/>
        <p:txBody>
          <a:bodyPr/>
          <a:lstStyle/>
          <a:p>
            <a:fld id="{8127209B-B3F5-498A-AD06-B1E95A6A5D2E}" type="slidenum">
              <a:rPr lang="en-US" smtClean="0"/>
              <a:t>40</a:t>
            </a:fld>
            <a:endParaRPr lang="en-US"/>
          </a:p>
        </p:txBody>
      </p:sp>
    </p:spTree>
    <p:extLst>
      <p:ext uri="{BB962C8B-B14F-4D97-AF65-F5344CB8AC3E}">
        <p14:creationId xmlns:p14="http://schemas.microsoft.com/office/powerpoint/2010/main" val="3810165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CBDAE3-8948-6748-A59C-14C01FDAE3F7}"/>
              </a:ext>
            </a:extLst>
          </p:cNvPr>
          <p:cNvSpPr>
            <a:spLocks noGrp="1"/>
          </p:cNvSpPr>
          <p:nvPr>
            <p:ph type="title"/>
          </p:nvPr>
        </p:nvSpPr>
        <p:spPr>
          <a:xfrm>
            <a:off x="0" y="27515"/>
            <a:ext cx="9144000" cy="963085"/>
          </a:xfrm>
        </p:spPr>
        <p:txBody>
          <a:bodyPr>
            <a:normAutofit fontScale="90000"/>
          </a:bodyPr>
          <a:lstStyle/>
          <a:p>
            <a:r>
              <a:rPr lang="en-US" dirty="0"/>
              <a:t>Other </a:t>
            </a:r>
            <a:r>
              <a:rPr lang="en-US" i="1" dirty="0"/>
              <a:t>potential</a:t>
            </a:r>
            <a:r>
              <a:rPr lang="en-US" dirty="0"/>
              <a:t> future physics with BB/SBS (speculative, not yet approved)</a:t>
            </a:r>
          </a:p>
        </p:txBody>
      </p:sp>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99FFAEB0-9330-0545-BC12-D77084AE7D6A}"/>
                  </a:ext>
                </a:extLst>
              </p:cNvPr>
              <p:cNvSpPr>
                <a:spLocks noGrp="1"/>
              </p:cNvSpPr>
              <p:nvPr>
                <p:ph idx="1"/>
              </p:nvPr>
            </p:nvSpPr>
            <p:spPr/>
            <p:txBody>
              <a:bodyPr/>
              <a:lstStyle/>
              <a:p>
                <a:r>
                  <a:rPr lang="en-US" dirty="0"/>
                  <a:t>J/</a:t>
                </a:r>
                <a14:m>
                  <m:oMath xmlns:m="http://schemas.openxmlformats.org/officeDocument/2006/math">
                    <m:r>
                      <a:rPr lang="en-US" b="0" i="1" smtClean="0">
                        <a:latin typeface="Cambria Math" panose="02040503050406030204" pitchFamily="18" charset="0"/>
                      </a:rPr>
                      <m:t>𝜓</m:t>
                    </m:r>
                  </m:oMath>
                </a14:m>
                <a:r>
                  <a:rPr lang="en-US" dirty="0"/>
                  <a:t> recoil polarization</a:t>
                </a:r>
              </a:p>
              <a:p>
                <a:r>
                  <a:rPr lang="en-US" dirty="0"/>
                  <a:t>Longitudinally polarized </a:t>
                </a:r>
                <a:r>
                  <a:rPr lang="en-US" baseline="30000" dirty="0"/>
                  <a:t>3</a:t>
                </a:r>
                <a:r>
                  <a:rPr lang="en-US" dirty="0"/>
                  <a:t>He DIS/SIDIS </a:t>
                </a:r>
              </a:p>
              <a:p>
                <a:r>
                  <a:rPr lang="en-US" dirty="0"/>
                  <a:t>Polarized proton inclusive DIS/SIDIS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e>
                      <m:sub>
                        <m:r>
                          <a:rPr lang="en-US" b="0" i="1" smtClean="0">
                            <a:latin typeface="Cambria Math" panose="02040503050406030204" pitchFamily="18" charset="0"/>
                          </a:rPr>
                          <m:t>2</m:t>
                        </m:r>
                      </m:sub>
                      <m:sup>
                        <m:r>
                          <a:rPr lang="en-US" b="0" i="1" smtClean="0">
                            <a:latin typeface="Cambria Math" panose="02040503050406030204" pitchFamily="18" charset="0"/>
                          </a:rPr>
                          <m:t>𝑝</m:t>
                        </m:r>
                      </m:sup>
                    </m:sSubSup>
                  </m:oMath>
                </a14:m>
                <a:r>
                  <a:rPr lang="en-US" dirty="0"/>
                  <a:t> etc.) </a:t>
                </a:r>
              </a:p>
              <a:p>
                <a:r>
                  <a:rPr lang="en-US" dirty="0"/>
                  <a:t>TDIS-</a:t>
                </a:r>
                <a:r>
                  <a:rPr lang="en-US" dirty="0" err="1"/>
                  <a:t>nDVCS</a:t>
                </a:r>
                <a:endParaRPr lang="en-US" dirty="0"/>
              </a:p>
              <a:p>
                <a:r>
                  <a:rPr lang="en-US" dirty="0"/>
                  <a:t>Exclusive vector meson production (</a:t>
                </a:r>
                <a14:m>
                  <m:oMath xmlns:m="http://schemas.openxmlformats.org/officeDocument/2006/math">
                    <m:r>
                      <a:rPr lang="en-US" b="0" i="1" smtClean="0">
                        <a:latin typeface="Cambria Math" panose="02040503050406030204" pitchFamily="18" charset="0"/>
                      </a:rPr>
                      <m:t>𝜌</m:t>
                    </m:r>
                    <m:r>
                      <a:rPr lang="en-US" b="0" i="1" smtClean="0">
                        <a:latin typeface="Cambria Math" panose="02040503050406030204" pitchFamily="18" charset="0"/>
                      </a:rPr>
                      <m:t>, </m:t>
                    </m:r>
                    <m:r>
                      <a:rPr lang="en-US" b="0" i="1" smtClean="0">
                        <a:latin typeface="Cambria Math" panose="02040503050406030204" pitchFamily="18" charset="0"/>
                      </a:rPr>
                      <m:t>𝜔</m:t>
                    </m:r>
                    <m:r>
                      <a:rPr lang="en-US" b="0" i="1" smtClean="0">
                        <a:latin typeface="Cambria Math" panose="02040503050406030204" pitchFamily="18" charset="0"/>
                      </a:rPr>
                      <m:t>, </m:t>
                    </m:r>
                    <m:r>
                      <a:rPr lang="en-US" b="0" i="1" smtClean="0">
                        <a:latin typeface="Cambria Math" panose="02040503050406030204" pitchFamily="18" charset="0"/>
                      </a:rPr>
                      <m:t>𝜙</m:t>
                    </m:r>
                  </m:oMath>
                </a14:m>
                <a:r>
                  <a:rPr lang="en-US" dirty="0"/>
                  <a:t>) (run group with SIDIS)</a:t>
                </a:r>
              </a:p>
              <a:p>
                <a:r>
                  <a:rPr lang="en-US" dirty="0" err="1"/>
                  <a:t>e+p</a:t>
                </a:r>
                <a:r>
                  <a:rPr lang="en-US" dirty="0"/>
                  <a:t> polarization transfer</a:t>
                </a:r>
              </a:p>
              <a:p>
                <a:pPr marL="0" indent="0">
                  <a:buNone/>
                </a:pPr>
                <a:endParaRPr lang="en-US" dirty="0"/>
              </a:p>
            </p:txBody>
          </p:sp>
        </mc:Choice>
        <mc:Fallback>
          <p:sp>
            <p:nvSpPr>
              <p:cNvPr id="6" name="Content Placeholder 5">
                <a:extLst>
                  <a:ext uri="{FF2B5EF4-FFF2-40B4-BE49-F238E27FC236}">
                    <a16:creationId xmlns:a16="http://schemas.microsoft.com/office/drawing/2014/main" id="{99FFAEB0-9330-0545-BC12-D77084AE7D6A}"/>
                  </a:ext>
                </a:extLst>
              </p:cNvPr>
              <p:cNvSpPr>
                <a:spLocks noGrp="1" noRot="1" noChangeAspect="1" noMove="1" noResize="1" noEditPoints="1" noAdjustHandles="1" noChangeArrowheads="1" noChangeShapeType="1" noTextEdit="1"/>
              </p:cNvSpPr>
              <p:nvPr>
                <p:ph idx="1"/>
              </p:nvPr>
            </p:nvSpPr>
            <p:spPr>
              <a:blipFill>
                <a:blip r:embed="rId2"/>
                <a:stretch>
                  <a:fillRect l="-1447" t="-2332"/>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23972C08-9157-F840-B4A9-B5A75BA0FADE}"/>
              </a:ext>
            </a:extLst>
          </p:cNvPr>
          <p:cNvSpPr>
            <a:spLocks noGrp="1"/>
          </p:cNvSpPr>
          <p:nvPr>
            <p:ph type="dt" sz="half" idx="10"/>
          </p:nvPr>
        </p:nvSpPr>
        <p:spPr/>
        <p:txBody>
          <a:bodyPr/>
          <a:lstStyle/>
          <a:p>
            <a:r>
              <a:rPr lang="en-US"/>
              <a:t>2/26/19</a:t>
            </a:r>
          </a:p>
        </p:txBody>
      </p:sp>
      <p:sp>
        <p:nvSpPr>
          <p:cNvPr id="3" name="Footer Placeholder 2">
            <a:extLst>
              <a:ext uri="{FF2B5EF4-FFF2-40B4-BE49-F238E27FC236}">
                <a16:creationId xmlns:a16="http://schemas.microsoft.com/office/drawing/2014/main" id="{87034C96-599B-3644-9F20-1899FB1FC4B7}"/>
              </a:ext>
            </a:extLst>
          </p:cNvPr>
          <p:cNvSpPr>
            <a:spLocks noGrp="1"/>
          </p:cNvSpPr>
          <p:nvPr>
            <p:ph type="ftr" sz="quarter" idx="11"/>
          </p:nvPr>
        </p:nvSpPr>
        <p:spPr/>
        <p:txBody>
          <a:bodyPr/>
          <a:lstStyle/>
          <a:p>
            <a:r>
              <a:rPr lang="en-US"/>
              <a:t>SBS Winter Collaboration Meeting 2019</a:t>
            </a:r>
          </a:p>
        </p:txBody>
      </p:sp>
      <p:sp>
        <p:nvSpPr>
          <p:cNvPr id="4" name="Slide Number Placeholder 3">
            <a:extLst>
              <a:ext uri="{FF2B5EF4-FFF2-40B4-BE49-F238E27FC236}">
                <a16:creationId xmlns:a16="http://schemas.microsoft.com/office/drawing/2014/main" id="{DA9157D4-C165-354C-836C-811F0F3C25B6}"/>
              </a:ext>
            </a:extLst>
          </p:cNvPr>
          <p:cNvSpPr>
            <a:spLocks noGrp="1"/>
          </p:cNvSpPr>
          <p:nvPr>
            <p:ph type="sldNum" sz="quarter" idx="12"/>
          </p:nvPr>
        </p:nvSpPr>
        <p:spPr/>
        <p:txBody>
          <a:bodyPr/>
          <a:lstStyle/>
          <a:p>
            <a:fld id="{8127209B-B3F5-498A-AD06-B1E95A6A5D2E}" type="slidenum">
              <a:rPr lang="en-US" smtClean="0"/>
              <a:t>41</a:t>
            </a:fld>
            <a:endParaRPr lang="en-US"/>
          </a:p>
        </p:txBody>
      </p:sp>
    </p:spTree>
    <p:extLst>
      <p:ext uri="{BB962C8B-B14F-4D97-AF65-F5344CB8AC3E}">
        <p14:creationId xmlns:p14="http://schemas.microsoft.com/office/powerpoint/2010/main" val="4148213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DFBF-040A-9147-8186-E133088FF789}"/>
              </a:ext>
            </a:extLst>
          </p:cNvPr>
          <p:cNvSpPr>
            <a:spLocks noGrp="1"/>
          </p:cNvSpPr>
          <p:nvPr>
            <p:ph type="title"/>
          </p:nvPr>
        </p:nvSpPr>
        <p:spPr/>
        <p:txBody>
          <a:bodyPr/>
          <a:lstStyle/>
          <a:p>
            <a:r>
              <a:rPr lang="en-US" dirty="0"/>
              <a:t>Summary and Conclusions</a:t>
            </a:r>
          </a:p>
        </p:txBody>
      </p:sp>
      <p:sp>
        <p:nvSpPr>
          <p:cNvPr id="3" name="Content Placeholder 2">
            <a:extLst>
              <a:ext uri="{FF2B5EF4-FFF2-40B4-BE49-F238E27FC236}">
                <a16:creationId xmlns:a16="http://schemas.microsoft.com/office/drawing/2014/main" id="{6647AAAF-5780-F345-861B-54A536C2B6E0}"/>
              </a:ext>
            </a:extLst>
          </p:cNvPr>
          <p:cNvSpPr>
            <a:spLocks noGrp="1"/>
          </p:cNvSpPr>
          <p:nvPr>
            <p:ph idx="1"/>
          </p:nvPr>
        </p:nvSpPr>
        <p:spPr>
          <a:xfrm>
            <a:off x="628650" y="762000"/>
            <a:ext cx="7886700" cy="4800600"/>
          </a:xfrm>
        </p:spPr>
        <p:txBody>
          <a:bodyPr>
            <a:normAutofit fontScale="85000" lnSpcReduction="20000"/>
          </a:bodyPr>
          <a:lstStyle/>
          <a:p>
            <a:r>
              <a:rPr lang="en-US" dirty="0"/>
              <a:t>The SBS/BB family of experiments is a large and complex, decade-plus effort that will produce high-impact, “flagship” results of the </a:t>
            </a:r>
            <a:r>
              <a:rPr lang="en-US" dirty="0" err="1"/>
              <a:t>JLab</a:t>
            </a:r>
            <a:r>
              <a:rPr lang="en-US" dirty="0"/>
              <a:t> 12 GeV upgrade and hadronic physics more generally.</a:t>
            </a:r>
          </a:p>
          <a:p>
            <a:r>
              <a:rPr lang="en-US" dirty="0"/>
              <a:t>Relatively small (for now), but dedicated collaboration.</a:t>
            </a:r>
          </a:p>
          <a:p>
            <a:r>
              <a:rPr lang="en-US" dirty="0"/>
              <a:t>The development of SBS adds a unique experimental capability to Hall A that could facilitate a rich science program even beyond what is currently approved</a:t>
            </a:r>
          </a:p>
          <a:p>
            <a:r>
              <a:rPr lang="en-US" dirty="0"/>
              <a:t>Significant expansion of the program is unlikely in the short-term, at least until status of MOLLER/SOLID is more certain…</a:t>
            </a:r>
          </a:p>
          <a:p>
            <a:r>
              <a:rPr lang="en-US" dirty="0"/>
              <a:t>However, it is a good idea to have “shovel-ready” new ideas in the event of “openings” in the Hall A schedule due; e.g., to possible delays in large post-SBS projects: SBS as </a:t>
            </a:r>
            <a:r>
              <a:rPr lang="en-US" i="1" dirty="0"/>
              <a:t>de facto </a:t>
            </a:r>
            <a:r>
              <a:rPr lang="en-US" dirty="0"/>
              <a:t>”baseline” equipment of Hall A in the post-HRS era. </a:t>
            </a:r>
          </a:p>
          <a:p>
            <a:endParaRPr lang="en-US" dirty="0"/>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7AA0F043-2137-2344-98A1-67C36D0A5B1D}"/>
              </a:ext>
            </a:extLst>
          </p:cNvPr>
          <p:cNvSpPr>
            <a:spLocks noGrp="1"/>
          </p:cNvSpPr>
          <p:nvPr>
            <p:ph type="dt" sz="half" idx="10"/>
          </p:nvPr>
        </p:nvSpPr>
        <p:spPr/>
        <p:txBody>
          <a:bodyPr/>
          <a:lstStyle/>
          <a:p>
            <a:r>
              <a:rPr lang="en-US"/>
              <a:t>2/26/19</a:t>
            </a:r>
          </a:p>
        </p:txBody>
      </p:sp>
      <p:sp>
        <p:nvSpPr>
          <p:cNvPr id="5" name="Footer Placeholder 4">
            <a:extLst>
              <a:ext uri="{FF2B5EF4-FFF2-40B4-BE49-F238E27FC236}">
                <a16:creationId xmlns:a16="http://schemas.microsoft.com/office/drawing/2014/main" id="{DED9CB98-8716-0A42-A0A5-6023ACED05DC}"/>
              </a:ext>
            </a:extLst>
          </p:cNvPr>
          <p:cNvSpPr>
            <a:spLocks noGrp="1"/>
          </p:cNvSpPr>
          <p:nvPr>
            <p:ph type="ftr" sz="quarter" idx="11"/>
          </p:nvPr>
        </p:nvSpPr>
        <p:spPr/>
        <p:txBody>
          <a:bodyPr/>
          <a:lstStyle/>
          <a:p>
            <a:r>
              <a:rPr lang="en-US"/>
              <a:t>SBS Winter Collaboration Meeting 2019</a:t>
            </a:r>
          </a:p>
        </p:txBody>
      </p:sp>
      <p:sp>
        <p:nvSpPr>
          <p:cNvPr id="6" name="Slide Number Placeholder 5">
            <a:extLst>
              <a:ext uri="{FF2B5EF4-FFF2-40B4-BE49-F238E27FC236}">
                <a16:creationId xmlns:a16="http://schemas.microsoft.com/office/drawing/2014/main" id="{92D9A197-B5C6-7E4B-8BA4-3D5FBB68AF19}"/>
              </a:ext>
            </a:extLst>
          </p:cNvPr>
          <p:cNvSpPr>
            <a:spLocks noGrp="1"/>
          </p:cNvSpPr>
          <p:nvPr>
            <p:ph type="sldNum" sz="quarter" idx="12"/>
          </p:nvPr>
        </p:nvSpPr>
        <p:spPr/>
        <p:txBody>
          <a:bodyPr/>
          <a:lstStyle/>
          <a:p>
            <a:fld id="{8127209B-B3F5-498A-AD06-B1E95A6A5D2E}" type="slidenum">
              <a:rPr lang="en-US" smtClean="0"/>
              <a:t>42</a:t>
            </a:fld>
            <a:endParaRPr lang="en-US"/>
          </a:p>
        </p:txBody>
      </p:sp>
    </p:spTree>
    <p:extLst>
      <p:ext uri="{BB962C8B-B14F-4D97-AF65-F5344CB8AC3E}">
        <p14:creationId xmlns:p14="http://schemas.microsoft.com/office/powerpoint/2010/main" val="2392064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956C9E-3075-B540-901D-02DE946EAB18}"/>
              </a:ext>
            </a:extLst>
          </p:cNvPr>
          <p:cNvSpPr>
            <a:spLocks noGrp="1"/>
          </p:cNvSpPr>
          <p:nvPr>
            <p:ph type="title"/>
          </p:nvPr>
        </p:nvSpPr>
        <p:spPr/>
        <p:txBody>
          <a:bodyPr/>
          <a:lstStyle/>
          <a:p>
            <a:r>
              <a:rPr lang="en-US" dirty="0"/>
              <a:t>Backup Slides</a:t>
            </a:r>
          </a:p>
        </p:txBody>
      </p:sp>
      <p:sp>
        <p:nvSpPr>
          <p:cNvPr id="4" name="Text Placeholder 3">
            <a:extLst>
              <a:ext uri="{FF2B5EF4-FFF2-40B4-BE49-F238E27FC236}">
                <a16:creationId xmlns:a16="http://schemas.microsoft.com/office/drawing/2014/main" id="{A1FD2721-147D-8544-BA6E-D731391EA4A3}"/>
              </a:ext>
            </a:extLst>
          </p:cNvPr>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A1F0A2A8-60F1-D044-B7CE-7911D8304C96}"/>
              </a:ext>
            </a:extLst>
          </p:cNvPr>
          <p:cNvSpPr>
            <a:spLocks noGrp="1"/>
          </p:cNvSpPr>
          <p:nvPr>
            <p:ph type="dt" sz="half" idx="10"/>
          </p:nvPr>
        </p:nvSpPr>
        <p:spPr/>
        <p:txBody>
          <a:bodyPr/>
          <a:lstStyle/>
          <a:p>
            <a:r>
              <a:rPr lang="en-US"/>
              <a:t>2/26/19</a:t>
            </a:r>
          </a:p>
        </p:txBody>
      </p:sp>
      <p:sp>
        <p:nvSpPr>
          <p:cNvPr id="6" name="Footer Placeholder 5">
            <a:extLst>
              <a:ext uri="{FF2B5EF4-FFF2-40B4-BE49-F238E27FC236}">
                <a16:creationId xmlns:a16="http://schemas.microsoft.com/office/drawing/2014/main" id="{BE7E3CEB-AF08-3049-8633-9E8D74919EB3}"/>
              </a:ext>
            </a:extLst>
          </p:cNvPr>
          <p:cNvSpPr>
            <a:spLocks noGrp="1"/>
          </p:cNvSpPr>
          <p:nvPr>
            <p:ph type="ftr" sz="quarter" idx="11"/>
          </p:nvPr>
        </p:nvSpPr>
        <p:spPr/>
        <p:txBody>
          <a:bodyPr/>
          <a:lstStyle/>
          <a:p>
            <a:r>
              <a:rPr lang="en-US"/>
              <a:t>SBS Winter Collaboration Meeting 2019</a:t>
            </a:r>
          </a:p>
        </p:txBody>
      </p:sp>
      <p:sp>
        <p:nvSpPr>
          <p:cNvPr id="7" name="Slide Number Placeholder 6">
            <a:extLst>
              <a:ext uri="{FF2B5EF4-FFF2-40B4-BE49-F238E27FC236}">
                <a16:creationId xmlns:a16="http://schemas.microsoft.com/office/drawing/2014/main" id="{3C6CA22A-BA8E-884F-BEA3-EF60DB120C02}"/>
              </a:ext>
            </a:extLst>
          </p:cNvPr>
          <p:cNvSpPr>
            <a:spLocks noGrp="1"/>
          </p:cNvSpPr>
          <p:nvPr>
            <p:ph type="sldNum" sz="quarter" idx="12"/>
          </p:nvPr>
        </p:nvSpPr>
        <p:spPr/>
        <p:txBody>
          <a:bodyPr/>
          <a:lstStyle/>
          <a:p>
            <a:fld id="{8127209B-B3F5-498A-AD06-B1E95A6A5D2E}" type="slidenum">
              <a:rPr lang="en-US" smtClean="0"/>
              <a:t>43</a:t>
            </a:fld>
            <a:endParaRPr lang="en-US"/>
          </a:p>
        </p:txBody>
      </p:sp>
    </p:spTree>
    <p:extLst>
      <p:ext uri="{BB962C8B-B14F-4D97-AF65-F5344CB8AC3E}">
        <p14:creationId xmlns:p14="http://schemas.microsoft.com/office/powerpoint/2010/main" val="2678811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Precision elastic ep cross sections in Hall A</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7801"/>
            <a:ext cx="5486400" cy="3948059"/>
          </a:xfrm>
          <a:prstGeom prst="rect">
            <a:avLst/>
          </a:prstGeom>
        </p:spPr>
      </p:pic>
      <p:sp>
        <p:nvSpPr>
          <p:cNvPr id="7" name="TextBox 6"/>
          <p:cNvSpPr txBox="1"/>
          <p:nvPr/>
        </p:nvSpPr>
        <p:spPr>
          <a:xfrm>
            <a:off x="0" y="4654061"/>
            <a:ext cx="5379260" cy="1015663"/>
          </a:xfrm>
          <a:prstGeom prst="rect">
            <a:avLst/>
          </a:prstGeom>
          <a:noFill/>
        </p:spPr>
        <p:txBody>
          <a:bodyPr wrap="square" rtlCol="0">
            <a:spAutoFit/>
          </a:bodyPr>
          <a:lstStyle/>
          <a:p>
            <a:pPr algn="ctr"/>
            <a:r>
              <a:rPr lang="en-US" sz="2000" b="1" dirty="0">
                <a:latin typeface="Times New Roman" charset="0"/>
                <a:ea typeface="Times New Roman" charset="0"/>
                <a:cs typeface="Times New Roman" charset="0"/>
              </a:rPr>
              <a:t>Projected uncertainties from recently completed Hall A high-Q</a:t>
            </a:r>
            <a:r>
              <a:rPr lang="en-US" sz="2000" b="1" baseline="30000" dirty="0">
                <a:latin typeface="Times New Roman" charset="0"/>
                <a:ea typeface="Times New Roman" charset="0"/>
                <a:cs typeface="Times New Roman" charset="0"/>
              </a:rPr>
              <a:t>2</a:t>
            </a:r>
            <a:r>
              <a:rPr lang="en-US" sz="2000" b="1" dirty="0">
                <a:latin typeface="Times New Roman" charset="0"/>
                <a:ea typeface="Times New Roman" charset="0"/>
                <a:cs typeface="Times New Roman" charset="0"/>
              </a:rPr>
              <a:t> </a:t>
            </a:r>
            <a:r>
              <a:rPr lang="en-US" sz="2000" b="1" dirty="0" err="1">
                <a:latin typeface="Times New Roman" charset="0"/>
                <a:ea typeface="Times New Roman" charset="0"/>
                <a:cs typeface="Times New Roman" charset="0"/>
              </a:rPr>
              <a:t>G</a:t>
            </a:r>
            <a:r>
              <a:rPr lang="en-US" sz="2000" b="1" baseline="-25000" dirty="0" err="1">
                <a:latin typeface="Times New Roman" charset="0"/>
                <a:ea typeface="Times New Roman" charset="0"/>
                <a:cs typeface="Times New Roman" charset="0"/>
              </a:rPr>
              <a:t>Mp</a:t>
            </a:r>
            <a:r>
              <a:rPr lang="en-US" sz="2000" b="1" dirty="0">
                <a:latin typeface="Times New Roman" charset="0"/>
                <a:ea typeface="Times New Roman" charset="0"/>
                <a:cs typeface="Times New Roman" charset="0"/>
              </a:rPr>
              <a:t> run: 2018 publication anticipated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657801"/>
            <a:ext cx="3657600" cy="2439591"/>
          </a:xfrm>
          <a:prstGeom prst="rect">
            <a:avLst/>
          </a:prstGeom>
        </p:spPr>
      </p:pic>
      <p:sp>
        <p:nvSpPr>
          <p:cNvPr id="9" name="TextBox 8"/>
          <p:cNvSpPr txBox="1"/>
          <p:nvPr/>
        </p:nvSpPr>
        <p:spPr>
          <a:xfrm>
            <a:off x="5486400" y="2653006"/>
            <a:ext cx="3657600" cy="369332"/>
          </a:xfrm>
          <a:prstGeom prst="rect">
            <a:avLst/>
          </a:prstGeom>
          <a:noFill/>
        </p:spPr>
        <p:txBody>
          <a:bodyPr wrap="square" rtlCol="0">
            <a:spAutoFit/>
          </a:bodyPr>
          <a:lstStyle/>
          <a:p>
            <a:pPr algn="ctr"/>
            <a:r>
              <a:rPr lang="en-US" b="1">
                <a:solidFill>
                  <a:srgbClr val="FF0000"/>
                </a:solidFill>
                <a:latin typeface="Times New Roman" panose="02020603050405020304" pitchFamily="18" charset="0"/>
                <a:cs typeface="Times New Roman" panose="02020603050405020304" pitchFamily="18" charset="0"/>
              </a:rPr>
              <a:t>Hall A: Two identical HRSs</a:t>
            </a:r>
          </a:p>
        </p:txBody>
      </p:sp>
      <p:sp>
        <p:nvSpPr>
          <p:cNvPr id="10" name="TextBox 9"/>
          <p:cNvSpPr txBox="1"/>
          <p:nvPr/>
        </p:nvSpPr>
        <p:spPr>
          <a:xfrm>
            <a:off x="5486400" y="3225154"/>
            <a:ext cx="3657600" cy="2800767"/>
          </a:xfrm>
          <a:prstGeom prst="rect">
            <a:avLst/>
          </a:prstGeom>
          <a:noFill/>
        </p:spPr>
        <p:txBody>
          <a:bodyPr wrap="square" rtlCol="0">
            <a:spAutoFit/>
          </a:bodyPr>
          <a:lstStyle/>
          <a:p>
            <a:pPr marL="285750" indent="-285750">
              <a:buFont typeface="Arial" charset="0"/>
              <a:buChar char="•"/>
            </a:pPr>
            <a:r>
              <a:rPr lang="en-US" sz="1600" dirty="0">
                <a:latin typeface="Times New Roman" panose="02020603050405020304" pitchFamily="18" charset="0"/>
                <a:cs typeface="Times New Roman" panose="02020603050405020304" pitchFamily="18" charset="0"/>
              </a:rPr>
              <a:t>Elastic ep </a:t>
            </a:r>
            <a:r>
              <a:rPr lang="en-US" sz="1600" dirty="0">
                <a:latin typeface="Times New Roman" panose="02020603050405020304" pitchFamily="18" charset="0"/>
                <a:cs typeface="Times New Roman" panose="02020603050405020304" pitchFamily="18" charset="0"/>
                <a:sym typeface="Wingdings"/>
              </a:rPr>
              <a:t> ep cross section at large Q</a:t>
            </a:r>
            <a:r>
              <a:rPr lang="en-US" sz="1600" baseline="30000" dirty="0">
                <a:latin typeface="Times New Roman" panose="02020603050405020304" pitchFamily="18" charset="0"/>
                <a:cs typeface="Times New Roman" panose="02020603050405020304" pitchFamily="18" charset="0"/>
                <a:sym typeface="Wingdings"/>
              </a:rPr>
              <a:t>2</a:t>
            </a:r>
            <a:r>
              <a:rPr lang="en-US" sz="1600" dirty="0">
                <a:latin typeface="Times New Roman" panose="02020603050405020304" pitchFamily="18" charset="0"/>
                <a:cs typeface="Times New Roman" panose="02020603050405020304" pitchFamily="18" charset="0"/>
                <a:sym typeface="Wingdings"/>
              </a:rPr>
              <a:t> is dominated by </a:t>
            </a:r>
            <a:r>
              <a:rPr lang="en-US" sz="1600" dirty="0" err="1">
                <a:latin typeface="Times New Roman" panose="02020603050405020304" pitchFamily="18" charset="0"/>
                <a:cs typeface="Times New Roman" panose="02020603050405020304" pitchFamily="18" charset="0"/>
                <a:sym typeface="Wingdings"/>
              </a:rPr>
              <a:t>G</a:t>
            </a:r>
            <a:r>
              <a:rPr lang="en-US" sz="1600" baseline="-25000" dirty="0" err="1">
                <a:latin typeface="Times New Roman" panose="02020603050405020304" pitchFamily="18" charset="0"/>
                <a:cs typeface="Times New Roman" panose="02020603050405020304" pitchFamily="18" charset="0"/>
                <a:sym typeface="Wingdings"/>
              </a:rPr>
              <a:t>Mp</a:t>
            </a:r>
            <a:r>
              <a:rPr lang="en-US" sz="1600" dirty="0">
                <a:latin typeface="Times New Roman" panose="02020603050405020304" pitchFamily="18" charset="0"/>
                <a:cs typeface="Times New Roman" panose="02020603050405020304" pitchFamily="18" charset="0"/>
                <a:sym typeface="Wingdings"/>
              </a:rPr>
              <a:t>. </a:t>
            </a:r>
          </a:p>
          <a:p>
            <a:pPr marL="285750" indent="-285750">
              <a:buFont typeface="Arial" charset="0"/>
              <a:buChar char="•"/>
            </a:pPr>
            <a:r>
              <a:rPr lang="en-US" sz="1600" dirty="0">
                <a:latin typeface="Times New Roman" panose="02020603050405020304" pitchFamily="18" charset="0"/>
                <a:cs typeface="Times New Roman" panose="02020603050405020304" pitchFamily="18" charset="0"/>
                <a:sym typeface="Wingdings"/>
              </a:rPr>
              <a:t>Existing data for Q</a:t>
            </a:r>
            <a:r>
              <a:rPr lang="en-US" sz="1600" baseline="30000" dirty="0">
                <a:latin typeface="Times New Roman" panose="02020603050405020304" pitchFamily="18" charset="0"/>
                <a:cs typeface="Times New Roman" panose="02020603050405020304" pitchFamily="18" charset="0"/>
                <a:sym typeface="Wingdings"/>
              </a:rPr>
              <a:t>2</a:t>
            </a:r>
            <a:r>
              <a:rPr lang="en-US" sz="1600" dirty="0">
                <a:latin typeface="Times New Roman" panose="02020603050405020304" pitchFamily="18" charset="0"/>
                <a:cs typeface="Times New Roman" panose="02020603050405020304" pitchFamily="18" charset="0"/>
                <a:sym typeface="Wingdings"/>
              </a:rPr>
              <a:t> ≥ 10 GeV</a:t>
            </a:r>
            <a:r>
              <a:rPr lang="en-US" sz="1600" baseline="30000" dirty="0">
                <a:latin typeface="Times New Roman" panose="02020603050405020304" pitchFamily="18" charset="0"/>
                <a:cs typeface="Times New Roman" panose="02020603050405020304" pitchFamily="18" charset="0"/>
                <a:sym typeface="Wingdings"/>
              </a:rPr>
              <a:t>2</a:t>
            </a:r>
            <a:r>
              <a:rPr lang="en-US" sz="1600" dirty="0">
                <a:latin typeface="Times New Roman" panose="02020603050405020304" pitchFamily="18" charset="0"/>
                <a:cs typeface="Times New Roman" panose="02020603050405020304" pitchFamily="18" charset="0"/>
                <a:sym typeface="Wingdings"/>
              </a:rPr>
              <a:t> come from two SLAC experiments (Kirk </a:t>
            </a:r>
            <a:r>
              <a:rPr lang="en-US" sz="1600" i="1" dirty="0">
                <a:latin typeface="Times New Roman" panose="02020603050405020304" pitchFamily="18" charset="0"/>
                <a:cs typeface="Times New Roman" panose="02020603050405020304" pitchFamily="18" charset="0"/>
                <a:sym typeface="Wingdings"/>
              </a:rPr>
              <a:t>et al.</a:t>
            </a:r>
            <a:r>
              <a:rPr lang="en-US" sz="1600" dirty="0">
                <a:latin typeface="Times New Roman" panose="02020603050405020304" pitchFamily="18" charset="0"/>
                <a:cs typeface="Times New Roman" panose="02020603050405020304" pitchFamily="18" charset="0"/>
                <a:sym typeface="Wingdings"/>
              </a:rPr>
              <a:t>, </a:t>
            </a:r>
            <a:r>
              <a:rPr lang="en-US" sz="1600" dirty="0">
                <a:latin typeface="Times New Roman" panose="02020603050405020304" pitchFamily="18" charset="0"/>
                <a:cs typeface="Times New Roman" panose="02020603050405020304" pitchFamily="18" charset="0"/>
              </a:rPr>
              <a:t>Phys. Rev. D </a:t>
            </a:r>
            <a:r>
              <a:rPr lang="en-US" sz="1600" b="1" dirty="0">
                <a:latin typeface="Times New Roman" panose="02020603050405020304" pitchFamily="18" charset="0"/>
                <a:cs typeface="Times New Roman" panose="02020603050405020304" pitchFamily="18" charset="0"/>
              </a:rPr>
              <a:t>8</a:t>
            </a:r>
            <a:r>
              <a:rPr lang="en-US" sz="1600" dirty="0">
                <a:latin typeface="Times New Roman" panose="02020603050405020304" pitchFamily="18" charset="0"/>
                <a:cs typeface="Times New Roman" panose="02020603050405020304" pitchFamily="18" charset="0"/>
              </a:rPr>
              <a:t>, 63 (1973) and </a:t>
            </a:r>
            <a:r>
              <a:rPr lang="en-US" sz="1600" dirty="0">
                <a:latin typeface="Times New Roman" panose="02020603050405020304" pitchFamily="18" charset="0"/>
                <a:cs typeface="Times New Roman" panose="02020603050405020304" pitchFamily="18" charset="0"/>
                <a:sym typeface="Wingdings"/>
              </a:rPr>
              <a:t>Sill </a:t>
            </a:r>
            <a:r>
              <a:rPr lang="en-US" sz="1600" i="1" dirty="0">
                <a:latin typeface="Times New Roman" panose="02020603050405020304" pitchFamily="18" charset="0"/>
                <a:cs typeface="Times New Roman" panose="02020603050405020304" pitchFamily="18" charset="0"/>
                <a:sym typeface="Wingdings"/>
              </a:rPr>
              <a:t>et </a:t>
            </a:r>
            <a:r>
              <a:rPr lang="en-US" sz="1600" i="1" dirty="0" err="1">
                <a:latin typeface="Times New Roman" panose="02020603050405020304" pitchFamily="18" charset="0"/>
                <a:cs typeface="Times New Roman" panose="02020603050405020304" pitchFamily="18" charset="0"/>
                <a:sym typeface="Wingdings"/>
              </a:rPr>
              <a:t>al.,</a:t>
            </a:r>
            <a:r>
              <a:rPr lang="en-US" sz="1600" dirty="0" err="1">
                <a:latin typeface="Times New Roman" panose="02020603050405020304" pitchFamily="18" charset="0"/>
                <a:cs typeface="Times New Roman" panose="02020603050405020304" pitchFamily="18" charset="0"/>
                <a:sym typeface="Wingdings"/>
              </a:rPr>
              <a:t>Phys</a:t>
            </a:r>
            <a:r>
              <a:rPr lang="en-US" sz="1600" dirty="0">
                <a:latin typeface="Times New Roman" panose="02020603050405020304" pitchFamily="18" charset="0"/>
                <a:cs typeface="Times New Roman" panose="02020603050405020304" pitchFamily="18" charset="0"/>
                <a:sym typeface="Wingdings"/>
              </a:rPr>
              <a:t>. Rev. D, 48(1), 29 (1993)) with large uncertainties</a:t>
            </a:r>
          </a:p>
          <a:p>
            <a:pPr marL="285750" indent="-285750">
              <a:buFont typeface="Arial" charset="0"/>
              <a:buChar char="•"/>
            </a:pPr>
            <a:r>
              <a:rPr lang="en-US" sz="1600" dirty="0">
                <a:latin typeface="Times New Roman" panose="02020603050405020304" pitchFamily="18" charset="0"/>
                <a:cs typeface="Times New Roman" panose="02020603050405020304" pitchFamily="18" charset="0"/>
                <a:sym typeface="Wingdings"/>
              </a:rPr>
              <a:t>The absolute elastic </a:t>
            </a:r>
            <a:r>
              <a:rPr lang="en-US" sz="1600" i="1" dirty="0">
                <a:latin typeface="Times New Roman" panose="02020603050405020304" pitchFamily="18" charset="0"/>
                <a:cs typeface="Times New Roman" panose="02020603050405020304" pitchFamily="18" charset="0"/>
                <a:sym typeface="Wingdings"/>
              </a:rPr>
              <a:t>ep </a:t>
            </a:r>
            <a:r>
              <a:rPr lang="en-US" sz="1600" dirty="0">
                <a:latin typeface="Times New Roman" panose="02020603050405020304" pitchFamily="18" charset="0"/>
                <a:cs typeface="Times New Roman" panose="02020603050405020304" pitchFamily="18" charset="0"/>
                <a:sym typeface="Wingdings"/>
              </a:rPr>
              <a:t>cross section data serve as the “anchor” for the determination of all four nucleon EMFFs</a:t>
            </a:r>
          </a:p>
        </p:txBody>
      </p:sp>
      <p:sp>
        <p:nvSpPr>
          <p:cNvPr id="11" name="Footer Placeholder 10">
            <a:extLst>
              <a:ext uri="{FF2B5EF4-FFF2-40B4-BE49-F238E27FC236}">
                <a16:creationId xmlns:a16="http://schemas.microsoft.com/office/drawing/2014/main" id="{607A2F87-976C-3846-89EF-EF1B6D50835B}"/>
              </a:ext>
            </a:extLst>
          </p:cNvPr>
          <p:cNvSpPr>
            <a:spLocks noGrp="1"/>
          </p:cNvSpPr>
          <p:nvPr>
            <p:ph type="ftr" sz="quarter" idx="11"/>
          </p:nvPr>
        </p:nvSpPr>
        <p:spPr/>
        <p:txBody>
          <a:bodyPr/>
          <a:lstStyle/>
          <a:p>
            <a:r>
              <a:rPr lang="en-US"/>
              <a:t>SBS Winter Collaboration Meeting 2019</a:t>
            </a:r>
          </a:p>
        </p:txBody>
      </p:sp>
      <p:sp>
        <p:nvSpPr>
          <p:cNvPr id="12" name="Slide Number Placeholder 11">
            <a:extLst>
              <a:ext uri="{FF2B5EF4-FFF2-40B4-BE49-F238E27FC236}">
                <a16:creationId xmlns:a16="http://schemas.microsoft.com/office/drawing/2014/main" id="{3E27F098-5556-C142-AF0B-971F898E43C6}"/>
              </a:ext>
            </a:extLst>
          </p:cNvPr>
          <p:cNvSpPr>
            <a:spLocks noGrp="1"/>
          </p:cNvSpPr>
          <p:nvPr>
            <p:ph type="sldNum" sz="quarter" idx="12"/>
          </p:nvPr>
        </p:nvSpPr>
        <p:spPr/>
        <p:txBody>
          <a:bodyPr/>
          <a:lstStyle/>
          <a:p>
            <a:fld id="{8127209B-B3F5-498A-AD06-B1E95A6A5D2E}" type="slidenum">
              <a:rPr lang="en-US" smtClean="0"/>
              <a:t>44</a:t>
            </a:fld>
            <a:endParaRPr lang="en-US"/>
          </a:p>
        </p:txBody>
      </p:sp>
    </p:spTree>
    <p:extLst>
      <p:ext uri="{BB962C8B-B14F-4D97-AF65-F5344CB8AC3E}">
        <p14:creationId xmlns:p14="http://schemas.microsoft.com/office/powerpoint/2010/main" val="4120913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3B940-C0F3-3B42-8E44-DDB680C79C53}"/>
              </a:ext>
            </a:extLst>
          </p:cNvPr>
          <p:cNvPicPr>
            <a:picLocks noChangeAspect="1"/>
          </p:cNvPicPr>
          <p:nvPr/>
        </p:nvPicPr>
        <p:blipFill>
          <a:blip r:embed="rId2"/>
          <a:stretch>
            <a:fillRect/>
          </a:stretch>
        </p:blipFill>
        <p:spPr>
          <a:xfrm>
            <a:off x="838200" y="0"/>
            <a:ext cx="7315200" cy="5486400"/>
          </a:xfrm>
          <a:prstGeom prst="rect">
            <a:avLst/>
          </a:prstGeom>
        </p:spPr>
      </p:pic>
      <p:sp>
        <p:nvSpPr>
          <p:cNvPr id="4" name="TextBox 3">
            <a:extLst>
              <a:ext uri="{FF2B5EF4-FFF2-40B4-BE49-F238E27FC236}">
                <a16:creationId xmlns:a16="http://schemas.microsoft.com/office/drawing/2014/main" id="{FD9837C5-901B-7946-B046-0412F25770EE}"/>
              </a:ext>
            </a:extLst>
          </p:cNvPr>
          <p:cNvSpPr txBox="1"/>
          <p:nvPr/>
        </p:nvSpPr>
        <p:spPr>
          <a:xfrm>
            <a:off x="0" y="5638800"/>
            <a:ext cx="91440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PRELIMINARY </a:t>
            </a:r>
            <a:r>
              <a:rPr lang="en-US" dirty="0">
                <a:latin typeface="Times New Roman" panose="02020603050405020304" pitchFamily="18" charset="0"/>
                <a:cs typeface="Times New Roman" panose="02020603050405020304" pitchFamily="18" charset="0"/>
              </a:rPr>
              <a:t>results from GMP collaboration: Presented by </a:t>
            </a:r>
            <a:r>
              <a:rPr lang="en-US" dirty="0" err="1">
                <a:latin typeface="Times New Roman" panose="02020603050405020304" pitchFamily="18" charset="0"/>
                <a:cs typeface="Times New Roman" panose="02020603050405020304" pitchFamily="18" charset="0"/>
              </a:rPr>
              <a:t>Thir</a:t>
            </a:r>
            <a:r>
              <a:rPr lang="en-US" dirty="0">
                <a:latin typeface="Times New Roman" panose="02020603050405020304" pitchFamily="18" charset="0"/>
                <a:cs typeface="Times New Roman" panose="02020603050405020304" pitchFamily="18" charset="0"/>
              </a:rPr>
              <a:t> Gautam at recent </a:t>
            </a:r>
            <a:endParaRPr lang="en-US" b="1" dirty="0">
              <a:latin typeface="Times New Roman" panose="02020603050405020304" pitchFamily="18" charset="0"/>
              <a:cs typeface="Times New Roman" panose="02020603050405020304" pitchFamily="18" charset="0"/>
            </a:endParaRPr>
          </a:p>
        </p:txBody>
      </p:sp>
      <p:sp>
        <p:nvSpPr>
          <p:cNvPr id="5" name="Date Placeholder 4">
            <a:extLst>
              <a:ext uri="{FF2B5EF4-FFF2-40B4-BE49-F238E27FC236}">
                <a16:creationId xmlns:a16="http://schemas.microsoft.com/office/drawing/2014/main" id="{F0A90B56-4990-8341-A8D9-C312F426F4E0}"/>
              </a:ext>
            </a:extLst>
          </p:cNvPr>
          <p:cNvSpPr>
            <a:spLocks noGrp="1"/>
          </p:cNvSpPr>
          <p:nvPr>
            <p:ph type="dt" sz="half" idx="10"/>
          </p:nvPr>
        </p:nvSpPr>
        <p:spPr/>
        <p:txBody>
          <a:bodyPr/>
          <a:lstStyle/>
          <a:p>
            <a:r>
              <a:rPr lang="en-US"/>
              <a:t>2/26/19</a:t>
            </a:r>
          </a:p>
        </p:txBody>
      </p:sp>
      <p:sp>
        <p:nvSpPr>
          <p:cNvPr id="6" name="Footer Placeholder 5">
            <a:extLst>
              <a:ext uri="{FF2B5EF4-FFF2-40B4-BE49-F238E27FC236}">
                <a16:creationId xmlns:a16="http://schemas.microsoft.com/office/drawing/2014/main" id="{1BCAEF02-A9F7-5F4E-ACB8-45745800C3E5}"/>
              </a:ext>
            </a:extLst>
          </p:cNvPr>
          <p:cNvSpPr>
            <a:spLocks noGrp="1"/>
          </p:cNvSpPr>
          <p:nvPr>
            <p:ph type="ftr" sz="quarter" idx="11"/>
          </p:nvPr>
        </p:nvSpPr>
        <p:spPr/>
        <p:txBody>
          <a:bodyPr/>
          <a:lstStyle/>
          <a:p>
            <a:r>
              <a:rPr lang="en-US"/>
              <a:t>SBS Winter Collaboration Meeting 2019</a:t>
            </a:r>
          </a:p>
        </p:txBody>
      </p:sp>
      <p:sp>
        <p:nvSpPr>
          <p:cNvPr id="7" name="Slide Number Placeholder 6">
            <a:extLst>
              <a:ext uri="{FF2B5EF4-FFF2-40B4-BE49-F238E27FC236}">
                <a16:creationId xmlns:a16="http://schemas.microsoft.com/office/drawing/2014/main" id="{482577CB-A457-D344-B699-D02E2C240DA4}"/>
              </a:ext>
            </a:extLst>
          </p:cNvPr>
          <p:cNvSpPr>
            <a:spLocks noGrp="1"/>
          </p:cNvSpPr>
          <p:nvPr>
            <p:ph type="sldNum" sz="quarter" idx="12"/>
          </p:nvPr>
        </p:nvSpPr>
        <p:spPr/>
        <p:txBody>
          <a:bodyPr/>
          <a:lstStyle/>
          <a:p>
            <a:fld id="{8127209B-B3F5-498A-AD06-B1E95A6A5D2E}" type="slidenum">
              <a:rPr lang="en-US" smtClean="0"/>
              <a:t>45</a:t>
            </a:fld>
            <a:endParaRPr lang="en-US"/>
          </a:p>
        </p:txBody>
      </p:sp>
    </p:spTree>
    <p:extLst>
      <p:ext uri="{BB962C8B-B14F-4D97-AF65-F5344CB8AC3E}">
        <p14:creationId xmlns:p14="http://schemas.microsoft.com/office/powerpoint/2010/main" val="2669767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JLab 11/8.8 GeV SIDIS Kinematics</a:t>
            </a:r>
          </a:p>
        </p:txBody>
      </p:sp>
      <p:sp>
        <p:nvSpPr>
          <p:cNvPr id="2" name="Date Placeholder 1"/>
          <p:cNvSpPr>
            <a:spLocks noGrp="1"/>
          </p:cNvSpPr>
          <p:nvPr>
            <p:ph type="dt" sz="half" idx="10"/>
          </p:nvPr>
        </p:nvSpPr>
        <p:spPr/>
        <p:txBody>
          <a:bodyPr/>
          <a:lstStyle/>
          <a:p>
            <a:r>
              <a:rPr lang="en-US"/>
              <a:t>2/26/19</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637675"/>
            <a:ext cx="4572000" cy="329696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675"/>
            <a:ext cx="4572000" cy="3292712"/>
          </a:xfrm>
          <a:prstGeom prst="rect">
            <a:avLst/>
          </a:prstGeom>
        </p:spPr>
      </p:pic>
      <p:sp>
        <p:nvSpPr>
          <p:cNvPr id="14" name="TextBox 13"/>
          <p:cNvSpPr txBox="1"/>
          <p:nvPr/>
        </p:nvSpPr>
        <p:spPr>
          <a:xfrm>
            <a:off x="7399422" y="2825944"/>
            <a:ext cx="1515979"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W &gt; 2 GeV</a:t>
            </a:r>
            <a:endParaRPr lang="en-US"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0" y="3930387"/>
            <a:ext cx="45720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Optimal orientation of hadron arm is along virtual photon direction—q-direction varies ~linearly with x for fixed electron scattering angle</a:t>
            </a:r>
          </a:p>
          <a:p>
            <a:pPr marL="285750" indent="-285750">
              <a:buFont typeface="Arial" panose="020B0604020202020204" pitchFamily="34" charset="0"/>
              <a:buChar char="•"/>
            </a:pPr>
            <a:r>
              <a:rPr lang="en-US" sz="2000" b="1" dirty="0">
                <a:solidFill>
                  <a:srgbClr val="FF0000"/>
                </a:solidFill>
                <a:latin typeface="Times New Roman" panose="02020603050405020304" pitchFamily="18" charset="0"/>
                <a:cs typeface="Times New Roman" panose="02020603050405020304" pitchFamily="18" charset="0"/>
              </a:rPr>
              <a:t>Need forward-angle hadron detection capability!</a:t>
            </a:r>
          </a:p>
        </p:txBody>
      </p:sp>
      <p:sp>
        <p:nvSpPr>
          <p:cNvPr id="16" name="TextBox 15"/>
          <p:cNvSpPr txBox="1"/>
          <p:nvPr/>
        </p:nvSpPr>
        <p:spPr>
          <a:xfrm>
            <a:off x="4680284" y="3930387"/>
            <a:ext cx="4463716"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33CC"/>
                </a:solidFill>
                <a:latin typeface="Times New Roman" panose="02020603050405020304" pitchFamily="18" charset="0"/>
                <a:cs typeface="Times New Roman" panose="02020603050405020304" pitchFamily="18" charset="0"/>
              </a:rPr>
              <a:t>To reach high x in the DIS regime, need large scattering angles/high-Q</a:t>
            </a:r>
            <a:r>
              <a:rPr lang="en-US" sz="2000" b="1" baseline="30000" dirty="0">
                <a:solidFill>
                  <a:srgbClr val="0033CC"/>
                </a:solidFill>
                <a:latin typeface="Times New Roman" panose="02020603050405020304" pitchFamily="18" charset="0"/>
                <a:cs typeface="Times New Roman" panose="02020603050405020304" pitchFamily="18" charset="0"/>
              </a:rPr>
              <a:t>2</a:t>
            </a:r>
            <a:r>
              <a:rPr lang="en-US" sz="2000" b="1" dirty="0">
                <a:solidFill>
                  <a:srgbClr val="0033CC"/>
                </a:solidFill>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2000" b="1" dirty="0">
                <a:solidFill>
                  <a:srgbClr val="0033CC"/>
                </a:solidFill>
                <a:latin typeface="Times New Roman" panose="02020603050405020304" pitchFamily="18" charset="0"/>
                <a:cs typeface="Times New Roman" panose="02020603050405020304" pitchFamily="18" charset="0"/>
              </a:rPr>
              <a:t>Small </a:t>
            </a:r>
            <a:r>
              <a:rPr lang="en-US" sz="2000" b="1" dirty="0" err="1">
                <a:solidFill>
                  <a:srgbClr val="0033CC"/>
                </a:solidFill>
                <a:latin typeface="Times New Roman" panose="02020603050405020304" pitchFamily="18" charset="0"/>
                <a:cs typeface="Times New Roman" panose="02020603050405020304" pitchFamily="18" charset="0"/>
              </a:rPr>
              <a:t>xsec</a:t>
            </a:r>
            <a:r>
              <a:rPr lang="en-US" sz="2000" b="1" dirty="0">
                <a:solidFill>
                  <a:srgbClr val="0033CC"/>
                </a:solidFill>
                <a:latin typeface="Times New Roman" panose="02020603050405020304" pitchFamily="18" charset="0"/>
                <a:cs typeface="Times New Roman" panose="02020603050405020304" pitchFamily="18" charset="0"/>
              </a:rPr>
              <a:t> </a:t>
            </a:r>
            <a:r>
              <a:rPr lang="en-US" sz="2000" b="1" dirty="0">
                <a:solidFill>
                  <a:srgbClr val="0033CC"/>
                </a:solidFill>
                <a:latin typeface="Times New Roman" panose="02020603050405020304" pitchFamily="18" charset="0"/>
                <a:cs typeface="Times New Roman" panose="02020603050405020304" pitchFamily="18" charset="0"/>
                <a:sym typeface="Wingdings" pitchFamily="2" charset="2"/>
              </a:rPr>
              <a:t> High Luminosity!</a:t>
            </a:r>
          </a:p>
          <a:p>
            <a:pPr marL="742950" lvl="1" indent="-285750">
              <a:buFont typeface="Arial" panose="020B0604020202020204" pitchFamily="34" charset="0"/>
              <a:buChar char="•"/>
            </a:pPr>
            <a:r>
              <a:rPr lang="en-US" sz="2000" b="1" dirty="0">
                <a:solidFill>
                  <a:srgbClr val="0033CC"/>
                </a:solidFill>
                <a:latin typeface="Times New Roman" panose="02020603050405020304" pitchFamily="18" charset="0"/>
                <a:cs typeface="Times New Roman" panose="02020603050405020304" pitchFamily="18" charset="0"/>
                <a:sym typeface="Wingdings" pitchFamily="2" charset="2"/>
              </a:rPr>
              <a:t>Large detector background rate/occupancy </a:t>
            </a:r>
            <a:endParaRPr lang="en-US" sz="2000" b="1" dirty="0">
              <a:solidFill>
                <a:srgbClr val="0033CC"/>
              </a:solidFill>
              <a:latin typeface="Times New Roman" panose="02020603050405020304" pitchFamily="18" charset="0"/>
              <a:cs typeface="Times New Roman" panose="02020603050405020304" pitchFamily="18" charset="0"/>
            </a:endParaRPr>
          </a:p>
        </p:txBody>
      </p:sp>
      <p:sp>
        <p:nvSpPr>
          <p:cNvPr id="6" name="Footer Placeholder 5">
            <a:extLst>
              <a:ext uri="{FF2B5EF4-FFF2-40B4-BE49-F238E27FC236}">
                <a16:creationId xmlns:a16="http://schemas.microsoft.com/office/drawing/2014/main" id="{899D4463-9B64-D94C-A340-F1BF135BE986}"/>
              </a:ext>
            </a:extLst>
          </p:cNvPr>
          <p:cNvSpPr>
            <a:spLocks noGrp="1"/>
          </p:cNvSpPr>
          <p:nvPr>
            <p:ph type="ftr" sz="quarter" idx="11"/>
          </p:nvPr>
        </p:nvSpPr>
        <p:spPr/>
        <p:txBody>
          <a:bodyPr/>
          <a:lstStyle/>
          <a:p>
            <a:r>
              <a:rPr lang="en-US"/>
              <a:t>SBS Winter Collaboration Meeting 2019</a:t>
            </a:r>
          </a:p>
        </p:txBody>
      </p:sp>
      <p:sp>
        <p:nvSpPr>
          <p:cNvPr id="7" name="Slide Number Placeholder 6">
            <a:extLst>
              <a:ext uri="{FF2B5EF4-FFF2-40B4-BE49-F238E27FC236}">
                <a16:creationId xmlns:a16="http://schemas.microsoft.com/office/drawing/2014/main" id="{1093CBBD-5B11-3B42-8868-B85681A79CEB}"/>
              </a:ext>
            </a:extLst>
          </p:cNvPr>
          <p:cNvSpPr>
            <a:spLocks noGrp="1"/>
          </p:cNvSpPr>
          <p:nvPr>
            <p:ph type="sldNum" sz="quarter" idx="12"/>
          </p:nvPr>
        </p:nvSpPr>
        <p:spPr/>
        <p:txBody>
          <a:bodyPr/>
          <a:lstStyle/>
          <a:p>
            <a:fld id="{8127209B-B3F5-498A-AD06-B1E95A6A5D2E}" type="slidenum">
              <a:rPr lang="en-US" smtClean="0"/>
              <a:t>46</a:t>
            </a:fld>
            <a:endParaRPr lang="en-US"/>
          </a:p>
        </p:txBody>
      </p:sp>
    </p:spTree>
    <p:extLst>
      <p:ext uri="{BB962C8B-B14F-4D97-AF65-F5344CB8AC3E}">
        <p14:creationId xmlns:p14="http://schemas.microsoft.com/office/powerpoint/2010/main" val="813502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97B8-1A58-0949-AD82-96E74BD6B6D6}"/>
              </a:ext>
            </a:extLst>
          </p:cNvPr>
          <p:cNvSpPr>
            <a:spLocks noGrp="1"/>
          </p:cNvSpPr>
          <p:nvPr>
            <p:ph type="title"/>
          </p:nvPr>
        </p:nvSpPr>
        <p:spPr/>
        <p:txBody>
          <a:bodyPr/>
          <a:lstStyle/>
          <a:p>
            <a:r>
              <a:rPr lang="en-US" dirty="0"/>
              <a:t>Results</a:t>
            </a:r>
          </a:p>
        </p:txBody>
      </p:sp>
      <p:sp>
        <p:nvSpPr>
          <p:cNvPr id="3" name="Date Placeholder 2">
            <a:extLst>
              <a:ext uri="{FF2B5EF4-FFF2-40B4-BE49-F238E27FC236}">
                <a16:creationId xmlns:a16="http://schemas.microsoft.com/office/drawing/2014/main" id="{5F4DF492-9990-914E-8ADC-3EE84B15D404}"/>
              </a:ext>
            </a:extLst>
          </p:cNvPr>
          <p:cNvSpPr>
            <a:spLocks noGrp="1"/>
          </p:cNvSpPr>
          <p:nvPr>
            <p:ph type="dt" sz="half" idx="10"/>
          </p:nvPr>
        </p:nvSpPr>
        <p:spPr/>
        <p:txBody>
          <a:bodyPr/>
          <a:lstStyle/>
          <a:p>
            <a:r>
              <a:rPr lang="en-US"/>
              <a:t>2/26/19</a:t>
            </a:r>
          </a:p>
        </p:txBody>
      </p:sp>
      <p:pic>
        <p:nvPicPr>
          <p:cNvPr id="7" name="Picture 6">
            <a:extLst>
              <a:ext uri="{FF2B5EF4-FFF2-40B4-BE49-F238E27FC236}">
                <a16:creationId xmlns:a16="http://schemas.microsoft.com/office/drawing/2014/main" id="{221AAB3C-70DF-DE40-B036-4F0272194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996" y="609600"/>
            <a:ext cx="6922008" cy="4813653"/>
          </a:xfrm>
          <a:prstGeom prst="rect">
            <a:avLst/>
          </a:prstGeom>
        </p:spPr>
      </p:pic>
      <p:sp>
        <p:nvSpPr>
          <p:cNvPr id="8" name="TextBox 7">
            <a:extLst>
              <a:ext uri="{FF2B5EF4-FFF2-40B4-BE49-F238E27FC236}">
                <a16:creationId xmlns:a16="http://schemas.microsoft.com/office/drawing/2014/main" id="{9611CB20-1E71-0A41-A9EC-0BB02DFABFA3}"/>
              </a:ext>
            </a:extLst>
          </p:cNvPr>
          <p:cNvSpPr txBox="1"/>
          <p:nvPr/>
        </p:nvSpPr>
        <p:spPr>
          <a:xfrm>
            <a:off x="0" y="5486400"/>
            <a:ext cx="914400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Result at 1.16 GeV</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consistent with other data in this region.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Total uncertainty ~12% relative. Systematics dominated by target polarization. Statistical error slightly smaller than total systematics.</a:t>
            </a:r>
          </a:p>
        </p:txBody>
      </p:sp>
      <p:sp>
        <p:nvSpPr>
          <p:cNvPr id="6" name="Footer Placeholder 5">
            <a:extLst>
              <a:ext uri="{FF2B5EF4-FFF2-40B4-BE49-F238E27FC236}">
                <a16:creationId xmlns:a16="http://schemas.microsoft.com/office/drawing/2014/main" id="{FF645BBD-52C5-3F46-813E-400AEFDB0B0C}"/>
              </a:ext>
            </a:extLst>
          </p:cNvPr>
          <p:cNvSpPr>
            <a:spLocks noGrp="1"/>
          </p:cNvSpPr>
          <p:nvPr>
            <p:ph type="ftr" sz="quarter" idx="11"/>
          </p:nvPr>
        </p:nvSpPr>
        <p:spPr/>
        <p:txBody>
          <a:bodyPr/>
          <a:lstStyle/>
          <a:p>
            <a:r>
              <a:rPr lang="en-US"/>
              <a:t>SBS Winter Collaboration Meeting 2019</a:t>
            </a:r>
          </a:p>
        </p:txBody>
      </p:sp>
      <p:sp>
        <p:nvSpPr>
          <p:cNvPr id="9" name="Slide Number Placeholder 8">
            <a:extLst>
              <a:ext uri="{FF2B5EF4-FFF2-40B4-BE49-F238E27FC236}">
                <a16:creationId xmlns:a16="http://schemas.microsoft.com/office/drawing/2014/main" id="{A228E255-9E0C-8F4E-B50A-9B3174632D82}"/>
              </a:ext>
            </a:extLst>
          </p:cNvPr>
          <p:cNvSpPr>
            <a:spLocks noGrp="1"/>
          </p:cNvSpPr>
          <p:nvPr>
            <p:ph type="sldNum" sz="quarter" idx="12"/>
          </p:nvPr>
        </p:nvSpPr>
        <p:spPr/>
        <p:txBody>
          <a:bodyPr/>
          <a:lstStyle/>
          <a:p>
            <a:fld id="{8127209B-B3F5-498A-AD06-B1E95A6A5D2E}" type="slidenum">
              <a:rPr lang="en-US" smtClean="0"/>
              <a:t>47</a:t>
            </a:fld>
            <a:endParaRPr lang="en-US"/>
          </a:p>
        </p:txBody>
      </p:sp>
    </p:spTree>
    <p:extLst>
      <p:ext uri="{BB962C8B-B14F-4D97-AF65-F5344CB8AC3E}">
        <p14:creationId xmlns:p14="http://schemas.microsoft.com/office/powerpoint/2010/main" val="2714465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200"/>
              <a:t>General Expression for SIDIS Cross Section: Bacchetta et al. JHEP 02, 093 (2007)</a:t>
            </a:r>
          </a:p>
        </p:txBody>
      </p:sp>
      <p:pic>
        <p:nvPicPr>
          <p:cNvPr id="7" name="Picture 6"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1143000"/>
            <a:ext cx="6400800" cy="4793933"/>
          </a:xfrm>
          <a:prstGeom prst="rect">
            <a:avLst/>
          </a:prstGeom>
          <a:ln w="19050">
            <a:solidFill>
              <a:srgbClr val="FF0000"/>
            </a:solidFill>
          </a:ln>
        </p:spPr>
      </p:pic>
      <p:sp>
        <p:nvSpPr>
          <p:cNvPr id="10" name="TextBox 9"/>
          <p:cNvSpPr txBox="1"/>
          <p:nvPr/>
        </p:nvSpPr>
        <p:spPr>
          <a:xfrm>
            <a:off x="6400800" y="1143000"/>
            <a:ext cx="2743200" cy="3139321"/>
          </a:xfrm>
          <a:prstGeom prst="rect">
            <a:avLst/>
          </a:prstGeom>
          <a:noFill/>
        </p:spPr>
        <p:txBody>
          <a:bodyPr wrap="square" rtlCol="0">
            <a:spAutoFit/>
          </a:bodyPr>
          <a:lstStyle/>
          <a:p>
            <a:pPr>
              <a:buFont typeface="Arial"/>
              <a:buChar char="•"/>
            </a:pPr>
            <a:r>
              <a:rPr lang="en-US">
                <a:solidFill>
                  <a:prstClr val="black"/>
                </a:solidFill>
                <a:latin typeface="Times New Roman"/>
                <a:cs typeface="Times New Roman"/>
              </a:rPr>
              <a:t> SIDIS structure functions F depend on </a:t>
            </a:r>
            <a:r>
              <a:rPr lang="en-US" i="1">
                <a:solidFill>
                  <a:prstClr val="black"/>
                </a:solidFill>
                <a:latin typeface="Times New Roman"/>
                <a:cs typeface="Times New Roman"/>
              </a:rPr>
              <a:t>x, Q</a:t>
            </a:r>
            <a:r>
              <a:rPr lang="en-US" i="1" baseline="30000">
                <a:solidFill>
                  <a:prstClr val="black"/>
                </a:solidFill>
                <a:latin typeface="Times New Roman"/>
                <a:cs typeface="Times New Roman"/>
              </a:rPr>
              <a:t>2</a:t>
            </a:r>
            <a:r>
              <a:rPr lang="en-US" i="1">
                <a:solidFill>
                  <a:prstClr val="black"/>
                </a:solidFill>
                <a:latin typeface="Times New Roman"/>
                <a:cs typeface="Times New Roman"/>
              </a:rPr>
              <a:t>, z, p</a:t>
            </a:r>
            <a:r>
              <a:rPr lang="en-US" i="1" baseline="-25000">
                <a:solidFill>
                  <a:prstClr val="black"/>
                </a:solidFill>
                <a:latin typeface="Times New Roman"/>
                <a:cs typeface="Times New Roman"/>
              </a:rPr>
              <a:t>T</a:t>
            </a:r>
            <a:endParaRPr lang="en-US">
              <a:solidFill>
                <a:prstClr val="black"/>
              </a:solidFill>
              <a:latin typeface="Times New Roman"/>
              <a:cs typeface="Times New Roman"/>
            </a:endParaRPr>
          </a:p>
          <a:p>
            <a:pPr>
              <a:buFont typeface="Arial"/>
              <a:buChar char="•"/>
            </a:pPr>
            <a:r>
              <a:rPr lang="en-US">
                <a:solidFill>
                  <a:prstClr val="black"/>
                </a:solidFill>
                <a:latin typeface="Times New Roman"/>
                <a:cs typeface="Times New Roman"/>
              </a:rPr>
              <a:t> U, L, T subscripts indicate unpolarized, longitudinally and transversely polarized beam, target, respectively </a:t>
            </a:r>
          </a:p>
          <a:p>
            <a:pPr>
              <a:buFont typeface="Arial"/>
              <a:buChar char="•"/>
            </a:pPr>
            <a:r>
              <a:rPr lang="en-US">
                <a:solidFill>
                  <a:prstClr val="black"/>
                </a:solidFill>
                <a:latin typeface="Times New Roman"/>
                <a:cs typeface="Times New Roman"/>
              </a:rPr>
              <a:t> S = nucleon spin</a:t>
            </a:r>
          </a:p>
          <a:p>
            <a:pPr>
              <a:buFont typeface="Arial"/>
              <a:buChar char="•"/>
            </a:pPr>
            <a:r>
              <a:rPr lang="en-US">
                <a:solidFill>
                  <a:prstClr val="black"/>
                </a:solidFill>
                <a:latin typeface="Times New Roman"/>
                <a:cs typeface="Times New Roman"/>
              </a:rPr>
              <a:t> λ = lepton helicity</a:t>
            </a:r>
          </a:p>
          <a:p>
            <a:pPr>
              <a:buFont typeface="Arial"/>
              <a:buChar char="•"/>
            </a:pPr>
            <a:r>
              <a:rPr lang="en-US">
                <a:solidFill>
                  <a:srgbClr val="0000FF"/>
                </a:solidFill>
                <a:latin typeface="Times New Roman"/>
                <a:cs typeface="Times New Roman"/>
              </a:rPr>
              <a:t> </a:t>
            </a:r>
            <a:r>
              <a:rPr lang="en-US" b="1">
                <a:solidFill>
                  <a:srgbClr val="0000FF"/>
                </a:solidFill>
                <a:latin typeface="Times New Roman"/>
                <a:cs typeface="Times New Roman"/>
              </a:rPr>
              <a:t>Eight terms survive at leading twist; the rest are M/Q suppressed</a:t>
            </a:r>
          </a:p>
        </p:txBody>
      </p:sp>
      <p:pic>
        <p:nvPicPr>
          <p:cNvPr id="11" name="Picture 1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6629400" y="4970680"/>
            <a:ext cx="2286000" cy="981182"/>
          </a:xfrm>
          <a:prstGeom prst="rect">
            <a:avLst/>
          </a:prstGeom>
          <a:ln w="19050">
            <a:solidFill>
              <a:srgbClr val="0000FF"/>
            </a:solidFill>
          </a:ln>
        </p:spPr>
      </p:pic>
      <p:sp>
        <p:nvSpPr>
          <p:cNvPr id="12" name="Rounded Rectangle 11"/>
          <p:cNvSpPr/>
          <p:nvPr/>
        </p:nvSpPr>
        <p:spPr>
          <a:xfrm>
            <a:off x="3873500" y="1206500"/>
            <a:ext cx="571500" cy="3683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873500" y="1714500"/>
            <a:ext cx="1409700" cy="2794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127500" y="2273300"/>
            <a:ext cx="1346200" cy="355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374900" y="2654300"/>
            <a:ext cx="939800" cy="3683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197100" y="3086100"/>
            <a:ext cx="1905000" cy="482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1778000" y="3594100"/>
            <a:ext cx="2070100" cy="3556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778000" y="3924300"/>
            <a:ext cx="2209800" cy="3302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2374900" y="4876800"/>
            <a:ext cx="2527300" cy="457200"/>
          </a:xfrm>
          <a:prstGeom prst="round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775200" y="3175000"/>
            <a:ext cx="1625600" cy="923330"/>
          </a:xfrm>
          <a:prstGeom prst="rect">
            <a:avLst/>
          </a:prstGeom>
          <a:noFill/>
        </p:spPr>
        <p:txBody>
          <a:bodyPr wrap="square" rtlCol="0">
            <a:spAutoFit/>
          </a:bodyPr>
          <a:lstStyle/>
          <a:p>
            <a:pPr>
              <a:buFont typeface="Arial"/>
              <a:buChar char="•"/>
            </a:pPr>
            <a:r>
              <a:rPr lang="en-US">
                <a:latin typeface="Times New Roman"/>
                <a:cs typeface="Times New Roman"/>
              </a:rPr>
              <a:t> Sivers</a:t>
            </a:r>
          </a:p>
          <a:p>
            <a:pPr>
              <a:buFont typeface="Arial"/>
              <a:buChar char="•"/>
            </a:pPr>
            <a:r>
              <a:rPr lang="en-US">
                <a:latin typeface="Times New Roman"/>
                <a:cs typeface="Times New Roman"/>
              </a:rPr>
              <a:t> Collins</a:t>
            </a:r>
          </a:p>
          <a:p>
            <a:pPr>
              <a:buFont typeface="Arial"/>
              <a:buChar char="•"/>
            </a:pPr>
            <a:r>
              <a:rPr lang="en-US">
                <a:latin typeface="Times New Roman"/>
                <a:cs typeface="Times New Roman"/>
              </a:rPr>
              <a:t> “Pretzelosity”</a:t>
            </a:r>
          </a:p>
        </p:txBody>
      </p:sp>
      <p:cxnSp>
        <p:nvCxnSpPr>
          <p:cNvPr id="22" name="Straight Arrow Connector 21"/>
          <p:cNvCxnSpPr>
            <a:endCxn id="16" idx="3"/>
          </p:cNvCxnSpPr>
          <p:nvPr/>
        </p:nvCxnSpPr>
        <p:spPr>
          <a:xfrm rot="10800000">
            <a:off x="4102100" y="3327400"/>
            <a:ext cx="749300" cy="381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17" idx="3"/>
          </p:cNvCxnSpPr>
          <p:nvPr/>
        </p:nvCxnSpPr>
        <p:spPr>
          <a:xfrm rot="10800000" flipV="1">
            <a:off x="3848100" y="3657600"/>
            <a:ext cx="990600" cy="1143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endCxn id="18" idx="3"/>
          </p:cNvCxnSpPr>
          <p:nvPr/>
        </p:nvCxnSpPr>
        <p:spPr>
          <a:xfrm rot="10800000" flipV="1">
            <a:off x="3987800" y="3911600"/>
            <a:ext cx="889000" cy="1778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1" name="Date Placeholder 20"/>
          <p:cNvSpPr>
            <a:spLocks noGrp="1"/>
          </p:cNvSpPr>
          <p:nvPr>
            <p:ph type="dt" sz="half" idx="10"/>
          </p:nvPr>
        </p:nvSpPr>
        <p:spPr/>
        <p:txBody>
          <a:bodyPr/>
          <a:lstStyle/>
          <a:p>
            <a:r>
              <a:rPr lang="en-US"/>
              <a:t>2/26/19</a:t>
            </a:r>
          </a:p>
        </p:txBody>
      </p:sp>
      <p:sp>
        <p:nvSpPr>
          <p:cNvPr id="3" name="Footer Placeholder 2">
            <a:extLst>
              <a:ext uri="{FF2B5EF4-FFF2-40B4-BE49-F238E27FC236}">
                <a16:creationId xmlns:a16="http://schemas.microsoft.com/office/drawing/2014/main" id="{9C753D91-A9ED-394E-91F5-A74147F0DA7A}"/>
              </a:ext>
            </a:extLst>
          </p:cNvPr>
          <p:cNvSpPr>
            <a:spLocks noGrp="1"/>
          </p:cNvSpPr>
          <p:nvPr>
            <p:ph type="ftr" sz="quarter" idx="11"/>
          </p:nvPr>
        </p:nvSpPr>
        <p:spPr/>
        <p:txBody>
          <a:bodyPr/>
          <a:lstStyle/>
          <a:p>
            <a:r>
              <a:rPr lang="en-US"/>
              <a:t>SBS Winter Collaboration Meeting 2019</a:t>
            </a:r>
          </a:p>
        </p:txBody>
      </p:sp>
      <p:sp>
        <p:nvSpPr>
          <p:cNvPr id="4" name="Slide Number Placeholder 3">
            <a:extLst>
              <a:ext uri="{FF2B5EF4-FFF2-40B4-BE49-F238E27FC236}">
                <a16:creationId xmlns:a16="http://schemas.microsoft.com/office/drawing/2014/main" id="{0D2604EA-A523-294C-82A7-2DAC17E58BD8}"/>
              </a:ext>
            </a:extLst>
          </p:cNvPr>
          <p:cNvSpPr>
            <a:spLocks noGrp="1"/>
          </p:cNvSpPr>
          <p:nvPr>
            <p:ph type="sldNum" sz="quarter" idx="12"/>
          </p:nvPr>
        </p:nvSpPr>
        <p:spPr/>
        <p:txBody>
          <a:bodyPr/>
          <a:lstStyle/>
          <a:p>
            <a:fld id="{8127209B-B3F5-498A-AD06-B1E95A6A5D2E}" type="slidenum">
              <a:rPr lang="en-US" smtClean="0"/>
              <a:t>48</a:t>
            </a:fld>
            <a:endParaRPr lang="en-US"/>
          </a:p>
        </p:txBody>
      </p:sp>
    </p:spTree>
    <p:extLst>
      <p:ext uri="{BB962C8B-B14F-4D97-AF65-F5344CB8AC3E}">
        <p14:creationId xmlns:p14="http://schemas.microsoft.com/office/powerpoint/2010/main" val="3259801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SIDIS Structure Functions in Terms of TMDs</a:t>
            </a:r>
          </a:p>
        </p:txBody>
      </p:sp>
      <p:pic>
        <p:nvPicPr>
          <p:cNvPr id="12" name="Picture 11"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0" y="5440807"/>
            <a:ext cx="4882896" cy="684180"/>
          </a:xfrm>
          <a:prstGeom prst="rect">
            <a:avLst/>
          </a:prstGeom>
        </p:spPr>
      </p:pic>
      <p:sp>
        <p:nvSpPr>
          <p:cNvPr id="14" name="TextBox 13"/>
          <p:cNvSpPr txBox="1"/>
          <p:nvPr/>
        </p:nvSpPr>
        <p:spPr>
          <a:xfrm>
            <a:off x="4262186" y="669999"/>
            <a:ext cx="4881814" cy="4708981"/>
          </a:xfrm>
          <a:prstGeom prst="rect">
            <a:avLst/>
          </a:prstGeom>
          <a:noFill/>
        </p:spPr>
        <p:txBody>
          <a:bodyPr wrap="square" rtlCol="0">
            <a:spAutoFit/>
          </a:bodyPr>
          <a:lstStyle/>
          <a:p>
            <a:pPr>
              <a:buFont typeface="Arial"/>
              <a:buChar char="•"/>
            </a:pPr>
            <a:r>
              <a:rPr lang="en-US" sz="2400">
                <a:solidFill>
                  <a:prstClr val="black"/>
                </a:solidFill>
                <a:latin typeface="Times New Roman"/>
                <a:cs typeface="Times New Roman"/>
              </a:rPr>
              <a:t> Only f</a:t>
            </a:r>
            <a:r>
              <a:rPr lang="en-US" sz="2400" baseline="-25000">
                <a:solidFill>
                  <a:prstClr val="black"/>
                </a:solidFill>
                <a:latin typeface="Times New Roman"/>
                <a:cs typeface="Times New Roman"/>
              </a:rPr>
              <a:t>1</a:t>
            </a:r>
            <a:r>
              <a:rPr lang="en-US" sz="2400">
                <a:solidFill>
                  <a:prstClr val="black"/>
                </a:solidFill>
                <a:latin typeface="Times New Roman"/>
                <a:cs typeface="Times New Roman"/>
              </a:rPr>
              <a:t>, g</a:t>
            </a:r>
            <a:r>
              <a:rPr lang="en-US" sz="2400" baseline="-25000">
                <a:solidFill>
                  <a:prstClr val="black"/>
                </a:solidFill>
                <a:latin typeface="Times New Roman"/>
                <a:cs typeface="Times New Roman"/>
              </a:rPr>
              <a:t>1</a:t>
            </a:r>
            <a:r>
              <a:rPr lang="en-US" sz="2400">
                <a:solidFill>
                  <a:prstClr val="black"/>
                </a:solidFill>
                <a:latin typeface="Times New Roman"/>
                <a:cs typeface="Times New Roman"/>
              </a:rPr>
              <a:t>, h</a:t>
            </a:r>
            <a:r>
              <a:rPr lang="en-US" sz="2400" baseline="-25000">
                <a:solidFill>
                  <a:prstClr val="black"/>
                </a:solidFill>
                <a:latin typeface="Times New Roman"/>
                <a:cs typeface="Times New Roman"/>
              </a:rPr>
              <a:t>1</a:t>
            </a:r>
            <a:r>
              <a:rPr lang="en-US" sz="2400">
                <a:solidFill>
                  <a:prstClr val="black"/>
                </a:solidFill>
                <a:latin typeface="Times New Roman"/>
                <a:cs typeface="Times New Roman"/>
              </a:rPr>
              <a:t> survive integration over quark k</a:t>
            </a:r>
            <a:r>
              <a:rPr lang="en-US" sz="2400" baseline="-25000">
                <a:solidFill>
                  <a:prstClr val="black"/>
                </a:solidFill>
                <a:latin typeface="Times New Roman"/>
                <a:cs typeface="Times New Roman"/>
              </a:rPr>
              <a:t>T</a:t>
            </a:r>
            <a:endParaRPr lang="en-US" sz="2400">
              <a:solidFill>
                <a:prstClr val="black"/>
              </a:solidFill>
              <a:latin typeface="Times New Roman"/>
              <a:cs typeface="Times New Roman"/>
            </a:endParaRPr>
          </a:p>
          <a:p>
            <a:pPr>
              <a:buFont typeface="Arial"/>
              <a:buChar char="•"/>
            </a:pPr>
            <a:r>
              <a:rPr lang="en-US" sz="2400">
                <a:solidFill>
                  <a:prstClr val="black"/>
                </a:solidFill>
                <a:latin typeface="Times New Roman"/>
                <a:cs typeface="Times New Roman"/>
              </a:rPr>
              <a:t> All eight leading-twist TMDs are accessible in SIDIS with polarized beams/targets via azimuthal angular dependence of the SIDIS cross section</a:t>
            </a:r>
          </a:p>
          <a:p>
            <a:pPr>
              <a:buFont typeface="Arial"/>
              <a:buChar char="•"/>
            </a:pPr>
            <a:r>
              <a:rPr lang="en-US" sz="2400">
                <a:solidFill>
                  <a:prstClr val="black"/>
                </a:solidFill>
                <a:latin typeface="Times New Roman"/>
                <a:cs typeface="Times New Roman"/>
              </a:rPr>
              <a:t> Physical observables are convolutions over two (unobserved) transverse momenta: </a:t>
            </a:r>
          </a:p>
          <a:p>
            <a:pPr lvl="1">
              <a:buFont typeface="Arial"/>
              <a:buChar char="•"/>
            </a:pPr>
            <a:r>
              <a:rPr lang="en-US" sz="2000">
                <a:solidFill>
                  <a:prstClr val="black"/>
                </a:solidFill>
                <a:latin typeface="Times New Roman"/>
                <a:cs typeface="Times New Roman"/>
              </a:rPr>
              <a:t> Initial quark k</a:t>
            </a:r>
            <a:r>
              <a:rPr lang="en-US" sz="2000" baseline="-25000">
                <a:solidFill>
                  <a:prstClr val="black"/>
                </a:solidFill>
                <a:latin typeface="Times New Roman"/>
                <a:cs typeface="Times New Roman"/>
              </a:rPr>
              <a:t>T</a:t>
            </a:r>
            <a:endParaRPr lang="en-US" sz="2000">
              <a:solidFill>
                <a:prstClr val="black"/>
              </a:solidFill>
              <a:latin typeface="Times New Roman"/>
              <a:cs typeface="Times New Roman"/>
            </a:endParaRPr>
          </a:p>
          <a:p>
            <a:pPr lvl="1">
              <a:buFont typeface="Arial"/>
              <a:buChar char="•"/>
            </a:pPr>
            <a:r>
              <a:rPr lang="en-US" sz="2000">
                <a:solidFill>
                  <a:prstClr val="black"/>
                </a:solidFill>
                <a:latin typeface="Times New Roman"/>
                <a:cs typeface="Times New Roman"/>
              </a:rPr>
              <a:t> Hadron p</a:t>
            </a:r>
            <a:r>
              <a:rPr lang="en-US" sz="2000" baseline="-25000">
                <a:solidFill>
                  <a:prstClr val="black"/>
                </a:solidFill>
                <a:latin typeface="Times New Roman"/>
                <a:cs typeface="Times New Roman"/>
              </a:rPr>
              <a:t>T</a:t>
            </a:r>
            <a:r>
              <a:rPr lang="en-US" sz="2000">
                <a:solidFill>
                  <a:prstClr val="black"/>
                </a:solidFill>
                <a:latin typeface="Times New Roman"/>
                <a:cs typeface="Times New Roman"/>
              </a:rPr>
              <a:t> relative to recoiling quark, generated during fragmentation</a:t>
            </a:r>
          </a:p>
          <a:p>
            <a:pPr>
              <a:buFont typeface="Arial"/>
              <a:buChar char="•"/>
            </a:pPr>
            <a:endParaRPr lang="en-US" sz="2400">
              <a:solidFill>
                <a:prstClr val="black"/>
              </a:solidFill>
              <a:latin typeface="Times New Roman"/>
              <a:cs typeface="Times New Roman"/>
            </a:endParaRPr>
          </a:p>
        </p:txBody>
      </p:sp>
      <p:pic>
        <p:nvPicPr>
          <p:cNvPr id="11" name="Picture 10" descr="latex-image-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0" y="958757"/>
            <a:ext cx="4033586" cy="4114800"/>
          </a:xfrm>
          <a:prstGeom prst="rect">
            <a:avLst/>
          </a:prstGeom>
        </p:spPr>
      </p:pic>
      <p:sp>
        <p:nvSpPr>
          <p:cNvPr id="7" name="Date Placeholder 6"/>
          <p:cNvSpPr>
            <a:spLocks noGrp="1"/>
          </p:cNvSpPr>
          <p:nvPr>
            <p:ph type="dt" sz="half" idx="10"/>
          </p:nvPr>
        </p:nvSpPr>
        <p:spPr/>
        <p:txBody>
          <a:bodyPr/>
          <a:lstStyle/>
          <a:p>
            <a:r>
              <a:rPr lang="en-US"/>
              <a:t>2/26/19</a:t>
            </a:r>
          </a:p>
        </p:txBody>
      </p:sp>
      <p:sp>
        <p:nvSpPr>
          <p:cNvPr id="3" name="Footer Placeholder 2">
            <a:extLst>
              <a:ext uri="{FF2B5EF4-FFF2-40B4-BE49-F238E27FC236}">
                <a16:creationId xmlns:a16="http://schemas.microsoft.com/office/drawing/2014/main" id="{6C8D0B09-33D8-4445-BE60-BD6681E43DBB}"/>
              </a:ext>
            </a:extLst>
          </p:cNvPr>
          <p:cNvSpPr>
            <a:spLocks noGrp="1"/>
          </p:cNvSpPr>
          <p:nvPr>
            <p:ph type="ftr" sz="quarter" idx="11"/>
          </p:nvPr>
        </p:nvSpPr>
        <p:spPr/>
        <p:txBody>
          <a:bodyPr/>
          <a:lstStyle/>
          <a:p>
            <a:r>
              <a:rPr lang="en-US"/>
              <a:t>SBS Winter Collaboration Meeting 2019</a:t>
            </a:r>
          </a:p>
        </p:txBody>
      </p:sp>
      <p:sp>
        <p:nvSpPr>
          <p:cNvPr id="4" name="Slide Number Placeholder 3">
            <a:extLst>
              <a:ext uri="{FF2B5EF4-FFF2-40B4-BE49-F238E27FC236}">
                <a16:creationId xmlns:a16="http://schemas.microsoft.com/office/drawing/2014/main" id="{839D9CF5-4B92-944C-8A0D-E8109F239615}"/>
              </a:ext>
            </a:extLst>
          </p:cNvPr>
          <p:cNvSpPr>
            <a:spLocks noGrp="1"/>
          </p:cNvSpPr>
          <p:nvPr>
            <p:ph type="sldNum" sz="quarter" idx="12"/>
          </p:nvPr>
        </p:nvSpPr>
        <p:spPr/>
        <p:txBody>
          <a:bodyPr/>
          <a:lstStyle/>
          <a:p>
            <a:fld id="{8127209B-B3F5-498A-AD06-B1E95A6A5D2E}" type="slidenum">
              <a:rPr lang="en-US" smtClean="0"/>
              <a:t>49</a:t>
            </a:fld>
            <a:endParaRPr lang="en-US"/>
          </a:p>
        </p:txBody>
      </p:sp>
    </p:spTree>
    <p:extLst>
      <p:ext uri="{BB962C8B-B14F-4D97-AF65-F5344CB8AC3E}">
        <p14:creationId xmlns:p14="http://schemas.microsoft.com/office/powerpoint/2010/main" val="2764164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Polarized Beam-Polarized Target Asymmetry</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2201"/>
            <a:ext cx="3963086" cy="3886200"/>
          </a:xfrm>
          <a:prstGeom prst="rect">
            <a:avLst/>
          </a:prstGeom>
        </p:spPr>
      </p:pic>
      <p:pic>
        <p:nvPicPr>
          <p:cNvPr id="8" name="Picture 7"/>
          <p:cNvPicPr>
            <a:picLocks noChangeAspect="1"/>
          </p:cNvPicPr>
          <p:nvPr/>
        </p:nvPicPr>
        <p:blipFill>
          <a:blip r:embed="rId3"/>
          <a:stretch>
            <a:fillRect/>
          </a:stretch>
        </p:blipFill>
        <p:spPr>
          <a:xfrm>
            <a:off x="1308100" y="4617379"/>
            <a:ext cx="6527800" cy="179070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3963085" y="701964"/>
                <a:ext cx="5180915" cy="3785652"/>
              </a:xfrm>
              <a:prstGeom prst="rect">
                <a:avLst/>
              </a:prstGeom>
              <a:noFill/>
            </p:spPr>
            <p:txBody>
              <a:bodyPr wrap="square" rtlCol="0">
                <a:spAutoFit/>
              </a:bodyPr>
              <a:lstStyle/>
              <a:p>
                <a:pPr marL="285750" indent="-285750">
                  <a:buFont typeface="Arial" charset="0"/>
                  <a:buChar char="•"/>
                </a:pPr>
                <a:r>
                  <a:rPr lang="en-US" sz="1600" dirty="0">
                    <a:latin typeface="Times New Roman" charset="0"/>
                    <a:ea typeface="Times New Roman" charset="0"/>
                    <a:cs typeface="Times New Roman" charset="0"/>
                  </a:rPr>
                  <a:t>The beam helicity asymmetry in elastic </a:t>
                </a:r>
                <a:r>
                  <a:rPr lang="en-US" sz="1600" i="1" dirty="0" err="1">
                    <a:latin typeface="Times New Roman" charset="0"/>
                    <a:ea typeface="Times New Roman" charset="0"/>
                    <a:cs typeface="Times New Roman" charset="0"/>
                  </a:rPr>
                  <a:t>eN</a:t>
                </a:r>
                <a:r>
                  <a:rPr lang="en-US" sz="1600" dirty="0">
                    <a:latin typeface="Times New Roman" charset="0"/>
                    <a:ea typeface="Times New Roman" charset="0"/>
                    <a:cs typeface="Times New Roman" charset="0"/>
                  </a:rPr>
                  <a:t> scattering from a polarized target is related to the transferred polarization by time reversal symmetry. </a:t>
                </a:r>
              </a:p>
              <a:p>
                <a:pPr marL="285750" indent="-285750">
                  <a:buFont typeface="Arial" charset="0"/>
                  <a:buChar char="•"/>
                </a:pPr>
                <a:r>
                  <a:rPr lang="en-US" sz="1600" dirty="0">
                    <a:latin typeface="Times New Roman" charset="0"/>
                    <a:ea typeface="Times New Roman" charset="0"/>
                    <a:cs typeface="Times New Roman" charset="0"/>
                  </a:rPr>
                  <a:t>The asymmetry </a:t>
                </a:r>
                <a14:m>
                  <m:oMath xmlns:m="http://schemas.openxmlformats.org/officeDocument/2006/math">
                    <m:sSub>
                      <m:sSubPr>
                        <m:ctrlPr>
                          <a:rPr lang="en-US" sz="1600" b="0" i="1" smtClean="0">
                            <a:latin typeface="Cambria Math" panose="02040503050406030204" pitchFamily="18" charset="0"/>
                            <a:ea typeface="Times New Roman" charset="0"/>
                            <a:cs typeface="Times New Roman" charset="0"/>
                          </a:rPr>
                        </m:ctrlPr>
                      </m:sSubPr>
                      <m:e>
                        <m:r>
                          <a:rPr lang="en-US" sz="1600" b="0" i="1" smtClean="0">
                            <a:latin typeface="Cambria Math" charset="0"/>
                            <a:ea typeface="Times New Roman" charset="0"/>
                            <a:cs typeface="Times New Roman" charset="0"/>
                          </a:rPr>
                          <m:t>𝐴</m:t>
                        </m:r>
                      </m:e>
                      <m:sub>
                        <m:r>
                          <a:rPr lang="en-US" sz="1600" b="0" i="1" smtClean="0">
                            <a:latin typeface="Cambria Math" charset="0"/>
                            <a:ea typeface="Times New Roman" charset="0"/>
                            <a:cs typeface="Times New Roman" charset="0"/>
                          </a:rPr>
                          <m:t>𝑡</m:t>
                        </m:r>
                      </m:sub>
                    </m:sSub>
                  </m:oMath>
                </a14:m>
                <a:r>
                  <a:rPr lang="en-US" sz="1600" dirty="0">
                    <a:latin typeface="Times New Roman" charset="0"/>
                    <a:ea typeface="Times New Roman" charset="0"/>
                    <a:cs typeface="Times New Roman" charset="0"/>
                  </a:rPr>
                  <a:t> for target polarization perpendicular to the momentum transfer but parallel to the scattering plane (</a:t>
                </a:r>
                <a14:m>
                  <m:oMath xmlns:m="http://schemas.openxmlformats.org/officeDocument/2006/math">
                    <m:sSup>
                      <m:sSupPr>
                        <m:ctrlPr>
                          <a:rPr lang="en-US" sz="1600" b="0" i="1" smtClean="0">
                            <a:latin typeface="Cambria Math" panose="02040503050406030204" pitchFamily="18" charset="0"/>
                            <a:ea typeface="Times New Roman" charset="0"/>
                            <a:cs typeface="Times New Roman" charset="0"/>
                          </a:rPr>
                        </m:ctrlPr>
                      </m:sSupPr>
                      <m:e>
                        <m:r>
                          <a:rPr lang="en-US" sz="1600" b="0" i="1" smtClean="0">
                            <a:latin typeface="Cambria Math" charset="0"/>
                            <a:ea typeface="Times New Roman" charset="0"/>
                            <a:cs typeface="Times New Roman" charset="0"/>
                          </a:rPr>
                          <m:t>𝜃</m:t>
                        </m:r>
                      </m:e>
                      <m:sup>
                        <m:r>
                          <a:rPr lang="en-US" sz="1600" b="0" i="1" smtClean="0">
                            <a:latin typeface="Cambria Math" charset="0"/>
                            <a:ea typeface="Times New Roman" charset="0"/>
                            <a:cs typeface="Times New Roman" charset="0"/>
                          </a:rPr>
                          <m:t>∗</m:t>
                        </m:r>
                      </m:sup>
                    </m:sSup>
                    <m:r>
                      <a:rPr lang="en-US" sz="1600" b="0" i="1" smtClean="0">
                        <a:latin typeface="Cambria Math" charset="0"/>
                        <a:ea typeface="Times New Roman" charset="0"/>
                        <a:cs typeface="Times New Roman" charset="0"/>
                      </a:rPr>
                      <m:t>=</m:t>
                    </m:r>
                    <m:sSup>
                      <m:sSupPr>
                        <m:ctrlPr>
                          <a:rPr lang="en-US" sz="1600" b="0" i="1" smtClean="0">
                            <a:latin typeface="Cambria Math" panose="02040503050406030204" pitchFamily="18" charset="0"/>
                            <a:ea typeface="Times New Roman" charset="0"/>
                            <a:cs typeface="Times New Roman" charset="0"/>
                          </a:rPr>
                        </m:ctrlPr>
                      </m:sSupPr>
                      <m:e>
                        <m:r>
                          <a:rPr lang="en-US" sz="1600" b="0" i="1" smtClean="0">
                            <a:latin typeface="Cambria Math" charset="0"/>
                            <a:ea typeface="Times New Roman" charset="0"/>
                            <a:cs typeface="Times New Roman" charset="0"/>
                          </a:rPr>
                          <m:t>90</m:t>
                        </m:r>
                      </m:e>
                      <m:sup>
                        <m:r>
                          <a:rPr lang="en-US" sz="1600" b="0" i="1" smtClean="0">
                            <a:latin typeface="Cambria Math" charset="0"/>
                            <a:ea typeface="Times New Roman" charset="0"/>
                            <a:cs typeface="Times New Roman" charset="0"/>
                          </a:rPr>
                          <m:t>∘</m:t>
                        </m:r>
                      </m:sup>
                    </m:sSup>
                    <m:r>
                      <a:rPr lang="en-US" sz="1600" b="0" i="1" smtClean="0">
                        <a:latin typeface="Cambria Math" charset="0"/>
                        <a:ea typeface="Times New Roman" charset="0"/>
                        <a:cs typeface="Times New Roman" charset="0"/>
                      </a:rPr>
                      <m:t>, </m:t>
                    </m:r>
                    <m:sSup>
                      <m:sSupPr>
                        <m:ctrlPr>
                          <a:rPr lang="en-US" sz="1600" b="0" i="1" smtClean="0">
                            <a:latin typeface="Cambria Math" panose="02040503050406030204" pitchFamily="18" charset="0"/>
                            <a:ea typeface="Times New Roman" charset="0"/>
                            <a:cs typeface="Times New Roman" charset="0"/>
                          </a:rPr>
                        </m:ctrlPr>
                      </m:sSupPr>
                      <m:e>
                        <m:r>
                          <a:rPr lang="en-US" sz="1600" b="0" i="1" smtClean="0">
                            <a:latin typeface="Cambria Math" charset="0"/>
                            <a:ea typeface="Times New Roman" charset="0"/>
                            <a:cs typeface="Times New Roman" charset="0"/>
                          </a:rPr>
                          <m:t>𝜙</m:t>
                        </m:r>
                      </m:e>
                      <m:sup>
                        <m:r>
                          <a:rPr lang="en-US" sz="1600" b="0" i="1" smtClean="0">
                            <a:latin typeface="Cambria Math" charset="0"/>
                            <a:ea typeface="Times New Roman" charset="0"/>
                            <a:cs typeface="Times New Roman" charset="0"/>
                          </a:rPr>
                          <m:t>∗</m:t>
                        </m:r>
                      </m:sup>
                    </m:sSup>
                    <m:r>
                      <a:rPr lang="en-US" sz="1600" b="0" i="1" smtClean="0">
                        <a:latin typeface="Cambria Math" charset="0"/>
                        <a:ea typeface="Times New Roman" charset="0"/>
                        <a:cs typeface="Times New Roman" charset="0"/>
                      </a:rPr>
                      <m:t>=0</m:t>
                    </m:r>
                  </m:oMath>
                </a14:m>
                <a:r>
                  <a:rPr lang="en-US" sz="1600" dirty="0">
                    <a:latin typeface="Times New Roman" charset="0"/>
                    <a:ea typeface="Times New Roman" charset="0"/>
                    <a:cs typeface="Times New Roman" charset="0"/>
                  </a:rPr>
                  <a:t>) equals the transverse component </a:t>
                </a:r>
                <a14:m>
                  <m:oMath xmlns:m="http://schemas.openxmlformats.org/officeDocument/2006/math">
                    <m:sSub>
                      <m:sSubPr>
                        <m:ctrlPr>
                          <a:rPr lang="en-US" sz="1600" b="0" i="1" smtClean="0">
                            <a:latin typeface="Cambria Math" panose="02040503050406030204" pitchFamily="18" charset="0"/>
                            <a:ea typeface="Times New Roman" charset="0"/>
                            <a:cs typeface="Times New Roman" charset="0"/>
                          </a:rPr>
                        </m:ctrlPr>
                      </m:sSubPr>
                      <m:e>
                        <m:r>
                          <a:rPr lang="en-US" sz="1600" b="0" i="1" smtClean="0">
                            <a:latin typeface="Cambria Math" charset="0"/>
                            <a:ea typeface="Times New Roman" charset="0"/>
                            <a:cs typeface="Times New Roman" charset="0"/>
                          </a:rPr>
                          <m:t>𝑃</m:t>
                        </m:r>
                      </m:e>
                      <m:sub>
                        <m:r>
                          <a:rPr lang="en-US" sz="1600" b="0" i="1" smtClean="0">
                            <a:latin typeface="Cambria Math" charset="0"/>
                            <a:ea typeface="Times New Roman" charset="0"/>
                            <a:cs typeface="Times New Roman" charset="0"/>
                          </a:rPr>
                          <m:t>𝑡</m:t>
                        </m:r>
                      </m:sub>
                    </m:sSub>
                  </m:oMath>
                </a14:m>
                <a:r>
                  <a:rPr lang="en-US" sz="1600" dirty="0">
                    <a:latin typeface="Times New Roman" charset="0"/>
                    <a:ea typeface="Times New Roman" charset="0"/>
                    <a:cs typeface="Times New Roman" charset="0"/>
                  </a:rPr>
                  <a:t> of the transferred polarization. </a:t>
                </a:r>
              </a:p>
              <a:p>
                <a:pPr marL="285750" indent="-285750">
                  <a:buFont typeface="Arial" charset="0"/>
                  <a:buChar char="•"/>
                </a:pPr>
                <a:r>
                  <a:rPr lang="en-US" sz="1600" dirty="0">
                    <a:latin typeface="Times New Roman" charset="0"/>
                    <a:ea typeface="Times New Roman" charset="0"/>
                    <a:cs typeface="Times New Roman" charset="0"/>
                  </a:rPr>
                  <a:t>The asymmetry </a:t>
                </a:r>
                <a14:m>
                  <m:oMath xmlns:m="http://schemas.openxmlformats.org/officeDocument/2006/math">
                    <m:sSub>
                      <m:sSubPr>
                        <m:ctrlPr>
                          <a:rPr lang="en-US" sz="1600" b="0" i="1" smtClean="0">
                            <a:latin typeface="Cambria Math" panose="02040503050406030204" pitchFamily="18" charset="0"/>
                            <a:ea typeface="Times New Roman" charset="0"/>
                            <a:cs typeface="Times New Roman" charset="0"/>
                          </a:rPr>
                        </m:ctrlPr>
                      </m:sSubPr>
                      <m:e>
                        <m:r>
                          <a:rPr lang="en-US" sz="1600" b="0" i="1" smtClean="0">
                            <a:latin typeface="Cambria Math" charset="0"/>
                            <a:ea typeface="Times New Roman" charset="0"/>
                            <a:cs typeface="Times New Roman" charset="0"/>
                          </a:rPr>
                          <m:t>𝐴</m:t>
                        </m:r>
                      </m:e>
                      <m:sub>
                        <m:r>
                          <a:rPr lang="en-US" sz="1600" b="0" i="1" smtClean="0">
                            <a:latin typeface="Cambria Math" charset="0"/>
                            <a:ea typeface="Times New Roman" charset="0"/>
                            <a:cs typeface="Times New Roman" charset="0"/>
                          </a:rPr>
                          <m:t>ℓ</m:t>
                        </m:r>
                      </m:sub>
                    </m:sSub>
                  </m:oMath>
                </a14:m>
                <a:r>
                  <a:rPr lang="en-US" sz="1600" dirty="0">
                    <a:latin typeface="Times New Roman" charset="0"/>
                    <a:ea typeface="Times New Roman" charset="0"/>
                    <a:cs typeface="Times New Roman" charset="0"/>
                  </a:rPr>
                  <a:t> for target polarization along the momentum transfer direction (</a:t>
                </a:r>
                <a14:m>
                  <m:oMath xmlns:m="http://schemas.openxmlformats.org/officeDocument/2006/math">
                    <m:sSup>
                      <m:sSupPr>
                        <m:ctrlPr>
                          <a:rPr lang="en-US" sz="1600" b="0" i="1" smtClean="0">
                            <a:latin typeface="Cambria Math" panose="02040503050406030204" pitchFamily="18" charset="0"/>
                            <a:ea typeface="Times New Roman" charset="0"/>
                            <a:cs typeface="Times New Roman" charset="0"/>
                          </a:rPr>
                        </m:ctrlPr>
                      </m:sSupPr>
                      <m:e>
                        <m:r>
                          <a:rPr lang="en-US" sz="1600" b="0" i="1" smtClean="0">
                            <a:latin typeface="Cambria Math" charset="0"/>
                            <a:ea typeface="Times New Roman" charset="0"/>
                            <a:cs typeface="Times New Roman" charset="0"/>
                          </a:rPr>
                          <m:t>𝜃</m:t>
                        </m:r>
                      </m:e>
                      <m:sup>
                        <m:r>
                          <a:rPr lang="en-US" sz="1600" b="0" i="1" smtClean="0">
                            <a:latin typeface="Cambria Math" charset="0"/>
                            <a:ea typeface="Times New Roman" charset="0"/>
                            <a:cs typeface="Times New Roman" charset="0"/>
                          </a:rPr>
                          <m:t>∗</m:t>
                        </m:r>
                      </m:sup>
                    </m:sSup>
                    <m:r>
                      <a:rPr lang="en-US" sz="1600" b="0" i="1" smtClean="0">
                        <a:latin typeface="Cambria Math" charset="0"/>
                        <a:ea typeface="Times New Roman" charset="0"/>
                        <a:cs typeface="Times New Roman" charset="0"/>
                      </a:rPr>
                      <m:t>=0</m:t>
                    </m:r>
                  </m:oMath>
                </a14:m>
                <a:r>
                  <a:rPr lang="en-US" sz="1600" dirty="0">
                    <a:latin typeface="Times New Roman" charset="0"/>
                    <a:ea typeface="Times New Roman" charset="0"/>
                    <a:cs typeface="Times New Roman" charset="0"/>
                  </a:rPr>
                  <a:t>) is equal in magnitude but opposite in sign to the longitudinal transferred polarization </a:t>
                </a:r>
                <a14:m>
                  <m:oMath xmlns:m="http://schemas.openxmlformats.org/officeDocument/2006/math">
                    <m:sSub>
                      <m:sSubPr>
                        <m:ctrlPr>
                          <a:rPr lang="en-US" sz="1600" b="0" i="1" smtClean="0">
                            <a:latin typeface="Cambria Math" panose="02040503050406030204" pitchFamily="18" charset="0"/>
                            <a:ea typeface="Times New Roman" charset="0"/>
                            <a:cs typeface="Times New Roman" charset="0"/>
                          </a:rPr>
                        </m:ctrlPr>
                      </m:sSubPr>
                      <m:e>
                        <m:r>
                          <a:rPr lang="en-US" sz="1600" b="0" i="1" smtClean="0">
                            <a:latin typeface="Cambria Math" charset="0"/>
                            <a:ea typeface="Times New Roman" charset="0"/>
                            <a:cs typeface="Times New Roman" charset="0"/>
                          </a:rPr>
                          <m:t>𝑃</m:t>
                        </m:r>
                      </m:e>
                      <m:sub>
                        <m:r>
                          <a:rPr lang="en-US" sz="1600" b="0" i="1" smtClean="0">
                            <a:latin typeface="Cambria Math" charset="0"/>
                            <a:ea typeface="Times New Roman" charset="0"/>
                            <a:cs typeface="Times New Roman" charset="0"/>
                          </a:rPr>
                          <m:t>ℓ</m:t>
                        </m:r>
                      </m:sub>
                    </m:sSub>
                  </m:oMath>
                </a14:m>
                <a:r>
                  <a:rPr lang="en-US" sz="1600" dirty="0">
                    <a:latin typeface="Times New Roman" charset="0"/>
                    <a:ea typeface="Times New Roman" charset="0"/>
                    <a:cs typeface="Times New Roman" charset="0"/>
                  </a:rPr>
                  <a:t>. </a:t>
                </a:r>
              </a:p>
              <a:p>
                <a:pPr marL="285750" indent="-285750">
                  <a:buFont typeface="Arial" charset="0"/>
                  <a:buChar char="•"/>
                </a:pPr>
                <a:r>
                  <a:rPr lang="en-US" sz="1600" dirty="0">
                    <a:latin typeface="Times New Roman" charset="0"/>
                    <a:ea typeface="Times New Roman" charset="0"/>
                    <a:cs typeface="Times New Roman" charset="0"/>
                  </a:rPr>
                  <a:t>The sign change between </a:t>
                </a:r>
                <a14:m>
                  <m:oMath xmlns:m="http://schemas.openxmlformats.org/officeDocument/2006/math">
                    <m:sSub>
                      <m:sSubPr>
                        <m:ctrlPr>
                          <a:rPr lang="en-US" sz="1600" i="1">
                            <a:latin typeface="Cambria Math" panose="02040503050406030204" pitchFamily="18" charset="0"/>
                            <a:ea typeface="Times New Roman" charset="0"/>
                            <a:cs typeface="Times New Roman" charset="0"/>
                          </a:rPr>
                        </m:ctrlPr>
                      </m:sSubPr>
                      <m:e>
                        <m:r>
                          <a:rPr lang="en-US" sz="1600" i="1">
                            <a:latin typeface="Cambria Math" charset="0"/>
                            <a:ea typeface="Times New Roman" charset="0"/>
                            <a:cs typeface="Times New Roman" charset="0"/>
                          </a:rPr>
                          <m:t>𝐴</m:t>
                        </m:r>
                      </m:e>
                      <m:sub>
                        <m:r>
                          <a:rPr lang="en-US" sz="1600" i="1">
                            <a:latin typeface="Cambria Math" charset="0"/>
                            <a:ea typeface="Times New Roman" charset="0"/>
                            <a:cs typeface="Times New Roman" charset="0"/>
                          </a:rPr>
                          <m:t>ℓ</m:t>
                        </m:r>
                      </m:sub>
                    </m:sSub>
                  </m:oMath>
                </a14:m>
                <a:r>
                  <a:rPr lang="en-US" sz="1600" dirty="0">
                    <a:latin typeface="Times New Roman" charset="0"/>
                    <a:ea typeface="Times New Roman" charset="0"/>
                    <a:cs typeface="Times New Roman" charset="0"/>
                  </a:rPr>
                  <a:t> and </a:t>
                </a:r>
                <a14:m>
                  <m:oMath xmlns:m="http://schemas.openxmlformats.org/officeDocument/2006/math">
                    <m:sSub>
                      <m:sSubPr>
                        <m:ctrlPr>
                          <a:rPr lang="en-US" sz="1600" i="1">
                            <a:latin typeface="Cambria Math" panose="02040503050406030204" pitchFamily="18" charset="0"/>
                            <a:ea typeface="Times New Roman" charset="0"/>
                            <a:cs typeface="Times New Roman" charset="0"/>
                          </a:rPr>
                        </m:ctrlPr>
                      </m:sSubPr>
                      <m:e>
                        <m:r>
                          <a:rPr lang="en-US" sz="1600" i="1">
                            <a:latin typeface="Cambria Math" charset="0"/>
                            <a:ea typeface="Times New Roman" charset="0"/>
                            <a:cs typeface="Times New Roman" charset="0"/>
                          </a:rPr>
                          <m:t>𝑃</m:t>
                        </m:r>
                      </m:e>
                      <m:sub>
                        <m:r>
                          <a:rPr lang="en-US" sz="1600" i="1">
                            <a:latin typeface="Cambria Math" charset="0"/>
                            <a:ea typeface="Times New Roman" charset="0"/>
                            <a:cs typeface="Times New Roman" charset="0"/>
                          </a:rPr>
                          <m:t>ℓ</m:t>
                        </m:r>
                      </m:sub>
                    </m:sSub>
                  </m:oMath>
                </a14:m>
                <a:r>
                  <a:rPr lang="en-US" sz="1600" dirty="0">
                    <a:latin typeface="Times New Roman" charset="0"/>
                    <a:ea typeface="Times New Roman" charset="0"/>
                    <a:cs typeface="Times New Roman" charset="0"/>
                  </a:rPr>
                  <a:t> is due to the proton spin flip required for the absorption of the transversely polarized virtual photon</a:t>
                </a:r>
              </a:p>
              <a:p>
                <a:pPr marL="285750" indent="-285750">
                  <a:buFont typeface="Arial" charset="0"/>
                  <a:buChar char="•"/>
                </a:pPr>
                <a:endParaRPr lang="en-US" sz="1600" dirty="0">
                  <a:latin typeface="Times New Roman" charset="0"/>
                  <a:ea typeface="Times New Roman" charset="0"/>
                  <a:cs typeface="Times New Roman"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963085" y="701964"/>
                <a:ext cx="5180915" cy="3785652"/>
              </a:xfrm>
              <a:prstGeom prst="rect">
                <a:avLst/>
              </a:prstGeom>
              <a:blipFill rotWithShape="0">
                <a:blip r:embed="rId4"/>
                <a:stretch>
                  <a:fillRect l="-471" t="-483"/>
                </a:stretch>
              </a:blipFill>
            </p:spPr>
            <p:txBody>
              <a:bodyPr/>
              <a:lstStyle/>
              <a:p>
                <a:r>
                  <a:rPr lang="en-US">
                    <a:noFill/>
                  </a:rPr>
                  <a:t> </a:t>
                </a:r>
              </a:p>
            </p:txBody>
          </p:sp>
        </mc:Fallback>
      </mc:AlternateContent>
      <p:pic>
        <p:nvPicPr>
          <p:cNvPr id="10" name="Picture 9"/>
          <p:cNvPicPr>
            <a:picLocks noChangeAspect="1"/>
          </p:cNvPicPr>
          <p:nvPr/>
        </p:nvPicPr>
        <p:blipFill>
          <a:blip r:embed="rId5"/>
          <a:stretch>
            <a:fillRect/>
          </a:stretch>
        </p:blipFill>
        <p:spPr>
          <a:xfrm>
            <a:off x="1111356" y="4334164"/>
            <a:ext cx="2425700" cy="254000"/>
          </a:xfrm>
          <a:prstGeom prst="rect">
            <a:avLst/>
          </a:prstGeom>
        </p:spPr>
      </p:pic>
      <p:sp>
        <p:nvSpPr>
          <p:cNvPr id="7" name="Footer Placeholder 6">
            <a:extLst>
              <a:ext uri="{FF2B5EF4-FFF2-40B4-BE49-F238E27FC236}">
                <a16:creationId xmlns:a16="http://schemas.microsoft.com/office/drawing/2014/main" id="{B1EDE53C-7D3D-284F-AE5E-B91E393C91B5}"/>
              </a:ext>
            </a:extLst>
          </p:cNvPr>
          <p:cNvSpPr>
            <a:spLocks noGrp="1"/>
          </p:cNvSpPr>
          <p:nvPr>
            <p:ph type="ftr" sz="quarter" idx="11"/>
          </p:nvPr>
        </p:nvSpPr>
        <p:spPr/>
        <p:txBody>
          <a:bodyPr/>
          <a:lstStyle/>
          <a:p>
            <a:r>
              <a:rPr lang="en-US"/>
              <a:t>SBS Winter Collaboration Meeting 2019</a:t>
            </a:r>
          </a:p>
        </p:txBody>
      </p:sp>
      <p:sp>
        <p:nvSpPr>
          <p:cNvPr id="11" name="Slide Number Placeholder 10">
            <a:extLst>
              <a:ext uri="{FF2B5EF4-FFF2-40B4-BE49-F238E27FC236}">
                <a16:creationId xmlns:a16="http://schemas.microsoft.com/office/drawing/2014/main" id="{1C9E424C-7DB9-334A-AAC6-8294FA51EE95}"/>
              </a:ext>
            </a:extLst>
          </p:cNvPr>
          <p:cNvSpPr>
            <a:spLocks noGrp="1"/>
          </p:cNvSpPr>
          <p:nvPr>
            <p:ph type="sldNum" sz="quarter" idx="12"/>
          </p:nvPr>
        </p:nvSpPr>
        <p:spPr/>
        <p:txBody>
          <a:bodyPr/>
          <a:lstStyle/>
          <a:p>
            <a:fld id="{8127209B-B3F5-498A-AD06-B1E95A6A5D2E}" type="slidenum">
              <a:rPr lang="en-US" smtClean="0"/>
              <a:t>5</a:t>
            </a:fld>
            <a:endParaRPr lang="en-US"/>
          </a:p>
        </p:txBody>
      </p:sp>
    </p:spTree>
    <p:extLst>
      <p:ext uri="{BB962C8B-B14F-4D97-AF65-F5344CB8AC3E}">
        <p14:creationId xmlns:p14="http://schemas.microsoft.com/office/powerpoint/2010/main" val="31183515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Unique Advantages of SBS+BB for SIDIS Physics</a:t>
            </a:r>
          </a:p>
        </p:txBody>
      </p:sp>
      <p:sp>
        <p:nvSpPr>
          <p:cNvPr id="6" name="Content Placeholder 5"/>
          <p:cNvSpPr>
            <a:spLocks noGrp="1"/>
          </p:cNvSpPr>
          <p:nvPr>
            <p:ph idx="1"/>
          </p:nvPr>
        </p:nvSpPr>
        <p:spPr>
          <a:xfrm>
            <a:off x="0" y="705684"/>
            <a:ext cx="9144000" cy="5586832"/>
          </a:xfrm>
        </p:spPr>
        <p:txBody>
          <a:bodyPr>
            <a:normAutofit fontScale="77500" lnSpcReduction="20000"/>
          </a:bodyPr>
          <a:lstStyle/>
          <a:p>
            <a:r>
              <a:rPr lang="en-US" dirty="0"/>
              <a:t>The combination of moderate solid angle, large momentum acceptance and high-rate capability at forward angles is ideal for high-luminosity experiments (e.g., polarized </a:t>
            </a:r>
            <a:r>
              <a:rPr lang="en-US" baseline="30000" dirty="0"/>
              <a:t>3</a:t>
            </a:r>
            <a:r>
              <a:rPr lang="en-US" dirty="0"/>
              <a:t>He), SIDIS at high Q</a:t>
            </a:r>
            <a:r>
              <a:rPr lang="en-US" baseline="30000" dirty="0"/>
              <a:t>2</a:t>
            </a:r>
            <a:r>
              <a:rPr lang="en-US" dirty="0"/>
              <a:t> </a:t>
            </a:r>
          </a:p>
          <a:p>
            <a:r>
              <a:rPr lang="en-US" dirty="0"/>
              <a:t>Independent electron and hadron arms—straight-line tracking in “field-free” regions behind dipole magnets</a:t>
            </a:r>
          </a:p>
          <a:p>
            <a:pPr lvl="1"/>
            <a:r>
              <a:rPr lang="en-US" dirty="0"/>
              <a:t>Simple, reliable reconstruction and data analysis</a:t>
            </a:r>
          </a:p>
          <a:p>
            <a:pPr lvl="1"/>
            <a:r>
              <a:rPr lang="en-US" b="1" dirty="0"/>
              <a:t>Change magnet polarity of e(h) arm without changing h(e) acceptance:</a:t>
            </a:r>
          </a:p>
          <a:p>
            <a:pPr lvl="2"/>
            <a:r>
              <a:rPr lang="en-US" b="1" i="1" dirty="0">
                <a:solidFill>
                  <a:srgbClr val="0033CC"/>
                </a:solidFill>
              </a:rPr>
              <a:t>Accurate measurement of pair-production contamination of DIS electrons (important background for </a:t>
            </a:r>
            <a:r>
              <a:rPr lang="en-US" b="1" i="1" baseline="30000" dirty="0">
                <a:solidFill>
                  <a:srgbClr val="0033CC"/>
                </a:solidFill>
              </a:rPr>
              <a:t>3</a:t>
            </a:r>
            <a:r>
              <a:rPr lang="en-US" b="1" i="1" dirty="0">
                <a:solidFill>
                  <a:srgbClr val="0033CC"/>
                </a:solidFill>
              </a:rPr>
              <a:t>He targets w/thick glass walls, especially at low x)</a:t>
            </a:r>
          </a:p>
          <a:p>
            <a:pPr lvl="2"/>
            <a:r>
              <a:rPr lang="en-US" b="1" dirty="0">
                <a:solidFill>
                  <a:srgbClr val="FF0000"/>
                </a:solidFill>
              </a:rPr>
              <a:t>SBS polarity reversals to increase </a:t>
            </a:r>
            <a:r>
              <a:rPr lang="el-GR" b="1" dirty="0" err="1">
                <a:solidFill>
                  <a:srgbClr val="FF0000"/>
                </a:solidFill>
              </a:rPr>
              <a:t>ϕ</a:t>
            </a:r>
            <a:r>
              <a:rPr lang="en-US" b="1" baseline="-25000" dirty="0">
                <a:solidFill>
                  <a:srgbClr val="FF0000"/>
                </a:solidFill>
              </a:rPr>
              <a:t>h</a:t>
            </a:r>
            <a:r>
              <a:rPr lang="en-US" b="1" dirty="0">
                <a:solidFill>
                  <a:srgbClr val="FF0000"/>
                </a:solidFill>
              </a:rPr>
              <a:t> coverage and make h</a:t>
            </a:r>
            <a:r>
              <a:rPr lang="en-US" b="1" baseline="30000" dirty="0">
                <a:solidFill>
                  <a:srgbClr val="FF0000"/>
                </a:solidFill>
              </a:rPr>
              <a:t>+</a:t>
            </a:r>
            <a:r>
              <a:rPr lang="en-US" b="1" dirty="0">
                <a:solidFill>
                  <a:srgbClr val="FF0000"/>
                </a:solidFill>
              </a:rPr>
              <a:t>/h</a:t>
            </a:r>
            <a:r>
              <a:rPr lang="en-US" b="1" baseline="30000" dirty="0">
                <a:solidFill>
                  <a:srgbClr val="FF0000"/>
                </a:solidFill>
              </a:rPr>
              <a:t>-</a:t>
            </a:r>
            <a:r>
              <a:rPr lang="en-US" b="1" dirty="0">
                <a:solidFill>
                  <a:srgbClr val="FF0000"/>
                </a:solidFill>
              </a:rPr>
              <a:t> acceptances </a:t>
            </a:r>
            <a:r>
              <a:rPr lang="en-US" b="1" i="1" dirty="0">
                <a:solidFill>
                  <a:srgbClr val="FF0000"/>
                </a:solidFill>
              </a:rPr>
              <a:t>identical</a:t>
            </a:r>
          </a:p>
          <a:p>
            <a:pPr lvl="2"/>
            <a:r>
              <a:rPr lang="en-US" b="1" dirty="0">
                <a:solidFill>
                  <a:srgbClr val="FF40FF"/>
                </a:solidFill>
              </a:rPr>
              <a:t>Full azimuthal coverage at high-x, where the measurements are statistically challenged</a:t>
            </a:r>
          </a:p>
          <a:p>
            <a:pPr lvl="1"/>
            <a:r>
              <a:rPr lang="en-US" dirty="0"/>
              <a:t>Ability to measure charged K and </a:t>
            </a:r>
            <a:r>
              <a:rPr lang="el-GR" dirty="0"/>
              <a:t>π</a:t>
            </a:r>
            <a:r>
              <a:rPr lang="en-US" baseline="30000" dirty="0"/>
              <a:t>0</a:t>
            </a:r>
            <a:r>
              <a:rPr lang="en-US" dirty="0"/>
              <a:t> simultaneously in addition to charged </a:t>
            </a:r>
            <a:r>
              <a:rPr lang="en-US" dirty="0" err="1"/>
              <a:t>pions</a:t>
            </a:r>
            <a:endParaRPr lang="en-US" dirty="0"/>
          </a:p>
          <a:p>
            <a:pPr lvl="1"/>
            <a:r>
              <a:rPr lang="en-US" b="1" i="1" dirty="0">
                <a:solidFill>
                  <a:srgbClr val="00CC00"/>
                </a:solidFill>
              </a:rPr>
              <a:t>Excellent systematics control for charge-sum and difference asymmetries used to separate valence/sea quark polarizations</a:t>
            </a:r>
          </a:p>
          <a:p>
            <a:r>
              <a:rPr lang="en-US" dirty="0"/>
              <a:t>Complementarity with CLAS12/SOLID/Hall C experiments—precise, timely neutron data w/unique kinematic coverage; can run within first few years of 12 GeV era—part of DOE-funded SBS program, starting 2020: SIDIS run = 2022-2023?</a:t>
            </a:r>
          </a:p>
          <a:p>
            <a:r>
              <a:rPr lang="en-US" dirty="0"/>
              <a:t>For polarized proton SIDIS at lower luminosity, competitiveness of SBS+BB less clear; large acceptance detectors have a bigger advantage</a:t>
            </a:r>
          </a:p>
          <a:p>
            <a:pPr lvl="2"/>
            <a:endParaRPr lang="en-US" b="1" dirty="0">
              <a:solidFill>
                <a:srgbClr val="FF0000"/>
              </a:solidFill>
            </a:endParaRPr>
          </a:p>
        </p:txBody>
      </p:sp>
      <p:sp>
        <p:nvSpPr>
          <p:cNvPr id="3" name="Date Placeholder 2"/>
          <p:cNvSpPr>
            <a:spLocks noGrp="1"/>
          </p:cNvSpPr>
          <p:nvPr>
            <p:ph type="dt" sz="half" idx="10"/>
          </p:nvPr>
        </p:nvSpPr>
        <p:spPr/>
        <p:txBody>
          <a:bodyPr/>
          <a:lstStyle/>
          <a:p>
            <a:r>
              <a:rPr lang="en-US"/>
              <a:t>2/26/19</a:t>
            </a:r>
          </a:p>
        </p:txBody>
      </p:sp>
      <p:sp>
        <p:nvSpPr>
          <p:cNvPr id="7" name="Footer Placeholder 6">
            <a:extLst>
              <a:ext uri="{FF2B5EF4-FFF2-40B4-BE49-F238E27FC236}">
                <a16:creationId xmlns:a16="http://schemas.microsoft.com/office/drawing/2014/main" id="{D21E5ADB-074D-4D42-9AE9-5069BC091237}"/>
              </a:ext>
            </a:extLst>
          </p:cNvPr>
          <p:cNvSpPr>
            <a:spLocks noGrp="1"/>
          </p:cNvSpPr>
          <p:nvPr>
            <p:ph type="ftr" sz="quarter" idx="11"/>
          </p:nvPr>
        </p:nvSpPr>
        <p:spPr/>
        <p:txBody>
          <a:bodyPr/>
          <a:lstStyle/>
          <a:p>
            <a:r>
              <a:rPr lang="en-US"/>
              <a:t>SBS Winter Collaboration Meeting 2019</a:t>
            </a:r>
          </a:p>
        </p:txBody>
      </p:sp>
      <p:sp>
        <p:nvSpPr>
          <p:cNvPr id="8" name="Slide Number Placeholder 7">
            <a:extLst>
              <a:ext uri="{FF2B5EF4-FFF2-40B4-BE49-F238E27FC236}">
                <a16:creationId xmlns:a16="http://schemas.microsoft.com/office/drawing/2014/main" id="{79D40D0C-FAEE-F841-A8D7-7846BBA12630}"/>
              </a:ext>
            </a:extLst>
          </p:cNvPr>
          <p:cNvSpPr>
            <a:spLocks noGrp="1"/>
          </p:cNvSpPr>
          <p:nvPr>
            <p:ph type="sldNum" sz="quarter" idx="12"/>
          </p:nvPr>
        </p:nvSpPr>
        <p:spPr/>
        <p:txBody>
          <a:bodyPr/>
          <a:lstStyle/>
          <a:p>
            <a:fld id="{8127209B-B3F5-498A-AD06-B1E95A6A5D2E}" type="slidenum">
              <a:rPr lang="en-US" smtClean="0"/>
              <a:t>50</a:t>
            </a:fld>
            <a:endParaRPr lang="en-US"/>
          </a:p>
        </p:txBody>
      </p:sp>
    </p:spTree>
    <p:extLst>
      <p:ext uri="{BB962C8B-B14F-4D97-AF65-F5344CB8AC3E}">
        <p14:creationId xmlns:p14="http://schemas.microsoft.com/office/powerpoint/2010/main" val="326128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Polarized DIS and Spin Structure Functions</a:t>
            </a:r>
          </a:p>
        </p:txBody>
      </p:sp>
      <p:sp>
        <p:nvSpPr>
          <p:cNvPr id="11" name="TextBox 10"/>
          <p:cNvSpPr txBox="1"/>
          <p:nvPr/>
        </p:nvSpPr>
        <p:spPr>
          <a:xfrm>
            <a:off x="0" y="782054"/>
            <a:ext cx="9127643" cy="1754326"/>
          </a:xfrm>
          <a:prstGeom prst="rect">
            <a:avLst/>
          </a:prstGeom>
          <a:noFill/>
        </p:spPr>
        <p:txBody>
          <a:bodyPr wrap="square" rtlCol="0">
            <a:spAutoFit/>
          </a:bodyPr>
          <a:lstStyle/>
          <a:p>
            <a:pPr>
              <a:buFont typeface="Arial"/>
              <a:buChar char="•"/>
            </a:pPr>
            <a:r>
              <a:rPr lang="en-US" dirty="0">
                <a:latin typeface="Times New Roman"/>
                <a:cs typeface="Times New Roman"/>
              </a:rPr>
              <a:t> Helicity asymmetries in the scattering of longitudinally polarized electrons on longitudinally and transversely (in the scattering plane) polarized nucleons provide access to spin structure functions </a:t>
            </a:r>
            <a:r>
              <a:rPr lang="en-US" i="1" dirty="0">
                <a:latin typeface="Times New Roman"/>
                <a:cs typeface="Times New Roman"/>
              </a:rPr>
              <a:t>g</a:t>
            </a:r>
            <a:r>
              <a:rPr lang="en-US" i="1" baseline="-25000" dirty="0">
                <a:latin typeface="Times New Roman"/>
                <a:cs typeface="Times New Roman"/>
              </a:rPr>
              <a:t>1</a:t>
            </a:r>
            <a:r>
              <a:rPr lang="en-US" i="1" dirty="0">
                <a:latin typeface="Times New Roman"/>
                <a:cs typeface="Times New Roman"/>
              </a:rPr>
              <a:t>, g</a:t>
            </a:r>
            <a:r>
              <a:rPr lang="en-US" i="1" baseline="-25000" dirty="0">
                <a:latin typeface="Times New Roman"/>
                <a:cs typeface="Times New Roman"/>
              </a:rPr>
              <a:t>2</a:t>
            </a:r>
            <a:r>
              <a:rPr lang="en-US" i="1" dirty="0">
                <a:latin typeface="Times New Roman"/>
                <a:cs typeface="Times New Roman"/>
              </a:rPr>
              <a:t>. </a:t>
            </a:r>
            <a:endParaRPr lang="en-US" dirty="0">
              <a:latin typeface="Times New Roman"/>
              <a:cs typeface="Times New Roman"/>
            </a:endParaRPr>
          </a:p>
          <a:p>
            <a:pPr>
              <a:buFont typeface="Arial"/>
              <a:buChar char="•"/>
            </a:pPr>
            <a:r>
              <a:rPr lang="en-US" dirty="0">
                <a:latin typeface="Times New Roman"/>
                <a:cs typeface="Times New Roman"/>
              </a:rPr>
              <a:t> The longitudinal virtual photon asymmetry </a:t>
            </a:r>
            <a:r>
              <a:rPr lang="en-US" i="1" dirty="0">
                <a:latin typeface="Times New Roman"/>
                <a:cs typeface="Times New Roman"/>
              </a:rPr>
              <a:t>A</a:t>
            </a:r>
            <a:r>
              <a:rPr lang="en-US" i="1" baseline="-25000" dirty="0">
                <a:latin typeface="Times New Roman"/>
                <a:cs typeface="Times New Roman"/>
              </a:rPr>
              <a:t>1</a:t>
            </a:r>
            <a:r>
              <a:rPr lang="en-US" dirty="0">
                <a:latin typeface="Times New Roman"/>
                <a:cs typeface="Times New Roman"/>
              </a:rPr>
              <a:t> is defined as the asymmetry between parallel and antiparallel virtual </a:t>
            </a:r>
            <a:r>
              <a:rPr lang="en-US" dirty="0" err="1">
                <a:latin typeface="Times New Roman"/>
                <a:cs typeface="Times New Roman"/>
              </a:rPr>
              <a:t>photoabsorption</a:t>
            </a:r>
            <a:r>
              <a:rPr lang="en-US" dirty="0">
                <a:latin typeface="Times New Roman"/>
                <a:cs typeface="Times New Roman"/>
              </a:rPr>
              <a:t> cross sections and is related to the spin structure function </a:t>
            </a:r>
            <a:r>
              <a:rPr lang="en-US" i="1" dirty="0">
                <a:latin typeface="Times New Roman"/>
                <a:cs typeface="Times New Roman"/>
              </a:rPr>
              <a:t>g</a:t>
            </a:r>
            <a:r>
              <a:rPr lang="en-US" i="1" baseline="-25000" dirty="0">
                <a:latin typeface="Times New Roman"/>
                <a:cs typeface="Times New Roman"/>
              </a:rPr>
              <a:t>1</a:t>
            </a:r>
            <a:r>
              <a:rPr lang="en-US" i="1" dirty="0">
                <a:latin typeface="Times New Roman"/>
                <a:cs typeface="Times New Roman"/>
              </a:rPr>
              <a:t>(x,Q</a:t>
            </a:r>
            <a:r>
              <a:rPr lang="en-US" i="1" baseline="30000" dirty="0">
                <a:latin typeface="Times New Roman"/>
                <a:cs typeface="Times New Roman"/>
              </a:rPr>
              <a:t>2</a:t>
            </a:r>
            <a:r>
              <a:rPr lang="en-US" i="1" dirty="0">
                <a:latin typeface="Times New Roman"/>
                <a:cs typeface="Times New Roman"/>
              </a:rPr>
              <a:t>)</a:t>
            </a:r>
            <a:r>
              <a:rPr lang="en-US" dirty="0">
                <a:latin typeface="Times New Roman"/>
                <a:cs typeface="Times New Roman"/>
              </a:rPr>
              <a:t>:</a:t>
            </a:r>
          </a:p>
        </p:txBody>
      </p:sp>
      <p:sp>
        <p:nvSpPr>
          <p:cNvPr id="14" name="TextBox 13"/>
          <p:cNvSpPr txBox="1"/>
          <p:nvPr/>
        </p:nvSpPr>
        <p:spPr>
          <a:xfrm>
            <a:off x="16356" y="3632859"/>
            <a:ext cx="9127644" cy="923330"/>
          </a:xfrm>
          <a:prstGeom prst="rect">
            <a:avLst/>
          </a:prstGeom>
          <a:noFill/>
        </p:spPr>
        <p:txBody>
          <a:bodyPr wrap="square" rtlCol="0">
            <a:spAutoFit/>
          </a:bodyPr>
          <a:lstStyle/>
          <a:p>
            <a:pPr>
              <a:buFont typeface="Arial"/>
              <a:buChar char="•"/>
            </a:pPr>
            <a:r>
              <a:rPr lang="en-US" dirty="0">
                <a:latin typeface="Times New Roman"/>
                <a:cs typeface="Times New Roman"/>
              </a:rPr>
              <a:t> In the naïve </a:t>
            </a:r>
            <a:r>
              <a:rPr lang="en-US" dirty="0" err="1">
                <a:latin typeface="Times New Roman"/>
                <a:cs typeface="Times New Roman"/>
              </a:rPr>
              <a:t>parton</a:t>
            </a:r>
            <a:r>
              <a:rPr lang="en-US" dirty="0">
                <a:latin typeface="Times New Roman"/>
                <a:cs typeface="Times New Roman"/>
              </a:rPr>
              <a:t> model, </a:t>
            </a:r>
            <a:r>
              <a:rPr lang="en-US" i="1" dirty="0">
                <a:latin typeface="Times New Roman"/>
                <a:cs typeface="Times New Roman"/>
              </a:rPr>
              <a:t>g</a:t>
            </a:r>
            <a:r>
              <a:rPr lang="en-US" i="1" baseline="-25000" dirty="0">
                <a:latin typeface="Times New Roman"/>
                <a:cs typeface="Times New Roman"/>
              </a:rPr>
              <a:t>1</a:t>
            </a:r>
            <a:r>
              <a:rPr lang="en-US" dirty="0">
                <a:latin typeface="Times New Roman"/>
                <a:cs typeface="Times New Roman"/>
              </a:rPr>
              <a:t> is an incoherent sum over </a:t>
            </a:r>
            <a:r>
              <a:rPr lang="en-US" dirty="0" err="1">
                <a:latin typeface="Times New Roman"/>
                <a:cs typeface="Times New Roman"/>
              </a:rPr>
              <a:t>parton</a:t>
            </a:r>
            <a:r>
              <a:rPr lang="en-US" dirty="0">
                <a:latin typeface="Times New Roman"/>
                <a:cs typeface="Times New Roman"/>
              </a:rPr>
              <a:t> helicity distributions </a:t>
            </a:r>
            <a:r>
              <a:rPr lang="en-US" i="1" dirty="0" err="1">
                <a:latin typeface="Times New Roman"/>
                <a:cs typeface="Times New Roman"/>
              </a:rPr>
              <a:t>Δq</a:t>
            </a:r>
            <a:r>
              <a:rPr lang="en-US" i="1" baseline="-25000" dirty="0" err="1">
                <a:latin typeface="Times New Roman"/>
                <a:cs typeface="Times New Roman"/>
              </a:rPr>
              <a:t>i</a:t>
            </a:r>
            <a:r>
              <a:rPr lang="en-US" dirty="0">
                <a:latin typeface="Times New Roman"/>
                <a:cs typeface="Times New Roman"/>
              </a:rPr>
              <a:t>, defined as the differences in number density between quarks polarized parallel and antiparallel to the nucleon spin:</a:t>
            </a:r>
          </a:p>
        </p:txBody>
      </p:sp>
      <p:pic>
        <p:nvPicPr>
          <p:cNvPr id="9" name="Picture 8"/>
          <p:cNvPicPr>
            <a:picLocks noChangeAspect="1"/>
          </p:cNvPicPr>
          <p:nvPr/>
        </p:nvPicPr>
        <p:blipFill>
          <a:blip r:embed="rId2"/>
          <a:stretch>
            <a:fillRect/>
          </a:stretch>
        </p:blipFill>
        <p:spPr>
          <a:xfrm>
            <a:off x="2687783" y="2258464"/>
            <a:ext cx="2826327" cy="1371600"/>
          </a:xfrm>
          <a:prstGeom prst="rect">
            <a:avLst/>
          </a:prstGeom>
        </p:spPr>
      </p:pic>
      <p:pic>
        <p:nvPicPr>
          <p:cNvPr id="16" name="Picture 15"/>
          <p:cNvPicPr>
            <a:picLocks noChangeAspect="1"/>
          </p:cNvPicPr>
          <p:nvPr/>
        </p:nvPicPr>
        <p:blipFill>
          <a:blip r:embed="rId3"/>
          <a:stretch>
            <a:fillRect/>
          </a:stretch>
        </p:blipFill>
        <p:spPr>
          <a:xfrm>
            <a:off x="2076882" y="4533333"/>
            <a:ext cx="4048128" cy="914400"/>
          </a:xfrm>
          <a:prstGeom prst="rect">
            <a:avLst/>
          </a:prstGeom>
        </p:spPr>
      </p:pic>
      <p:sp>
        <p:nvSpPr>
          <p:cNvPr id="3" name="Date Placeholder 2"/>
          <p:cNvSpPr>
            <a:spLocks noGrp="1"/>
          </p:cNvSpPr>
          <p:nvPr>
            <p:ph type="dt" sz="half" idx="10"/>
          </p:nvPr>
        </p:nvSpPr>
        <p:spPr/>
        <p:txBody>
          <a:bodyPr/>
          <a:lstStyle/>
          <a:p>
            <a:r>
              <a:rPr lang="en-US"/>
              <a:t>2/26/19</a:t>
            </a:r>
          </a:p>
        </p:txBody>
      </p:sp>
      <p:sp>
        <p:nvSpPr>
          <p:cNvPr id="7" name="Footer Placeholder 6"/>
          <p:cNvSpPr>
            <a:spLocks noGrp="1"/>
          </p:cNvSpPr>
          <p:nvPr>
            <p:ph type="ftr" sz="quarter" idx="11"/>
          </p:nvPr>
        </p:nvSpPr>
        <p:spPr/>
        <p:txBody>
          <a:bodyPr/>
          <a:lstStyle/>
          <a:p>
            <a:r>
              <a:rPr lang="en-US"/>
              <a:t>SBS Winter Collaboration Meeting 2019</a:t>
            </a:r>
          </a:p>
        </p:txBody>
      </p:sp>
      <p:sp>
        <p:nvSpPr>
          <p:cNvPr id="8" name="Slide Number Placeholder 7"/>
          <p:cNvSpPr>
            <a:spLocks noGrp="1"/>
          </p:cNvSpPr>
          <p:nvPr>
            <p:ph type="sldNum" sz="quarter" idx="12"/>
          </p:nvPr>
        </p:nvSpPr>
        <p:spPr/>
        <p:txBody>
          <a:bodyPr/>
          <a:lstStyle/>
          <a:p>
            <a:fld id="{8127209B-B3F5-498A-AD06-B1E95A6A5D2E}" type="slidenum">
              <a:rPr lang="en-US" smtClean="0"/>
              <a:t>51</a:t>
            </a:fld>
            <a:endParaRPr lang="en-US"/>
          </a:p>
        </p:txBody>
      </p:sp>
    </p:spTree>
    <p:extLst>
      <p:ext uri="{BB962C8B-B14F-4D97-AF65-F5344CB8AC3E}">
        <p14:creationId xmlns:p14="http://schemas.microsoft.com/office/powerpoint/2010/main" val="1500899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16526"/>
          </a:xfrm>
        </p:spPr>
        <p:txBody>
          <a:bodyPr>
            <a:normAutofit/>
          </a:bodyPr>
          <a:lstStyle/>
          <a:p>
            <a:r>
              <a:rPr lang="en-US" sz="2400" dirty="0"/>
              <a:t>Experimental Status of </a:t>
            </a:r>
            <a:r>
              <a:rPr lang="en-US" sz="2400" i="1" dirty="0" err="1"/>
              <a:t>Δq</a:t>
            </a:r>
            <a:endParaRPr lang="en-US" sz="2400" i="1" dirty="0"/>
          </a:p>
        </p:txBody>
      </p:sp>
      <p:pic>
        <p:nvPicPr>
          <p:cNvPr id="4" name="Picture 3"/>
          <p:cNvPicPr>
            <a:picLocks noChangeAspect="1"/>
          </p:cNvPicPr>
          <p:nvPr/>
        </p:nvPicPr>
        <p:blipFill>
          <a:blip r:embed="rId2"/>
          <a:stretch>
            <a:fillRect/>
          </a:stretch>
        </p:blipFill>
        <p:spPr>
          <a:xfrm>
            <a:off x="0" y="616526"/>
            <a:ext cx="3753678" cy="5029200"/>
          </a:xfrm>
          <a:prstGeom prst="rect">
            <a:avLst/>
          </a:prstGeom>
        </p:spPr>
      </p:pic>
      <p:sp>
        <p:nvSpPr>
          <p:cNvPr id="5" name="TextBox 4"/>
          <p:cNvSpPr txBox="1"/>
          <p:nvPr/>
        </p:nvSpPr>
        <p:spPr>
          <a:xfrm>
            <a:off x="0" y="5648035"/>
            <a:ext cx="3753678" cy="369332"/>
          </a:xfrm>
          <a:prstGeom prst="rect">
            <a:avLst/>
          </a:prstGeom>
          <a:noFill/>
        </p:spPr>
        <p:txBody>
          <a:bodyPr wrap="square" rtlCol="0">
            <a:spAutoFit/>
          </a:bodyPr>
          <a:lstStyle/>
          <a:p>
            <a:pPr algn="ctr"/>
            <a:r>
              <a:rPr lang="en-US">
                <a:latin typeface="Times New Roman"/>
                <a:cs typeface="Times New Roman"/>
              </a:rPr>
              <a:t>DSSV: PRD 80, 034030 (2009)</a:t>
            </a:r>
          </a:p>
        </p:txBody>
      </p:sp>
      <p:pic>
        <p:nvPicPr>
          <p:cNvPr id="6" name="Picture 5"/>
          <p:cNvPicPr>
            <a:picLocks noChangeAspect="1"/>
          </p:cNvPicPr>
          <p:nvPr/>
        </p:nvPicPr>
        <p:blipFill>
          <a:blip r:embed="rId3"/>
          <a:stretch>
            <a:fillRect/>
          </a:stretch>
        </p:blipFill>
        <p:spPr>
          <a:xfrm>
            <a:off x="4162839" y="616526"/>
            <a:ext cx="4572000" cy="4372963"/>
          </a:xfrm>
          <a:prstGeom prst="rect">
            <a:avLst/>
          </a:prstGeom>
        </p:spPr>
      </p:pic>
      <p:sp>
        <p:nvSpPr>
          <p:cNvPr id="7" name="TextBox 6"/>
          <p:cNvSpPr txBox="1"/>
          <p:nvPr/>
        </p:nvSpPr>
        <p:spPr>
          <a:xfrm>
            <a:off x="4162840" y="4989489"/>
            <a:ext cx="4572000" cy="369332"/>
          </a:xfrm>
          <a:prstGeom prst="rect">
            <a:avLst/>
          </a:prstGeom>
          <a:noFill/>
        </p:spPr>
        <p:txBody>
          <a:bodyPr wrap="square" rtlCol="0">
            <a:spAutoFit/>
          </a:bodyPr>
          <a:lstStyle/>
          <a:p>
            <a:pPr algn="ctr"/>
            <a:r>
              <a:rPr lang="en-US" dirty="0" err="1">
                <a:latin typeface="Times New Roman"/>
                <a:cs typeface="Times New Roman"/>
              </a:rPr>
              <a:t>Blumlein</a:t>
            </a:r>
            <a:r>
              <a:rPr lang="en-US" dirty="0">
                <a:latin typeface="Times New Roman"/>
                <a:cs typeface="Times New Roman"/>
              </a:rPr>
              <a:t> and </a:t>
            </a:r>
            <a:r>
              <a:rPr lang="en-US" dirty="0" err="1">
                <a:latin typeface="Times New Roman"/>
                <a:cs typeface="Times New Roman"/>
              </a:rPr>
              <a:t>Bottcher</a:t>
            </a:r>
            <a:r>
              <a:rPr lang="en-US" dirty="0">
                <a:latin typeface="Times New Roman"/>
                <a:cs typeface="Times New Roman"/>
              </a:rPr>
              <a:t>, </a:t>
            </a:r>
            <a:r>
              <a:rPr lang="en-US" dirty="0" err="1">
                <a:latin typeface="Times New Roman"/>
                <a:cs typeface="Times New Roman"/>
              </a:rPr>
              <a:t>hep-ph</a:t>
            </a:r>
            <a:r>
              <a:rPr lang="en-US" dirty="0">
                <a:latin typeface="Times New Roman"/>
                <a:cs typeface="Times New Roman"/>
              </a:rPr>
              <a:t>/1005.3113</a:t>
            </a:r>
          </a:p>
        </p:txBody>
      </p:sp>
      <p:sp>
        <p:nvSpPr>
          <p:cNvPr id="8" name="TextBox 7"/>
          <p:cNvSpPr txBox="1"/>
          <p:nvPr/>
        </p:nvSpPr>
        <p:spPr>
          <a:xfrm>
            <a:off x="3753678" y="5358821"/>
            <a:ext cx="5381086" cy="1200329"/>
          </a:xfrm>
          <a:prstGeom prst="rect">
            <a:avLst/>
          </a:prstGeom>
          <a:noFill/>
        </p:spPr>
        <p:txBody>
          <a:bodyPr wrap="square" rtlCol="0">
            <a:spAutoFit/>
          </a:bodyPr>
          <a:lstStyle/>
          <a:p>
            <a:pPr>
              <a:buFont typeface="Arial"/>
              <a:buChar char="•"/>
            </a:pPr>
            <a:r>
              <a:rPr lang="en-US" dirty="0">
                <a:latin typeface="Times New Roman"/>
                <a:cs typeface="Times New Roman"/>
              </a:rPr>
              <a:t> Recent Global Analyses: </a:t>
            </a:r>
          </a:p>
          <a:p>
            <a:pPr lvl="1">
              <a:buFont typeface="Arial"/>
              <a:buChar char="•"/>
            </a:pPr>
            <a:r>
              <a:rPr lang="en-US" dirty="0">
                <a:latin typeface="Times New Roman"/>
                <a:cs typeface="Times New Roman"/>
              </a:rPr>
              <a:t> DSSV, includes SIDIS and pp data, asymmetric sea</a:t>
            </a:r>
          </a:p>
          <a:p>
            <a:pPr lvl="1">
              <a:buFont typeface="Arial"/>
              <a:buChar char="•"/>
            </a:pPr>
            <a:r>
              <a:rPr lang="en-US" dirty="0">
                <a:latin typeface="Times New Roman"/>
                <a:cs typeface="Times New Roman"/>
              </a:rPr>
              <a:t> BB, DIS data only </a:t>
            </a:r>
          </a:p>
        </p:txBody>
      </p:sp>
      <p:sp>
        <p:nvSpPr>
          <p:cNvPr id="11" name="Date Placeholder 10"/>
          <p:cNvSpPr>
            <a:spLocks noGrp="1"/>
          </p:cNvSpPr>
          <p:nvPr>
            <p:ph type="dt" sz="half" idx="10"/>
          </p:nvPr>
        </p:nvSpPr>
        <p:spPr/>
        <p:txBody>
          <a:bodyPr/>
          <a:lstStyle/>
          <a:p>
            <a:r>
              <a:rPr lang="en-US"/>
              <a:t>2/26/19</a:t>
            </a:r>
          </a:p>
        </p:txBody>
      </p:sp>
      <p:sp>
        <p:nvSpPr>
          <p:cNvPr id="12" name="Footer Placeholder 11"/>
          <p:cNvSpPr>
            <a:spLocks noGrp="1"/>
          </p:cNvSpPr>
          <p:nvPr>
            <p:ph type="ftr" sz="quarter" idx="11"/>
          </p:nvPr>
        </p:nvSpPr>
        <p:spPr/>
        <p:txBody>
          <a:bodyPr/>
          <a:lstStyle/>
          <a:p>
            <a:r>
              <a:rPr lang="en-US"/>
              <a:t>SBS Winter Collaboration Meeting 2019</a:t>
            </a:r>
          </a:p>
        </p:txBody>
      </p:sp>
      <p:sp>
        <p:nvSpPr>
          <p:cNvPr id="13" name="Slide Number Placeholder 12"/>
          <p:cNvSpPr>
            <a:spLocks noGrp="1"/>
          </p:cNvSpPr>
          <p:nvPr>
            <p:ph type="sldNum" sz="quarter" idx="12"/>
          </p:nvPr>
        </p:nvSpPr>
        <p:spPr/>
        <p:txBody>
          <a:bodyPr/>
          <a:lstStyle/>
          <a:p>
            <a:fld id="{8127209B-B3F5-498A-AD06-B1E95A6A5D2E}" type="slidenum">
              <a:rPr lang="en-US" smtClean="0"/>
              <a:t>52</a:t>
            </a:fld>
            <a:endParaRPr lang="en-US"/>
          </a:p>
        </p:txBody>
      </p:sp>
    </p:spTree>
    <p:extLst>
      <p:ext uri="{BB962C8B-B14F-4D97-AF65-F5344CB8AC3E}">
        <p14:creationId xmlns:p14="http://schemas.microsoft.com/office/powerpoint/2010/main" val="448838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F325E8C-66A0-274A-8799-7E3DD257D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2535"/>
            <a:ext cx="9144000" cy="4336447"/>
          </a:xfrm>
          <a:prstGeom prst="rect">
            <a:avLst/>
          </a:prstGeom>
        </p:spPr>
      </p:pic>
      <p:sp>
        <p:nvSpPr>
          <p:cNvPr id="2" name="Title 1">
            <a:extLst>
              <a:ext uri="{FF2B5EF4-FFF2-40B4-BE49-F238E27FC236}">
                <a16:creationId xmlns:a16="http://schemas.microsoft.com/office/drawing/2014/main" id="{B3A09A99-B16C-814B-BFC1-0AF7E354EFDB}"/>
              </a:ext>
            </a:extLst>
          </p:cNvPr>
          <p:cNvSpPr>
            <a:spLocks noGrp="1"/>
          </p:cNvSpPr>
          <p:nvPr>
            <p:ph type="title"/>
          </p:nvPr>
        </p:nvSpPr>
        <p:spPr/>
        <p:txBody>
          <a:bodyPr>
            <a:normAutofit fontScale="90000"/>
          </a:bodyPr>
          <a:lstStyle/>
          <a:p>
            <a:r>
              <a:rPr lang="en-US" dirty="0"/>
              <a:t>A1n redesign: A</a:t>
            </a:r>
            <a:r>
              <a:rPr lang="en-US" baseline="-25000" dirty="0"/>
              <a:t>1n</a:t>
            </a:r>
            <a:r>
              <a:rPr lang="en-US" dirty="0"/>
              <a:t>+ SIDIS A</a:t>
            </a:r>
            <a:r>
              <a:rPr lang="en-US" baseline="-25000" dirty="0"/>
              <a:t>1n</a:t>
            </a:r>
            <a:r>
              <a:rPr lang="en-US" baseline="30000" dirty="0"/>
              <a:t>h</a:t>
            </a:r>
            <a:r>
              <a:rPr lang="en-US" dirty="0"/>
              <a:t> with 11 GeV and BB+SBS</a:t>
            </a:r>
          </a:p>
        </p:txBody>
      </p:sp>
      <p:sp>
        <p:nvSpPr>
          <p:cNvPr id="3" name="Date Placeholder 2">
            <a:extLst>
              <a:ext uri="{FF2B5EF4-FFF2-40B4-BE49-F238E27FC236}">
                <a16:creationId xmlns:a16="http://schemas.microsoft.com/office/drawing/2014/main" id="{727833DE-6B0F-1F47-AB66-F05C5E441591}"/>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83ABBEA5-CCA4-424C-B292-2423D51DECD4}"/>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16BFC004-5750-E14C-90BC-5D2E032769DA}"/>
              </a:ext>
            </a:extLst>
          </p:cNvPr>
          <p:cNvSpPr>
            <a:spLocks noGrp="1"/>
          </p:cNvSpPr>
          <p:nvPr>
            <p:ph type="sldNum" sz="quarter" idx="12"/>
          </p:nvPr>
        </p:nvSpPr>
        <p:spPr/>
        <p:txBody>
          <a:bodyPr/>
          <a:lstStyle/>
          <a:p>
            <a:fld id="{8127209B-B3F5-498A-AD06-B1E95A6A5D2E}" type="slidenum">
              <a:rPr lang="en-US" smtClean="0"/>
              <a:t>53</a:t>
            </a:fld>
            <a:endParaRPr lang="en-US"/>
          </a:p>
        </p:txBody>
      </p:sp>
      <p:sp>
        <p:nvSpPr>
          <p:cNvPr id="7" name="TextBox 6">
            <a:extLst>
              <a:ext uri="{FF2B5EF4-FFF2-40B4-BE49-F238E27FC236}">
                <a16:creationId xmlns:a16="http://schemas.microsoft.com/office/drawing/2014/main" id="{370B7B53-1504-454A-8F8B-6C60CB8AD744}"/>
              </a:ext>
            </a:extLst>
          </p:cNvPr>
          <p:cNvSpPr txBox="1"/>
          <p:nvPr/>
        </p:nvSpPr>
        <p:spPr>
          <a:xfrm>
            <a:off x="0" y="4213460"/>
            <a:ext cx="5176549" cy="738664"/>
          </a:xfrm>
          <a:prstGeom prst="rect">
            <a:avLst/>
          </a:prstGeom>
          <a:noFill/>
        </p:spPr>
        <p:txBody>
          <a:bodyPr wrap="square" rtlCol="0">
            <a:spAutoFit/>
          </a:bodyPr>
          <a:lstStyle/>
          <a:p>
            <a:pPr algn="ctr"/>
            <a:r>
              <a:rPr lang="en-US" sz="1400" b="1" dirty="0">
                <a:solidFill>
                  <a:srgbClr val="00FF00"/>
                </a:solidFill>
                <a:latin typeface="Times New Roman" panose="02020603050405020304" pitchFamily="18" charset="0"/>
                <a:cs typeface="Times New Roman" panose="02020603050405020304" pitchFamily="18" charset="0"/>
              </a:rPr>
              <a:t>Electron/Hadron Arm: Super </a:t>
            </a:r>
            <a:r>
              <a:rPr lang="en-US" sz="1400" b="1" dirty="0" err="1">
                <a:solidFill>
                  <a:srgbClr val="00FF00"/>
                </a:solidFill>
                <a:latin typeface="Times New Roman" panose="02020603050405020304" pitchFamily="18" charset="0"/>
                <a:cs typeface="Times New Roman" panose="02020603050405020304" pitchFamily="18" charset="0"/>
              </a:rPr>
              <a:t>BigBite</a:t>
            </a:r>
            <a:r>
              <a:rPr lang="en-US" sz="1400" b="1" dirty="0">
                <a:solidFill>
                  <a:srgbClr val="00FF00"/>
                </a:solidFill>
                <a:latin typeface="Times New Roman" panose="02020603050405020304" pitchFamily="18" charset="0"/>
                <a:cs typeface="Times New Roman" panose="02020603050405020304" pitchFamily="18" charset="0"/>
              </a:rPr>
              <a:t> Spectrometer @12 deg. High-x/Resonance region inclusive </a:t>
            </a:r>
            <a:r>
              <a:rPr lang="en-US" sz="1400" b="1" baseline="30000" dirty="0">
                <a:solidFill>
                  <a:srgbClr val="00FF00"/>
                </a:solidFill>
                <a:latin typeface="Times New Roman" panose="02020603050405020304" pitchFamily="18" charset="0"/>
                <a:cs typeface="Times New Roman" panose="02020603050405020304" pitchFamily="18" charset="0"/>
              </a:rPr>
              <a:t>3</a:t>
            </a:r>
            <a:r>
              <a:rPr lang="en-US" sz="1400" b="1" dirty="0">
                <a:solidFill>
                  <a:srgbClr val="00FF00"/>
                </a:solidFill>
                <a:latin typeface="Times New Roman" panose="02020603050405020304" pitchFamily="18" charset="0"/>
                <a:cs typeface="Times New Roman" panose="02020603050405020304" pitchFamily="18" charset="0"/>
              </a:rPr>
              <a:t>He(</a:t>
            </a:r>
            <a:r>
              <a:rPr lang="en-US" sz="1400" b="1" dirty="0" err="1">
                <a:solidFill>
                  <a:srgbClr val="00FF00"/>
                </a:solidFill>
                <a:latin typeface="Times New Roman" panose="02020603050405020304" pitchFamily="18" charset="0"/>
                <a:cs typeface="Times New Roman" panose="02020603050405020304" pitchFamily="18" charset="0"/>
              </a:rPr>
              <a:t>e,e</a:t>
            </a:r>
            <a:r>
              <a:rPr lang="en-US" sz="1400" b="1" dirty="0">
                <a:solidFill>
                  <a:srgbClr val="00FF00"/>
                </a:solidFill>
                <a:latin typeface="Times New Roman" panose="02020603050405020304" pitchFamily="18" charset="0"/>
                <a:cs typeface="Times New Roman" panose="02020603050405020304" pitchFamily="18" charset="0"/>
              </a:rPr>
              <a:t>’) and charged hadron detection for longitudinally polarized SIDIS </a:t>
            </a:r>
            <a:r>
              <a:rPr lang="en-US" sz="1400" b="1" baseline="30000" dirty="0">
                <a:solidFill>
                  <a:srgbClr val="00FF00"/>
                </a:solidFill>
                <a:latin typeface="Times New Roman" panose="02020603050405020304" pitchFamily="18" charset="0"/>
                <a:cs typeface="Times New Roman" panose="02020603050405020304" pitchFamily="18" charset="0"/>
              </a:rPr>
              <a:t>3</a:t>
            </a:r>
            <a:r>
              <a:rPr lang="en-US" sz="1400" b="1" dirty="0">
                <a:solidFill>
                  <a:srgbClr val="00FF00"/>
                </a:solidFill>
                <a:latin typeface="Times New Roman" panose="02020603050405020304" pitchFamily="18" charset="0"/>
                <a:cs typeface="Times New Roman" panose="02020603050405020304" pitchFamily="18" charset="0"/>
              </a:rPr>
              <a:t>He(</a:t>
            </a:r>
            <a:r>
              <a:rPr lang="en-US" sz="1400" b="1" dirty="0" err="1">
                <a:solidFill>
                  <a:srgbClr val="00FF00"/>
                </a:solidFill>
                <a:latin typeface="Times New Roman" panose="02020603050405020304" pitchFamily="18" charset="0"/>
                <a:cs typeface="Times New Roman" panose="02020603050405020304" pitchFamily="18" charset="0"/>
              </a:rPr>
              <a:t>e,e’h</a:t>
            </a:r>
            <a:r>
              <a:rPr lang="en-US" sz="1400" b="1" dirty="0">
                <a:solidFill>
                  <a:srgbClr val="00FF00"/>
                </a:solidFill>
                <a:latin typeface="Times New Roman" panose="02020603050405020304" pitchFamily="18" charset="0"/>
                <a:cs typeface="Times New Roman" panose="02020603050405020304" pitchFamily="18" charset="0"/>
              </a:rPr>
              <a:t>) X</a:t>
            </a:r>
          </a:p>
        </p:txBody>
      </p:sp>
      <p:sp>
        <p:nvSpPr>
          <p:cNvPr id="8" name="TextBox 7">
            <a:extLst>
              <a:ext uri="{FF2B5EF4-FFF2-40B4-BE49-F238E27FC236}">
                <a16:creationId xmlns:a16="http://schemas.microsoft.com/office/drawing/2014/main" id="{F8E96C2E-14A5-4F41-B97F-171E4FF94430}"/>
              </a:ext>
            </a:extLst>
          </p:cNvPr>
          <p:cNvSpPr txBox="1"/>
          <p:nvPr/>
        </p:nvSpPr>
        <p:spPr>
          <a:xfrm>
            <a:off x="228600" y="780109"/>
            <a:ext cx="3797968" cy="523220"/>
          </a:xfrm>
          <a:prstGeom prst="rect">
            <a:avLst/>
          </a:prstGeom>
          <a:noFill/>
        </p:spPr>
        <p:txBody>
          <a:bodyPr wrap="square" rtlCol="0">
            <a:spAutoFit/>
          </a:bodyPr>
          <a:lstStyle/>
          <a:p>
            <a:pPr algn="ctr"/>
            <a:r>
              <a:rPr lang="en-US" sz="1400" b="1" dirty="0">
                <a:solidFill>
                  <a:srgbClr val="00FFFF"/>
                </a:solidFill>
                <a:latin typeface="Times New Roman" panose="02020603050405020304" pitchFamily="18" charset="0"/>
                <a:cs typeface="Times New Roman" panose="02020603050405020304" pitchFamily="18" charset="0"/>
              </a:rPr>
              <a:t>Electron Arm: </a:t>
            </a:r>
            <a:r>
              <a:rPr lang="en-US" sz="1400" b="1" dirty="0" err="1">
                <a:solidFill>
                  <a:srgbClr val="00FFFF"/>
                </a:solidFill>
                <a:latin typeface="Times New Roman" panose="02020603050405020304" pitchFamily="18" charset="0"/>
                <a:cs typeface="Times New Roman" panose="02020603050405020304" pitchFamily="18" charset="0"/>
              </a:rPr>
              <a:t>BigBite</a:t>
            </a:r>
            <a:r>
              <a:rPr lang="en-US" sz="1400" b="1" dirty="0">
                <a:solidFill>
                  <a:srgbClr val="00FFFF"/>
                </a:solidFill>
                <a:latin typeface="Times New Roman" panose="02020603050405020304" pitchFamily="18" charset="0"/>
                <a:cs typeface="Times New Roman" panose="02020603050405020304" pitchFamily="18" charset="0"/>
              </a:rPr>
              <a:t> Spectrometer @30 </a:t>
            </a:r>
            <a:r>
              <a:rPr lang="en-US" sz="1400" b="1" dirty="0" err="1">
                <a:solidFill>
                  <a:srgbClr val="00FFFF"/>
                </a:solidFill>
                <a:latin typeface="Times New Roman" panose="02020603050405020304" pitchFamily="18" charset="0"/>
                <a:cs typeface="Times New Roman" panose="02020603050405020304" pitchFamily="18" charset="0"/>
              </a:rPr>
              <a:t>deg</a:t>
            </a:r>
            <a:r>
              <a:rPr lang="en-US" sz="1400" b="1" dirty="0">
                <a:solidFill>
                  <a:srgbClr val="00FFFF"/>
                </a:solidFill>
                <a:latin typeface="Times New Roman" panose="02020603050405020304" pitchFamily="18" charset="0"/>
                <a:cs typeface="Times New Roman" panose="02020603050405020304" pitchFamily="18" charset="0"/>
              </a:rPr>
              <a:t>, high Q</a:t>
            </a:r>
            <a:r>
              <a:rPr lang="en-US" sz="1400" b="1" baseline="30000" dirty="0">
                <a:solidFill>
                  <a:srgbClr val="00FFFF"/>
                </a:solidFill>
                <a:latin typeface="Times New Roman" panose="02020603050405020304" pitchFamily="18" charset="0"/>
                <a:cs typeface="Times New Roman" panose="02020603050405020304" pitchFamily="18" charset="0"/>
              </a:rPr>
              <a:t>2</a:t>
            </a:r>
            <a:r>
              <a:rPr lang="en-US" sz="1400" b="1" dirty="0">
                <a:solidFill>
                  <a:srgbClr val="00FFFF"/>
                </a:solidFill>
                <a:latin typeface="Times New Roman" panose="02020603050405020304" pitchFamily="18" charset="0"/>
                <a:cs typeface="Times New Roman" panose="02020603050405020304" pitchFamily="18" charset="0"/>
              </a:rPr>
              <a:t>/high-x DIS/SIDIS data </a:t>
            </a:r>
          </a:p>
        </p:txBody>
      </p:sp>
      <p:sp>
        <p:nvSpPr>
          <p:cNvPr id="9" name="TextBox 8">
            <a:extLst>
              <a:ext uri="{FF2B5EF4-FFF2-40B4-BE49-F238E27FC236}">
                <a16:creationId xmlns:a16="http://schemas.microsoft.com/office/drawing/2014/main" id="{285FA99B-889A-AA45-9C4E-77C0FAA0409F}"/>
              </a:ext>
            </a:extLst>
          </p:cNvPr>
          <p:cNvSpPr txBox="1"/>
          <p:nvPr/>
        </p:nvSpPr>
        <p:spPr>
          <a:xfrm>
            <a:off x="81251" y="3034230"/>
            <a:ext cx="2468051" cy="738664"/>
          </a:xfrm>
          <a:prstGeom prst="rect">
            <a:avLst/>
          </a:prstGeom>
          <a:noFill/>
        </p:spPr>
        <p:txBody>
          <a:bodyPr wrap="square" rtlCol="0">
            <a:spAutoFit/>
          </a:bodyPr>
          <a:lstStyle/>
          <a:p>
            <a:pPr algn="ctr"/>
            <a:r>
              <a:rPr lang="en-US" sz="1400" b="1" dirty="0">
                <a:solidFill>
                  <a:srgbClr val="FFFF00"/>
                </a:solidFill>
                <a:latin typeface="Times New Roman" panose="02020603050405020304" pitchFamily="18" charset="0"/>
                <a:cs typeface="Times New Roman" panose="02020603050405020304" pitchFamily="18" charset="0"/>
              </a:rPr>
              <a:t>High-luminosity (longitudinally) Polarized </a:t>
            </a:r>
            <a:r>
              <a:rPr lang="en-US" sz="1400" b="1" baseline="30000" dirty="0">
                <a:solidFill>
                  <a:srgbClr val="FFFF00"/>
                </a:solidFill>
                <a:latin typeface="Times New Roman" panose="02020603050405020304" pitchFamily="18" charset="0"/>
                <a:cs typeface="Times New Roman" panose="02020603050405020304" pitchFamily="18" charset="0"/>
              </a:rPr>
              <a:t>3</a:t>
            </a:r>
            <a:r>
              <a:rPr lang="en-US" sz="1400" b="1" dirty="0">
                <a:solidFill>
                  <a:srgbClr val="FFFF00"/>
                </a:solidFill>
                <a:latin typeface="Times New Roman" panose="02020603050405020304" pitchFamily="18" charset="0"/>
                <a:cs typeface="Times New Roman" panose="02020603050405020304" pitchFamily="18" charset="0"/>
              </a:rPr>
              <a:t>He Target (1.2 × 10</a:t>
            </a:r>
            <a:r>
              <a:rPr lang="en-US" sz="1400" b="1" baseline="30000" dirty="0">
                <a:solidFill>
                  <a:srgbClr val="FFFF00"/>
                </a:solidFill>
                <a:latin typeface="Times New Roman" panose="02020603050405020304" pitchFamily="18" charset="0"/>
                <a:cs typeface="Times New Roman" panose="02020603050405020304" pitchFamily="18" charset="0"/>
              </a:rPr>
              <a:t>37</a:t>
            </a:r>
            <a:r>
              <a:rPr lang="en-US" sz="1400" b="1" dirty="0">
                <a:solidFill>
                  <a:srgbClr val="FFFF00"/>
                </a:solidFill>
                <a:latin typeface="Times New Roman" panose="02020603050405020304" pitchFamily="18" charset="0"/>
                <a:cs typeface="Times New Roman" panose="02020603050405020304" pitchFamily="18" charset="0"/>
              </a:rPr>
              <a:t> cm</a:t>
            </a:r>
            <a:r>
              <a:rPr lang="en-US" sz="1400" b="1" baseline="30000" dirty="0">
                <a:solidFill>
                  <a:srgbClr val="FFFF00"/>
                </a:solidFill>
                <a:latin typeface="Times New Roman" panose="02020603050405020304" pitchFamily="18" charset="0"/>
                <a:cs typeface="Times New Roman" panose="02020603050405020304" pitchFamily="18" charset="0"/>
              </a:rPr>
              <a:t>-2</a:t>
            </a:r>
            <a:r>
              <a:rPr lang="en-US" sz="1400" b="1" dirty="0">
                <a:solidFill>
                  <a:srgbClr val="FFFF00"/>
                </a:solidFill>
                <a:latin typeface="Times New Roman" panose="02020603050405020304" pitchFamily="18" charset="0"/>
                <a:cs typeface="Times New Roman" panose="02020603050405020304" pitchFamily="18" charset="0"/>
              </a:rPr>
              <a:t> s</a:t>
            </a:r>
            <a:r>
              <a:rPr lang="en-US" sz="1400" b="1" baseline="30000" dirty="0">
                <a:solidFill>
                  <a:srgbClr val="FFFF00"/>
                </a:solidFill>
                <a:latin typeface="Times New Roman" panose="02020603050405020304" pitchFamily="18" charset="0"/>
                <a:cs typeface="Times New Roman" panose="02020603050405020304" pitchFamily="18" charset="0"/>
              </a:rPr>
              <a:t>-1</a:t>
            </a:r>
            <a:r>
              <a:rPr lang="en-US" sz="1400" b="1" dirty="0">
                <a:solidFill>
                  <a:srgbClr val="FFFF0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5BAA08B9-C0D1-4049-96EE-C58D4CF6471C}"/>
              </a:ext>
            </a:extLst>
          </p:cNvPr>
          <p:cNvSpPr txBox="1"/>
          <p:nvPr/>
        </p:nvSpPr>
        <p:spPr>
          <a:xfrm>
            <a:off x="6629400" y="826275"/>
            <a:ext cx="2310063" cy="954107"/>
          </a:xfrm>
          <a:prstGeom prst="rect">
            <a:avLst/>
          </a:prstGeom>
          <a:noFill/>
        </p:spPr>
        <p:txBody>
          <a:bodyPr wrap="square" rtlCol="0">
            <a:spAutoFit/>
          </a:bodyPr>
          <a:lstStyle/>
          <a:p>
            <a:pPr algn="ctr"/>
            <a:r>
              <a:rPr lang="en-US" sz="1400" b="1" dirty="0">
                <a:solidFill>
                  <a:srgbClr val="FF00FF"/>
                </a:solidFill>
                <a:latin typeface="Times New Roman" panose="02020603050405020304" pitchFamily="18" charset="0"/>
                <a:cs typeface="Times New Roman" panose="02020603050405020304" pitchFamily="18" charset="0"/>
              </a:rPr>
              <a:t>A1n redesigned: SBS as combined electron/hadron spectrometer with LAC+HCAL+RICH</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5A4D6030-D556-504E-81D7-63759A9FC187}"/>
                  </a:ext>
                </a:extLst>
              </p:cNvPr>
              <p:cNvSpPr txBox="1"/>
              <p:nvPr/>
            </p:nvSpPr>
            <p:spPr>
              <a:xfrm>
                <a:off x="0" y="4991917"/>
                <a:ext cx="9144000" cy="1477328"/>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Given the availability of SBS and the evolution of the </a:t>
                </a:r>
                <a:r>
                  <a:rPr lang="en-US" dirty="0" err="1">
                    <a:latin typeface="Times New Roman" charset="0"/>
                    <a:ea typeface="Times New Roman" charset="0"/>
                    <a:cs typeface="Times New Roman" charset="0"/>
                  </a:rPr>
                  <a:t>BigBite</a:t>
                </a:r>
                <a:r>
                  <a:rPr lang="en-US" dirty="0">
                    <a:latin typeface="Times New Roman" charset="0"/>
                    <a:ea typeface="Times New Roman" charset="0"/>
                    <a:cs typeface="Times New Roman" charset="0"/>
                  </a:rPr>
                  <a:t> and SBS detector packages, polarized </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He target capability, one possible vision is to combine a drastically improved version of the approved Hall A A1n proposal with the same (or less) beam time with the longitudinally polarized SIDIS physics of PR12-14-008, in a single run </a:t>
                </a:r>
                <a14:m>
                  <m:oMath xmlns:m="http://schemas.openxmlformats.org/officeDocument/2006/math">
                    <m:r>
                      <a:rPr lang="en-US" b="0" i="1" smtClean="0">
                        <a:latin typeface="Cambria Math" panose="02040503050406030204" pitchFamily="18" charset="0"/>
                        <a:ea typeface="Times New Roman" charset="0"/>
                        <a:cs typeface="Times New Roman" charset="0"/>
                      </a:rPr>
                      <m:t>≤500 </m:t>
                    </m:r>
                  </m:oMath>
                </a14:m>
                <a:r>
                  <a:rPr lang="en-US" dirty="0">
                    <a:latin typeface="Times New Roman" charset="0"/>
                    <a:ea typeface="Times New Roman" charset="0"/>
                    <a:cs typeface="Times New Roman" charset="0"/>
                  </a:rPr>
                  <a:t>hours, by converting the SBS into a combined electron/hadron spectrometer. </a:t>
                </a:r>
              </a:p>
            </p:txBody>
          </p:sp>
        </mc:Choice>
        <mc:Fallback>
          <p:sp>
            <p:nvSpPr>
              <p:cNvPr id="11" name="TextBox 10">
                <a:extLst>
                  <a:ext uri="{FF2B5EF4-FFF2-40B4-BE49-F238E27FC236}">
                    <a16:creationId xmlns:a16="http://schemas.microsoft.com/office/drawing/2014/main" id="{5A4D6030-D556-504E-81D7-63759A9FC187}"/>
                  </a:ext>
                </a:extLst>
              </p:cNvPr>
              <p:cNvSpPr txBox="1">
                <a:spLocks noRot="1" noChangeAspect="1" noMove="1" noResize="1" noEditPoints="1" noAdjustHandles="1" noChangeArrowheads="1" noChangeShapeType="1" noTextEdit="1"/>
              </p:cNvSpPr>
              <p:nvPr/>
            </p:nvSpPr>
            <p:spPr>
              <a:xfrm>
                <a:off x="0" y="4991917"/>
                <a:ext cx="9144000" cy="1477328"/>
              </a:xfrm>
              <a:prstGeom prst="rect">
                <a:avLst/>
              </a:prstGeom>
              <a:blipFill>
                <a:blip r:embed="rId3"/>
                <a:stretch>
                  <a:fillRect l="-278" t="-1709" b="-5983"/>
                </a:stretch>
              </a:blipFill>
            </p:spPr>
            <p:txBody>
              <a:bodyPr/>
              <a:lstStyle/>
              <a:p>
                <a:r>
                  <a:rPr lang="en-US">
                    <a:noFill/>
                  </a:rPr>
                  <a:t> </a:t>
                </a:r>
              </a:p>
            </p:txBody>
          </p:sp>
        </mc:Fallback>
      </mc:AlternateContent>
    </p:spTree>
    <p:extLst>
      <p:ext uri="{BB962C8B-B14F-4D97-AF65-F5344CB8AC3E}">
        <p14:creationId xmlns:p14="http://schemas.microsoft.com/office/powerpoint/2010/main" val="3242029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9658-36D5-F848-9264-49B6AB13552E}"/>
              </a:ext>
            </a:extLst>
          </p:cNvPr>
          <p:cNvSpPr>
            <a:spLocks noGrp="1"/>
          </p:cNvSpPr>
          <p:nvPr>
            <p:ph type="title"/>
          </p:nvPr>
        </p:nvSpPr>
        <p:spPr/>
        <p:txBody>
          <a:bodyPr/>
          <a:lstStyle/>
          <a:p>
            <a:r>
              <a:rPr lang="en-US" dirty="0"/>
              <a:t>A1n SBS+BB PRELIMINARY projections</a:t>
            </a:r>
          </a:p>
        </p:txBody>
      </p:sp>
      <p:sp>
        <p:nvSpPr>
          <p:cNvPr id="3" name="Date Placeholder 2">
            <a:extLst>
              <a:ext uri="{FF2B5EF4-FFF2-40B4-BE49-F238E27FC236}">
                <a16:creationId xmlns:a16="http://schemas.microsoft.com/office/drawing/2014/main" id="{C9C1E720-FD89-8944-951D-3E114D56FA1F}"/>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FFEC764A-2F16-7047-94F2-2965790A6122}"/>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B817B415-49FE-1049-B500-19E13ABB10FA}"/>
              </a:ext>
            </a:extLst>
          </p:cNvPr>
          <p:cNvSpPr>
            <a:spLocks noGrp="1"/>
          </p:cNvSpPr>
          <p:nvPr>
            <p:ph type="sldNum" sz="quarter" idx="12"/>
          </p:nvPr>
        </p:nvSpPr>
        <p:spPr/>
        <p:txBody>
          <a:bodyPr/>
          <a:lstStyle/>
          <a:p>
            <a:fld id="{8127209B-B3F5-498A-AD06-B1E95A6A5D2E}" type="slidenum">
              <a:rPr lang="en-US" smtClean="0"/>
              <a:t>54</a:t>
            </a:fld>
            <a:endParaRPr lang="en-US"/>
          </a:p>
        </p:txBody>
      </p:sp>
      <p:sp>
        <p:nvSpPr>
          <p:cNvPr id="8" name="TextBox 7">
            <a:extLst>
              <a:ext uri="{FF2B5EF4-FFF2-40B4-BE49-F238E27FC236}">
                <a16:creationId xmlns:a16="http://schemas.microsoft.com/office/drawing/2014/main" id="{49C2A5FA-07E8-5E42-A3EC-9612F467A880}"/>
              </a:ext>
            </a:extLst>
          </p:cNvPr>
          <p:cNvSpPr txBox="1"/>
          <p:nvPr/>
        </p:nvSpPr>
        <p:spPr>
          <a:xfrm>
            <a:off x="0" y="5562787"/>
            <a:ext cx="9144000" cy="923330"/>
          </a:xfrm>
          <a:prstGeom prst="rect">
            <a:avLst/>
          </a:prstGeom>
          <a:noFill/>
        </p:spPr>
        <p:txBody>
          <a:bodyPr wrap="square" rtlCol="0">
            <a:spAutoFit/>
          </a:bodyPr>
          <a:lstStyle/>
          <a:p>
            <a:pPr marL="285750" indent="-285750">
              <a:buFont typeface="Arial" charset="0"/>
              <a:buChar char="•"/>
            </a:pPr>
            <a:r>
              <a:rPr lang="en-US" dirty="0">
                <a:latin typeface="Times New Roman" charset="0"/>
                <a:ea typeface="Times New Roman" charset="0"/>
                <a:cs typeface="Times New Roman" charset="0"/>
              </a:rPr>
              <a:t>Very crude estimates of A1n statistical precision, with inclusive </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He(</a:t>
            </a:r>
            <a:r>
              <a:rPr lang="en-US" dirty="0" err="1">
                <a:latin typeface="Times New Roman" charset="0"/>
                <a:ea typeface="Times New Roman" charset="0"/>
                <a:cs typeface="Times New Roman" charset="0"/>
              </a:rPr>
              <a:t>e,e</a:t>
            </a:r>
            <a:r>
              <a:rPr lang="en-US" dirty="0">
                <a:latin typeface="Times New Roman" charset="0"/>
                <a:ea typeface="Times New Roman" charset="0"/>
                <a:cs typeface="Times New Roman" charset="0"/>
              </a:rPr>
              <a:t>’)X rates computed from Christy-</a:t>
            </a:r>
            <a:r>
              <a:rPr lang="en-US" dirty="0" err="1">
                <a:latin typeface="Times New Roman" charset="0"/>
                <a:ea typeface="Times New Roman" charset="0"/>
                <a:cs typeface="Times New Roman" charset="0"/>
              </a:rPr>
              <a:t>Bosted</a:t>
            </a:r>
            <a:r>
              <a:rPr lang="en-US" dirty="0">
                <a:latin typeface="Times New Roman" charset="0"/>
                <a:ea typeface="Times New Roman" charset="0"/>
                <a:cs typeface="Times New Roman" charset="0"/>
              </a:rPr>
              <a:t> parametrization of inclusive structure functions, basic Fermi smearing model</a:t>
            </a:r>
          </a:p>
        </p:txBody>
      </p:sp>
      <p:grpSp>
        <p:nvGrpSpPr>
          <p:cNvPr id="18" name="Group 17">
            <a:extLst>
              <a:ext uri="{FF2B5EF4-FFF2-40B4-BE49-F238E27FC236}">
                <a16:creationId xmlns:a16="http://schemas.microsoft.com/office/drawing/2014/main" id="{4C5B1427-0B60-B54B-8583-852188F40E67}"/>
              </a:ext>
            </a:extLst>
          </p:cNvPr>
          <p:cNvGrpSpPr/>
          <p:nvPr/>
        </p:nvGrpSpPr>
        <p:grpSpPr>
          <a:xfrm>
            <a:off x="1022684" y="609600"/>
            <a:ext cx="6858000" cy="5007429"/>
            <a:chOff x="1" y="604365"/>
            <a:chExt cx="6858000" cy="5007429"/>
          </a:xfrm>
        </p:grpSpPr>
        <p:pic>
          <p:nvPicPr>
            <p:cNvPr id="15" name="Picture 14">
              <a:extLst>
                <a:ext uri="{FF2B5EF4-FFF2-40B4-BE49-F238E27FC236}">
                  <a16:creationId xmlns:a16="http://schemas.microsoft.com/office/drawing/2014/main" id="{2C2A5A24-7569-5543-92E4-9CDD6D569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25286" y="-320920"/>
              <a:ext cx="5007429" cy="6858000"/>
            </a:xfrm>
            <a:prstGeom prst="rect">
              <a:avLst/>
            </a:prstGeom>
          </p:spPr>
        </p:pic>
        <p:sp>
          <p:nvSpPr>
            <p:cNvPr id="9" name="TextBox 8">
              <a:extLst>
                <a:ext uri="{FF2B5EF4-FFF2-40B4-BE49-F238E27FC236}">
                  <a16:creationId xmlns:a16="http://schemas.microsoft.com/office/drawing/2014/main" id="{2565967B-5D84-0D45-9F66-23A62E262AB8}"/>
                </a:ext>
              </a:extLst>
            </p:cNvPr>
            <p:cNvSpPr txBox="1"/>
            <p:nvPr/>
          </p:nvSpPr>
          <p:spPr>
            <a:xfrm>
              <a:off x="3962399" y="917713"/>
              <a:ext cx="915932" cy="307777"/>
            </a:xfrm>
            <a:prstGeom prst="rect">
              <a:avLst/>
            </a:prstGeom>
            <a:noFill/>
          </p:spPr>
          <p:txBody>
            <a:bodyPr wrap="square" rtlCol="0">
              <a:spAutoFit/>
            </a:bodyPr>
            <a:lstStyle/>
            <a:p>
              <a:pPr algn="ctr"/>
              <a:r>
                <a:rPr lang="en-US" sz="1400" dirty="0" err="1">
                  <a:latin typeface="Times New Roman" charset="0"/>
                  <a:ea typeface="Times New Roman" charset="0"/>
                  <a:cs typeface="Times New Roman" charset="0"/>
                </a:rPr>
                <a:t>BigBite</a:t>
              </a:r>
              <a:endParaRPr lang="en-US" sz="1400" dirty="0">
                <a:latin typeface="Times New Roman" charset="0"/>
                <a:ea typeface="Times New Roman" charset="0"/>
                <a:cs typeface="Times New Roman" charset="0"/>
              </a:endParaRPr>
            </a:p>
          </p:txBody>
        </p:sp>
        <p:sp>
          <p:nvSpPr>
            <p:cNvPr id="10" name="TextBox 9">
              <a:extLst>
                <a:ext uri="{FF2B5EF4-FFF2-40B4-BE49-F238E27FC236}">
                  <a16:creationId xmlns:a16="http://schemas.microsoft.com/office/drawing/2014/main" id="{96C2E703-5C4C-944D-A656-D8F8995FC25A}"/>
                </a:ext>
              </a:extLst>
            </p:cNvPr>
            <p:cNvSpPr txBox="1"/>
            <p:nvPr/>
          </p:nvSpPr>
          <p:spPr>
            <a:xfrm>
              <a:off x="3956001" y="1401157"/>
              <a:ext cx="609600" cy="307777"/>
            </a:xfrm>
            <a:prstGeom prst="rect">
              <a:avLst/>
            </a:prstGeom>
            <a:noFill/>
          </p:spPr>
          <p:txBody>
            <a:bodyPr wrap="square" rtlCol="0">
              <a:spAutoFit/>
            </a:bodyPr>
            <a:lstStyle/>
            <a:p>
              <a:pPr algn="ctr"/>
              <a:r>
                <a:rPr lang="en-US" sz="1400" dirty="0">
                  <a:latin typeface="Times New Roman" charset="0"/>
                  <a:ea typeface="Times New Roman" charset="0"/>
                  <a:cs typeface="Times New Roman" charset="0"/>
                </a:rPr>
                <a:t>SBS</a:t>
              </a:r>
            </a:p>
          </p:txBody>
        </p:sp>
        <p:cxnSp>
          <p:nvCxnSpPr>
            <p:cNvPr id="12" name="Straight Arrow Connector 11">
              <a:extLst>
                <a:ext uri="{FF2B5EF4-FFF2-40B4-BE49-F238E27FC236}">
                  <a16:creationId xmlns:a16="http://schemas.microsoft.com/office/drawing/2014/main" id="{26546727-2EAB-D54B-ADE0-97D545997447}"/>
                </a:ext>
              </a:extLst>
            </p:cNvPr>
            <p:cNvCxnSpPr/>
            <p:nvPr/>
          </p:nvCxnSpPr>
          <p:spPr>
            <a:xfrm>
              <a:off x="4876799" y="1070113"/>
              <a:ext cx="609600" cy="22860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00CC2FE-6DF4-234C-AA77-85E4EDA1623F}"/>
                </a:ext>
              </a:extLst>
            </p:cNvPr>
            <p:cNvCxnSpPr>
              <a:cxnSpLocks/>
              <a:stCxn id="10" idx="3"/>
            </p:cNvCxnSpPr>
            <p:nvPr/>
          </p:nvCxnSpPr>
          <p:spPr>
            <a:xfrm>
              <a:off x="4565601" y="1555046"/>
              <a:ext cx="615624" cy="57855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8082908-7013-4347-BFB3-754BD098CCDE}"/>
              </a:ext>
            </a:extLst>
          </p:cNvPr>
          <p:cNvSpPr txBox="1"/>
          <p:nvPr/>
        </p:nvSpPr>
        <p:spPr>
          <a:xfrm>
            <a:off x="7719450" y="1321398"/>
            <a:ext cx="1307433" cy="369332"/>
          </a:xfrm>
          <a:prstGeom prst="rect">
            <a:avLst/>
          </a:prstGeom>
          <a:noFill/>
        </p:spPr>
        <p:txBody>
          <a:bodyPr wrap="square" rtlCol="0">
            <a:spAutoFit/>
          </a:bodyPr>
          <a:lstStyle/>
          <a:p>
            <a:pPr algn="ctr"/>
            <a:r>
              <a:rPr lang="en-US" b="1" dirty="0">
                <a:solidFill>
                  <a:srgbClr val="FF40FF"/>
                </a:solidFill>
                <a:latin typeface="Times New Roman" panose="02020603050405020304" pitchFamily="18" charset="0"/>
                <a:cs typeface="Times New Roman" panose="02020603050405020304" pitchFamily="18" charset="0"/>
              </a:rPr>
              <a:t>W = 2 GeV</a:t>
            </a:r>
          </a:p>
        </p:txBody>
      </p:sp>
      <p:cxnSp>
        <p:nvCxnSpPr>
          <p:cNvPr id="21" name="Straight Arrow Connector 20">
            <a:extLst>
              <a:ext uri="{FF2B5EF4-FFF2-40B4-BE49-F238E27FC236}">
                <a16:creationId xmlns:a16="http://schemas.microsoft.com/office/drawing/2014/main" id="{D6C5F6C9-0A71-1A40-B136-EA76C366D3E4}"/>
              </a:ext>
            </a:extLst>
          </p:cNvPr>
          <p:cNvCxnSpPr>
            <a:stCxn id="19" idx="1"/>
          </p:cNvCxnSpPr>
          <p:nvPr/>
        </p:nvCxnSpPr>
        <p:spPr>
          <a:xfrm flipH="1" flipV="1">
            <a:off x="6934200" y="1406392"/>
            <a:ext cx="785250" cy="99672"/>
          </a:xfrm>
          <a:prstGeom prst="straightConnector1">
            <a:avLst/>
          </a:prstGeom>
          <a:ln w="25400">
            <a:solidFill>
              <a:srgbClr val="FF40FF"/>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7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 y="571012"/>
            <a:ext cx="3108960" cy="3048645"/>
          </a:xfrm>
          <a:prstGeom prst="rect">
            <a:avLst/>
          </a:prstGeom>
        </p:spPr>
      </p:pic>
      <p:sp>
        <p:nvSpPr>
          <p:cNvPr id="12" name="Title 11"/>
          <p:cNvSpPr>
            <a:spLocks noGrp="1"/>
          </p:cNvSpPr>
          <p:nvPr>
            <p:ph type="title"/>
          </p:nvPr>
        </p:nvSpPr>
        <p:spPr/>
        <p:txBody>
          <a:bodyPr/>
          <a:lstStyle/>
          <a:p>
            <a:r>
              <a:rPr lang="en-US" dirty="0"/>
              <a:t>Proton FFs—</a:t>
            </a:r>
            <a:r>
              <a:rPr lang="en-US" dirty="0" err="1"/>
              <a:t>Rosenbluth</a:t>
            </a:r>
            <a:r>
              <a:rPr lang="en-US" dirty="0"/>
              <a:t> data</a:t>
            </a:r>
          </a:p>
        </p:txBody>
      </p:sp>
      <p:sp>
        <p:nvSpPr>
          <p:cNvPr id="4" name="Date Placeholder 3"/>
          <p:cNvSpPr>
            <a:spLocks noGrp="1"/>
          </p:cNvSpPr>
          <p:nvPr>
            <p:ph type="dt" sz="half" idx="10"/>
          </p:nvPr>
        </p:nvSpPr>
        <p:spPr/>
        <p:txBody>
          <a:bodyPr/>
          <a:lstStyle/>
          <a:p>
            <a:r>
              <a:rPr lang="en-US"/>
              <a:t>2/26/19</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960" y="561738"/>
            <a:ext cx="3017520" cy="31062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618666"/>
            <a:ext cx="3017520" cy="3047456"/>
          </a:xfrm>
          <a:prstGeom prst="rect">
            <a:avLst/>
          </a:prstGeom>
        </p:spPr>
      </p:pic>
      <p:pic>
        <p:nvPicPr>
          <p:cNvPr id="2" name="Picture 1"/>
          <p:cNvPicPr>
            <a:picLocks noChangeAspect="1"/>
          </p:cNvPicPr>
          <p:nvPr/>
        </p:nvPicPr>
        <p:blipFill>
          <a:blip r:embed="rId5"/>
          <a:stretch>
            <a:fillRect/>
          </a:stretch>
        </p:blipFill>
        <p:spPr>
          <a:xfrm>
            <a:off x="5240282" y="4340281"/>
            <a:ext cx="2019300" cy="825500"/>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3108960" y="3666122"/>
                <a:ext cx="6035040" cy="674159"/>
              </a:xfrm>
              <a:prstGeom prst="rect">
                <a:avLst/>
              </a:prstGeom>
              <a:noFill/>
            </p:spPr>
            <p:txBody>
              <a:bodyPr wrap="square" rtlCol="0">
                <a:spAutoFit/>
              </a:bodyPr>
              <a:lstStyle/>
              <a:p>
                <a:pPr algn="ctr"/>
                <a14:m>
                  <m:oMath xmlns:m="http://schemas.openxmlformats.org/officeDocument/2006/math">
                    <m:sSubSup>
                      <m:sSubSupPr>
                        <m:ctrlPr>
                          <a:rPr lang="en-US" sz="2000" b="0" i="1" smtClean="0">
                            <a:latin typeface="Cambria Math" panose="02040503050406030204" pitchFamily="18" charset="0"/>
                            <a:cs typeface="Times New Roman"/>
                          </a:rPr>
                        </m:ctrlPr>
                      </m:sSubSupPr>
                      <m:e>
                        <m:r>
                          <a:rPr lang="en-US" sz="2000" b="0" i="1" smtClean="0">
                            <a:latin typeface="Cambria Math" charset="0"/>
                            <a:cs typeface="Times New Roman"/>
                          </a:rPr>
                          <m:t>𝐺</m:t>
                        </m:r>
                      </m:e>
                      <m:sub>
                        <m:r>
                          <a:rPr lang="en-US" sz="2000" b="0" i="1" smtClean="0">
                            <a:latin typeface="Cambria Math" charset="0"/>
                            <a:cs typeface="Times New Roman"/>
                          </a:rPr>
                          <m:t>𝐸</m:t>
                        </m:r>
                      </m:sub>
                      <m:sup>
                        <m:r>
                          <a:rPr lang="en-US" sz="2000" b="0" i="1" smtClean="0">
                            <a:latin typeface="Cambria Math" charset="0"/>
                            <a:cs typeface="Times New Roman"/>
                          </a:rPr>
                          <m:t>𝑝</m:t>
                        </m:r>
                      </m:sup>
                    </m:sSubSup>
                  </m:oMath>
                </a14:m>
                <a:r>
                  <a:rPr lang="en-US" sz="2000" dirty="0">
                    <a:latin typeface="Times New Roman"/>
                    <a:cs typeface="Times New Roman"/>
                  </a:rPr>
                  <a:t> and </a:t>
                </a:r>
                <a14:m>
                  <m:oMath xmlns:m="http://schemas.openxmlformats.org/officeDocument/2006/math">
                    <m:sSubSup>
                      <m:sSubSupPr>
                        <m:ctrlPr>
                          <a:rPr lang="en-US" sz="2000" b="0" i="1" smtClean="0">
                            <a:latin typeface="Cambria Math" panose="02040503050406030204" pitchFamily="18" charset="0"/>
                            <a:cs typeface="Times New Roman"/>
                          </a:rPr>
                        </m:ctrlPr>
                      </m:sSubSupPr>
                      <m:e>
                        <m:r>
                          <a:rPr lang="en-US" sz="2000" b="0" i="1" smtClean="0">
                            <a:latin typeface="Cambria Math" charset="0"/>
                            <a:cs typeface="Times New Roman"/>
                          </a:rPr>
                          <m:t>𝐺</m:t>
                        </m:r>
                      </m:e>
                      <m:sub>
                        <m:r>
                          <a:rPr lang="en-US" sz="2000" b="0" i="1" smtClean="0">
                            <a:latin typeface="Cambria Math" charset="0"/>
                            <a:cs typeface="Times New Roman"/>
                          </a:rPr>
                          <m:t>𝑀</m:t>
                        </m:r>
                      </m:sub>
                      <m:sup>
                        <m:r>
                          <a:rPr lang="en-US" sz="2000" b="0" i="1" smtClean="0">
                            <a:latin typeface="Cambria Math" charset="0"/>
                            <a:cs typeface="Times New Roman"/>
                          </a:rPr>
                          <m:t>𝑝</m:t>
                        </m:r>
                      </m:sup>
                    </m:sSubSup>
                  </m:oMath>
                </a14:m>
                <a:r>
                  <a:rPr lang="en-US" sz="2000" dirty="0">
                    <a:latin typeface="Times New Roman"/>
                    <a:cs typeface="Times New Roman"/>
                  </a:rPr>
                  <a:t> </a:t>
                </a:r>
                <a:r>
                  <a:rPr lang="en-US" sz="2000" dirty="0" err="1">
                    <a:latin typeface="Times New Roman"/>
                    <a:cs typeface="Times New Roman"/>
                  </a:rPr>
                  <a:t>Rosenbluth</a:t>
                </a:r>
                <a:r>
                  <a:rPr lang="en-US" sz="2000" dirty="0">
                    <a:latin typeface="Times New Roman"/>
                    <a:cs typeface="Times New Roman"/>
                  </a:rPr>
                  <a:t> Data: </a:t>
                </a:r>
                <a14:m>
                  <m:oMath xmlns:m="http://schemas.openxmlformats.org/officeDocument/2006/math">
                    <m:sSubSup>
                      <m:sSubSupPr>
                        <m:ctrlPr>
                          <a:rPr lang="en-US" sz="2000" b="0" i="1" smtClean="0">
                            <a:latin typeface="Cambria Math" panose="02040503050406030204" pitchFamily="18" charset="0"/>
                            <a:cs typeface="Times New Roman"/>
                          </a:rPr>
                        </m:ctrlPr>
                      </m:sSubSupPr>
                      <m:e>
                        <m:r>
                          <a:rPr lang="en-US" sz="2000" b="0" i="1" smtClean="0">
                            <a:latin typeface="Cambria Math" charset="0"/>
                            <a:cs typeface="Times New Roman"/>
                          </a:rPr>
                          <m:t>𝐺</m:t>
                        </m:r>
                      </m:e>
                      <m:sub>
                        <m:r>
                          <a:rPr lang="en-US" sz="2000" b="0" i="1" smtClean="0">
                            <a:latin typeface="Cambria Math" charset="0"/>
                            <a:cs typeface="Times New Roman"/>
                          </a:rPr>
                          <m:t>𝐸</m:t>
                        </m:r>
                      </m:sub>
                      <m:sup>
                        <m:r>
                          <a:rPr lang="en-US" sz="2000" b="0" i="1" smtClean="0">
                            <a:latin typeface="Cambria Math" charset="0"/>
                            <a:cs typeface="Times New Roman"/>
                          </a:rPr>
                          <m:t>𝑝</m:t>
                        </m:r>
                      </m:sup>
                    </m:sSubSup>
                    <m:r>
                      <a:rPr lang="en-US" sz="2000" b="0" i="1" smtClean="0">
                        <a:latin typeface="Cambria Math" charset="0"/>
                        <a:cs typeface="Times New Roman"/>
                      </a:rPr>
                      <m:t>≈</m:t>
                    </m:r>
                    <m:f>
                      <m:fPr>
                        <m:ctrlPr>
                          <a:rPr lang="en-US" sz="2000" b="0" i="1" smtClean="0">
                            <a:latin typeface="Cambria Math" panose="02040503050406030204" pitchFamily="18" charset="0"/>
                            <a:cs typeface="Times New Roman"/>
                          </a:rPr>
                        </m:ctrlPr>
                      </m:fPr>
                      <m:num>
                        <m:sSubSup>
                          <m:sSubSupPr>
                            <m:ctrlPr>
                              <a:rPr lang="en-US" sz="2000" b="0" i="1" smtClean="0">
                                <a:latin typeface="Cambria Math" panose="02040503050406030204" pitchFamily="18" charset="0"/>
                                <a:cs typeface="Times New Roman"/>
                              </a:rPr>
                            </m:ctrlPr>
                          </m:sSubSupPr>
                          <m:e>
                            <m:r>
                              <a:rPr lang="en-US" sz="2000" b="0" i="1" smtClean="0">
                                <a:latin typeface="Cambria Math" charset="0"/>
                                <a:cs typeface="Times New Roman"/>
                              </a:rPr>
                              <m:t>𝐺</m:t>
                            </m:r>
                          </m:e>
                          <m:sub>
                            <m:r>
                              <a:rPr lang="en-US" sz="2000" b="0" i="1" smtClean="0">
                                <a:latin typeface="Cambria Math" charset="0"/>
                                <a:cs typeface="Times New Roman"/>
                              </a:rPr>
                              <m:t>𝑀</m:t>
                            </m:r>
                          </m:sub>
                          <m:sup>
                            <m:r>
                              <a:rPr lang="en-US" sz="2000" b="0" i="1" smtClean="0">
                                <a:latin typeface="Cambria Math" charset="0"/>
                                <a:cs typeface="Times New Roman"/>
                              </a:rPr>
                              <m:t>𝑝</m:t>
                            </m:r>
                          </m:sup>
                        </m:sSubSup>
                      </m:num>
                      <m:den>
                        <m:sSub>
                          <m:sSubPr>
                            <m:ctrlPr>
                              <a:rPr lang="en-US" sz="2000" b="0" i="1" smtClean="0">
                                <a:latin typeface="Cambria Math" panose="02040503050406030204" pitchFamily="18" charset="0"/>
                                <a:cs typeface="Times New Roman"/>
                              </a:rPr>
                            </m:ctrlPr>
                          </m:sSubPr>
                          <m:e>
                            <m:r>
                              <a:rPr lang="en-US" sz="2000" b="0" i="1" smtClean="0">
                                <a:latin typeface="Cambria Math" charset="0"/>
                                <a:cs typeface="Times New Roman"/>
                              </a:rPr>
                              <m:t>𝜇</m:t>
                            </m:r>
                          </m:e>
                          <m:sub>
                            <m:r>
                              <a:rPr lang="en-US" sz="2000" b="0" i="1" smtClean="0">
                                <a:latin typeface="Cambria Math" charset="0"/>
                                <a:cs typeface="Times New Roman"/>
                              </a:rPr>
                              <m:t>𝑝</m:t>
                            </m:r>
                          </m:sub>
                        </m:sSub>
                      </m:den>
                    </m:f>
                    <m:r>
                      <a:rPr lang="en-US" sz="2000" b="0" i="1" smtClean="0">
                        <a:latin typeface="Cambria Math" charset="0"/>
                        <a:cs typeface="Times New Roman"/>
                      </a:rPr>
                      <m:t>≈</m:t>
                    </m:r>
                    <m:sSub>
                      <m:sSubPr>
                        <m:ctrlPr>
                          <a:rPr lang="en-US" sz="2000" b="0" i="1" smtClean="0">
                            <a:latin typeface="Cambria Math" panose="02040503050406030204" pitchFamily="18" charset="0"/>
                            <a:cs typeface="Times New Roman"/>
                          </a:rPr>
                        </m:ctrlPr>
                      </m:sSubPr>
                      <m:e>
                        <m:r>
                          <a:rPr lang="en-US" sz="2000" b="0" i="1" smtClean="0">
                            <a:latin typeface="Cambria Math" charset="0"/>
                            <a:cs typeface="Times New Roman"/>
                          </a:rPr>
                          <m:t>𝐺</m:t>
                        </m:r>
                      </m:e>
                      <m:sub>
                        <m:r>
                          <a:rPr lang="en-US" sz="2000" b="0" i="1" smtClean="0">
                            <a:latin typeface="Cambria Math" charset="0"/>
                            <a:cs typeface="Times New Roman"/>
                          </a:rPr>
                          <m:t>𝐷</m:t>
                        </m:r>
                      </m:sub>
                    </m:sSub>
                  </m:oMath>
                </a14:m>
                <a:endParaRPr lang="en-US" sz="2000" dirty="0">
                  <a:latin typeface="Times New Roman"/>
                  <a:cs typeface="Times New Roman"/>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108960" y="3666122"/>
                <a:ext cx="6035040" cy="674159"/>
              </a:xfrm>
              <a:prstGeom prst="rect">
                <a:avLst/>
              </a:prstGeom>
              <a:blipFill rotWithShape="0">
                <a:blip r:embed="rId6"/>
                <a:stretch>
                  <a:fillRect/>
                </a:stretch>
              </a:blipFill>
            </p:spPr>
            <p:txBody>
              <a:bodyPr/>
              <a:lstStyle/>
              <a:p>
                <a:r>
                  <a:rPr lang="en-US">
                    <a:noFill/>
                  </a:rPr>
                  <a:t> </a:t>
                </a:r>
              </a:p>
            </p:txBody>
          </p:sp>
        </mc:Fallback>
      </mc:AlternateContent>
      <p:sp>
        <p:nvSpPr>
          <p:cNvPr id="11" name="TextBox 10"/>
          <p:cNvSpPr txBox="1"/>
          <p:nvPr/>
        </p:nvSpPr>
        <p:spPr>
          <a:xfrm>
            <a:off x="647982" y="701893"/>
            <a:ext cx="2406073" cy="523220"/>
          </a:xfrm>
          <a:prstGeom prst="rect">
            <a:avLst/>
          </a:prstGeom>
          <a:noFill/>
        </p:spPr>
        <p:txBody>
          <a:bodyPr wrap="square" rtlCol="0">
            <a:spAutoFit/>
          </a:bodyPr>
          <a:lstStyle/>
          <a:p>
            <a:pPr algn="ctr"/>
            <a:r>
              <a:rPr lang="en-US" sz="1400" b="1" i="1" dirty="0">
                <a:solidFill>
                  <a:srgbClr val="0000FF"/>
                </a:solidFill>
                <a:latin typeface="Times New Roman" pitchFamily="18" charset="0"/>
                <a:cs typeface="Times New Roman" pitchFamily="18" charset="0"/>
              </a:rPr>
              <a:t>The problem—G</a:t>
            </a:r>
            <a:r>
              <a:rPr lang="en-US" sz="1400" b="1" i="1" baseline="-25000" dirty="0">
                <a:solidFill>
                  <a:srgbClr val="0000FF"/>
                </a:solidFill>
                <a:latin typeface="Times New Roman" pitchFamily="18" charset="0"/>
                <a:cs typeface="Times New Roman" pitchFamily="18" charset="0"/>
              </a:rPr>
              <a:t>E</a:t>
            </a:r>
            <a:r>
              <a:rPr lang="en-US" sz="1400" b="1" i="1" dirty="0">
                <a:solidFill>
                  <a:srgbClr val="0000FF"/>
                </a:solidFill>
                <a:latin typeface="Times New Roman" pitchFamily="18" charset="0"/>
                <a:cs typeface="Times New Roman" pitchFamily="18" charset="0"/>
              </a:rPr>
              <a:t> sensitivity of </a:t>
            </a:r>
            <a:r>
              <a:rPr lang="el-GR" sz="1400" b="1" i="1" dirty="0">
                <a:solidFill>
                  <a:srgbClr val="0000FF"/>
                </a:solidFill>
                <a:latin typeface="Times New Roman"/>
                <a:cs typeface="Times New Roman"/>
              </a:rPr>
              <a:t>σ</a:t>
            </a:r>
            <a:r>
              <a:rPr lang="en-US" sz="1400" b="1" i="1" baseline="-25000" dirty="0">
                <a:solidFill>
                  <a:srgbClr val="0000FF"/>
                </a:solidFill>
                <a:latin typeface="Times New Roman"/>
                <a:cs typeface="Times New Roman"/>
              </a:rPr>
              <a:t>R</a:t>
            </a:r>
            <a:r>
              <a:rPr lang="en-US" sz="1400" b="1" i="1" dirty="0">
                <a:solidFill>
                  <a:srgbClr val="0000FF"/>
                </a:solidFill>
                <a:latin typeface="Times New Roman"/>
                <a:cs typeface="Times New Roman"/>
              </a:rPr>
              <a:t> vanishes at large Q</a:t>
            </a:r>
            <a:r>
              <a:rPr lang="en-US" sz="1400" b="1" i="1" baseline="30000" dirty="0">
                <a:solidFill>
                  <a:srgbClr val="0000FF"/>
                </a:solidFill>
                <a:latin typeface="Times New Roman"/>
                <a:cs typeface="Times New Roman"/>
              </a:rPr>
              <a:t>2</a:t>
            </a:r>
            <a:endParaRPr lang="en-US" sz="1400" b="1" i="1" dirty="0">
              <a:solidFill>
                <a:srgbClr val="0000FF"/>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9" name="TextBox 8"/>
              <p:cNvSpPr txBox="1"/>
              <p:nvPr/>
            </p:nvSpPr>
            <p:spPr>
              <a:xfrm>
                <a:off x="0" y="3516489"/>
                <a:ext cx="3108960" cy="1481175"/>
              </a:xfrm>
              <a:prstGeom prst="rect">
                <a:avLst/>
              </a:prstGeom>
              <a:noFill/>
            </p:spPr>
            <p:txBody>
              <a:bodyPr wrap="square" rtlCol="0">
                <a:spAutoFit/>
              </a:bodyPr>
              <a:lstStyle/>
              <a:p>
                <a:pPr algn="ctr"/>
                <a:r>
                  <a:rPr lang="en-US" dirty="0">
                    <a:latin typeface="Times New Roman" charset="0"/>
                    <a:ea typeface="Times New Roman" charset="0"/>
                    <a:cs typeface="Times New Roman" charset="0"/>
                  </a:rPr>
                  <a:t>Maximum contribution of </a:t>
                </a:r>
                <a14:m>
                  <m:oMath xmlns:m="http://schemas.openxmlformats.org/officeDocument/2006/math">
                    <m:sSubSup>
                      <m:sSubSupPr>
                        <m:ctrlPr>
                          <a:rPr lang="en-US" b="0" i="1" smtClean="0">
                            <a:latin typeface="Cambria Math" panose="02040503050406030204" pitchFamily="18" charset="0"/>
                            <a:ea typeface="Times New Roman" charset="0"/>
                            <a:cs typeface="Times New Roman" charset="0"/>
                          </a:rPr>
                        </m:ctrlPr>
                      </m:sSubSupPr>
                      <m:e>
                        <m:r>
                          <a:rPr lang="en-US" b="0" i="1" smtClean="0">
                            <a:latin typeface="Cambria Math" charset="0"/>
                            <a:ea typeface="Times New Roman" charset="0"/>
                            <a:cs typeface="Times New Roman" charset="0"/>
                          </a:rPr>
                          <m:t>𝐺</m:t>
                        </m:r>
                      </m:e>
                      <m:sub>
                        <m:r>
                          <a:rPr lang="en-US" b="0" i="1" smtClean="0">
                            <a:latin typeface="Cambria Math" charset="0"/>
                            <a:ea typeface="Times New Roman" charset="0"/>
                            <a:cs typeface="Times New Roman" charset="0"/>
                          </a:rPr>
                          <m:t>𝐸</m:t>
                        </m:r>
                      </m:sub>
                      <m:sup>
                        <m:r>
                          <a:rPr lang="en-US" b="0" i="1" smtClean="0">
                            <a:latin typeface="Cambria Math" charset="0"/>
                            <a:ea typeface="Times New Roman" charset="0"/>
                            <a:cs typeface="Times New Roman" charset="0"/>
                          </a:rPr>
                          <m:t>2</m:t>
                        </m:r>
                      </m:sup>
                    </m:sSubSup>
                  </m:oMath>
                </a14:m>
                <a:r>
                  <a:rPr lang="en-US" dirty="0">
                    <a:latin typeface="Times New Roman" charset="0"/>
                    <a:ea typeface="Times New Roman" charset="0"/>
                    <a:cs typeface="Times New Roman" charset="0"/>
                  </a:rPr>
                  <a:t> term to </a:t>
                </a:r>
                <a14:m>
                  <m:oMath xmlns:m="http://schemas.openxmlformats.org/officeDocument/2006/math">
                    <m:sSub>
                      <m:sSubPr>
                        <m:ctrlPr>
                          <a:rPr lang="en-US" b="0" i="1" smtClean="0">
                            <a:latin typeface="Cambria Math" panose="02040503050406030204" pitchFamily="18" charset="0"/>
                            <a:ea typeface="Times New Roman" charset="0"/>
                            <a:cs typeface="Times New Roman" charset="0"/>
                          </a:rPr>
                        </m:ctrlPr>
                      </m:sSubPr>
                      <m:e>
                        <m:r>
                          <a:rPr lang="en-US" b="0" i="1" smtClean="0">
                            <a:latin typeface="Cambria Math" charset="0"/>
                            <a:ea typeface="Times New Roman" charset="0"/>
                            <a:cs typeface="Times New Roman" charset="0"/>
                          </a:rPr>
                          <m:t>𝜎</m:t>
                        </m:r>
                      </m:e>
                      <m:sub>
                        <m:r>
                          <a:rPr lang="en-US" b="0" i="1" smtClean="0">
                            <a:latin typeface="Cambria Math" charset="0"/>
                            <a:ea typeface="Times New Roman" charset="0"/>
                            <a:cs typeface="Times New Roman" charset="0"/>
                          </a:rPr>
                          <m:t>𝑅</m:t>
                        </m:r>
                      </m:sub>
                    </m:sSub>
                  </m:oMath>
                </a14:m>
                <a:r>
                  <a:rPr lang="en-US" dirty="0">
                    <a:latin typeface="Times New Roman" charset="0"/>
                    <a:ea typeface="Times New Roman" charset="0"/>
                    <a:cs typeface="Times New Roman" charset="0"/>
                  </a:rPr>
                  <a:t> vanishes at large </a:t>
                </a:r>
                <a14:m>
                  <m:oMath xmlns:m="http://schemas.openxmlformats.org/officeDocument/2006/math">
                    <m:r>
                      <a:rPr lang="en-US" b="0" i="1" smtClean="0">
                        <a:latin typeface="Cambria Math" charset="0"/>
                        <a:ea typeface="Times New Roman" charset="0"/>
                        <a:cs typeface="Times New Roman" charset="0"/>
                      </a:rPr>
                      <m:t>𝜏</m:t>
                    </m:r>
                  </m:oMath>
                </a14:m>
                <a:r>
                  <a:rPr lang="en-US" dirty="0">
                    <a:latin typeface="Times New Roman" charset="0"/>
                    <a:ea typeface="Times New Roman" charset="0"/>
                    <a:cs typeface="Times New Roman" charset="0"/>
                  </a:rPr>
                  <a:t>. Fits to FF data are described in </a:t>
                </a:r>
                <a:r>
                  <a:rPr lang="is-IS" dirty="0">
                    <a:latin typeface="Times New Roman" charset="0"/>
                    <a:ea typeface="Times New Roman" charset="0"/>
                    <a:cs typeface="Times New Roman" charset="0"/>
                    <a:hlinkClick r:id="rId7"/>
                  </a:rPr>
                  <a:t>Phys. Rev. C, 96, 055203 (2017)</a:t>
                </a:r>
                <a:r>
                  <a:rPr lang="is-IS" dirty="0">
                    <a:latin typeface="Times New Roman" charset="0"/>
                    <a:ea typeface="Times New Roman" charset="0"/>
                    <a:cs typeface="Times New Roman" charset="0"/>
                  </a:rPr>
                  <a:t> (more on these later)</a:t>
                </a:r>
                <a:endParaRPr lang="en-US" dirty="0">
                  <a:latin typeface="Times New Roman" charset="0"/>
                  <a:ea typeface="Times New Roman" charset="0"/>
                  <a:cs typeface="Times New Roman"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0" y="3516489"/>
                <a:ext cx="3108960" cy="1481175"/>
              </a:xfrm>
              <a:prstGeom prst="rect">
                <a:avLst/>
              </a:prstGeom>
              <a:blipFill rotWithShape="0">
                <a:blip r:embed="rId8"/>
                <a:stretch>
                  <a:fillRect l="-196" t="-2058" r="-1961" b="-5761"/>
                </a:stretch>
              </a:blipFill>
            </p:spPr>
            <p:txBody>
              <a:bodyPr/>
              <a:lstStyle/>
              <a:p>
                <a:r>
                  <a:rPr lang="en-US">
                    <a:noFill/>
                  </a:rPr>
                  <a:t> </a:t>
                </a:r>
              </a:p>
            </p:txBody>
          </p:sp>
        </mc:Fallback>
      </mc:AlternateContent>
      <p:pic>
        <p:nvPicPr>
          <p:cNvPr id="13" name="Picture 12"/>
          <p:cNvPicPr>
            <a:picLocks noChangeAspect="1"/>
          </p:cNvPicPr>
          <p:nvPr/>
        </p:nvPicPr>
        <p:blipFill>
          <a:blip r:embed="rId9"/>
          <a:stretch>
            <a:fillRect/>
          </a:stretch>
        </p:blipFill>
        <p:spPr>
          <a:xfrm>
            <a:off x="611858" y="5045131"/>
            <a:ext cx="1879600" cy="241300"/>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0" y="5372100"/>
                <a:ext cx="9144000" cy="1100751"/>
              </a:xfrm>
              <a:prstGeom prst="rect">
                <a:avLst/>
              </a:prstGeom>
              <a:noFill/>
            </p:spPr>
            <p:txBody>
              <a:bodyPr wrap="square" rtlCol="0">
                <a:spAutoFit/>
              </a:bodyPr>
              <a:lstStyle/>
              <a:p>
                <a:pPr marL="285750" indent="-285750">
                  <a:buFont typeface="Arial" charset="0"/>
                  <a:buChar char="•"/>
                </a:pPr>
                <a:r>
                  <a:rPr lang="en-US" sz="1600" dirty="0">
                    <a:latin typeface="Times New Roman" charset="0"/>
                    <a:ea typeface="Times New Roman" charset="0"/>
                    <a:cs typeface="Times New Roman" charset="0"/>
                  </a:rPr>
                  <a:t>Elastic </a:t>
                </a:r>
                <a:r>
                  <a:rPr lang="en-US" sz="1600" i="1" dirty="0">
                    <a:latin typeface="Times New Roman" charset="0"/>
                    <a:ea typeface="Times New Roman" charset="0"/>
                    <a:cs typeface="Times New Roman" charset="0"/>
                  </a:rPr>
                  <a:t>ep</a:t>
                </a:r>
                <a:r>
                  <a:rPr lang="en-US" sz="1600" dirty="0">
                    <a:latin typeface="Times New Roman" charset="0"/>
                    <a:ea typeface="Times New Roman" charset="0"/>
                    <a:cs typeface="Times New Roman" charset="0"/>
                  </a:rPr>
                  <a:t> cross sections have been measured for </a:t>
                </a:r>
                <a14:m>
                  <m:oMath xmlns:m="http://schemas.openxmlformats.org/officeDocument/2006/math">
                    <m:sSup>
                      <m:sSupPr>
                        <m:ctrlPr>
                          <a:rPr lang="en-US" sz="1600" b="0" i="1" smtClean="0">
                            <a:latin typeface="Cambria Math" panose="02040503050406030204" pitchFamily="18" charset="0"/>
                            <a:ea typeface="Times New Roman" charset="0"/>
                            <a:cs typeface="Times New Roman" charset="0"/>
                          </a:rPr>
                        </m:ctrlPr>
                      </m:sSupPr>
                      <m:e>
                        <m:r>
                          <a:rPr lang="en-US" sz="1600" b="0" i="1" smtClean="0">
                            <a:latin typeface="Cambria Math" charset="0"/>
                            <a:ea typeface="Times New Roman" charset="0"/>
                            <a:cs typeface="Times New Roman" charset="0"/>
                          </a:rPr>
                          <m:t>0.003≤</m:t>
                        </m:r>
                        <m:r>
                          <a:rPr lang="en-US" sz="1600" b="0" i="1" smtClean="0">
                            <a:latin typeface="Cambria Math" charset="0"/>
                            <a:ea typeface="Times New Roman" charset="0"/>
                            <a:cs typeface="Times New Roman" charset="0"/>
                          </a:rPr>
                          <m:t>𝑄</m:t>
                        </m:r>
                      </m:e>
                      <m:sup>
                        <m:r>
                          <a:rPr lang="en-US" sz="1600" b="0" i="1" smtClean="0">
                            <a:latin typeface="Cambria Math" charset="0"/>
                            <a:ea typeface="Times New Roman" charset="0"/>
                            <a:cs typeface="Times New Roman" charset="0"/>
                          </a:rPr>
                          <m:t>2</m:t>
                        </m:r>
                      </m:sup>
                    </m:sSup>
                    <m:r>
                      <a:rPr lang="en-US" sz="1600" b="0" i="1" smtClean="0">
                        <a:latin typeface="Cambria Math" charset="0"/>
                        <a:ea typeface="Times New Roman" charset="0"/>
                        <a:cs typeface="Times New Roman" charset="0"/>
                      </a:rPr>
                      <m:t>≤31.2</m:t>
                    </m:r>
                  </m:oMath>
                </a14:m>
                <a:r>
                  <a:rPr lang="en-US" sz="1600" dirty="0">
                    <a:latin typeface="Times New Roman" charset="0"/>
                    <a:ea typeface="Times New Roman" charset="0"/>
                    <a:cs typeface="Times New Roman" charset="0"/>
                  </a:rPr>
                  <a:t> GeV</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 </a:t>
                </a:r>
              </a:p>
              <a:p>
                <a:pPr marL="285750" indent="-285750">
                  <a:buFont typeface="Arial" charset="0"/>
                  <a:buChar char="•"/>
                </a:pPr>
                <a:r>
                  <a:rPr lang="en-US" sz="1600" dirty="0" err="1">
                    <a:latin typeface="Times New Roman" charset="0"/>
                    <a:ea typeface="Times New Roman" charset="0"/>
                    <a:cs typeface="Times New Roman" charset="0"/>
                  </a:rPr>
                  <a:t>Rosenbluth</a:t>
                </a:r>
                <a:r>
                  <a:rPr lang="en-US" sz="1600" dirty="0">
                    <a:latin typeface="Times New Roman" charset="0"/>
                    <a:ea typeface="Times New Roman" charset="0"/>
                    <a:cs typeface="Times New Roman" charset="0"/>
                  </a:rPr>
                  <a:t> data for </a:t>
                </a:r>
                <a14:m>
                  <m:oMath xmlns:m="http://schemas.openxmlformats.org/officeDocument/2006/math">
                    <m:sSubSup>
                      <m:sSubSupPr>
                        <m:ctrlPr>
                          <a:rPr lang="en-US" sz="1600" b="0" i="1" smtClean="0">
                            <a:latin typeface="Cambria Math" panose="02040503050406030204" pitchFamily="18" charset="0"/>
                            <a:ea typeface="Times New Roman" charset="0"/>
                            <a:cs typeface="Times New Roman" charset="0"/>
                          </a:rPr>
                        </m:ctrlPr>
                      </m:sSubSupPr>
                      <m:e>
                        <m:r>
                          <a:rPr lang="en-US" sz="1600" b="0" i="1" smtClean="0">
                            <a:latin typeface="Cambria Math" charset="0"/>
                            <a:ea typeface="Times New Roman" charset="0"/>
                            <a:cs typeface="Times New Roman" charset="0"/>
                          </a:rPr>
                          <m:t>𝐺</m:t>
                        </m:r>
                      </m:e>
                      <m:sub>
                        <m:r>
                          <a:rPr lang="en-US" sz="1600" b="0" i="1" smtClean="0">
                            <a:latin typeface="Cambria Math" charset="0"/>
                            <a:ea typeface="Times New Roman" charset="0"/>
                            <a:cs typeface="Times New Roman" charset="0"/>
                          </a:rPr>
                          <m:t>𝐸</m:t>
                        </m:r>
                      </m:sub>
                      <m:sup>
                        <m:r>
                          <a:rPr lang="en-US" sz="1600" b="0" i="1" smtClean="0">
                            <a:latin typeface="Cambria Math" charset="0"/>
                            <a:ea typeface="Times New Roman" charset="0"/>
                            <a:cs typeface="Times New Roman" charset="0"/>
                          </a:rPr>
                          <m:t>𝑝</m:t>
                        </m:r>
                      </m:sup>
                    </m:sSubSup>
                  </m:oMath>
                </a14:m>
                <a:r>
                  <a:rPr lang="en-US" sz="1600" dirty="0">
                    <a:latin typeface="Times New Roman" charset="0"/>
                    <a:ea typeface="Times New Roman" charset="0"/>
                    <a:cs typeface="Times New Roman" charset="0"/>
                  </a:rPr>
                  <a:t> and </a:t>
                </a:r>
                <a14:m>
                  <m:oMath xmlns:m="http://schemas.openxmlformats.org/officeDocument/2006/math">
                    <m:sSubSup>
                      <m:sSubSupPr>
                        <m:ctrlPr>
                          <a:rPr lang="en-US" sz="1600" b="0" i="1" smtClean="0">
                            <a:latin typeface="Cambria Math" panose="02040503050406030204" pitchFamily="18" charset="0"/>
                            <a:ea typeface="Times New Roman" charset="0"/>
                            <a:cs typeface="Times New Roman" charset="0"/>
                          </a:rPr>
                        </m:ctrlPr>
                      </m:sSubSupPr>
                      <m:e>
                        <m:r>
                          <a:rPr lang="en-US" sz="1600" b="0" i="1" smtClean="0">
                            <a:latin typeface="Cambria Math" charset="0"/>
                            <a:ea typeface="Times New Roman" charset="0"/>
                            <a:cs typeface="Times New Roman" charset="0"/>
                          </a:rPr>
                          <m:t>𝐺</m:t>
                        </m:r>
                      </m:e>
                      <m:sub>
                        <m:r>
                          <a:rPr lang="en-US" sz="1600" b="0" i="1" smtClean="0">
                            <a:latin typeface="Cambria Math" charset="0"/>
                            <a:ea typeface="Times New Roman" charset="0"/>
                            <a:cs typeface="Times New Roman" charset="0"/>
                          </a:rPr>
                          <m:t>𝑀</m:t>
                        </m:r>
                      </m:sub>
                      <m:sup>
                        <m:r>
                          <a:rPr lang="en-US" sz="1600" b="0" i="1" smtClean="0">
                            <a:latin typeface="Cambria Math" charset="0"/>
                            <a:ea typeface="Times New Roman" charset="0"/>
                            <a:cs typeface="Times New Roman" charset="0"/>
                          </a:rPr>
                          <m:t>𝑝</m:t>
                        </m:r>
                      </m:sup>
                    </m:sSubSup>
                  </m:oMath>
                </a14:m>
                <a:r>
                  <a:rPr lang="en-US" sz="1600" dirty="0">
                    <a:latin typeface="Times New Roman" charset="0"/>
                    <a:ea typeface="Times New Roman" charset="0"/>
                    <a:cs typeface="Times New Roman" charset="0"/>
                  </a:rPr>
                  <a:t> are qualitatively described by the “dipole” form factor, which is the Fourier transform of a spherically symmetric, exponentially decreasing radial charge/magnetization density.</a:t>
                </a:r>
              </a:p>
            </p:txBody>
          </p:sp>
        </mc:Choice>
        <mc:Fallback xmlns="">
          <p:sp>
            <p:nvSpPr>
              <p:cNvPr id="3" name="TextBox 2"/>
              <p:cNvSpPr txBox="1">
                <a:spLocks noRot="1" noChangeAspect="1" noMove="1" noResize="1" noEditPoints="1" noAdjustHandles="1" noChangeArrowheads="1" noChangeShapeType="1" noTextEdit="1"/>
              </p:cNvSpPr>
              <p:nvPr/>
            </p:nvSpPr>
            <p:spPr>
              <a:xfrm>
                <a:off x="0" y="5372100"/>
                <a:ext cx="9144000" cy="1100751"/>
              </a:xfrm>
              <a:prstGeom prst="rect">
                <a:avLst/>
              </a:prstGeom>
              <a:blipFill rotWithShape="0">
                <a:blip r:embed="rId10"/>
                <a:stretch>
                  <a:fillRect l="-267" t="-1657" b="-6077"/>
                </a:stretch>
              </a:blipFill>
            </p:spPr>
            <p:txBody>
              <a:bodyPr/>
              <a:lstStyle/>
              <a:p>
                <a:r>
                  <a:rPr lang="en-US">
                    <a:noFill/>
                  </a:rPr>
                  <a:t> </a:t>
                </a:r>
              </a:p>
            </p:txBody>
          </p:sp>
        </mc:Fallback>
      </mc:AlternateContent>
      <p:sp>
        <p:nvSpPr>
          <p:cNvPr id="15" name="Footer Placeholder 14">
            <a:extLst>
              <a:ext uri="{FF2B5EF4-FFF2-40B4-BE49-F238E27FC236}">
                <a16:creationId xmlns:a16="http://schemas.microsoft.com/office/drawing/2014/main" id="{F690B256-B431-394C-9854-BC05B3D45A38}"/>
              </a:ext>
            </a:extLst>
          </p:cNvPr>
          <p:cNvSpPr>
            <a:spLocks noGrp="1"/>
          </p:cNvSpPr>
          <p:nvPr>
            <p:ph type="ftr" sz="quarter" idx="11"/>
          </p:nvPr>
        </p:nvSpPr>
        <p:spPr/>
        <p:txBody>
          <a:bodyPr/>
          <a:lstStyle/>
          <a:p>
            <a:r>
              <a:rPr lang="en-US"/>
              <a:t>SBS Winter Collaboration Meeting 2019</a:t>
            </a:r>
          </a:p>
        </p:txBody>
      </p:sp>
      <p:sp>
        <p:nvSpPr>
          <p:cNvPr id="16" name="Slide Number Placeholder 15">
            <a:extLst>
              <a:ext uri="{FF2B5EF4-FFF2-40B4-BE49-F238E27FC236}">
                <a16:creationId xmlns:a16="http://schemas.microsoft.com/office/drawing/2014/main" id="{477E0BE7-6AEF-134C-A722-E095736956FA}"/>
              </a:ext>
            </a:extLst>
          </p:cNvPr>
          <p:cNvSpPr>
            <a:spLocks noGrp="1"/>
          </p:cNvSpPr>
          <p:nvPr>
            <p:ph type="sldNum" sz="quarter" idx="12"/>
          </p:nvPr>
        </p:nvSpPr>
        <p:spPr/>
        <p:txBody>
          <a:bodyPr/>
          <a:lstStyle/>
          <a:p>
            <a:fld id="{8127209B-B3F5-498A-AD06-B1E95A6A5D2E}" type="slidenum">
              <a:rPr lang="en-US" smtClean="0"/>
              <a:t>55</a:t>
            </a:fld>
            <a:endParaRPr lang="en-US"/>
          </a:p>
        </p:txBody>
      </p:sp>
    </p:spTree>
    <p:extLst>
      <p:ext uri="{BB962C8B-B14F-4D97-AF65-F5344CB8AC3E}">
        <p14:creationId xmlns:p14="http://schemas.microsoft.com/office/powerpoint/2010/main" val="2357646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6083A-8228-CE4D-A56F-6F78125B5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420" y="512780"/>
            <a:ext cx="5486400" cy="5605240"/>
          </a:xfrm>
          <a:prstGeom prst="rect">
            <a:avLst/>
          </a:prstGeom>
        </p:spPr>
      </p:pic>
      <p:sp>
        <p:nvSpPr>
          <p:cNvPr id="7" name="Title 6">
            <a:extLst>
              <a:ext uri="{FF2B5EF4-FFF2-40B4-BE49-F238E27FC236}">
                <a16:creationId xmlns:a16="http://schemas.microsoft.com/office/drawing/2014/main" id="{AAADB732-8DC3-9247-966A-824EF56A6DBD}"/>
              </a:ext>
            </a:extLst>
          </p:cNvPr>
          <p:cNvSpPr>
            <a:spLocks noGrp="1"/>
          </p:cNvSpPr>
          <p:nvPr>
            <p:ph type="title"/>
          </p:nvPr>
        </p:nvSpPr>
        <p:spPr/>
        <p:txBody>
          <a:bodyPr/>
          <a:lstStyle/>
          <a:p>
            <a:r>
              <a:rPr lang="en-US" dirty="0"/>
              <a:t>Proton FFs—Polarization Data</a:t>
            </a:r>
          </a:p>
        </p:txBody>
      </p:sp>
      <p:sp>
        <p:nvSpPr>
          <p:cNvPr id="4" name="Date Placeholder 3">
            <a:extLst>
              <a:ext uri="{FF2B5EF4-FFF2-40B4-BE49-F238E27FC236}">
                <a16:creationId xmlns:a16="http://schemas.microsoft.com/office/drawing/2014/main" id="{31E5A4B0-CDA4-2042-81AB-157808925ACD}"/>
              </a:ext>
            </a:extLst>
          </p:cNvPr>
          <p:cNvSpPr>
            <a:spLocks noGrp="1"/>
          </p:cNvSpPr>
          <p:nvPr>
            <p:ph type="dt" sz="half" idx="10"/>
          </p:nvPr>
        </p:nvSpPr>
        <p:spPr/>
        <p:txBody>
          <a:bodyPr/>
          <a:lstStyle/>
          <a:p>
            <a:r>
              <a:rPr lang="en-US"/>
              <a:t>2/26/19</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2BA86C-2A15-1A4A-8C6A-BBE2D1BA6609}"/>
                  </a:ext>
                </a:extLst>
              </p:cNvPr>
              <p:cNvSpPr txBox="1"/>
              <p:nvPr/>
            </p:nvSpPr>
            <p:spPr>
              <a:xfrm>
                <a:off x="0" y="6022401"/>
                <a:ext cx="6222682" cy="307777"/>
              </a:xfrm>
              <a:prstGeom prst="rect">
                <a:avLst/>
              </a:prstGeom>
              <a:noFill/>
            </p:spPr>
            <p:txBody>
              <a:bodyPr wrap="square" rtlCol="0">
                <a:spAutoFit/>
              </a:bodyPr>
              <a:lstStyle/>
              <a:p>
                <a:pPr algn="ctr"/>
                <a:r>
                  <a:rPr lang="en-US" sz="1400" b="1" dirty="0">
                    <a:latin typeface="Times New Roman" charset="0"/>
                    <a:ea typeface="Times New Roman" charset="0"/>
                    <a:cs typeface="Times New Roman" charset="0"/>
                  </a:rPr>
                  <a:t>GEp-III/GEp-2</a:t>
                </a:r>
                <a14:m>
                  <m:oMath xmlns:m="http://schemas.openxmlformats.org/officeDocument/2006/math">
                    <m:r>
                      <a:rPr lang="en-US" sz="1400" b="1" i="1" smtClean="0">
                        <a:latin typeface="Cambria Math" panose="02040503050406030204" pitchFamily="18" charset="0"/>
                        <a:ea typeface="Times New Roman" charset="0"/>
                        <a:cs typeface="Times New Roman" charset="0"/>
                      </a:rPr>
                      <m:t>𝜸</m:t>
                    </m:r>
                  </m:oMath>
                </a14:m>
                <a:r>
                  <a:rPr lang="en-US" sz="1400" b="1" dirty="0">
                    <a:latin typeface="Times New Roman" charset="0"/>
                    <a:ea typeface="Times New Roman" charset="0"/>
                    <a:cs typeface="Times New Roman" charset="0"/>
                  </a:rPr>
                  <a:t> final results (Puckett </a:t>
                </a:r>
                <a:r>
                  <a:rPr lang="en-US" sz="1400" b="1" i="1" dirty="0">
                    <a:latin typeface="Times New Roman" charset="0"/>
                    <a:ea typeface="Times New Roman" charset="0"/>
                    <a:cs typeface="Times New Roman" charset="0"/>
                  </a:rPr>
                  <a:t>et al., </a:t>
                </a:r>
                <a:r>
                  <a:rPr lang="en-US" sz="1400" b="1" dirty="0">
                    <a:latin typeface="Times New Roman" charset="0"/>
                    <a:ea typeface="Times New Roman" charset="0"/>
                    <a:cs typeface="Times New Roman" charset="0"/>
                    <a:hlinkClick r:id="rId3"/>
                  </a:rPr>
                  <a:t>Phys. Rev. C 95, 055203 (2017)</a:t>
                </a:r>
                <a:r>
                  <a:rPr lang="en-US" sz="1400" b="1" dirty="0">
                    <a:latin typeface="Times New Roman" charset="0"/>
                    <a:ea typeface="Times New Roman" charset="0"/>
                    <a:cs typeface="Times New Roman" charset="0"/>
                  </a:rPr>
                  <a:t>) </a:t>
                </a:r>
              </a:p>
            </p:txBody>
          </p:sp>
        </mc:Choice>
        <mc:Fallback xmlns="">
          <p:sp>
            <p:nvSpPr>
              <p:cNvPr id="10" name="TextBox 9">
                <a:extLst>
                  <a:ext uri="{FF2B5EF4-FFF2-40B4-BE49-F238E27FC236}">
                    <a16:creationId xmlns:a16="http://schemas.microsoft.com/office/drawing/2014/main" id="{472BA86C-2A15-1A4A-8C6A-BBE2D1BA6609}"/>
                  </a:ext>
                </a:extLst>
              </p:cNvPr>
              <p:cNvSpPr txBox="1">
                <a:spLocks noRot="1" noChangeAspect="1" noMove="1" noResize="1" noEditPoints="1" noAdjustHandles="1" noChangeArrowheads="1" noChangeShapeType="1" noTextEdit="1"/>
              </p:cNvSpPr>
              <p:nvPr/>
            </p:nvSpPr>
            <p:spPr>
              <a:xfrm>
                <a:off x="0" y="6022401"/>
                <a:ext cx="6222682" cy="307777"/>
              </a:xfrm>
              <a:prstGeom prst="rect">
                <a:avLst/>
              </a:prstGeom>
              <a:blipFill>
                <a:blip r:embed="rId4"/>
                <a:stretch>
                  <a:fillRect b="-2000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BD27A2F-D745-074E-8989-69D845D60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56226" y="3498675"/>
            <a:ext cx="2858992" cy="2926080"/>
          </a:xfrm>
          <a:prstGeom prst="rect">
            <a:avLst/>
          </a:prstGeom>
        </p:spPr>
      </p:pic>
      <p:pic>
        <p:nvPicPr>
          <p:cNvPr id="14" name="Picture 13">
            <a:extLst>
              <a:ext uri="{FF2B5EF4-FFF2-40B4-BE49-F238E27FC236}">
                <a16:creationId xmlns:a16="http://schemas.microsoft.com/office/drawing/2014/main" id="{7BDF2219-CACF-3048-9CA4-77FA1100E4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249082" y="538656"/>
            <a:ext cx="2858992" cy="2926080"/>
          </a:xfrm>
          <a:prstGeom prst="rect">
            <a:avLst/>
          </a:prstGeom>
        </p:spPr>
      </p:pic>
      <p:sp>
        <p:nvSpPr>
          <p:cNvPr id="2" name="Footer Placeholder 1">
            <a:extLst>
              <a:ext uri="{FF2B5EF4-FFF2-40B4-BE49-F238E27FC236}">
                <a16:creationId xmlns:a16="http://schemas.microsoft.com/office/drawing/2014/main" id="{DAFEBDB3-12CD-2840-A111-8BC214E38E68}"/>
              </a:ext>
            </a:extLst>
          </p:cNvPr>
          <p:cNvSpPr>
            <a:spLocks noGrp="1"/>
          </p:cNvSpPr>
          <p:nvPr>
            <p:ph type="ftr" sz="quarter" idx="11"/>
          </p:nvPr>
        </p:nvSpPr>
        <p:spPr/>
        <p:txBody>
          <a:bodyPr/>
          <a:lstStyle/>
          <a:p>
            <a:r>
              <a:rPr lang="en-US"/>
              <a:t>SBS Winter Collaboration Meeting 2019</a:t>
            </a:r>
          </a:p>
        </p:txBody>
      </p:sp>
      <p:sp>
        <p:nvSpPr>
          <p:cNvPr id="8" name="Slide Number Placeholder 7">
            <a:extLst>
              <a:ext uri="{FF2B5EF4-FFF2-40B4-BE49-F238E27FC236}">
                <a16:creationId xmlns:a16="http://schemas.microsoft.com/office/drawing/2014/main" id="{17902603-52E2-7343-AA7F-94C5897237C3}"/>
              </a:ext>
            </a:extLst>
          </p:cNvPr>
          <p:cNvSpPr>
            <a:spLocks noGrp="1"/>
          </p:cNvSpPr>
          <p:nvPr>
            <p:ph type="sldNum" sz="quarter" idx="12"/>
          </p:nvPr>
        </p:nvSpPr>
        <p:spPr/>
        <p:txBody>
          <a:bodyPr/>
          <a:lstStyle/>
          <a:p>
            <a:fld id="{8127209B-B3F5-498A-AD06-B1E95A6A5D2E}" type="slidenum">
              <a:rPr lang="en-US" smtClean="0"/>
              <a:t>56</a:t>
            </a:fld>
            <a:endParaRPr lang="en-US"/>
          </a:p>
        </p:txBody>
      </p:sp>
    </p:spTree>
    <p:extLst>
      <p:ext uri="{BB962C8B-B14F-4D97-AF65-F5344CB8AC3E}">
        <p14:creationId xmlns:p14="http://schemas.microsoft.com/office/powerpoint/2010/main" val="3570723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Neutron form factors—</a:t>
            </a:r>
            <a:r>
              <a:rPr lang="en-US" dirty="0" err="1"/>
              <a:t>G</a:t>
            </a:r>
            <a:r>
              <a:rPr lang="en-US" baseline="-25000" dirty="0" err="1"/>
              <a:t>Mn</a:t>
            </a:r>
            <a:r>
              <a:rPr lang="en-US" dirty="0"/>
              <a:t> existing data</a:t>
            </a:r>
          </a:p>
        </p:txBody>
      </p:sp>
      <p:sp>
        <p:nvSpPr>
          <p:cNvPr id="3" name="Date Placeholder 2"/>
          <p:cNvSpPr>
            <a:spLocks noGrp="1"/>
          </p:cNvSpPr>
          <p:nvPr>
            <p:ph type="dt" sz="half" idx="10"/>
          </p:nvPr>
        </p:nvSpPr>
        <p:spPr/>
        <p:txBody>
          <a:bodyPr/>
          <a:lstStyle/>
          <a:p>
            <a:r>
              <a:rPr lang="en-US"/>
              <a:t>2/26/19</a:t>
            </a:r>
          </a:p>
        </p:txBody>
      </p:sp>
      <p:pic>
        <p:nvPicPr>
          <p:cNvPr id="6" name="Picture 5"/>
          <p:cNvPicPr>
            <a:picLocks noChangeAspect="1"/>
          </p:cNvPicPr>
          <p:nvPr/>
        </p:nvPicPr>
        <p:blipFill>
          <a:blip r:embed="rId2"/>
          <a:stretch>
            <a:fillRect/>
          </a:stretch>
        </p:blipFill>
        <p:spPr>
          <a:xfrm>
            <a:off x="0" y="609600"/>
            <a:ext cx="4572000" cy="3567521"/>
          </a:xfrm>
          <a:prstGeom prst="rect">
            <a:avLst/>
          </a:prstGeom>
        </p:spPr>
      </p:pic>
      <p:pic>
        <p:nvPicPr>
          <p:cNvPr id="7" name="Picture 6"/>
          <p:cNvPicPr>
            <a:picLocks noChangeAspect="1"/>
          </p:cNvPicPr>
          <p:nvPr/>
        </p:nvPicPr>
        <p:blipFill>
          <a:blip r:embed="rId3"/>
          <a:stretch>
            <a:fillRect/>
          </a:stretch>
        </p:blipFill>
        <p:spPr>
          <a:xfrm>
            <a:off x="4572000" y="609600"/>
            <a:ext cx="4572000" cy="3096381"/>
          </a:xfrm>
          <a:prstGeom prst="rect">
            <a:avLst/>
          </a:prstGeom>
        </p:spPr>
      </p:pic>
      <p:sp>
        <p:nvSpPr>
          <p:cNvPr id="8" name="TextBox 7"/>
          <p:cNvSpPr txBox="1"/>
          <p:nvPr/>
        </p:nvSpPr>
        <p:spPr>
          <a:xfrm>
            <a:off x="4442448" y="3699987"/>
            <a:ext cx="4692316" cy="646331"/>
          </a:xfrm>
          <a:prstGeom prst="rect">
            <a:avLst/>
          </a:prstGeom>
          <a:noFill/>
        </p:spPr>
        <p:txBody>
          <a:bodyPr wrap="square" rtlCol="0">
            <a:spAutoFit/>
          </a:bodyPr>
          <a:lstStyle/>
          <a:p>
            <a:pPr algn="ctr"/>
            <a:r>
              <a:rPr lang="en-US" b="1" dirty="0" err="1">
                <a:latin typeface="Times New Roman" charset="0"/>
                <a:ea typeface="Times New Roman" charset="0"/>
                <a:cs typeface="Times New Roman" charset="0"/>
              </a:rPr>
              <a:t>Lachniet</a:t>
            </a:r>
            <a:r>
              <a:rPr lang="en-US" b="1" dirty="0">
                <a:latin typeface="Times New Roman" charset="0"/>
                <a:ea typeface="Times New Roman" charset="0"/>
                <a:cs typeface="Times New Roman" charset="0"/>
              </a:rPr>
              <a:t> </a:t>
            </a:r>
            <a:r>
              <a:rPr lang="en-US" b="1" i="1" dirty="0">
                <a:latin typeface="Times New Roman" charset="0"/>
                <a:ea typeface="Times New Roman" charset="0"/>
                <a:cs typeface="Times New Roman" charset="0"/>
              </a:rPr>
              <a:t>et al.,</a:t>
            </a:r>
            <a:r>
              <a:rPr lang="en-US" b="1" dirty="0">
                <a:latin typeface="Times New Roman" charset="0"/>
                <a:ea typeface="Times New Roman" charset="0"/>
                <a:cs typeface="Times New Roman" charset="0"/>
              </a:rPr>
              <a:t> CLAS Collaboration, </a:t>
            </a:r>
            <a:r>
              <a:rPr lang="hu-HU" b="1" dirty="0" err="1">
                <a:latin typeface="Times New Roman" charset="0"/>
                <a:ea typeface="Times New Roman" charset="0"/>
                <a:cs typeface="Times New Roman" charset="0"/>
              </a:rPr>
              <a:t>Phys.Rev.Lett</a:t>
            </a:r>
            <a:r>
              <a:rPr lang="hu-HU" b="1" dirty="0">
                <a:latin typeface="Times New Roman" charset="0"/>
                <a:ea typeface="Times New Roman" charset="0"/>
                <a:cs typeface="Times New Roman" charset="0"/>
              </a:rPr>
              <a:t>. 102 (2009) 192001</a:t>
            </a:r>
            <a:endParaRPr lang="en-US" b="1" dirty="0">
              <a:latin typeface="Times New Roman" charset="0"/>
              <a:ea typeface="Times New Roman" charset="0"/>
              <a:cs typeface="Times New Roman" charset="0"/>
            </a:endParaRPr>
          </a:p>
        </p:txBody>
      </p:sp>
      <p:sp>
        <p:nvSpPr>
          <p:cNvPr id="10" name="TextBox 9"/>
          <p:cNvSpPr txBox="1"/>
          <p:nvPr/>
        </p:nvSpPr>
        <p:spPr>
          <a:xfrm>
            <a:off x="0" y="4177121"/>
            <a:ext cx="4572000" cy="2308324"/>
          </a:xfrm>
          <a:prstGeom prst="rect">
            <a:avLst/>
          </a:prstGeom>
          <a:noFill/>
        </p:spPr>
        <p:txBody>
          <a:bodyPr wrap="square" rtlCol="0">
            <a:spAutoFit/>
          </a:bodyPr>
          <a:lstStyle/>
          <a:p>
            <a:pPr marL="285750" indent="-285750">
              <a:buFont typeface="Arial" charset="0"/>
              <a:buChar char="•"/>
            </a:pPr>
            <a:r>
              <a:rPr lang="en-US" sz="1600" dirty="0">
                <a:latin typeface="Times New Roman" charset="0"/>
                <a:ea typeface="Times New Roman" charset="0"/>
                <a:cs typeface="Times New Roman" charset="0"/>
              </a:rPr>
              <a:t>Three main methods have been used to measure </a:t>
            </a:r>
            <a:r>
              <a:rPr lang="en-US" sz="1600" dirty="0" err="1">
                <a:latin typeface="Times New Roman" charset="0"/>
                <a:ea typeface="Times New Roman" charset="0"/>
                <a:cs typeface="Times New Roman" charset="0"/>
              </a:rPr>
              <a:t>G</a:t>
            </a:r>
            <a:r>
              <a:rPr lang="en-US" sz="1600" baseline="-25000" dirty="0" err="1">
                <a:latin typeface="Times New Roman" charset="0"/>
                <a:ea typeface="Times New Roman" charset="0"/>
                <a:cs typeface="Times New Roman" charset="0"/>
              </a:rPr>
              <a:t>Mn</a:t>
            </a:r>
            <a:r>
              <a:rPr lang="en-US" sz="1600" dirty="0">
                <a:latin typeface="Times New Roman" charset="0"/>
                <a:ea typeface="Times New Roman" charset="0"/>
                <a:cs typeface="Times New Roman" charset="0"/>
              </a:rPr>
              <a:t>:</a:t>
            </a:r>
          </a:p>
          <a:p>
            <a:pPr marL="742950" lvl="1" indent="-285750">
              <a:buFont typeface="Arial" charset="0"/>
              <a:buChar char="•"/>
            </a:pPr>
            <a:r>
              <a:rPr lang="en-US" sz="1600" dirty="0">
                <a:latin typeface="Times New Roman" charset="0"/>
                <a:ea typeface="Times New Roman" charset="0"/>
                <a:cs typeface="Times New Roman" charset="0"/>
              </a:rPr>
              <a:t>“Ratio” method: measure cross section ratio of d(</a:t>
            </a:r>
            <a:r>
              <a:rPr lang="en-US" sz="1600" dirty="0" err="1">
                <a:latin typeface="Times New Roman" charset="0"/>
                <a:ea typeface="Times New Roman" charset="0"/>
                <a:cs typeface="Times New Roman" charset="0"/>
              </a:rPr>
              <a:t>e,e’n</a:t>
            </a:r>
            <a:r>
              <a:rPr lang="en-US" sz="1600" dirty="0">
                <a:latin typeface="Times New Roman" charset="0"/>
                <a:ea typeface="Times New Roman" charset="0"/>
                <a:cs typeface="Times New Roman" charset="0"/>
              </a:rPr>
              <a:t>)p/d(</a:t>
            </a:r>
            <a:r>
              <a:rPr lang="en-US" sz="1600" dirty="0" err="1">
                <a:latin typeface="Times New Roman" charset="0"/>
                <a:ea typeface="Times New Roman" charset="0"/>
                <a:cs typeface="Times New Roman" charset="0"/>
              </a:rPr>
              <a:t>e,e’p</a:t>
            </a:r>
            <a:r>
              <a:rPr lang="en-US" sz="1600" dirty="0">
                <a:latin typeface="Times New Roman" charset="0"/>
                <a:ea typeface="Times New Roman" charset="0"/>
                <a:cs typeface="Times New Roman" charset="0"/>
              </a:rPr>
              <a:t>)n in quasi-elastic kinematics</a:t>
            </a:r>
          </a:p>
          <a:p>
            <a:pPr marL="742950" lvl="1" indent="-285750">
              <a:buFont typeface="Arial" charset="0"/>
              <a:buChar char="•"/>
            </a:pPr>
            <a:r>
              <a:rPr lang="en-US" sz="1600" dirty="0">
                <a:latin typeface="Times New Roman" charset="0"/>
                <a:ea typeface="Times New Roman" charset="0"/>
                <a:cs typeface="Times New Roman" charset="0"/>
              </a:rPr>
              <a:t>Absolute d(</a:t>
            </a:r>
            <a:r>
              <a:rPr lang="en-US" sz="1600" dirty="0" err="1">
                <a:latin typeface="Times New Roman" charset="0"/>
                <a:ea typeface="Times New Roman" charset="0"/>
                <a:cs typeface="Times New Roman" charset="0"/>
              </a:rPr>
              <a:t>e,e’n</a:t>
            </a:r>
            <a:r>
              <a:rPr lang="en-US" sz="1600" dirty="0">
                <a:latin typeface="Times New Roman" charset="0"/>
                <a:ea typeface="Times New Roman" charset="0"/>
                <a:cs typeface="Times New Roman" charset="0"/>
              </a:rPr>
              <a:t>)p quasi-elastic cross section measurement</a:t>
            </a:r>
          </a:p>
          <a:p>
            <a:pPr marL="742950" lvl="1" indent="-285750">
              <a:buFont typeface="Arial" charset="0"/>
              <a:buChar char="•"/>
            </a:pPr>
            <a:r>
              <a:rPr lang="en-US" sz="1600" dirty="0">
                <a:latin typeface="Times New Roman" charset="0"/>
                <a:ea typeface="Times New Roman" charset="0"/>
                <a:cs typeface="Times New Roman" charset="0"/>
              </a:rPr>
              <a:t>Beam-target double-spin asymmetry* in inclusive quasi-elastic </a:t>
            </a:r>
            <a:r>
              <a:rPr lang="en-US" sz="1600" baseline="30000" dirty="0">
                <a:latin typeface="Times New Roman" charset="0"/>
                <a:ea typeface="Times New Roman" charset="0"/>
                <a:cs typeface="Times New Roman" charset="0"/>
              </a:rPr>
              <a:t>3</a:t>
            </a:r>
            <a:r>
              <a:rPr lang="en-US" sz="1600" dirty="0">
                <a:latin typeface="Times New Roman" charset="0"/>
                <a:ea typeface="Times New Roman" charset="0"/>
                <a:cs typeface="Times New Roman" charset="0"/>
              </a:rPr>
              <a:t>He(</a:t>
            </a:r>
            <a:r>
              <a:rPr lang="en-US" sz="1600" dirty="0" err="1">
                <a:latin typeface="Times New Roman" charset="0"/>
                <a:ea typeface="Times New Roman" charset="0"/>
                <a:cs typeface="Times New Roman" charset="0"/>
              </a:rPr>
              <a:t>e,e</a:t>
            </a:r>
            <a:r>
              <a:rPr lang="en-US" sz="1600" dirty="0">
                <a:latin typeface="Times New Roman" charset="0"/>
                <a:ea typeface="Times New Roman" charset="0"/>
                <a:cs typeface="Times New Roman" charset="0"/>
              </a:rPr>
              <a:t>’)</a:t>
            </a:r>
          </a:p>
        </p:txBody>
      </p:sp>
      <p:sp>
        <p:nvSpPr>
          <p:cNvPr id="11" name="TextBox 10"/>
          <p:cNvSpPr txBox="1"/>
          <p:nvPr/>
        </p:nvSpPr>
        <p:spPr>
          <a:xfrm>
            <a:off x="4562764" y="4294954"/>
            <a:ext cx="4572000" cy="2062103"/>
          </a:xfrm>
          <a:prstGeom prst="rect">
            <a:avLst/>
          </a:prstGeom>
          <a:noFill/>
        </p:spPr>
        <p:txBody>
          <a:bodyPr wrap="square" rtlCol="0">
            <a:spAutoFit/>
          </a:bodyPr>
          <a:lstStyle/>
          <a:p>
            <a:pPr marL="285750" indent="-285750">
              <a:buFont typeface="Arial" charset="0"/>
              <a:buChar char="•"/>
            </a:pPr>
            <a:r>
              <a:rPr lang="en-US" sz="1600" i="1" dirty="0">
                <a:latin typeface="Times New Roman" charset="0"/>
                <a:ea typeface="Times New Roman" charset="0"/>
                <a:cs typeface="Times New Roman" charset="0"/>
              </a:rPr>
              <a:t>*Note: double-spin asymmetry method for </a:t>
            </a:r>
            <a:r>
              <a:rPr lang="en-US" sz="1600" i="1" dirty="0" err="1">
                <a:latin typeface="Times New Roman" charset="0"/>
                <a:ea typeface="Times New Roman" charset="0"/>
                <a:cs typeface="Times New Roman" charset="0"/>
              </a:rPr>
              <a:t>G</a:t>
            </a:r>
            <a:r>
              <a:rPr lang="en-US" sz="1600" i="1" baseline="-25000" dirty="0" err="1">
                <a:latin typeface="Times New Roman" charset="0"/>
                <a:ea typeface="Times New Roman" charset="0"/>
                <a:cs typeface="Times New Roman" charset="0"/>
              </a:rPr>
              <a:t>Mn</a:t>
            </a:r>
            <a:r>
              <a:rPr lang="en-US" sz="1600" i="1" dirty="0">
                <a:latin typeface="Times New Roman" charset="0"/>
                <a:ea typeface="Times New Roman" charset="0"/>
                <a:cs typeface="Times New Roman" charset="0"/>
              </a:rPr>
              <a:t> would not work for a free neutron target, as the free nucleon asymmetry depends only on the ratio G</a:t>
            </a:r>
            <a:r>
              <a:rPr lang="en-US" sz="1600" i="1" baseline="-25000" dirty="0">
                <a:latin typeface="Times New Roman" charset="0"/>
                <a:ea typeface="Times New Roman" charset="0"/>
                <a:cs typeface="Times New Roman" charset="0"/>
              </a:rPr>
              <a:t>E</a:t>
            </a:r>
            <a:r>
              <a:rPr lang="en-US" sz="1600" i="1" dirty="0">
                <a:latin typeface="Times New Roman" charset="0"/>
                <a:ea typeface="Times New Roman" charset="0"/>
                <a:cs typeface="Times New Roman" charset="0"/>
              </a:rPr>
              <a:t>/G</a:t>
            </a:r>
            <a:r>
              <a:rPr lang="en-US" sz="1600" i="1" baseline="-25000" dirty="0">
                <a:latin typeface="Times New Roman" charset="0"/>
                <a:ea typeface="Times New Roman" charset="0"/>
                <a:cs typeface="Times New Roman" charset="0"/>
              </a:rPr>
              <a:t>M</a:t>
            </a:r>
            <a:r>
              <a:rPr lang="en-US" sz="1600" i="1" dirty="0">
                <a:latin typeface="Times New Roman" charset="0"/>
                <a:ea typeface="Times New Roman" charset="0"/>
                <a:cs typeface="Times New Roman" charset="0"/>
              </a:rPr>
              <a:t>, and not G</a:t>
            </a:r>
            <a:r>
              <a:rPr lang="en-US" sz="1600" i="1" baseline="-25000" dirty="0">
                <a:latin typeface="Times New Roman" charset="0"/>
                <a:ea typeface="Times New Roman" charset="0"/>
                <a:cs typeface="Times New Roman" charset="0"/>
              </a:rPr>
              <a:t>E</a:t>
            </a:r>
            <a:r>
              <a:rPr lang="en-US" sz="1600" i="1" dirty="0">
                <a:latin typeface="Times New Roman" charset="0"/>
                <a:ea typeface="Times New Roman" charset="0"/>
                <a:cs typeface="Times New Roman" charset="0"/>
              </a:rPr>
              <a:t> or G</a:t>
            </a:r>
            <a:r>
              <a:rPr lang="en-US" sz="1600" i="1" baseline="-25000" dirty="0">
                <a:latin typeface="Times New Roman" charset="0"/>
                <a:ea typeface="Times New Roman" charset="0"/>
                <a:cs typeface="Times New Roman" charset="0"/>
              </a:rPr>
              <a:t>M</a:t>
            </a:r>
            <a:r>
              <a:rPr lang="en-US" sz="1600" i="1" dirty="0">
                <a:latin typeface="Times New Roman" charset="0"/>
                <a:ea typeface="Times New Roman" charset="0"/>
                <a:cs typeface="Times New Roman" charset="0"/>
              </a:rPr>
              <a:t> independently.</a:t>
            </a:r>
          </a:p>
          <a:p>
            <a:pPr marL="285750" indent="-285750">
              <a:buFont typeface="Arial" charset="0"/>
              <a:buChar char="•"/>
            </a:pPr>
            <a:r>
              <a:rPr lang="en-US" sz="1600" dirty="0">
                <a:latin typeface="Times New Roman" charset="0"/>
                <a:ea typeface="Times New Roman" charset="0"/>
                <a:cs typeface="Times New Roman" charset="0"/>
              </a:rPr>
              <a:t>Widest combined Q</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 coverage and precision from recent CLAS 6 GeV data from 1 &lt; Q</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 &lt; 5 GeV</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—consistent with “standard” dipole</a:t>
            </a:r>
          </a:p>
          <a:p>
            <a:pPr marL="285750" indent="-285750">
              <a:buFont typeface="Arial" charset="0"/>
              <a:buChar char="•"/>
            </a:pPr>
            <a:r>
              <a:rPr lang="en-US" sz="1600" dirty="0">
                <a:latin typeface="Times New Roman" charset="0"/>
                <a:ea typeface="Times New Roman" charset="0"/>
                <a:cs typeface="Times New Roman" charset="0"/>
              </a:rPr>
              <a:t>Consistency issues in low-Q</a:t>
            </a:r>
            <a:r>
              <a:rPr lang="en-US" sz="1600" baseline="30000" dirty="0">
                <a:latin typeface="Times New Roman" charset="0"/>
                <a:ea typeface="Times New Roman" charset="0"/>
                <a:cs typeface="Times New Roman" charset="0"/>
              </a:rPr>
              <a:t>2</a:t>
            </a:r>
            <a:r>
              <a:rPr lang="en-US" sz="1600" dirty="0">
                <a:latin typeface="Times New Roman" charset="0"/>
                <a:ea typeface="Times New Roman" charset="0"/>
                <a:cs typeface="Times New Roman" charset="0"/>
              </a:rPr>
              <a:t> data</a:t>
            </a:r>
          </a:p>
        </p:txBody>
      </p:sp>
      <p:sp>
        <p:nvSpPr>
          <p:cNvPr id="9" name="Footer Placeholder 8">
            <a:extLst>
              <a:ext uri="{FF2B5EF4-FFF2-40B4-BE49-F238E27FC236}">
                <a16:creationId xmlns:a16="http://schemas.microsoft.com/office/drawing/2014/main" id="{4B11F3E0-FD71-534B-BCEB-4E60CABEDE40}"/>
              </a:ext>
            </a:extLst>
          </p:cNvPr>
          <p:cNvSpPr>
            <a:spLocks noGrp="1"/>
          </p:cNvSpPr>
          <p:nvPr>
            <p:ph type="ftr" sz="quarter" idx="11"/>
          </p:nvPr>
        </p:nvSpPr>
        <p:spPr/>
        <p:txBody>
          <a:bodyPr/>
          <a:lstStyle/>
          <a:p>
            <a:r>
              <a:rPr lang="en-US"/>
              <a:t>SBS Winter Collaboration Meeting 2019</a:t>
            </a:r>
          </a:p>
        </p:txBody>
      </p:sp>
      <p:sp>
        <p:nvSpPr>
          <p:cNvPr id="12" name="Slide Number Placeholder 11">
            <a:extLst>
              <a:ext uri="{FF2B5EF4-FFF2-40B4-BE49-F238E27FC236}">
                <a16:creationId xmlns:a16="http://schemas.microsoft.com/office/drawing/2014/main" id="{6EF73F48-821A-1149-92EB-F24C050AD204}"/>
              </a:ext>
            </a:extLst>
          </p:cNvPr>
          <p:cNvSpPr>
            <a:spLocks noGrp="1"/>
          </p:cNvSpPr>
          <p:nvPr>
            <p:ph type="sldNum" sz="quarter" idx="12"/>
          </p:nvPr>
        </p:nvSpPr>
        <p:spPr/>
        <p:txBody>
          <a:bodyPr/>
          <a:lstStyle/>
          <a:p>
            <a:fld id="{8127209B-B3F5-498A-AD06-B1E95A6A5D2E}" type="slidenum">
              <a:rPr lang="en-US" smtClean="0"/>
              <a:t>57</a:t>
            </a:fld>
            <a:endParaRPr lang="en-US"/>
          </a:p>
        </p:txBody>
      </p:sp>
    </p:spTree>
    <p:extLst>
      <p:ext uri="{BB962C8B-B14F-4D97-AF65-F5344CB8AC3E}">
        <p14:creationId xmlns:p14="http://schemas.microsoft.com/office/powerpoint/2010/main" val="377737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AB7808C-1BED-E349-A097-7B06FA2199C8}"/>
              </a:ext>
            </a:extLst>
          </p:cNvPr>
          <p:cNvSpPr>
            <a:spLocks noGrp="1"/>
          </p:cNvSpPr>
          <p:nvPr>
            <p:ph type="title"/>
          </p:nvPr>
        </p:nvSpPr>
        <p:spPr>
          <a:xfrm>
            <a:off x="0" y="1709739"/>
            <a:ext cx="9144000" cy="2852737"/>
          </a:xfrm>
        </p:spPr>
        <p:txBody>
          <a:bodyPr>
            <a:normAutofit fontScale="90000"/>
          </a:bodyPr>
          <a:lstStyle/>
          <a:p>
            <a:r>
              <a:rPr lang="en-US" sz="4800" dirty="0"/>
              <a:t>Motivation—Why are we still interested in pushing elastic FF measurements to yet higher Q</a:t>
            </a:r>
            <a:r>
              <a:rPr lang="en-US" sz="4800" baseline="30000" dirty="0"/>
              <a:t>2</a:t>
            </a:r>
            <a:r>
              <a:rPr lang="en-US" sz="4800" dirty="0"/>
              <a:t>, when the measurements are so difficult?</a:t>
            </a:r>
          </a:p>
        </p:txBody>
      </p:sp>
      <p:sp>
        <p:nvSpPr>
          <p:cNvPr id="7" name="Text Placeholder 6">
            <a:extLst>
              <a:ext uri="{FF2B5EF4-FFF2-40B4-BE49-F238E27FC236}">
                <a16:creationId xmlns:a16="http://schemas.microsoft.com/office/drawing/2014/main" id="{0A7C4615-498D-C148-BEB9-24FF08E1F4FD}"/>
              </a:ext>
            </a:extLst>
          </p:cNvPr>
          <p:cNvSpPr>
            <a:spLocks noGrp="1"/>
          </p:cNvSpPr>
          <p:nvPr>
            <p:ph type="body" idx="1"/>
          </p:nvPr>
        </p:nvSpPr>
        <p:spPr/>
        <p:txBody>
          <a:bodyPr/>
          <a:lstStyle/>
          <a:p>
            <a:endParaRPr lang="en-US"/>
          </a:p>
        </p:txBody>
      </p:sp>
      <p:sp>
        <p:nvSpPr>
          <p:cNvPr id="3" name="Date Placeholder 2">
            <a:extLst>
              <a:ext uri="{FF2B5EF4-FFF2-40B4-BE49-F238E27FC236}">
                <a16:creationId xmlns:a16="http://schemas.microsoft.com/office/drawing/2014/main" id="{6CF0B029-231F-8B4A-990A-9C62D64F57BE}"/>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86826C98-6816-9445-9A19-9AD1C8AF97F7}"/>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3042FD9C-5E3A-FD46-B8F3-F6799FDA9A04}"/>
              </a:ext>
            </a:extLst>
          </p:cNvPr>
          <p:cNvSpPr>
            <a:spLocks noGrp="1"/>
          </p:cNvSpPr>
          <p:nvPr>
            <p:ph type="sldNum" sz="quarter" idx="12"/>
          </p:nvPr>
        </p:nvSpPr>
        <p:spPr/>
        <p:txBody>
          <a:bodyPr/>
          <a:lstStyle/>
          <a:p>
            <a:fld id="{8127209B-B3F5-498A-AD06-B1E95A6A5D2E}" type="slidenum">
              <a:rPr lang="en-US" smtClean="0"/>
              <a:t>6</a:t>
            </a:fld>
            <a:endParaRPr lang="en-US"/>
          </a:p>
        </p:txBody>
      </p:sp>
    </p:spTree>
    <p:extLst>
      <p:ext uri="{BB962C8B-B14F-4D97-AF65-F5344CB8AC3E}">
        <p14:creationId xmlns:p14="http://schemas.microsoft.com/office/powerpoint/2010/main" val="609418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6A7E4B-44D7-0940-A5B5-F6FFEF4B3C45}"/>
              </a:ext>
            </a:extLst>
          </p:cNvPr>
          <p:cNvSpPr>
            <a:spLocks noGrp="1"/>
          </p:cNvSpPr>
          <p:nvPr>
            <p:ph type="title"/>
          </p:nvPr>
        </p:nvSpPr>
        <p:spPr/>
        <p:txBody>
          <a:bodyPr>
            <a:noAutofit/>
          </a:bodyPr>
          <a:lstStyle/>
          <a:p>
            <a:r>
              <a:rPr lang="en-US" sz="2000" dirty="0" err="1"/>
              <a:t>GEp</a:t>
            </a:r>
            <a:r>
              <a:rPr lang="en-US" sz="2000" dirty="0"/>
              <a:t>/</a:t>
            </a:r>
            <a:r>
              <a:rPr lang="en-US" sz="2000" dirty="0" err="1"/>
              <a:t>GMp</a:t>
            </a:r>
            <a:r>
              <a:rPr lang="en-US" sz="2000" dirty="0"/>
              <a:t> polarization transfer data are among the most-cited </a:t>
            </a:r>
            <a:r>
              <a:rPr lang="en-US" sz="2000" dirty="0" err="1"/>
              <a:t>JLab</a:t>
            </a:r>
            <a:r>
              <a:rPr lang="en-US" sz="2000" dirty="0"/>
              <a:t> results</a:t>
            </a:r>
          </a:p>
        </p:txBody>
      </p:sp>
      <p:sp>
        <p:nvSpPr>
          <p:cNvPr id="4" name="Date Placeholder 3">
            <a:extLst>
              <a:ext uri="{FF2B5EF4-FFF2-40B4-BE49-F238E27FC236}">
                <a16:creationId xmlns:a16="http://schemas.microsoft.com/office/drawing/2014/main" id="{1F874141-379E-A349-982B-67273688EE41}"/>
              </a:ext>
            </a:extLst>
          </p:cNvPr>
          <p:cNvSpPr>
            <a:spLocks noGrp="1"/>
          </p:cNvSpPr>
          <p:nvPr>
            <p:ph type="dt" sz="half" idx="10"/>
          </p:nvPr>
        </p:nvSpPr>
        <p:spPr/>
        <p:txBody>
          <a:bodyPr/>
          <a:lstStyle/>
          <a:p>
            <a:r>
              <a:rPr lang="en-US"/>
              <a:t>2/26/19</a:t>
            </a:r>
          </a:p>
        </p:txBody>
      </p:sp>
      <p:sp>
        <p:nvSpPr>
          <p:cNvPr id="5" name="Footer Placeholder 4">
            <a:extLst>
              <a:ext uri="{FF2B5EF4-FFF2-40B4-BE49-F238E27FC236}">
                <a16:creationId xmlns:a16="http://schemas.microsoft.com/office/drawing/2014/main" id="{C47CCE9A-28DB-3D4E-B4AC-FF17B1DA65EA}"/>
              </a:ext>
            </a:extLst>
          </p:cNvPr>
          <p:cNvSpPr>
            <a:spLocks noGrp="1"/>
          </p:cNvSpPr>
          <p:nvPr>
            <p:ph type="ftr" sz="quarter" idx="11"/>
          </p:nvPr>
        </p:nvSpPr>
        <p:spPr/>
        <p:txBody>
          <a:bodyPr/>
          <a:lstStyle/>
          <a:p>
            <a:r>
              <a:rPr lang="en-US"/>
              <a:t>SBS Winter Collaboration Meeting 2019</a:t>
            </a:r>
          </a:p>
        </p:txBody>
      </p:sp>
      <p:sp>
        <p:nvSpPr>
          <p:cNvPr id="6" name="Slide Number Placeholder 5">
            <a:extLst>
              <a:ext uri="{FF2B5EF4-FFF2-40B4-BE49-F238E27FC236}">
                <a16:creationId xmlns:a16="http://schemas.microsoft.com/office/drawing/2014/main" id="{514466D0-2809-6E4C-9E0A-0A101F689E43}"/>
              </a:ext>
            </a:extLst>
          </p:cNvPr>
          <p:cNvSpPr>
            <a:spLocks noGrp="1"/>
          </p:cNvSpPr>
          <p:nvPr>
            <p:ph type="sldNum" sz="quarter" idx="12"/>
          </p:nvPr>
        </p:nvSpPr>
        <p:spPr/>
        <p:txBody>
          <a:bodyPr/>
          <a:lstStyle/>
          <a:p>
            <a:fld id="{8127209B-B3F5-498A-AD06-B1E95A6A5D2E}" type="slidenum">
              <a:rPr lang="en-US" smtClean="0"/>
              <a:t>7</a:t>
            </a:fld>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27733CE-AB1F-0F4F-BB92-F34DB8219D3E}"/>
                  </a:ext>
                </a:extLst>
              </p:cNvPr>
              <p:cNvSpPr txBox="1"/>
              <p:nvPr/>
            </p:nvSpPr>
            <p:spPr>
              <a:xfrm>
                <a:off x="4648200" y="609600"/>
                <a:ext cx="4495800" cy="5693866"/>
              </a:xfrm>
              <a:prstGeom prst="rect">
                <a:avLst/>
              </a:prstGeom>
              <a:noFill/>
            </p:spPr>
            <p:txBody>
              <a:bodyPr wrap="square" rtlCol="0">
                <a:spAutoFit/>
              </a:bodyPr>
              <a:lstStyle/>
              <a:p>
                <a:pPr marL="285750" indent="-285750" algn="l">
                  <a:buFont typeface="Arial" panose="020B0604020202020204" pitchFamily="34" charset="0"/>
                  <a:buChar char="•"/>
                </a:pPr>
                <a:r>
                  <a:rPr lang="en-US" sz="1400" dirty="0">
                    <a:solidFill>
                      <a:srgbClr val="0432FF"/>
                    </a:solidFill>
                    <a:latin typeface="Times New Roman" panose="02020603050405020304" pitchFamily="18" charset="0"/>
                    <a:cs typeface="Times New Roman" panose="02020603050405020304" pitchFamily="18" charset="0"/>
                  </a:rPr>
                  <a:t>GEp-I: </a:t>
                </a:r>
              </a:p>
              <a:p>
                <a:pPr marL="742950" lvl="1" indent="-285750">
                  <a:buFont typeface="Arial" panose="020B0604020202020204" pitchFamily="34" charset="0"/>
                  <a:buChar char="•"/>
                </a:pPr>
                <a:r>
                  <a:rPr lang="en-US" sz="1400" dirty="0">
                    <a:solidFill>
                      <a:srgbClr val="0432FF"/>
                    </a:solidFill>
                    <a:latin typeface="Times New Roman" panose="02020603050405020304" pitchFamily="18" charset="0"/>
                    <a:cs typeface="Times New Roman" panose="02020603050405020304" pitchFamily="18" charset="0"/>
                  </a:rPr>
                  <a:t>Jones </a:t>
                </a:r>
                <a:r>
                  <a:rPr lang="en-US" sz="1400" i="1" dirty="0">
                    <a:solidFill>
                      <a:srgbClr val="0432FF"/>
                    </a:solidFill>
                    <a:latin typeface="Times New Roman" panose="02020603050405020304" pitchFamily="18" charset="0"/>
                    <a:cs typeface="Times New Roman" panose="02020603050405020304" pitchFamily="18" charset="0"/>
                  </a:rPr>
                  <a:t>et al., </a:t>
                </a:r>
                <a:r>
                  <a:rPr lang="en-US" sz="1400" b="1" dirty="0">
                    <a:solidFill>
                      <a:srgbClr val="0432FF"/>
                    </a:solidFill>
                    <a:latin typeface="Times New Roman" panose="02020603050405020304" pitchFamily="18" charset="0"/>
                    <a:cs typeface="Times New Roman" panose="02020603050405020304" pitchFamily="18" charset="0"/>
                  </a:rPr>
                  <a:t>Phys. Rev. Lett. 84 (2000) 1398-1402:</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855 INSPIRE-HEP citations </a:t>
                </a:r>
              </a:p>
              <a:p>
                <a:pPr marL="742950" lvl="1" indent="-285750">
                  <a:buFont typeface="Arial" panose="020B0604020202020204" pitchFamily="34" charset="0"/>
                  <a:buChar char="•"/>
                </a:pPr>
                <a:r>
                  <a:rPr lang="en-US" sz="1400" dirty="0">
                    <a:solidFill>
                      <a:srgbClr val="0432FF"/>
                    </a:solidFill>
                    <a:latin typeface="Times New Roman" panose="02020603050405020304" pitchFamily="18" charset="0"/>
                    <a:cs typeface="Times New Roman" panose="02020603050405020304" pitchFamily="18" charset="0"/>
                  </a:rPr>
                  <a:t>Punjabi </a:t>
                </a:r>
                <a:r>
                  <a:rPr lang="en-US" sz="1400" i="1" dirty="0">
                    <a:solidFill>
                      <a:srgbClr val="0432FF"/>
                    </a:solidFill>
                    <a:latin typeface="Times New Roman" panose="02020603050405020304" pitchFamily="18" charset="0"/>
                    <a:cs typeface="Times New Roman" panose="02020603050405020304" pitchFamily="18" charset="0"/>
                  </a:rPr>
                  <a:t>et al.</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err="1">
                    <a:solidFill>
                      <a:srgbClr val="0432FF"/>
                    </a:solidFill>
                    <a:latin typeface="Times New Roman" panose="02020603050405020304" pitchFamily="18" charset="0"/>
                    <a:cs typeface="Times New Roman" panose="02020603050405020304" pitchFamily="18" charset="0"/>
                  </a:rPr>
                  <a:t>Phys.Rev</a:t>
                </a:r>
                <a:r>
                  <a:rPr lang="en-US" sz="1400" b="1" dirty="0">
                    <a:solidFill>
                      <a:srgbClr val="0432FF"/>
                    </a:solidFill>
                    <a:latin typeface="Times New Roman" panose="02020603050405020304" pitchFamily="18" charset="0"/>
                    <a:cs typeface="Times New Roman" panose="02020603050405020304" pitchFamily="18" charset="0"/>
                  </a:rPr>
                  <a:t>. C71 (2005) 055202:</a:t>
                </a:r>
                <a:r>
                  <a:rPr lang="en-US" sz="1400" dirty="0">
                    <a:solidFill>
                      <a:srgbClr val="0432FF"/>
                    </a:solidFill>
                    <a:latin typeface="Times New Roman" panose="02020603050405020304" pitchFamily="18" charset="0"/>
                    <a:cs typeface="Times New Roman" panose="02020603050405020304" pitchFamily="18" charset="0"/>
                  </a:rPr>
                  <a:t> </a:t>
                </a:r>
                <a:r>
                  <a:rPr lang="en-US" sz="1400" b="1" dirty="0">
                    <a:solidFill>
                      <a:srgbClr val="0432FF"/>
                    </a:solidFill>
                    <a:latin typeface="Times New Roman" panose="02020603050405020304" pitchFamily="18" charset="0"/>
                    <a:cs typeface="Times New Roman" panose="02020603050405020304" pitchFamily="18" charset="0"/>
                  </a:rPr>
                  <a:t>418 INSPIRE-HEP citations</a:t>
                </a:r>
              </a:p>
              <a:p>
                <a:pPr marL="285750" indent="-285750">
                  <a:buFont typeface="Arial" panose="020B0604020202020204" pitchFamily="34" charset="0"/>
                  <a:buChar char="•"/>
                </a:pPr>
                <a:r>
                  <a:rPr lang="en-US" sz="1400" dirty="0" err="1">
                    <a:solidFill>
                      <a:srgbClr val="FF0000"/>
                    </a:solidFill>
                    <a:latin typeface="Times New Roman" panose="02020603050405020304" pitchFamily="18" charset="0"/>
                    <a:cs typeface="Times New Roman" panose="02020603050405020304" pitchFamily="18" charset="0"/>
                  </a:rPr>
                  <a:t>GEp</a:t>
                </a:r>
                <a:r>
                  <a:rPr lang="en-US" sz="1400" dirty="0">
                    <a:solidFill>
                      <a:srgbClr val="FF0000"/>
                    </a:solidFill>
                    <a:latin typeface="Times New Roman" panose="02020603050405020304" pitchFamily="18" charset="0"/>
                    <a:cs typeface="Times New Roman" panose="02020603050405020304" pitchFamily="18" charset="0"/>
                  </a:rPr>
                  <a:t>-II: </a:t>
                </a:r>
              </a:p>
              <a:p>
                <a:pPr marL="742950" lvl="1" indent="-285750">
                  <a:buFont typeface="Arial" panose="020B0604020202020204" pitchFamily="34" charset="0"/>
                  <a:buChar char="•"/>
                </a:pPr>
                <a:r>
                  <a:rPr lang="en-US" sz="1400" dirty="0" err="1">
                    <a:solidFill>
                      <a:srgbClr val="FF0000"/>
                    </a:solidFill>
                    <a:latin typeface="Times New Roman" panose="02020603050405020304" pitchFamily="18" charset="0"/>
                    <a:cs typeface="Times New Roman" panose="02020603050405020304" pitchFamily="18" charset="0"/>
                  </a:rPr>
                  <a:t>Gayou</a:t>
                </a:r>
                <a:r>
                  <a:rPr lang="en-US" sz="1400" dirty="0">
                    <a:solidFill>
                      <a:srgbClr val="FF0000"/>
                    </a:solidFill>
                    <a:latin typeface="Times New Roman" panose="02020603050405020304" pitchFamily="18" charset="0"/>
                    <a:cs typeface="Times New Roman" panose="02020603050405020304" pitchFamily="18" charset="0"/>
                  </a:rPr>
                  <a:t> </a:t>
                </a:r>
                <a:r>
                  <a:rPr lang="en-US" sz="1400" i="1" dirty="0">
                    <a:solidFill>
                      <a:srgbClr val="FF0000"/>
                    </a:solidFill>
                    <a:latin typeface="Times New Roman" panose="02020603050405020304" pitchFamily="18" charset="0"/>
                    <a:cs typeface="Times New Roman" panose="02020603050405020304" pitchFamily="18" charset="0"/>
                  </a:rPr>
                  <a:t>et al.</a:t>
                </a:r>
                <a:r>
                  <a:rPr lang="en-US" sz="1400"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Phys.Rev.Lett</a:t>
                </a:r>
                <a:r>
                  <a:rPr lang="en-US" sz="1400" b="1" dirty="0">
                    <a:solidFill>
                      <a:srgbClr val="FF0000"/>
                    </a:solidFill>
                    <a:latin typeface="Times New Roman" panose="02020603050405020304" pitchFamily="18" charset="0"/>
                    <a:cs typeface="Times New Roman" panose="02020603050405020304" pitchFamily="18" charset="0"/>
                  </a:rPr>
                  <a:t>. 88 (2002) 092301: 779 INSPIRE-HEP citations</a:t>
                </a:r>
              </a:p>
              <a:p>
                <a:pPr marL="742950" lvl="1" indent="-285750">
                  <a:buFont typeface="Arial" panose="020B0604020202020204" pitchFamily="34" charset="0"/>
                  <a:buChar char="•"/>
                </a:pPr>
                <a:r>
                  <a:rPr lang="en-US" sz="1400" dirty="0">
                    <a:solidFill>
                      <a:srgbClr val="FF0000"/>
                    </a:solidFill>
                    <a:latin typeface="Times New Roman" panose="02020603050405020304" pitchFamily="18" charset="0"/>
                    <a:cs typeface="Times New Roman" panose="02020603050405020304" pitchFamily="18" charset="0"/>
                  </a:rPr>
                  <a:t>Puckett </a:t>
                </a:r>
                <a:r>
                  <a:rPr lang="en-US" sz="1400" i="1" dirty="0">
                    <a:solidFill>
                      <a:srgbClr val="FF0000"/>
                    </a:solidFill>
                    <a:latin typeface="Times New Roman" panose="02020603050405020304" pitchFamily="18" charset="0"/>
                    <a:cs typeface="Times New Roman" panose="02020603050405020304" pitchFamily="18" charset="0"/>
                  </a:rPr>
                  <a:t>et al.</a:t>
                </a:r>
                <a:r>
                  <a:rPr lang="en-US" sz="1400"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Phys.Rev</a:t>
                </a:r>
                <a:r>
                  <a:rPr lang="en-US" sz="1400" b="1" dirty="0">
                    <a:solidFill>
                      <a:srgbClr val="FF0000"/>
                    </a:solidFill>
                    <a:latin typeface="Times New Roman" panose="02020603050405020304" pitchFamily="18" charset="0"/>
                    <a:cs typeface="Times New Roman" panose="02020603050405020304" pitchFamily="18" charset="0"/>
                  </a:rPr>
                  <a:t>. C85 (2012) 045203: 130 INSPIRE-HEP citations</a:t>
                </a:r>
              </a:p>
              <a:p>
                <a:pPr marL="285750"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GEp</a:t>
                </a:r>
                <a:r>
                  <a:rPr lang="en-US" sz="1400" dirty="0">
                    <a:latin typeface="Times New Roman" panose="02020603050405020304" pitchFamily="18" charset="0"/>
                    <a:cs typeface="Times New Roman" panose="02020603050405020304" pitchFamily="18" charset="0"/>
                  </a:rPr>
                  <a:t>-III/GEp-2</a:t>
                </a:r>
                <a14:m>
                  <m:oMath xmlns:m="http://schemas.openxmlformats.org/officeDocument/2006/math">
                    <m:r>
                      <a:rPr lang="en-US" sz="1400" b="0" i="1" smtClean="0">
                        <a:latin typeface="Cambria Math" panose="02040503050406030204" pitchFamily="18" charset="0"/>
                        <a:cs typeface="Times New Roman" panose="02020603050405020304" pitchFamily="18" charset="0"/>
                      </a:rPr>
                      <m:t>𝛾</m:t>
                    </m:r>
                  </m:oMath>
                </a14:m>
                <a:r>
                  <a:rPr lang="en-US" sz="1400" dirty="0">
                    <a:latin typeface="Times New Roman" panose="02020603050405020304" pitchFamily="18" charset="0"/>
                    <a:cs typeface="Times New Roman" panose="02020603050405020304" pitchFamily="18" charset="0"/>
                  </a:rPr>
                  <a:t>: </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Puckett </a:t>
                </a:r>
                <a:r>
                  <a:rPr lang="en-US" sz="1400" i="1"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Phys.Rev.Lett</a:t>
                </a:r>
                <a:r>
                  <a:rPr lang="en-US" sz="1400" b="1" dirty="0">
                    <a:latin typeface="Times New Roman" panose="02020603050405020304" pitchFamily="18" charset="0"/>
                    <a:cs typeface="Times New Roman" panose="02020603050405020304" pitchFamily="18" charset="0"/>
                  </a:rPr>
                  <a:t>. 104 (2010) 242301, </a:t>
                </a:r>
                <a:r>
                  <a:rPr lang="en-US" sz="1400" dirty="0">
                    <a:latin typeface="Times New Roman" panose="02020603050405020304" pitchFamily="18" charset="0"/>
                    <a:cs typeface="Times New Roman" panose="02020603050405020304" pitchFamily="18" charset="0"/>
                  </a:rPr>
                  <a:t>244 INSPIRE-HEP citations</a:t>
                </a:r>
              </a:p>
              <a:p>
                <a:pPr marL="742950" lvl="1"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Meziane</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et al., </a:t>
                </a:r>
                <a:r>
                  <a:rPr lang="en-US" sz="1400" b="1" dirty="0" err="1">
                    <a:latin typeface="Times New Roman" panose="02020603050405020304" pitchFamily="18" charset="0"/>
                    <a:cs typeface="Times New Roman" panose="02020603050405020304" pitchFamily="18" charset="0"/>
                  </a:rPr>
                  <a:t>Phys.Rev.Lett</a:t>
                </a:r>
                <a:r>
                  <a:rPr lang="en-US" sz="1400" b="1" dirty="0">
                    <a:latin typeface="Times New Roman" panose="02020603050405020304" pitchFamily="18" charset="0"/>
                    <a:cs typeface="Times New Roman" panose="02020603050405020304" pitchFamily="18" charset="0"/>
                  </a:rPr>
                  <a:t>. 106 (2011) 132501, </a:t>
                </a:r>
                <a:r>
                  <a:rPr lang="en-US" sz="1400" dirty="0">
                    <a:latin typeface="Times New Roman" panose="02020603050405020304" pitchFamily="18" charset="0"/>
                    <a:cs typeface="Times New Roman" panose="02020603050405020304" pitchFamily="18" charset="0"/>
                  </a:rPr>
                  <a:t>74 INSPIRE-HEP citations</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Puckett </a:t>
                </a:r>
                <a:r>
                  <a:rPr lang="en-US" sz="1400" i="1"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Phys.Rev</a:t>
                </a:r>
                <a:r>
                  <a:rPr lang="en-US" sz="1400" b="1" dirty="0">
                    <a:latin typeface="Times New Roman" panose="02020603050405020304" pitchFamily="18" charset="0"/>
                    <a:cs typeface="Times New Roman" panose="02020603050405020304" pitchFamily="18" charset="0"/>
                  </a:rPr>
                  <a:t>. C96 (2017) no.5, 055203, </a:t>
                </a:r>
                <a:r>
                  <a:rPr lang="en-US" sz="1400" dirty="0">
                    <a:latin typeface="Times New Roman" panose="02020603050405020304" pitchFamily="18" charset="0"/>
                    <a:cs typeface="Times New Roman" panose="02020603050405020304" pitchFamily="18" charset="0"/>
                  </a:rPr>
                  <a:t>13 INSPIRE-HEP citations</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Low-Q</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 data from </a:t>
                </a:r>
                <a:r>
                  <a:rPr lang="en-US" sz="1400" dirty="0" err="1">
                    <a:latin typeface="Times New Roman" panose="02020603050405020304" pitchFamily="18" charset="0"/>
                    <a:cs typeface="Times New Roman" panose="02020603050405020304" pitchFamily="18" charset="0"/>
                  </a:rPr>
                  <a:t>JLab</a:t>
                </a:r>
                <a:r>
                  <a:rPr lang="en-US" sz="14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Ron </a:t>
                </a:r>
                <a:r>
                  <a:rPr lang="en-US" sz="1400" i="1"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Phys.Rev.Lett</a:t>
                </a:r>
                <a:r>
                  <a:rPr lang="en-US" sz="1400" b="1" dirty="0">
                    <a:latin typeface="Times New Roman" panose="02020603050405020304" pitchFamily="18" charset="0"/>
                    <a:cs typeface="Times New Roman" panose="02020603050405020304" pitchFamily="18" charset="0"/>
                  </a:rPr>
                  <a:t>. 99 (2007) 202002</a:t>
                </a:r>
                <a:r>
                  <a:rPr lang="en-US" sz="1400" dirty="0">
                    <a:latin typeface="Times New Roman" panose="02020603050405020304" pitchFamily="18" charset="0"/>
                    <a:cs typeface="Times New Roman" panose="02020603050405020304" pitchFamily="18" charset="0"/>
                  </a:rPr>
                  <a:t>, 69 INSPIRE-HEP citations</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Ron </a:t>
                </a:r>
                <a:r>
                  <a:rPr lang="en-US" sz="1400" i="1"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Phys.Rev</a:t>
                </a:r>
                <a:r>
                  <a:rPr lang="en-US" sz="1400" b="1" dirty="0">
                    <a:latin typeface="Times New Roman" panose="02020603050405020304" pitchFamily="18" charset="0"/>
                    <a:cs typeface="Times New Roman" panose="02020603050405020304" pitchFamily="18" charset="0"/>
                  </a:rPr>
                  <a:t>. C84 (2011) 055204, </a:t>
                </a:r>
                <a:r>
                  <a:rPr lang="en-US" sz="1400" dirty="0">
                    <a:latin typeface="Times New Roman" panose="02020603050405020304" pitchFamily="18" charset="0"/>
                    <a:cs typeface="Times New Roman" panose="02020603050405020304" pitchFamily="18" charset="0"/>
                  </a:rPr>
                  <a:t> 91 INSPIRE-HEP citations</a:t>
                </a:r>
              </a:p>
              <a:p>
                <a:pPr marL="742950" lvl="1"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Zhan </a:t>
                </a:r>
                <a:r>
                  <a:rPr lang="en-US" sz="1400" i="1"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Phys.Lett</a:t>
                </a:r>
                <a:r>
                  <a:rPr lang="en-US" sz="1400" b="1" dirty="0">
                    <a:latin typeface="Times New Roman" panose="02020603050405020304" pitchFamily="18" charset="0"/>
                    <a:cs typeface="Times New Roman" panose="02020603050405020304" pitchFamily="18" charset="0"/>
                  </a:rPr>
                  <a:t>. B705 (2011) 59-64, </a:t>
                </a:r>
                <a:r>
                  <a:rPr lang="en-US" sz="1400" dirty="0">
                    <a:latin typeface="Times New Roman" panose="02020603050405020304" pitchFamily="18" charset="0"/>
                    <a:cs typeface="Times New Roman" panose="02020603050405020304" pitchFamily="18" charset="0"/>
                  </a:rPr>
                  <a:t>163 INSPIRE-HEP citations</a:t>
                </a:r>
              </a:p>
              <a:p>
                <a:pPr marL="742950" lvl="1" indent="-285750">
                  <a:buFont typeface="Arial" panose="020B0604020202020204" pitchFamily="34" charset="0"/>
                  <a:buChar char="•"/>
                </a:pPr>
                <a:r>
                  <a:rPr lang="en-US" sz="1400" dirty="0" err="1">
                    <a:latin typeface="Times New Roman" panose="02020603050405020304" pitchFamily="18" charset="0"/>
                    <a:cs typeface="Times New Roman" panose="02020603050405020304" pitchFamily="18" charset="0"/>
                  </a:rPr>
                  <a:t>Paolone</a:t>
                </a:r>
                <a:r>
                  <a:rPr lang="en-US" sz="1400" dirty="0">
                    <a:latin typeface="Times New Roman" panose="02020603050405020304" pitchFamily="18" charset="0"/>
                    <a:cs typeface="Times New Roman" panose="02020603050405020304" pitchFamily="18" charset="0"/>
                  </a:rPr>
                  <a:t> </a:t>
                </a:r>
                <a:r>
                  <a:rPr lang="en-US" sz="1400" i="1" dirty="0">
                    <a:latin typeface="Times New Roman" panose="02020603050405020304" pitchFamily="18" charset="0"/>
                    <a:cs typeface="Times New Roman" panose="02020603050405020304" pitchFamily="18" charset="0"/>
                  </a:rPr>
                  <a:t>et al.</a:t>
                </a:r>
                <a:r>
                  <a:rPr lang="en-US" sz="1400" dirty="0">
                    <a:latin typeface="Times New Roman" panose="02020603050405020304" pitchFamily="18" charset="0"/>
                    <a:cs typeface="Times New Roman" panose="02020603050405020304" pitchFamily="18" charset="0"/>
                  </a:rPr>
                  <a:t>, </a:t>
                </a:r>
                <a:r>
                  <a:rPr lang="en-US" sz="1400" b="1" dirty="0" err="1">
                    <a:latin typeface="Times New Roman" panose="02020603050405020304" pitchFamily="18" charset="0"/>
                    <a:cs typeface="Times New Roman" panose="02020603050405020304" pitchFamily="18" charset="0"/>
                  </a:rPr>
                  <a:t>Phys.Rev.Lett</a:t>
                </a:r>
                <a:r>
                  <a:rPr lang="en-US" sz="1400" b="1" dirty="0">
                    <a:latin typeface="Times New Roman" panose="02020603050405020304" pitchFamily="18" charset="0"/>
                    <a:cs typeface="Times New Roman" panose="02020603050405020304" pitchFamily="18" charset="0"/>
                  </a:rPr>
                  <a:t>. 105 (2010) 072001</a:t>
                </a:r>
                <a:r>
                  <a:rPr lang="en-US" sz="1400" dirty="0">
                    <a:latin typeface="Times New Roman" panose="02020603050405020304" pitchFamily="18" charset="0"/>
                    <a:cs typeface="Times New Roman" panose="02020603050405020304" pitchFamily="18" charset="0"/>
                  </a:rPr>
                  <a:t>, 84 INSPIRE-HEP citations</a:t>
                </a:r>
              </a:p>
            </p:txBody>
          </p:sp>
        </mc:Choice>
        <mc:Fallback>
          <p:sp>
            <p:nvSpPr>
              <p:cNvPr id="9" name="TextBox 8">
                <a:extLst>
                  <a:ext uri="{FF2B5EF4-FFF2-40B4-BE49-F238E27FC236}">
                    <a16:creationId xmlns:a16="http://schemas.microsoft.com/office/drawing/2014/main" id="{127733CE-AB1F-0F4F-BB92-F34DB8219D3E}"/>
                  </a:ext>
                </a:extLst>
              </p:cNvPr>
              <p:cNvSpPr txBox="1">
                <a:spLocks noRot="1" noChangeAspect="1" noMove="1" noResize="1" noEditPoints="1" noAdjustHandles="1" noChangeArrowheads="1" noChangeShapeType="1" noTextEdit="1"/>
              </p:cNvSpPr>
              <p:nvPr/>
            </p:nvSpPr>
            <p:spPr>
              <a:xfrm>
                <a:off x="4648200" y="609600"/>
                <a:ext cx="4495800" cy="5693866"/>
              </a:xfrm>
              <a:prstGeom prst="rect">
                <a:avLst/>
              </a:prstGeom>
              <a:blipFill>
                <a:blip r:embed="rId2"/>
                <a:stretch>
                  <a:fillRect l="-282" t="-223" b="-223"/>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3533BEA3-F7AD-8040-85A3-D42DEE4BE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586" y="905573"/>
            <a:ext cx="4572000" cy="4671033"/>
          </a:xfrm>
          <a:prstGeom prst="rect">
            <a:avLst/>
          </a:prstGeom>
        </p:spPr>
      </p:pic>
    </p:spTree>
    <p:extLst>
      <p:ext uri="{BB962C8B-B14F-4D97-AF65-F5344CB8AC3E}">
        <p14:creationId xmlns:p14="http://schemas.microsoft.com/office/powerpoint/2010/main" val="353445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8C2C-7761-D943-8179-641F6505B73B}"/>
              </a:ext>
            </a:extLst>
          </p:cNvPr>
          <p:cNvSpPr>
            <a:spLocks noGrp="1"/>
          </p:cNvSpPr>
          <p:nvPr>
            <p:ph type="title"/>
          </p:nvPr>
        </p:nvSpPr>
        <p:spPr/>
        <p:txBody>
          <a:bodyPr>
            <a:noAutofit/>
          </a:bodyPr>
          <a:lstStyle/>
          <a:p>
            <a:r>
              <a:rPr lang="en-US" sz="2000" dirty="0"/>
              <a:t>Doug </a:t>
            </a:r>
            <a:r>
              <a:rPr lang="en-US" sz="2000" dirty="0" err="1"/>
              <a:t>Higinbotham’s</a:t>
            </a:r>
            <a:r>
              <a:rPr lang="en-US" sz="2000" dirty="0"/>
              <a:t> listing of “Hall A” publications by citation count:</a:t>
            </a:r>
          </a:p>
        </p:txBody>
      </p:sp>
      <p:sp>
        <p:nvSpPr>
          <p:cNvPr id="3" name="Date Placeholder 2">
            <a:extLst>
              <a:ext uri="{FF2B5EF4-FFF2-40B4-BE49-F238E27FC236}">
                <a16:creationId xmlns:a16="http://schemas.microsoft.com/office/drawing/2014/main" id="{E1541EF7-48CA-F34C-B76F-FECE4408CCEE}"/>
              </a:ext>
            </a:extLst>
          </p:cNvPr>
          <p:cNvSpPr>
            <a:spLocks noGrp="1"/>
          </p:cNvSpPr>
          <p:nvPr>
            <p:ph type="dt" sz="half" idx="10"/>
          </p:nvPr>
        </p:nvSpPr>
        <p:spPr/>
        <p:txBody>
          <a:bodyPr/>
          <a:lstStyle/>
          <a:p>
            <a:r>
              <a:rPr lang="en-US"/>
              <a:t>2/26/19</a:t>
            </a:r>
          </a:p>
        </p:txBody>
      </p:sp>
      <p:sp>
        <p:nvSpPr>
          <p:cNvPr id="4" name="Footer Placeholder 3">
            <a:extLst>
              <a:ext uri="{FF2B5EF4-FFF2-40B4-BE49-F238E27FC236}">
                <a16:creationId xmlns:a16="http://schemas.microsoft.com/office/drawing/2014/main" id="{12E73F05-CC22-4F4B-944B-504A1E305A86}"/>
              </a:ext>
            </a:extLst>
          </p:cNvPr>
          <p:cNvSpPr>
            <a:spLocks noGrp="1"/>
          </p:cNvSpPr>
          <p:nvPr>
            <p:ph type="ftr" sz="quarter" idx="11"/>
          </p:nvPr>
        </p:nvSpPr>
        <p:spPr/>
        <p:txBody>
          <a:bodyPr/>
          <a:lstStyle/>
          <a:p>
            <a:r>
              <a:rPr lang="en-US"/>
              <a:t>SBS Winter Collaboration Meeting 2019</a:t>
            </a:r>
          </a:p>
        </p:txBody>
      </p:sp>
      <p:sp>
        <p:nvSpPr>
          <p:cNvPr id="5" name="Slide Number Placeholder 4">
            <a:extLst>
              <a:ext uri="{FF2B5EF4-FFF2-40B4-BE49-F238E27FC236}">
                <a16:creationId xmlns:a16="http://schemas.microsoft.com/office/drawing/2014/main" id="{285F4E18-6EC2-6544-A5C3-3AC50F316C13}"/>
              </a:ext>
            </a:extLst>
          </p:cNvPr>
          <p:cNvSpPr>
            <a:spLocks noGrp="1"/>
          </p:cNvSpPr>
          <p:nvPr>
            <p:ph type="sldNum" sz="quarter" idx="12"/>
          </p:nvPr>
        </p:nvSpPr>
        <p:spPr/>
        <p:txBody>
          <a:bodyPr/>
          <a:lstStyle/>
          <a:p>
            <a:fld id="{8127209B-B3F5-498A-AD06-B1E95A6A5D2E}" type="slidenum">
              <a:rPr lang="en-US" smtClean="0"/>
              <a:t>8</a:t>
            </a:fld>
            <a:endParaRPr lang="en-US"/>
          </a:p>
        </p:txBody>
      </p:sp>
      <p:pic>
        <p:nvPicPr>
          <p:cNvPr id="8" name="Picture 7">
            <a:extLst>
              <a:ext uri="{FF2B5EF4-FFF2-40B4-BE49-F238E27FC236}">
                <a16:creationId xmlns:a16="http://schemas.microsoft.com/office/drawing/2014/main" id="{D4AAC727-F2AD-BE46-80E2-D326D1ACC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12" y="771787"/>
            <a:ext cx="8229600" cy="5828547"/>
          </a:xfrm>
          <a:prstGeom prst="rect">
            <a:avLst/>
          </a:prstGeom>
        </p:spPr>
      </p:pic>
      <p:sp>
        <p:nvSpPr>
          <p:cNvPr id="9" name="TextBox 8">
            <a:extLst>
              <a:ext uri="{FF2B5EF4-FFF2-40B4-BE49-F238E27FC236}">
                <a16:creationId xmlns:a16="http://schemas.microsoft.com/office/drawing/2014/main" id="{9A0E53E0-517E-604C-8E85-C3A3EF0CAE19}"/>
              </a:ext>
            </a:extLst>
          </p:cNvPr>
          <p:cNvSpPr txBox="1"/>
          <p:nvPr/>
        </p:nvSpPr>
        <p:spPr>
          <a:xfrm>
            <a:off x="6465115" y="2902591"/>
            <a:ext cx="198120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Papers directly related to Elastic nucleon EMFFs</a:t>
            </a:r>
          </a:p>
        </p:txBody>
      </p:sp>
      <p:cxnSp>
        <p:nvCxnSpPr>
          <p:cNvPr id="11" name="Straight Arrow Connector 10">
            <a:extLst>
              <a:ext uri="{FF2B5EF4-FFF2-40B4-BE49-F238E27FC236}">
                <a16:creationId xmlns:a16="http://schemas.microsoft.com/office/drawing/2014/main" id="{C69DC819-F1A9-8B40-8AF6-0C0AEA0C64AA}"/>
              </a:ext>
            </a:extLst>
          </p:cNvPr>
          <p:cNvCxnSpPr>
            <a:cxnSpLocks/>
            <a:stCxn id="9" idx="1"/>
          </p:cNvCxnSpPr>
          <p:nvPr/>
        </p:nvCxnSpPr>
        <p:spPr>
          <a:xfrm flipH="1" flipV="1">
            <a:off x="4862911" y="2011928"/>
            <a:ext cx="1602204" cy="1352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F9D7DB3-3D8B-4F4E-A9CC-E35C20477A40}"/>
              </a:ext>
            </a:extLst>
          </p:cNvPr>
          <p:cNvCxnSpPr>
            <a:cxnSpLocks/>
            <a:stCxn id="9" idx="1"/>
          </p:cNvCxnSpPr>
          <p:nvPr/>
        </p:nvCxnSpPr>
        <p:spPr>
          <a:xfrm flipH="1" flipV="1">
            <a:off x="4862911" y="2120394"/>
            <a:ext cx="1602204" cy="1243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4B3F9F8-F6E7-A846-B70F-B3044F83B252}"/>
              </a:ext>
            </a:extLst>
          </p:cNvPr>
          <p:cNvCxnSpPr>
            <a:cxnSpLocks/>
            <a:stCxn id="9" idx="1"/>
          </p:cNvCxnSpPr>
          <p:nvPr/>
        </p:nvCxnSpPr>
        <p:spPr>
          <a:xfrm flipH="1" flipV="1">
            <a:off x="4820799" y="2521592"/>
            <a:ext cx="1644316" cy="842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88ADEC9-B1A0-124D-AF80-0E50CE78DAEA}"/>
              </a:ext>
            </a:extLst>
          </p:cNvPr>
          <p:cNvCxnSpPr>
            <a:cxnSpLocks/>
            <a:stCxn id="9" idx="1"/>
          </p:cNvCxnSpPr>
          <p:nvPr/>
        </p:nvCxnSpPr>
        <p:spPr>
          <a:xfrm flipH="1" flipV="1">
            <a:off x="4712515" y="2597792"/>
            <a:ext cx="1752600" cy="766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6CC714-1A75-B54C-A3D2-2295CB05BF96}"/>
              </a:ext>
            </a:extLst>
          </p:cNvPr>
          <p:cNvCxnSpPr>
            <a:cxnSpLocks/>
            <a:stCxn id="9" idx="1"/>
          </p:cNvCxnSpPr>
          <p:nvPr/>
        </p:nvCxnSpPr>
        <p:spPr>
          <a:xfrm flipH="1" flipV="1">
            <a:off x="4712515" y="3283592"/>
            <a:ext cx="1752600" cy="80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CD0DCC-81B7-8241-B066-7FF26A161AD5}"/>
              </a:ext>
            </a:extLst>
          </p:cNvPr>
          <p:cNvCxnSpPr>
            <a:cxnSpLocks/>
            <a:stCxn id="9" idx="1"/>
          </p:cNvCxnSpPr>
          <p:nvPr/>
        </p:nvCxnSpPr>
        <p:spPr>
          <a:xfrm flipH="1" flipV="1">
            <a:off x="4636315" y="3359792"/>
            <a:ext cx="1828800" cy="44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4753960-83D3-3249-9A0C-D3C005BC870E}"/>
              </a:ext>
            </a:extLst>
          </p:cNvPr>
          <p:cNvCxnSpPr>
            <a:cxnSpLocks/>
            <a:stCxn id="9" idx="1"/>
          </p:cNvCxnSpPr>
          <p:nvPr/>
        </p:nvCxnSpPr>
        <p:spPr>
          <a:xfrm flipH="1">
            <a:off x="4907559" y="3364256"/>
            <a:ext cx="1557556" cy="1842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470F44-20DD-C741-845A-15E81F327F81}"/>
              </a:ext>
            </a:extLst>
          </p:cNvPr>
          <p:cNvCxnSpPr>
            <a:cxnSpLocks/>
            <a:stCxn id="9" idx="1"/>
          </p:cNvCxnSpPr>
          <p:nvPr/>
        </p:nvCxnSpPr>
        <p:spPr>
          <a:xfrm flipH="1">
            <a:off x="4941115" y="3364256"/>
            <a:ext cx="1524000" cy="276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AE98216-DCEB-FE4F-8007-FF2C3012094D}"/>
              </a:ext>
            </a:extLst>
          </p:cNvPr>
          <p:cNvCxnSpPr>
            <a:stCxn id="9" idx="1"/>
          </p:cNvCxnSpPr>
          <p:nvPr/>
        </p:nvCxnSpPr>
        <p:spPr>
          <a:xfrm flipH="1">
            <a:off x="4756559" y="3364256"/>
            <a:ext cx="1708556" cy="17949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AEF7C3F-3956-FC4E-AFB0-BFE06700FD10}"/>
              </a:ext>
            </a:extLst>
          </p:cNvPr>
          <p:cNvCxnSpPr>
            <a:stCxn id="9" idx="1"/>
          </p:cNvCxnSpPr>
          <p:nvPr/>
        </p:nvCxnSpPr>
        <p:spPr>
          <a:xfrm flipH="1">
            <a:off x="4446165" y="3364256"/>
            <a:ext cx="2018950" cy="2659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FC79A57-2857-394C-A34D-42118F3F19B2}"/>
              </a:ext>
            </a:extLst>
          </p:cNvPr>
          <p:cNvCxnSpPr>
            <a:stCxn id="9" idx="1"/>
          </p:cNvCxnSpPr>
          <p:nvPr/>
        </p:nvCxnSpPr>
        <p:spPr>
          <a:xfrm flipH="1">
            <a:off x="4597167" y="3364256"/>
            <a:ext cx="1867948" cy="27513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394C296-C473-874A-B8A4-563B42BA27A7}"/>
              </a:ext>
            </a:extLst>
          </p:cNvPr>
          <p:cNvCxnSpPr/>
          <p:nvPr/>
        </p:nvCxnSpPr>
        <p:spPr>
          <a:xfrm flipH="1">
            <a:off x="4815281" y="3380763"/>
            <a:ext cx="1644242" cy="2827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415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High-Q</a:t>
            </a:r>
            <a:r>
              <a:rPr lang="en-US" sz="3200" baseline="30000"/>
              <a:t>2</a:t>
            </a:r>
            <a:r>
              <a:rPr lang="en-US" sz="3200"/>
              <a:t> Nucleon </a:t>
            </a:r>
            <a:r>
              <a:rPr lang="en-US" sz="3200" dirty="0"/>
              <a:t>Form Factors, </a:t>
            </a:r>
            <a:r>
              <a:rPr lang="en-US" sz="3200"/>
              <a:t>GPDs and Spin</a:t>
            </a:r>
            <a:endParaRPr lang="en-US" sz="3200" dirty="0"/>
          </a:p>
        </p:txBody>
      </p:sp>
      <p:sp>
        <p:nvSpPr>
          <p:cNvPr id="3" name="Date Placeholder 2"/>
          <p:cNvSpPr>
            <a:spLocks noGrp="1"/>
          </p:cNvSpPr>
          <p:nvPr>
            <p:ph type="dt" sz="half" idx="10"/>
          </p:nvPr>
        </p:nvSpPr>
        <p:spPr/>
        <p:txBody>
          <a:bodyPr/>
          <a:lstStyle/>
          <a:p>
            <a:r>
              <a:rPr lang="en-US"/>
              <a:t>2/26/19</a:t>
            </a:r>
          </a:p>
        </p:txBody>
      </p:sp>
      <p:sp>
        <p:nvSpPr>
          <p:cNvPr id="4" name="Footer Placeholder 3"/>
          <p:cNvSpPr>
            <a:spLocks noGrp="1"/>
          </p:cNvSpPr>
          <p:nvPr>
            <p:ph type="ftr" sz="quarter" idx="11"/>
          </p:nvPr>
        </p:nvSpPr>
        <p:spPr/>
        <p:txBody>
          <a:bodyPr/>
          <a:lstStyle/>
          <a:p>
            <a:r>
              <a:rPr lang="en-US"/>
              <a:t>SBS Winter Collaboration Meeting 2019</a:t>
            </a:r>
          </a:p>
        </p:txBody>
      </p:sp>
      <p:sp>
        <p:nvSpPr>
          <p:cNvPr id="5" name="Slide Number Placeholder 4"/>
          <p:cNvSpPr>
            <a:spLocks noGrp="1"/>
          </p:cNvSpPr>
          <p:nvPr>
            <p:ph type="sldNum" sz="quarter" idx="12"/>
          </p:nvPr>
        </p:nvSpPr>
        <p:spPr/>
        <p:txBody>
          <a:bodyPr/>
          <a:lstStyle/>
          <a:p>
            <a:fld id="{8127209B-B3F5-498A-AD06-B1E95A6A5D2E}" type="slidenum">
              <a:rPr lang="en-US" smtClean="0"/>
              <a:t>9</a:t>
            </a:fld>
            <a:endParaRPr lang="en-US"/>
          </a:p>
        </p:txBody>
      </p:sp>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432" y="1170709"/>
            <a:ext cx="2895603" cy="914400"/>
          </a:xfrm>
          <a:prstGeom prst="rect">
            <a:avLst/>
          </a:prstGeom>
        </p:spPr>
      </p:pic>
      <p:pic>
        <p:nvPicPr>
          <p:cNvPr id="7" name="Picture 6"/>
          <p:cNvPicPr>
            <a:picLocks noChangeAspect="1"/>
          </p:cNvPicPr>
          <p:nvPr/>
        </p:nvPicPr>
        <p:blipFill>
          <a:blip r:embed="rId3"/>
          <a:stretch>
            <a:fillRect/>
          </a:stretch>
        </p:blipFill>
        <p:spPr>
          <a:xfrm>
            <a:off x="376739" y="3014301"/>
            <a:ext cx="2662130" cy="1463040"/>
          </a:xfrm>
          <a:prstGeom prst="rect">
            <a:avLst/>
          </a:prstGeom>
        </p:spPr>
      </p:pic>
      <p:pic>
        <p:nvPicPr>
          <p:cNvPr id="8" name="Picture 7"/>
          <p:cNvPicPr>
            <a:picLocks noChangeAspect="1"/>
          </p:cNvPicPr>
          <p:nvPr/>
        </p:nvPicPr>
        <p:blipFill>
          <a:blip r:embed="rId4"/>
          <a:stretch>
            <a:fillRect/>
          </a:stretch>
        </p:blipFill>
        <p:spPr>
          <a:xfrm>
            <a:off x="3657600" y="519820"/>
            <a:ext cx="5486400" cy="4029076"/>
          </a:xfrm>
          <a:prstGeom prst="rect">
            <a:avLst/>
          </a:prstGeom>
        </p:spPr>
      </p:pic>
      <p:sp>
        <p:nvSpPr>
          <p:cNvPr id="9" name="TextBox 8"/>
          <p:cNvSpPr txBox="1"/>
          <p:nvPr/>
        </p:nvSpPr>
        <p:spPr>
          <a:xfrm>
            <a:off x="3657600" y="4572839"/>
            <a:ext cx="5486399" cy="369332"/>
          </a:xfrm>
          <a:prstGeom prst="rect">
            <a:avLst/>
          </a:prstGeom>
          <a:noFill/>
        </p:spPr>
        <p:txBody>
          <a:bodyPr wrap="square" rtlCol="0">
            <a:spAutoFit/>
          </a:bodyPr>
          <a:lstStyle/>
          <a:p>
            <a:pPr algn="ctr"/>
            <a:r>
              <a:rPr lang="tr-TR" b="1" dirty="0" err="1">
                <a:latin typeface="Times New Roman"/>
                <a:cs typeface="Times New Roman"/>
              </a:rPr>
              <a:t>Diehl</a:t>
            </a:r>
            <a:r>
              <a:rPr lang="tr-TR" b="1" dirty="0">
                <a:latin typeface="Times New Roman"/>
                <a:cs typeface="Times New Roman"/>
              </a:rPr>
              <a:t>, </a:t>
            </a:r>
            <a:r>
              <a:rPr lang="tr-TR" b="1" dirty="0" err="1">
                <a:latin typeface="Times New Roman"/>
                <a:cs typeface="Times New Roman"/>
              </a:rPr>
              <a:t>Kroll</a:t>
            </a:r>
            <a:r>
              <a:rPr lang="tr-TR" b="1" dirty="0">
                <a:latin typeface="Times New Roman"/>
                <a:cs typeface="Times New Roman"/>
              </a:rPr>
              <a:t>. </a:t>
            </a:r>
            <a:r>
              <a:rPr lang="tr-TR" b="1" dirty="0" err="1">
                <a:latin typeface="Times New Roman"/>
                <a:cs typeface="Times New Roman"/>
              </a:rPr>
              <a:t>Eur</a:t>
            </a:r>
            <a:r>
              <a:rPr lang="tr-TR" b="1" dirty="0">
                <a:latin typeface="Times New Roman"/>
                <a:cs typeface="Times New Roman"/>
              </a:rPr>
              <a:t>. </a:t>
            </a:r>
            <a:r>
              <a:rPr lang="tr-TR" b="1" dirty="0" err="1">
                <a:latin typeface="Times New Roman"/>
                <a:cs typeface="Times New Roman"/>
              </a:rPr>
              <a:t>Phys</a:t>
            </a:r>
            <a:r>
              <a:rPr lang="tr-TR" b="1" dirty="0">
                <a:latin typeface="Times New Roman"/>
                <a:cs typeface="Times New Roman"/>
              </a:rPr>
              <a:t>. J. C (2013) 73:2397</a:t>
            </a:r>
          </a:p>
        </p:txBody>
      </p:sp>
      <p:sp>
        <p:nvSpPr>
          <p:cNvPr id="10" name="TextBox 9"/>
          <p:cNvSpPr txBox="1"/>
          <p:nvPr/>
        </p:nvSpPr>
        <p:spPr>
          <a:xfrm>
            <a:off x="2" y="524378"/>
            <a:ext cx="3429000" cy="646331"/>
          </a:xfrm>
          <a:prstGeom prst="rect">
            <a:avLst/>
          </a:prstGeom>
          <a:noFill/>
        </p:spPr>
        <p:txBody>
          <a:bodyPr wrap="square" rtlCol="0">
            <a:spAutoFit/>
          </a:bodyPr>
          <a:lstStyle/>
          <a:p>
            <a:pPr algn="ctr"/>
            <a:r>
              <a:rPr lang="en-US">
                <a:latin typeface="Times New Roman"/>
                <a:cs typeface="Times New Roman"/>
              </a:rPr>
              <a:t>Flavor decomposition of nucleon EMFFs (neglecting strangeness):</a:t>
            </a:r>
            <a:endParaRPr lang="en-US" dirty="0">
              <a:latin typeface="Times New Roman"/>
              <a:cs typeface="Times New Roman"/>
            </a:endParaRPr>
          </a:p>
        </p:txBody>
      </p:sp>
      <p:sp>
        <p:nvSpPr>
          <p:cNvPr id="11" name="TextBox 10"/>
          <p:cNvSpPr txBox="1"/>
          <p:nvPr/>
        </p:nvSpPr>
        <p:spPr>
          <a:xfrm>
            <a:off x="2" y="2090971"/>
            <a:ext cx="3429000" cy="923330"/>
          </a:xfrm>
          <a:prstGeom prst="rect">
            <a:avLst/>
          </a:prstGeom>
          <a:noFill/>
        </p:spPr>
        <p:txBody>
          <a:bodyPr wrap="square" rtlCol="0">
            <a:spAutoFit/>
          </a:bodyPr>
          <a:lstStyle/>
          <a:p>
            <a:pPr algn="ctr"/>
            <a:r>
              <a:rPr lang="en-US">
                <a:latin typeface="Times New Roman"/>
                <a:cs typeface="Times New Roman"/>
              </a:rPr>
              <a:t>Quark flavor FFs are integrals of valence quark </a:t>
            </a:r>
            <a:r>
              <a:rPr lang="en-US" dirty="0">
                <a:latin typeface="Times New Roman"/>
                <a:cs typeface="Times New Roman"/>
              </a:rPr>
              <a:t>GPDs H and E at zero </a:t>
            </a:r>
            <a:r>
              <a:rPr lang="en-US" err="1">
                <a:latin typeface="Times New Roman"/>
                <a:cs typeface="Times New Roman"/>
              </a:rPr>
              <a:t>skewness</a:t>
            </a:r>
            <a:r>
              <a:rPr lang="en-US">
                <a:latin typeface="Times New Roman"/>
                <a:cs typeface="Times New Roman"/>
              </a:rPr>
              <a:t> :</a:t>
            </a:r>
            <a:endParaRPr lang="en-US" dirty="0">
              <a:latin typeface="Times New Roman"/>
              <a:cs typeface="Times New Roman"/>
            </a:endParaRPr>
          </a:p>
        </p:txBody>
      </p:sp>
      <p:pic>
        <p:nvPicPr>
          <p:cNvPr id="12" name="Picture 11"/>
          <p:cNvPicPr>
            <a:picLocks noChangeAspect="1"/>
          </p:cNvPicPr>
          <p:nvPr/>
        </p:nvPicPr>
        <p:blipFill>
          <a:blip r:embed="rId5"/>
          <a:stretch>
            <a:fillRect/>
          </a:stretch>
        </p:blipFill>
        <p:spPr>
          <a:xfrm>
            <a:off x="-5467" y="5220936"/>
            <a:ext cx="3657600" cy="586382"/>
          </a:xfrm>
          <a:prstGeom prst="rect">
            <a:avLst/>
          </a:prstGeom>
        </p:spPr>
      </p:pic>
      <p:sp>
        <p:nvSpPr>
          <p:cNvPr id="13" name="TextBox 12"/>
          <p:cNvSpPr txBox="1"/>
          <p:nvPr/>
        </p:nvSpPr>
        <p:spPr>
          <a:xfrm>
            <a:off x="-5465" y="4574605"/>
            <a:ext cx="3663066" cy="646331"/>
          </a:xfrm>
          <a:prstGeom prst="rect">
            <a:avLst/>
          </a:prstGeom>
          <a:noFill/>
        </p:spPr>
        <p:txBody>
          <a:bodyPr wrap="square" rtlCol="0">
            <a:spAutoFit/>
          </a:bodyPr>
          <a:lstStyle/>
          <a:p>
            <a:pPr algn="ctr"/>
            <a:r>
              <a:rPr lang="hu-HU">
                <a:latin typeface="Times New Roman"/>
                <a:cs typeface="Times New Roman"/>
              </a:rPr>
              <a:t>Phys.Rev.Lett</a:t>
            </a:r>
            <a:r>
              <a:rPr lang="hu-HU" dirty="0">
                <a:latin typeface="Times New Roman"/>
                <a:cs typeface="Times New Roman"/>
              </a:rPr>
              <a:t>. 78 (1997) 610</a:t>
            </a:r>
            <a:r>
              <a:rPr lang="hu-HU">
                <a:latin typeface="Times New Roman"/>
                <a:cs typeface="Times New Roman"/>
              </a:rPr>
              <a:t>-613: Ji sum rule for total angular momentum</a:t>
            </a:r>
            <a:endParaRPr lang="en-US" dirty="0">
              <a:latin typeface="Times New Roman"/>
              <a:cs typeface="Times New Roman"/>
            </a:endParaRPr>
          </a:p>
        </p:txBody>
      </p:sp>
      <p:pic>
        <p:nvPicPr>
          <p:cNvPr id="14" name="Picture 13"/>
          <p:cNvPicPr>
            <a:picLocks noChangeAspect="1"/>
          </p:cNvPicPr>
          <p:nvPr/>
        </p:nvPicPr>
        <p:blipFill>
          <a:blip r:embed="rId6"/>
          <a:stretch>
            <a:fillRect/>
          </a:stretch>
        </p:blipFill>
        <p:spPr>
          <a:xfrm>
            <a:off x="4493796" y="5834403"/>
            <a:ext cx="4572000" cy="632694"/>
          </a:xfrm>
          <a:prstGeom prst="rect">
            <a:avLst/>
          </a:prstGeom>
        </p:spPr>
      </p:pic>
      <p:sp>
        <p:nvSpPr>
          <p:cNvPr id="15" name="TextBox 14"/>
          <p:cNvSpPr txBox="1"/>
          <p:nvPr/>
        </p:nvSpPr>
        <p:spPr>
          <a:xfrm>
            <a:off x="3657601" y="4942171"/>
            <a:ext cx="5486399" cy="1200329"/>
          </a:xfrm>
          <a:prstGeom prst="rect">
            <a:avLst/>
          </a:prstGeom>
          <a:noFill/>
        </p:spPr>
        <p:txBody>
          <a:bodyPr wrap="square" rtlCol="0">
            <a:spAutoFit/>
          </a:bodyPr>
          <a:lstStyle/>
          <a:p>
            <a:pPr marL="285750" indent="-285750">
              <a:buFont typeface="Arial"/>
              <a:buChar char="•"/>
            </a:pPr>
            <a:r>
              <a:rPr lang="tr-TR">
                <a:latin typeface="Times New Roman"/>
                <a:cs typeface="Times New Roman"/>
              </a:rPr>
              <a:t>FF data + forward PDFs from global DIS fits </a:t>
            </a:r>
            <a:r>
              <a:rPr lang="tr-TR">
                <a:latin typeface="Times New Roman"/>
                <a:cs typeface="Times New Roman"/>
                <a:sym typeface="Wingdings"/>
              </a:rPr>
              <a:t> model-dependent extraction of GPDs</a:t>
            </a:r>
            <a:endParaRPr lang="tr-TR">
              <a:latin typeface="Times New Roman"/>
              <a:cs typeface="Times New Roman"/>
            </a:endParaRPr>
          </a:p>
          <a:p>
            <a:pPr marL="285750" indent="-285750">
              <a:buFont typeface="Arial"/>
              <a:buChar char="•"/>
            </a:pPr>
            <a:r>
              <a:rPr lang="tr-TR">
                <a:latin typeface="Times New Roman"/>
                <a:cs typeface="Times New Roman"/>
              </a:rPr>
              <a:t>Compute valence-quark contributions to the Ji sum rule:</a:t>
            </a:r>
            <a:endParaRPr lang="tr-TR" dirty="0">
              <a:latin typeface="Times New Roman"/>
              <a:cs typeface="Times New Roman"/>
            </a:endParaRPr>
          </a:p>
        </p:txBody>
      </p:sp>
    </p:spTree>
    <p:extLst>
      <p:ext uri="{BB962C8B-B14F-4D97-AF65-F5344CB8AC3E}">
        <p14:creationId xmlns:p14="http://schemas.microsoft.com/office/powerpoint/2010/main" val="1480522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FF93D45-925C-9A42-B6ED-BD1C2C1FDAE2}" vid="{D669DCE7-84E9-DE4F-8A84-BF061BB294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1238</TotalTime>
  <Words>5188</Words>
  <Application>Microsoft Macintosh PowerPoint</Application>
  <PresentationFormat>On-screen Show (4:3)</PresentationFormat>
  <Paragraphs>490</Paragraphs>
  <Slides>57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Cambria Math</vt:lpstr>
      <vt:lpstr>Times New Roman</vt:lpstr>
      <vt:lpstr>Wingdings</vt:lpstr>
      <vt:lpstr>Office Theme</vt:lpstr>
      <vt:lpstr>SBS physics program—proposed and new</vt:lpstr>
      <vt:lpstr>Elastic eN scattering and form factors: formalism</vt:lpstr>
      <vt:lpstr>Rosenbluth Separation Method</vt:lpstr>
      <vt:lpstr>Polarization Transfer in Elastic eN scattering</vt:lpstr>
      <vt:lpstr>Polarized Beam-Polarized Target Asymmetry</vt:lpstr>
      <vt:lpstr>Motivation—Why are we still interested in pushing elastic FF measurements to yet higher Q2, when the measurements are so difficult?</vt:lpstr>
      <vt:lpstr>GEp/GMp polarization transfer data are among the most-cited JLab results</vt:lpstr>
      <vt:lpstr>Doug Higinbotham’s listing of “Hall A” publications by citation count:</vt:lpstr>
      <vt:lpstr>High-Q2 Nucleon Form Factors, GPDs and Spin</vt:lpstr>
      <vt:lpstr>Exposing the dressed-quark mass function</vt:lpstr>
      <vt:lpstr>Dyson-Schwinger Equations, diquark correlations, and zero crossings of GEp, GEn</vt:lpstr>
      <vt:lpstr>Reaching high Q2 in Lattice QCD </vt:lpstr>
      <vt:lpstr>Transition to pQCD–onset of dimensional scaling? </vt:lpstr>
      <vt:lpstr>Electron Scattering Kinematics @11 GeV</vt:lpstr>
      <vt:lpstr>PowerPoint Presentation</vt:lpstr>
      <vt:lpstr>The Super BigBite Spectrometer in Hall A</vt:lpstr>
      <vt:lpstr>E12-09-019—Neutron Magnetic FF G_M^n to Q^2=13.5 GeV^2</vt:lpstr>
      <vt:lpstr>SBS GMn projected Results</vt:lpstr>
      <vt:lpstr>Neutron form factors—GEn existing data</vt:lpstr>
      <vt:lpstr>GEN via Recoil Polarization—E12-17-004</vt:lpstr>
      <vt:lpstr>E12-17-004 (Continued)</vt:lpstr>
      <vt:lpstr>E12-17-004 Projected Results</vt:lpstr>
      <vt:lpstr>Experiment E12-09-016 (GEn at large Q2) </vt:lpstr>
      <vt:lpstr>Experiment E12-07-109 (GEp/GMp at large Q2)</vt:lpstr>
      <vt:lpstr>SBS GEp Projected Results</vt:lpstr>
      <vt:lpstr>Semi-Inclusive Deep Inelastic Scattering</vt:lpstr>
      <vt:lpstr>Quark-parton Model Interpretation of SIDIS: Transverse Momentum Dependent PDFs (TMDs)</vt:lpstr>
      <vt:lpstr>Transverse target spin effects in SIDIS</vt:lpstr>
      <vt:lpstr>Transversity and Collins Functions: Existing Knowledge</vt:lpstr>
      <vt:lpstr>Sivers effect—Existing knowledge</vt:lpstr>
      <vt:lpstr>E12-09-018—Transversely Polarized SIDIS </vt:lpstr>
      <vt:lpstr>SIDIS Kinematic Coverage in E12-09-018</vt:lpstr>
      <vt:lpstr>SBS+BB Projected Results: Collins and Sivers SSAs</vt:lpstr>
      <vt:lpstr>3D and “4D” extraction of SIDIS SSAs with SBS</vt:lpstr>
      <vt:lpstr>Example Impacts of SBS SIDIS Experiment</vt:lpstr>
      <vt:lpstr>Example Impacts of SBS SIDIS Experiment</vt:lpstr>
      <vt:lpstr>C12-15-006: Tagged Deep Inelastic Scattering</vt:lpstr>
      <vt:lpstr>Physics Motivation: DIS from the pion cloud of the nucleon</vt:lpstr>
      <vt:lpstr>Some projected results from TDIS</vt:lpstr>
      <vt:lpstr>PowerPoint Presentation</vt:lpstr>
      <vt:lpstr>Other potential future physics with BB/SBS (speculative, not yet approved)</vt:lpstr>
      <vt:lpstr>Summary and Conclusions</vt:lpstr>
      <vt:lpstr>Backup Slides</vt:lpstr>
      <vt:lpstr>Precision elastic ep cross sections in Hall A</vt:lpstr>
      <vt:lpstr>PowerPoint Presentation</vt:lpstr>
      <vt:lpstr>JLab 11/8.8 GeV SIDIS Kinematics</vt:lpstr>
      <vt:lpstr>Results</vt:lpstr>
      <vt:lpstr>General Expression for SIDIS Cross Section: Bacchetta et al. JHEP 02, 093 (2007)</vt:lpstr>
      <vt:lpstr>SIDIS Structure Functions in Terms of TMDs</vt:lpstr>
      <vt:lpstr>Unique Advantages of SBS+BB for SIDIS Physics</vt:lpstr>
      <vt:lpstr>Polarized DIS and Spin Structure Functions</vt:lpstr>
      <vt:lpstr>Experimental Status of Δq</vt:lpstr>
      <vt:lpstr>A1n redesign: A1n+ SIDIS A1nh with 11 GeV and BB+SBS</vt:lpstr>
      <vt:lpstr>A1n SBS+BB PRELIMINARY projections</vt:lpstr>
      <vt:lpstr>Proton FFs—Rosenbluth data</vt:lpstr>
      <vt:lpstr>Proton FFs—Polarization Data</vt:lpstr>
      <vt:lpstr>Neutron form factors—GMn existing data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Puckett, Andrew</dc:creator>
  <cp:lastModifiedBy>Puckett, Andrew</cp:lastModifiedBy>
  <cp:revision>61</cp:revision>
  <cp:lastPrinted>2019-02-26T18:13:15Z</cp:lastPrinted>
  <dcterms:created xsi:type="dcterms:W3CDTF">2019-02-25T22:08:38Z</dcterms:created>
  <dcterms:modified xsi:type="dcterms:W3CDTF">2019-02-26T18:47:21Z</dcterms:modified>
</cp:coreProperties>
</file>