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67" r:id="rId10"/>
    <p:sldId id="268" r:id="rId11"/>
    <p:sldId id="269" r:id="rId12"/>
    <p:sldId id="270" r:id="rId13"/>
    <p:sldId id="258" r:id="rId14"/>
    <p:sldId id="277" r:id="rId15"/>
    <p:sldId id="275" r:id="rId16"/>
    <p:sldId id="276" r:id="rId17"/>
    <p:sldId id="282" r:id="rId18"/>
    <p:sldId id="283" r:id="rId19"/>
    <p:sldId id="284" r:id="rId20"/>
    <p:sldId id="273" r:id="rId21"/>
    <p:sldId id="274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-108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0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3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4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1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6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3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2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C0E5-0AE2-4BD5-8256-BC38833AEF5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239E2-0CE8-4843-92D1-69BE3426F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9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SBS DAQ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/>
          </a:p>
          <a:p>
            <a:r>
              <a:rPr lang="en-US" dirty="0" smtClean="0"/>
              <a:t>February 26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>2019</a:t>
            </a:r>
          </a:p>
          <a:p>
            <a:r>
              <a:rPr lang="en-US" dirty="0" smtClean="0"/>
              <a:t>SBS Collaboration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6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GMn</a:t>
            </a:r>
            <a:r>
              <a:rPr lang="en-US" dirty="0" smtClean="0"/>
              <a:t>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BigBite</a:t>
            </a:r>
            <a:r>
              <a:rPr lang="en-US" dirty="0" smtClean="0"/>
              <a:t> ( see Eric’s talk )</a:t>
            </a:r>
          </a:p>
          <a:p>
            <a:r>
              <a:rPr lang="en-US" dirty="0" smtClean="0"/>
              <a:t>GEM readout </a:t>
            </a:r>
          </a:p>
          <a:p>
            <a:pPr lvl="1"/>
            <a:r>
              <a:rPr lang="en-US" dirty="0" smtClean="0"/>
              <a:t>SSP readout with </a:t>
            </a:r>
            <a:r>
              <a:rPr lang="en-US" dirty="0" err="1" smtClean="0"/>
              <a:t>Danning</a:t>
            </a:r>
            <a:r>
              <a:rPr lang="en-US" dirty="0" smtClean="0"/>
              <a:t> suppression working for 4 MPD</a:t>
            </a:r>
          </a:p>
          <a:p>
            <a:pPr lvl="1"/>
            <a:r>
              <a:rPr lang="en-US" dirty="0" smtClean="0"/>
              <a:t> New firmware with new event structure and L2 clear installed end of 2018</a:t>
            </a:r>
          </a:p>
          <a:p>
            <a:pPr lvl="1"/>
            <a:r>
              <a:rPr lang="en-US" dirty="0" smtClean="0"/>
              <a:t>SSP readout for 32 MPDs Summer 2019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GMn</a:t>
            </a:r>
            <a:r>
              <a:rPr lang="en-US" dirty="0" smtClean="0"/>
              <a:t>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Cdet</a:t>
            </a:r>
            <a:endParaRPr lang="en-US" dirty="0" smtClean="0"/>
          </a:p>
          <a:p>
            <a:pPr lvl="1"/>
            <a:r>
              <a:rPr lang="en-US" dirty="0" smtClean="0"/>
              <a:t>only one crate right now</a:t>
            </a:r>
          </a:p>
          <a:p>
            <a:pPr lvl="1"/>
            <a:r>
              <a:rPr lang="en-US" dirty="0" smtClean="0"/>
              <a:t>all hardware needed</a:t>
            </a:r>
          </a:p>
          <a:p>
            <a:pPr lvl="1"/>
            <a:r>
              <a:rPr lang="en-US" dirty="0" smtClean="0"/>
              <a:t>start spring or summer 2019 full </a:t>
            </a:r>
            <a:r>
              <a:rPr lang="en-US" dirty="0" err="1" smtClean="0"/>
              <a:t>Fastbus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HCal</a:t>
            </a:r>
            <a:endParaRPr lang="en-US" dirty="0" smtClean="0"/>
          </a:p>
          <a:p>
            <a:pPr lvl="1"/>
            <a:r>
              <a:rPr lang="en-US" dirty="0" smtClean="0"/>
              <a:t>HCAL readout working for one crate though reduce set of channels ( APEX using 10 FADCs)</a:t>
            </a:r>
          </a:p>
          <a:p>
            <a:pPr lvl="1"/>
            <a:r>
              <a:rPr lang="en-US" dirty="0" smtClean="0"/>
              <a:t>need to test 2 crates readout ( need VXS crate )</a:t>
            </a:r>
          </a:p>
        </p:txBody>
      </p:sp>
    </p:spTree>
    <p:extLst>
      <p:ext uri="{BB962C8B-B14F-4D97-AF65-F5344CB8AC3E}">
        <p14:creationId xmlns:p14="http://schemas.microsoft.com/office/powerpoint/2010/main" val="193208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to CODA3 ?</a:t>
            </a:r>
          </a:p>
          <a:p>
            <a:pPr lvl="1"/>
            <a:r>
              <a:rPr lang="en-US" dirty="0" smtClean="0"/>
              <a:t>need to use all new intel CPUs</a:t>
            </a:r>
          </a:p>
          <a:p>
            <a:pPr lvl="1"/>
            <a:r>
              <a:rPr lang="en-US" dirty="0" smtClean="0"/>
              <a:t>VTP readout options : 10 </a:t>
            </a:r>
            <a:r>
              <a:rPr lang="en-US" dirty="0" err="1" smtClean="0"/>
              <a:t>gigE</a:t>
            </a:r>
            <a:r>
              <a:rPr lang="en-US" dirty="0" smtClean="0"/>
              <a:t> capability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0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Coincidence trigger and </a:t>
            </a:r>
          </a:p>
          <a:p>
            <a:r>
              <a:rPr lang="en-US" dirty="0" smtClean="0"/>
              <a:t>ECAL readout :</a:t>
            </a:r>
          </a:p>
          <a:p>
            <a:pPr lvl="1"/>
            <a:r>
              <a:rPr lang="en-US" dirty="0" smtClean="0"/>
              <a:t>analog trigger</a:t>
            </a:r>
          </a:p>
          <a:p>
            <a:pPr lvl="1"/>
            <a:r>
              <a:rPr lang="en-US" dirty="0" err="1" smtClean="0"/>
              <a:t>Fastbus</a:t>
            </a:r>
            <a:r>
              <a:rPr lang="en-US" dirty="0" smtClean="0"/>
              <a:t> fast readout</a:t>
            </a:r>
          </a:p>
          <a:p>
            <a:r>
              <a:rPr lang="en-US" dirty="0" err="1" smtClean="0"/>
              <a:t>HCal</a:t>
            </a:r>
            <a:r>
              <a:rPr lang="en-US" dirty="0" smtClean="0"/>
              <a:t> trigger : </a:t>
            </a:r>
          </a:p>
          <a:p>
            <a:pPr lvl="1"/>
            <a:r>
              <a:rPr lang="en-US" dirty="0" smtClean="0"/>
              <a:t>1 crate trigger working</a:t>
            </a:r>
          </a:p>
          <a:p>
            <a:pPr lvl="1"/>
            <a:r>
              <a:rPr lang="en-US" dirty="0" smtClean="0"/>
              <a:t>2 crate trigger and ECAL coincidence and GEM</a:t>
            </a:r>
          </a:p>
          <a:p>
            <a:r>
              <a:rPr lang="en-US" dirty="0" smtClean="0"/>
              <a:t>GEM readout : need test full scale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GEM occupancy and data rates </a:t>
            </a:r>
            <a:r>
              <a:rPr lang="en-US" dirty="0" err="1" smtClean="0"/>
              <a:t>GMn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06" y="855591"/>
            <a:ext cx="8716297" cy="3263504"/>
          </a:xfrm>
        </p:spPr>
        <p:txBody>
          <a:bodyPr/>
          <a:lstStyle/>
          <a:p>
            <a:r>
              <a:rPr lang="en-US" sz="1500" dirty="0" smtClean="0"/>
              <a:t>occupancies from Q2 </a:t>
            </a:r>
            <a:r>
              <a:rPr lang="en-US" sz="1500" dirty="0"/>
              <a:t>= 13.5 GeV2, with luminosity 2.8 10^38 A</a:t>
            </a:r>
            <a:r>
              <a:rPr lang="en-US" sz="1500" baseline="30000" dirty="0"/>
              <a:t>-1</a:t>
            </a:r>
            <a:r>
              <a:rPr lang="en-US" sz="1500" dirty="0"/>
              <a:t> cm</a:t>
            </a:r>
            <a:r>
              <a:rPr lang="en-US" sz="1500" baseline="30000" dirty="0"/>
              <a:t>-2</a:t>
            </a:r>
            <a:r>
              <a:rPr lang="en-US" sz="1500" dirty="0"/>
              <a:t> s</a:t>
            </a:r>
            <a:r>
              <a:rPr lang="en-US" sz="1500" baseline="30000" dirty="0"/>
              <a:t>-1</a:t>
            </a:r>
            <a:r>
              <a:rPr lang="en-US" sz="1500" dirty="0"/>
              <a:t> (44uA on 10cm LD2 target</a:t>
            </a:r>
            <a:r>
              <a:rPr lang="en-US" sz="1500" dirty="0" smtClean="0"/>
              <a:t>) and rates from low Q2 point : 1.3 KHz </a:t>
            </a:r>
          </a:p>
          <a:p>
            <a:endParaRPr lang="en-US" sz="1500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665661"/>
              </p:ext>
            </p:extLst>
          </p:nvPr>
        </p:nvGraphicFramePr>
        <p:xfrm>
          <a:off x="186273" y="1389916"/>
          <a:ext cx="8878213" cy="4221667"/>
        </p:xfrm>
        <a:graphic>
          <a:graphicData uri="http://schemas.openxmlformats.org/drawingml/2006/table">
            <a:tbl>
              <a:tblPr/>
              <a:tblGrid>
                <a:gridCol w="695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97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3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50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46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4092">
                  <a:extLst>
                    <a:ext uri="{9D8B030D-6E8A-4147-A177-3AD203B41FA5}">
                      <a16:colId xmlns:a16="http://schemas.microsoft.com/office/drawing/2014/main" xmlns="" val="417613891"/>
                    </a:ext>
                  </a:extLst>
                </a:gridCol>
                <a:gridCol w="8639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146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89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6805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150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per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(KHz/cm2)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per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plane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(MHz)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325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Occupancy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 hits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x2 XY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(strips)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x6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size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(bytes)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MB/s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586.95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1173.9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7043.4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28178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641.55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1283.1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7698.6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30794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129.34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634.725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1269.45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7616.7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127.96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627.9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1255.8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7534.8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30139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368.55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737.1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4422.6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17690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7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55474" y="5541065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Worse case scenario using High Q2 occupancies with low Q2 rates</a:t>
            </a:r>
          </a:p>
          <a:p>
            <a:pPr algn="ctr"/>
            <a:r>
              <a:rPr lang="en-US" dirty="0"/>
              <a:t>D</a:t>
            </a:r>
            <a:r>
              <a:rPr lang="en-US" dirty="0" smtClean="0"/>
              <a:t>econvolution on SSP : </a:t>
            </a:r>
            <a:r>
              <a:rPr lang="en-US" b="1" dirty="0" smtClean="0"/>
              <a:t>expect factor of 3 reduction about 190 MB/s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Gep</a:t>
            </a:r>
            <a:r>
              <a:rPr lang="en-US" dirty="0" smtClean="0"/>
              <a:t> GEM data rates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510118"/>
              </p:ext>
            </p:extLst>
          </p:nvPr>
        </p:nvGraphicFramePr>
        <p:xfrm>
          <a:off x="152400" y="914400"/>
          <a:ext cx="8839199" cy="5327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278"/>
                <a:gridCol w="894895"/>
                <a:gridCol w="987761"/>
                <a:gridCol w="1122839"/>
                <a:gridCol w="886453"/>
                <a:gridCol w="1063744"/>
                <a:gridCol w="675392"/>
                <a:gridCol w="1055300"/>
                <a:gridCol w="709162"/>
                <a:gridCol w="751375"/>
              </a:tblGrid>
              <a:tr h="18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per cm2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per plane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hits in 325 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occupancy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strip hits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samples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bytes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MB/s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540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38880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155524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777.62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610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1189.5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43920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878.40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1306.5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48240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192960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964.80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51840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207360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1036.80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740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53280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213120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1065.60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92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4723.22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Column2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Column3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Column4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Column5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Column6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Column7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Column8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Column9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Column10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per cm2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per plane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hits in 325 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occupancy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strip hits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samples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bytes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MB/s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22932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91732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458.66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526.5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1842.75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3685.5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22113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88452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442.26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1774.5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21294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85176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425.88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1774.5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21294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85176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425.88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448.5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1569.75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3139.5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18837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75348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376.74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2129.42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Column2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Column3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Column4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Column5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Column6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Column7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Column8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Column9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Column10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per cm2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Rate per plane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hits in 325 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occupancy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strip hits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samples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bytes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Rate MB/s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955.5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11466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45868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229.34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263.25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921.375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1842.75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11056.5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44226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263.25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921.375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1842.75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11056.5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44226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253.5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887.25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1774.5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10647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42588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212.94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263.25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921.375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1842.75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11056.5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44226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8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7958.32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MB/s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1105.67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Geometrical Factor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2652.772031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MB/s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</a:tr>
              <a:tr h="1661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SSP reduction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884.2573438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MB/s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09" marR="3009" marT="3009" marB="0" anchor="ctr"/>
                </a:tc>
              </a:tr>
              <a:tr h="3293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09" marR="3009" marT="3009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Drop to 3 samples</a:t>
                      </a:r>
                      <a:endParaRPr lang="en-US" sz="1200" dirty="0"/>
                    </a:p>
                  </a:txBody>
                  <a:tcPr marL="3009" marR="3009" marT="300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442.25</a:t>
                      </a:r>
                      <a:endParaRPr lang="en-US" sz="1200" dirty="0"/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Mb/s</a:t>
                      </a:r>
                      <a:endParaRPr lang="en-US" sz="1200" dirty="0"/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09" marR="3009" marT="3009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009" marR="3009" marT="3009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 </a:t>
            </a:r>
            <a:r>
              <a:rPr lang="en-US" dirty="0" err="1" smtClean="0"/>
              <a:t>GEp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Ecal</a:t>
            </a:r>
            <a:r>
              <a:rPr lang="en-US" dirty="0" smtClean="0"/>
              <a:t> : 40 MB/s</a:t>
            </a:r>
          </a:p>
          <a:p>
            <a:r>
              <a:rPr lang="en-US" dirty="0" err="1" smtClean="0"/>
              <a:t>Hcal</a:t>
            </a:r>
            <a:r>
              <a:rPr lang="en-US" dirty="0" smtClean="0"/>
              <a:t> : 63 MB/s</a:t>
            </a:r>
          </a:p>
          <a:p>
            <a:r>
              <a:rPr lang="en-US" dirty="0" err="1" smtClean="0"/>
              <a:t>Cdet</a:t>
            </a:r>
            <a:r>
              <a:rPr lang="en-US" dirty="0" smtClean="0"/>
              <a:t> : 11 MB/s</a:t>
            </a:r>
          </a:p>
          <a:p>
            <a:endParaRPr lang="en-US" dirty="0" smtClean="0"/>
          </a:p>
          <a:p>
            <a:r>
              <a:rPr lang="en-US" dirty="0" smtClean="0"/>
              <a:t>Total 1 GB/s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9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458200" cy="632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470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Occupancies / data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7467600" cy="1841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3733800"/>
            <a:ext cx="270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5 KHz trigger rate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80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Data rates SIDIS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56125"/>
              </p:ext>
            </p:extLst>
          </p:nvPr>
        </p:nvGraphicFramePr>
        <p:xfrm>
          <a:off x="457200" y="1066800"/>
          <a:ext cx="8305800" cy="4596167"/>
        </p:xfrm>
        <a:graphic>
          <a:graphicData uri="http://schemas.openxmlformats.org/drawingml/2006/table">
            <a:tbl>
              <a:tblPr/>
              <a:tblGrid>
                <a:gridCol w="494741"/>
                <a:gridCol w="495859"/>
                <a:gridCol w="849596"/>
                <a:gridCol w="802446"/>
                <a:gridCol w="633510"/>
                <a:gridCol w="760212"/>
                <a:gridCol w="482674"/>
                <a:gridCol w="754179"/>
                <a:gridCol w="506808"/>
                <a:gridCol w="536975"/>
                <a:gridCol w="561109"/>
                <a:gridCol w="494741"/>
                <a:gridCol w="567143"/>
                <a:gridCol w="365807"/>
              </a:tblGrid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Column1</a:t>
                      </a:r>
                    </a:p>
                  </a:txBody>
                  <a:tcPr marL="3017" marR="3017" marT="3017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Column2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Column3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Column4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samples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bytes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MB/s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3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499.2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Column1</a:t>
                      </a:r>
                    </a:p>
                  </a:txBody>
                  <a:tcPr marL="3017" marR="3017" marT="3017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Column2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Column3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Column4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samples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bytes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Column5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Column6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MB/s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400000000</a:t>
                      </a:r>
                    </a:p>
                  </a:txBody>
                  <a:tcPr marL="3017" marR="3017" marT="301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124800000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43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1123.2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MB/s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6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06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SSP reduction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374.4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MB/s</a:t>
                      </a:r>
                    </a:p>
                  </a:txBody>
                  <a:tcPr marL="3017" marR="3017" marT="3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0" y="6172200"/>
            <a:ext cx="3634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400 MB/s at 5 KHz trigger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0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Neutron Form Factors experiments</a:t>
            </a:r>
            <a:endParaRPr lang="en-US" dirty="0"/>
          </a:p>
          <a:p>
            <a:r>
              <a:rPr lang="en-US" dirty="0" err="1" smtClean="0"/>
              <a:t>GeP</a:t>
            </a:r>
            <a:endParaRPr lang="en-US" dirty="0" smtClean="0"/>
          </a:p>
          <a:p>
            <a:r>
              <a:rPr lang="en-US" dirty="0" smtClean="0"/>
              <a:t>SIDIS</a:t>
            </a:r>
          </a:p>
          <a:p>
            <a:r>
              <a:rPr lang="en-US" dirty="0" smtClean="0"/>
              <a:t>TDIS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smtClean="0"/>
              <a:t>rates</a:t>
            </a:r>
          </a:p>
          <a:p>
            <a:r>
              <a:rPr lang="en-US" dirty="0" smtClean="0"/>
              <a:t>Upgrade plan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49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TDIS data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Paul’s talk</a:t>
            </a:r>
          </a:p>
          <a:p>
            <a:pPr lvl="1"/>
            <a:r>
              <a:rPr lang="en-US" dirty="0" smtClean="0"/>
              <a:t>up to 0.6 GB/s per chamber = 6 GB/s total with 160 ns integration time</a:t>
            </a:r>
          </a:p>
          <a:p>
            <a:pPr lvl="1"/>
            <a:r>
              <a:rPr lang="en-US" dirty="0" smtClean="0"/>
              <a:t>80 ns integration time and smaller pads can help</a:t>
            </a:r>
          </a:p>
          <a:p>
            <a:pPr lvl="1"/>
            <a:r>
              <a:rPr lang="en-US" dirty="0" smtClean="0"/>
              <a:t>would help to reduce data with tracking</a:t>
            </a:r>
          </a:p>
          <a:p>
            <a:pPr lvl="2"/>
            <a:r>
              <a:rPr lang="en-US" dirty="0" smtClean="0"/>
              <a:t>can that be done in FPGA of SSP / VTP</a:t>
            </a:r>
          </a:p>
          <a:p>
            <a:pPr lvl="2"/>
            <a:r>
              <a:rPr lang="en-US" dirty="0" smtClean="0"/>
              <a:t>L3 farm ? ( coming back in fashion with streaming readout so maybe work out at deal with IT and management 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41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upgrade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0"/>
            <a:ext cx="731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hall A router with an Arista switch, reuse existing hall A router as the switch for the racks. This provides dense 10Gig aggregation, with 40Gig expandability. Estimate $30K, 3 month lead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/>
              <a:t>Mode Fiber Installation in the hall ( required for any speeds&gt;1Gbit/sec), rough estimate $30K, 6 month lead time.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left arm, 24 strand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right arm, 24 strand</a:t>
            </a:r>
          </a:p>
          <a:p>
            <a:pPr lvl="1"/>
            <a:r>
              <a:rPr lang="en-US" sz="700" dirty="0"/>
              <a:t>          </a:t>
            </a:r>
            <a:r>
              <a:rPr lang="en-US" dirty="0"/>
              <a:t>Counting House to Labyrinth, 24 strand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Hall Floor Rack Area, 24 </a:t>
            </a:r>
            <a:r>
              <a:rPr lang="en-US" dirty="0" smtClean="0"/>
              <a:t>strand</a:t>
            </a:r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40Gig </a:t>
            </a:r>
            <a:r>
              <a:rPr lang="en-US" dirty="0"/>
              <a:t>uplinks to CEBAF center ($20K upgrade to item 2</a:t>
            </a:r>
            <a:r>
              <a:rPr lang="en-US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Bottomline</a:t>
            </a:r>
            <a:r>
              <a:rPr lang="en-US" dirty="0" smtClean="0"/>
              <a:t> : 10 Gig capability 30 K$ + temporary fiber 10 </a:t>
            </a:r>
            <a:r>
              <a:rPr lang="en-US" dirty="0" err="1" smtClean="0"/>
              <a:t>gigE</a:t>
            </a:r>
            <a:r>
              <a:rPr lang="en-US" dirty="0" smtClean="0"/>
              <a:t> for </a:t>
            </a:r>
            <a:r>
              <a:rPr lang="en-US" dirty="0" err="1" smtClean="0"/>
              <a:t>GMn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 upgrade : for </a:t>
            </a:r>
            <a:r>
              <a:rPr lang="en-US" dirty="0" err="1" smtClean="0"/>
              <a:t>Gep</a:t>
            </a:r>
            <a:r>
              <a:rPr lang="en-US" dirty="0" smtClean="0"/>
              <a:t>, SIDIS, TDIS </a:t>
            </a:r>
            <a:r>
              <a:rPr lang="en-US" dirty="0" err="1" smtClean="0"/>
              <a:t>additionnal</a:t>
            </a:r>
            <a:r>
              <a:rPr lang="en-US" dirty="0" smtClean="0"/>
              <a:t> 50 K$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92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Infrastucture</a:t>
            </a:r>
            <a:r>
              <a:rPr lang="en-US" dirty="0" smtClean="0"/>
              <a:t> status</a:t>
            </a:r>
            <a:br>
              <a:rPr lang="en-US" dirty="0" smtClean="0"/>
            </a:br>
            <a:r>
              <a:rPr lang="en-US" dirty="0" smtClean="0"/>
              <a:t>(500 MB/s</a:t>
            </a:r>
            <a:r>
              <a:rPr lang="en-US" dirty="0" smtClean="0"/>
              <a:t>) 2020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152746"/>
              </p:ext>
            </p:extLst>
          </p:nvPr>
        </p:nvGraphicFramePr>
        <p:xfrm>
          <a:off x="762000" y="1676400"/>
          <a:ext cx="7620000" cy="3867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0861"/>
                <a:gridCol w="3809139"/>
              </a:tblGrid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LHRS DAQ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intel CPU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Vxworks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CPU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Computer disks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raid arrays 2000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MB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Network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Gigabit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ethernet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 Hall (100 MB/s)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GigE router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Gig adapter on adaq1 and adaq2 ( 1000 MB/s)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fibers 10 Gig Ethernet to Silo ( 1000 MB/s 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Silo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8 drives LTO5</a:t>
                      </a:r>
                    </a:p>
                    <a:p>
                      <a:pPr lvl="0"/>
                      <a:r>
                        <a:rPr lang="en-US" sz="1200" dirty="0" smtClean="0"/>
                        <a:t>8 drives LTO6 </a:t>
                      </a:r>
                    </a:p>
                    <a:p>
                      <a:pPr lvl="0"/>
                      <a:r>
                        <a:rPr lang="en-US" sz="1200" dirty="0" smtClean="0"/>
                        <a:t>4 LTO7 ( 300 MB/s)</a:t>
                      </a:r>
                    </a:p>
                    <a:p>
                      <a:pPr lvl="0"/>
                      <a:r>
                        <a:rPr lang="en-US" sz="1200" dirty="0" smtClean="0"/>
                        <a:t>4 LTO8 ( 360 MB/s)  -&gt; 5 GB/s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5791200"/>
            <a:ext cx="7262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infrastructure should satisfy </a:t>
            </a:r>
            <a:r>
              <a:rPr lang="en-US" dirty="0" err="1" smtClean="0"/>
              <a:t>GMn</a:t>
            </a:r>
            <a:r>
              <a:rPr lang="en-US" dirty="0" smtClean="0"/>
              <a:t> and Gen close from limit for only </a:t>
            </a:r>
          </a:p>
          <a:p>
            <a:r>
              <a:rPr lang="en-US" dirty="0" smtClean="0"/>
              <a:t>high rate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72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Infrastucture</a:t>
            </a:r>
            <a:r>
              <a:rPr lang="en-US" dirty="0" smtClean="0"/>
              <a:t> should</a:t>
            </a:r>
            <a:br>
              <a:rPr lang="en-US" dirty="0" smtClean="0"/>
            </a:br>
            <a:r>
              <a:rPr lang="en-US" dirty="0" smtClean="0"/>
              <a:t>(1GB/s</a:t>
            </a:r>
            <a:r>
              <a:rPr lang="en-US" dirty="0" smtClean="0"/>
              <a:t>) 2021/2022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091074"/>
              </p:ext>
            </p:extLst>
          </p:nvPr>
        </p:nvGraphicFramePr>
        <p:xfrm>
          <a:off x="762000" y="1752600"/>
          <a:ext cx="7619999" cy="4099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/>
                <a:gridCol w="3251582"/>
                <a:gridCol w="2539617"/>
              </a:tblGrid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LHRS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intel CPU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intel CPU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K$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Computer disks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raid arrays 2GB/s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SSD ( 8x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2GB/s )</a:t>
                      </a: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K$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Network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Gigabit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ethernet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in Hall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GigE router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Gig adapter on adaq1 and adaq2 ( 1000 MB/s)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fibers 10 Gig Ethernet to Silo ( 2000 MB/s )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K$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K$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Silo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100" dirty="0" smtClean="0"/>
                        <a:t>8 drives LTO5</a:t>
                      </a:r>
                    </a:p>
                    <a:p>
                      <a:pPr lvl="0"/>
                      <a:r>
                        <a:rPr lang="en-US" sz="1100" dirty="0" smtClean="0"/>
                        <a:t>8 drives LTO6 </a:t>
                      </a:r>
                    </a:p>
                    <a:p>
                      <a:pPr lvl="0"/>
                      <a:r>
                        <a:rPr lang="en-US" sz="1100" dirty="0" smtClean="0"/>
                        <a:t>4 LTO7 ( 300 MB/s)</a:t>
                      </a:r>
                    </a:p>
                    <a:p>
                      <a:pPr lvl="0"/>
                      <a:r>
                        <a:rPr lang="en-US" sz="1100" dirty="0" smtClean="0"/>
                        <a:t>4 LTO8 ( 360 MB/s)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4 LTO8 ( 360 MB/s)  -&gt; 6.2 GB/s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K$ (IT)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5943599"/>
            <a:ext cx="7217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Moderate upgrade 70 K$: can easily handle </a:t>
            </a:r>
            <a:r>
              <a:rPr lang="en-US" dirty="0" err="1" smtClean="0"/>
              <a:t>GMn</a:t>
            </a:r>
            <a:r>
              <a:rPr lang="en-US" dirty="0" smtClean="0"/>
              <a:t> and </a:t>
            </a:r>
            <a:r>
              <a:rPr lang="en-US" dirty="0" err="1" smtClean="0"/>
              <a:t>GEn</a:t>
            </a:r>
            <a:r>
              <a:rPr lang="en-US" dirty="0" smtClean="0"/>
              <a:t>, can test CODA3,</a:t>
            </a:r>
          </a:p>
          <a:p>
            <a:r>
              <a:rPr lang="en-US" dirty="0" smtClean="0"/>
              <a:t>should be ok for </a:t>
            </a:r>
            <a:r>
              <a:rPr lang="en-US" dirty="0" err="1" smtClean="0"/>
              <a:t>Gep</a:t>
            </a:r>
            <a:r>
              <a:rPr lang="en-US" dirty="0" smtClean="0"/>
              <a:t> unless bad background surprise</a:t>
            </a:r>
          </a:p>
          <a:p>
            <a:r>
              <a:rPr lang="en-US" dirty="0" smtClean="0"/>
              <a:t>Easy upgrade to 40 </a:t>
            </a:r>
            <a:r>
              <a:rPr lang="en-US" dirty="0" err="1" smtClean="0"/>
              <a:t>gigE</a:t>
            </a:r>
            <a:r>
              <a:rPr lang="en-US" dirty="0" smtClean="0"/>
              <a:t>, can take full advantage of VTP readout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3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Infrastucture</a:t>
            </a:r>
            <a:r>
              <a:rPr lang="en-US" dirty="0" smtClean="0"/>
              <a:t> like</a:t>
            </a:r>
            <a:br>
              <a:rPr lang="en-US" dirty="0" smtClean="0"/>
            </a:br>
            <a:r>
              <a:rPr lang="en-US" dirty="0" smtClean="0"/>
              <a:t>( 5 GB/s capability)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502777"/>
              </p:ext>
            </p:extLst>
          </p:nvPr>
        </p:nvGraphicFramePr>
        <p:xfrm>
          <a:off x="685800" y="1600200"/>
          <a:ext cx="7619999" cy="4166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/>
                <a:gridCol w="3251582"/>
                <a:gridCol w="2539617"/>
              </a:tblGrid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LHRS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intel CPU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intel CPU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K$</a:t>
                      </a: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Computer disks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raid arrays 2GB/s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SSD ( 8x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2GB/s )</a:t>
                      </a: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PB disk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array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K$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 K$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Network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 Gigabit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ethernet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in Hall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GigE router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Gig adapter on adaq1 and adaq2 ( 5000 MB/s)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fibers 40 Gig Ethernet to Silo ( 8000 MB/s )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K$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K$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K$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K$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Silo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100" dirty="0" smtClean="0"/>
                        <a:t>8 drives LTO5</a:t>
                      </a:r>
                    </a:p>
                    <a:p>
                      <a:pPr lvl="0"/>
                      <a:r>
                        <a:rPr lang="en-US" sz="1100" dirty="0" smtClean="0"/>
                        <a:t>8 drives LTO6 </a:t>
                      </a:r>
                    </a:p>
                    <a:p>
                      <a:pPr lvl="0"/>
                      <a:r>
                        <a:rPr lang="en-US" sz="1100" dirty="0" smtClean="0"/>
                        <a:t>4 LTO7 ( 300 MB/s)</a:t>
                      </a:r>
                    </a:p>
                    <a:p>
                      <a:pPr lvl="0"/>
                      <a:r>
                        <a:rPr lang="en-US" sz="1100" dirty="0" smtClean="0"/>
                        <a:t>4 LTO8 ( 360 MB/s) </a:t>
                      </a:r>
                    </a:p>
                    <a:p>
                      <a:pPr lvl="0"/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 LTO8 </a:t>
                      </a:r>
                      <a:r>
                        <a:rPr lang="en-US" sz="1100" dirty="0" smtClean="0"/>
                        <a:t>-&gt; 11.2 GB/s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 K$ (IT)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 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K$ (IT)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57912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Safe for </a:t>
            </a:r>
            <a:r>
              <a:rPr lang="en-US" dirty="0" err="1" smtClean="0"/>
              <a:t>Gep</a:t>
            </a:r>
            <a:r>
              <a:rPr lang="en-US" dirty="0" smtClean="0"/>
              <a:t>, TDIS and future program, can use fast VTP readout</a:t>
            </a:r>
          </a:p>
          <a:p>
            <a:r>
              <a:rPr lang="en-US" dirty="0" smtClean="0"/>
              <a:t>120 K$ upgrade + 300 K$ disk + 140 K$ silo </a:t>
            </a:r>
          </a:p>
          <a:p>
            <a:r>
              <a:rPr lang="en-US" dirty="0" smtClean="0"/>
              <a:t>( could delay silo and large disk for better cost and upgrade every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74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GMn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BigBite</a:t>
            </a:r>
            <a:endParaRPr lang="en-US" dirty="0" smtClean="0"/>
          </a:p>
          <a:p>
            <a:pPr lvl="1"/>
            <a:r>
              <a:rPr lang="en-US" dirty="0" err="1" smtClean="0"/>
              <a:t>HCal</a:t>
            </a:r>
            <a:r>
              <a:rPr lang="en-US" dirty="0" smtClean="0"/>
              <a:t> DAQ OK</a:t>
            </a:r>
          </a:p>
          <a:p>
            <a:pPr lvl="1"/>
            <a:r>
              <a:rPr lang="en-US" dirty="0" smtClean="0"/>
              <a:t>Finalize </a:t>
            </a:r>
            <a:r>
              <a:rPr lang="en-US" dirty="0" err="1" smtClean="0"/>
              <a:t>Cdet</a:t>
            </a:r>
            <a:r>
              <a:rPr lang="en-US" dirty="0" smtClean="0"/>
              <a:t> DAQ</a:t>
            </a:r>
          </a:p>
          <a:p>
            <a:pPr lvl="1"/>
            <a:r>
              <a:rPr lang="en-US" dirty="0" smtClean="0"/>
              <a:t>Switch to CODA3</a:t>
            </a:r>
          </a:p>
          <a:p>
            <a:pPr lvl="1"/>
            <a:r>
              <a:rPr lang="en-US" dirty="0" smtClean="0"/>
              <a:t>Ready by fall 2019</a:t>
            </a:r>
            <a:endParaRPr lang="en-US" dirty="0" smtClean="0"/>
          </a:p>
          <a:p>
            <a:r>
              <a:rPr lang="en-US" dirty="0" err="1" smtClean="0"/>
              <a:t>GeP</a:t>
            </a:r>
            <a:r>
              <a:rPr lang="en-US" dirty="0" smtClean="0"/>
              <a:t> ( busy year 2019 2020 )</a:t>
            </a:r>
            <a:endParaRPr lang="en-US" dirty="0"/>
          </a:p>
          <a:p>
            <a:pPr lvl="1"/>
            <a:r>
              <a:rPr lang="en-US" dirty="0" smtClean="0"/>
              <a:t>finalize coincidence trigger</a:t>
            </a:r>
          </a:p>
          <a:p>
            <a:pPr lvl="1"/>
            <a:r>
              <a:rPr lang="en-US" dirty="0" smtClean="0"/>
              <a:t>test full scale DAQ</a:t>
            </a:r>
          </a:p>
          <a:p>
            <a:pPr lvl="1"/>
            <a:r>
              <a:rPr lang="en-US" dirty="0" smtClean="0"/>
              <a:t>ECAL </a:t>
            </a:r>
          </a:p>
          <a:p>
            <a:r>
              <a:rPr lang="en-US" dirty="0" smtClean="0"/>
              <a:t>SIDIS</a:t>
            </a:r>
          </a:p>
          <a:p>
            <a:pPr lvl="1"/>
            <a:r>
              <a:rPr lang="en-US" dirty="0" smtClean="0"/>
              <a:t>similar setup as </a:t>
            </a:r>
            <a:r>
              <a:rPr lang="en-US" dirty="0" err="1" smtClean="0"/>
              <a:t>GMn</a:t>
            </a:r>
            <a:r>
              <a:rPr lang="en-US" dirty="0" smtClean="0"/>
              <a:t> and Gen + RICH</a:t>
            </a:r>
            <a:endParaRPr lang="en-US" dirty="0" smtClean="0"/>
          </a:p>
          <a:p>
            <a:pPr lvl="1"/>
            <a:r>
              <a:rPr lang="en-US" dirty="0" smtClean="0"/>
              <a:t>GEM rate about 400 MB/s</a:t>
            </a:r>
          </a:p>
          <a:p>
            <a:r>
              <a:rPr lang="en-US" dirty="0" smtClean="0"/>
              <a:t>TDIS : need major upgrade and / or efficient way to reduce data from 6 GB/s to about 1 GB/s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9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86700" cy="994172"/>
          </a:xfrm>
        </p:spPr>
        <p:txBody>
          <a:bodyPr/>
          <a:lstStyle/>
          <a:p>
            <a:r>
              <a:rPr lang="en-US" dirty="0" smtClean="0"/>
              <a:t>Experimental setup GMn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73344" y="1894629"/>
            <a:ext cx="7886700" cy="392914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BigBite</a:t>
            </a:r>
          </a:p>
          <a:p>
            <a:pPr lvl="1"/>
            <a:r>
              <a:rPr lang="en-US" dirty="0" smtClean="0"/>
              <a:t>Shower</a:t>
            </a:r>
          </a:p>
          <a:p>
            <a:pPr lvl="1"/>
            <a:r>
              <a:rPr lang="en-US" dirty="0" smtClean="0"/>
              <a:t>Preshower</a:t>
            </a:r>
          </a:p>
          <a:p>
            <a:pPr lvl="1"/>
            <a:r>
              <a:rPr lang="en-US" dirty="0" smtClean="0"/>
              <a:t>Scintillator</a:t>
            </a:r>
          </a:p>
          <a:p>
            <a:pPr lvl="1"/>
            <a:r>
              <a:rPr lang="en-US" dirty="0" smtClean="0"/>
              <a:t>GRINCH</a:t>
            </a:r>
          </a:p>
          <a:p>
            <a:pPr marL="457200" lvl="1" indent="0">
              <a:buNone/>
            </a:pPr>
            <a:r>
              <a:rPr lang="en-US" dirty="0" smtClean="0"/>
              <a:t>( check Eric’s talk 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GEM</a:t>
            </a:r>
          </a:p>
          <a:p>
            <a:pPr lvl="1"/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eutron detector</a:t>
            </a:r>
          </a:p>
          <a:p>
            <a:pPr lvl="1"/>
            <a:r>
              <a:rPr lang="en-US" dirty="0" smtClean="0"/>
              <a:t>CDET</a:t>
            </a:r>
          </a:p>
          <a:p>
            <a:pPr lvl="1"/>
            <a:r>
              <a:rPr lang="en-US" dirty="0" smtClean="0"/>
              <a:t>HCAL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LHRS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81431"/>
              </p:ext>
            </p:extLst>
          </p:nvPr>
        </p:nvGraphicFramePr>
        <p:xfrm>
          <a:off x="3720279" y="1631491"/>
          <a:ext cx="4835630" cy="2602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89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29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6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154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59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3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Detector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NINO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Readout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ADC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TDC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Shower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7x27 = 189</a:t>
                      </a:r>
                    </a:p>
                    <a:p>
                      <a:pPr algn="ctr"/>
                      <a:r>
                        <a:rPr lang="en-US" sz="1200" dirty="0" smtClean="0"/>
                        <a:t>27</a:t>
                      </a:r>
                      <a:r>
                        <a:rPr lang="en-US" sz="1200" baseline="0" dirty="0" smtClean="0"/>
                        <a:t> sums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Fastbus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Preshower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2x27 =54</a:t>
                      </a:r>
                    </a:p>
                    <a:p>
                      <a:pPr algn="ctr"/>
                      <a:r>
                        <a:rPr lang="en-US" sz="1200" dirty="0" smtClean="0"/>
                        <a:t>2 sums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Fastbus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345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Scintillator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 x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VME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GRINCH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VME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GEM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 planes   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VME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922421"/>
              </p:ext>
            </p:extLst>
          </p:nvPr>
        </p:nvGraphicFramePr>
        <p:xfrm>
          <a:off x="3744246" y="4372617"/>
          <a:ext cx="4828258" cy="140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7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72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22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4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4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4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668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Detector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NINO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Readout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ADC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TDC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8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HCAL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288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VME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8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CDET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2352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Fastbus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</a:t>
            </a:r>
            <a:r>
              <a:rPr lang="en-US" dirty="0" err="1" smtClean="0"/>
              <a:t>GMn</a:t>
            </a:r>
            <a:r>
              <a:rPr lang="en-US" dirty="0" smtClean="0"/>
              <a:t> DAQ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Calorimeter</a:t>
            </a:r>
          </a:p>
          <a:p>
            <a:pPr lvl="1"/>
            <a:r>
              <a:rPr lang="en-US" dirty="0" smtClean="0"/>
              <a:t>ECAL : Fastbus</a:t>
            </a:r>
          </a:p>
          <a:p>
            <a:pPr lvl="1"/>
            <a:r>
              <a:rPr lang="en-US" dirty="0" smtClean="0"/>
              <a:t>HCAL :FADC , F1 or VETROC TDC</a:t>
            </a:r>
          </a:p>
          <a:p>
            <a:endParaRPr lang="en-US" dirty="0"/>
          </a:p>
          <a:p>
            <a:r>
              <a:rPr lang="en-US" dirty="0" smtClean="0"/>
              <a:t>SBS GEM</a:t>
            </a:r>
          </a:p>
          <a:p>
            <a:pPr lvl="1"/>
            <a:r>
              <a:rPr lang="en-US" dirty="0" smtClean="0"/>
              <a:t>APV25 INFN MPD</a:t>
            </a:r>
          </a:p>
          <a:p>
            <a:pPr lvl="1"/>
            <a:endParaRPr lang="en-US" dirty="0"/>
          </a:p>
          <a:p>
            <a:r>
              <a:rPr lang="en-US" dirty="0" smtClean="0"/>
              <a:t>BigBite</a:t>
            </a:r>
            <a:endParaRPr lang="en-US" dirty="0"/>
          </a:p>
          <a:p>
            <a:pPr lvl="1"/>
            <a:r>
              <a:rPr lang="en-US" dirty="0" smtClean="0"/>
              <a:t>Scintillator</a:t>
            </a:r>
          </a:p>
          <a:p>
            <a:pPr lvl="1"/>
            <a:r>
              <a:rPr lang="en-US" dirty="0" smtClean="0"/>
              <a:t>Shower </a:t>
            </a:r>
            <a:r>
              <a:rPr lang="en-US" dirty="0" err="1" smtClean="0"/>
              <a:t>preshower</a:t>
            </a:r>
            <a:endParaRPr lang="en-US" dirty="0" smtClean="0"/>
          </a:p>
          <a:p>
            <a:pPr lvl="1"/>
            <a:r>
              <a:rPr lang="en-US" dirty="0" err="1" smtClean="0"/>
              <a:t>Fastbus</a:t>
            </a:r>
            <a:endParaRPr lang="en-US" dirty="0" smtClean="0"/>
          </a:p>
          <a:p>
            <a:r>
              <a:rPr lang="en-US" dirty="0" smtClean="0"/>
              <a:t>Coordinate detector</a:t>
            </a:r>
          </a:p>
          <a:p>
            <a:pPr lvl="1"/>
            <a:r>
              <a:rPr lang="en-US" dirty="0" err="1" smtClean="0"/>
              <a:t>Fastbus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SBS </a:t>
            </a:r>
            <a:r>
              <a:rPr lang="en-US" dirty="0" smtClean="0"/>
              <a:t>Gen RP </a:t>
            </a:r>
            <a:r>
              <a:rPr lang="en-US" dirty="0"/>
              <a:t>DAQ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129540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Additionnal</a:t>
            </a:r>
            <a:r>
              <a:rPr lang="en-US" dirty="0" smtClean="0"/>
              <a:t> detectors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</a:t>
            </a:r>
            <a:r>
              <a:rPr lang="en-US" dirty="0" err="1"/>
              <a:t>Hodoscope</a:t>
            </a:r>
            <a:r>
              <a:rPr lang="en-US" dirty="0"/>
              <a:t> arrays 24+24 </a:t>
            </a:r>
            <a:r>
              <a:rPr lang="en-US" dirty="0" err="1"/>
              <a:t>scint</a:t>
            </a:r>
            <a:r>
              <a:rPr lang="en-US" dirty="0"/>
              <a:t> bars from (Old) BB Hadron stack 2 PMTs/bar 96 HV, signal channels)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10 </a:t>
            </a:r>
            <a:r>
              <a:rPr lang="en-US" dirty="0"/>
              <a:t>'Rear' GEM planes 6 in-line with SBS detector stack 2 in front of 'left' </a:t>
            </a:r>
            <a:r>
              <a:rPr lang="en-US" dirty="0" err="1"/>
              <a:t>hodoscope</a:t>
            </a:r>
            <a:r>
              <a:rPr lang="en-US" dirty="0"/>
              <a:t> array (proton pol.) 2 in front of 'right' </a:t>
            </a:r>
            <a:r>
              <a:rPr lang="en-US" dirty="0" err="1"/>
              <a:t>hodoscope</a:t>
            </a:r>
            <a:r>
              <a:rPr lang="en-US" dirty="0"/>
              <a:t> array (proton pol</a:t>
            </a:r>
            <a:r>
              <a:rPr lang="en-US" dirty="0" smtClean="0"/>
              <a:t>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Electronics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6+2 </a:t>
            </a:r>
            <a:r>
              <a:rPr lang="en-US" dirty="0"/>
              <a:t>F250 FADC Draw from 'NPS/LAD' FY19 plans (*)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/>
              <a:t>C1190 TDC In hand (1+spare: Glasgow + Hall C spares)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6+2 </a:t>
            </a:r>
            <a:r>
              <a:rPr lang="en-US" dirty="0"/>
              <a:t>CAMAC </a:t>
            </a:r>
            <a:r>
              <a:rPr lang="en-US" dirty="0" err="1"/>
              <a:t>Discrim</a:t>
            </a:r>
            <a:r>
              <a:rPr lang="en-US" dirty="0"/>
              <a:t>. 4 in hand; 4 to locate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/>
              <a:t>VXS crate In hand (1+spare: Glasgow + Hall C spares**)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241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GRINCH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6 VETROC ordered for Compton</a:t>
            </a:r>
          </a:p>
          <a:p>
            <a:r>
              <a:rPr lang="en-US" dirty="0" smtClean="0"/>
              <a:t>6x128 = 768 channels</a:t>
            </a:r>
          </a:p>
          <a:p>
            <a:r>
              <a:rPr lang="en-US" dirty="0" smtClean="0"/>
              <a:t>Backplane board ordered for 192 channels</a:t>
            </a:r>
          </a:p>
          <a:p>
            <a:r>
              <a:rPr lang="en-US" dirty="0" smtClean="0"/>
              <a:t>4 boards for Compton</a:t>
            </a:r>
          </a:p>
          <a:p>
            <a:r>
              <a:rPr lang="en-US" dirty="0" smtClean="0"/>
              <a:t>Existing initial prototypes : 2 x 192</a:t>
            </a:r>
          </a:p>
          <a:p>
            <a:r>
              <a:rPr lang="en-US" dirty="0" smtClean="0"/>
              <a:t>Using spare Compton crate 1 VXS crate spare desired ( 15 K$)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3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Glasgow </a:t>
            </a:r>
            <a:r>
              <a:rPr lang="en-US" dirty="0" err="1" smtClean="0"/>
              <a:t>Hodoscope</a:t>
            </a:r>
            <a:r>
              <a:rPr lang="en-US" dirty="0" smtClean="0"/>
              <a:t>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VME based</a:t>
            </a:r>
          </a:p>
          <a:p>
            <a:pPr lvl="1"/>
            <a:r>
              <a:rPr lang="en-US" dirty="0" smtClean="0"/>
              <a:t>V1190 TDC</a:t>
            </a:r>
          </a:p>
          <a:p>
            <a:pPr lvl="1"/>
            <a:r>
              <a:rPr lang="en-US" dirty="0" smtClean="0"/>
              <a:t>V792 QDC</a:t>
            </a:r>
          </a:p>
          <a:p>
            <a:pPr lvl="1"/>
            <a:r>
              <a:rPr lang="en-US" dirty="0" smtClean="0"/>
              <a:t>VME64X crate</a:t>
            </a:r>
          </a:p>
          <a:p>
            <a:pPr lvl="1"/>
            <a:endParaRPr lang="en-US" dirty="0"/>
          </a:p>
          <a:p>
            <a:r>
              <a:rPr lang="en-US" dirty="0" smtClean="0"/>
              <a:t>Existing drivers already</a:t>
            </a:r>
          </a:p>
          <a:p>
            <a:r>
              <a:rPr lang="en-US" dirty="0" smtClean="0"/>
              <a:t>CODA setup beginning of 2019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2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Inventory </a:t>
            </a:r>
            <a:r>
              <a:rPr lang="en-US" dirty="0" err="1" smtClean="0"/>
              <a:t>GMn</a:t>
            </a:r>
            <a:r>
              <a:rPr lang="en-US" dirty="0" smtClean="0"/>
              <a:t>/</a:t>
            </a:r>
            <a:r>
              <a:rPr lang="en-US" dirty="0" err="1" smtClean="0"/>
              <a:t>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TS : </a:t>
            </a:r>
            <a:r>
              <a:rPr lang="en-US" dirty="0" smtClean="0">
                <a:solidFill>
                  <a:schemeClr val="accent3"/>
                </a:solidFill>
              </a:rPr>
              <a:t>VXS crate, TS, TD, 1 Intel CPU</a:t>
            </a:r>
          </a:p>
          <a:p>
            <a:r>
              <a:rPr lang="en-US" dirty="0" err="1" smtClean="0"/>
              <a:t>HCal</a:t>
            </a:r>
            <a:endParaRPr lang="en-US" dirty="0" smtClean="0"/>
          </a:p>
          <a:p>
            <a:pPr lvl="1"/>
            <a:r>
              <a:rPr lang="en-US" dirty="0" smtClean="0"/>
              <a:t>288 channels : </a:t>
            </a:r>
            <a:r>
              <a:rPr lang="en-US" dirty="0" smtClean="0">
                <a:solidFill>
                  <a:schemeClr val="accent3"/>
                </a:solidFill>
              </a:rPr>
              <a:t>18 FADCs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2 VXS crates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( JLAB + UVA ), 2 VTP, 2SD, 2 CPU, 2 TI, 5 F1 TDC</a:t>
            </a:r>
            <a:endParaRPr lang="en-US" dirty="0" smtClean="0"/>
          </a:p>
          <a:p>
            <a:r>
              <a:rPr lang="en-US" dirty="0" err="1" smtClean="0"/>
              <a:t>BigBite</a:t>
            </a:r>
            <a:endParaRPr lang="en-US" dirty="0" smtClean="0"/>
          </a:p>
          <a:p>
            <a:pPr lvl="1"/>
            <a:r>
              <a:rPr lang="en-US" dirty="0" smtClean="0"/>
              <a:t>243 shower channels : </a:t>
            </a:r>
            <a:r>
              <a:rPr lang="en-US" dirty="0" smtClean="0">
                <a:solidFill>
                  <a:schemeClr val="accent3"/>
                </a:solidFill>
              </a:rPr>
              <a:t>4 </a:t>
            </a:r>
            <a:r>
              <a:rPr lang="en-US" dirty="0" err="1" smtClean="0">
                <a:solidFill>
                  <a:schemeClr val="accent3"/>
                </a:solidFill>
              </a:rPr>
              <a:t>Fastbus</a:t>
            </a:r>
            <a:r>
              <a:rPr lang="en-US" dirty="0" smtClean="0">
                <a:solidFill>
                  <a:schemeClr val="accent3"/>
                </a:solidFill>
              </a:rPr>
              <a:t> ADC, 1 SFI (from ECAL), 1 TI ( from ECAL)</a:t>
            </a:r>
          </a:p>
          <a:p>
            <a:pPr lvl="1"/>
            <a:r>
              <a:rPr lang="en-US" dirty="0" smtClean="0"/>
              <a:t>90 </a:t>
            </a:r>
            <a:r>
              <a:rPr lang="en-US" dirty="0" err="1" smtClean="0"/>
              <a:t>hodoscopes</a:t>
            </a:r>
            <a:r>
              <a:rPr lang="en-US" dirty="0" smtClean="0"/>
              <a:t> bar = 180 channels : NINO </a:t>
            </a:r>
            <a:r>
              <a:rPr lang="en-US" dirty="0" smtClean="0">
                <a:solidFill>
                  <a:schemeClr val="accent3"/>
                </a:solidFill>
              </a:rPr>
              <a:t>+ 3 V1190 ( Glasgow ) + 2 V792 (Glasgow) </a:t>
            </a:r>
            <a:r>
              <a:rPr lang="en-US" dirty="0" smtClean="0"/>
              <a:t>+ 1 VME64X crate</a:t>
            </a:r>
          </a:p>
          <a:p>
            <a:pPr lvl="1"/>
            <a:r>
              <a:rPr lang="en-US" dirty="0" smtClean="0"/>
              <a:t>550 GRINCH : </a:t>
            </a:r>
            <a:r>
              <a:rPr lang="en-US" dirty="0" smtClean="0">
                <a:solidFill>
                  <a:schemeClr val="accent3"/>
                </a:solidFill>
              </a:rPr>
              <a:t>3 or 5 VETROC + VXS crate + 1 GTP + 1 CPU + 1 TI </a:t>
            </a:r>
          </a:p>
          <a:p>
            <a:pPr lvl="1"/>
            <a:r>
              <a:rPr lang="en-US" dirty="0" smtClean="0"/>
              <a:t>4 INFN GEMs 1 UVA GEM : </a:t>
            </a:r>
            <a:r>
              <a:rPr lang="en-US" dirty="0" smtClean="0">
                <a:solidFill>
                  <a:schemeClr val="accent3"/>
                </a:solidFill>
              </a:rPr>
              <a:t>1 VXS crate (UVA)+ 2 VME 64 X crate ( JLAB + UVA ) + 20 MPDs + 4 SSP (Hall A+C) + 1 SD (SBS) + 3 CPUs + 3 TI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 smtClean="0"/>
              <a:t>Cdet</a:t>
            </a:r>
            <a:endParaRPr lang="en-US" dirty="0" smtClean="0"/>
          </a:p>
          <a:p>
            <a:pPr lvl="1"/>
            <a:r>
              <a:rPr lang="en-US" dirty="0" smtClean="0"/>
              <a:t>2520 channels </a:t>
            </a:r>
          </a:p>
          <a:p>
            <a:pPr lvl="2"/>
            <a:r>
              <a:rPr lang="en-US" dirty="0" smtClean="0">
                <a:solidFill>
                  <a:schemeClr val="accent3"/>
                </a:solidFill>
              </a:rPr>
              <a:t>NINO + 9 </a:t>
            </a:r>
            <a:r>
              <a:rPr lang="en-US" dirty="0" err="1" smtClean="0">
                <a:solidFill>
                  <a:schemeClr val="accent3"/>
                </a:solidFill>
              </a:rPr>
              <a:t>Fastbus</a:t>
            </a:r>
            <a:r>
              <a:rPr lang="en-US" dirty="0" smtClean="0">
                <a:solidFill>
                  <a:schemeClr val="accent3"/>
                </a:solidFill>
              </a:rPr>
              <a:t> crates +9 SFI +9 INTEL CPU + 27 TDC 1877S ( 3 per crate )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/>
              <a:t>LHRS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768 VDC channel on 3 </a:t>
            </a:r>
            <a:r>
              <a:rPr lang="en-US" dirty="0" err="1" smtClean="0">
                <a:solidFill>
                  <a:schemeClr val="accent3"/>
                </a:solidFill>
              </a:rPr>
              <a:t>Fastbus</a:t>
            </a:r>
            <a:r>
              <a:rPr lang="en-US" dirty="0" smtClean="0">
                <a:solidFill>
                  <a:schemeClr val="accent3"/>
                </a:solidFill>
              </a:rPr>
              <a:t> crates, 3 SFI, 3 new TI (ECAL) , 3 intel CPU ( from ECAL )</a:t>
            </a:r>
          </a:p>
          <a:p>
            <a:pPr lvl="1"/>
            <a:r>
              <a:rPr lang="en-US" dirty="0" smtClean="0"/>
              <a:t>2 S0, 32 </a:t>
            </a:r>
            <a:r>
              <a:rPr lang="en-US" dirty="0" smtClean="0">
                <a:solidFill>
                  <a:schemeClr val="accent3"/>
                </a:solidFill>
              </a:rPr>
              <a:t>S2m on F1 </a:t>
            </a:r>
            <a:r>
              <a:rPr lang="en-US" dirty="0" smtClean="0"/>
              <a:t>,10 Cerenkov ,68 channels Pion </a:t>
            </a:r>
            <a:r>
              <a:rPr lang="en-US" dirty="0" err="1" smtClean="0"/>
              <a:t>Rejector</a:t>
            </a:r>
            <a:r>
              <a:rPr lang="en-US" dirty="0" smtClean="0"/>
              <a:t> on </a:t>
            </a:r>
            <a:r>
              <a:rPr lang="en-US" dirty="0" err="1" smtClean="0"/>
              <a:t>Fastbus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0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GMn</a:t>
            </a:r>
            <a:r>
              <a:rPr lang="en-US" dirty="0" smtClean="0"/>
              <a:t>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BigBite</a:t>
            </a:r>
            <a:r>
              <a:rPr lang="en-US" dirty="0" smtClean="0"/>
              <a:t> ( see Eric’s talk )</a:t>
            </a:r>
          </a:p>
          <a:p>
            <a:r>
              <a:rPr lang="en-US" dirty="0" smtClean="0"/>
              <a:t>GEM readout </a:t>
            </a:r>
          </a:p>
          <a:p>
            <a:r>
              <a:rPr lang="en-US" dirty="0" err="1" smtClean="0"/>
              <a:t>HCal</a:t>
            </a:r>
            <a:endParaRPr lang="en-US" dirty="0" smtClean="0"/>
          </a:p>
          <a:p>
            <a:r>
              <a:rPr lang="en-US" dirty="0" err="1" smtClean="0"/>
              <a:t>CDet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1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1872</Words>
  <Application>Microsoft Office PowerPoint</Application>
  <PresentationFormat>On-screen Show (4:3)</PresentationFormat>
  <Paragraphs>776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SBS DAQ overview</vt:lpstr>
      <vt:lpstr>Outline</vt:lpstr>
      <vt:lpstr>Experimental setup GMn</vt:lpstr>
      <vt:lpstr>SBS GMn DAQ Overview</vt:lpstr>
      <vt:lpstr>SBS Gen RP DAQ Overview</vt:lpstr>
      <vt:lpstr>GRINCH readout</vt:lpstr>
      <vt:lpstr>Glasgow Hodoscope readout</vt:lpstr>
      <vt:lpstr>Inventory GMn/GEn</vt:lpstr>
      <vt:lpstr>GMn tasks</vt:lpstr>
      <vt:lpstr>GMn tasks</vt:lpstr>
      <vt:lpstr>GMn tasks</vt:lpstr>
      <vt:lpstr>GMn</vt:lpstr>
      <vt:lpstr>GEp</vt:lpstr>
      <vt:lpstr>GEM occupancy and data rates GMn</vt:lpstr>
      <vt:lpstr>Gep GEM data rates</vt:lpstr>
      <vt:lpstr>Data rate GEp</vt:lpstr>
      <vt:lpstr>SIDIS</vt:lpstr>
      <vt:lpstr>Occupancies / data rates</vt:lpstr>
      <vt:lpstr>Data rates SIDIS</vt:lpstr>
      <vt:lpstr>TDIS data rates</vt:lpstr>
      <vt:lpstr>Network upgrade</vt:lpstr>
      <vt:lpstr>Infrastucture status (500 MB/s) 2020</vt:lpstr>
      <vt:lpstr>Infrastucture should (1GB/s) 2021/2022</vt:lpstr>
      <vt:lpstr>Infrastucture like ( 5 GB/s capability)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SBS DAQ overview</dc:title>
  <dc:creator>Alexandre Camsonne</dc:creator>
  <cp:lastModifiedBy>Alexandre Camsonne</cp:lastModifiedBy>
  <cp:revision>18</cp:revision>
  <dcterms:created xsi:type="dcterms:W3CDTF">2019-02-26T15:57:18Z</dcterms:created>
  <dcterms:modified xsi:type="dcterms:W3CDTF">2019-02-26T19:13:11Z</dcterms:modified>
</cp:coreProperties>
</file>