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268" r:id="rId4"/>
    <p:sldId id="270" r:id="rId5"/>
    <p:sldId id="311" r:id="rId6"/>
    <p:sldId id="278" r:id="rId7"/>
    <p:sldId id="307" r:id="rId8"/>
    <p:sldId id="308" r:id="rId9"/>
    <p:sldId id="293" r:id="rId10"/>
    <p:sldId id="309" r:id="rId11"/>
    <p:sldId id="301" r:id="rId12"/>
    <p:sldId id="303" r:id="rId13"/>
    <p:sldId id="305" r:id="rId14"/>
    <p:sldId id="310" r:id="rId15"/>
    <p:sldId id="313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96" autoAdjust="0"/>
  </p:normalViewPr>
  <p:slideViewPr>
    <p:cSldViewPr snapToGrid="0" snapToObjects="1">
      <p:cViewPr varScale="1">
        <p:scale>
          <a:sx n="122" d="100"/>
          <a:sy n="122" d="100"/>
        </p:scale>
        <p:origin x="-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6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D4E55-ABDC-8E4D-A1C4-A509B3FA0B4C}" type="datetimeFigureOut">
              <a:rPr lang="en-US" smtClean="0"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4AD9-CDF7-E440-89CB-0E3474ED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1B33-7B12-E442-855D-2CFBA9B969A3}" type="datetimeFigureOut">
              <a:rPr lang="en-US" smtClean="0"/>
              <a:t>6/9/11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2FF5-70D9-E748-A04E-7088A7BD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/>
          <p:cNvGrpSpPr/>
          <p:nvPr/>
        </p:nvGrpSpPr>
        <p:grpSpPr>
          <a:xfrm>
            <a:off x="0" y="2692106"/>
            <a:ext cx="9144000" cy="4165894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819" y="779785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4037" y="3083858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C9CED58-1852-E34C-AC7D-61AE9FFB5A60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80ACB83B-0230-5848-AA16-A37DA13D98CB}" type="datetime1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46B-4F6A-ED49-AC3A-CD784204464A}" type="datetime1">
              <a:rPr lang="en-US" smtClean="0"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8555-B870-5441-9FA5-F3D278F6FFC0}" type="datetime1">
              <a:rPr lang="en-US" smtClean="0"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91FE-766C-AC4C-A93F-E9E7A87BC1BC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9BB7-480A-9E4E-9A1D-9A82A0C731DC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451429"/>
            <a:ext cx="8686800" cy="5164523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83454"/>
            <a:ext cx="8686800" cy="941617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3454"/>
            <a:ext cx="7583488" cy="7839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5869-3E67-D44D-A73E-5827FD5EE437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59BABD-2FD6-C04B-BBA0-9DD181D2BBC4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664E45C-FF29-9643-B8C3-D481531018D5}" type="datetime1">
              <a:rPr lang="en-US" smtClean="0"/>
              <a:t>6/9/11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702F-491F-2A45-A435-E9C33A5E0604}" type="datetime1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171-5BFC-2342-9FD6-1AB94094FE27}" type="datetime1">
              <a:rPr lang="en-US" smtClean="0"/>
              <a:t>6/9/11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1C5-FEBA-5745-88D5-8E4DF1C52AF1}" type="datetime1">
              <a:rPr lang="en-US" smtClean="0"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12A0-B098-A64D-9947-1FD3E7A80C06}" type="datetime1">
              <a:rPr lang="en-US" smtClean="0"/>
              <a:t>6/9/11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3E5C9474-7FC9-F044-90F0-C7EA40288CCD}" type="datetime1">
              <a:rPr lang="en-US" smtClean="0"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3106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9588F19-4DEF-814C-BAB4-2C45C31D1D08}" type="datetime1">
              <a:rPr lang="en-US" smtClean="0"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9002" y="6546235"/>
            <a:ext cx="398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Hall A Collaboration Meeting, 10 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0456" y="653852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5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allaweb.jlab.org/experiment/E06-014/talks/DianaParno_PrintableDissertatio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.emf"/><Relationship Id="rId4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6" Type="http://schemas.openxmlformats.org/officeDocument/2006/relationships/image" Target="../media/image17.emf"/><Relationship Id="rId8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18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emf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5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03" y="2530405"/>
            <a:ext cx="8490668" cy="149591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</a:t>
            </a:r>
            <a:r>
              <a:rPr lang="en-US" sz="5400" baseline="-25000" dirty="0" smtClean="0"/>
              <a:t>1</a:t>
            </a:r>
            <a:r>
              <a:rPr lang="en-US" sz="5400" dirty="0" smtClean="0"/>
              <a:t> Analysis for E06-014</a:t>
            </a:r>
            <a:endParaRPr lang="en-US" sz="5400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118" y="4265016"/>
            <a:ext cx="6718039" cy="94676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Diana Parno</a:t>
            </a:r>
          </a:p>
          <a:p>
            <a:pPr algn="ctr"/>
            <a:r>
              <a:rPr lang="en-US" sz="2800" i="1" dirty="0" smtClean="0"/>
              <a:t>for the E06-014 collaboration</a:t>
            </a:r>
            <a:endParaRPr lang="en-US" sz="28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79216" y="4182397"/>
            <a:ext cx="2413842" cy="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5876" y="0"/>
            <a:ext cx="3579562" cy="266460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065" y="0"/>
            <a:ext cx="3552811" cy="266460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27118" y="6302245"/>
            <a:ext cx="6718039" cy="573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10, 2011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11627" cy="266460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327118" y="5311163"/>
            <a:ext cx="6718039" cy="108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/>
              <a:t>CENPA, University of Washington</a:t>
            </a:r>
          </a:p>
          <a:p>
            <a:pPr algn="ctr"/>
            <a:endParaRPr lang="en-US" sz="2400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1820"/>
          <a:stretch/>
        </p:blipFill>
        <p:spPr>
          <a:xfrm>
            <a:off x="7597916" y="5404594"/>
            <a:ext cx="1546084" cy="1456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1563"/>
            <a:ext cx="2407478" cy="7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Dilution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23" y="1588364"/>
            <a:ext cx="7583488" cy="4007224"/>
          </a:xfrm>
        </p:spPr>
        <p:txBody>
          <a:bodyPr/>
          <a:lstStyle/>
          <a:p>
            <a:r>
              <a:rPr lang="en-US" dirty="0" smtClean="0"/>
              <a:t>Target’s nitrogen content dilutes asymmetry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39412"/>
              </p:ext>
            </p:extLst>
          </p:nvPr>
        </p:nvGraphicFramePr>
        <p:xfrm>
          <a:off x="2477008" y="2046126"/>
          <a:ext cx="4595623" cy="102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2438400" imgH="546100" progId="Equation.3">
                  <p:embed/>
                </p:oleObj>
              </mc:Choice>
              <mc:Fallback>
                <p:oleObj name="Equation" r:id="rId3" imgW="2438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7008" y="2046126"/>
                        <a:ext cx="4595623" cy="102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206" y="2992299"/>
            <a:ext cx="5425425" cy="36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on </a:t>
            </a:r>
            <a:r>
              <a:rPr lang="en-US" baseline="30000" dirty="0" smtClean="0"/>
              <a:t>3</a:t>
            </a:r>
            <a:r>
              <a:rPr lang="en-US" dirty="0" smtClean="0"/>
              <a:t>He with 4.74-GeV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95" y="1555448"/>
            <a:ext cx="7583488" cy="868512"/>
          </a:xfrm>
        </p:spPr>
        <p:txBody>
          <a:bodyPr/>
          <a:lstStyle/>
          <a:p>
            <a:r>
              <a:rPr lang="en-US" dirty="0" smtClean="0"/>
              <a:t>Low-</a:t>
            </a:r>
            <a:r>
              <a:rPr lang="en-US" i="1" dirty="0" smtClean="0"/>
              <a:t>x</a:t>
            </a:r>
            <a:r>
              <a:rPr lang="en-US" dirty="0" smtClean="0"/>
              <a:t> bins will be more affected by </a:t>
            </a:r>
            <a:r>
              <a:rPr lang="en-US" dirty="0" err="1" smtClean="0"/>
              <a:t>radiative</a:t>
            </a:r>
            <a:r>
              <a:rPr lang="en-US" dirty="0" smtClean="0"/>
              <a:t> corrections and pair-production (not yet applied)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45721" y="2269358"/>
            <a:ext cx="7387902" cy="4357272"/>
            <a:chOff x="845721" y="2269358"/>
            <a:chExt cx="7387902" cy="43572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721" y="2366802"/>
              <a:ext cx="7370624" cy="4259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30066" y="5391583"/>
              <a:ext cx="4372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E142: Phys. Rev. D </a:t>
              </a:r>
              <a:r>
                <a:rPr lang="en-US" b="1" dirty="0" smtClean="0">
                  <a:solidFill>
                    <a:srgbClr val="000000"/>
                  </a:solidFill>
                </a:rPr>
                <a:t>54</a:t>
              </a:r>
              <a:r>
                <a:rPr lang="en-US" dirty="0" smtClean="0">
                  <a:solidFill>
                    <a:srgbClr val="000000"/>
                  </a:solidFill>
                </a:rPr>
                <a:t>: 6620 (1996)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E99117: Phys. Rev. C </a:t>
              </a:r>
              <a:r>
                <a:rPr lang="en-US" b="1" dirty="0" smtClean="0">
                  <a:solidFill>
                    <a:srgbClr val="FF0000"/>
                  </a:solidFill>
                </a:rPr>
                <a:t>70</a:t>
              </a:r>
              <a:r>
                <a:rPr lang="en-US" dirty="0" smtClean="0">
                  <a:solidFill>
                    <a:srgbClr val="FF0000"/>
                  </a:solidFill>
                </a:rPr>
                <a:t>: 065207 (2004)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290560">
              <a:off x="1851358" y="3397599"/>
              <a:ext cx="638226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8000">
                    <a:solidFill>
                      <a:schemeClr val="bg1">
                        <a:lumMod val="50000"/>
                      </a:schemeClr>
                    </a:solidFill>
                    <a:prstDash val="solid"/>
                    <a:miter lim="800000"/>
                  </a:ln>
                  <a:noFill/>
                </a:rPr>
                <a:t>Preliminary</a:t>
              </a:r>
              <a:endParaRPr lang="en-US" sz="7200" b="1" dirty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0912" y="2269358"/>
              <a:ext cx="165882" cy="1546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45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2" y="1648053"/>
            <a:ext cx="8110780" cy="2233270"/>
          </a:xfrm>
        </p:spPr>
        <p:txBody>
          <a:bodyPr>
            <a:normAutofit/>
          </a:bodyPr>
          <a:lstStyle/>
          <a:p>
            <a:r>
              <a:rPr lang="en-US" dirty="0" smtClean="0"/>
              <a:t>We’ve measured A</a:t>
            </a:r>
            <a:r>
              <a:rPr lang="en-US" baseline="-25000" dirty="0" smtClean="0"/>
              <a:t>1</a:t>
            </a:r>
            <a:r>
              <a:rPr lang="en-US" dirty="0" smtClean="0"/>
              <a:t> on </a:t>
            </a:r>
            <a:r>
              <a:rPr lang="en-US" baseline="30000" dirty="0" smtClean="0"/>
              <a:t>3</a:t>
            </a:r>
            <a:r>
              <a:rPr lang="en-US" dirty="0" smtClean="0"/>
              <a:t>He from part of the E06-014 dataset</a:t>
            </a:r>
          </a:p>
          <a:p>
            <a:pPr lvl="1"/>
            <a:r>
              <a:rPr lang="en-US" dirty="0" smtClean="0"/>
              <a:t>Wide </a:t>
            </a:r>
            <a:r>
              <a:rPr lang="en-US" i="1" dirty="0" smtClean="0"/>
              <a:t>x</a:t>
            </a:r>
            <a:r>
              <a:rPr lang="en-US" dirty="0" smtClean="0"/>
              <a:t> range (0.15 </a:t>
            </a:r>
            <a:r>
              <a:rPr lang="en-US" dirty="0" smtClean="0">
                <a:ea typeface="Lucida Grande"/>
                <a:cs typeface="Lucida Grande"/>
                <a:sym typeface="Zapf Dingbats"/>
              </a:rPr>
              <a:t>≤ x ≤ 0.55 DIS, 0.60≤x≤1.0 resonance)</a:t>
            </a:r>
          </a:p>
          <a:p>
            <a:pPr lvl="1"/>
            <a:r>
              <a:rPr lang="en-US" dirty="0" smtClean="0">
                <a:ea typeface="Lucida Grande"/>
                <a:cs typeface="Lucida Grande"/>
                <a:sym typeface="Zapf Dingbats"/>
              </a:rPr>
              <a:t>Support for previous </a:t>
            </a:r>
            <a:r>
              <a:rPr lang="en-US" dirty="0" smtClean="0">
                <a:ea typeface="Lucida Grande"/>
                <a:cs typeface="Lucida Grande"/>
                <a:sym typeface="Zapf Dingbats"/>
              </a:rPr>
              <a:t>measurements</a:t>
            </a:r>
          </a:p>
          <a:p>
            <a:pPr lvl="1"/>
            <a:r>
              <a:rPr lang="en-US" dirty="0" smtClean="0">
                <a:ea typeface="Lucida Grande"/>
                <a:cs typeface="Lucida Grande"/>
                <a:sym typeface="Zapf Dingbats"/>
              </a:rPr>
              <a:t>Details </a:t>
            </a:r>
            <a:r>
              <a:rPr lang="en-US" dirty="0">
                <a:ea typeface="Lucida Grande"/>
                <a:cs typeface="Lucida Grande"/>
                <a:sym typeface="Zapf Dingbats"/>
              </a:rPr>
              <a:t>in thesis </a:t>
            </a:r>
            <a:r>
              <a:rPr lang="en-US" dirty="0" smtClean="0">
                <a:ea typeface="Lucida Grande"/>
                <a:cs typeface="Lucida Grande"/>
                <a:sym typeface="Zapf Dingbats"/>
              </a:rPr>
              <a:t>(available at </a:t>
            </a:r>
            <a:r>
              <a:rPr lang="en-US" dirty="0" smtClean="0">
                <a:ea typeface="Lucida Grande"/>
                <a:cs typeface="Lucida Grande"/>
                <a:sym typeface="Zapf Dingbats"/>
                <a:hlinkClick r:id="rId2"/>
              </a:rPr>
              <a:t>http</a:t>
            </a:r>
            <a:r>
              <a:rPr lang="en-US" dirty="0">
                <a:ea typeface="Lucida Grande"/>
                <a:cs typeface="Lucida Grande"/>
                <a:sym typeface="Zapf Dingbats"/>
                <a:hlinkClick r:id="rId2"/>
              </a:rPr>
              <a:t>://hallaweb.jlab.org/experiment/E06-014/talks</a:t>
            </a:r>
            <a:r>
              <a:rPr lang="en-US" dirty="0" smtClean="0">
                <a:ea typeface="Lucida Grande"/>
                <a:cs typeface="Lucida Grande"/>
                <a:sym typeface="Zapf Dingbats"/>
                <a:hlinkClick r:id="rId2"/>
              </a:rPr>
              <a:t>/</a:t>
            </a:r>
            <a:r>
              <a:rPr lang="en-US" dirty="0" smtClean="0">
                <a:ea typeface="Lucida Grande"/>
                <a:cs typeface="Lucida Grande"/>
                <a:sym typeface="Zapf Dingbat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372" y="3881323"/>
            <a:ext cx="8110780" cy="188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Analysis tweaks</a:t>
            </a:r>
          </a:p>
          <a:p>
            <a:pPr lvl="1"/>
            <a:r>
              <a:rPr lang="en-US" dirty="0" smtClean="0"/>
              <a:t>Radiative corrections, pair-production corrections</a:t>
            </a:r>
          </a:p>
          <a:p>
            <a:pPr lvl="1"/>
            <a:r>
              <a:rPr lang="en-US" dirty="0" smtClean="0"/>
              <a:t>New dataset: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5.9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Extraction of neutron 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9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507" y="0"/>
            <a:ext cx="4350677" cy="123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i="1" dirty="0" smtClean="0"/>
              <a:t>Thank you!</a:t>
            </a:r>
            <a:endParaRPr lang="en-US" sz="6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066" y="2433205"/>
            <a:ext cx="8110780" cy="395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Special thanks go to the primary analysis team: </a:t>
            </a:r>
          </a:p>
          <a:p>
            <a:pPr lvl="1"/>
            <a:r>
              <a:rPr lang="en-US" dirty="0" smtClean="0"/>
              <a:t>Brad </a:t>
            </a:r>
            <a:r>
              <a:rPr lang="en-US" dirty="0" err="1" smtClean="0"/>
              <a:t>Sawatzky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David Flay </a:t>
            </a:r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Posik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Yawei</a:t>
            </a:r>
            <a:r>
              <a:rPr lang="en-US" dirty="0" smtClean="0"/>
              <a:t> Zhang </a:t>
            </a:r>
          </a:p>
          <a:p>
            <a:pPr lvl="1"/>
            <a:r>
              <a:rPr lang="en-US" dirty="0" smtClean="0"/>
              <a:t>Gregg Franklin</a:t>
            </a:r>
          </a:p>
          <a:p>
            <a:pPr lvl="1"/>
            <a:r>
              <a:rPr lang="en-US" dirty="0" err="1" smtClean="0"/>
              <a:t>Zein-Eddine</a:t>
            </a:r>
            <a:r>
              <a:rPr lang="en-US" dirty="0" smtClean="0"/>
              <a:t> </a:t>
            </a:r>
            <a:r>
              <a:rPr lang="en-US" dirty="0" err="1" smtClean="0"/>
              <a:t>Meziani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4066" y="1497794"/>
            <a:ext cx="8110780" cy="14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Thanks go to the Hall A collaboration and staff who made this experiment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548" y="1561648"/>
            <a:ext cx="5129002" cy="3602654"/>
            <a:chOff x="3638252" y="1954364"/>
            <a:chExt cx="5129002" cy="3602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660"/>
            <a:stretch/>
          </p:blipFill>
          <p:spPr>
            <a:xfrm>
              <a:off x="4750129" y="1954364"/>
              <a:ext cx="4017125" cy="32360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74184" y="5187686"/>
              <a:ext cx="4418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Adapted from </a:t>
              </a:r>
              <a:r>
                <a:rPr lang="en-US" dirty="0" err="1" smtClean="0"/>
                <a:t>Xin</a:t>
              </a:r>
              <a:r>
                <a:rPr lang="en-US" dirty="0" smtClean="0"/>
                <a:t> </a:t>
              </a:r>
              <a:r>
                <a:rPr lang="en-US" dirty="0" err="1" smtClean="0"/>
                <a:t>Qian</a:t>
              </a:r>
              <a:r>
                <a:rPr lang="en-US" dirty="0" smtClean="0"/>
                <a:t>, PhD thesis, 2010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730096" y="3470253"/>
              <a:ext cx="920024" cy="35002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8252" y="3035569"/>
              <a:ext cx="99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Scattered</a:t>
              </a:r>
            </a:p>
            <a:p>
              <a:pPr algn="ctr"/>
              <a:r>
                <a:rPr lang="en-US" sz="1400" i="1" dirty="0" smtClean="0"/>
                <a:t>particles</a:t>
              </a:r>
              <a:endParaRPr lang="en-US" sz="14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BigBite</a:t>
            </a:r>
            <a:r>
              <a:rPr lang="en-US" dirty="0" smtClean="0"/>
              <a:t> Spectrometer</a:t>
            </a:r>
            <a:endParaRPr lang="en-US" dirty="0"/>
          </a:p>
        </p:txBody>
      </p:sp>
      <p:sp>
        <p:nvSpPr>
          <p:cNvPr id="9" name="Donut 8"/>
          <p:cNvSpPr/>
          <p:nvPr/>
        </p:nvSpPr>
        <p:spPr>
          <a:xfrm rot="16200000">
            <a:off x="736362" y="2606621"/>
            <a:ext cx="2453552" cy="1493872"/>
          </a:xfrm>
          <a:prstGeom prst="donut">
            <a:avLst>
              <a:gd name="adj" fmla="val 270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8547" y="1471642"/>
            <a:ext cx="3683139" cy="128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Separates by charge and momentum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48550" y="2664080"/>
            <a:ext cx="3683139" cy="128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MWDCs</a:t>
            </a:r>
          </a:p>
          <a:p>
            <a:pPr lvl="1"/>
            <a:r>
              <a:rPr lang="en-US" dirty="0" smtClean="0"/>
              <a:t>Reconstruct trajectory, forward and back</a:t>
            </a:r>
            <a:endParaRPr lang="en-US" dirty="0"/>
          </a:p>
        </p:txBody>
      </p:sp>
      <p:sp>
        <p:nvSpPr>
          <p:cNvPr id="13" name="Donut 12"/>
          <p:cNvSpPr/>
          <p:nvPr/>
        </p:nvSpPr>
        <p:spPr>
          <a:xfrm rot="15529459">
            <a:off x="1685265" y="3071824"/>
            <a:ext cx="2453552" cy="510958"/>
          </a:xfrm>
          <a:prstGeom prst="donut">
            <a:avLst>
              <a:gd name="adj" fmla="val 1076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 rot="15529459">
            <a:off x="2360481" y="3014339"/>
            <a:ext cx="2453552" cy="274697"/>
          </a:xfrm>
          <a:prstGeom prst="donut">
            <a:avLst>
              <a:gd name="adj" fmla="val 2129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 rot="15342706">
            <a:off x="2094225" y="2839064"/>
            <a:ext cx="2453552" cy="730271"/>
          </a:xfrm>
          <a:prstGeom prst="donut">
            <a:avLst>
              <a:gd name="adj" fmla="val 490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48550" y="3875743"/>
            <a:ext cx="3683139" cy="128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</a:t>
            </a:r>
            <a:r>
              <a:rPr lang="en-US" dirty="0" err="1" smtClean="0"/>
              <a:t>Čerenkov</a:t>
            </a:r>
            <a:endParaRPr lang="en-US" dirty="0" smtClean="0"/>
          </a:p>
          <a:p>
            <a:pPr lvl="1"/>
            <a:r>
              <a:rPr lang="en-US" dirty="0" smtClean="0"/>
              <a:t>Removes </a:t>
            </a:r>
            <a:r>
              <a:rPr lang="en-US" dirty="0" err="1" smtClean="0"/>
              <a:t>pions</a:t>
            </a:r>
            <a:r>
              <a:rPr lang="en-US" dirty="0" smtClean="0"/>
              <a:t> from online trigger</a:t>
            </a:r>
            <a:endParaRPr lang="en-US" dirty="0"/>
          </a:p>
        </p:txBody>
      </p:sp>
      <p:sp>
        <p:nvSpPr>
          <p:cNvPr id="17" name="Donut 16"/>
          <p:cNvSpPr/>
          <p:nvPr/>
        </p:nvSpPr>
        <p:spPr>
          <a:xfrm rot="15498990">
            <a:off x="2651396" y="2770399"/>
            <a:ext cx="2453552" cy="674672"/>
          </a:xfrm>
          <a:prstGeom prst="donut">
            <a:avLst>
              <a:gd name="adj" fmla="val 429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348550" y="5177989"/>
            <a:ext cx="3683139" cy="128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Calorimeter</a:t>
            </a:r>
          </a:p>
          <a:p>
            <a:pPr lvl="1"/>
            <a:r>
              <a:rPr lang="en-US" dirty="0" smtClean="0"/>
              <a:t>Measures energy</a:t>
            </a:r>
          </a:p>
          <a:p>
            <a:pPr lvl="1"/>
            <a:r>
              <a:rPr lang="en-US" dirty="0" smtClean="0"/>
              <a:t>Particle identification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</a:t>
            </a:r>
            <a:r>
              <a:rPr lang="en-US" baseline="30000" dirty="0" smtClean="0"/>
              <a:t>3</a:t>
            </a:r>
            <a:r>
              <a:rPr lang="en-US" dirty="0" smtClean="0"/>
              <a:t>He Asymmetries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3" y="1638554"/>
            <a:ext cx="8602655" cy="49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 </a:t>
            </a:r>
            <a:r>
              <a:rPr lang="en-US" dirty="0" smtClean="0"/>
              <a:t>on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5" y="1648378"/>
            <a:ext cx="7722775" cy="48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8566" y="1617946"/>
            <a:ext cx="4005238" cy="3213658"/>
            <a:chOff x="1540095" y="167164"/>
            <a:chExt cx="5545308" cy="44493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1540095" y="167164"/>
              <a:ext cx="5384818" cy="429314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099878" y="3275914"/>
              <a:ext cx="1985525" cy="13406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3" y="83454"/>
            <a:ext cx="8655074" cy="78390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Introduction: Deep Inelastic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49" y="1541439"/>
            <a:ext cx="3699796" cy="1109533"/>
          </a:xfrm>
        </p:spPr>
        <p:txBody>
          <a:bodyPr/>
          <a:lstStyle/>
          <a:p>
            <a:r>
              <a:rPr lang="en-US" dirty="0" smtClean="0"/>
              <a:t>Start with a polarized electron and a polarized nucleon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66" y="1617946"/>
            <a:ext cx="2030935" cy="135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13" y="2169433"/>
            <a:ext cx="132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Incident electron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1676" y="1646213"/>
            <a:ext cx="47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lantagenet Cherokee"/>
                <a:cs typeface="Plantagenet Cherokee"/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136" y="4407538"/>
            <a:ext cx="132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Incident nucleon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4283" y="1642059"/>
            <a:ext cx="54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lantagenet Cherokee"/>
                <a:cs typeface="Plantagenet Cherokee"/>
              </a:rPr>
              <a:t>k</a:t>
            </a:r>
            <a:r>
              <a:rPr lang="en-US" sz="2800" i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’</a:t>
            </a:r>
            <a:endParaRPr lang="en-US" sz="2800" i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7338" y="2170840"/>
            <a:ext cx="132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Scattered electron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9282" y="3293375"/>
            <a:ext cx="47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q</a:t>
            </a:r>
            <a:endParaRPr lang="en-US" sz="2800" i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7875" y="3326118"/>
            <a:ext cx="132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Virtual photon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46378" y="4241147"/>
            <a:ext cx="2776640" cy="2059081"/>
            <a:chOff x="2649070" y="2797765"/>
            <a:chExt cx="3571413" cy="26484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6011" y="2797765"/>
              <a:ext cx="3184472" cy="264846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649070" y="4395073"/>
              <a:ext cx="436551" cy="3869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87978" y="3789883"/>
              <a:ext cx="291303" cy="1127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89282" y="6038618"/>
            <a:ext cx="47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lantagenet Cherokee"/>
                <a:cs typeface="Plantagenet Cherokee"/>
              </a:rPr>
              <a:t>p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2252" y="5109856"/>
            <a:ext cx="1537114" cy="1100461"/>
            <a:chOff x="592252" y="5109856"/>
            <a:chExt cx="1537114" cy="1100461"/>
          </a:xfrm>
        </p:grpSpPr>
        <p:grpSp>
          <p:nvGrpSpPr>
            <p:cNvPr id="8" name="Group 7"/>
            <p:cNvGrpSpPr/>
            <p:nvPr/>
          </p:nvGrpSpPr>
          <p:grpSpPr>
            <a:xfrm>
              <a:off x="592252" y="5109856"/>
              <a:ext cx="1460890" cy="1100461"/>
              <a:chOff x="468566" y="4878591"/>
              <a:chExt cx="2202319" cy="165896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8566" y="4878591"/>
                <a:ext cx="2202319" cy="1658965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1280360" y="5474404"/>
                <a:ext cx="1032498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280360" y="5570400"/>
                <a:ext cx="910782" cy="1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875534" y="5899415"/>
                <a:ext cx="854787" cy="1589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1813334" y="5948209"/>
                <a:ext cx="757204" cy="1589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9" name="Straight Connector 28"/>
            <p:cNvCxnSpPr/>
            <p:nvPr/>
          </p:nvCxnSpPr>
          <p:spPr>
            <a:xfrm flipV="1">
              <a:off x="2032335" y="5499858"/>
              <a:ext cx="97031" cy="6052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3819" y="5166069"/>
              <a:ext cx="97031" cy="6052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5119549" y="2996243"/>
            <a:ext cx="3699796" cy="103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They exchange a virtual photon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119549" y="4090136"/>
            <a:ext cx="3699796" cy="125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Virtual photon probes single quasi-free quark inside nucleon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</a:t>
            </a:fld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108506" y="5535150"/>
            <a:ext cx="3699796" cy="1042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measure scattered electron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Photon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57" y="1569797"/>
            <a:ext cx="8080779" cy="583682"/>
          </a:xfrm>
        </p:spPr>
        <p:txBody>
          <a:bodyPr>
            <a:normAutofit/>
          </a:bodyPr>
          <a:lstStyle/>
          <a:p>
            <a:r>
              <a:rPr lang="en-US" dirty="0" smtClean="0"/>
              <a:t>What spin information do we have at the hadron vertex?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298291" y="2418902"/>
            <a:ext cx="6771616" cy="1916194"/>
            <a:chOff x="1070561" y="3636842"/>
            <a:chExt cx="6771616" cy="191619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258291" y="4358861"/>
              <a:ext cx="1104900" cy="1588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rved Down Arrow 5"/>
            <p:cNvSpPr/>
            <p:nvPr/>
          </p:nvSpPr>
          <p:spPr>
            <a:xfrm rot="10800000" flipH="1">
              <a:off x="1601191" y="4360449"/>
              <a:ext cx="381000" cy="355600"/>
            </a:xfrm>
            <a:prstGeom prst="curvedDownArrow">
              <a:avLst/>
            </a:prstGeom>
            <a:solidFill>
              <a:srgbClr val="BFBFBF"/>
            </a:solidFill>
            <a:ln w="19050" cmpd="sng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31"/>
            <p:cNvGrpSpPr/>
            <p:nvPr/>
          </p:nvGrpSpPr>
          <p:grpSpPr>
            <a:xfrm>
              <a:off x="2750541" y="4200111"/>
              <a:ext cx="1104900" cy="317500"/>
              <a:chOff x="1803400" y="1073150"/>
              <a:chExt cx="1104900" cy="3175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1803400" y="1236401"/>
                <a:ext cx="1104900" cy="1588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2355850" y="1073150"/>
                <a:ext cx="317500" cy="317500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9050" cmpd="sng">
                <a:solidFill>
                  <a:schemeClr val="tx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70561" y="5117901"/>
              <a:ext cx="1980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Plantagenet Cherokee"/>
                </a:rPr>
                <a:t>Same </a:t>
              </a:r>
              <a:r>
                <a:rPr lang="en-US" sz="2000" dirty="0" err="1" smtClean="0">
                  <a:cs typeface="Plantagenet Cherokee"/>
                </a:rPr>
                <a:t>helicities</a:t>
              </a:r>
              <a:r>
                <a:rPr lang="en-US" sz="2000" dirty="0">
                  <a:cs typeface="Plantagenet Cherokee"/>
                </a:rPr>
                <a:t>:</a:t>
              </a:r>
              <a:endParaRPr lang="en-US" sz="2000" baseline="-25000" dirty="0">
                <a:cs typeface="Plantagenet Cherokee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43541" y="4830448"/>
              <a:ext cx="869950" cy="182033"/>
            </a:xfrm>
            <a:custGeom>
              <a:avLst/>
              <a:gdLst>
                <a:gd name="connsiteX0" fmla="*/ 0 w 869950"/>
                <a:gd name="connsiteY0" fmla="*/ 180975 h 182033"/>
                <a:gd name="connsiteX1" fmla="*/ 82550 w 869950"/>
                <a:gd name="connsiteY1" fmla="*/ 15875 h 182033"/>
                <a:gd name="connsiteX2" fmla="*/ 158750 w 869950"/>
                <a:gd name="connsiteY2" fmla="*/ 180975 h 182033"/>
                <a:gd name="connsiteX3" fmla="*/ 241300 w 869950"/>
                <a:gd name="connsiteY3" fmla="*/ 22225 h 182033"/>
                <a:gd name="connsiteX4" fmla="*/ 330200 w 869950"/>
                <a:gd name="connsiteY4" fmla="*/ 174625 h 182033"/>
                <a:gd name="connsiteX5" fmla="*/ 406400 w 869950"/>
                <a:gd name="connsiteY5" fmla="*/ 22225 h 182033"/>
                <a:gd name="connsiteX6" fmla="*/ 482600 w 869950"/>
                <a:gd name="connsiteY6" fmla="*/ 174625 h 182033"/>
                <a:gd name="connsiteX7" fmla="*/ 571500 w 869950"/>
                <a:gd name="connsiteY7" fmla="*/ 22225 h 182033"/>
                <a:gd name="connsiteX8" fmla="*/ 647700 w 869950"/>
                <a:gd name="connsiteY8" fmla="*/ 174625 h 182033"/>
                <a:gd name="connsiteX9" fmla="*/ 742950 w 869950"/>
                <a:gd name="connsiteY9" fmla="*/ 9525 h 182033"/>
                <a:gd name="connsiteX10" fmla="*/ 793750 w 869950"/>
                <a:gd name="connsiteY10" fmla="*/ 117475 h 182033"/>
                <a:gd name="connsiteX11" fmla="*/ 869950 w 869950"/>
                <a:gd name="connsiteY11" fmla="*/ 111125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0" h="182033">
                  <a:moveTo>
                    <a:pt x="0" y="180975"/>
                  </a:moveTo>
                  <a:cubicBezTo>
                    <a:pt x="28046" y="98425"/>
                    <a:pt x="56092" y="15875"/>
                    <a:pt x="82550" y="15875"/>
                  </a:cubicBezTo>
                  <a:cubicBezTo>
                    <a:pt x="109008" y="15875"/>
                    <a:pt x="132292" y="179917"/>
                    <a:pt x="158750" y="180975"/>
                  </a:cubicBezTo>
                  <a:cubicBezTo>
                    <a:pt x="185208" y="182033"/>
                    <a:pt x="212725" y="23283"/>
                    <a:pt x="241300" y="22225"/>
                  </a:cubicBezTo>
                  <a:cubicBezTo>
                    <a:pt x="269875" y="21167"/>
                    <a:pt x="302683" y="174625"/>
                    <a:pt x="330200" y="174625"/>
                  </a:cubicBezTo>
                  <a:cubicBezTo>
                    <a:pt x="357717" y="174625"/>
                    <a:pt x="381000" y="22225"/>
                    <a:pt x="406400" y="22225"/>
                  </a:cubicBezTo>
                  <a:cubicBezTo>
                    <a:pt x="431800" y="22225"/>
                    <a:pt x="455083" y="174625"/>
                    <a:pt x="482600" y="174625"/>
                  </a:cubicBezTo>
                  <a:cubicBezTo>
                    <a:pt x="510117" y="174625"/>
                    <a:pt x="543983" y="22225"/>
                    <a:pt x="571500" y="22225"/>
                  </a:cubicBezTo>
                  <a:cubicBezTo>
                    <a:pt x="599017" y="22225"/>
                    <a:pt x="619125" y="176742"/>
                    <a:pt x="647700" y="174625"/>
                  </a:cubicBezTo>
                  <a:cubicBezTo>
                    <a:pt x="676275" y="172508"/>
                    <a:pt x="718608" y="19050"/>
                    <a:pt x="742950" y="9525"/>
                  </a:cubicBezTo>
                  <a:cubicBezTo>
                    <a:pt x="767292" y="0"/>
                    <a:pt x="772583" y="100542"/>
                    <a:pt x="793750" y="117475"/>
                  </a:cubicBezTo>
                  <a:cubicBezTo>
                    <a:pt x="814917" y="134408"/>
                    <a:pt x="854075" y="112183"/>
                    <a:pt x="869950" y="111125"/>
                  </a:cubicBezTo>
                </a:path>
              </a:pathLst>
            </a:cu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2813566" y="4923054"/>
              <a:ext cx="80645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0"/>
            <p:cNvGrpSpPr/>
            <p:nvPr/>
          </p:nvGrpSpPr>
          <p:grpSpPr>
            <a:xfrm>
              <a:off x="4588261" y="4006174"/>
              <a:ext cx="1104900" cy="357188"/>
              <a:chOff x="5905500" y="1043249"/>
              <a:chExt cx="1104900" cy="35718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5905500" y="1398849"/>
                <a:ext cx="1104900" cy="1588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urved Down Arrow 14"/>
              <p:cNvSpPr/>
              <p:nvPr/>
            </p:nvSpPr>
            <p:spPr>
              <a:xfrm>
                <a:off x="6286500" y="1043249"/>
                <a:ext cx="381000" cy="355600"/>
              </a:xfrm>
              <a:prstGeom prst="curvedDownArrow">
                <a:avLst/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chemeClr val="tx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2"/>
            <p:cNvGrpSpPr/>
            <p:nvPr/>
          </p:nvGrpSpPr>
          <p:grpSpPr>
            <a:xfrm>
              <a:off x="6074161" y="4190857"/>
              <a:ext cx="1104900" cy="317500"/>
              <a:chOff x="7702550" y="1043249"/>
              <a:chExt cx="1104900" cy="3175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7702550" y="1206500"/>
                <a:ext cx="1104900" cy="1588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8255000" y="1043249"/>
                <a:ext cx="317500" cy="317500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9050" cmpd="sng">
                <a:solidFill>
                  <a:schemeClr val="tx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421828" y="5117901"/>
              <a:ext cx="3420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cs typeface="Plantagenet Cherokee"/>
                </a:rPr>
                <a:t>Opposite </a:t>
              </a:r>
              <a:r>
                <a:rPr lang="en-US" sz="2000" dirty="0" err="1" smtClean="0">
                  <a:cs typeface="Plantagenet Cherokee"/>
                </a:rPr>
                <a:t>helicities</a:t>
              </a:r>
              <a:r>
                <a:rPr lang="en-US" sz="2000" dirty="0">
                  <a:cs typeface="Plantagenet Cherokee"/>
                </a:rPr>
                <a:t>:</a:t>
              </a:r>
              <a:endParaRPr lang="en-US" sz="2000" baseline="-25000" dirty="0">
                <a:cs typeface="Plantagenet Cherokee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93806" y="4830448"/>
              <a:ext cx="869950" cy="182033"/>
            </a:xfrm>
            <a:custGeom>
              <a:avLst/>
              <a:gdLst>
                <a:gd name="connsiteX0" fmla="*/ 0 w 869950"/>
                <a:gd name="connsiteY0" fmla="*/ 180975 h 182033"/>
                <a:gd name="connsiteX1" fmla="*/ 82550 w 869950"/>
                <a:gd name="connsiteY1" fmla="*/ 15875 h 182033"/>
                <a:gd name="connsiteX2" fmla="*/ 158750 w 869950"/>
                <a:gd name="connsiteY2" fmla="*/ 180975 h 182033"/>
                <a:gd name="connsiteX3" fmla="*/ 241300 w 869950"/>
                <a:gd name="connsiteY3" fmla="*/ 22225 h 182033"/>
                <a:gd name="connsiteX4" fmla="*/ 330200 w 869950"/>
                <a:gd name="connsiteY4" fmla="*/ 174625 h 182033"/>
                <a:gd name="connsiteX5" fmla="*/ 406400 w 869950"/>
                <a:gd name="connsiteY5" fmla="*/ 22225 h 182033"/>
                <a:gd name="connsiteX6" fmla="*/ 482600 w 869950"/>
                <a:gd name="connsiteY6" fmla="*/ 174625 h 182033"/>
                <a:gd name="connsiteX7" fmla="*/ 571500 w 869950"/>
                <a:gd name="connsiteY7" fmla="*/ 22225 h 182033"/>
                <a:gd name="connsiteX8" fmla="*/ 647700 w 869950"/>
                <a:gd name="connsiteY8" fmla="*/ 174625 h 182033"/>
                <a:gd name="connsiteX9" fmla="*/ 742950 w 869950"/>
                <a:gd name="connsiteY9" fmla="*/ 9525 h 182033"/>
                <a:gd name="connsiteX10" fmla="*/ 793750 w 869950"/>
                <a:gd name="connsiteY10" fmla="*/ 117475 h 182033"/>
                <a:gd name="connsiteX11" fmla="*/ 869950 w 869950"/>
                <a:gd name="connsiteY11" fmla="*/ 111125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0" h="182033">
                  <a:moveTo>
                    <a:pt x="0" y="180975"/>
                  </a:moveTo>
                  <a:cubicBezTo>
                    <a:pt x="28046" y="98425"/>
                    <a:pt x="56092" y="15875"/>
                    <a:pt x="82550" y="15875"/>
                  </a:cubicBezTo>
                  <a:cubicBezTo>
                    <a:pt x="109008" y="15875"/>
                    <a:pt x="132292" y="179917"/>
                    <a:pt x="158750" y="180975"/>
                  </a:cubicBezTo>
                  <a:cubicBezTo>
                    <a:pt x="185208" y="182033"/>
                    <a:pt x="212725" y="23283"/>
                    <a:pt x="241300" y="22225"/>
                  </a:cubicBezTo>
                  <a:cubicBezTo>
                    <a:pt x="269875" y="21167"/>
                    <a:pt x="302683" y="174625"/>
                    <a:pt x="330200" y="174625"/>
                  </a:cubicBezTo>
                  <a:cubicBezTo>
                    <a:pt x="357717" y="174625"/>
                    <a:pt x="381000" y="22225"/>
                    <a:pt x="406400" y="22225"/>
                  </a:cubicBezTo>
                  <a:cubicBezTo>
                    <a:pt x="431800" y="22225"/>
                    <a:pt x="455083" y="174625"/>
                    <a:pt x="482600" y="174625"/>
                  </a:cubicBezTo>
                  <a:cubicBezTo>
                    <a:pt x="510117" y="174625"/>
                    <a:pt x="543983" y="22225"/>
                    <a:pt x="571500" y="22225"/>
                  </a:cubicBezTo>
                  <a:cubicBezTo>
                    <a:pt x="599017" y="22225"/>
                    <a:pt x="619125" y="176742"/>
                    <a:pt x="647700" y="174625"/>
                  </a:cubicBezTo>
                  <a:cubicBezTo>
                    <a:pt x="676275" y="172508"/>
                    <a:pt x="718608" y="19050"/>
                    <a:pt x="742950" y="9525"/>
                  </a:cubicBezTo>
                  <a:cubicBezTo>
                    <a:pt x="767292" y="0"/>
                    <a:pt x="772583" y="100542"/>
                    <a:pt x="793750" y="117475"/>
                  </a:cubicBezTo>
                  <a:cubicBezTo>
                    <a:pt x="814917" y="134408"/>
                    <a:pt x="854075" y="112183"/>
                    <a:pt x="869950" y="111125"/>
                  </a:cubicBezTo>
                </a:path>
              </a:pathLst>
            </a:cu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6147066" y="4921464"/>
              <a:ext cx="80645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61513" y="3636842"/>
              <a:ext cx="1446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Plantagenet Cherokee"/>
                  <a:cs typeface="Plantagenet Cherokee"/>
                </a:rPr>
                <a:t>Photon spin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74404" y="3636842"/>
              <a:ext cx="1446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Plantagenet Cherokee"/>
                  <a:cs typeface="Plantagenet Cherokee"/>
                </a:rPr>
                <a:t>Photon spin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86626" y="3636842"/>
              <a:ext cx="158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Plantagenet Cherokee"/>
                  <a:cs typeface="Plantagenet Cherokee"/>
                </a:rPr>
                <a:t>Nucleon spin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83661" y="3636842"/>
              <a:ext cx="158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Plantagenet Cherokee"/>
                  <a:cs typeface="Plantagenet Cherokee"/>
                </a:rPr>
                <a:t>Nucleon spin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130771"/>
                </p:ext>
              </p:extLst>
            </p:nvPr>
          </p:nvGraphicFramePr>
          <p:xfrm>
            <a:off x="1120449" y="4780754"/>
            <a:ext cx="199231" cy="287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3" name="Equation" r:id="rId3" imgW="114300" imgH="165100" progId="Equation.3">
                    <p:embed/>
                  </p:oleObj>
                </mc:Choice>
                <mc:Fallback>
                  <p:oleObj name="Equation" r:id="rId3" imgW="1143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449" y="4780754"/>
                          <a:ext cx="199231" cy="2877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3067402"/>
                </p:ext>
              </p:extLst>
            </p:nvPr>
          </p:nvGraphicFramePr>
          <p:xfrm>
            <a:off x="4464404" y="4809499"/>
            <a:ext cx="20002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4" name="Equation" r:id="rId5" imgW="114300" imgH="165100" progId="Equation.3">
                    <p:embed/>
                  </p:oleObj>
                </mc:Choice>
                <mc:Fallback>
                  <p:oleObj name="Equation" r:id="rId5" imgW="1143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404" y="4809499"/>
                          <a:ext cx="200025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1932171"/>
                </p:ext>
              </p:extLst>
            </p:nvPr>
          </p:nvGraphicFramePr>
          <p:xfrm>
            <a:off x="7022882" y="4777794"/>
            <a:ext cx="22225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5" name="Equation" r:id="rId7" imgW="127000" imgH="165100" progId="Equation.3">
                    <p:embed/>
                  </p:oleObj>
                </mc:Choice>
                <mc:Fallback>
                  <p:oleObj name="Equation" r:id="rId7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2882" y="4777794"/>
                          <a:ext cx="222250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546031"/>
                </p:ext>
              </p:extLst>
            </p:nvPr>
          </p:nvGraphicFramePr>
          <p:xfrm>
            <a:off x="3641184" y="4801258"/>
            <a:ext cx="22225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" name="Equation" r:id="rId9" imgW="127000" imgH="165100" progId="Equation.3">
                    <p:embed/>
                  </p:oleObj>
                </mc:Choice>
                <mc:Fallback>
                  <p:oleObj name="Equation" r:id="rId9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1184" y="4801258"/>
                          <a:ext cx="222250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958524"/>
                </p:ext>
              </p:extLst>
            </p:nvPr>
          </p:nvGraphicFramePr>
          <p:xfrm>
            <a:off x="2999900" y="5087898"/>
            <a:ext cx="701284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7" name="Equation" r:id="rId11" imgW="266700" imgH="177800" progId="Equation.3">
                    <p:embed/>
                  </p:oleObj>
                </mc:Choice>
                <mc:Fallback>
                  <p:oleObj name="Equation" r:id="rId11" imgW="266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900" y="5087898"/>
                          <a:ext cx="701284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87462"/>
                </p:ext>
              </p:extLst>
            </p:nvPr>
          </p:nvGraphicFramePr>
          <p:xfrm>
            <a:off x="6708561" y="5117901"/>
            <a:ext cx="600983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8" name="Equation" r:id="rId13" imgW="254000" imgH="177800" progId="Equation.3">
                    <p:embed/>
                  </p:oleObj>
                </mc:Choice>
                <mc:Fallback>
                  <p:oleObj name="Equation" r:id="rId13" imgW="2540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561" y="5117901"/>
                          <a:ext cx="600983" cy="420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569457" y="4566285"/>
            <a:ext cx="8080779" cy="1549617"/>
            <a:chOff x="569457" y="3915778"/>
            <a:chExt cx="8080779" cy="1549617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69457" y="3915778"/>
              <a:ext cx="8080779" cy="4803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We can form an asymmetry based on this relationship</a:t>
              </a:r>
              <a:endParaRPr lang="en-US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9818518"/>
                </p:ext>
              </p:extLst>
            </p:nvPr>
          </p:nvGraphicFramePr>
          <p:xfrm>
            <a:off x="1547410" y="4537070"/>
            <a:ext cx="3130077" cy="92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9" name="Equation" r:id="rId15" imgW="1371600" imgH="406400" progId="Equation.3">
                    <p:embed/>
                  </p:oleObj>
                </mc:Choice>
                <mc:Fallback>
                  <p:oleObj name="Equation" r:id="rId15" imgW="13716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410" y="4537070"/>
                          <a:ext cx="3130077" cy="928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7934"/>
              </p:ext>
            </p:extLst>
          </p:nvPr>
        </p:nvGraphicFramePr>
        <p:xfrm>
          <a:off x="4733091" y="5052170"/>
          <a:ext cx="1568800" cy="116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17" imgW="736600" imgH="546100" progId="Equation.3">
                  <p:embed/>
                </p:oleObj>
              </mc:Choice>
              <mc:Fallback>
                <p:oleObj name="Equation" r:id="rId17" imgW="736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33091" y="5052170"/>
                        <a:ext cx="1568800" cy="116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5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DIS Data on Nucleon 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83" y="1419148"/>
            <a:ext cx="4418092" cy="519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5" y="1429148"/>
            <a:ext cx="4420120" cy="518883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5065"/>
            <a:ext cx="7583488" cy="2195264"/>
          </a:xfrm>
        </p:spPr>
        <p:txBody>
          <a:bodyPr/>
          <a:lstStyle/>
          <a:p>
            <a:r>
              <a:rPr lang="en-US" dirty="0"/>
              <a:t>E06-014 ran in February-March 2009</a:t>
            </a:r>
          </a:p>
          <a:p>
            <a:r>
              <a:rPr lang="en-US" dirty="0"/>
              <a:t>Large </a:t>
            </a:r>
            <a:r>
              <a:rPr lang="en-US" i="1" dirty="0"/>
              <a:t>x</a:t>
            </a:r>
            <a:r>
              <a:rPr lang="en-US" dirty="0"/>
              <a:t> range from </a:t>
            </a:r>
            <a:r>
              <a:rPr lang="en-US" dirty="0" err="1"/>
              <a:t>BigBite</a:t>
            </a:r>
            <a:endParaRPr lang="en-US" dirty="0"/>
          </a:p>
          <a:p>
            <a:r>
              <a:rPr lang="en-US" dirty="0"/>
              <a:t>Form double-spin asymmetries (parallel and perpendicular target spin) corrected for polarization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02530"/>
              </p:ext>
            </p:extLst>
          </p:nvPr>
        </p:nvGraphicFramePr>
        <p:xfrm>
          <a:off x="2587926" y="3740329"/>
          <a:ext cx="3809593" cy="111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926" y="3740329"/>
                        <a:ext cx="3809593" cy="111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08204"/>
              </p:ext>
            </p:extLst>
          </p:nvPr>
        </p:nvGraphicFramePr>
        <p:xfrm>
          <a:off x="2388498" y="5429385"/>
          <a:ext cx="4727809" cy="110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1968500" imgH="444500" progId="Equation.3">
                  <p:embed/>
                </p:oleObj>
              </mc:Choice>
              <mc:Fallback>
                <p:oleObj name="Equation" r:id="rId5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498" y="5429385"/>
                        <a:ext cx="4727809" cy="110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779463" y="4859019"/>
            <a:ext cx="7583488" cy="122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Kinematics, world </a:t>
            </a:r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  <a:r>
              <a:rPr lang="en-US" dirty="0" smtClean="0"/>
              <a:t> data then give us 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0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17" y="83454"/>
            <a:ext cx="8430826" cy="783906"/>
          </a:xfrm>
        </p:spPr>
        <p:txBody>
          <a:bodyPr>
            <a:normAutofit/>
          </a:bodyPr>
          <a:lstStyle/>
          <a:p>
            <a:r>
              <a:rPr lang="en-US" dirty="0" smtClean="0"/>
              <a:t>E06-014 Setup in Hall 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04215" y="4003714"/>
            <a:ext cx="2885949" cy="2603574"/>
            <a:chOff x="2998444" y="4003714"/>
            <a:chExt cx="2885949" cy="26035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26591" y="4500907"/>
              <a:ext cx="2829654" cy="2106381"/>
            </a:xfrm>
            <a:prstGeom prst="rect">
              <a:avLst/>
            </a:prstGeom>
            <a:ln w="38100" cmpd="sng">
              <a:noFill/>
            </a:ln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998444" y="4003714"/>
              <a:ext cx="2885949" cy="4971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 smtClean="0"/>
                <a:t>BigBite</a:t>
              </a:r>
              <a:r>
                <a:rPr lang="en-US" dirty="0" smtClean="0"/>
                <a:t> spectrometer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3352" y="6515848"/>
            <a:ext cx="509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Photos from </a:t>
            </a:r>
            <a:r>
              <a:rPr lang="en-US" dirty="0" err="1" smtClean="0">
                <a:solidFill>
                  <a:schemeClr val="bg1"/>
                </a:solidFill>
              </a:rPr>
              <a:t>Transversity</a:t>
            </a:r>
            <a:r>
              <a:rPr lang="en-US" dirty="0" smtClean="0">
                <a:solidFill>
                  <a:schemeClr val="bg1"/>
                </a:solidFill>
              </a:rPr>
              <a:t> (E06-010) Photo Diary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35243" y="1469770"/>
            <a:ext cx="6430925" cy="2442477"/>
            <a:chOff x="358032" y="1469770"/>
            <a:chExt cx="6430925" cy="2442477"/>
          </a:xfrm>
        </p:grpSpPr>
        <p:grpSp>
          <p:nvGrpSpPr>
            <p:cNvPr id="9" name="Group 8"/>
            <p:cNvGrpSpPr/>
            <p:nvPr/>
          </p:nvGrpSpPr>
          <p:grpSpPr>
            <a:xfrm>
              <a:off x="1767377" y="1469770"/>
              <a:ext cx="5021580" cy="2442477"/>
              <a:chOff x="2727960" y="3202940"/>
              <a:chExt cx="5321300" cy="25882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7960" y="3202940"/>
                <a:ext cx="5321300" cy="24638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799840" y="5191760"/>
                <a:ext cx="822960" cy="599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246880" y="5110480"/>
                <a:ext cx="182880" cy="111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99280" y="4998720"/>
                <a:ext cx="223520" cy="213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27960" y="3302000"/>
                <a:ext cx="1671320" cy="396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58032" y="2585980"/>
              <a:ext cx="840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Compton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Polarimeter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78123" y="2715166"/>
              <a:ext cx="975124" cy="435523"/>
              <a:chOff x="391540" y="2613816"/>
              <a:chExt cx="975124" cy="435523"/>
            </a:xfrm>
          </p:grpSpPr>
          <p:grpSp>
            <p:nvGrpSpPr>
              <p:cNvPr id="28" name="Group 26"/>
              <p:cNvGrpSpPr/>
              <p:nvPr/>
            </p:nvGrpSpPr>
            <p:grpSpPr>
              <a:xfrm>
                <a:off x="391540" y="2877849"/>
                <a:ext cx="792089" cy="111442"/>
                <a:chOff x="203200" y="3637668"/>
                <a:chExt cx="8468778" cy="1191509"/>
              </a:xfrm>
            </p:grpSpPr>
            <p:grpSp>
              <p:nvGrpSpPr>
                <p:cNvPr id="29" name="Group 191"/>
                <p:cNvGrpSpPr/>
                <p:nvPr/>
              </p:nvGrpSpPr>
              <p:grpSpPr>
                <a:xfrm>
                  <a:off x="203200" y="3637668"/>
                  <a:ext cx="8468778" cy="1191509"/>
                  <a:chOff x="203200" y="3637668"/>
                  <a:chExt cx="8468778" cy="1191509"/>
                </a:xfrm>
              </p:grpSpPr>
              <p:grpSp>
                <p:nvGrpSpPr>
                  <p:cNvPr id="31" name="Group 111"/>
                  <p:cNvGrpSpPr/>
                  <p:nvPr/>
                </p:nvGrpSpPr>
                <p:grpSpPr>
                  <a:xfrm>
                    <a:off x="203200" y="3637668"/>
                    <a:ext cx="7859183" cy="1191509"/>
                    <a:chOff x="203200" y="3637668"/>
                    <a:chExt cx="7859183" cy="1191509"/>
                  </a:xfrm>
                </p:grpSpPr>
                <p:cxnSp>
                  <p:nvCxnSpPr>
                    <p:cNvPr id="33" name="Straight Connector 32"/>
                    <p:cNvCxnSpPr>
                      <a:stCxn id="38" idx="5"/>
                      <a:endCxn id="39" idx="5"/>
                    </p:cNvCxnSpPr>
                    <p:nvPr/>
                  </p:nvCxnSpPr>
                  <p:spPr>
                    <a:xfrm>
                      <a:off x="1769533" y="3877733"/>
                      <a:ext cx="978959" cy="70979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03200" y="3637668"/>
                      <a:ext cx="711200" cy="1588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" name="Straight Connector 35"/>
                    <p:cNvCxnSpPr>
                      <a:stCxn id="41" idx="0"/>
                      <a:endCxn id="39" idx="0"/>
                    </p:cNvCxnSpPr>
                    <p:nvPr/>
                  </p:nvCxnSpPr>
                  <p:spPr>
                    <a:xfrm flipH="1" flipV="1">
                      <a:off x="3603625" y="4824589"/>
                      <a:ext cx="1668992" cy="3177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" name="Straight Connector 36"/>
                    <p:cNvCxnSpPr>
                      <a:stCxn id="41" idx="5"/>
                      <a:endCxn id="40" idx="5"/>
                    </p:cNvCxnSpPr>
                    <p:nvPr/>
                  </p:nvCxnSpPr>
                  <p:spPr>
                    <a:xfrm flipV="1">
                      <a:off x="6127750" y="3898900"/>
                      <a:ext cx="1079500" cy="69180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</p:cxn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914400" y="3639256"/>
                      <a:ext cx="855133" cy="238477"/>
                    </a:xfrm>
                    <a:custGeom>
                      <a:avLst/>
                      <a:gdLst>
                        <a:gd name="connsiteX0" fmla="*/ 0 w 855133"/>
                        <a:gd name="connsiteY0" fmla="*/ 1411 h 238477"/>
                        <a:gd name="connsiteX1" fmla="*/ 127000 w 855133"/>
                        <a:gd name="connsiteY1" fmla="*/ 1411 h 238477"/>
                        <a:gd name="connsiteX2" fmla="*/ 287867 w 855133"/>
                        <a:gd name="connsiteY2" fmla="*/ 9877 h 238477"/>
                        <a:gd name="connsiteX3" fmla="*/ 448733 w 855133"/>
                        <a:gd name="connsiteY3" fmla="*/ 43744 h 238477"/>
                        <a:gd name="connsiteX4" fmla="*/ 601133 w 855133"/>
                        <a:gd name="connsiteY4" fmla="*/ 103011 h 238477"/>
                        <a:gd name="connsiteX5" fmla="*/ 855133 w 855133"/>
                        <a:gd name="connsiteY5" fmla="*/ 238477 h 238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5133" h="238477">
                          <a:moveTo>
                            <a:pt x="0" y="1411"/>
                          </a:moveTo>
                          <a:cubicBezTo>
                            <a:pt x="39511" y="705"/>
                            <a:pt x="79022" y="0"/>
                            <a:pt x="127000" y="1411"/>
                          </a:cubicBezTo>
                          <a:cubicBezTo>
                            <a:pt x="174978" y="2822"/>
                            <a:pt x="234245" y="2822"/>
                            <a:pt x="287867" y="9877"/>
                          </a:cubicBezTo>
                          <a:cubicBezTo>
                            <a:pt x="341489" y="16932"/>
                            <a:pt x="396522" y="28222"/>
                            <a:pt x="448733" y="43744"/>
                          </a:cubicBezTo>
                          <a:cubicBezTo>
                            <a:pt x="500944" y="59266"/>
                            <a:pt x="533400" y="70556"/>
                            <a:pt x="601133" y="103011"/>
                          </a:cubicBezTo>
                          <a:cubicBezTo>
                            <a:pt x="668866" y="135467"/>
                            <a:pt x="855133" y="238477"/>
                            <a:pt x="855133" y="238477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ews Gothic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 rot="10800000">
                      <a:off x="2748492" y="4587523"/>
                      <a:ext cx="855133" cy="238477"/>
                    </a:xfrm>
                    <a:custGeom>
                      <a:avLst/>
                      <a:gdLst>
                        <a:gd name="connsiteX0" fmla="*/ 0 w 855133"/>
                        <a:gd name="connsiteY0" fmla="*/ 1411 h 238477"/>
                        <a:gd name="connsiteX1" fmla="*/ 127000 w 855133"/>
                        <a:gd name="connsiteY1" fmla="*/ 1411 h 238477"/>
                        <a:gd name="connsiteX2" fmla="*/ 287867 w 855133"/>
                        <a:gd name="connsiteY2" fmla="*/ 9877 h 238477"/>
                        <a:gd name="connsiteX3" fmla="*/ 448733 w 855133"/>
                        <a:gd name="connsiteY3" fmla="*/ 43744 h 238477"/>
                        <a:gd name="connsiteX4" fmla="*/ 601133 w 855133"/>
                        <a:gd name="connsiteY4" fmla="*/ 103011 h 238477"/>
                        <a:gd name="connsiteX5" fmla="*/ 855133 w 855133"/>
                        <a:gd name="connsiteY5" fmla="*/ 238477 h 238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5133" h="238477">
                          <a:moveTo>
                            <a:pt x="0" y="1411"/>
                          </a:moveTo>
                          <a:cubicBezTo>
                            <a:pt x="39511" y="705"/>
                            <a:pt x="79022" y="0"/>
                            <a:pt x="127000" y="1411"/>
                          </a:cubicBezTo>
                          <a:cubicBezTo>
                            <a:pt x="174978" y="2822"/>
                            <a:pt x="234245" y="2822"/>
                            <a:pt x="287867" y="9877"/>
                          </a:cubicBezTo>
                          <a:cubicBezTo>
                            <a:pt x="341489" y="16932"/>
                            <a:pt x="396522" y="28222"/>
                            <a:pt x="448733" y="43744"/>
                          </a:cubicBezTo>
                          <a:cubicBezTo>
                            <a:pt x="500944" y="59266"/>
                            <a:pt x="533400" y="70556"/>
                            <a:pt x="601133" y="103011"/>
                          </a:cubicBezTo>
                          <a:cubicBezTo>
                            <a:pt x="668866" y="135467"/>
                            <a:pt x="855133" y="238477"/>
                            <a:pt x="855133" y="238477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ews Gothic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 flipH="1">
                      <a:off x="7207250" y="3660423"/>
                      <a:ext cx="855133" cy="238477"/>
                    </a:xfrm>
                    <a:custGeom>
                      <a:avLst/>
                      <a:gdLst>
                        <a:gd name="connsiteX0" fmla="*/ 0 w 855133"/>
                        <a:gd name="connsiteY0" fmla="*/ 1411 h 238477"/>
                        <a:gd name="connsiteX1" fmla="*/ 127000 w 855133"/>
                        <a:gd name="connsiteY1" fmla="*/ 1411 h 238477"/>
                        <a:gd name="connsiteX2" fmla="*/ 287867 w 855133"/>
                        <a:gd name="connsiteY2" fmla="*/ 9877 h 238477"/>
                        <a:gd name="connsiteX3" fmla="*/ 448733 w 855133"/>
                        <a:gd name="connsiteY3" fmla="*/ 43744 h 238477"/>
                        <a:gd name="connsiteX4" fmla="*/ 601133 w 855133"/>
                        <a:gd name="connsiteY4" fmla="*/ 103011 h 238477"/>
                        <a:gd name="connsiteX5" fmla="*/ 855133 w 855133"/>
                        <a:gd name="connsiteY5" fmla="*/ 238477 h 238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5133" h="238477">
                          <a:moveTo>
                            <a:pt x="0" y="1411"/>
                          </a:moveTo>
                          <a:cubicBezTo>
                            <a:pt x="39511" y="705"/>
                            <a:pt x="79022" y="0"/>
                            <a:pt x="127000" y="1411"/>
                          </a:cubicBezTo>
                          <a:cubicBezTo>
                            <a:pt x="174978" y="2822"/>
                            <a:pt x="234245" y="2822"/>
                            <a:pt x="287867" y="9877"/>
                          </a:cubicBezTo>
                          <a:cubicBezTo>
                            <a:pt x="341489" y="16932"/>
                            <a:pt x="396522" y="28222"/>
                            <a:pt x="448733" y="43744"/>
                          </a:cubicBezTo>
                          <a:cubicBezTo>
                            <a:pt x="500944" y="59266"/>
                            <a:pt x="533400" y="70556"/>
                            <a:pt x="601133" y="103011"/>
                          </a:cubicBezTo>
                          <a:cubicBezTo>
                            <a:pt x="668866" y="135467"/>
                            <a:pt x="855133" y="238477"/>
                            <a:pt x="855133" y="238477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ews Gothic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 rot="10800000" flipH="1">
                      <a:off x="5272617" y="4590700"/>
                      <a:ext cx="855133" cy="238477"/>
                    </a:xfrm>
                    <a:custGeom>
                      <a:avLst/>
                      <a:gdLst>
                        <a:gd name="connsiteX0" fmla="*/ 0 w 855133"/>
                        <a:gd name="connsiteY0" fmla="*/ 1411 h 238477"/>
                        <a:gd name="connsiteX1" fmla="*/ 127000 w 855133"/>
                        <a:gd name="connsiteY1" fmla="*/ 1411 h 238477"/>
                        <a:gd name="connsiteX2" fmla="*/ 287867 w 855133"/>
                        <a:gd name="connsiteY2" fmla="*/ 9877 h 238477"/>
                        <a:gd name="connsiteX3" fmla="*/ 448733 w 855133"/>
                        <a:gd name="connsiteY3" fmla="*/ 43744 h 238477"/>
                        <a:gd name="connsiteX4" fmla="*/ 601133 w 855133"/>
                        <a:gd name="connsiteY4" fmla="*/ 103011 h 238477"/>
                        <a:gd name="connsiteX5" fmla="*/ 855133 w 855133"/>
                        <a:gd name="connsiteY5" fmla="*/ 238477 h 238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5133" h="238477">
                          <a:moveTo>
                            <a:pt x="0" y="1411"/>
                          </a:moveTo>
                          <a:cubicBezTo>
                            <a:pt x="39511" y="705"/>
                            <a:pt x="79022" y="0"/>
                            <a:pt x="127000" y="1411"/>
                          </a:cubicBezTo>
                          <a:cubicBezTo>
                            <a:pt x="174978" y="2822"/>
                            <a:pt x="234245" y="2822"/>
                            <a:pt x="287867" y="9877"/>
                          </a:cubicBezTo>
                          <a:cubicBezTo>
                            <a:pt x="341489" y="16932"/>
                            <a:pt x="396522" y="28222"/>
                            <a:pt x="448733" y="43744"/>
                          </a:cubicBezTo>
                          <a:cubicBezTo>
                            <a:pt x="500944" y="59266"/>
                            <a:pt x="533400" y="70556"/>
                            <a:pt x="601133" y="103011"/>
                          </a:cubicBezTo>
                          <a:cubicBezTo>
                            <a:pt x="668866" y="135467"/>
                            <a:pt x="855133" y="238477"/>
                            <a:pt x="855133" y="238477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ews Gothic M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8062380" y="3660420"/>
                    <a:ext cx="609598" cy="0"/>
                  </a:xfrm>
                  <a:prstGeom prst="line">
                    <a:avLst/>
                  </a:prstGeom>
                  <a:noFill/>
                  <a:ln w="12700" cmpd="sng">
                    <a:solidFill>
                      <a:sysClr val="windowText" lastClr="000000"/>
                    </a:solidFill>
                    <a:round/>
                    <a:headEnd type="none"/>
                    <a:tailEnd type="none" w="lg" len="lg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203200" y="3640137"/>
                  <a:ext cx="609600" cy="0"/>
                </a:xfrm>
                <a:prstGeom prst="line">
                  <a:avLst/>
                </a:prstGeom>
                <a:noFill/>
                <a:ln w="12700" cmpd="sng">
                  <a:solidFill>
                    <a:sysClr val="windowText" lastClr="000000"/>
                  </a:solidFill>
                  <a:round/>
                  <a:headEnd type="none"/>
                  <a:tailEnd type="none" w="lg" len="lg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753753" y="2932928"/>
                <a:ext cx="61953" cy="116411"/>
              </a:xfrm>
              <a:prstGeom prst="rect">
                <a:avLst/>
              </a:prstGeom>
              <a:solidFill>
                <a:srgbClr val="0096FF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149602" y="2932928"/>
                <a:ext cx="217062" cy="116411"/>
              </a:xfrm>
              <a:prstGeom prst="rect">
                <a:avLst/>
              </a:prstGeom>
              <a:solidFill>
                <a:srgbClr val="0096FF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50737" y="2613816"/>
                <a:ext cx="61953" cy="116411"/>
              </a:xfrm>
              <a:prstGeom prst="rect">
                <a:avLst/>
              </a:prstGeom>
              <a:solidFill>
                <a:srgbClr val="0096FF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32" idx="1"/>
            </p:cNvCxnSpPr>
            <p:nvPr/>
          </p:nvCxnSpPr>
          <p:spPr>
            <a:xfrm flipV="1">
              <a:off x="1170212" y="2981327"/>
              <a:ext cx="1063516" cy="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52268" y="2057179"/>
              <a:ext cx="88879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16185" y="1725908"/>
              <a:ext cx="1382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Beam direction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92883" y="4003714"/>
            <a:ext cx="2886286" cy="2603574"/>
            <a:chOff x="1092883" y="4003714"/>
            <a:chExt cx="2886286" cy="2603574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092883" y="4003714"/>
              <a:ext cx="2886286" cy="5275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Polarized </a:t>
              </a:r>
              <a:r>
                <a:rPr lang="en-US" baseline="30000" dirty="0" smtClean="0"/>
                <a:t>3</a:t>
              </a:r>
              <a:r>
                <a:rPr lang="en-US" dirty="0" smtClean="0"/>
                <a:t>He target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8098" y="4493357"/>
              <a:ext cx="2796170" cy="2113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8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Beam Polarization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52" y="1589479"/>
            <a:ext cx="8420789" cy="4007224"/>
          </a:xfrm>
        </p:spPr>
        <p:txBody>
          <a:bodyPr/>
          <a:lstStyle/>
          <a:p>
            <a:r>
              <a:rPr lang="en-US" dirty="0" smtClean="0"/>
              <a:t>Combine Compton and </a:t>
            </a:r>
            <a:r>
              <a:rPr lang="en-US" dirty="0" err="1"/>
              <a:t>Møller</a:t>
            </a:r>
            <a:r>
              <a:rPr lang="en-US" dirty="0" smtClean="0"/>
              <a:t> results to achieve error of ~1.6%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0" y="2383309"/>
            <a:ext cx="8665433" cy="3681047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 rot="16200000">
            <a:off x="6758192" y="2792211"/>
            <a:ext cx="1600117" cy="2196146"/>
          </a:xfrm>
          <a:prstGeom prst="donut">
            <a:avLst>
              <a:gd name="adj" fmla="val 270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baseline="30000" dirty="0" smtClean="0"/>
              <a:t>3</a:t>
            </a:r>
            <a:r>
              <a:rPr lang="en-US" dirty="0" smtClean="0"/>
              <a:t>He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60" y="1429784"/>
            <a:ext cx="7583488" cy="1210406"/>
          </a:xfrm>
        </p:spPr>
        <p:txBody>
          <a:bodyPr/>
          <a:lstStyle/>
          <a:p>
            <a:r>
              <a:rPr lang="en-US" dirty="0" smtClean="0"/>
              <a:t>NMR every four hours (target chamber)</a:t>
            </a:r>
          </a:p>
          <a:p>
            <a:r>
              <a:rPr lang="en-US" dirty="0" smtClean="0"/>
              <a:t>EPR every spin rotation (pumping chamber)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2" y="2495468"/>
            <a:ext cx="8521561" cy="411544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 rot="16200000">
            <a:off x="6106161" y="3037836"/>
            <a:ext cx="3251201" cy="1849123"/>
          </a:xfrm>
          <a:prstGeom prst="donut">
            <a:avLst>
              <a:gd name="adj" fmla="val 270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352" y="6515848"/>
            <a:ext cx="302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Calculation by </a:t>
            </a:r>
            <a:r>
              <a:rPr lang="en-US" dirty="0" err="1" smtClean="0">
                <a:solidFill>
                  <a:schemeClr val="bg1"/>
                </a:solidFill>
              </a:rPr>
              <a:t>Yawei</a:t>
            </a:r>
            <a:r>
              <a:rPr lang="en-US" dirty="0" smtClean="0">
                <a:solidFill>
                  <a:schemeClr val="bg1"/>
                </a:solidFill>
              </a:rPr>
              <a:t> Zhang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Electron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Meeting, 10 June 2011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814377" y="2363413"/>
            <a:ext cx="3064618" cy="2123269"/>
          </a:xfrm>
        </p:spPr>
        <p:txBody>
          <a:bodyPr/>
          <a:lstStyle/>
          <a:p>
            <a:r>
              <a:rPr lang="en-US" dirty="0" smtClean="0"/>
              <a:t>Negligible pion contamination</a:t>
            </a:r>
          </a:p>
          <a:p>
            <a:r>
              <a:rPr lang="en-US" dirty="0" smtClean="0"/>
              <a:t>Errors in momentum reconstruction form primary background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4" y="1801247"/>
            <a:ext cx="5649013" cy="45465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6526" y="1563943"/>
            <a:ext cx="346343" cy="295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17087</TotalTime>
  <Words>574</Words>
  <Application>Microsoft Macintosh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Pixel</vt:lpstr>
      <vt:lpstr>Equation</vt:lpstr>
      <vt:lpstr>A1 Analysis for E06-014</vt:lpstr>
      <vt:lpstr>Introduction: Deep Inelastic Scattering</vt:lpstr>
      <vt:lpstr>Virtual Photon Asymmetries</vt:lpstr>
      <vt:lpstr>Existing DIS Data on Nucleon A1</vt:lpstr>
      <vt:lpstr>Measurement Strategy</vt:lpstr>
      <vt:lpstr>E06-014 Setup in Hall A</vt:lpstr>
      <vt:lpstr>Final Beam Polarization Results</vt:lpstr>
      <vt:lpstr>Measuring 3He Polarization</vt:lpstr>
      <vt:lpstr>Scattered Electron Sample</vt:lpstr>
      <vt:lpstr>Nitrogen Dilution Factor</vt:lpstr>
      <vt:lpstr>A1 on 3He with 4.74-GeV electrons</vt:lpstr>
      <vt:lpstr>Conclusion</vt:lpstr>
      <vt:lpstr>PowerPoint Presentation</vt:lpstr>
      <vt:lpstr>BigBite Spectrometer</vt:lpstr>
      <vt:lpstr>Electron-3He Asymmetries</vt:lpstr>
      <vt:lpstr>A1 and A2 on 3He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Parno</dc:creator>
  <cp:lastModifiedBy>Diana Parno</cp:lastModifiedBy>
  <cp:revision>308</cp:revision>
  <cp:lastPrinted>2011-04-19T21:13:01Z</cp:lastPrinted>
  <dcterms:created xsi:type="dcterms:W3CDTF">2011-03-19T18:38:14Z</dcterms:created>
  <dcterms:modified xsi:type="dcterms:W3CDTF">2011-06-10T03:11:13Z</dcterms:modified>
</cp:coreProperties>
</file>