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4" r:id="rId6"/>
    <p:sldId id="265" r:id="rId7"/>
    <p:sldId id="266" r:id="rId8"/>
    <p:sldId id="268" r:id="rId9"/>
    <p:sldId id="271" r:id="rId10"/>
    <p:sldId id="277" r:id="rId11"/>
    <p:sldId id="267" r:id="rId12"/>
    <p:sldId id="272" r:id="rId13"/>
    <p:sldId id="273" r:id="rId14"/>
    <p:sldId id="274" r:id="rId15"/>
    <p:sldId id="275" r:id="rId16"/>
    <p:sldId id="276" r:id="rId17"/>
    <p:sldId id="278" r:id="rId18"/>
    <p:sldId id="279" r:id="rId19"/>
    <p:sldId id="280" r:id="rId20"/>
    <p:sldId id="281" r:id="rId21"/>
    <p:sldId id="27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3" autoAdjust="0"/>
    <p:restoredTop sz="94660"/>
  </p:normalViewPr>
  <p:slideViewPr>
    <p:cSldViewPr snapToGrid="0">
      <p:cViewPr varScale="1">
        <p:scale>
          <a:sx n="90" d="100"/>
          <a:sy n="90" d="100"/>
        </p:scale>
        <p:origin x="96" y="9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A95640-8680-4E67-A452-0CFEFA1E6E8D}" type="datetimeFigureOut">
              <a:rPr lang="en-US" smtClean="0"/>
              <a:t>3/16/2018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B2FBDD-02C3-4725-BCCB-F65960640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58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0953750" y="674688"/>
            <a:ext cx="21909088" cy="123253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58418" y="4211261"/>
            <a:ext cx="5265801" cy="39880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451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0953750" y="674688"/>
            <a:ext cx="21909088" cy="123253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58418" y="4211261"/>
            <a:ext cx="5265801" cy="39880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591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0953750" y="674688"/>
            <a:ext cx="21909088" cy="123253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58417" y="4211260"/>
            <a:ext cx="5265801" cy="39880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149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2057C-DFD2-450F-9820-AE3D4983921D}" type="datetimeFigureOut">
              <a:rPr lang="en-US" smtClean="0"/>
              <a:t>3/16/2018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17686-FCCB-40A0-9CC0-BF34B62E3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361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2057C-DFD2-450F-9820-AE3D4983921D}" type="datetimeFigureOut">
              <a:rPr lang="en-US" smtClean="0"/>
              <a:t>3/16/2018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17686-FCCB-40A0-9CC0-BF34B62E3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832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2057C-DFD2-450F-9820-AE3D4983921D}" type="datetimeFigureOut">
              <a:rPr lang="en-US" smtClean="0"/>
              <a:t>3/16/2018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17686-FCCB-40A0-9CC0-BF34B62E3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69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2057C-DFD2-450F-9820-AE3D4983921D}" type="datetimeFigureOut">
              <a:rPr lang="en-US" smtClean="0"/>
              <a:t>3/16/2018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17686-FCCB-40A0-9CC0-BF34B62E3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696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2057C-DFD2-450F-9820-AE3D4983921D}" type="datetimeFigureOut">
              <a:rPr lang="en-US" smtClean="0"/>
              <a:t>3/16/2018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17686-FCCB-40A0-9CC0-BF34B62E3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869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2057C-DFD2-450F-9820-AE3D4983921D}" type="datetimeFigureOut">
              <a:rPr lang="en-US" smtClean="0"/>
              <a:t>3/16/2018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17686-FCCB-40A0-9CC0-BF34B62E3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508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2057C-DFD2-450F-9820-AE3D4983921D}" type="datetimeFigureOut">
              <a:rPr lang="en-US" smtClean="0"/>
              <a:t>3/16/2018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17686-FCCB-40A0-9CC0-BF34B62E3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92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2057C-DFD2-450F-9820-AE3D4983921D}" type="datetimeFigureOut">
              <a:rPr lang="en-US" smtClean="0"/>
              <a:t>3/16/2018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17686-FCCB-40A0-9CC0-BF34B62E3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646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2057C-DFD2-450F-9820-AE3D4983921D}" type="datetimeFigureOut">
              <a:rPr lang="en-US" smtClean="0"/>
              <a:t>3/16/2018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17686-FCCB-40A0-9CC0-BF34B62E3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519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2057C-DFD2-450F-9820-AE3D4983921D}" type="datetimeFigureOut">
              <a:rPr lang="en-US" smtClean="0"/>
              <a:t>3/16/2018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17686-FCCB-40A0-9CC0-BF34B62E3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476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2057C-DFD2-450F-9820-AE3D4983921D}" type="datetimeFigureOut">
              <a:rPr lang="en-US" smtClean="0"/>
              <a:t>3/16/2018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17686-FCCB-40A0-9CC0-BF34B62E3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321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2057C-DFD2-450F-9820-AE3D4983921D}" type="datetimeFigureOut">
              <a:rPr lang="en-US" smtClean="0"/>
              <a:t>3/16/2018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17686-FCCB-40A0-9CC0-BF34B62E3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213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Summary streaming readout workshop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Alexandre Camsonne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99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11892" y="850716"/>
            <a:ext cx="5604734" cy="63976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9pPr>
          </a:lstStyle>
          <a:p>
            <a:pPr algn="l"/>
            <a:r>
              <a:rPr 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Apple Symbols" panose="02000000000000000000" pitchFamily="2" charset="-79"/>
                <a:cs typeface="Arial" panose="020B0604020202020204" pitchFamily="34" charset="0"/>
              </a:rPr>
              <a:t>Readout/Control of ASIC &lt;-</a:t>
            </a:r>
            <a:r>
              <a:rPr 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Apple Symbols" panose="02000000000000000000" pitchFamily="2" charset="-79"/>
                <a:cs typeface="Arial" panose="020B0604020202020204" pitchFamily="34" charset="0"/>
                <a:sym typeface="Wingdings" panose="05000000000000000000" pitchFamily="2" charset="2"/>
              </a:rPr>
              <a:t>-&gt;Network</a:t>
            </a:r>
            <a:endParaRPr lang="en-US" sz="1400" kern="0" dirty="0"/>
          </a:p>
        </p:txBody>
      </p:sp>
      <p:sp>
        <p:nvSpPr>
          <p:cNvPr id="10" name="TextBox 9"/>
          <p:cNvSpPr txBox="1"/>
          <p:nvPr/>
        </p:nvSpPr>
        <p:spPr>
          <a:xfrm>
            <a:off x="10521256" y="975138"/>
            <a:ext cx="77938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C. Dickover</a:t>
            </a:r>
          </a:p>
          <a:p>
            <a:r>
              <a:rPr lang="en-US" sz="1000" dirty="0"/>
              <a:t>B. Raydo</a:t>
            </a:r>
          </a:p>
          <a:p>
            <a:r>
              <a:rPr lang="en-US" sz="1000" dirty="0"/>
              <a:t>DAQ Group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35B536A-3B14-0042-9A84-35092B32563A}"/>
              </a:ext>
            </a:extLst>
          </p:cNvPr>
          <p:cNvGrpSpPr/>
          <p:nvPr/>
        </p:nvGrpSpPr>
        <p:grpSpPr>
          <a:xfrm>
            <a:off x="1730853" y="1160936"/>
            <a:ext cx="8874961" cy="5238030"/>
            <a:chOff x="1730853" y="745723"/>
            <a:chExt cx="8874961" cy="5238030"/>
          </a:xfrm>
        </p:grpSpPr>
        <p:sp>
          <p:nvSpPr>
            <p:cNvPr id="3074" name="Rectangle 1"/>
            <p:cNvSpPr>
              <a:spLocks noChangeArrowheads="1"/>
            </p:cNvSpPr>
            <p:nvPr/>
          </p:nvSpPr>
          <p:spPr bwMode="auto">
            <a:xfrm>
              <a:off x="5149577" y="1310117"/>
              <a:ext cx="5456237" cy="1568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36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5000" rIns="90000" bIns="45000">
              <a:spAutoFit/>
            </a:bodyPr>
            <a:lstStyle>
              <a:lvl1pPr eaLnBrk="0" hangingPunct="0">
                <a:spcBef>
                  <a:spcPts val="600"/>
                </a:spcBef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1pPr>
              <a:lvl2pPr marL="741363" indent="-284163" eaLnBrk="0" hangingPunct="0">
                <a:spcBef>
                  <a:spcPts val="600"/>
                </a:spcBef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2pPr>
              <a:lvl3pPr marL="1104900" indent="-215900" eaLnBrk="0" hangingPunct="0">
                <a:spcBef>
                  <a:spcPts val="600"/>
                </a:spcBef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3pPr>
              <a:lvl4pPr eaLnBrk="0" hangingPunct="0">
                <a:spcBef>
                  <a:spcPts val="600"/>
                </a:spcBef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4pPr>
              <a:lvl5pPr eaLnBrk="0" hangingPunct="0">
                <a:spcBef>
                  <a:spcPts val="600"/>
                </a:spcBef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 dirty="0">
                <a:solidFill>
                  <a:srgbClr val="0033CC"/>
                </a:solidFill>
                <a:latin typeface="Arial" panose="020B0604020202020204" pitchFamily="34" charset="0"/>
              </a:endParaRPr>
            </a:p>
            <a:p>
              <a:pPr lvl="1" eaLnBrk="1" hangingPunct="1">
                <a:spcBef>
                  <a:spcPct val="0"/>
                </a:spcBef>
                <a:buSzPct val="45000"/>
                <a:buFont typeface="Arial" panose="020B0604020202020204" pitchFamily="34" charset="0"/>
                <a:buNone/>
              </a:pPr>
              <a:endParaRPr lang="en-US" altLang="en-US" sz="1600" dirty="0">
                <a:solidFill>
                  <a:srgbClr val="0033CC"/>
                </a:solidFill>
                <a:latin typeface="Arial" panose="020B0604020202020204" pitchFamily="34" charset="0"/>
              </a:endParaRPr>
            </a:p>
            <a:p>
              <a:pPr lvl="2" eaLnBrk="1" hangingPunct="1"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endParaRPr lang="en-US" altLang="en-US" sz="1600" dirty="0">
                <a:solidFill>
                  <a:srgbClr val="0033CC"/>
                </a:solidFill>
                <a:latin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 dirty="0">
                <a:solidFill>
                  <a:srgbClr val="0033CC"/>
                </a:solidFill>
                <a:latin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 dirty="0">
                <a:solidFill>
                  <a:srgbClr val="0033CC"/>
                </a:solidFill>
                <a:latin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 dirty="0">
                <a:latin typeface="Arial" panose="020B0604020202020204" pitchFamily="34" charset="0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1F07B52-B25A-4B29-A919-01D1B3AE4B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47637" y="903686"/>
              <a:ext cx="3446317" cy="2578796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49B8419-09DB-4324-8E51-AEE97261025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8732" y="976555"/>
              <a:ext cx="2983992" cy="1688592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ECA2183-7D7A-49DF-A1C4-D86C33A35DC2}"/>
                </a:ext>
              </a:extLst>
            </p:cNvPr>
            <p:cNvSpPr txBox="1"/>
            <p:nvPr/>
          </p:nvSpPr>
          <p:spPr>
            <a:xfrm>
              <a:off x="2068946" y="3521470"/>
              <a:ext cx="3947680" cy="2462213"/>
            </a:xfrm>
            <a:prstGeom prst="rect">
              <a:avLst/>
            </a:prstGeom>
            <a:noFill/>
            <a:ln w="15875" cmpd="tri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u="sng" dirty="0"/>
                <a:t>JLAB FPGA Readout/Control Board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/>
                <a:t>192 Channel Interface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/>
                <a:t>Algorithms </a:t>
              </a:r>
            </a:p>
            <a:p>
              <a:pPr marL="742950" lvl="1" indent="-285750">
                <a:buFontTx/>
                <a:buChar char="-"/>
              </a:pPr>
              <a:r>
                <a:rPr lang="en-US" sz="1400" dirty="0"/>
                <a:t>1ns TDC</a:t>
              </a:r>
            </a:p>
            <a:p>
              <a:pPr marL="742950" lvl="1" indent="-285750">
                <a:buFontTx/>
                <a:buChar char="-"/>
              </a:pPr>
              <a:r>
                <a:rPr lang="en-US" sz="1400" dirty="0"/>
                <a:t>Scaler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/>
                <a:t>Fixed Latency up to 8us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/>
                <a:t>Optical Ethernet – </a:t>
              </a:r>
              <a:r>
                <a:rPr lang="en-US" sz="1400" u="sng" dirty="0"/>
                <a:t>Use Commercial 1Gbe</a:t>
              </a:r>
            </a:p>
            <a:p>
              <a:pPr marL="742950" lvl="1" indent="-285750">
                <a:buFontTx/>
                <a:buChar char="-"/>
              </a:pPr>
              <a:r>
                <a:rPr lang="en-US" sz="1400" dirty="0"/>
                <a:t>Finisar Transceiver capable of 10Gbps</a:t>
              </a:r>
            </a:p>
            <a:p>
              <a:pPr marL="742950" lvl="1" indent="-285750">
                <a:buFontTx/>
                <a:buChar char="-"/>
              </a:pPr>
              <a:r>
                <a:rPr lang="en-US" sz="1400" dirty="0"/>
                <a:t>Artix could run @3.125Gpbs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/>
                <a:t>Mates to MAROC3 or other ASIC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/>
                <a:t>+5VDC @1A</a:t>
              </a: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D79ADF6-79E2-476D-B1D7-D5FFD4E1D781}"/>
                </a:ext>
              </a:extLst>
            </p:cNvPr>
            <p:cNvSpPr/>
            <p:nvPr/>
          </p:nvSpPr>
          <p:spPr bwMode="auto">
            <a:xfrm>
              <a:off x="5025082" y="1812256"/>
              <a:ext cx="3767935" cy="1170940"/>
            </a:xfrm>
            <a:custGeom>
              <a:avLst/>
              <a:gdLst>
                <a:gd name="connsiteX0" fmla="*/ 0 w 2807854"/>
                <a:gd name="connsiteY0" fmla="*/ 358517 h 1238659"/>
                <a:gd name="connsiteX1" fmla="*/ 923636 w 2807854"/>
                <a:gd name="connsiteY1" fmla="*/ 44481 h 1238659"/>
                <a:gd name="connsiteX2" fmla="*/ 1995054 w 2807854"/>
                <a:gd name="connsiteY2" fmla="*/ 1217499 h 1238659"/>
                <a:gd name="connsiteX3" fmla="*/ 2807854 w 2807854"/>
                <a:gd name="connsiteY3" fmla="*/ 829572 h 1238659"/>
                <a:gd name="connsiteX4" fmla="*/ 2807854 w 2807854"/>
                <a:gd name="connsiteY4" fmla="*/ 829572 h 1238659"/>
                <a:gd name="connsiteX5" fmla="*/ 2807854 w 2807854"/>
                <a:gd name="connsiteY5" fmla="*/ 829572 h 1238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07854" h="1238659">
                  <a:moveTo>
                    <a:pt x="0" y="358517"/>
                  </a:moveTo>
                  <a:cubicBezTo>
                    <a:pt x="295563" y="129917"/>
                    <a:pt x="591127" y="-98683"/>
                    <a:pt x="923636" y="44481"/>
                  </a:cubicBezTo>
                  <a:cubicBezTo>
                    <a:pt x="1256145" y="187645"/>
                    <a:pt x="1681018" y="1086650"/>
                    <a:pt x="1995054" y="1217499"/>
                  </a:cubicBezTo>
                  <a:cubicBezTo>
                    <a:pt x="2309090" y="1348348"/>
                    <a:pt x="2807854" y="829572"/>
                    <a:pt x="2807854" y="829572"/>
                  </a:cubicBezTo>
                  <a:lnTo>
                    <a:pt x="2807854" y="829572"/>
                  </a:lnTo>
                  <a:lnTo>
                    <a:pt x="2807854" y="829572"/>
                  </a:lnTo>
                </a:path>
              </a:pathLst>
            </a:custGeom>
            <a:noFill/>
            <a:ln w="34925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stealth" w="lg" len="lg"/>
              <a:tailEnd type="stealth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b="1" dirty="0">
                <a:latin typeface="Times New Roman" pitchFamily="18" charset="0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DEC891B4-E0F9-446C-A4D8-517AE84E0CEC}"/>
                </a:ext>
              </a:extLst>
            </p:cNvPr>
            <p:cNvSpPr/>
            <p:nvPr/>
          </p:nvSpPr>
          <p:spPr bwMode="auto">
            <a:xfrm>
              <a:off x="6352500" y="2139481"/>
              <a:ext cx="424873" cy="184354"/>
            </a:xfrm>
            <a:prstGeom prst="ellipse">
              <a:avLst/>
            </a:prstGeom>
            <a:noFill/>
            <a:ln w="34925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b="1" dirty="0">
                <a:latin typeface="Times New Roman" pitchFamily="18" charset="0"/>
              </a:endParaRPr>
            </a:p>
          </p:txBody>
        </p:sp>
        <p:sp>
          <p:nvSpPr>
            <p:cNvPr id="35" name="object 3">
              <a:extLst>
                <a:ext uri="{FF2B5EF4-FFF2-40B4-BE49-F238E27FC236}">
                  <a16:creationId xmlns:a16="http://schemas.microsoft.com/office/drawing/2014/main" id="{4921F00C-6BE4-4C8D-BEA7-AA09B0C71A54}"/>
                </a:ext>
              </a:extLst>
            </p:cNvPr>
            <p:cNvSpPr txBox="1"/>
            <p:nvPr/>
          </p:nvSpPr>
          <p:spPr>
            <a:xfrm>
              <a:off x="3819377" y="2323836"/>
              <a:ext cx="968107" cy="147783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8929">
                <a:lnSpc>
                  <a:spcPts val="1800"/>
                </a:lnSpc>
                <a:spcBef>
                  <a:spcPts val="90"/>
                </a:spcBef>
              </a:pPr>
              <a:r>
                <a:rPr sz="1700" dirty="0">
                  <a:solidFill>
                    <a:srgbClr val="FEFB40"/>
                  </a:solidFill>
                  <a:latin typeface="Microsoft Sans Serif"/>
                  <a:cs typeface="Microsoft Sans Serif"/>
                </a:rPr>
                <a:t>Xilinx Artix7</a:t>
              </a:r>
              <a:endParaRPr sz="1700" dirty="0">
                <a:latin typeface="Microsoft Sans Serif"/>
                <a:cs typeface="Microsoft Sans Serif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21D470F-1E29-495F-9A08-5783D243B776}"/>
                </a:ext>
              </a:extLst>
            </p:cNvPr>
            <p:cNvSpPr txBox="1"/>
            <p:nvPr/>
          </p:nvSpPr>
          <p:spPr>
            <a:xfrm>
              <a:off x="6908800" y="3521540"/>
              <a:ext cx="3602182" cy="2462213"/>
            </a:xfrm>
            <a:prstGeom prst="rect">
              <a:avLst/>
            </a:prstGeom>
            <a:noFill/>
            <a:ln w="25400">
              <a:solidFill>
                <a:schemeClr val="accent1">
                  <a:lumMod val="9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u="sng" dirty="0"/>
                <a:t>Commercial 1Gbe LC Fiber Network Switch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/>
                <a:t>Test with many ports</a:t>
              </a:r>
            </a:p>
            <a:p>
              <a:pPr marL="742950" lvl="1" indent="-285750">
                <a:buFontTx/>
                <a:buChar char="-"/>
              </a:pPr>
              <a:r>
                <a:rPr lang="en-US" sz="1400" dirty="0"/>
                <a:t>Will need SYNC to each card</a:t>
              </a:r>
            </a:p>
            <a:p>
              <a:pPr marL="742950" lvl="1" indent="-285750">
                <a:buFontTx/>
                <a:buChar char="-"/>
              </a:pPr>
              <a:r>
                <a:rPr lang="en-US" sz="1400" dirty="0"/>
                <a:t>How will Network manage SYNC?</a:t>
              </a:r>
            </a:p>
            <a:p>
              <a:pPr marL="742950" lvl="1" indent="-285750">
                <a:buFontTx/>
                <a:buChar char="-"/>
              </a:pPr>
              <a:r>
                <a:rPr lang="en-US" sz="1400" dirty="0"/>
                <a:t>Need Firmware Change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/>
                <a:t>Test Data Rates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/>
                <a:t>Test Ability to synchronize data from each FPGA card.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/>
                <a:t>Scale of test can increase quickly</a:t>
              </a:r>
            </a:p>
            <a:p>
              <a:pPr marL="742950" lvl="1" indent="-285750">
                <a:buFontTx/>
                <a:buChar char="-"/>
              </a:pPr>
              <a:r>
                <a:rPr lang="en-US" sz="1400" dirty="0"/>
                <a:t>i.e. 10 FPGA boards ~2K channels</a:t>
              </a:r>
            </a:p>
            <a:p>
              <a:pPr lvl="1"/>
              <a:r>
                <a:rPr lang="en-US" sz="1400" dirty="0"/>
                <a:t>       Streaming Data 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FAF1A9E-10F1-4862-80E4-685DD720DFD6}"/>
                </a:ext>
              </a:extLst>
            </p:cNvPr>
            <p:cNvSpPr txBox="1"/>
            <p:nvPr/>
          </p:nvSpPr>
          <p:spPr>
            <a:xfrm>
              <a:off x="1730853" y="1133714"/>
              <a:ext cx="1024083" cy="707886"/>
            </a:xfrm>
            <a:prstGeom prst="rect">
              <a:avLst/>
            </a:prstGeom>
            <a:solidFill>
              <a:schemeClr val="accent5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/>
                <a:t>MAROC3</a:t>
              </a:r>
            </a:p>
            <a:p>
              <a:pPr algn="ctr"/>
              <a:r>
                <a:rPr lang="en-US" sz="1000" dirty="0"/>
                <a:t>Or</a:t>
              </a:r>
            </a:p>
            <a:p>
              <a:pPr algn="ctr"/>
              <a:r>
                <a:rPr lang="en-US" sz="1000" dirty="0"/>
                <a:t>Use Internally Generated Data </a:t>
              </a:r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F8FAAD42-8BAD-43CF-AD47-1A694A7D46FD}"/>
                </a:ext>
              </a:extLst>
            </p:cNvPr>
            <p:cNvCxnSpPr>
              <a:stCxn id="38" idx="2"/>
            </p:cNvCxnSpPr>
            <p:nvPr/>
          </p:nvCxnSpPr>
          <p:spPr bwMode="auto">
            <a:xfrm>
              <a:off x="2242895" y="1841600"/>
              <a:ext cx="435651" cy="630018"/>
            </a:xfrm>
            <a:prstGeom prst="straightConnector1">
              <a:avLst/>
            </a:prstGeom>
            <a:noFill/>
            <a:ln w="444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FAF1A9E-10F1-4862-80E4-685DD720DFD6}"/>
                </a:ext>
              </a:extLst>
            </p:cNvPr>
            <p:cNvSpPr txBox="1"/>
            <p:nvPr/>
          </p:nvSpPr>
          <p:spPr>
            <a:xfrm>
              <a:off x="8199533" y="745723"/>
              <a:ext cx="1186969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DATA PROCESSOR</a:t>
              </a: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CBCB8D23-2A6A-0243-A1ED-14EFC4F72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488" y="-104761"/>
            <a:ext cx="10515600" cy="1325563"/>
          </a:xfrm>
        </p:spPr>
        <p:txBody>
          <a:bodyPr/>
          <a:lstStyle/>
          <a:p>
            <a:r>
              <a:rPr lang="en-US" dirty="0"/>
              <a:t>Streaming without crates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068396-F5E3-BA4A-AB81-470713608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Streaming readout at the EIC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4F019E-1F93-484B-8E43-F6DB2FE52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1302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FADC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FADC can inherently stream data</a:t>
            </a:r>
          </a:p>
          <a:p>
            <a:endParaRPr lang="en-US" dirty="0"/>
          </a:p>
          <a:p>
            <a:r>
              <a:rPr lang="en-US" dirty="0" smtClean="0"/>
              <a:t>Just need bandwidth to ship all the data :</a:t>
            </a:r>
          </a:p>
          <a:p>
            <a:pPr lvl="1"/>
            <a:r>
              <a:rPr lang="en-US" dirty="0" smtClean="0"/>
              <a:t>16 channels x 250 MHz x 16 bits (12 bits ADC ) = 8 GB/s per board</a:t>
            </a:r>
          </a:p>
          <a:p>
            <a:pPr lvl="1"/>
            <a:endParaRPr lang="en-US" dirty="0"/>
          </a:p>
          <a:p>
            <a:r>
              <a:rPr lang="en-US" dirty="0" smtClean="0"/>
              <a:t>Fast serial readout : optical, PCI express, VXS or Ethernet ( 40 </a:t>
            </a:r>
            <a:r>
              <a:rPr lang="en-US" dirty="0" err="1" smtClean="0"/>
              <a:t>Gbit</a:t>
            </a:r>
            <a:r>
              <a:rPr lang="en-US" dirty="0" smtClean="0"/>
              <a:t> )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2556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500 MHz FADC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8539" y="1467293"/>
            <a:ext cx="6923442" cy="510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6547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497" y="1180213"/>
            <a:ext cx="7139609" cy="519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0998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Standalone FADC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5870" y="1456429"/>
            <a:ext cx="6302316" cy="5089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3284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9961891" y="730180"/>
            <a:ext cx="266420" cy="276999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1200" dirty="0"/>
              <a:t>C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829F88A-AD80-4E44-B182-BA380F887D4F}"/>
              </a:ext>
            </a:extLst>
          </p:cNvPr>
          <p:cNvGrpSpPr/>
          <p:nvPr/>
        </p:nvGrpSpPr>
        <p:grpSpPr>
          <a:xfrm>
            <a:off x="411892" y="992361"/>
            <a:ext cx="10333229" cy="5210642"/>
            <a:chOff x="334772" y="868680"/>
            <a:chExt cx="10333229" cy="5210642"/>
          </a:xfrm>
        </p:grpSpPr>
        <p:sp>
          <p:nvSpPr>
            <p:cNvPr id="3074" name="Rectangle 1"/>
            <p:cNvSpPr>
              <a:spLocks noChangeArrowheads="1"/>
            </p:cNvSpPr>
            <p:nvPr/>
          </p:nvSpPr>
          <p:spPr bwMode="auto">
            <a:xfrm>
              <a:off x="5211764" y="1211263"/>
              <a:ext cx="5456237" cy="1568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36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5000" rIns="90000" bIns="45000">
              <a:spAutoFit/>
            </a:bodyPr>
            <a:lstStyle>
              <a:lvl1pPr eaLnBrk="0" hangingPunct="0">
                <a:spcBef>
                  <a:spcPts val="600"/>
                </a:spcBef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1pPr>
              <a:lvl2pPr marL="741363" indent="-284163" eaLnBrk="0" hangingPunct="0">
                <a:spcBef>
                  <a:spcPts val="600"/>
                </a:spcBef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2pPr>
              <a:lvl3pPr marL="1104900" indent="-215900" eaLnBrk="0" hangingPunct="0">
                <a:spcBef>
                  <a:spcPts val="600"/>
                </a:spcBef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3pPr>
              <a:lvl4pPr eaLnBrk="0" hangingPunct="0">
                <a:spcBef>
                  <a:spcPts val="600"/>
                </a:spcBef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4pPr>
              <a:lvl5pPr eaLnBrk="0" hangingPunct="0">
                <a:spcBef>
                  <a:spcPts val="600"/>
                </a:spcBef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 dirty="0">
                <a:solidFill>
                  <a:srgbClr val="0033CC"/>
                </a:solidFill>
                <a:latin typeface="Arial" panose="020B0604020202020204" pitchFamily="34" charset="0"/>
              </a:endParaRPr>
            </a:p>
            <a:p>
              <a:pPr lvl="1" eaLnBrk="1" hangingPunct="1">
                <a:spcBef>
                  <a:spcPct val="0"/>
                </a:spcBef>
                <a:buSzPct val="45000"/>
                <a:buFont typeface="Arial" panose="020B0604020202020204" pitchFamily="34" charset="0"/>
                <a:buNone/>
              </a:pPr>
              <a:endParaRPr lang="en-US" altLang="en-US" sz="1600" dirty="0">
                <a:solidFill>
                  <a:srgbClr val="0033CC"/>
                </a:solidFill>
                <a:latin typeface="Arial" panose="020B0604020202020204" pitchFamily="34" charset="0"/>
              </a:endParaRPr>
            </a:p>
            <a:p>
              <a:pPr lvl="2" eaLnBrk="1" hangingPunct="1"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endParaRPr lang="en-US" altLang="en-US" sz="1600" dirty="0">
                <a:solidFill>
                  <a:srgbClr val="0033CC"/>
                </a:solidFill>
                <a:latin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 dirty="0">
                <a:solidFill>
                  <a:srgbClr val="0033CC"/>
                </a:solidFill>
                <a:latin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 dirty="0">
                <a:solidFill>
                  <a:srgbClr val="0033CC"/>
                </a:solidFill>
                <a:latin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 dirty="0">
                <a:latin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729787" y="1139097"/>
              <a:ext cx="1709824" cy="923330"/>
            </a:xfrm>
            <a:prstGeom prst="rect">
              <a:avLst/>
            </a:prstGeom>
            <a:noFill/>
            <a:ln w="15875" cmpd="tri">
              <a:solidFill>
                <a:srgbClr val="00B05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dirty="0"/>
                <a:t>Built In Self  Test</a:t>
              </a:r>
            </a:p>
            <a:p>
              <a:pPr algn="ctr"/>
              <a:r>
                <a:rPr lang="en-US" sz="1200" dirty="0"/>
                <a:t>Hits Generate TDC Data</a:t>
              </a:r>
            </a:p>
            <a:p>
              <a:pPr algn="ctr"/>
              <a:r>
                <a:rPr lang="en-US" sz="1200" dirty="0"/>
                <a:t>14 Boards</a:t>
              </a:r>
            </a:p>
            <a:p>
              <a:pPr algn="ctr"/>
              <a:endParaRPr lang="en-US" sz="1200" dirty="0"/>
            </a:p>
            <a:p>
              <a:pPr algn="ctr"/>
              <a:r>
                <a:rPr lang="en-US" sz="1200" dirty="0"/>
                <a:t>1344 Wires</a:t>
              </a: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3234157" y="2859385"/>
              <a:ext cx="432968" cy="734391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b="1" dirty="0">
                <a:latin typeface="Times New Roman" pitchFamily="18" charset="0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7171335" y="892455"/>
              <a:ext cx="2626157" cy="1685567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b="1" dirty="0">
                <a:latin typeface="Times New Roman" pitchFamily="18" charset="0"/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6753685" y="868681"/>
              <a:ext cx="3827600" cy="2335537"/>
              <a:chOff x="4659175" y="2636513"/>
              <a:chExt cx="3827600" cy="2335537"/>
            </a:xfrm>
          </p:grpSpPr>
          <p:sp>
            <p:nvSpPr>
              <p:cNvPr id="17" name="Left-Right Arrow 16"/>
              <p:cNvSpPr/>
              <p:nvPr/>
            </p:nvSpPr>
            <p:spPr bwMode="auto">
              <a:xfrm>
                <a:off x="4659175" y="4686300"/>
                <a:ext cx="3355405" cy="285750"/>
              </a:xfrm>
              <a:prstGeom prst="leftRightArrow">
                <a:avLst/>
              </a:prstGeom>
              <a:solidFill>
                <a:srgbClr val="92D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200" b="1" dirty="0">
                  <a:latin typeface="Times New Roman" pitchFamily="18" charset="0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7531756" y="3106926"/>
                <a:ext cx="447558" cy="1015663"/>
              </a:xfrm>
              <a:prstGeom prst="rect">
                <a:avLst/>
              </a:prstGeom>
              <a:solidFill>
                <a:schemeClr val="accent1">
                  <a:lumMod val="9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SBC</a:t>
                </a:r>
              </a:p>
              <a:p>
                <a:r>
                  <a:rPr lang="en-US" sz="1200" dirty="0"/>
                  <a:t>‘64x</a:t>
                </a:r>
              </a:p>
              <a:p>
                <a:endParaRPr lang="en-US" sz="1200" dirty="0"/>
              </a:p>
              <a:p>
                <a:endParaRPr lang="en-US" sz="1200" dirty="0"/>
              </a:p>
              <a:p>
                <a:endParaRPr lang="en-US" sz="1200" dirty="0"/>
              </a:p>
            </p:txBody>
          </p:sp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5572919" y="2879681"/>
                <a:ext cx="1914524" cy="14281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53" name="Group 52"/>
              <p:cNvGrpSpPr/>
              <p:nvPr/>
            </p:nvGrpSpPr>
            <p:grpSpPr>
              <a:xfrm>
                <a:off x="5322558" y="3574880"/>
                <a:ext cx="570913" cy="285750"/>
                <a:chOff x="1492138" y="3796962"/>
                <a:chExt cx="650987" cy="285750"/>
              </a:xfrm>
            </p:grpSpPr>
            <p:sp>
              <p:nvSpPr>
                <p:cNvPr id="54" name="Left-Right Arrow 53"/>
                <p:cNvSpPr/>
                <p:nvPr/>
              </p:nvSpPr>
              <p:spPr bwMode="auto">
                <a:xfrm>
                  <a:off x="1492138" y="3796962"/>
                  <a:ext cx="650987" cy="285750"/>
                </a:xfrm>
                <a:prstGeom prst="leftRightArrow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200" b="1" dirty="0">
                    <a:latin typeface="Times New Roman" pitchFamily="18" charset="0"/>
                  </a:endParaRPr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1572211" y="3796962"/>
                  <a:ext cx="490840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/>
                    <a:t>VXS</a:t>
                  </a:r>
                </a:p>
              </p:txBody>
            </p:sp>
          </p:grpSp>
          <p:sp>
            <p:nvSpPr>
              <p:cNvPr id="2" name="Freeform 1"/>
              <p:cNvSpPr/>
              <p:nvPr/>
            </p:nvSpPr>
            <p:spPr bwMode="auto">
              <a:xfrm>
                <a:off x="7219950" y="2763975"/>
                <a:ext cx="1266825" cy="474525"/>
              </a:xfrm>
              <a:custGeom>
                <a:avLst/>
                <a:gdLst>
                  <a:gd name="connsiteX0" fmla="*/ 0 w 1266825"/>
                  <a:gd name="connsiteY0" fmla="*/ 474525 h 474525"/>
                  <a:gd name="connsiteX1" fmla="*/ 390525 w 1266825"/>
                  <a:gd name="connsiteY1" fmla="*/ 74475 h 474525"/>
                  <a:gd name="connsiteX2" fmla="*/ 1266825 w 1266825"/>
                  <a:gd name="connsiteY2" fmla="*/ 45900 h 474525"/>
                  <a:gd name="connsiteX3" fmla="*/ 1266825 w 1266825"/>
                  <a:gd name="connsiteY3" fmla="*/ 45900 h 474525"/>
                  <a:gd name="connsiteX4" fmla="*/ 1247775 w 1266825"/>
                  <a:gd name="connsiteY4" fmla="*/ 45900 h 474525"/>
                  <a:gd name="connsiteX5" fmla="*/ 1171575 w 1266825"/>
                  <a:gd name="connsiteY5" fmla="*/ 7800 h 474525"/>
                  <a:gd name="connsiteX6" fmla="*/ 1171575 w 1266825"/>
                  <a:gd name="connsiteY6" fmla="*/ 17325 h 474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66825" h="474525">
                    <a:moveTo>
                      <a:pt x="0" y="474525"/>
                    </a:moveTo>
                    <a:cubicBezTo>
                      <a:pt x="89694" y="310218"/>
                      <a:pt x="179388" y="145912"/>
                      <a:pt x="390525" y="74475"/>
                    </a:cubicBezTo>
                    <a:cubicBezTo>
                      <a:pt x="601662" y="3038"/>
                      <a:pt x="1266825" y="45900"/>
                      <a:pt x="1266825" y="45900"/>
                    </a:cubicBezTo>
                    <a:lnTo>
                      <a:pt x="1266825" y="45900"/>
                    </a:lnTo>
                    <a:cubicBezTo>
                      <a:pt x="1263650" y="45900"/>
                      <a:pt x="1263650" y="52250"/>
                      <a:pt x="1247775" y="45900"/>
                    </a:cubicBezTo>
                    <a:cubicBezTo>
                      <a:pt x="1231900" y="39550"/>
                      <a:pt x="1184275" y="12563"/>
                      <a:pt x="1171575" y="7800"/>
                    </a:cubicBezTo>
                    <a:cubicBezTo>
                      <a:pt x="1158875" y="3037"/>
                      <a:pt x="1155700" y="-11250"/>
                      <a:pt x="1171575" y="17325"/>
                    </a:cubicBezTo>
                  </a:path>
                </a:pathLst>
              </a:custGeom>
              <a:noFill/>
              <a:ln w="38100" cap="flat" cmpd="sng" algn="ctr">
                <a:solidFill>
                  <a:srgbClr val="FFC000"/>
                </a:solidFill>
                <a:prstDash val="solid"/>
                <a:round/>
                <a:headEnd type="stealth" w="lg" len="lg"/>
                <a:tailEnd type="stealth" w="lg" len="lg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200" b="1" dirty="0">
                  <a:latin typeface="Times New Roman" pitchFamily="18" charset="0"/>
                </a:endParaRPr>
              </a:p>
            </p:txBody>
          </p:sp>
          <p:sp>
            <p:nvSpPr>
              <p:cNvPr id="4" name="Oval 3"/>
              <p:cNvSpPr/>
              <p:nvPr/>
            </p:nvSpPr>
            <p:spPr bwMode="auto">
              <a:xfrm>
                <a:off x="7522455" y="2830809"/>
                <a:ext cx="492125" cy="123825"/>
              </a:xfrm>
              <a:prstGeom prst="ellipse">
                <a:avLst/>
              </a:prstGeom>
              <a:noFill/>
              <a:ln w="38100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200" b="1" dirty="0">
                  <a:latin typeface="Times New Roman" pitchFamily="18" charset="0"/>
                </a:endParaRPr>
              </a:p>
            </p:txBody>
          </p:sp>
          <p:cxnSp>
            <p:nvCxnSpPr>
              <p:cNvPr id="10" name="Straight Arrow Connector 9"/>
              <p:cNvCxnSpPr/>
              <p:nvPr/>
            </p:nvCxnSpPr>
            <p:spPr bwMode="auto">
              <a:xfrm>
                <a:off x="5136648" y="4106386"/>
                <a:ext cx="16297" cy="665657"/>
              </a:xfrm>
              <a:prstGeom prst="straightConnector1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</p:cxnSp>
          <p:cxnSp>
            <p:nvCxnSpPr>
              <p:cNvPr id="29" name="Straight Arrow Connector 28"/>
              <p:cNvCxnSpPr/>
              <p:nvPr/>
            </p:nvCxnSpPr>
            <p:spPr bwMode="auto">
              <a:xfrm>
                <a:off x="7765019" y="4106388"/>
                <a:ext cx="16297" cy="665657"/>
              </a:xfrm>
              <a:prstGeom prst="straightConnector1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</p:cxnSp>
          <p:sp>
            <p:nvSpPr>
              <p:cNvPr id="30" name="TextBox 29"/>
              <p:cNvSpPr txBox="1"/>
              <p:nvPr/>
            </p:nvSpPr>
            <p:spPr>
              <a:xfrm>
                <a:off x="6364332" y="4695051"/>
                <a:ext cx="47801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VME</a:t>
                </a: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6028393" y="1596738"/>
              <a:ext cx="274434" cy="276999"/>
            </a:xfrm>
            <a:prstGeom prst="rect">
              <a:avLst/>
            </a:prstGeom>
            <a:solidFill>
              <a:srgbClr val="FF0000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A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601678" y="2112143"/>
              <a:ext cx="268022" cy="276999"/>
            </a:xfrm>
            <a:prstGeom prst="rect">
              <a:avLst/>
            </a:prstGeom>
            <a:solidFill>
              <a:srgbClr val="FF0000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B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794662" y="2509114"/>
              <a:ext cx="7075720" cy="35702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/>
                <a:t>Simulated Wire Chamber ‘Hits’</a:t>
              </a:r>
            </a:p>
            <a:p>
              <a:pPr lvl="1"/>
              <a:r>
                <a:rPr lang="en-US" sz="1400" dirty="0"/>
                <a:t>DATA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sz="1400" dirty="0"/>
                <a:t>24bit words; 17 bits time; 7 bits Channel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sz="1400" dirty="0"/>
                <a:t>This is a large range but 1ns resolution!</a:t>
              </a:r>
            </a:p>
            <a:p>
              <a:endParaRPr lang="en-US" sz="800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sz="1400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/>
                <a:t>Each DCRB board has 10Gb/s [1.25GB/s] link to VTP [ 4 lanes/@3.125bps * (0.8 Encoding) ]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sz="1400" dirty="0"/>
                <a:t>Test limitations of VTP serial collection of 14 DCRB ‘Payload’ boards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sz="1400" dirty="0"/>
                <a:t>Synchronous data is not an issue because all boards are in the same crate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sz="1400" dirty="0"/>
                <a:t>VTP must consume 17.5GB/s  [14 Boards]</a:t>
              </a:r>
            </a:p>
            <a:p>
              <a:endParaRPr lang="en-US" sz="1400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/>
                <a:t>40Gbe from VTP “CODA Read_Out_Controller”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sz="800" dirty="0"/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US" sz="1400" dirty="0"/>
                <a:t>Test VTP data processing capabilities and throughput 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sz="1400" dirty="0"/>
                <a:t>96 channels from each DCRB will probably be an issue for DDR memory on VTP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sz="1400" dirty="0"/>
                <a:t>What problems will we face to interface with 40Gbe network switch?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sz="1400" dirty="0"/>
                <a:t>What happens when we have more than one crate? 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34772" y="928901"/>
              <a:ext cx="2415229" cy="215444"/>
            </a:xfrm>
            <a:prstGeom prst="rect">
              <a:avLst/>
            </a:prstGeom>
            <a:noFill/>
            <a:ln w="15875" cmpd="tri"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</a:rPr>
                <a:t>Bypassing VME64x  Example</a:t>
              </a:r>
              <a:endParaRPr lang="en-US" sz="1400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789886" y="2532884"/>
              <a:ext cx="274434" cy="276999"/>
            </a:xfrm>
            <a:prstGeom prst="rect">
              <a:avLst/>
            </a:prstGeom>
            <a:solidFill>
              <a:srgbClr val="FF0000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A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789886" y="3732275"/>
              <a:ext cx="268022" cy="276999"/>
            </a:xfrm>
            <a:prstGeom prst="rect">
              <a:avLst/>
            </a:prstGeom>
            <a:solidFill>
              <a:srgbClr val="FF0000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B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758889" y="4749869"/>
              <a:ext cx="266420" cy="276999"/>
            </a:xfrm>
            <a:prstGeom prst="rect">
              <a:avLst/>
            </a:prstGeom>
            <a:solidFill>
              <a:srgbClr val="FF0000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C</a:t>
              </a:r>
            </a:p>
          </p:txBody>
        </p:sp>
        <p:sp>
          <p:nvSpPr>
            <p:cNvPr id="3" name="Rectangle 2"/>
            <p:cNvSpPr/>
            <p:nvPr/>
          </p:nvSpPr>
          <p:spPr bwMode="auto">
            <a:xfrm>
              <a:off x="6852033" y="1282041"/>
              <a:ext cx="512709" cy="222877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b="1" dirty="0">
                <a:latin typeface="Times New Roman" pitchFamily="18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6852033" y="1282040"/>
              <a:ext cx="512709" cy="33241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b="1" dirty="0">
                <a:latin typeface="Times New Roman" pitchFamily="18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510216" y="1427218"/>
              <a:ext cx="598170" cy="105425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SSP</a:t>
              </a:r>
            </a:p>
            <a:p>
              <a:endParaRPr lang="en-US" sz="1200" dirty="0"/>
            </a:p>
            <a:p>
              <a:endParaRPr lang="en-US" sz="1200" dirty="0"/>
            </a:p>
            <a:p>
              <a:endParaRPr lang="en-US" sz="1200" dirty="0"/>
            </a:p>
            <a:p>
              <a:endParaRPr lang="en-US" sz="12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685551" y="1330671"/>
              <a:ext cx="572217" cy="103705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SSP</a:t>
              </a:r>
            </a:p>
            <a:p>
              <a:endParaRPr lang="en-US" sz="1200" dirty="0"/>
            </a:p>
            <a:p>
              <a:endParaRPr lang="en-US" sz="1200" dirty="0"/>
            </a:p>
            <a:p>
              <a:endParaRPr lang="en-US" sz="1200" dirty="0"/>
            </a:p>
            <a:p>
              <a:endParaRPr lang="en-US" sz="1200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6740116" y="1238339"/>
              <a:ext cx="624625" cy="104147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SSP</a:t>
              </a:r>
            </a:p>
            <a:p>
              <a:endParaRPr lang="en-US" sz="1200" dirty="0"/>
            </a:p>
            <a:p>
              <a:endParaRPr lang="en-US" sz="1200" dirty="0"/>
            </a:p>
            <a:p>
              <a:endParaRPr lang="en-US" sz="1200" dirty="0"/>
            </a:p>
            <a:p>
              <a:endParaRPr lang="en-US" sz="1200" dirty="0"/>
            </a:p>
          </p:txBody>
        </p:sp>
        <p:grpSp>
          <p:nvGrpSpPr>
            <p:cNvPr id="62" name="Group 61"/>
            <p:cNvGrpSpPr/>
            <p:nvPr/>
          </p:nvGrpSpPr>
          <p:grpSpPr>
            <a:xfrm>
              <a:off x="6313655" y="1177846"/>
              <a:ext cx="1108525" cy="1205608"/>
              <a:chOff x="2043536" y="1101158"/>
              <a:chExt cx="2752401" cy="2963231"/>
            </a:xfrm>
            <a:solidFill>
              <a:schemeClr val="accent6">
                <a:lumMod val="20000"/>
                <a:lumOff val="80000"/>
              </a:schemeClr>
            </a:solidFill>
          </p:grpSpPr>
          <p:pic>
            <p:nvPicPr>
              <p:cNvPr id="63" name="Picture 2" descr="http://clasweb.jlab.org/group_meeting_minutes/Physics/talks_2015/fotw-3-23-2015.png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7312" r="50000" b="12253"/>
              <a:stretch/>
            </p:blipFill>
            <p:spPr bwMode="auto">
              <a:xfrm>
                <a:off x="2043536" y="1101158"/>
                <a:ext cx="2752401" cy="2880292"/>
              </a:xfrm>
              <a:prstGeom prst="rect">
                <a:avLst/>
              </a:prstGeom>
              <a:grpFill/>
              <a:ln>
                <a:noFill/>
              </a:ln>
              <a:extLst/>
            </p:spPr>
          </p:pic>
          <p:sp>
            <p:nvSpPr>
              <p:cNvPr id="64" name="Rectangle 63"/>
              <p:cNvSpPr/>
              <p:nvPr/>
            </p:nvSpPr>
            <p:spPr bwMode="auto">
              <a:xfrm>
                <a:off x="4707294" y="2082317"/>
                <a:ext cx="88643" cy="1982072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200" b="1" dirty="0">
                  <a:latin typeface="Times New Roman" pitchFamily="18" charset="0"/>
                </a:endParaRPr>
              </a:p>
            </p:txBody>
          </p:sp>
          <p:sp>
            <p:nvSpPr>
              <p:cNvPr id="65" name="Rectangle 64"/>
              <p:cNvSpPr/>
              <p:nvPr/>
            </p:nvSpPr>
            <p:spPr bwMode="auto">
              <a:xfrm>
                <a:off x="3045215" y="1101158"/>
                <a:ext cx="870929" cy="230474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200" b="1" dirty="0">
                  <a:latin typeface="Times New Roman" pitchFamily="18" charset="0"/>
                </a:endParaRPr>
              </a:p>
            </p:txBody>
          </p:sp>
        </p:grpSp>
        <p:sp>
          <p:nvSpPr>
            <p:cNvPr id="11" name="Rectangle 10"/>
            <p:cNvSpPr/>
            <p:nvPr/>
          </p:nvSpPr>
          <p:spPr>
            <a:xfrm>
              <a:off x="6612079" y="997235"/>
              <a:ext cx="527709" cy="276999"/>
            </a:xfrm>
            <a:prstGeom prst="rect">
              <a:avLst/>
            </a:prstGeom>
            <a:solidFill>
              <a:schemeClr val="accent1"/>
            </a:solidFill>
          </p:spPr>
          <p:txBody>
            <a:bodyPr wrap="none">
              <a:spAutoFit/>
            </a:bodyPr>
            <a:lstStyle/>
            <a:p>
              <a:pPr lvl="0"/>
              <a:r>
                <a:rPr lang="en-US" sz="1200" dirty="0">
                  <a:solidFill>
                    <a:srgbClr val="000000"/>
                  </a:solidFill>
                </a:rPr>
                <a:t>DCRB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8174872" y="868680"/>
              <a:ext cx="426720" cy="276999"/>
            </a:xfrm>
            <a:prstGeom prst="rect">
              <a:avLst/>
            </a:prstGeom>
            <a:solidFill>
              <a:schemeClr val="accent1"/>
            </a:solidFill>
          </p:spPr>
          <p:txBody>
            <a:bodyPr wrap="none">
              <a:spAutoFit/>
            </a:bodyPr>
            <a:lstStyle/>
            <a:p>
              <a:pPr lvl="0"/>
              <a:r>
                <a:rPr lang="en-US" sz="1200" dirty="0">
                  <a:solidFill>
                    <a:srgbClr val="000000"/>
                  </a:solidFill>
                </a:rPr>
                <a:t>VTP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8053753" y="2414051"/>
              <a:ext cx="1227124" cy="507831"/>
            </a:xfrm>
            <a:prstGeom prst="rect">
              <a:avLst/>
            </a:prstGeom>
            <a:solidFill>
              <a:schemeClr val="accent5"/>
            </a:solidFill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solidFill>
                    <a:prstClr val="black"/>
                  </a:solidFill>
                  <a:latin typeface="Calibri"/>
                </a:rPr>
                <a:t>1GHz Dual Core ARM</a:t>
              </a:r>
            </a:p>
            <a:p>
              <a:r>
                <a:rPr lang="en-US" sz="900" dirty="0">
                  <a:solidFill>
                    <a:prstClr val="black"/>
                  </a:solidFill>
                  <a:latin typeface="Calibri"/>
                </a:rPr>
                <a:t>Processor  [Xilinx Zynq]   (Linux OS)</a:t>
              </a:r>
            </a:p>
          </p:txBody>
        </p:sp>
      </p:grpSp>
      <p:sp>
        <p:nvSpPr>
          <p:cNvPr id="12" name="Title 11">
            <a:extLst>
              <a:ext uri="{FF2B5EF4-FFF2-40B4-BE49-F238E27FC236}">
                <a16:creationId xmlns:a16="http://schemas.microsoft.com/office/drawing/2014/main" id="{B3999DCF-B5A8-B74F-AD9D-7E07A079B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019" y="-177020"/>
            <a:ext cx="10515600" cy="1325563"/>
          </a:xfrm>
        </p:spPr>
        <p:txBody>
          <a:bodyPr/>
          <a:lstStyle/>
          <a:p>
            <a:r>
              <a:rPr lang="en-US" dirty="0"/>
              <a:t>Streaming DAQ through VXS trigger processor</a:t>
            </a: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0A2E4F55-7443-6E4B-AC1E-F2F12BAAE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Streaming readout at the EIC</a:t>
            </a:r>
            <a:endParaRPr lang="en-US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0914057D-9E6F-3148-A7D6-EC25602FE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3839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5ABB9B5F-936C-3145-AB2D-E655278055A9}"/>
              </a:ext>
            </a:extLst>
          </p:cNvPr>
          <p:cNvGrpSpPr/>
          <p:nvPr/>
        </p:nvGrpSpPr>
        <p:grpSpPr>
          <a:xfrm>
            <a:off x="1596717" y="924688"/>
            <a:ext cx="9676552" cy="5648703"/>
            <a:chOff x="1606991" y="708930"/>
            <a:chExt cx="9676552" cy="5648703"/>
          </a:xfrm>
        </p:grpSpPr>
        <p:sp>
          <p:nvSpPr>
            <p:cNvPr id="3074" name="Rectangle 1"/>
            <p:cNvSpPr>
              <a:spLocks noChangeArrowheads="1"/>
            </p:cNvSpPr>
            <p:nvPr/>
          </p:nvSpPr>
          <p:spPr bwMode="auto">
            <a:xfrm>
              <a:off x="5211764" y="1211263"/>
              <a:ext cx="5456237" cy="1568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36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5000" rIns="90000" bIns="45000">
              <a:spAutoFit/>
            </a:bodyPr>
            <a:lstStyle>
              <a:lvl1pPr eaLnBrk="0" hangingPunct="0">
                <a:spcBef>
                  <a:spcPts val="600"/>
                </a:spcBef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1pPr>
              <a:lvl2pPr marL="741363" indent="-284163" eaLnBrk="0" hangingPunct="0">
                <a:spcBef>
                  <a:spcPts val="600"/>
                </a:spcBef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2pPr>
              <a:lvl3pPr marL="1104900" indent="-215900" eaLnBrk="0" hangingPunct="0">
                <a:spcBef>
                  <a:spcPts val="600"/>
                </a:spcBef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3pPr>
              <a:lvl4pPr eaLnBrk="0" hangingPunct="0">
                <a:spcBef>
                  <a:spcPts val="600"/>
                </a:spcBef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4pPr>
              <a:lvl5pPr eaLnBrk="0" hangingPunct="0">
                <a:spcBef>
                  <a:spcPts val="600"/>
                </a:spcBef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 dirty="0">
                <a:solidFill>
                  <a:srgbClr val="0033CC"/>
                </a:solidFill>
                <a:latin typeface="Arial" panose="020B0604020202020204" pitchFamily="34" charset="0"/>
              </a:endParaRPr>
            </a:p>
            <a:p>
              <a:pPr lvl="1" eaLnBrk="1" hangingPunct="1">
                <a:spcBef>
                  <a:spcPct val="0"/>
                </a:spcBef>
                <a:buSzPct val="45000"/>
                <a:buFont typeface="Arial" panose="020B0604020202020204" pitchFamily="34" charset="0"/>
                <a:buNone/>
              </a:pPr>
              <a:endParaRPr lang="en-US" altLang="en-US" sz="1600" dirty="0">
                <a:solidFill>
                  <a:srgbClr val="0033CC"/>
                </a:solidFill>
                <a:latin typeface="Arial" panose="020B0604020202020204" pitchFamily="34" charset="0"/>
              </a:endParaRPr>
            </a:p>
            <a:p>
              <a:pPr lvl="2" eaLnBrk="1" hangingPunct="1"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endParaRPr lang="en-US" altLang="en-US" sz="1600" dirty="0">
                <a:solidFill>
                  <a:srgbClr val="0033CC"/>
                </a:solidFill>
                <a:latin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 dirty="0">
                <a:solidFill>
                  <a:srgbClr val="0033CC"/>
                </a:solidFill>
                <a:latin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 dirty="0">
                <a:solidFill>
                  <a:srgbClr val="0033CC"/>
                </a:solidFill>
                <a:latin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 dirty="0">
                <a:latin typeface="Arial" panose="020B060402020202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414394" y="1029929"/>
              <a:ext cx="86914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C. Dickover</a:t>
              </a:r>
            </a:p>
            <a:p>
              <a:r>
                <a:rPr lang="en-US" sz="1000" dirty="0"/>
                <a:t>B. Raydo</a:t>
              </a:r>
            </a:p>
            <a:p>
              <a:r>
                <a:rPr lang="en-US" sz="1000" dirty="0"/>
                <a:t>CEA Saclay**</a:t>
              </a:r>
            </a:p>
            <a:p>
              <a:r>
                <a:rPr lang="en-US" sz="1000" dirty="0"/>
                <a:t>INFN*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667134" y="1103918"/>
              <a:ext cx="1468777" cy="184666"/>
            </a:xfrm>
            <a:prstGeom prst="rect">
              <a:avLst/>
            </a:prstGeom>
            <a:noFill/>
            <a:ln w="15875" cmpd="tri">
              <a:solidFill>
                <a:srgbClr val="00B05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dirty="0"/>
                <a:t>RICH 25,000 pixels</a:t>
              </a: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3135911" y="708930"/>
              <a:ext cx="6244281" cy="1501624"/>
              <a:chOff x="1611915" y="923997"/>
              <a:chExt cx="6244281" cy="1501624"/>
            </a:xfrm>
          </p:grpSpPr>
          <p:pic>
            <p:nvPicPr>
              <p:cNvPr id="12" name="Picture 11" descr="Screen Clippi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11915" y="1119602"/>
                <a:ext cx="6244281" cy="1306019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11" name="Rectangle 2"/>
              <p:cNvSpPr>
                <a:spLocks noChangeArrowheads="1"/>
              </p:cNvSpPr>
              <p:nvPr/>
            </p:nvSpPr>
            <p:spPr bwMode="auto">
              <a:xfrm>
                <a:off x="1710157" y="923997"/>
                <a:ext cx="5438005" cy="3371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/>
            </p:spPr>
            <p:txBody>
              <a:bodyPr wrap="none" lIns="90000" tIns="45000" rIns="90000" bIns="45000" anchor="ctr">
                <a:spAutoFit/>
              </a:bodyPr>
              <a:lstStyle>
                <a:lvl1pPr eaLnBrk="0" hangingPunct="0">
                  <a:spcBef>
                    <a:spcPts val="600"/>
                  </a:spcBef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1pPr>
                <a:lvl2pPr eaLnBrk="0" hangingPunct="0">
                  <a:spcBef>
                    <a:spcPts val="600"/>
                  </a:spcBef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2pPr>
                <a:lvl3pPr eaLnBrk="0" hangingPunct="0">
                  <a:spcBef>
                    <a:spcPts val="600"/>
                  </a:spcBef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3pPr>
                <a:lvl4pPr eaLnBrk="0" hangingPunct="0">
                  <a:spcBef>
                    <a:spcPts val="600"/>
                  </a:spcBef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4pPr>
                <a:lvl5pPr eaLnBrk="0" hangingPunct="0">
                  <a:spcBef>
                    <a:spcPts val="600"/>
                  </a:spcBef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5pPr>
                <a:lvl6pPr marL="2514600" indent="-228600" defTabSz="4572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6pPr>
                <a:lvl7pPr marL="2971800" indent="-228600" defTabSz="4572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7pPr>
                <a:lvl8pPr marL="3429000" indent="-228600" defTabSz="4572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8pPr>
                <a:lvl9pPr marL="3886200" indent="-228600" defTabSz="4572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US" altLang="en-US" sz="1600" dirty="0">
                    <a:solidFill>
                      <a:schemeClr val="tx2"/>
                    </a:solidFill>
                  </a:rPr>
                  <a:t>2.5Gbps line rate 16bit bus @ 125MHz for transmit and receive</a:t>
                </a:r>
                <a:endParaRPr lang="en-US" altLang="en-US" sz="16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4" name="Rectangle 3"/>
              <p:cNvSpPr/>
              <p:nvPr/>
            </p:nvSpPr>
            <p:spPr bwMode="auto">
              <a:xfrm>
                <a:off x="1611915" y="1995488"/>
                <a:ext cx="2075848" cy="430133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200" b="1" dirty="0">
                  <a:latin typeface="Times New Roman" pitchFamily="18" charset="0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1727278" y="2659058"/>
              <a:ext cx="1468779" cy="369332"/>
            </a:xfrm>
            <a:prstGeom prst="rect">
              <a:avLst/>
            </a:prstGeom>
            <a:noFill/>
            <a:ln w="15875" cmpd="tri">
              <a:solidFill>
                <a:srgbClr val="00B05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dirty="0"/>
                <a:t>SBS GEM</a:t>
              </a:r>
            </a:p>
            <a:p>
              <a:pPr algn="ctr"/>
              <a:r>
                <a:rPr lang="en-US" sz="1200" dirty="0"/>
                <a:t>+40K pads</a:t>
              </a: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3196057" y="2210554"/>
              <a:ext cx="6244281" cy="1501624"/>
              <a:chOff x="1611915" y="923997"/>
              <a:chExt cx="6244281" cy="1501624"/>
            </a:xfrm>
          </p:grpSpPr>
          <p:pic>
            <p:nvPicPr>
              <p:cNvPr id="19" name="Picture 18" descr="Screen Clippi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11915" y="1119602"/>
                <a:ext cx="6244281" cy="1306019"/>
              </a:xfrm>
              <a:prstGeom prst="rect">
                <a:avLst/>
              </a:prstGeom>
            </p:spPr>
          </p:pic>
          <p:sp>
            <p:nvSpPr>
              <p:cNvPr id="20" name="Rectangle 2"/>
              <p:cNvSpPr>
                <a:spLocks noChangeArrowheads="1"/>
              </p:cNvSpPr>
              <p:nvPr/>
            </p:nvSpPr>
            <p:spPr bwMode="auto">
              <a:xfrm>
                <a:off x="1710157" y="923997"/>
                <a:ext cx="5438005" cy="3371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/>
            </p:spPr>
            <p:txBody>
              <a:bodyPr wrap="none" lIns="90000" tIns="45000" rIns="90000" bIns="45000" anchor="ctr">
                <a:spAutoFit/>
              </a:bodyPr>
              <a:lstStyle>
                <a:lvl1pPr eaLnBrk="0" hangingPunct="0">
                  <a:spcBef>
                    <a:spcPts val="600"/>
                  </a:spcBef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1pPr>
                <a:lvl2pPr eaLnBrk="0" hangingPunct="0">
                  <a:spcBef>
                    <a:spcPts val="600"/>
                  </a:spcBef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2pPr>
                <a:lvl3pPr eaLnBrk="0" hangingPunct="0">
                  <a:spcBef>
                    <a:spcPts val="600"/>
                  </a:spcBef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3pPr>
                <a:lvl4pPr eaLnBrk="0" hangingPunct="0">
                  <a:spcBef>
                    <a:spcPts val="600"/>
                  </a:spcBef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4pPr>
                <a:lvl5pPr eaLnBrk="0" hangingPunct="0">
                  <a:spcBef>
                    <a:spcPts val="600"/>
                  </a:spcBef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5pPr>
                <a:lvl6pPr marL="2514600" indent="-228600" defTabSz="4572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6pPr>
                <a:lvl7pPr marL="2971800" indent="-228600" defTabSz="4572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7pPr>
                <a:lvl8pPr marL="3429000" indent="-228600" defTabSz="4572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8pPr>
                <a:lvl9pPr marL="3886200" indent="-228600" defTabSz="4572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US" altLang="en-US" sz="1600" dirty="0">
                    <a:solidFill>
                      <a:schemeClr val="tx2"/>
                    </a:solidFill>
                  </a:rPr>
                  <a:t>2.5Gbps line rate 16bit bus @ 125MHz for transmit and receive</a:t>
                </a:r>
                <a:endParaRPr lang="en-US" altLang="en-US" sz="16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 bwMode="auto">
              <a:xfrm>
                <a:off x="1611915" y="1995488"/>
                <a:ext cx="2075848" cy="430133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200" b="1" dirty="0">
                  <a:latin typeface="Times New Roman" pitchFamily="18" charset="0"/>
                </a:endParaRP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3135915" y="3807683"/>
              <a:ext cx="6244281" cy="1501624"/>
              <a:chOff x="1611915" y="923997"/>
              <a:chExt cx="6244281" cy="1501624"/>
            </a:xfrm>
          </p:grpSpPr>
          <p:pic>
            <p:nvPicPr>
              <p:cNvPr id="23" name="Picture 22" descr="Screen Clippi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11915" y="1119602"/>
                <a:ext cx="6244281" cy="1306019"/>
              </a:xfrm>
              <a:prstGeom prst="rect">
                <a:avLst/>
              </a:prstGeom>
            </p:spPr>
          </p:pic>
          <p:sp>
            <p:nvSpPr>
              <p:cNvPr id="24" name="Rectangle 2"/>
              <p:cNvSpPr>
                <a:spLocks noChangeArrowheads="1"/>
              </p:cNvSpPr>
              <p:nvPr/>
            </p:nvSpPr>
            <p:spPr bwMode="auto">
              <a:xfrm>
                <a:off x="1710157" y="923997"/>
                <a:ext cx="5438005" cy="3371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/>
            </p:spPr>
            <p:txBody>
              <a:bodyPr wrap="none" lIns="90000" tIns="45000" rIns="90000" bIns="45000" anchor="ctr">
                <a:spAutoFit/>
              </a:bodyPr>
              <a:lstStyle>
                <a:lvl1pPr eaLnBrk="0" hangingPunct="0">
                  <a:spcBef>
                    <a:spcPts val="600"/>
                  </a:spcBef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1pPr>
                <a:lvl2pPr eaLnBrk="0" hangingPunct="0">
                  <a:spcBef>
                    <a:spcPts val="600"/>
                  </a:spcBef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2pPr>
                <a:lvl3pPr eaLnBrk="0" hangingPunct="0">
                  <a:spcBef>
                    <a:spcPts val="600"/>
                  </a:spcBef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3pPr>
                <a:lvl4pPr eaLnBrk="0" hangingPunct="0">
                  <a:spcBef>
                    <a:spcPts val="600"/>
                  </a:spcBef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4pPr>
                <a:lvl5pPr eaLnBrk="0" hangingPunct="0">
                  <a:spcBef>
                    <a:spcPts val="600"/>
                  </a:spcBef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5pPr>
                <a:lvl6pPr marL="2514600" indent="-228600" defTabSz="4572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6pPr>
                <a:lvl7pPr marL="2971800" indent="-228600" defTabSz="4572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7pPr>
                <a:lvl8pPr marL="3429000" indent="-228600" defTabSz="4572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8pPr>
                <a:lvl9pPr marL="3886200" indent="-228600" defTabSz="4572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US" altLang="en-US" sz="1600" dirty="0">
                    <a:solidFill>
                      <a:schemeClr val="tx2"/>
                    </a:solidFill>
                  </a:rPr>
                  <a:t>2.5Gbps line rate 16bit bus @ 125MHz for transmit and receive</a:t>
                </a:r>
                <a:endParaRPr lang="en-US" altLang="en-US" sz="16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 bwMode="auto">
              <a:xfrm>
                <a:off x="1611915" y="1995488"/>
                <a:ext cx="2075848" cy="430133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200" b="1" dirty="0">
                  <a:latin typeface="Times New Roman" pitchFamily="18" charset="0"/>
                </a:endParaRPr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3610800" y="4164189"/>
              <a:ext cx="742950" cy="400110"/>
            </a:xfrm>
            <a:prstGeom prst="rect">
              <a:avLst/>
            </a:prstGeom>
            <a:solidFill>
              <a:schemeClr val="accent5"/>
            </a:solidFill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DREAM</a:t>
              </a:r>
            </a:p>
            <a:p>
              <a:endParaRPr lang="en-US" sz="10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474034" y="2547654"/>
              <a:ext cx="742950" cy="40011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/>
                <a:t>FPGA</a:t>
              </a:r>
            </a:p>
            <a:p>
              <a:pPr algn="ctr"/>
              <a:r>
                <a:rPr lang="en-US" sz="1000" dirty="0"/>
                <a:t>MPD*</a:t>
              </a: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3294298" y="2491918"/>
              <a:ext cx="432968" cy="734391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b="1" dirty="0">
                <a:latin typeface="Times New Roman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641541" y="2547654"/>
              <a:ext cx="742950" cy="400110"/>
            </a:xfrm>
            <a:prstGeom prst="rect">
              <a:avLst/>
            </a:prstGeom>
            <a:solidFill>
              <a:schemeClr val="accent5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/>
                <a:t>APV25</a:t>
              </a:r>
            </a:p>
            <a:p>
              <a:endParaRPr lang="en-US" sz="10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606993" y="4271911"/>
              <a:ext cx="1468779" cy="369332"/>
            </a:xfrm>
            <a:prstGeom prst="rect">
              <a:avLst/>
            </a:prstGeom>
            <a:noFill/>
            <a:ln w="15875" cmpd="tri">
              <a:solidFill>
                <a:srgbClr val="00B05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dirty="0"/>
                <a:t>MicroMegas</a:t>
              </a:r>
            </a:p>
            <a:p>
              <a:pPr algn="ctr"/>
              <a:r>
                <a:rPr lang="en-US" sz="1200" dirty="0"/>
                <a:t>+20K strips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606991" y="4925370"/>
              <a:ext cx="1468779" cy="369332"/>
            </a:xfrm>
            <a:prstGeom prst="rect">
              <a:avLst/>
            </a:prstGeom>
            <a:noFill/>
            <a:ln w="15875" cmpd="tri">
              <a:solidFill>
                <a:srgbClr val="00B05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dirty="0"/>
                <a:t>Forward Tracker</a:t>
              </a:r>
            </a:p>
            <a:p>
              <a:pPr algn="ctr"/>
              <a:r>
                <a:rPr lang="en-US" sz="1200" dirty="0"/>
                <a:t>+3300 uMegas Strips</a:t>
              </a: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3174014" y="4089382"/>
              <a:ext cx="518693" cy="734391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b="1" dirty="0">
                <a:latin typeface="Times New Roman" pitchFamily="18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408670" y="4144783"/>
              <a:ext cx="742950" cy="40011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/>
                <a:t>FPGA</a:t>
              </a:r>
            </a:p>
            <a:p>
              <a:pPr algn="ctr"/>
              <a:r>
                <a:rPr lang="en-US" sz="1000" dirty="0"/>
                <a:t>FEC**</a:t>
              </a:r>
            </a:p>
          </p:txBody>
        </p:sp>
        <p:sp>
          <p:nvSpPr>
            <p:cNvPr id="2" name="Rectangle 1"/>
            <p:cNvSpPr/>
            <p:nvPr/>
          </p:nvSpPr>
          <p:spPr bwMode="auto">
            <a:xfrm>
              <a:off x="3610800" y="4089381"/>
              <a:ext cx="1600962" cy="551862"/>
            </a:xfrm>
            <a:prstGeom prst="rect">
              <a:avLst/>
            </a:prstGeom>
            <a:noFill/>
            <a:ln w="19050" cap="flat" cmpd="tri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b="1" dirty="0">
                <a:latin typeface="Times New Roman" pitchFamily="18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434658" y="5280415"/>
              <a:ext cx="3524939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VME64x Readout Bandwidth [~200MBs]</a:t>
              </a:r>
            </a:p>
            <a:p>
              <a:pPr algn="ctr"/>
              <a:r>
                <a:rPr lang="en-US" sz="1600" dirty="0"/>
                <a:t>OK Because</a:t>
              </a:r>
            </a:p>
            <a:p>
              <a:pPr algn="ctr"/>
              <a:r>
                <a:rPr lang="en-US" sz="1600" dirty="0"/>
                <a:t>Detector occupancy </a:t>
              </a:r>
            </a:p>
            <a:p>
              <a:pPr algn="ctr"/>
              <a:r>
                <a:rPr lang="en-US" sz="1600" dirty="0"/>
                <a:t>Is low (~1%)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9380192" y="3081613"/>
              <a:ext cx="1155829" cy="830997"/>
            </a:xfrm>
            <a:prstGeom prst="rect">
              <a:avLst/>
            </a:prstGeom>
            <a:solidFill>
              <a:srgbClr val="CCFFFF"/>
            </a:solidFill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Imagine using</a:t>
              </a:r>
            </a:p>
            <a:p>
              <a:r>
                <a:rPr lang="en-US" sz="1200" dirty="0"/>
                <a:t>VTP in each of </a:t>
              </a:r>
            </a:p>
            <a:p>
              <a:r>
                <a:rPr lang="en-US" sz="1200" dirty="0"/>
                <a:t>these examples</a:t>
              </a:r>
            </a:p>
            <a:p>
              <a:r>
                <a:rPr lang="en-US" sz="1200" dirty="0"/>
                <a:t>to bypass VME</a:t>
              </a:r>
            </a:p>
          </p:txBody>
        </p:sp>
      </p:grpSp>
      <p:sp>
        <p:nvSpPr>
          <p:cNvPr id="8" name="Title 7">
            <a:extLst>
              <a:ext uri="{FF2B5EF4-FFF2-40B4-BE49-F238E27FC236}">
                <a16:creationId xmlns:a16="http://schemas.microsoft.com/office/drawing/2014/main" id="{4D339C5C-0A1C-CA42-8CDA-8D4E29A0D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examples of VXS readout/control of ASIC</a:t>
            </a:r>
          </a:p>
        </p:txBody>
      </p:sp>
      <p:sp>
        <p:nvSpPr>
          <p:cNvPr id="28" name="Footer Placeholder 27">
            <a:extLst>
              <a:ext uri="{FF2B5EF4-FFF2-40B4-BE49-F238E27FC236}">
                <a16:creationId xmlns:a16="http://schemas.microsoft.com/office/drawing/2014/main" id="{EFADF647-AD14-ED4C-AB8B-1FA3BF61D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Streaming readout at the EIC</a:t>
            </a:r>
            <a:endParaRPr lang="en-US" dirty="0"/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DCFB4CF0-6570-5747-BA24-7FFE71540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6786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85D5E9-E4B3-AD48-A360-D264B85A5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Streaming readout at the EIC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E5E736D-55DB-E542-8A27-E0714FE63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55C397-BD84-4E4A-AD55-668A55DD88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8569" y="3590240"/>
            <a:ext cx="3097276" cy="22288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126DBAD-BE88-466B-916A-ABA5B15937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389" y="664691"/>
            <a:ext cx="2743332" cy="2061656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FB46837-A6C2-44B8-AB08-1492F9656320}"/>
              </a:ext>
            </a:extLst>
          </p:cNvPr>
          <p:cNvSpPr txBox="1"/>
          <p:nvPr/>
        </p:nvSpPr>
        <p:spPr>
          <a:xfrm>
            <a:off x="4439732" y="730869"/>
            <a:ext cx="62094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Existing PbWO4 Crystals as prototype detector</a:t>
            </a:r>
          </a:p>
          <a:p>
            <a:pPr marL="1200150" lvl="2" indent="-285750" defTabSz="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Neutral Particle Spectrometer (preferred, as want to make 25-100 crystal prototype anyways)</a:t>
            </a:r>
          </a:p>
          <a:p>
            <a:pPr marL="1200150" lvl="2" indent="-285750" defTabSz="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GlueX Forward Calorimeter Upgrade</a:t>
            </a:r>
          </a:p>
          <a:p>
            <a:pPr marL="1200150" lvl="2" indent="-285750" defTabSz="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Heavy Photon Search Calorimeter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A39DF9-E6B1-4635-B8B2-49B9FA834D2C}"/>
              </a:ext>
            </a:extLst>
          </p:cNvPr>
          <p:cNvSpPr txBox="1"/>
          <p:nvPr/>
        </p:nvSpPr>
        <p:spPr>
          <a:xfrm>
            <a:off x="1889363" y="2807140"/>
            <a:ext cx="385784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Hall A DVCS (PbF2) Calorimeter recorded full waveform 128 samples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817B97-6FD9-4B70-BDA0-931268BB3B27}"/>
              </a:ext>
            </a:extLst>
          </p:cNvPr>
          <p:cNvSpPr txBox="1"/>
          <p:nvPr/>
        </p:nvSpPr>
        <p:spPr>
          <a:xfrm>
            <a:off x="6124129" y="2807140"/>
            <a:ext cx="435533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Now: Test readout &amp; resulting resolution to constrain full waveform with 4 samples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4FFE91-164A-407B-A856-F6EE21C3CB3A}"/>
              </a:ext>
            </a:extLst>
          </p:cNvPr>
          <p:cNvSpPr txBox="1"/>
          <p:nvPr/>
        </p:nvSpPr>
        <p:spPr>
          <a:xfrm>
            <a:off x="1900577" y="5665082"/>
            <a:ext cx="76932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cs typeface="Arial" panose="020B0604020202020204" pitchFamily="34" charset="0"/>
              </a:rPr>
              <a:t>Develop parallel readout of flash ADCs through serial link = 16 x 125 Mb/s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cs typeface="Arial" panose="020B0604020202020204" pitchFamily="34" charset="0"/>
              </a:rPr>
              <a:t>Test readout &amp; resulting resolution to constrain full waveform with 4 samples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cs typeface="Arial" panose="020B0604020202020204" pitchFamily="34" charset="0"/>
              </a:rPr>
              <a:t>Can also test to transfer only clusters from flash ADCs </a:t>
            </a: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6CE9FBF8-8744-4B28-89D9-CC0D1BBB6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476" y="3668993"/>
            <a:ext cx="2561463" cy="1930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CD53350-CDD1-444D-83C0-97DE29997C68}"/>
              </a:ext>
            </a:extLst>
          </p:cNvPr>
          <p:cNvCxnSpPr>
            <a:stCxn id="3" idx="3"/>
            <a:endCxn id="11" idx="1"/>
          </p:cNvCxnSpPr>
          <p:nvPr/>
        </p:nvCxnSpPr>
        <p:spPr>
          <a:xfrm>
            <a:off x="5747208" y="3130305"/>
            <a:ext cx="37692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BB4FF14-E4EC-4652-9D1A-BC54029DF56C}"/>
              </a:ext>
            </a:extLst>
          </p:cNvPr>
          <p:cNvSpPr txBox="1"/>
          <p:nvPr/>
        </p:nvSpPr>
        <p:spPr>
          <a:xfrm>
            <a:off x="8857344" y="3848166"/>
            <a:ext cx="1428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NPS Pulse Fairly Fast, ~ 50 ns total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688441" y="-261330"/>
            <a:ext cx="10515600" cy="1325563"/>
          </a:xfrm>
        </p:spPr>
        <p:txBody>
          <a:bodyPr/>
          <a:lstStyle/>
          <a:p>
            <a:r>
              <a:rPr lang="en-US" dirty="0" smtClean="0"/>
              <a:t>FADC calorimeter readout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3068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788892-5628-494F-9AEC-16A86127D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48" y="-220406"/>
            <a:ext cx="10515600" cy="1325563"/>
          </a:xfrm>
        </p:spPr>
        <p:txBody>
          <a:bodyPr>
            <a:normAutofit/>
          </a:bodyPr>
          <a:lstStyle/>
          <a:p>
            <a:r>
              <a:rPr lang="fr-FR" dirty="0">
                <a:latin typeface="Arial" panose="020B0604020202020204" pitchFamily="34" charset="0"/>
              </a:rPr>
              <a:t>Future Experiments: JLab NPS &amp; SoLID</a:t>
            </a: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5311DD2-7D5C-944A-8B66-F66BE2E3B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Streaming readout at the EIC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EB982C-27A1-A449-B00F-78BB34154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BEE5A714-3F2A-4560-966A-EC283C689D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93679" y="1750754"/>
            <a:ext cx="40005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5EEFB47-9288-429D-BE04-19A5C96AAA1B}"/>
              </a:ext>
            </a:extLst>
          </p:cNvPr>
          <p:cNvSpPr txBox="1"/>
          <p:nvPr/>
        </p:nvSpPr>
        <p:spPr>
          <a:xfrm>
            <a:off x="1545367" y="706797"/>
            <a:ext cx="43369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Neutral Particle Spectrometer: </a:t>
            </a:r>
          </a:p>
          <a:p>
            <a:pPr defTabSz="457200"/>
            <a:r>
              <a:rPr lang="en-US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1000+ channel electromagnetic PbWO4 calorimeter in high background area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F1A5CF-F18F-40C5-9ADE-138BE4F7CD22}"/>
              </a:ext>
            </a:extLst>
          </p:cNvPr>
          <p:cNvSpPr txBox="1"/>
          <p:nvPr/>
        </p:nvSpPr>
        <p:spPr>
          <a:xfrm>
            <a:off x="6147275" y="713917"/>
            <a:ext cx="45207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SoLID: </a:t>
            </a:r>
          </a:p>
          <a:p>
            <a:pPr defTabSz="457200"/>
            <a:r>
              <a:rPr lang="en-US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 Acceptance Detector operable at High (10</a:t>
            </a:r>
            <a:r>
              <a:rPr lang="en-US" i="1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37-39</a:t>
            </a:r>
            <a:r>
              <a:rPr lang="en-US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Luminosity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B10676-C70B-44C0-B162-817776B1A302}"/>
              </a:ext>
            </a:extLst>
          </p:cNvPr>
          <p:cNvSpPr txBox="1"/>
          <p:nvPr/>
        </p:nvSpPr>
        <p:spPr>
          <a:xfrm>
            <a:off x="6238253" y="4235464"/>
            <a:ext cx="43113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detector has two configurations. In the PVDIS configuration electrons are scattered of a fixed target at high luminosity. 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detector is split into 30 sectors with a single track event topology. 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proposal 30 DAQ systems to be run in parallel at rates of 1 GByte/s each with custom electronics to deal with tracks that cross sector boundaries.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Complex system relying on coordination of the semi-independent DAQs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A6C2D5C-1DE3-487F-9C45-3354216E5EAE}"/>
              </a:ext>
            </a:extLst>
          </p:cNvPr>
          <p:cNvSpPr txBox="1"/>
          <p:nvPr/>
        </p:nvSpPr>
        <p:spPr>
          <a:xfrm>
            <a:off x="3791844" y="1593132"/>
            <a:ext cx="24464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Sweeping magnet before EM calorimeter to reduce background rates and achieve up to 10</a:t>
            </a:r>
            <a:r>
              <a:rPr lang="en-US" sz="12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luminosity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Readout with PMT and HV divider linear to within 2% for up to 2 MHz/crystal.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to use flash ADCs to read full wave form</a:t>
            </a:r>
          </a:p>
        </p:txBody>
      </p:sp>
      <p:grpSp>
        <p:nvGrpSpPr>
          <p:cNvPr id="14" name="Group 6">
            <a:extLst>
              <a:ext uri="{FF2B5EF4-FFF2-40B4-BE49-F238E27FC236}">
                <a16:creationId xmlns:a16="http://schemas.microsoft.com/office/drawing/2014/main" id="{8628B376-9A93-4CD2-8937-94A1D4B9504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673122" y="3473285"/>
            <a:ext cx="4474153" cy="2591317"/>
            <a:chOff x="0" y="1031"/>
            <a:chExt cx="3608" cy="2247"/>
          </a:xfrm>
        </p:grpSpPr>
        <p:sp>
          <p:nvSpPr>
            <p:cNvPr id="15" name="Text Box 7">
              <a:extLst>
                <a:ext uri="{FF2B5EF4-FFF2-40B4-BE49-F238E27FC236}">
                  <a16:creationId xmlns:a16="http://schemas.microsoft.com/office/drawing/2014/main" id="{90BD75F1-E553-4793-840D-8D74EBAF5E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3" y="1032"/>
              <a:ext cx="546" cy="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Arial Unicode MS" charset="0"/>
                  <a:cs typeface="Arial Unicode MS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Arial Unicode MS" charset="0"/>
                  <a:cs typeface="Arial Unicode MS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Arial Unicode MS" charset="0"/>
                  <a:cs typeface="Arial Unicode MS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Arial Unicode MS" charset="0"/>
                  <a:cs typeface="Arial Unicode MS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Arial Unicode MS" charset="0"/>
                  <a:cs typeface="Arial Unicode MS" charset="0"/>
                </a:defRPr>
              </a:lvl5pPr>
              <a:lvl6pPr marL="25146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Arial Unicode MS" charset="0"/>
                  <a:cs typeface="Arial Unicode MS" charset="0"/>
                </a:defRPr>
              </a:lvl6pPr>
              <a:lvl7pPr marL="29718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Arial Unicode MS" charset="0"/>
                  <a:cs typeface="Arial Unicode MS" charset="0"/>
                </a:defRPr>
              </a:lvl7pPr>
              <a:lvl8pPr marL="34290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Arial Unicode MS" charset="0"/>
                  <a:cs typeface="Arial Unicode MS" charset="0"/>
                </a:defRPr>
              </a:lvl8pPr>
              <a:lvl9pPr marL="38862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Arial Unicode MS" charset="0"/>
                  <a:cs typeface="Arial Unicode MS" charset="0"/>
                </a:defRPr>
              </a:lvl9pPr>
            </a:lstStyle>
            <a:p>
              <a:pPr defTabSz="457200"/>
              <a:r>
                <a:rPr lang="en-US" alt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vertex</a:t>
              </a:r>
            </a:p>
          </p:txBody>
        </p:sp>
        <p:sp>
          <p:nvSpPr>
            <p:cNvPr id="16" name="AutoShape 8">
              <a:extLst>
                <a:ext uri="{FF2B5EF4-FFF2-40B4-BE49-F238E27FC236}">
                  <a16:creationId xmlns:a16="http://schemas.microsoft.com/office/drawing/2014/main" id="{2F79F48B-FCB0-42D0-9690-831C14B030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" y="1205"/>
              <a:ext cx="287" cy="2073"/>
            </a:xfrm>
            <a:prstGeom prst="roundRect">
              <a:avLst>
                <a:gd name="adj" fmla="val 347"/>
              </a:avLst>
            </a:prstGeom>
            <a:solidFill>
              <a:srgbClr val="CFE7F5"/>
            </a:solidFill>
            <a:ln w="9525" cap="flat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7200"/>
              <a:endPara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AutoShape 9">
              <a:extLst>
                <a:ext uri="{FF2B5EF4-FFF2-40B4-BE49-F238E27FC236}">
                  <a16:creationId xmlns:a16="http://schemas.microsoft.com/office/drawing/2014/main" id="{4210B2A9-0FDE-46FB-92D0-85E4962B0B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3" y="1205"/>
              <a:ext cx="690" cy="2073"/>
            </a:xfrm>
            <a:prstGeom prst="roundRect">
              <a:avLst>
                <a:gd name="adj" fmla="val 144"/>
              </a:avLst>
            </a:prstGeom>
            <a:solidFill>
              <a:srgbClr val="CFE7F5"/>
            </a:solidFill>
            <a:ln w="9525" cap="flat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7200"/>
              <a:endPara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AutoShape 10">
              <a:extLst>
                <a:ext uri="{FF2B5EF4-FFF2-40B4-BE49-F238E27FC236}">
                  <a16:creationId xmlns:a16="http://schemas.microsoft.com/office/drawing/2014/main" id="{4238ABC7-744A-478C-BFA6-911A6C2498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9" y="1205"/>
              <a:ext cx="229" cy="2073"/>
            </a:xfrm>
            <a:prstGeom prst="roundRect">
              <a:avLst>
                <a:gd name="adj" fmla="val 431"/>
              </a:avLst>
            </a:prstGeom>
            <a:solidFill>
              <a:srgbClr val="CFE7F5"/>
            </a:solidFill>
            <a:ln w="9525" cap="flat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7200"/>
              <a:endPara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AutoShape 11">
              <a:extLst>
                <a:ext uri="{FF2B5EF4-FFF2-40B4-BE49-F238E27FC236}">
                  <a16:creationId xmlns:a16="http://schemas.microsoft.com/office/drawing/2014/main" id="{22DB4681-97BB-4115-BF6D-9CE640FFB7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2" y="1205"/>
              <a:ext cx="402" cy="2073"/>
            </a:xfrm>
            <a:prstGeom prst="roundRect">
              <a:avLst>
                <a:gd name="adj" fmla="val 245"/>
              </a:avLst>
            </a:prstGeom>
            <a:solidFill>
              <a:srgbClr val="CFE7F5"/>
            </a:solidFill>
            <a:ln w="9525" cap="flat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7200"/>
              <a:endPara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AutoShape 12">
              <a:extLst>
                <a:ext uri="{FF2B5EF4-FFF2-40B4-BE49-F238E27FC236}">
                  <a16:creationId xmlns:a16="http://schemas.microsoft.com/office/drawing/2014/main" id="{1E5014D1-61F9-4EDF-9A72-903647F5E8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3" y="1205"/>
              <a:ext cx="517" cy="2073"/>
            </a:xfrm>
            <a:prstGeom prst="roundRect">
              <a:avLst>
                <a:gd name="adj" fmla="val 190"/>
              </a:avLst>
            </a:prstGeom>
            <a:solidFill>
              <a:srgbClr val="CFE7F5"/>
            </a:solidFill>
            <a:ln w="9525" cap="flat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7200"/>
              <a:endPara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AutoShape 13">
              <a:extLst>
                <a:ext uri="{FF2B5EF4-FFF2-40B4-BE49-F238E27FC236}">
                  <a16:creationId xmlns:a16="http://schemas.microsoft.com/office/drawing/2014/main" id="{6335ECFA-3536-43FA-862A-369B8BE223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" y="1196"/>
              <a:ext cx="229" cy="2073"/>
            </a:xfrm>
            <a:prstGeom prst="roundRect">
              <a:avLst>
                <a:gd name="adj" fmla="val 431"/>
              </a:avLst>
            </a:prstGeom>
            <a:solidFill>
              <a:srgbClr val="CFE7F5"/>
            </a:solidFill>
            <a:ln w="9525" cap="flat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7200"/>
              <a:endPara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Text Box 14">
              <a:extLst>
                <a:ext uri="{FF2B5EF4-FFF2-40B4-BE49-F238E27FC236}">
                  <a16:creationId xmlns:a16="http://schemas.microsoft.com/office/drawing/2014/main" id="{A9FC3A59-DB50-4F78-9EFC-18B89BEAAE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8" y="1041"/>
              <a:ext cx="482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/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Arial Unicode MS" charset="0"/>
                  <a:cs typeface="Arial Unicode MS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Arial Unicode MS" charset="0"/>
                  <a:cs typeface="Arial Unicode MS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Arial Unicode MS" charset="0"/>
                  <a:cs typeface="Arial Unicode MS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Arial Unicode MS" charset="0"/>
                  <a:cs typeface="Arial Unicode MS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Arial Unicode MS" charset="0"/>
                  <a:cs typeface="Arial Unicode MS" charset="0"/>
                </a:defRPr>
              </a:lvl5pPr>
              <a:lvl6pPr marL="25146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Arial Unicode MS" charset="0"/>
                  <a:cs typeface="Arial Unicode MS" charset="0"/>
                </a:defRPr>
              </a:lvl6pPr>
              <a:lvl7pPr marL="29718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Arial Unicode MS" charset="0"/>
                  <a:cs typeface="Arial Unicode MS" charset="0"/>
                </a:defRPr>
              </a:lvl7pPr>
              <a:lvl8pPr marL="34290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Arial Unicode MS" charset="0"/>
                  <a:cs typeface="Arial Unicode MS" charset="0"/>
                </a:defRPr>
              </a:lvl8pPr>
              <a:lvl9pPr marL="38862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Arial Unicode MS" charset="0"/>
                  <a:cs typeface="Arial Unicode MS" charset="0"/>
                </a:defRPr>
              </a:lvl9pPr>
            </a:lstStyle>
            <a:p>
              <a:pPr defTabSz="457200"/>
              <a:r>
                <a:rPr lang="en-US" alt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tracking</a:t>
              </a:r>
            </a:p>
          </p:txBody>
        </p:sp>
        <p:sp>
          <p:nvSpPr>
            <p:cNvPr id="23" name="Text Box 15">
              <a:extLst>
                <a:ext uri="{FF2B5EF4-FFF2-40B4-BE49-F238E27FC236}">
                  <a16:creationId xmlns:a16="http://schemas.microsoft.com/office/drawing/2014/main" id="{CE6653C7-1421-476C-8EA5-A404B85D39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91" y="1031"/>
              <a:ext cx="35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Arial Unicode MS" charset="0"/>
                  <a:cs typeface="Arial Unicode MS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Arial Unicode MS" charset="0"/>
                  <a:cs typeface="Arial Unicode MS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Arial Unicode MS" charset="0"/>
                  <a:cs typeface="Arial Unicode MS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Arial Unicode MS" charset="0"/>
                  <a:cs typeface="Arial Unicode MS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Arial Unicode MS" charset="0"/>
                  <a:cs typeface="Arial Unicode MS" charset="0"/>
                </a:defRPr>
              </a:lvl5pPr>
              <a:lvl6pPr marL="25146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Arial Unicode MS" charset="0"/>
                  <a:cs typeface="Arial Unicode MS" charset="0"/>
                </a:defRPr>
              </a:lvl6pPr>
              <a:lvl7pPr marL="29718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Arial Unicode MS" charset="0"/>
                  <a:cs typeface="Arial Unicode MS" charset="0"/>
                </a:defRPr>
              </a:lvl7pPr>
              <a:lvl8pPr marL="34290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Arial Unicode MS" charset="0"/>
                  <a:cs typeface="Arial Unicode MS" charset="0"/>
                </a:defRPr>
              </a:lvl8pPr>
              <a:lvl9pPr marL="38862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Arial Unicode MS" charset="0"/>
                  <a:cs typeface="Arial Unicode MS" charset="0"/>
                </a:defRPr>
              </a:lvl9pPr>
            </a:lstStyle>
            <a:p>
              <a:pPr defTabSz="457200"/>
              <a:r>
                <a:rPr lang="en-US" alt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PID</a:t>
              </a:r>
            </a:p>
          </p:txBody>
        </p:sp>
        <p:sp>
          <p:nvSpPr>
            <p:cNvPr id="24" name="Text Box 16">
              <a:extLst>
                <a:ext uri="{FF2B5EF4-FFF2-40B4-BE49-F238E27FC236}">
                  <a16:creationId xmlns:a16="http://schemas.microsoft.com/office/drawing/2014/main" id="{DD564055-A621-4594-9459-D04B459CD5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5" y="1032"/>
              <a:ext cx="438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/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Arial Unicode MS" charset="0"/>
                  <a:cs typeface="Arial Unicode MS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Arial Unicode MS" charset="0"/>
                  <a:cs typeface="Arial Unicode MS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Arial Unicode MS" charset="0"/>
                  <a:cs typeface="Arial Unicode MS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Arial Unicode MS" charset="0"/>
                  <a:cs typeface="Arial Unicode MS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Arial Unicode MS" charset="0"/>
                  <a:cs typeface="Arial Unicode MS" charset="0"/>
                </a:defRPr>
              </a:lvl5pPr>
              <a:lvl6pPr marL="25146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Arial Unicode MS" charset="0"/>
                  <a:cs typeface="Arial Unicode MS" charset="0"/>
                </a:defRPr>
              </a:lvl6pPr>
              <a:lvl7pPr marL="29718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Arial Unicode MS" charset="0"/>
                  <a:cs typeface="Arial Unicode MS" charset="0"/>
                </a:defRPr>
              </a:lvl7pPr>
              <a:lvl8pPr marL="34290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Arial Unicode MS" charset="0"/>
                  <a:cs typeface="Arial Unicode MS" charset="0"/>
                </a:defRPr>
              </a:lvl8pPr>
              <a:lvl9pPr marL="38862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Arial Unicode MS" charset="0"/>
                  <a:cs typeface="Arial Unicode MS" charset="0"/>
                </a:defRPr>
              </a:lvl9pPr>
            </a:lstStyle>
            <a:p>
              <a:pPr defTabSz="457200"/>
              <a:r>
                <a:rPr lang="en-US" alt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EMCAL</a:t>
              </a:r>
            </a:p>
          </p:txBody>
        </p:sp>
        <p:sp>
          <p:nvSpPr>
            <p:cNvPr id="25" name="Text Box 17">
              <a:extLst>
                <a:ext uri="{FF2B5EF4-FFF2-40B4-BE49-F238E27FC236}">
                  <a16:creationId xmlns:a16="http://schemas.microsoft.com/office/drawing/2014/main" id="{6529A1C1-BDE5-4875-8FA8-7EFD42EBF0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71" y="1032"/>
              <a:ext cx="367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/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Arial Unicode MS" charset="0"/>
                  <a:cs typeface="Arial Unicode MS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Arial Unicode MS" charset="0"/>
                  <a:cs typeface="Arial Unicode MS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Arial Unicode MS" charset="0"/>
                  <a:cs typeface="Arial Unicode MS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Arial Unicode MS" charset="0"/>
                  <a:cs typeface="Arial Unicode MS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Arial Unicode MS" charset="0"/>
                  <a:cs typeface="Arial Unicode MS" charset="0"/>
                </a:defRPr>
              </a:lvl5pPr>
              <a:lvl6pPr marL="25146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Arial Unicode MS" charset="0"/>
                  <a:cs typeface="Arial Unicode MS" charset="0"/>
                </a:defRPr>
              </a:lvl6pPr>
              <a:lvl7pPr marL="29718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Arial Unicode MS" charset="0"/>
                  <a:cs typeface="Arial Unicode MS" charset="0"/>
                </a:defRPr>
              </a:lvl7pPr>
              <a:lvl8pPr marL="34290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Arial Unicode MS" charset="0"/>
                  <a:cs typeface="Arial Unicode MS" charset="0"/>
                </a:defRPr>
              </a:lvl8pPr>
              <a:lvl9pPr marL="38862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Arial Unicode MS" charset="0"/>
                  <a:cs typeface="Arial Unicode MS" charset="0"/>
                </a:defRPr>
              </a:lvl9pPr>
            </a:lstStyle>
            <a:p>
              <a:pPr defTabSz="457200"/>
              <a:r>
                <a:rPr lang="en-US" alt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HCAL</a:t>
              </a:r>
            </a:p>
          </p:txBody>
        </p:sp>
        <p:sp>
          <p:nvSpPr>
            <p:cNvPr id="26" name="Text Box 18">
              <a:extLst>
                <a:ext uri="{FF2B5EF4-FFF2-40B4-BE49-F238E27FC236}">
                  <a16:creationId xmlns:a16="http://schemas.microsoft.com/office/drawing/2014/main" id="{4D72D6BB-377D-4F63-9D91-AF779FDA96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2" y="1032"/>
              <a:ext cx="338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/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Arial Unicode MS" charset="0"/>
                  <a:cs typeface="Arial Unicode MS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Arial Unicode MS" charset="0"/>
                  <a:cs typeface="Arial Unicode MS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Arial Unicode MS" charset="0"/>
                  <a:cs typeface="Arial Unicode MS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Arial Unicode MS" charset="0"/>
                  <a:cs typeface="Arial Unicode MS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Arial Unicode MS" charset="0"/>
                  <a:cs typeface="Arial Unicode MS" charset="0"/>
                </a:defRPr>
              </a:lvl5pPr>
              <a:lvl6pPr marL="25146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Arial Unicode MS" charset="0"/>
                  <a:cs typeface="Arial Unicode MS" charset="0"/>
                </a:defRPr>
              </a:lvl6pPr>
              <a:lvl7pPr marL="29718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Arial Unicode MS" charset="0"/>
                  <a:cs typeface="Arial Unicode MS" charset="0"/>
                </a:defRPr>
              </a:lvl7pPr>
              <a:lvl8pPr marL="34290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Arial Unicode MS" charset="0"/>
                  <a:cs typeface="Arial Unicode MS" charset="0"/>
                </a:defRPr>
              </a:lvl8pPr>
              <a:lvl9pPr marL="38862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Arial Unicode MS" charset="0"/>
                  <a:cs typeface="Arial Unicode MS" charset="0"/>
                </a:defRPr>
              </a:lvl9pPr>
            </a:lstStyle>
            <a:p>
              <a:pPr defTabSz="457200"/>
              <a:r>
                <a:rPr lang="en-US" alt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muon</a:t>
              </a:r>
            </a:p>
          </p:txBody>
        </p:sp>
        <p:sp>
          <p:nvSpPr>
            <p:cNvPr id="27" name="Text Box 19">
              <a:extLst>
                <a:ext uri="{FF2B5EF4-FFF2-40B4-BE49-F238E27FC236}">
                  <a16:creationId xmlns:a16="http://schemas.microsoft.com/office/drawing/2014/main" id="{F29A9BA1-9304-40A5-9E13-5E4593BF24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" y="1320"/>
              <a:ext cx="166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/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Arial Unicode MS" charset="0"/>
                  <a:cs typeface="Arial Unicode MS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Arial Unicode MS" charset="0"/>
                  <a:cs typeface="Arial Unicode MS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Arial Unicode MS" charset="0"/>
                  <a:cs typeface="Arial Unicode MS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Arial Unicode MS" charset="0"/>
                  <a:cs typeface="Arial Unicode MS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Arial Unicode MS" charset="0"/>
                  <a:cs typeface="Arial Unicode MS" charset="0"/>
                </a:defRPr>
              </a:lvl5pPr>
              <a:lvl6pPr marL="25146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Arial Unicode MS" charset="0"/>
                  <a:cs typeface="Arial Unicode MS" charset="0"/>
                </a:defRPr>
              </a:lvl6pPr>
              <a:lvl7pPr marL="29718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Arial Unicode MS" charset="0"/>
                  <a:cs typeface="Arial Unicode MS" charset="0"/>
                </a:defRPr>
              </a:lvl7pPr>
              <a:lvl8pPr marL="34290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Arial Unicode MS" charset="0"/>
                  <a:cs typeface="Arial Unicode MS" charset="0"/>
                </a:defRPr>
              </a:lvl8pPr>
              <a:lvl9pPr marL="38862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Arial Unicode MS" charset="0"/>
                  <a:cs typeface="Arial Unicode MS" charset="0"/>
                </a:defRPr>
              </a:lvl9pPr>
            </a:lstStyle>
            <a:p>
              <a:pPr defTabSz="457200"/>
              <a:r>
                <a:rPr lang="en-US" alt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</a:p>
          </p:txBody>
        </p:sp>
        <p:sp>
          <p:nvSpPr>
            <p:cNvPr id="28" name="Text Box 20">
              <a:extLst>
                <a:ext uri="{FF2B5EF4-FFF2-40B4-BE49-F238E27FC236}">
                  <a16:creationId xmlns:a16="http://schemas.microsoft.com/office/drawing/2014/main" id="{03F927D0-6E30-464A-B974-A9B27405E3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" y="1666"/>
              <a:ext cx="161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/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Arial Unicode MS" charset="0"/>
                  <a:cs typeface="Arial Unicode MS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Arial Unicode MS" charset="0"/>
                  <a:cs typeface="Arial Unicode MS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Arial Unicode MS" charset="0"/>
                  <a:cs typeface="Arial Unicode MS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Arial Unicode MS" charset="0"/>
                  <a:cs typeface="Arial Unicode MS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Arial Unicode MS" charset="0"/>
                  <a:cs typeface="Arial Unicode MS" charset="0"/>
                </a:defRPr>
              </a:lvl5pPr>
              <a:lvl6pPr marL="25146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Arial Unicode MS" charset="0"/>
                  <a:cs typeface="Arial Unicode MS" charset="0"/>
                </a:defRPr>
              </a:lvl6pPr>
              <a:lvl7pPr marL="29718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Arial Unicode MS" charset="0"/>
                  <a:cs typeface="Arial Unicode MS" charset="0"/>
                </a:defRPr>
              </a:lvl7pPr>
              <a:lvl8pPr marL="34290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Arial Unicode MS" charset="0"/>
                  <a:cs typeface="Arial Unicode MS" charset="0"/>
                </a:defRPr>
              </a:lvl8pPr>
              <a:lvl9pPr marL="38862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Arial Unicode MS" charset="0"/>
                  <a:cs typeface="Arial Unicode MS" charset="0"/>
                </a:defRPr>
              </a:lvl9pPr>
            </a:lstStyle>
            <a:p>
              <a:pPr defTabSz="457200"/>
              <a:r>
                <a:rPr lang="en-US" altLang="en-US" sz="1200" dirty="0">
                  <a:latin typeface="Arial" panose="020B0604020202020204" pitchFamily="34" charset="0"/>
                  <a:ea typeface="Comic Sans MS" charset="0"/>
                  <a:cs typeface="Arial" panose="020B0604020202020204" pitchFamily="34" charset="0"/>
                </a:rPr>
                <a:t>γ</a:t>
              </a:r>
            </a:p>
          </p:txBody>
        </p:sp>
        <p:sp>
          <p:nvSpPr>
            <p:cNvPr id="29" name="Text Box 21">
              <a:extLst>
                <a:ext uri="{FF2B5EF4-FFF2-40B4-BE49-F238E27FC236}">
                  <a16:creationId xmlns:a16="http://schemas.microsoft.com/office/drawing/2014/main" id="{AAE36014-42FE-45DB-B247-46B654E841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1848"/>
              <a:ext cx="576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Arial Unicode MS" charset="0"/>
                  <a:cs typeface="Arial Unicode MS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Arial Unicode MS" charset="0"/>
                  <a:cs typeface="Arial Unicode MS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Arial Unicode MS" charset="0"/>
                  <a:cs typeface="Arial Unicode MS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Arial Unicode MS" charset="0"/>
                  <a:cs typeface="Arial Unicode MS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Arial Unicode MS" charset="0"/>
                  <a:cs typeface="Arial Unicode MS" charset="0"/>
                </a:defRPr>
              </a:lvl5pPr>
              <a:lvl6pPr marL="25146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Arial Unicode MS" charset="0"/>
                  <a:cs typeface="Arial Unicode MS" charset="0"/>
                </a:defRPr>
              </a:lvl6pPr>
              <a:lvl7pPr marL="29718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Arial Unicode MS" charset="0"/>
                  <a:cs typeface="Arial Unicode MS" charset="0"/>
                </a:defRPr>
              </a:lvl7pPr>
              <a:lvl8pPr marL="34290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Arial Unicode MS" charset="0"/>
                  <a:cs typeface="Arial Unicode MS" charset="0"/>
                </a:defRPr>
              </a:lvl8pPr>
              <a:lvl9pPr marL="38862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Arial Unicode MS" charset="0"/>
                  <a:cs typeface="Arial Unicode MS" charset="0"/>
                </a:defRPr>
              </a:lvl9pPr>
            </a:lstStyle>
            <a:p>
              <a:pPr defTabSz="457200"/>
              <a:r>
                <a:rPr lang="en-US" altLang="en-US" sz="1200" dirty="0">
                  <a:latin typeface="Arial" panose="020B0604020202020204" pitchFamily="34" charset="0"/>
                  <a:ea typeface="Comic Sans MS" charset="0"/>
                  <a:cs typeface="Arial" panose="020B0604020202020204" pitchFamily="34" charset="0"/>
                </a:rPr>
                <a:t>K/π/p</a:t>
              </a:r>
            </a:p>
          </p:txBody>
        </p:sp>
        <p:sp>
          <p:nvSpPr>
            <p:cNvPr id="30" name="Text Box 22">
              <a:extLst>
                <a:ext uri="{FF2B5EF4-FFF2-40B4-BE49-F238E27FC236}">
                  <a16:creationId xmlns:a16="http://schemas.microsoft.com/office/drawing/2014/main" id="{75F4B577-795B-498F-B242-6A0D54211E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" y="2760"/>
              <a:ext cx="163" cy="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Arial Unicode MS" charset="0"/>
                  <a:cs typeface="Arial Unicode MS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Arial Unicode MS" charset="0"/>
                  <a:cs typeface="Arial Unicode MS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Arial Unicode MS" charset="0"/>
                  <a:cs typeface="Arial Unicode MS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Arial Unicode MS" charset="0"/>
                  <a:cs typeface="Arial Unicode MS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Arial Unicode MS" charset="0"/>
                  <a:cs typeface="Arial Unicode MS" charset="0"/>
                </a:defRPr>
              </a:lvl5pPr>
              <a:lvl6pPr marL="25146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Arial Unicode MS" charset="0"/>
                  <a:cs typeface="Arial Unicode MS" charset="0"/>
                </a:defRPr>
              </a:lvl6pPr>
              <a:lvl7pPr marL="29718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Arial Unicode MS" charset="0"/>
                  <a:cs typeface="Arial Unicode MS" charset="0"/>
                </a:defRPr>
              </a:lvl7pPr>
              <a:lvl8pPr marL="34290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Arial Unicode MS" charset="0"/>
                  <a:cs typeface="Arial Unicode MS" charset="0"/>
                </a:defRPr>
              </a:lvl8pPr>
              <a:lvl9pPr marL="38862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Arial Unicode MS" charset="0"/>
                  <a:cs typeface="Arial Unicode MS" charset="0"/>
                </a:defRPr>
              </a:lvl9pPr>
            </a:lstStyle>
            <a:p>
              <a:pPr defTabSz="457200"/>
              <a:r>
                <a:rPr lang="en-US" altLang="en-US" sz="1200" dirty="0">
                  <a:latin typeface="Arial" panose="020B0604020202020204" pitchFamily="34" charset="0"/>
                  <a:ea typeface="Comic Sans MS" charset="0"/>
                  <a:cs typeface="Arial" panose="020B0604020202020204" pitchFamily="34" charset="0"/>
                </a:rPr>
                <a:t>μ</a:t>
              </a:r>
            </a:p>
          </p:txBody>
        </p:sp>
        <p:sp>
          <p:nvSpPr>
            <p:cNvPr id="31" name="Text Box 23">
              <a:extLst>
                <a:ext uri="{FF2B5EF4-FFF2-40B4-BE49-F238E27FC236}">
                  <a16:creationId xmlns:a16="http://schemas.microsoft.com/office/drawing/2014/main" id="{03F3C417-0978-4DEB-B53A-F7D118BE6F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" y="2991"/>
              <a:ext cx="166" cy="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Arial Unicode MS" charset="0"/>
                  <a:cs typeface="Arial Unicode MS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Arial Unicode MS" charset="0"/>
                  <a:cs typeface="Arial Unicode MS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Arial Unicode MS" charset="0"/>
                  <a:cs typeface="Arial Unicode MS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Arial Unicode MS" charset="0"/>
                  <a:cs typeface="Arial Unicode MS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Arial Unicode MS" charset="0"/>
                  <a:cs typeface="Arial Unicode MS" charset="0"/>
                </a:defRPr>
              </a:lvl5pPr>
              <a:lvl6pPr marL="25146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Arial Unicode MS" charset="0"/>
                  <a:cs typeface="Arial Unicode MS" charset="0"/>
                </a:defRPr>
              </a:lvl6pPr>
              <a:lvl7pPr marL="29718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Arial Unicode MS" charset="0"/>
                  <a:cs typeface="Arial Unicode MS" charset="0"/>
                </a:defRPr>
              </a:lvl7pPr>
              <a:lvl8pPr marL="34290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Arial Unicode MS" charset="0"/>
                  <a:cs typeface="Arial Unicode MS" charset="0"/>
                </a:defRPr>
              </a:lvl8pPr>
              <a:lvl9pPr marL="38862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Arial Unicode MS" charset="0"/>
                  <a:cs typeface="Arial Unicode MS" charset="0"/>
                </a:defRPr>
              </a:lvl9pPr>
            </a:lstStyle>
            <a:p>
              <a:pPr defTabSz="457200"/>
              <a:r>
                <a:rPr lang="en-US" altLang="en-US" sz="1200" dirty="0">
                  <a:latin typeface="Arial" panose="020B0604020202020204" pitchFamily="34" charset="0"/>
                  <a:ea typeface="Comic Sans MS" charset="0"/>
                  <a:cs typeface="Arial" panose="020B0604020202020204" pitchFamily="34" charset="0"/>
                </a:rPr>
                <a:t>ν</a:t>
              </a:r>
            </a:p>
          </p:txBody>
        </p:sp>
        <p:sp>
          <p:nvSpPr>
            <p:cNvPr id="32" name="Line 24">
              <a:extLst>
                <a:ext uri="{FF2B5EF4-FFF2-40B4-BE49-F238E27FC236}">
                  <a16:creationId xmlns:a16="http://schemas.microsoft.com/office/drawing/2014/main" id="{8B5D3D26-078D-45D7-8E42-4B62B2BDD8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9" y="1435"/>
              <a:ext cx="1612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7200"/>
              <a:endPara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Line 25">
              <a:extLst>
                <a:ext uri="{FF2B5EF4-FFF2-40B4-BE49-F238E27FC236}">
                  <a16:creationId xmlns:a16="http://schemas.microsoft.com/office/drawing/2014/main" id="{2E3C7839-B7AB-4CD8-8859-491DCB31FE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7" y="1723"/>
              <a:ext cx="1554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7200"/>
              <a:endPara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Line 26">
              <a:extLst>
                <a:ext uri="{FF2B5EF4-FFF2-40B4-BE49-F238E27FC236}">
                  <a16:creationId xmlns:a16="http://schemas.microsoft.com/office/drawing/2014/main" id="{59832A22-95EB-4DF9-9A5A-2003133322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7" y="1895"/>
              <a:ext cx="1957" cy="59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7200"/>
              <a:endPara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Line 27">
              <a:extLst>
                <a:ext uri="{FF2B5EF4-FFF2-40B4-BE49-F238E27FC236}">
                  <a16:creationId xmlns:a16="http://schemas.microsoft.com/office/drawing/2014/main" id="{08BF96FF-3F0F-48AB-A490-79212AFE14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7" y="3103"/>
              <a:ext cx="3211" cy="3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7200"/>
              <a:endPara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Text Box 28">
              <a:extLst>
                <a:ext uri="{FF2B5EF4-FFF2-40B4-BE49-F238E27FC236}">
                  <a16:creationId xmlns:a16="http://schemas.microsoft.com/office/drawing/2014/main" id="{49782558-09B6-4126-9B19-BEE489EAB3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" y="2357"/>
              <a:ext cx="296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/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Arial Unicode MS" charset="0"/>
                  <a:cs typeface="Arial Unicode MS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Arial Unicode MS" charset="0"/>
                  <a:cs typeface="Arial Unicode MS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Arial Unicode MS" charset="0"/>
                  <a:cs typeface="Arial Unicode MS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Arial Unicode MS" charset="0"/>
                  <a:cs typeface="Arial Unicode MS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Arial Unicode MS" charset="0"/>
                  <a:cs typeface="Arial Unicode MS" charset="0"/>
                </a:defRPr>
              </a:lvl5pPr>
              <a:lvl6pPr marL="25146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Arial Unicode MS" charset="0"/>
                  <a:cs typeface="Arial Unicode MS" charset="0"/>
                </a:defRPr>
              </a:lvl6pPr>
              <a:lvl7pPr marL="29718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Arial Unicode MS" charset="0"/>
                  <a:cs typeface="Arial Unicode MS" charset="0"/>
                </a:defRPr>
              </a:lvl7pPr>
              <a:lvl8pPr marL="34290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Arial Unicode MS" charset="0"/>
                  <a:cs typeface="Arial Unicode MS" charset="0"/>
                </a:defRPr>
              </a:lvl8pPr>
              <a:lvl9pPr marL="38862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Arial Unicode MS" charset="0"/>
                  <a:cs typeface="Arial Unicode MS" charset="0"/>
                </a:defRPr>
              </a:lvl9pPr>
            </a:lstStyle>
            <a:p>
              <a:pPr defTabSz="457200"/>
              <a:r>
                <a:rPr lang="en-US" alt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jets</a:t>
              </a:r>
            </a:p>
          </p:txBody>
        </p:sp>
        <p:sp>
          <p:nvSpPr>
            <p:cNvPr id="37" name="Line 29">
              <a:extLst>
                <a:ext uri="{FF2B5EF4-FFF2-40B4-BE49-F238E27FC236}">
                  <a16:creationId xmlns:a16="http://schemas.microsoft.com/office/drawing/2014/main" id="{4209B299-9B99-43C3-BEDC-E350C94262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7" y="2184"/>
              <a:ext cx="2533" cy="231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7200"/>
              <a:endPara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Line 30">
              <a:extLst>
                <a:ext uri="{FF2B5EF4-FFF2-40B4-BE49-F238E27FC236}">
                  <a16:creationId xmlns:a16="http://schemas.microsoft.com/office/drawing/2014/main" id="{A56A803E-E928-4FF6-ADE6-7CAD0E952DA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7" y="2299"/>
              <a:ext cx="2533" cy="116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7200"/>
              <a:endPara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Line 31">
              <a:extLst>
                <a:ext uri="{FF2B5EF4-FFF2-40B4-BE49-F238E27FC236}">
                  <a16:creationId xmlns:a16="http://schemas.microsoft.com/office/drawing/2014/main" id="{DD6544D1-9BE3-4901-B0BD-133478566A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6" y="2415"/>
              <a:ext cx="2535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7200"/>
              <a:endPara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Line 32">
              <a:extLst>
                <a:ext uri="{FF2B5EF4-FFF2-40B4-BE49-F238E27FC236}">
                  <a16:creationId xmlns:a16="http://schemas.microsoft.com/office/drawing/2014/main" id="{7108F79E-90FB-47C8-BD5F-9193E92AF62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96" y="2414"/>
              <a:ext cx="2535" cy="116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7200"/>
              <a:endPara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Oval 33">
              <a:extLst>
                <a:ext uri="{FF2B5EF4-FFF2-40B4-BE49-F238E27FC236}">
                  <a16:creationId xmlns:a16="http://schemas.microsoft.com/office/drawing/2014/main" id="{8CEC5A31-5C9D-4573-B24B-24886F2556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2" y="1378"/>
              <a:ext cx="402" cy="114"/>
            </a:xfrm>
            <a:prstGeom prst="ellipse">
              <a:avLst/>
            </a:prstGeom>
            <a:solidFill>
              <a:srgbClr val="FF0000"/>
            </a:solidFill>
            <a:ln w="9525" cap="flat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7200"/>
              <a:endPara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Oval 34">
              <a:extLst>
                <a:ext uri="{FF2B5EF4-FFF2-40B4-BE49-F238E27FC236}">
                  <a16:creationId xmlns:a16="http://schemas.microsoft.com/office/drawing/2014/main" id="{168C8362-0AA3-4843-8CC0-13B85CCD3C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2" y="1666"/>
              <a:ext cx="402" cy="114"/>
            </a:xfrm>
            <a:prstGeom prst="ellipse">
              <a:avLst/>
            </a:prstGeom>
            <a:solidFill>
              <a:srgbClr val="FF0000"/>
            </a:solidFill>
            <a:ln w="9525" cap="flat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7200"/>
              <a:endPara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Oval 35">
              <a:extLst>
                <a:ext uri="{FF2B5EF4-FFF2-40B4-BE49-F238E27FC236}">
                  <a16:creationId xmlns:a16="http://schemas.microsoft.com/office/drawing/2014/main" id="{12C3FC12-0881-4A4C-BBF9-08D13BF4AC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2" y="1896"/>
              <a:ext cx="172" cy="57"/>
            </a:xfrm>
            <a:prstGeom prst="ellipse">
              <a:avLst/>
            </a:prstGeom>
            <a:solidFill>
              <a:srgbClr val="FF0000"/>
            </a:solidFill>
            <a:ln w="9525" cap="flat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7200"/>
              <a:endPara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Oval 36">
              <a:extLst>
                <a:ext uri="{FF2B5EF4-FFF2-40B4-BE49-F238E27FC236}">
                  <a16:creationId xmlns:a16="http://schemas.microsoft.com/office/drawing/2014/main" id="{008679B7-F4AE-4694-8778-F280AA8813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3" y="1839"/>
              <a:ext cx="460" cy="114"/>
            </a:xfrm>
            <a:prstGeom prst="ellipse">
              <a:avLst/>
            </a:prstGeom>
            <a:solidFill>
              <a:srgbClr val="0000CC"/>
            </a:solidFill>
            <a:ln w="9525" cap="flat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7200"/>
              <a:endPara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Oval 37">
              <a:extLst>
                <a:ext uri="{FF2B5EF4-FFF2-40B4-BE49-F238E27FC236}">
                  <a16:creationId xmlns:a16="http://schemas.microsoft.com/office/drawing/2014/main" id="{B5238C84-B81D-4DA8-A2BE-80F5A3B245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3" y="2184"/>
              <a:ext cx="517" cy="345"/>
            </a:xfrm>
            <a:prstGeom prst="ellipse">
              <a:avLst/>
            </a:prstGeom>
            <a:solidFill>
              <a:srgbClr val="0000CC"/>
            </a:solidFill>
            <a:ln w="9525" cap="flat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7200"/>
              <a:endPara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Oval 38">
              <a:extLst>
                <a:ext uri="{FF2B5EF4-FFF2-40B4-BE49-F238E27FC236}">
                  <a16:creationId xmlns:a16="http://schemas.microsoft.com/office/drawing/2014/main" id="{0D5BCD63-6843-4E83-8A5F-F6619756AE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2" y="2299"/>
              <a:ext cx="172" cy="57"/>
            </a:xfrm>
            <a:prstGeom prst="ellipse">
              <a:avLst/>
            </a:prstGeom>
            <a:solidFill>
              <a:srgbClr val="FF0000"/>
            </a:solidFill>
            <a:ln w="9525" cap="flat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7200"/>
              <a:endPara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Oval 39">
              <a:extLst>
                <a:ext uri="{FF2B5EF4-FFF2-40B4-BE49-F238E27FC236}">
                  <a16:creationId xmlns:a16="http://schemas.microsoft.com/office/drawing/2014/main" id="{3A1A613F-0FCA-4EB2-9077-AA2DFB4891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2" y="2760"/>
              <a:ext cx="172" cy="57"/>
            </a:xfrm>
            <a:prstGeom prst="ellipse">
              <a:avLst/>
            </a:prstGeom>
            <a:solidFill>
              <a:srgbClr val="FF0000"/>
            </a:solidFill>
            <a:ln w="9525" cap="flat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7200"/>
              <a:endPara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Oval 40">
              <a:extLst>
                <a:ext uri="{FF2B5EF4-FFF2-40B4-BE49-F238E27FC236}">
                  <a16:creationId xmlns:a16="http://schemas.microsoft.com/office/drawing/2014/main" id="{C0715687-42FB-41B2-9060-832B5C4FB3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2" y="1896"/>
              <a:ext cx="172" cy="57"/>
            </a:xfrm>
            <a:prstGeom prst="ellipse">
              <a:avLst/>
            </a:prstGeom>
            <a:solidFill>
              <a:srgbClr val="FF0000"/>
            </a:solidFill>
            <a:ln w="9525" cap="flat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7200"/>
              <a:endPara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Oval 41">
              <a:extLst>
                <a:ext uri="{FF2B5EF4-FFF2-40B4-BE49-F238E27FC236}">
                  <a16:creationId xmlns:a16="http://schemas.microsoft.com/office/drawing/2014/main" id="{EF0122EB-6C63-4AD1-B6CC-4DC083164C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3" y="2818"/>
              <a:ext cx="172" cy="57"/>
            </a:xfrm>
            <a:prstGeom prst="ellipse">
              <a:avLst/>
            </a:prstGeom>
            <a:solidFill>
              <a:srgbClr val="0000CC"/>
            </a:solidFill>
            <a:ln w="9525" cap="flat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7200"/>
              <a:endPara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Text Box 42">
              <a:extLst>
                <a:ext uri="{FF2B5EF4-FFF2-40B4-BE49-F238E27FC236}">
                  <a16:creationId xmlns:a16="http://schemas.microsoft.com/office/drawing/2014/main" id="{E3AAD514-D660-4479-ACC3-0753195342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4" y="2937"/>
              <a:ext cx="567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Arial Unicode MS" charset="0"/>
                  <a:cs typeface="Arial Unicode MS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Arial Unicode MS" charset="0"/>
                  <a:cs typeface="Arial Unicode MS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Arial Unicode MS" charset="0"/>
                  <a:cs typeface="Arial Unicode MS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Arial Unicode MS" charset="0"/>
                  <a:cs typeface="Arial Unicode MS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Arial Unicode MS" charset="0"/>
                  <a:cs typeface="Arial Unicode MS" charset="0"/>
                </a:defRPr>
              </a:lvl5pPr>
              <a:lvl6pPr marL="25146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Arial Unicode MS" charset="0"/>
                  <a:cs typeface="Arial Unicode MS" charset="0"/>
                </a:defRPr>
              </a:lvl6pPr>
              <a:lvl7pPr marL="29718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Arial Unicode MS" charset="0"/>
                  <a:cs typeface="Arial Unicode MS" charset="0"/>
                </a:defRPr>
              </a:lvl7pPr>
              <a:lvl8pPr marL="34290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Arial Unicode MS" charset="0"/>
                  <a:cs typeface="Arial Unicode MS" charset="0"/>
                </a:defRPr>
              </a:lvl8pPr>
              <a:lvl9pPr marL="38862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Arial Unicode MS" charset="0"/>
                  <a:cs typeface="Arial Unicode MS" charset="0"/>
                </a:defRPr>
              </a:lvl9pPr>
            </a:lstStyle>
            <a:p>
              <a:pPr defTabSz="457200"/>
              <a:r>
                <a:rPr lang="en-US" alt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lang="en-US" altLang="en-US" sz="1200" baseline="-33000" dirty="0"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r>
                <a:rPr lang="en-US" alt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miss</a:t>
              </a:r>
            </a:p>
          </p:txBody>
        </p:sp>
        <p:sp>
          <p:nvSpPr>
            <p:cNvPr id="51" name="Oval 43">
              <a:extLst>
                <a:ext uri="{FF2B5EF4-FFF2-40B4-BE49-F238E27FC236}">
                  <a16:creationId xmlns:a16="http://schemas.microsoft.com/office/drawing/2014/main" id="{821AC1DA-39D2-4372-8E00-E3747B5653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2" y="2415"/>
              <a:ext cx="172" cy="57"/>
            </a:xfrm>
            <a:prstGeom prst="ellipse">
              <a:avLst/>
            </a:prstGeom>
            <a:solidFill>
              <a:srgbClr val="FF0000"/>
            </a:solidFill>
            <a:ln w="9525" cap="flat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7200"/>
              <a:endPara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Oval 44">
              <a:extLst>
                <a:ext uri="{FF2B5EF4-FFF2-40B4-BE49-F238E27FC236}">
                  <a16:creationId xmlns:a16="http://schemas.microsoft.com/office/drawing/2014/main" id="{BD08FA01-1895-4664-9376-D78D6C7E11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2" y="2242"/>
              <a:ext cx="172" cy="57"/>
            </a:xfrm>
            <a:prstGeom prst="ellipse">
              <a:avLst/>
            </a:prstGeom>
            <a:solidFill>
              <a:srgbClr val="FF0000"/>
            </a:solidFill>
            <a:ln w="9525" cap="flat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7200"/>
              <a:endPara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AutoShape 45">
              <a:extLst>
                <a:ext uri="{FF2B5EF4-FFF2-40B4-BE49-F238E27FC236}">
                  <a16:creationId xmlns:a16="http://schemas.microsoft.com/office/drawing/2014/main" id="{675C1DDA-38E7-4E29-BE10-9C3163D792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9" y="1196"/>
              <a:ext cx="172" cy="2073"/>
            </a:xfrm>
            <a:prstGeom prst="roundRect">
              <a:avLst>
                <a:gd name="adj" fmla="val 579"/>
              </a:avLst>
            </a:prstGeom>
            <a:solidFill>
              <a:srgbClr val="0084D1"/>
            </a:solidFill>
            <a:ln w="9525" cap="flat">
              <a:solidFill>
                <a:srgbClr val="FF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7200"/>
              <a:endPara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Text Box 46">
              <a:extLst>
                <a:ext uri="{FF2B5EF4-FFF2-40B4-BE49-F238E27FC236}">
                  <a16:creationId xmlns:a16="http://schemas.microsoft.com/office/drawing/2014/main" id="{7B949C73-F9CB-4C09-8EDB-F4AC8F36AA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2825" y="2060"/>
              <a:ext cx="491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/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Arial Unicode MS" charset="0"/>
                  <a:cs typeface="Arial Unicode MS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Arial Unicode MS" charset="0"/>
                  <a:cs typeface="Arial Unicode MS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Arial Unicode MS" charset="0"/>
                  <a:cs typeface="Arial Unicode MS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Arial Unicode MS" charset="0"/>
                  <a:cs typeface="Arial Unicode MS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Arial Unicode MS" charset="0"/>
                  <a:cs typeface="Arial Unicode MS" charset="0"/>
                </a:defRPr>
              </a:lvl5pPr>
              <a:lvl6pPr marL="25146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Arial Unicode MS" charset="0"/>
                  <a:cs typeface="Arial Unicode MS" charset="0"/>
                </a:defRPr>
              </a:lvl6pPr>
              <a:lvl7pPr marL="29718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Arial Unicode MS" charset="0"/>
                  <a:cs typeface="Arial Unicode MS" charset="0"/>
                </a:defRPr>
              </a:lvl7pPr>
              <a:lvl8pPr marL="34290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Arial Unicode MS" charset="0"/>
                  <a:cs typeface="Arial Unicode MS" charset="0"/>
                </a:defRPr>
              </a:lvl8pPr>
              <a:lvl9pPr marL="38862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Arial Unicode MS" charset="0"/>
                  <a:cs typeface="Arial Unicode MS" charset="0"/>
                </a:defRPr>
              </a:lvl9pPr>
            </a:lstStyle>
            <a:p>
              <a:pPr defTabSz="457200"/>
              <a:r>
                <a:rPr lang="en-US" alt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absorber</a:t>
              </a:r>
            </a:p>
          </p:txBody>
        </p:sp>
        <p:sp>
          <p:nvSpPr>
            <p:cNvPr id="55" name="Line 47">
              <a:extLst>
                <a:ext uri="{FF2B5EF4-FFF2-40B4-BE49-F238E27FC236}">
                  <a16:creationId xmlns:a16="http://schemas.microsoft.com/office/drawing/2014/main" id="{28E632C0-2CD9-4A99-8236-9CC81FD31D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7" y="2818"/>
              <a:ext cx="3052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7200"/>
              <a:endPara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F72E3156-5745-49FC-B19A-C88BCD8F7AAF}"/>
              </a:ext>
            </a:extLst>
          </p:cNvPr>
          <p:cNvSpPr txBox="1"/>
          <p:nvPr/>
        </p:nvSpPr>
        <p:spPr>
          <a:xfrm>
            <a:off x="1617014" y="6281134"/>
            <a:ext cx="8932253" cy="46166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 defTabSz="457200"/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Prediction: all calorimeter readout will start using full wave forms</a:t>
            </a: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034DA721-7762-4A58-847A-C90E5DBC6B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282" y="1704134"/>
            <a:ext cx="2126082" cy="15977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90343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Streaming readout on hit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Streaming readout at the EIC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E0A14A-E067-FE45-96BB-DA7EDC1EE878}"/>
              </a:ext>
            </a:extLst>
          </p:cNvPr>
          <p:cNvSpPr txBox="1"/>
          <p:nvPr/>
        </p:nvSpPr>
        <p:spPr>
          <a:xfrm>
            <a:off x="4760765" y="2716402"/>
            <a:ext cx="2575390" cy="369332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Detector response (t)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64F5CD-E6BD-D745-B461-3035BB4E10CC}"/>
              </a:ext>
            </a:extLst>
          </p:cNvPr>
          <p:cNvSpPr txBox="1"/>
          <p:nvPr/>
        </p:nvSpPr>
        <p:spPr>
          <a:xfrm>
            <a:off x="6070981" y="1920215"/>
            <a:ext cx="2569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streaming readout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0DE2B5E-4AAF-F545-9840-B952526087F0}"/>
              </a:ext>
            </a:extLst>
          </p:cNvPr>
          <p:cNvSpPr txBox="1"/>
          <p:nvPr/>
        </p:nvSpPr>
        <p:spPr>
          <a:xfrm>
            <a:off x="6054810" y="3689708"/>
            <a:ext cx="21052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 RF as t</a:t>
            </a:r>
            <a:r>
              <a:rPr lang="en-US" baseline="-25000" dirty="0"/>
              <a:t>0</a:t>
            </a:r>
            <a:endParaRPr lang="en-US" dirty="0"/>
          </a:p>
          <a:p>
            <a:r>
              <a:rPr lang="en-US" dirty="0"/>
              <a:t>select time windows</a:t>
            </a:r>
            <a:endParaRPr lang="en-US" baseline="-25000" dirty="0"/>
          </a:p>
          <a:p>
            <a:r>
              <a:rPr lang="en-US" dirty="0"/>
              <a:t>build events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667293A-6F0E-CC4C-9554-68147DD34A7A}"/>
              </a:ext>
            </a:extLst>
          </p:cNvPr>
          <p:cNvSpPr txBox="1"/>
          <p:nvPr/>
        </p:nvSpPr>
        <p:spPr>
          <a:xfrm>
            <a:off x="989534" y="5194172"/>
            <a:ext cx="2575390" cy="646331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Data monitoring </a:t>
            </a:r>
            <a:r>
              <a:rPr lang="en-US" dirty="0">
                <a:solidFill>
                  <a:schemeClr val="bg1"/>
                </a:solidFill>
              </a:rPr>
              <a:t>Anomaly detection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263B0C2-E9B6-8642-9B2E-6FB7258B3634}"/>
              </a:ext>
            </a:extLst>
          </p:cNvPr>
          <p:cNvSpPr txBox="1"/>
          <p:nvPr/>
        </p:nvSpPr>
        <p:spPr>
          <a:xfrm>
            <a:off x="8640021" y="5217013"/>
            <a:ext cx="2575390" cy="646331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Detector modelling</a:t>
            </a:r>
          </a:p>
          <a:p>
            <a:r>
              <a:rPr lang="en-US" dirty="0">
                <a:solidFill>
                  <a:schemeClr val="bg1"/>
                </a:solidFill>
              </a:rPr>
              <a:t>Learn detector responses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4E15B84-8001-5449-81F7-BCCCDDCCB764}"/>
              </a:ext>
            </a:extLst>
          </p:cNvPr>
          <p:cNvSpPr txBox="1"/>
          <p:nvPr/>
        </p:nvSpPr>
        <p:spPr>
          <a:xfrm>
            <a:off x="4754414" y="5217013"/>
            <a:ext cx="2575391" cy="615553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800" b="1" dirty="0">
              <a:solidFill>
                <a:schemeClr val="bg1"/>
              </a:solidFill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Events</a:t>
            </a:r>
          </a:p>
          <a:p>
            <a:pPr algn="ctr"/>
            <a:endParaRPr lang="en-US" sz="800" b="1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BBCCF67-AC00-E04C-9E6D-66722440A2B3}"/>
              </a:ext>
            </a:extLst>
          </p:cNvPr>
          <p:cNvSpPr txBox="1"/>
          <p:nvPr/>
        </p:nvSpPr>
        <p:spPr>
          <a:xfrm>
            <a:off x="4767115" y="1124029"/>
            <a:ext cx="2575390" cy="369332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EIC detector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6055528-8D73-6243-9DC0-DEBEEF2A9FCF}"/>
              </a:ext>
            </a:extLst>
          </p:cNvPr>
          <p:cNvSpPr txBox="1"/>
          <p:nvPr/>
        </p:nvSpPr>
        <p:spPr>
          <a:xfrm>
            <a:off x="989533" y="1124029"/>
            <a:ext cx="740449" cy="369332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RF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335745B-F852-FC4D-97A9-4D60CCE3F2A8}"/>
              </a:ext>
            </a:extLst>
          </p:cNvPr>
          <p:cNvCxnSpPr>
            <a:stCxn id="21" idx="2"/>
            <a:endCxn id="10" idx="0"/>
          </p:cNvCxnSpPr>
          <p:nvPr/>
        </p:nvCxnSpPr>
        <p:spPr>
          <a:xfrm flipH="1">
            <a:off x="6048460" y="1493361"/>
            <a:ext cx="6350" cy="1223041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5901432E-7319-B942-93D2-76445B8164D5}"/>
              </a:ext>
            </a:extLst>
          </p:cNvPr>
          <p:cNvCxnSpPr>
            <a:cxnSpLocks/>
            <a:stCxn id="21" idx="1"/>
            <a:endCxn id="22" idx="3"/>
          </p:cNvCxnSpPr>
          <p:nvPr/>
        </p:nvCxnSpPr>
        <p:spPr>
          <a:xfrm flipH="1">
            <a:off x="1729982" y="1308695"/>
            <a:ext cx="3037133" cy="0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C24DD85E-FCF4-8F48-AB1A-2856E912C27C}"/>
              </a:ext>
            </a:extLst>
          </p:cNvPr>
          <p:cNvSpPr txBox="1"/>
          <p:nvPr/>
        </p:nvSpPr>
        <p:spPr>
          <a:xfrm>
            <a:off x="2534801" y="1308695"/>
            <a:ext cx="1427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synchronized</a:t>
            </a:r>
          </a:p>
        </p:txBody>
      </p:sp>
      <p:cxnSp>
        <p:nvCxnSpPr>
          <p:cNvPr id="51" name="Elbow Connector 50">
            <a:extLst>
              <a:ext uri="{FF2B5EF4-FFF2-40B4-BE49-F238E27FC236}">
                <a16:creationId xmlns:a16="http://schemas.microsoft.com/office/drawing/2014/main" id="{D39D335A-C0AE-CC4C-9F9C-CAC7996B424F}"/>
              </a:ext>
            </a:extLst>
          </p:cNvPr>
          <p:cNvCxnSpPr>
            <a:stCxn id="10" idx="1"/>
            <a:endCxn id="16" idx="0"/>
          </p:cNvCxnSpPr>
          <p:nvPr/>
        </p:nvCxnSpPr>
        <p:spPr>
          <a:xfrm rot="10800000" flipV="1">
            <a:off x="2277229" y="2901068"/>
            <a:ext cx="2483536" cy="2293104"/>
          </a:xfrm>
          <a:prstGeom prst="bentConnector2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Elbow Connector 54">
            <a:extLst>
              <a:ext uri="{FF2B5EF4-FFF2-40B4-BE49-F238E27FC236}">
                <a16:creationId xmlns:a16="http://schemas.microsoft.com/office/drawing/2014/main" id="{17F01F76-D0C8-0845-BACA-71728C067AB2}"/>
              </a:ext>
            </a:extLst>
          </p:cNvPr>
          <p:cNvCxnSpPr>
            <a:stCxn id="10" idx="3"/>
            <a:endCxn id="17" idx="0"/>
          </p:cNvCxnSpPr>
          <p:nvPr/>
        </p:nvCxnSpPr>
        <p:spPr>
          <a:xfrm>
            <a:off x="7336155" y="2901068"/>
            <a:ext cx="2591561" cy="2315945"/>
          </a:xfrm>
          <a:prstGeom prst="bentConnector2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B7BBBAFD-70A6-CB4C-BE10-3A9AD52648F7}"/>
              </a:ext>
            </a:extLst>
          </p:cNvPr>
          <p:cNvCxnSpPr>
            <a:stCxn id="10" idx="2"/>
            <a:endCxn id="20" idx="0"/>
          </p:cNvCxnSpPr>
          <p:nvPr/>
        </p:nvCxnSpPr>
        <p:spPr>
          <a:xfrm flipH="1">
            <a:off x="6042110" y="3085734"/>
            <a:ext cx="6350" cy="2131279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FBBA9DA5-EE30-1F4F-88AE-0870E8BE3E56}"/>
              </a:ext>
            </a:extLst>
          </p:cNvPr>
          <p:cNvSpPr txBox="1"/>
          <p:nvPr/>
        </p:nvSpPr>
        <p:spPr>
          <a:xfrm>
            <a:off x="2277228" y="3874374"/>
            <a:ext cx="2105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machine learning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BCD02014-B4A8-F948-9259-D67862792966}"/>
              </a:ext>
            </a:extLst>
          </p:cNvPr>
          <p:cNvSpPr txBox="1"/>
          <p:nvPr/>
        </p:nvSpPr>
        <p:spPr>
          <a:xfrm>
            <a:off x="9934066" y="3874374"/>
            <a:ext cx="2105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machine learning</a:t>
            </a:r>
          </a:p>
        </p:txBody>
      </p:sp>
    </p:spTree>
    <p:extLst>
      <p:ext uri="{BB962C8B-B14F-4D97-AF65-F5344CB8AC3E}">
        <p14:creationId xmlns:p14="http://schemas.microsoft.com/office/powerpoint/2010/main" val="2075277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Streaming readout workshop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Jan 29-30, 2018 </a:t>
            </a:r>
          </a:p>
          <a:p>
            <a:r>
              <a:rPr lang="en-US" dirty="0" smtClean="0"/>
              <a:t>https://eic.jlab.org/wiki/index.php/Streaming_Readout_II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5937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Streaming readout on event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Streaming readout at the EIC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95D2407-D761-D74E-8F7E-D6D48702BA18}"/>
              </a:ext>
            </a:extLst>
          </p:cNvPr>
          <p:cNvSpPr/>
          <p:nvPr/>
        </p:nvSpPr>
        <p:spPr>
          <a:xfrm>
            <a:off x="7011454" y="2951351"/>
            <a:ext cx="2027528" cy="646331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Physics analysis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77BFF20-73F9-EF41-A094-199BED2A2F58}"/>
              </a:ext>
            </a:extLst>
          </p:cNvPr>
          <p:cNvSpPr/>
          <p:nvPr/>
        </p:nvSpPr>
        <p:spPr>
          <a:xfrm>
            <a:off x="7004846" y="1727463"/>
            <a:ext cx="2027528" cy="646331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Storage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CF6B09E-7EE5-7944-93A3-43ABFF57134C}"/>
              </a:ext>
            </a:extLst>
          </p:cNvPr>
          <p:cNvSpPr/>
          <p:nvPr/>
        </p:nvSpPr>
        <p:spPr>
          <a:xfrm>
            <a:off x="9398988" y="2950400"/>
            <a:ext cx="2027528" cy="646331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/>
              <a:t>Data monitoring</a:t>
            </a:r>
          </a:p>
          <a:p>
            <a:r>
              <a:rPr lang="en-US" dirty="0"/>
              <a:t>Anomaly detection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31338C8-1135-FE4F-82F3-5196B03653AC}"/>
              </a:ext>
            </a:extLst>
          </p:cNvPr>
          <p:cNvSpPr/>
          <p:nvPr/>
        </p:nvSpPr>
        <p:spPr>
          <a:xfrm>
            <a:off x="9385772" y="1727463"/>
            <a:ext cx="2027528" cy="646331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Physics analysis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0443AC4-4400-1C46-A2EF-5EF6CDA48999}"/>
              </a:ext>
            </a:extLst>
          </p:cNvPr>
          <p:cNvSpPr/>
          <p:nvPr/>
        </p:nvSpPr>
        <p:spPr>
          <a:xfrm>
            <a:off x="1753676" y="2371860"/>
            <a:ext cx="1203267" cy="64633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Operation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114BE0E-4482-C44C-AE2C-0F05BF6E08A5}"/>
              </a:ext>
            </a:extLst>
          </p:cNvPr>
          <p:cNvSpPr/>
          <p:nvPr/>
        </p:nvSpPr>
        <p:spPr>
          <a:xfrm>
            <a:off x="683104" y="2371860"/>
            <a:ext cx="713870" cy="646331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Event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90D66BE-BF5D-2341-A4DF-17E015A89A6E}"/>
              </a:ext>
            </a:extLst>
          </p:cNvPr>
          <p:cNvSpPr/>
          <p:nvPr/>
        </p:nvSpPr>
        <p:spPr>
          <a:xfrm>
            <a:off x="3313645" y="2371859"/>
            <a:ext cx="713870" cy="646331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Event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961C00D-2B11-2F46-BDE5-3A7756AAD27F}"/>
              </a:ext>
            </a:extLst>
          </p:cNvPr>
          <p:cNvSpPr/>
          <p:nvPr/>
        </p:nvSpPr>
        <p:spPr>
          <a:xfrm>
            <a:off x="5937578" y="2365654"/>
            <a:ext cx="713870" cy="646331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Event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00DFF57-6EC2-C44F-BE92-B209EC1216DD}"/>
              </a:ext>
            </a:extLst>
          </p:cNvPr>
          <p:cNvSpPr/>
          <p:nvPr/>
        </p:nvSpPr>
        <p:spPr>
          <a:xfrm>
            <a:off x="4380913" y="2365654"/>
            <a:ext cx="1203267" cy="64633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Operation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C54D963-C881-8D47-BE61-700B9FDC45BD}"/>
              </a:ext>
            </a:extLst>
          </p:cNvPr>
          <p:cNvCxnSpPr>
            <a:stCxn id="32" idx="3"/>
            <a:endCxn id="31" idx="1"/>
          </p:cNvCxnSpPr>
          <p:nvPr/>
        </p:nvCxnSpPr>
        <p:spPr>
          <a:xfrm>
            <a:off x="1396974" y="2695026"/>
            <a:ext cx="356702" cy="0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>
            <a:extLst>
              <a:ext uri="{FF2B5EF4-FFF2-40B4-BE49-F238E27FC236}">
                <a16:creationId xmlns:a16="http://schemas.microsoft.com/office/drawing/2014/main" id="{FE62A550-B06F-2A4C-92F7-DA8204A53BB2}"/>
              </a:ext>
            </a:extLst>
          </p:cNvPr>
          <p:cNvCxnSpPr>
            <a:stCxn id="35" idx="2"/>
            <a:endCxn id="3" idx="1"/>
          </p:cNvCxnSpPr>
          <p:nvPr/>
        </p:nvCxnSpPr>
        <p:spPr>
          <a:xfrm rot="16200000" flipH="1">
            <a:off x="6521717" y="2784780"/>
            <a:ext cx="262532" cy="716941"/>
          </a:xfrm>
          <a:prstGeom prst="bentConnector2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D26DB752-FD22-704B-BAE7-DD3EE8BD57F4}"/>
              </a:ext>
            </a:extLst>
          </p:cNvPr>
          <p:cNvCxnSpPr>
            <a:stCxn id="31" idx="3"/>
            <a:endCxn id="34" idx="1"/>
          </p:cNvCxnSpPr>
          <p:nvPr/>
        </p:nvCxnSpPr>
        <p:spPr>
          <a:xfrm flipV="1">
            <a:off x="2956943" y="2695025"/>
            <a:ext cx="356702" cy="1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9D5B125C-924C-F74B-ABC8-B273FA963182}"/>
              </a:ext>
            </a:extLst>
          </p:cNvPr>
          <p:cNvCxnSpPr>
            <a:stCxn id="34" idx="3"/>
            <a:endCxn id="37" idx="1"/>
          </p:cNvCxnSpPr>
          <p:nvPr/>
        </p:nvCxnSpPr>
        <p:spPr>
          <a:xfrm flipV="1">
            <a:off x="4027515" y="2688820"/>
            <a:ext cx="353398" cy="6205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F178B23B-6A16-B041-B1DD-2B2EE66D6FE2}"/>
              </a:ext>
            </a:extLst>
          </p:cNvPr>
          <p:cNvCxnSpPr>
            <a:stCxn id="37" idx="3"/>
            <a:endCxn id="35" idx="1"/>
          </p:cNvCxnSpPr>
          <p:nvPr/>
        </p:nvCxnSpPr>
        <p:spPr>
          <a:xfrm>
            <a:off x="5584180" y="2688820"/>
            <a:ext cx="353398" cy="0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71">
            <a:extLst>
              <a:ext uri="{FF2B5EF4-FFF2-40B4-BE49-F238E27FC236}">
                <a16:creationId xmlns:a16="http://schemas.microsoft.com/office/drawing/2014/main" id="{61C18F39-E618-B847-A784-0F9238ABA269}"/>
              </a:ext>
            </a:extLst>
          </p:cNvPr>
          <p:cNvCxnSpPr>
            <a:stCxn id="26" idx="1"/>
            <a:endCxn id="35" idx="0"/>
          </p:cNvCxnSpPr>
          <p:nvPr/>
        </p:nvCxnSpPr>
        <p:spPr>
          <a:xfrm rot="10800000" flipV="1">
            <a:off x="6294514" y="2050628"/>
            <a:ext cx="710333" cy="315025"/>
          </a:xfrm>
          <a:prstGeom prst="bentConnector2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A9262E76-862C-DC44-9C62-2C748ED94395}"/>
              </a:ext>
            </a:extLst>
          </p:cNvPr>
          <p:cNvCxnSpPr>
            <a:stCxn id="28" idx="1"/>
            <a:endCxn id="26" idx="3"/>
          </p:cNvCxnSpPr>
          <p:nvPr/>
        </p:nvCxnSpPr>
        <p:spPr>
          <a:xfrm flipH="1">
            <a:off x="9032374" y="2050629"/>
            <a:ext cx="353398" cy="0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666DD3DC-4D4A-C448-AEB5-630790D7CE72}"/>
              </a:ext>
            </a:extLst>
          </p:cNvPr>
          <p:cNvCxnSpPr>
            <a:stCxn id="3" idx="3"/>
            <a:endCxn id="27" idx="1"/>
          </p:cNvCxnSpPr>
          <p:nvPr/>
        </p:nvCxnSpPr>
        <p:spPr>
          <a:xfrm flipV="1">
            <a:off x="9038982" y="3273566"/>
            <a:ext cx="360006" cy="951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011AAB7F-6C66-CC44-A9D2-E6932315A78D}"/>
              </a:ext>
            </a:extLst>
          </p:cNvPr>
          <p:cNvSpPr txBox="1"/>
          <p:nvPr/>
        </p:nvSpPr>
        <p:spPr>
          <a:xfrm>
            <a:off x="637864" y="1358131"/>
            <a:ext cx="3344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Stream of events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08739734-FE8D-884E-B845-6CA73453F949}"/>
              </a:ext>
            </a:extLst>
          </p:cNvPr>
          <p:cNvSpPr txBox="1"/>
          <p:nvPr/>
        </p:nvSpPr>
        <p:spPr>
          <a:xfrm>
            <a:off x="637864" y="3980850"/>
            <a:ext cx="3344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Type of operations</a:t>
            </a:r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C1692494-5617-F048-9599-46BC16B7E9AA}"/>
              </a:ext>
            </a:extLst>
          </p:cNvPr>
          <p:cNvCxnSpPr>
            <a:cxnSpLocks/>
          </p:cNvCxnSpPr>
          <p:nvPr/>
        </p:nvCxnSpPr>
        <p:spPr>
          <a:xfrm>
            <a:off x="2465777" y="1564791"/>
            <a:ext cx="1516499" cy="0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ectangle 88">
            <a:extLst>
              <a:ext uri="{FF2B5EF4-FFF2-40B4-BE49-F238E27FC236}">
                <a16:creationId xmlns:a16="http://schemas.microsoft.com/office/drawing/2014/main" id="{944A5A36-6F67-F142-8669-F7DCA63912CE}"/>
              </a:ext>
            </a:extLst>
          </p:cNvPr>
          <p:cNvSpPr/>
          <p:nvPr/>
        </p:nvSpPr>
        <p:spPr>
          <a:xfrm>
            <a:off x="683104" y="4530278"/>
            <a:ext cx="1203267" cy="64633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Align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3DD32414-F7D5-E44D-93AD-0BEF88984E45}"/>
              </a:ext>
            </a:extLst>
          </p:cNvPr>
          <p:cNvSpPr/>
          <p:nvPr/>
        </p:nvSpPr>
        <p:spPr>
          <a:xfrm>
            <a:off x="2269977" y="4530278"/>
            <a:ext cx="1203267" cy="64633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Calibrate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BB2DE71E-4B53-7241-AC3B-7E083AA4FF0F}"/>
              </a:ext>
            </a:extLst>
          </p:cNvPr>
          <p:cNvSpPr/>
          <p:nvPr/>
        </p:nvSpPr>
        <p:spPr>
          <a:xfrm>
            <a:off x="3859540" y="4530278"/>
            <a:ext cx="1203267" cy="64633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Filter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340E5E90-1157-5940-BB97-1B32D2021D98}"/>
              </a:ext>
            </a:extLst>
          </p:cNvPr>
          <p:cNvSpPr/>
          <p:nvPr/>
        </p:nvSpPr>
        <p:spPr>
          <a:xfrm>
            <a:off x="5446413" y="4530278"/>
            <a:ext cx="1203267" cy="64633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Tracking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D8C6FBCD-8FA7-6A41-9EF9-237FDB32843B}"/>
              </a:ext>
            </a:extLst>
          </p:cNvPr>
          <p:cNvSpPr/>
          <p:nvPr/>
        </p:nvSpPr>
        <p:spPr>
          <a:xfrm>
            <a:off x="7033286" y="4530278"/>
            <a:ext cx="1203267" cy="64633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PID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003924F7-AD7F-2247-AA6D-785C6A6ABBE7}"/>
              </a:ext>
            </a:extLst>
          </p:cNvPr>
          <p:cNvSpPr txBox="1"/>
          <p:nvPr/>
        </p:nvSpPr>
        <p:spPr>
          <a:xfrm>
            <a:off x="3859540" y="5356705"/>
            <a:ext cx="43770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Filter for data quality</a:t>
            </a:r>
          </a:p>
          <a:p>
            <a:r>
              <a:rPr lang="en-US" sz="1600" dirty="0"/>
              <a:t>Selection of events according to type (</a:t>
            </a:r>
            <a:r>
              <a:rPr lang="en-US" sz="1600" b="1" dirty="0"/>
              <a:t>trigger</a:t>
            </a:r>
            <a:r>
              <a:rPr lang="en-US" sz="1600" dirty="0"/>
              <a:t>)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F27C8242-F333-8847-933D-A1A60A836E09}"/>
              </a:ext>
            </a:extLst>
          </p:cNvPr>
          <p:cNvSpPr txBox="1"/>
          <p:nvPr/>
        </p:nvSpPr>
        <p:spPr>
          <a:xfrm>
            <a:off x="683104" y="5356705"/>
            <a:ext cx="2790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Alignment and calibration obtained from set of events</a:t>
            </a:r>
          </a:p>
        </p:txBody>
      </p:sp>
    </p:spTree>
    <p:extLst>
      <p:ext uri="{BB962C8B-B14F-4D97-AF65-F5344CB8AC3E}">
        <p14:creationId xmlns:p14="http://schemas.microsoft.com/office/powerpoint/2010/main" val="15087563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Progress in technologies is making streaming DAQ more and more accessible</a:t>
            </a:r>
          </a:p>
          <a:p>
            <a:r>
              <a:rPr lang="en-US" dirty="0" smtClean="0"/>
              <a:t>Straightforward for simple detectors and already existing</a:t>
            </a:r>
          </a:p>
          <a:p>
            <a:r>
              <a:rPr lang="en-US" dirty="0" smtClean="0"/>
              <a:t>Still main issue is data reduction for large granularity and high background detectors such as GEM trackers</a:t>
            </a:r>
          </a:p>
          <a:p>
            <a:r>
              <a:rPr lang="en-US" dirty="0" smtClean="0"/>
              <a:t>Needs more computing and or storage power but gives more flexibility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683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Streaming readout 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Triggerless</a:t>
            </a:r>
            <a:r>
              <a:rPr lang="en-US" dirty="0" smtClean="0"/>
              <a:t> DAQ</a:t>
            </a:r>
          </a:p>
          <a:p>
            <a:r>
              <a:rPr lang="en-US" dirty="0" smtClean="0"/>
              <a:t>Each detector just stream events it considers of interest independently : no event building</a:t>
            </a:r>
          </a:p>
          <a:p>
            <a:r>
              <a:rPr lang="en-US" dirty="0" smtClean="0"/>
              <a:t>Global timestamp to put events together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320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Slide from Graham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37" y="365125"/>
            <a:ext cx="11929886" cy="629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081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LHCb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Talk by Mike Williams</a:t>
            </a:r>
          </a:p>
          <a:p>
            <a:r>
              <a:rPr lang="en-US" dirty="0" smtClean="0"/>
              <a:t>https://eic.jlab.org/wiki/images/9/96/Mike_Williams.pdf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589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654" y="323216"/>
            <a:ext cx="9504001" cy="621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580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733" y="365125"/>
            <a:ext cx="10041601" cy="6184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159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JLAB </a:t>
            </a:r>
            <a:r>
              <a:rPr lang="en-US" dirty="0" err="1" smtClean="0"/>
              <a:t>developements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Chris Cuevas talk</a:t>
            </a:r>
          </a:p>
          <a:p>
            <a:r>
              <a:rPr lang="en-US" dirty="0" smtClean="0"/>
              <a:t>https://eic.jlab.org/wiki/index.php/File:Chris_Cuevas.pdf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567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465" y="163106"/>
            <a:ext cx="10515600" cy="1325563"/>
          </a:xfrm>
        </p:spPr>
        <p:txBody>
          <a:bodyPr/>
          <a:lstStyle/>
          <a:p>
            <a:r>
              <a:rPr lang="en-US" dirty="0" smtClean="0"/>
              <a:t>CLAS12 RICH readout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2515" y="1350445"/>
            <a:ext cx="7785903" cy="476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6853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984</Words>
  <Application>Microsoft Office PowerPoint</Application>
  <PresentationFormat>Widescreen</PresentationFormat>
  <Paragraphs>240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Arial Unicode MS</vt:lpstr>
      <vt:lpstr>Microsoft YaHei</vt:lpstr>
      <vt:lpstr>Apple Symbols</vt:lpstr>
      <vt:lpstr>Arial</vt:lpstr>
      <vt:lpstr>Calibri</vt:lpstr>
      <vt:lpstr>Calibri Light</vt:lpstr>
      <vt:lpstr>Comic Sans MS</vt:lpstr>
      <vt:lpstr>Microsoft Sans Serif</vt:lpstr>
      <vt:lpstr>Times New Roman</vt:lpstr>
      <vt:lpstr>Wingdings</vt:lpstr>
      <vt:lpstr>Office Theme</vt:lpstr>
      <vt:lpstr>Summary streaming readout workshop</vt:lpstr>
      <vt:lpstr>Streaming readout workshop</vt:lpstr>
      <vt:lpstr>Streaming readout definition</vt:lpstr>
      <vt:lpstr>Slide from Graham</vt:lpstr>
      <vt:lpstr>LHCb</vt:lpstr>
      <vt:lpstr>PowerPoint Presentation</vt:lpstr>
      <vt:lpstr>PowerPoint Presentation</vt:lpstr>
      <vt:lpstr>New JLAB developements</vt:lpstr>
      <vt:lpstr>CLAS12 RICH readout</vt:lpstr>
      <vt:lpstr>Streaming without crates</vt:lpstr>
      <vt:lpstr>FADC </vt:lpstr>
      <vt:lpstr>New 500 MHz FADC</vt:lpstr>
      <vt:lpstr>PowerPoint Presentation</vt:lpstr>
      <vt:lpstr>Standalone FADC</vt:lpstr>
      <vt:lpstr>Streaming DAQ through VXS trigger processor</vt:lpstr>
      <vt:lpstr>More examples of VXS readout/control of ASIC</vt:lpstr>
      <vt:lpstr>FADC calorimeter readout</vt:lpstr>
      <vt:lpstr>Future Experiments: JLab NPS &amp; SoLID</vt:lpstr>
      <vt:lpstr>Streaming readout on hit level</vt:lpstr>
      <vt:lpstr>Streaming readout on event level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Summary streaming readout workshop</dc:title>
  <dc:creator>Alexandre Camsonne</dc:creator>
  <cp:lastModifiedBy>Alexandre Camsonne</cp:lastModifiedBy>
  <cp:revision>8</cp:revision>
  <dcterms:created xsi:type="dcterms:W3CDTF">2018-03-16T16:05:58Z</dcterms:created>
  <dcterms:modified xsi:type="dcterms:W3CDTF">2018-03-16T16:41:47Z</dcterms:modified>
</cp:coreProperties>
</file>