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592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DE809-BDFA-46EE-9B1D-EA38E12D25BD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C009B-DAF5-469E-A2AD-25E289916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59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D6902B-54FE-4BAC-9D4B-9AF8B73A223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45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CD62-2C33-4C84-B04A-03962BC98AA2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70BB-0453-4CD0-B895-51E178EDE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55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CD62-2C33-4C84-B04A-03962BC98AA2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70BB-0453-4CD0-B895-51E178EDE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303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CD62-2C33-4C84-B04A-03962BC98AA2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70BB-0453-4CD0-B895-51E178EDE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CD62-2C33-4C84-B04A-03962BC98AA2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70BB-0453-4CD0-B895-51E178EDE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25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CD62-2C33-4C84-B04A-03962BC98AA2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70BB-0453-4CD0-B895-51E178EDE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09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CD62-2C33-4C84-B04A-03962BC98AA2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70BB-0453-4CD0-B895-51E178EDE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93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CD62-2C33-4C84-B04A-03962BC98AA2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70BB-0453-4CD0-B895-51E178EDE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200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CD62-2C33-4C84-B04A-03962BC98AA2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70BB-0453-4CD0-B895-51E178EDE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565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CD62-2C33-4C84-B04A-03962BC98AA2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70BB-0453-4CD0-B895-51E178EDE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34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CD62-2C33-4C84-B04A-03962BC98AA2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70BB-0453-4CD0-B895-51E178EDE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533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CD62-2C33-4C84-B04A-03962BC98AA2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770BB-0453-4CD0-B895-51E178EDE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495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3CD62-2C33-4C84-B04A-03962BC98AA2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770BB-0453-4CD0-B895-51E178EDE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8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Hall A 12 GeV experiments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18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 idx="4294967295"/>
          </p:nvPr>
        </p:nvSpPr>
        <p:spPr>
          <a:xfrm>
            <a:off x="-242144" y="-90263"/>
            <a:ext cx="9648056" cy="1143000"/>
          </a:xfrm>
        </p:spPr>
        <p:txBody>
          <a:bodyPr/>
          <a:lstStyle/>
          <a:p>
            <a:pPr eaLnBrk="1" hangingPunct="1">
              <a:lnSpc>
                <a:spcPct val="50000"/>
              </a:lnSpc>
            </a:pPr>
            <a:r>
              <a:rPr lang="en-US" sz="2400" b="0" dirty="0"/>
              <a:t>Hall A Projected Experiment Schedule, updated </a:t>
            </a:r>
            <a:r>
              <a:rPr lang="en-US" sz="2400" b="0" dirty="0" smtClean="0"/>
              <a:t>1/2017</a:t>
            </a:r>
            <a:r>
              <a:rPr lang="en-US" sz="2400" b="0" dirty="0"/>
              <a:t/>
            </a:r>
            <a:br>
              <a:rPr lang="en-US" sz="2400" b="0" dirty="0"/>
            </a:br>
            <a:r>
              <a:rPr lang="en-US" sz="2400" b="0" dirty="0"/>
              <a:t/>
            </a:r>
            <a:br>
              <a:rPr lang="en-US" sz="2400" b="0" dirty="0"/>
            </a:br>
            <a:r>
              <a:rPr lang="en-US" sz="1800" b="0" dirty="0">
                <a:solidFill>
                  <a:srgbClr val="FF0000"/>
                </a:solidFill>
                <a:latin typeface="Arial"/>
                <a:cs typeface="Arial"/>
              </a:rPr>
              <a:t>Experiments in red represent PAC42 “high impact” </a:t>
            </a:r>
            <a:r>
              <a:rPr lang="en-US" sz="1800" b="0" dirty="0" smtClean="0">
                <a:solidFill>
                  <a:srgbClr val="FF0000"/>
                </a:solidFill>
                <a:latin typeface="Arial"/>
                <a:cs typeface="Arial"/>
              </a:rPr>
              <a:t>experiments</a:t>
            </a:r>
            <a:r>
              <a:rPr lang="en-US" sz="1800" b="0" dirty="0">
                <a:solidFill>
                  <a:srgbClr val="FF0000"/>
                </a:solidFill>
                <a:latin typeface="Arial"/>
                <a:cs typeface="Arial"/>
              </a:rPr>
              <a:t/>
            </a:r>
            <a:br>
              <a:rPr lang="en-US" sz="1800" b="0" dirty="0">
                <a:solidFill>
                  <a:srgbClr val="FF0000"/>
                </a:solidFill>
                <a:latin typeface="Arial"/>
                <a:cs typeface="Arial"/>
              </a:rPr>
            </a:br>
            <a:endParaRPr lang="en-US" sz="1800" b="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6732" y="1557348"/>
            <a:ext cx="8172450" cy="4775199"/>
          </a:xfrm>
        </p:spPr>
        <p:txBody>
          <a:bodyPr>
            <a:normAutofit/>
          </a:bodyPr>
          <a:lstStyle/>
          <a:p>
            <a:pPr marL="347280" indent="-34728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3700" dirty="0">
              <a:ea typeface="+mn-ea"/>
              <a:cs typeface="+mn-cs"/>
            </a:endParaRPr>
          </a:p>
          <a:p>
            <a:pPr lvl="2" indent="-312559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>
              <a:ea typeface="+mn-ea"/>
            </a:endParaRPr>
          </a:p>
          <a:p>
            <a:pPr marL="830441" lvl="2" indent="0" eaLnBrk="1" fontAlgn="auto" hangingPunct="1">
              <a:spcAft>
                <a:spcPts val="0"/>
              </a:spcAft>
              <a:buNone/>
              <a:defRPr/>
            </a:pPr>
            <a:endParaRPr lang="en-US" dirty="0">
              <a:ea typeface="+mn-ea"/>
            </a:endParaRPr>
          </a:p>
        </p:txBody>
      </p:sp>
      <p:graphicFrame>
        <p:nvGraphicFramePr>
          <p:cNvPr id="38056" name="Group 1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710075"/>
              </p:ext>
            </p:extLst>
          </p:nvPr>
        </p:nvGraphicFramePr>
        <p:xfrm>
          <a:off x="827584" y="1041559"/>
          <a:ext cx="6768752" cy="4163073"/>
        </p:xfrm>
        <a:graphic>
          <a:graphicData uri="http://schemas.openxmlformats.org/drawingml/2006/table">
            <a:tbl>
              <a:tblPr>
                <a:effectLst>
                  <a:outerShdw blurRad="758825" dist="1409700" dir="5400000" sx="63000" sy="63000" algn="tl" rotWithShape="0">
                    <a:schemeClr val="accent1">
                      <a:alpha val="21000"/>
                    </a:schemeClr>
                  </a:outerShdw>
                </a:effectLst>
              </a:tblPr>
              <a:tblGrid>
                <a:gridCol w="1224136"/>
                <a:gridCol w="1152128"/>
                <a:gridCol w="1224136"/>
                <a:gridCol w="1008112"/>
                <a:gridCol w="1080120"/>
                <a:gridCol w="1080120"/>
              </a:tblGrid>
              <a:tr h="5600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Spring</a:t>
                      </a: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Fall</a:t>
                      </a: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Spring</a:t>
                      </a: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Fall</a:t>
                      </a: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Spring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Fall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  <a:alpha val="90000"/>
                      </a:schemeClr>
                    </a:solidFill>
                  </a:tcPr>
                </a:tc>
              </a:tr>
              <a:tr h="7950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DVCS –I/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 </a:t>
                      </a:r>
                      <a:r>
                        <a:rPr kumimoji="0" lang="en-US" sz="1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GMp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nstantia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DVCS –I/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 </a:t>
                      </a:r>
                      <a:r>
                        <a:rPr kumimoji="0" lang="en-US" sz="1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GMp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nstantia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  <a:alpha val="30000"/>
                      </a:schemeClr>
                    </a:solidFill>
                  </a:tcPr>
                </a:tc>
              </a:tr>
              <a:tr h="653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9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nstantia"/>
                        <a:ea typeface="ＭＳ Ｐゴシック" pitchFamily="84" charset="-128"/>
                        <a:cs typeface="Constantia"/>
                      </a:endParaRP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nstantia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i="1" kern="1200" dirty="0" smtClean="0">
                        <a:solidFill>
                          <a:srgbClr val="7030A0"/>
                        </a:solidFill>
                        <a:latin typeface="Constantia"/>
                        <a:ea typeface="+mn-ea"/>
                        <a:cs typeface="Constanti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800" i="1" kern="1200" dirty="0" smtClean="0">
                        <a:solidFill>
                          <a:srgbClr val="7030A0"/>
                        </a:solidFill>
                        <a:latin typeface="Constantia"/>
                        <a:ea typeface="+mn-ea"/>
                        <a:cs typeface="Constanti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i="1" kern="1200" dirty="0" smtClean="0">
                          <a:solidFill>
                            <a:srgbClr val="7030A0"/>
                          </a:solidFill>
                          <a:latin typeface="Constantia"/>
                          <a:ea typeface="+mn-ea"/>
                          <a:cs typeface="Constantia"/>
                        </a:rPr>
                        <a:t>Ar(</a:t>
                      </a:r>
                      <a:r>
                        <a:rPr lang="tr-TR" sz="1800" i="1" kern="1200" dirty="0" err="1" smtClean="0">
                          <a:solidFill>
                            <a:srgbClr val="7030A0"/>
                          </a:solidFill>
                          <a:latin typeface="Constantia"/>
                          <a:ea typeface="+mn-ea"/>
                          <a:cs typeface="Constantia"/>
                        </a:rPr>
                        <a:t>e,e’p</a:t>
                      </a:r>
                      <a:r>
                        <a:rPr lang="tr-TR" sz="1800" i="1" kern="1200" dirty="0" smtClean="0">
                          <a:solidFill>
                            <a:srgbClr val="7030A0"/>
                          </a:solidFill>
                          <a:latin typeface="Constantia"/>
                          <a:ea typeface="+mn-ea"/>
                          <a:cs typeface="Constantia"/>
                        </a:rPr>
                        <a:t>)*</a:t>
                      </a: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onstantia"/>
                        <a:ea typeface="ＭＳ Ｐゴシック" pitchFamily="84" charset="-128"/>
                        <a:cs typeface="Constantia"/>
                      </a:endParaRP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3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H/</a:t>
                      </a:r>
                      <a:r>
                        <a:rPr kumimoji="0" lang="en-US" sz="1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/>
                          <a:ea typeface="ＭＳ Ｐゴシック" pitchFamily="84" charset="-128"/>
                          <a:cs typeface="Constantia"/>
                        </a:rPr>
                        <a:t>3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/>
                          <a:ea typeface="ＭＳ Ｐゴシック" pitchFamily="84" charset="-128"/>
                          <a:cs typeface="Constantia"/>
                        </a:rPr>
                        <a:t>He group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nstantia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nstantia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  <a:alpha val="30000"/>
                      </a:schemeClr>
                    </a:solidFill>
                  </a:tcPr>
                </a:tc>
              </a:tr>
              <a:tr h="8533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9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nstantia"/>
                        <a:ea typeface="ＭＳ Ｐゴシック" pitchFamily="84" charset="-128"/>
                        <a:cs typeface="Constantia"/>
                      </a:endParaRP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nstantia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3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H/</a:t>
                      </a:r>
                      <a:r>
                        <a:rPr kumimoji="0" lang="en-US" sz="19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/>
                          <a:ea typeface="ＭＳ Ｐゴシック" pitchFamily="84" charset="-128"/>
                          <a:cs typeface="Constantia"/>
                        </a:rPr>
                        <a:t>3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/>
                          <a:ea typeface="ＭＳ Ｐゴシック" pitchFamily="84" charset="-128"/>
                          <a:cs typeface="Constantia"/>
                        </a:rPr>
                        <a:t>He group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nstantia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TBD: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APEX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PREX12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CREX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A</a:t>
                      </a:r>
                      <a:r>
                        <a:rPr kumimoji="0" lang="en-US" sz="19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1</a:t>
                      </a:r>
                      <a:r>
                        <a:rPr kumimoji="0" lang="en-US" sz="19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n</a:t>
                      </a:r>
                      <a:endParaRPr kumimoji="0" lang="en-US" sz="19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tantia" pitchFamily="84" charset="0"/>
                          <a:ea typeface="ＭＳ Ｐゴシック" pitchFamily="84" charset="-128"/>
                          <a:cs typeface="ＭＳ Ｐゴシック" pitchFamily="84" charset="-128"/>
                        </a:rPr>
                        <a:t>DVCSII</a:t>
                      </a:r>
                      <a:endParaRPr kumimoji="0" lang="en-US" sz="19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Constantia" pitchFamily="84" charset="0"/>
                        <a:ea typeface="ＭＳ Ｐゴシック" pitchFamily="84" charset="-128"/>
                        <a:cs typeface="ＭＳ Ｐゴシック" pitchFamily="84" charset="-128"/>
                      </a:endParaRPr>
                    </a:p>
                  </a:txBody>
                  <a:tcPr marL="91441" marR="914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  <a:alpha val="3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5496" y="1673054"/>
            <a:ext cx="1008112" cy="747834"/>
          </a:xfrm>
          <a:prstGeom prst="rect">
            <a:avLst/>
          </a:prstGeom>
          <a:noFill/>
        </p:spPr>
        <p:txBody>
          <a:bodyPr wrap="square" lIns="115756" tIns="57881" rIns="115756" bIns="57881">
            <a:spAutoFit/>
          </a:bodyPr>
          <a:lstStyle/>
          <a:p>
            <a:pPr defTabSz="1157624">
              <a:defRPr/>
            </a:pPr>
            <a:r>
              <a:rPr lang="en-US" sz="2000" dirty="0" smtClean="0">
                <a:solidFill>
                  <a:srgbClr val="000000">
                    <a:lumMod val="75000"/>
                  </a:srgbClr>
                </a:solidFill>
                <a:latin typeface="Constantia"/>
                <a:ea typeface="ＭＳ Ｐゴシック" pitchFamily="84" charset="-128"/>
                <a:cs typeface="ＭＳ Ｐゴシック" pitchFamily="84" charset="-128"/>
              </a:rPr>
              <a:t> CY</a:t>
            </a:r>
          </a:p>
          <a:p>
            <a:pPr defTabSz="1157624">
              <a:defRPr/>
            </a:pPr>
            <a:r>
              <a:rPr lang="en-US" sz="2000" dirty="0" smtClean="0">
                <a:solidFill>
                  <a:srgbClr val="000000">
                    <a:lumMod val="75000"/>
                  </a:srgbClr>
                </a:solidFill>
                <a:latin typeface="Constantia"/>
                <a:ea typeface="ＭＳ Ｐゴシック" pitchFamily="84" charset="-128"/>
                <a:cs typeface="ＭＳ Ｐゴシック" pitchFamily="84" charset="-128"/>
              </a:rPr>
              <a:t>2016</a:t>
            </a:r>
            <a:endParaRPr lang="en-US" sz="2000" dirty="0">
              <a:solidFill>
                <a:srgbClr val="000000">
                  <a:lumMod val="75000"/>
                </a:srgbClr>
              </a:solidFill>
              <a:latin typeface="Constantia"/>
              <a:ea typeface="ＭＳ Ｐゴシック" pitchFamily="84" charset="-128"/>
              <a:cs typeface="ＭＳ Ｐゴシック" pitchFamily="84" charset="-128"/>
            </a:endParaRPr>
          </a:p>
        </p:txBody>
      </p:sp>
      <p:sp>
        <p:nvSpPr>
          <p:cNvPr id="37933" name="TextBox 19"/>
          <p:cNvSpPr txBox="1">
            <a:spLocks noChangeArrowheads="1"/>
          </p:cNvSpPr>
          <p:nvPr/>
        </p:nvSpPr>
        <p:spPr bwMode="auto">
          <a:xfrm>
            <a:off x="107504" y="2172754"/>
            <a:ext cx="720080" cy="1040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5756" tIns="57881" rIns="115756" bIns="57881">
            <a:prstTxWarp prst="textNoShape">
              <a:avLst/>
            </a:prstTxWarp>
            <a:spAutoFit/>
          </a:bodyPr>
          <a:lstStyle/>
          <a:p>
            <a:pPr defTabSz="1157624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rgbClr val="000000"/>
              </a:solidFill>
              <a:latin typeface="Constantia" pitchFamily="84" charset="0"/>
              <a:ea typeface="ＭＳ Ｐゴシック" pitchFamily="84" charset="-128"/>
              <a:cs typeface="ＭＳ Ｐゴシック" pitchFamily="84" charset="-128"/>
            </a:endParaRPr>
          </a:p>
          <a:p>
            <a:pPr defTabSz="1157624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nstantia" pitchFamily="84" charset="0"/>
                <a:ea typeface="ＭＳ Ｐゴシック" pitchFamily="84" charset="-128"/>
                <a:cs typeface="ＭＳ Ｐゴシック" pitchFamily="84" charset="-128"/>
              </a:rPr>
              <a:t>CY 2017</a:t>
            </a:r>
            <a:endParaRPr lang="en-US" sz="2000" dirty="0">
              <a:solidFill>
                <a:srgbClr val="000000"/>
              </a:solidFill>
              <a:latin typeface="Constantia" pitchFamily="84" charset="0"/>
              <a:ea typeface="ＭＳ Ｐゴシック" pitchFamily="84" charset="-128"/>
              <a:cs typeface="ＭＳ Ｐゴシック" pitchFamily="84" charset="-128"/>
            </a:endParaRPr>
          </a:p>
        </p:txBody>
      </p:sp>
      <p:sp>
        <p:nvSpPr>
          <p:cNvPr id="11" name="TextBox 18"/>
          <p:cNvSpPr txBox="1">
            <a:spLocks noChangeArrowheads="1"/>
          </p:cNvSpPr>
          <p:nvPr/>
        </p:nvSpPr>
        <p:spPr bwMode="auto">
          <a:xfrm>
            <a:off x="107504" y="3560650"/>
            <a:ext cx="2088232" cy="732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5756" tIns="57881" rIns="115756" bIns="57881">
            <a:prstTxWarp prst="textNoShape">
              <a:avLst/>
            </a:prstTxWarp>
            <a:spAutoFit/>
          </a:bodyPr>
          <a:lstStyle/>
          <a:p>
            <a:pPr defTabSz="1157624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nstantia" pitchFamily="84" charset="0"/>
                <a:ea typeface="ＭＳ Ｐゴシック" pitchFamily="84" charset="-128"/>
                <a:cs typeface="ＭＳ Ｐゴシック" pitchFamily="84" charset="-128"/>
              </a:rPr>
              <a:t>CY </a:t>
            </a:r>
          </a:p>
          <a:p>
            <a:pPr defTabSz="1157624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nstantia" pitchFamily="84" charset="0"/>
                <a:ea typeface="ＭＳ Ｐゴシック" pitchFamily="84" charset="-128"/>
                <a:cs typeface="ＭＳ Ｐゴシック" pitchFamily="84" charset="-128"/>
              </a:rPr>
              <a:t>2018 </a:t>
            </a:r>
            <a:endParaRPr lang="en-US" sz="2000" dirty="0">
              <a:solidFill>
                <a:srgbClr val="FF0000"/>
              </a:solidFill>
              <a:latin typeface="Constantia" pitchFamily="84" charset="0"/>
              <a:ea typeface="ＭＳ Ｐゴシック" pitchFamily="84" charset="-128"/>
              <a:cs typeface="ＭＳ Ｐゴシック" pitchFamily="8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47664" y="5957210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660066"/>
                </a:solidFill>
              </a:rPr>
              <a:t>*possible best effort</a:t>
            </a:r>
            <a:endParaRPr lang="en-US" sz="2000" i="1" dirty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68752" y="5673442"/>
            <a:ext cx="2483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0000FF"/>
                </a:solidFill>
                <a:latin typeface="Constantia"/>
                <a:cs typeface="Constantia"/>
              </a:rPr>
              <a:t>SBS</a:t>
            </a:r>
            <a:r>
              <a:rPr lang="en-US" sz="2000" i="1" dirty="0">
                <a:solidFill>
                  <a:srgbClr val="0000FF"/>
                </a:solidFill>
                <a:latin typeface="Constantia"/>
                <a:cs typeface="Constantia"/>
              </a:rPr>
              <a:t> </a:t>
            </a:r>
            <a:r>
              <a:rPr lang="en-US" sz="2000" i="1" dirty="0" smtClean="0">
                <a:solidFill>
                  <a:srgbClr val="0000FF"/>
                </a:solidFill>
                <a:latin typeface="Constantia"/>
                <a:cs typeface="Constantia"/>
              </a:rPr>
              <a:t>2019? </a:t>
            </a:r>
          </a:p>
          <a:p>
            <a:r>
              <a:rPr lang="en-US" sz="2000" i="1" dirty="0" smtClean="0">
                <a:solidFill>
                  <a:srgbClr val="002060"/>
                </a:solidFill>
                <a:latin typeface="Constantia"/>
                <a:cs typeface="Constantia"/>
              </a:rPr>
              <a:t>MOLLER, </a:t>
            </a:r>
            <a:r>
              <a:rPr lang="en-US" sz="2000" i="1" dirty="0" err="1" smtClean="0">
                <a:solidFill>
                  <a:srgbClr val="002060"/>
                </a:solidFill>
                <a:latin typeface="Constantia"/>
                <a:cs typeface="Constantia"/>
              </a:rPr>
              <a:t>SoLID</a:t>
            </a:r>
            <a:r>
              <a:rPr lang="en-US" sz="2000" i="1" dirty="0" smtClean="0">
                <a:solidFill>
                  <a:srgbClr val="002060"/>
                </a:solidFill>
                <a:latin typeface="Constantia"/>
                <a:cs typeface="Constantia"/>
              </a:rPr>
              <a:t> </a:t>
            </a:r>
            <a:r>
              <a:rPr lang="en-US" sz="2000" i="1" dirty="0" smtClean="0">
                <a:solidFill>
                  <a:srgbClr val="002060"/>
                </a:solidFill>
                <a:latin typeface="Constantia"/>
                <a:cs typeface="Constantia"/>
                <a:sym typeface="Wingdings"/>
              </a:rPr>
              <a:t></a:t>
            </a:r>
            <a:endParaRPr lang="en-US" sz="2000" i="1" dirty="0">
              <a:solidFill>
                <a:srgbClr val="002060"/>
              </a:solidFill>
              <a:latin typeface="Constantia"/>
              <a:cs typeface="Constantia"/>
            </a:endParaRPr>
          </a:p>
        </p:txBody>
      </p:sp>
      <p:sp>
        <p:nvSpPr>
          <p:cNvPr id="6" name="Right Brace 5"/>
          <p:cNvSpPr/>
          <p:nvPr/>
        </p:nvSpPr>
        <p:spPr bwMode="auto">
          <a:xfrm rot="5400000">
            <a:off x="6243974" y="4391416"/>
            <a:ext cx="533963" cy="2149720"/>
          </a:xfrm>
          <a:prstGeom prst="rightBrace">
            <a:avLst>
              <a:gd name="adj1" fmla="val 8333"/>
              <a:gd name="adj2" fmla="val 74738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572396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/>
              <a:t>s</a:t>
            </a:r>
            <a:r>
              <a:rPr lang="en-US" sz="1800" i="1" dirty="0" smtClean="0"/>
              <a:t>chedule not final</a:t>
            </a:r>
            <a:endParaRPr lang="en-US" sz="1800" i="1" dirty="0"/>
          </a:p>
        </p:txBody>
      </p:sp>
      <p:sp>
        <p:nvSpPr>
          <p:cNvPr id="14" name="Slide Number Placeholder 4"/>
          <p:cNvSpPr txBox="1">
            <a:spLocks/>
          </p:cNvSpPr>
          <p:nvPr/>
        </p:nvSpPr>
        <p:spPr>
          <a:xfrm>
            <a:off x="3980858" y="6465966"/>
            <a:ext cx="2133600" cy="190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84" charset="0"/>
                <a:ea typeface="ＭＳ Ｐゴシック" pitchFamily="84" charset="-128"/>
                <a:cs typeface="ＭＳ Ｐゴシック" pitchFamily="84" charset="-128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84" charset="0"/>
                <a:ea typeface="ＭＳ Ｐゴシック" pitchFamily="84" charset="-128"/>
                <a:cs typeface="ＭＳ Ｐゴシック" pitchFamily="84" charset="-128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84" charset="0"/>
                <a:ea typeface="ＭＳ Ｐゴシック" pitchFamily="84" charset="-128"/>
                <a:cs typeface="ＭＳ Ｐゴシック" pitchFamily="84" charset="-128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84" charset="0"/>
                <a:ea typeface="ＭＳ Ｐゴシック" pitchFamily="84" charset="-128"/>
                <a:cs typeface="ＭＳ Ｐゴシック" pitchFamily="84" charset="-128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itchFamily="84" charset="0"/>
                <a:ea typeface="ＭＳ Ｐゴシック" pitchFamily="84" charset="-128"/>
                <a:cs typeface="ＭＳ Ｐゴシック" pitchFamily="84" charset="-128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pitchFamily="84" charset="0"/>
                <a:ea typeface="ＭＳ Ｐゴシック" pitchFamily="84" charset="-128"/>
                <a:cs typeface="ＭＳ Ｐゴシック" pitchFamily="84" charset="-128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pitchFamily="84" charset="0"/>
                <a:ea typeface="ＭＳ Ｐゴシック" pitchFamily="84" charset="-128"/>
                <a:cs typeface="ＭＳ Ｐゴシック" pitchFamily="84" charset="-128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pitchFamily="84" charset="0"/>
                <a:ea typeface="ＭＳ Ｐゴシック" pitchFamily="84" charset="-128"/>
                <a:cs typeface="ＭＳ Ｐゴシック" pitchFamily="84" charset="-128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pitchFamily="84" charset="0"/>
                <a:ea typeface="ＭＳ Ｐゴシック" pitchFamily="84" charset="-128"/>
                <a:cs typeface="ＭＳ Ｐゴシック" pitchFamily="84" charset="-128"/>
              </a:defRPr>
            </a:lvl9pPr>
          </a:lstStyle>
          <a:p>
            <a:r>
              <a:rPr lang="en-US" sz="1600" dirty="0" smtClean="0">
                <a:solidFill>
                  <a:prstClr val="white"/>
                </a:solidFill>
              </a:rPr>
              <a:t>2</a:t>
            </a:r>
            <a:endParaRPr lang="en-US" sz="1600" dirty="0">
              <a:solidFill>
                <a:prstClr val="white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1988839"/>
            <a:ext cx="717454" cy="945017"/>
          </a:xfrm>
          <a:prstGeom prst="rect">
            <a:avLst/>
          </a:prstGeom>
        </p:spPr>
      </p:pic>
      <p:sp>
        <p:nvSpPr>
          <p:cNvPr id="15" name="Right Brace 14"/>
          <p:cNvSpPr/>
          <p:nvPr/>
        </p:nvSpPr>
        <p:spPr bwMode="auto">
          <a:xfrm>
            <a:off x="7596337" y="3367236"/>
            <a:ext cx="359227" cy="1832058"/>
          </a:xfrm>
          <a:prstGeom prst="rightBrace">
            <a:avLst>
              <a:gd name="adj1" fmla="val 8333"/>
              <a:gd name="adj2" fmla="val 22129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40352" y="3789040"/>
            <a:ext cx="1521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nstantia" charset="0"/>
                <a:ea typeface="Constantia" charset="0"/>
                <a:cs typeface="Constantia" charset="0"/>
              </a:rPr>
              <a:t>List of approved and feasible</a:t>
            </a:r>
          </a:p>
          <a:p>
            <a:r>
              <a:rPr lang="en-US" sz="1800" dirty="0" smtClean="0">
                <a:latin typeface="Constantia" charset="0"/>
                <a:ea typeface="Constantia" charset="0"/>
                <a:cs typeface="Constantia" charset="0"/>
              </a:rPr>
              <a:t>experiments</a:t>
            </a:r>
            <a:endParaRPr lang="en-US" sz="1800" dirty="0">
              <a:latin typeface="Constantia" charset="0"/>
              <a:ea typeface="Constantia" charset="0"/>
              <a:cs typeface="Constant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1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schedule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4012100"/>
              </p:ext>
            </p:extLst>
          </p:nvPr>
        </p:nvGraphicFramePr>
        <p:xfrm>
          <a:off x="457200" y="1600200"/>
          <a:ext cx="8229600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Fall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Tritium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SoLID MIE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Tritium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Tritium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SoLID funding starts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PREX 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CREX 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APEX 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GMn</a:t>
                      </a:r>
                      <a:r>
                        <a:rPr lang="en-US" dirty="0" smtClean="0"/>
                        <a:t> 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GEn</a:t>
                      </a:r>
                      <a:r>
                        <a:rPr lang="en-US" dirty="0" smtClean="0"/>
                        <a:t> 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Gep</a:t>
                      </a:r>
                      <a:r>
                        <a:rPr lang="en-US" dirty="0" smtClean="0"/>
                        <a:t> 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Moller 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Moller ?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SoLID 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SoLID ?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 rot="5400000">
            <a:off x="7955270" y="3616510"/>
            <a:ext cx="1963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switch to CODA 3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465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DAQ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SoLID Science review : November December 2017</a:t>
            </a:r>
          </a:p>
          <a:p>
            <a:endParaRPr lang="en-US" dirty="0" smtClean="0"/>
          </a:p>
          <a:p>
            <a:r>
              <a:rPr lang="en-US" dirty="0" smtClean="0"/>
              <a:t>Gen, </a:t>
            </a:r>
            <a:r>
              <a:rPr lang="en-US" dirty="0" err="1" smtClean="0"/>
              <a:t>Gep</a:t>
            </a:r>
            <a:r>
              <a:rPr lang="en-US" dirty="0" smtClean="0"/>
              <a:t> readiness review : 2017 2018</a:t>
            </a:r>
          </a:p>
          <a:p>
            <a:endParaRPr lang="en-US" dirty="0"/>
          </a:p>
          <a:p>
            <a:r>
              <a:rPr lang="en-US" dirty="0" err="1" smtClean="0"/>
              <a:t>GMp</a:t>
            </a:r>
            <a:r>
              <a:rPr lang="en-US" dirty="0" smtClean="0"/>
              <a:t> ready : 2019</a:t>
            </a:r>
          </a:p>
          <a:p>
            <a:r>
              <a:rPr lang="en-US" dirty="0" smtClean="0"/>
              <a:t>Gen, </a:t>
            </a:r>
            <a:r>
              <a:rPr lang="en-US" dirty="0" err="1" smtClean="0"/>
              <a:t>GEp</a:t>
            </a:r>
            <a:r>
              <a:rPr lang="en-US" dirty="0" smtClean="0"/>
              <a:t> ready : 2020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552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DAQ Development for SBS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159080"/>
              </p:ext>
            </p:extLst>
          </p:nvPr>
        </p:nvGraphicFramePr>
        <p:xfrm>
          <a:off x="457200" y="1600200"/>
          <a:ext cx="8229600" cy="404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Rough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Priority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GMn</a:t>
                      </a:r>
                      <a:r>
                        <a:rPr lang="en-US" dirty="0" smtClean="0"/>
                        <a:t> - </a:t>
                      </a:r>
                      <a:r>
                        <a:rPr lang="en-US" dirty="0" err="1" smtClean="0"/>
                        <a:t>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2019-2021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GEM VTP readout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like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GEM readout and reduction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should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GEp5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2020-2022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Fastbus</a:t>
                      </a:r>
                      <a:r>
                        <a:rPr lang="en-US" dirty="0" smtClean="0"/>
                        <a:t>  switching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GEM readout and reduction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HCAL</a:t>
                      </a:r>
                      <a:r>
                        <a:rPr lang="en-US" baseline="0" dirty="0" smtClean="0"/>
                        <a:t> trigger geometry matching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must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GEM VTP readout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Should ( must 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296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for SoLID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t"/>
            <a:r>
              <a:rPr lang="en-US" b="1" dirty="0"/>
              <a:t>DAQ </a:t>
            </a:r>
            <a:r>
              <a:rPr lang="en-US" b="1" dirty="0" err="1" smtClean="0"/>
              <a:t>deadtime</a:t>
            </a:r>
            <a:r>
              <a:rPr lang="en-US" dirty="0" smtClean="0"/>
              <a:t> </a:t>
            </a:r>
            <a:r>
              <a:rPr lang="en-US" b="1" dirty="0" smtClean="0"/>
              <a:t>Nov </a:t>
            </a:r>
            <a:r>
              <a:rPr lang="en-US" b="1" dirty="0"/>
              <a:t>2017</a:t>
            </a:r>
            <a:endParaRPr lang="en-US" dirty="0"/>
          </a:p>
          <a:p>
            <a:pPr fontAlgn="t"/>
            <a:r>
              <a:rPr lang="en-US" b="1" dirty="0" smtClean="0"/>
              <a:t>GEM readout rate capability and data reduction</a:t>
            </a:r>
            <a:r>
              <a:rPr lang="en-US" dirty="0" smtClean="0"/>
              <a:t> </a:t>
            </a:r>
          </a:p>
          <a:p>
            <a:pPr fontAlgn="t"/>
            <a:r>
              <a:rPr lang="en-US" dirty="0" smtClean="0"/>
              <a:t>Cerenkov </a:t>
            </a:r>
            <a:r>
              <a:rPr lang="en-US" dirty="0"/>
              <a:t>readout</a:t>
            </a:r>
          </a:p>
          <a:p>
            <a:pPr fontAlgn="t"/>
            <a:r>
              <a:rPr lang="en-US" dirty="0" smtClean="0"/>
              <a:t>TOF readout</a:t>
            </a:r>
          </a:p>
          <a:p>
            <a:pPr fontAlgn="t"/>
            <a:r>
              <a:rPr lang="en-US" dirty="0" smtClean="0"/>
              <a:t>FADC VTP readout</a:t>
            </a:r>
          </a:p>
          <a:p>
            <a:pPr fontAlgn="t"/>
            <a:r>
              <a:rPr lang="en-US" dirty="0" smtClean="0"/>
              <a:t>DAQ </a:t>
            </a:r>
            <a:r>
              <a:rPr lang="en-US" dirty="0"/>
              <a:t>performance</a:t>
            </a:r>
          </a:p>
          <a:p>
            <a:pPr fontAlgn="t"/>
            <a:r>
              <a:rPr lang="en-US" dirty="0"/>
              <a:t>PVDIS </a:t>
            </a:r>
            <a:r>
              <a:rPr lang="en-US" dirty="0" smtClean="0"/>
              <a:t>trigger ( clustering with adjacent blocks)</a:t>
            </a:r>
          </a:p>
          <a:p>
            <a:pPr marL="0" indent="0" fontAlgn="t">
              <a:buNone/>
            </a:pPr>
            <a:r>
              <a:rPr lang="en-US" dirty="0" smtClean="0"/>
              <a:t>New cost and document for MIE submission in 2018</a:t>
            </a:r>
            <a:endParaRPr lang="en-US" dirty="0"/>
          </a:p>
          <a:p>
            <a:pPr fontAlgn="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52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234</Words>
  <Application>Microsoft Office PowerPoint</Application>
  <PresentationFormat>On-screen Show (4:3)</PresentationFormat>
  <Paragraphs>105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Hall A 12 GeV experiments overview</vt:lpstr>
      <vt:lpstr>Hall A Projected Experiment Schedule, updated 1/2017  Experiments in red represent PAC42 “high impact” experiments </vt:lpstr>
      <vt:lpstr>Possible schedule</vt:lpstr>
      <vt:lpstr>DAQ milestones</vt:lpstr>
      <vt:lpstr>DAQ Development for SBS</vt:lpstr>
      <vt:lpstr>Development for SoLID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Hall A 12 GeV experiments overview</dc:title>
  <dc:creator>Alexandre Camsonne</dc:creator>
  <cp:lastModifiedBy>Alexandre Camsonne</cp:lastModifiedBy>
  <cp:revision>5</cp:revision>
  <dcterms:created xsi:type="dcterms:W3CDTF">2017-08-18T14:44:15Z</dcterms:created>
  <dcterms:modified xsi:type="dcterms:W3CDTF">2017-08-18T15:24:47Z</dcterms:modified>
</cp:coreProperties>
</file>