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1" r:id="rId5"/>
    <p:sldId id="273" r:id="rId6"/>
    <p:sldId id="277" r:id="rId7"/>
    <p:sldId id="276" r:id="rId8"/>
    <p:sldId id="268" r:id="rId9"/>
    <p:sldId id="264" r:id="rId10"/>
    <p:sldId id="270" r:id="rId11"/>
    <p:sldId id="259" r:id="rId12"/>
    <p:sldId id="261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36" y="-1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0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5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424E-08F0-47AC-9780-5D07DD5D45E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9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ECAL FADC DAQ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NPS pulse fairly fast, need to check with final base and cable length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4937232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99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VTP readout</a:t>
            </a:r>
          </a:p>
          <a:p>
            <a:pPr lvl="1"/>
            <a:r>
              <a:rPr lang="en-US" dirty="0" smtClean="0"/>
              <a:t>VME backplane limited to 100 MB/s</a:t>
            </a:r>
          </a:p>
          <a:p>
            <a:pPr lvl="1"/>
            <a:r>
              <a:rPr lang="en-US" dirty="0" smtClean="0"/>
              <a:t>Development of parallel readout of FADC through serial link = 16x 125 MB/s </a:t>
            </a:r>
          </a:p>
          <a:p>
            <a:pPr lvl="1"/>
            <a:r>
              <a:rPr lang="en-US" dirty="0" smtClean="0"/>
              <a:t>good option for cluster readout ( read all FADC and only transfer clusters 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0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total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97587"/>
              </p:ext>
            </p:extLst>
          </p:nvPr>
        </p:nvGraphicFramePr>
        <p:xfrm>
          <a:off x="1295400" y="1376789"/>
          <a:ext cx="7086600" cy="5222127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42114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1792 channels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Cost estimation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FADC 250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4500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504000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SSP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Transceiver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2800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56000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TID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24000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2500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VXS crate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15000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120000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VME 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3400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27200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 No FADC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527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Total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761000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257000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1792 calorimeter channels</a:t>
            </a:r>
          </a:p>
          <a:p>
            <a:endParaRPr lang="en-US" dirty="0" smtClean="0"/>
          </a:p>
          <a:p>
            <a:r>
              <a:rPr lang="en-US" dirty="0" smtClean="0"/>
              <a:t>7 VXS crates</a:t>
            </a:r>
          </a:p>
          <a:p>
            <a:endParaRPr lang="en-US" dirty="0"/>
          </a:p>
          <a:p>
            <a:r>
              <a:rPr lang="en-US" dirty="0" smtClean="0"/>
              <a:t>VTP readout to be able to read cluster only</a:t>
            </a:r>
          </a:p>
          <a:p>
            <a:endParaRPr lang="en-US" dirty="0" smtClean="0"/>
          </a:p>
          <a:p>
            <a:r>
              <a:rPr lang="en-US" dirty="0" smtClean="0"/>
              <a:t>About 257 K$ assuming all 112 FADC can be borrowed from electronics pool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87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09" y="71919"/>
            <a:ext cx="8229600" cy="1143000"/>
          </a:xfrm>
        </p:spPr>
        <p:txBody>
          <a:bodyPr/>
          <a:lstStyle/>
          <a:p>
            <a:r>
              <a:rPr lang="en-US" dirty="0" smtClean="0"/>
              <a:t>Gep5 calorimeter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23200" cy="548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214919"/>
            <a:ext cx="302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1792 channels of lead glass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HPS scheme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519988" cy="549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52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HCAL with 2x2 clusters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4024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6922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9820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52718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38514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45616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31412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24310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17208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10106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95900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03004" y="2743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74024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366922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559820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752718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38514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45616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331412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24310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17208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910106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95900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03004" y="2933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174024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366922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559820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752718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138514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45616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31412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524310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717208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910106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295900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103004" y="3124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174024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366922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59820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52718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138514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45616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31412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524310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717208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910106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95900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103004" y="3314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174024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366922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59820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752718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138514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45616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31412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524310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717208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910106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5900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103004" y="3505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74024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366922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559820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752718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138514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945616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331412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524310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717208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910106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95900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03004" y="3695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174024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366922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559820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752718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138514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945616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331412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524310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717208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910106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295900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103004" y="3886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174024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366922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559820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752718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138514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945616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331412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524310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717208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910106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295900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103004" y="4076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174024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366922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3559820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752718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138514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945616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331412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524310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717208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910106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295900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5103004" y="4267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174024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366922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559820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752718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138514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945616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331412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524310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717208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910106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295900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103004" y="4457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174024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366922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559820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752718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138514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945616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331412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24310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717208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910106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5295900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103004" y="4648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174024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366922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559820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752718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38514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945616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331412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524310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717208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910106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295900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103004" y="4838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174024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366922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559820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752718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138514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945616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331412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4524310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717208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910106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295900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103004" y="5029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174024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366922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559820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752718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4138514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945616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331412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4524310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4717208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4910106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295900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5103004" y="5219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174024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366922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559820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3752718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138514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945616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331412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24310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717208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910106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5295900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5103004" y="54102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174024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366922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559820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3752718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138514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945616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4331412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4524310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4717208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4910106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5295900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5103004" y="5600700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174024" y="2743200"/>
            <a:ext cx="383398" cy="381000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Arrow Connector 213"/>
          <p:cNvCxnSpPr/>
          <p:nvPr/>
        </p:nvCxnSpPr>
        <p:spPr>
          <a:xfrm>
            <a:off x="3671588" y="2514600"/>
            <a:ext cx="15266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2945424" y="2838450"/>
            <a:ext cx="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25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crates ECAL SBS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3400" y="5029200"/>
            <a:ext cx="2819400" cy="1143000"/>
            <a:chOff x="685800" y="4889695"/>
            <a:chExt cx="2819400" cy="1143000"/>
          </a:xfrm>
        </p:grpSpPr>
        <p:sp>
          <p:nvSpPr>
            <p:cNvPr id="76" name="Rectangle 75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33400" y="3810000"/>
            <a:ext cx="2819400" cy="1143000"/>
            <a:chOff x="685800" y="4889695"/>
            <a:chExt cx="2819400" cy="1143000"/>
          </a:xfrm>
        </p:grpSpPr>
        <p:sp>
          <p:nvSpPr>
            <p:cNvPr id="91" name="Rectangle 90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3400" y="2590800"/>
            <a:ext cx="2819400" cy="1143000"/>
            <a:chOff x="685800" y="4889695"/>
            <a:chExt cx="2819400" cy="1143000"/>
          </a:xfrm>
        </p:grpSpPr>
        <p:sp>
          <p:nvSpPr>
            <p:cNvPr id="99" name="Rectangle 98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33400" y="1371600"/>
            <a:ext cx="2819400" cy="1143000"/>
            <a:chOff x="685800" y="4889695"/>
            <a:chExt cx="2819400" cy="1143000"/>
          </a:xfrm>
        </p:grpSpPr>
        <p:sp>
          <p:nvSpPr>
            <p:cNvPr id="107" name="Rectangle 106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800600" y="5029200"/>
            <a:ext cx="2819400" cy="1143000"/>
            <a:chOff x="685800" y="4889695"/>
            <a:chExt cx="2819400" cy="1143000"/>
          </a:xfrm>
        </p:grpSpPr>
        <p:sp>
          <p:nvSpPr>
            <p:cNvPr id="115" name="Rectangle 114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800600" y="3810000"/>
            <a:ext cx="2819400" cy="1143000"/>
            <a:chOff x="685800" y="4889695"/>
            <a:chExt cx="2819400" cy="1143000"/>
          </a:xfrm>
        </p:grpSpPr>
        <p:sp>
          <p:nvSpPr>
            <p:cNvPr id="123" name="Rectangle 122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800600" y="2590800"/>
            <a:ext cx="2819400" cy="1143000"/>
            <a:chOff x="685800" y="4889695"/>
            <a:chExt cx="2819400" cy="1143000"/>
          </a:xfrm>
        </p:grpSpPr>
        <p:sp>
          <p:nvSpPr>
            <p:cNvPr id="131" name="Rectangle 130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4800600" y="1371600"/>
            <a:ext cx="2819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 rot="16200000">
            <a:off x="4533900" y="1866899"/>
            <a:ext cx="838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CPU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 rot="16200000">
            <a:off x="5676901" y="1866901"/>
            <a:ext cx="838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VTP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 rot="16200000">
            <a:off x="5829300" y="1866901"/>
            <a:ext cx="838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 rot="16200000">
            <a:off x="6995748" y="1866901"/>
            <a:ext cx="838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 rot="16200000">
            <a:off x="5465886" y="1866901"/>
            <a:ext cx="838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SSP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28800" y="1676400"/>
            <a:ext cx="40561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1828800" y="1752600"/>
            <a:ext cx="4056186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1819422" y="1828800"/>
            <a:ext cx="4065564" cy="2324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46" idx="0"/>
          </p:cNvCxnSpPr>
          <p:nvPr/>
        </p:nvCxnSpPr>
        <p:spPr>
          <a:xfrm flipV="1">
            <a:off x="1764324" y="1943101"/>
            <a:ext cx="4044462" cy="3314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 flipV="1">
            <a:off x="5884986" y="2057400"/>
            <a:ext cx="211017" cy="762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 flipV="1">
            <a:off x="5881471" y="2133600"/>
            <a:ext cx="214530" cy="1905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46" idx="1"/>
          </p:cNvCxnSpPr>
          <p:nvPr/>
        </p:nvCxnSpPr>
        <p:spPr>
          <a:xfrm flipH="1" flipV="1">
            <a:off x="5884986" y="2362201"/>
            <a:ext cx="211015" cy="2895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6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Neighbors only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39075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1973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24871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17769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03565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10667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96463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89361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82259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75157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60951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68055" y="2361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39075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31973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24871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17769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03565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10667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96463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289361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82259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75157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60951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68055" y="2551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39075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31973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24871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17769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3565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10667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96463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289361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82259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675157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60951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68055" y="2742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39075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31973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324871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517769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03565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710667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96463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89361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82259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75157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060951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68055" y="2932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39075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31973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324871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517769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03565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710667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096463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289361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482259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75157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060951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868055" y="3123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39075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131973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324871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517769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903565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710667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96463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289361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482259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75157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60951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68055" y="3313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39075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131973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324871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517769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903565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710667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96463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89361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482259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675157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060951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68055" y="3504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939075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131973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324871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517769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903565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10667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096463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289361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482259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675157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060951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868055" y="3694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939075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131973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324871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517769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903565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710667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096463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289361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482259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675157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060951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868055" y="3885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939075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131973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24871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517769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903565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3710667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096463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289361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482259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675157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060951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868055" y="4075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939075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131973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324871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517769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903565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710667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096463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289361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482259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675157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060951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868055" y="4266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939075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131973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324871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517769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903565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710667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096463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289361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482259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675157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5060951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868055" y="4456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939075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131973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324871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517769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3903565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3710667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096463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289361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482259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675157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060951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868055" y="4647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2939075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131973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324871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517769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903565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710667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096463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289361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482259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675157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60951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868055" y="4837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939075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131973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324871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517769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903565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710667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096463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4289361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482259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675157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060951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4868055" y="50282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2939075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131973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324871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517769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903565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710667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4096463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289361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482259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675157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5060951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868055" y="5218747"/>
            <a:ext cx="190500" cy="19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5252494" y="2360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5445392" y="2360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5831186" y="2360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5638290" y="2360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252494" y="2550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445392" y="2550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831186" y="2550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5638290" y="2550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5252494" y="2741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5445392" y="2741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5831186" y="2741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5638290" y="2741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252494" y="2931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445392" y="2931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5831186" y="2931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5638290" y="2931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5252494" y="3122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5445392" y="3122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5831186" y="3122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5638290" y="3122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5252494" y="3312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445392" y="3312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831186" y="3312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638290" y="3312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5252494" y="3503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445392" y="3503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5831186" y="3503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5638290" y="3503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5252494" y="3693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5445392" y="3693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831186" y="3693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5638290" y="3693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5252494" y="3884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5445392" y="3884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5831186" y="3884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5638290" y="3884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5252494" y="4074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5445392" y="4074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5831186" y="4074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638290" y="4074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5252494" y="4265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5445392" y="4265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5831186" y="4265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5638290" y="4265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5252494" y="4455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5445392" y="4455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5831186" y="4455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5638290" y="4455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5252494" y="4646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5445392" y="4646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5831186" y="4646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5638290" y="4646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5252494" y="4836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445392" y="4836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831186" y="4836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5638290" y="4836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252494" y="5027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445392" y="5027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831186" y="5027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638290" y="50272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252494" y="5217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5445392" y="5217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5831186" y="5217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5638290" y="5217795"/>
            <a:ext cx="188614" cy="192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2876826" y="1516175"/>
            <a:ext cx="2825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crate = 16 x16 channels</a:t>
            </a:r>
            <a:endParaRPr lang="en-US" dirty="0"/>
          </a:p>
        </p:txBody>
      </p:sp>
      <p:sp>
        <p:nvSpPr>
          <p:cNvPr id="264" name="Rectangle 263"/>
          <p:cNvSpPr/>
          <p:nvPr/>
        </p:nvSpPr>
        <p:spPr>
          <a:xfrm>
            <a:off x="2939075" y="2360295"/>
            <a:ext cx="3080725" cy="1905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2908700" y="5228428"/>
            <a:ext cx="3080725" cy="1905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 rot="5400000">
            <a:off x="1496360" y="3774587"/>
            <a:ext cx="3080725" cy="1905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 rot="5400000">
            <a:off x="4363357" y="3805408"/>
            <a:ext cx="3080725" cy="1905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crates ECAL SBS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3400" y="5029200"/>
            <a:ext cx="2819400" cy="1143000"/>
            <a:chOff x="685800" y="4889695"/>
            <a:chExt cx="2819400" cy="1143000"/>
          </a:xfrm>
        </p:grpSpPr>
        <p:sp>
          <p:nvSpPr>
            <p:cNvPr id="76" name="Rectangle 75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33400" y="3810000"/>
            <a:ext cx="2819400" cy="1143000"/>
            <a:chOff x="685800" y="4889695"/>
            <a:chExt cx="2819400" cy="1143000"/>
          </a:xfrm>
        </p:grpSpPr>
        <p:sp>
          <p:nvSpPr>
            <p:cNvPr id="91" name="Rectangle 90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3400" y="2590800"/>
            <a:ext cx="2819400" cy="1143000"/>
            <a:chOff x="685800" y="4889695"/>
            <a:chExt cx="2819400" cy="1143000"/>
          </a:xfrm>
        </p:grpSpPr>
        <p:sp>
          <p:nvSpPr>
            <p:cNvPr id="99" name="Rectangle 98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33400" y="1371600"/>
            <a:ext cx="2819400" cy="1143000"/>
            <a:chOff x="685800" y="4889695"/>
            <a:chExt cx="2819400" cy="1143000"/>
          </a:xfrm>
        </p:grpSpPr>
        <p:sp>
          <p:nvSpPr>
            <p:cNvPr id="107" name="Rectangle 106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800600" y="5029200"/>
            <a:ext cx="2819400" cy="1143000"/>
            <a:chOff x="685800" y="4889695"/>
            <a:chExt cx="2819400" cy="1143000"/>
          </a:xfrm>
        </p:grpSpPr>
        <p:sp>
          <p:nvSpPr>
            <p:cNvPr id="115" name="Rectangle 114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800600" y="3810000"/>
            <a:ext cx="2819400" cy="1143000"/>
            <a:chOff x="685800" y="4889695"/>
            <a:chExt cx="2819400" cy="1143000"/>
          </a:xfrm>
        </p:grpSpPr>
        <p:sp>
          <p:nvSpPr>
            <p:cNvPr id="123" name="Rectangle 122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800600" y="2590800"/>
            <a:ext cx="2819400" cy="1143000"/>
            <a:chOff x="685800" y="4889695"/>
            <a:chExt cx="2819400" cy="1143000"/>
          </a:xfrm>
        </p:grpSpPr>
        <p:sp>
          <p:nvSpPr>
            <p:cNvPr id="131" name="Rectangle 130"/>
            <p:cNvSpPr/>
            <p:nvPr/>
          </p:nvSpPr>
          <p:spPr>
            <a:xfrm>
              <a:off x="685800" y="4889695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16200000">
              <a:off x="419100" y="5384994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CPU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 rot="16200000">
              <a:off x="1562101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VTP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16200000">
              <a:off x="1714500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 rot="16200000">
              <a:off x="2880948" y="5384996"/>
              <a:ext cx="838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TI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16200000">
              <a:off x="999393" y="5033300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 rot="16200000">
              <a:off x="2294793" y="5033302"/>
              <a:ext cx="838200" cy="8557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Arrow Connector 9"/>
          <p:cNvCxnSpPr>
            <a:stCxn id="109" idx="1"/>
          </p:cNvCxnSpPr>
          <p:nvPr/>
        </p:nvCxnSpPr>
        <p:spPr>
          <a:xfrm flipH="1">
            <a:off x="1828800" y="2362201"/>
            <a:ext cx="1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828800" y="3505201"/>
            <a:ext cx="1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1828800" y="4724401"/>
            <a:ext cx="1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6095999" y="3581400"/>
            <a:ext cx="1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096000" y="4800601"/>
            <a:ext cx="1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28800" y="5867400"/>
            <a:ext cx="426719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399" y="1600200"/>
            <a:ext cx="4876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Transfer neighbors and do clustering on each VTP : 64 channels instead of 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2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ntegral +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FADC can record up to 4 pulses in time window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about 10  times smaller if reading 25 samples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50" y="2133600"/>
            <a:ext cx="6248400" cy="341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62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 A DVCS recorded full waveform 128 samples</a:t>
            </a:r>
            <a:endParaRPr lang="en-US" dirty="0"/>
          </a:p>
        </p:txBody>
      </p:sp>
      <p:pic>
        <p:nvPicPr>
          <p:cNvPr id="2052" name="Picture 4" descr="https://userweb.jlab.org/~camsonne/Files/PbF2-60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791200" cy="392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67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313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ECAL FADC DAQ</vt:lpstr>
      <vt:lpstr>Gep5 calorimeter geometry</vt:lpstr>
      <vt:lpstr>HPS scheme</vt:lpstr>
      <vt:lpstr>VTP trigger</vt:lpstr>
      <vt:lpstr>FADC crates ECAL SBS</vt:lpstr>
      <vt:lpstr>Neighbors only</vt:lpstr>
      <vt:lpstr>FADC crates ECAL SBS</vt:lpstr>
      <vt:lpstr>Integral + time</vt:lpstr>
      <vt:lpstr>Waveform</vt:lpstr>
      <vt:lpstr>Waveform</vt:lpstr>
      <vt:lpstr>VTP readout</vt:lpstr>
      <vt:lpstr>Cost estimates total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 DAQ equipement</dc:title>
  <dc:creator>Alexandre Camsonne</dc:creator>
  <cp:lastModifiedBy>Alexandre Camsonne</cp:lastModifiedBy>
  <cp:revision>23</cp:revision>
  <dcterms:created xsi:type="dcterms:W3CDTF">2017-08-23T20:19:16Z</dcterms:created>
  <dcterms:modified xsi:type="dcterms:W3CDTF">2017-09-01T16:22:29Z</dcterms:modified>
</cp:coreProperties>
</file>