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1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5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5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8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9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8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5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7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2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2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F7FF-9D21-2A4E-80EA-2BB244AF4311}" type="datetimeFigureOut">
              <a:rPr lang="en-US" smtClean="0"/>
              <a:t>4/21/17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863CF-90E0-F94E-AF76-4427483460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4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Rectangle 530"/>
          <p:cNvSpPr/>
          <p:nvPr/>
        </p:nvSpPr>
        <p:spPr>
          <a:xfrm>
            <a:off x="1521616" y="4649072"/>
            <a:ext cx="503392" cy="205954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/>
        </p:nvSpPr>
        <p:spPr>
          <a:xfrm>
            <a:off x="2025008" y="4649072"/>
            <a:ext cx="503392" cy="205954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/>
        </p:nvSpPr>
        <p:spPr>
          <a:xfrm>
            <a:off x="3535184" y="4649072"/>
            <a:ext cx="503392" cy="205954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Rectangle 535"/>
          <p:cNvSpPr/>
          <p:nvPr/>
        </p:nvSpPr>
        <p:spPr>
          <a:xfrm>
            <a:off x="4038576" y="4649072"/>
            <a:ext cx="503392" cy="205954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Rectangle 536"/>
          <p:cNvSpPr/>
          <p:nvPr/>
        </p:nvSpPr>
        <p:spPr>
          <a:xfrm>
            <a:off x="4541968" y="4649072"/>
            <a:ext cx="503392" cy="205954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/>
          <p:cNvSpPr/>
          <p:nvPr/>
        </p:nvSpPr>
        <p:spPr>
          <a:xfrm>
            <a:off x="5045360" y="4649072"/>
            <a:ext cx="503392" cy="205954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Rectangle 539"/>
          <p:cNvSpPr/>
          <p:nvPr/>
        </p:nvSpPr>
        <p:spPr>
          <a:xfrm>
            <a:off x="6052144" y="4649072"/>
            <a:ext cx="503392" cy="205954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3" name="Group 542"/>
          <p:cNvGrpSpPr/>
          <p:nvPr/>
        </p:nvGrpSpPr>
        <p:grpSpPr>
          <a:xfrm>
            <a:off x="1521616" y="2452222"/>
            <a:ext cx="6040704" cy="2059545"/>
            <a:chOff x="2036449" y="697957"/>
            <a:chExt cx="6040704" cy="2059545"/>
          </a:xfrm>
        </p:grpSpPr>
        <p:sp>
          <p:nvSpPr>
            <p:cNvPr id="544" name="Rectangle 543"/>
            <p:cNvSpPr/>
            <p:nvPr/>
          </p:nvSpPr>
          <p:spPr>
            <a:xfrm>
              <a:off x="2036449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Rectangle 544"/>
            <p:cNvSpPr/>
            <p:nvPr/>
          </p:nvSpPr>
          <p:spPr>
            <a:xfrm>
              <a:off x="2539841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3043233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3546625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4050017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4553409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5056801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Rectangle 550"/>
            <p:cNvSpPr/>
            <p:nvPr/>
          </p:nvSpPr>
          <p:spPr>
            <a:xfrm>
              <a:off x="5560193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6063585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Rectangle 552"/>
            <p:cNvSpPr/>
            <p:nvPr/>
          </p:nvSpPr>
          <p:spPr>
            <a:xfrm>
              <a:off x="6566977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7070369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7573761" y="697957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9" name="Rectangle 558"/>
          <p:cNvSpPr/>
          <p:nvPr/>
        </p:nvSpPr>
        <p:spPr>
          <a:xfrm>
            <a:off x="2528400" y="4649072"/>
            <a:ext cx="503392" cy="2059545"/>
          </a:xfrm>
          <a:prstGeom prst="rect">
            <a:avLst/>
          </a:prstGeom>
          <a:pattFill prst="ltDnDiag">
            <a:fgClr>
              <a:schemeClr val="tx1">
                <a:lumMod val="50000"/>
                <a:lumOff val="50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Rectangle 559"/>
          <p:cNvSpPr/>
          <p:nvPr/>
        </p:nvSpPr>
        <p:spPr>
          <a:xfrm>
            <a:off x="6555536" y="4649072"/>
            <a:ext cx="503392" cy="2059545"/>
          </a:xfrm>
          <a:prstGeom prst="rect">
            <a:avLst/>
          </a:prstGeom>
          <a:pattFill prst="ltDnDiag">
            <a:fgClr>
              <a:schemeClr val="tx1">
                <a:lumMod val="50000"/>
                <a:lumOff val="50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Rectangle 560"/>
          <p:cNvSpPr/>
          <p:nvPr/>
        </p:nvSpPr>
        <p:spPr>
          <a:xfrm>
            <a:off x="7058928" y="4649072"/>
            <a:ext cx="503392" cy="2059545"/>
          </a:xfrm>
          <a:prstGeom prst="rect">
            <a:avLst/>
          </a:prstGeom>
          <a:pattFill prst="ltDnDiag">
            <a:fgClr>
              <a:schemeClr val="tx1">
                <a:lumMod val="50000"/>
                <a:lumOff val="50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/>
        </p:nvSpPr>
        <p:spPr>
          <a:xfrm>
            <a:off x="5548752" y="4649072"/>
            <a:ext cx="503392" cy="2059545"/>
          </a:xfrm>
          <a:prstGeom prst="rect">
            <a:avLst/>
          </a:prstGeom>
          <a:pattFill prst="ltDnDiag">
            <a:fgClr>
              <a:schemeClr val="tx1">
                <a:lumMod val="50000"/>
                <a:lumOff val="50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7" name="Group 586"/>
          <p:cNvGrpSpPr/>
          <p:nvPr/>
        </p:nvGrpSpPr>
        <p:grpSpPr>
          <a:xfrm>
            <a:off x="1521616" y="262223"/>
            <a:ext cx="6040702" cy="2060483"/>
            <a:chOff x="1521616" y="262223"/>
            <a:chExt cx="6040702" cy="2060483"/>
          </a:xfrm>
        </p:grpSpPr>
        <p:sp>
          <p:nvSpPr>
            <p:cNvPr id="517" name="Rectangle 516"/>
            <p:cNvSpPr/>
            <p:nvPr/>
          </p:nvSpPr>
          <p:spPr>
            <a:xfrm>
              <a:off x="1521616" y="263161"/>
              <a:ext cx="503392" cy="2059545"/>
            </a:xfrm>
            <a:prstGeom prst="rect">
              <a:avLst/>
            </a:prstGeom>
            <a:pattFill prst="ltDnDiag">
              <a:fgClr>
                <a:schemeClr val="tx1">
                  <a:lumMod val="50000"/>
                  <a:lumOff val="50000"/>
                </a:schemeClr>
              </a:fgClr>
              <a:bgClr>
                <a:prstClr val="white"/>
              </a:bgClr>
            </a:patt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Rectangle 519"/>
            <p:cNvSpPr/>
            <p:nvPr/>
          </p:nvSpPr>
          <p:spPr>
            <a:xfrm>
              <a:off x="3031792" y="263161"/>
              <a:ext cx="503392" cy="205954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Rectangle 525"/>
            <p:cNvSpPr/>
            <p:nvPr/>
          </p:nvSpPr>
          <p:spPr>
            <a:xfrm>
              <a:off x="6052144" y="263161"/>
              <a:ext cx="503392" cy="205954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2025008" y="263161"/>
              <a:ext cx="503392" cy="2059545"/>
            </a:xfrm>
            <a:prstGeom prst="rect">
              <a:avLst/>
            </a:prstGeom>
            <a:pattFill prst="ltDnDiag">
              <a:fgClr>
                <a:schemeClr val="tx1">
                  <a:lumMod val="50000"/>
                  <a:lumOff val="50000"/>
                </a:schemeClr>
              </a:fgClr>
              <a:bgClr>
                <a:prstClr val="white"/>
              </a:bgClr>
            </a:patt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2528400" y="263161"/>
              <a:ext cx="503392" cy="2059545"/>
            </a:xfrm>
            <a:prstGeom prst="rect">
              <a:avLst/>
            </a:prstGeom>
            <a:pattFill prst="ltDnDiag">
              <a:fgClr>
                <a:schemeClr val="tx1">
                  <a:lumMod val="50000"/>
                  <a:lumOff val="50000"/>
                </a:schemeClr>
              </a:fgClr>
              <a:bgClr>
                <a:prstClr val="white"/>
              </a:bgClr>
            </a:patt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Rectangle 562"/>
            <p:cNvSpPr/>
            <p:nvPr/>
          </p:nvSpPr>
          <p:spPr>
            <a:xfrm>
              <a:off x="6555536" y="263161"/>
              <a:ext cx="503392" cy="2059545"/>
            </a:xfrm>
            <a:prstGeom prst="rect">
              <a:avLst/>
            </a:prstGeom>
            <a:pattFill prst="ltDnDiag">
              <a:fgClr>
                <a:schemeClr val="tx1">
                  <a:lumMod val="50000"/>
                  <a:lumOff val="50000"/>
                </a:schemeClr>
              </a:fgClr>
              <a:bgClr>
                <a:prstClr val="white"/>
              </a:bgClr>
            </a:patt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1" name="Group 570"/>
            <p:cNvGrpSpPr/>
            <p:nvPr/>
          </p:nvGrpSpPr>
          <p:grpSpPr>
            <a:xfrm>
              <a:off x="3535184" y="263161"/>
              <a:ext cx="503392" cy="2059545"/>
              <a:chOff x="3535184" y="263161"/>
              <a:chExt cx="503392" cy="2059545"/>
            </a:xfrm>
          </p:grpSpPr>
          <p:sp>
            <p:nvSpPr>
              <p:cNvPr id="521" name="Rectangle 520"/>
              <p:cNvSpPr/>
              <p:nvPr/>
            </p:nvSpPr>
            <p:spPr>
              <a:xfrm>
                <a:off x="3535184" y="263161"/>
                <a:ext cx="503392" cy="2059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4" name="TextBox 563"/>
              <p:cNvSpPr txBox="1"/>
              <p:nvPr/>
            </p:nvSpPr>
            <p:spPr>
              <a:xfrm rot="16200000">
                <a:off x="2998912" y="1144192"/>
                <a:ext cx="1572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Not connected</a:t>
                </a:r>
                <a:endParaRPr lang="en-US" dirty="0"/>
              </a:p>
            </p:txBody>
          </p:sp>
        </p:grpSp>
        <p:grpSp>
          <p:nvGrpSpPr>
            <p:cNvPr id="572" name="Group 571"/>
            <p:cNvGrpSpPr/>
            <p:nvPr/>
          </p:nvGrpSpPr>
          <p:grpSpPr>
            <a:xfrm>
              <a:off x="4038576" y="263161"/>
              <a:ext cx="503392" cy="2059545"/>
              <a:chOff x="3535184" y="263161"/>
              <a:chExt cx="503392" cy="2059545"/>
            </a:xfrm>
          </p:grpSpPr>
          <p:sp>
            <p:nvSpPr>
              <p:cNvPr id="573" name="Rectangle 572"/>
              <p:cNvSpPr/>
              <p:nvPr/>
            </p:nvSpPr>
            <p:spPr>
              <a:xfrm>
                <a:off x="3535184" y="263161"/>
                <a:ext cx="503392" cy="2059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4" name="TextBox 573"/>
              <p:cNvSpPr txBox="1"/>
              <p:nvPr/>
            </p:nvSpPr>
            <p:spPr>
              <a:xfrm rot="16200000">
                <a:off x="2998912" y="1144192"/>
                <a:ext cx="1572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Not connected</a:t>
                </a:r>
                <a:endParaRPr lang="en-US" dirty="0"/>
              </a:p>
            </p:txBody>
          </p:sp>
        </p:grpSp>
        <p:grpSp>
          <p:nvGrpSpPr>
            <p:cNvPr id="575" name="Group 574"/>
            <p:cNvGrpSpPr/>
            <p:nvPr/>
          </p:nvGrpSpPr>
          <p:grpSpPr>
            <a:xfrm>
              <a:off x="4541968" y="263161"/>
              <a:ext cx="503392" cy="2059545"/>
              <a:chOff x="3535184" y="263161"/>
              <a:chExt cx="503392" cy="2059545"/>
            </a:xfrm>
          </p:grpSpPr>
          <p:sp>
            <p:nvSpPr>
              <p:cNvPr id="576" name="Rectangle 575"/>
              <p:cNvSpPr/>
              <p:nvPr/>
            </p:nvSpPr>
            <p:spPr>
              <a:xfrm>
                <a:off x="3535184" y="263161"/>
                <a:ext cx="503392" cy="2059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7" name="TextBox 576"/>
              <p:cNvSpPr txBox="1"/>
              <p:nvPr/>
            </p:nvSpPr>
            <p:spPr>
              <a:xfrm rot="16200000">
                <a:off x="2998912" y="1144192"/>
                <a:ext cx="1572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Not connected</a:t>
                </a:r>
                <a:endParaRPr lang="en-US" dirty="0"/>
              </a:p>
            </p:txBody>
          </p:sp>
        </p:grpSp>
        <p:grpSp>
          <p:nvGrpSpPr>
            <p:cNvPr id="578" name="Group 577"/>
            <p:cNvGrpSpPr/>
            <p:nvPr/>
          </p:nvGrpSpPr>
          <p:grpSpPr>
            <a:xfrm>
              <a:off x="5045360" y="262223"/>
              <a:ext cx="503392" cy="2059545"/>
              <a:chOff x="3535184" y="263161"/>
              <a:chExt cx="503392" cy="2059545"/>
            </a:xfrm>
          </p:grpSpPr>
          <p:sp>
            <p:nvSpPr>
              <p:cNvPr id="579" name="Rectangle 578"/>
              <p:cNvSpPr/>
              <p:nvPr/>
            </p:nvSpPr>
            <p:spPr>
              <a:xfrm>
                <a:off x="3535184" y="263161"/>
                <a:ext cx="503392" cy="2059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0" name="TextBox 579"/>
              <p:cNvSpPr txBox="1"/>
              <p:nvPr/>
            </p:nvSpPr>
            <p:spPr>
              <a:xfrm rot="16200000">
                <a:off x="2998912" y="1144192"/>
                <a:ext cx="1572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Not connected</a:t>
                </a:r>
                <a:endParaRPr lang="en-US" dirty="0"/>
              </a:p>
            </p:txBody>
          </p:sp>
        </p:grpSp>
        <p:grpSp>
          <p:nvGrpSpPr>
            <p:cNvPr id="581" name="Group 580"/>
            <p:cNvGrpSpPr/>
            <p:nvPr/>
          </p:nvGrpSpPr>
          <p:grpSpPr>
            <a:xfrm>
              <a:off x="5548752" y="262223"/>
              <a:ext cx="503392" cy="2059545"/>
              <a:chOff x="3535184" y="263161"/>
              <a:chExt cx="503392" cy="2059545"/>
            </a:xfrm>
          </p:grpSpPr>
          <p:sp>
            <p:nvSpPr>
              <p:cNvPr id="582" name="Rectangle 581"/>
              <p:cNvSpPr/>
              <p:nvPr/>
            </p:nvSpPr>
            <p:spPr>
              <a:xfrm>
                <a:off x="3535184" y="263161"/>
                <a:ext cx="503392" cy="2059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3" name="TextBox 582"/>
              <p:cNvSpPr txBox="1"/>
              <p:nvPr/>
            </p:nvSpPr>
            <p:spPr>
              <a:xfrm rot="16200000">
                <a:off x="2998912" y="1144192"/>
                <a:ext cx="1572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Not connected</a:t>
                </a:r>
                <a:endParaRPr lang="en-US" dirty="0"/>
              </a:p>
            </p:txBody>
          </p:sp>
        </p:grpSp>
        <p:grpSp>
          <p:nvGrpSpPr>
            <p:cNvPr id="584" name="Group 583"/>
            <p:cNvGrpSpPr/>
            <p:nvPr/>
          </p:nvGrpSpPr>
          <p:grpSpPr>
            <a:xfrm>
              <a:off x="7058926" y="263161"/>
              <a:ext cx="503392" cy="2059545"/>
              <a:chOff x="3535184" y="263161"/>
              <a:chExt cx="503392" cy="2059545"/>
            </a:xfrm>
          </p:grpSpPr>
          <p:sp>
            <p:nvSpPr>
              <p:cNvPr id="585" name="Rectangle 584"/>
              <p:cNvSpPr/>
              <p:nvPr/>
            </p:nvSpPr>
            <p:spPr>
              <a:xfrm>
                <a:off x="3535184" y="263161"/>
                <a:ext cx="503392" cy="2059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6" name="TextBox 585"/>
              <p:cNvSpPr txBox="1"/>
              <p:nvPr/>
            </p:nvSpPr>
            <p:spPr>
              <a:xfrm rot="16200000">
                <a:off x="2998912" y="1144192"/>
                <a:ext cx="1572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Not connected</a:t>
                </a:r>
                <a:endParaRPr lang="en-US" dirty="0"/>
              </a:p>
            </p:txBody>
          </p:sp>
        </p:grpSp>
      </p:grpSp>
      <p:grpSp>
        <p:nvGrpSpPr>
          <p:cNvPr id="591" name="Group 590"/>
          <p:cNvGrpSpPr/>
          <p:nvPr/>
        </p:nvGrpSpPr>
        <p:grpSpPr>
          <a:xfrm>
            <a:off x="3031792" y="4649072"/>
            <a:ext cx="503392" cy="2059545"/>
            <a:chOff x="3535184" y="263161"/>
            <a:chExt cx="503392" cy="2059545"/>
          </a:xfrm>
          <a:solidFill>
            <a:srgbClr val="DBEEF4"/>
          </a:solidFill>
        </p:grpSpPr>
        <p:sp>
          <p:nvSpPr>
            <p:cNvPr id="592" name="Rectangle 591"/>
            <p:cNvSpPr/>
            <p:nvPr/>
          </p:nvSpPr>
          <p:spPr>
            <a:xfrm>
              <a:off x="3535184" y="263161"/>
              <a:ext cx="503392" cy="2059545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TextBox 592"/>
            <p:cNvSpPr txBox="1"/>
            <p:nvPr/>
          </p:nvSpPr>
          <p:spPr>
            <a:xfrm rot="16200000">
              <a:off x="2998912" y="1144192"/>
              <a:ext cx="157270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Not connected</a:t>
              </a:r>
              <a:endParaRPr lang="en-US" dirty="0"/>
            </a:p>
          </p:txBody>
        </p:sp>
      </p:grpSp>
      <p:sp>
        <p:nvSpPr>
          <p:cNvPr id="594" name="TextBox 593"/>
          <p:cNvSpPr txBox="1"/>
          <p:nvPr/>
        </p:nvSpPr>
        <p:spPr>
          <a:xfrm rot="16200000">
            <a:off x="2699023" y="696758"/>
            <a:ext cx="1142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</a:t>
            </a:r>
          </a:p>
          <a:p>
            <a:r>
              <a:rPr lang="en-US" dirty="0" smtClean="0"/>
              <a:t>Translator</a:t>
            </a:r>
            <a:endParaRPr lang="en-US" dirty="0"/>
          </a:p>
        </p:txBody>
      </p:sp>
      <p:sp>
        <p:nvSpPr>
          <p:cNvPr id="595" name="TextBox 594"/>
          <p:cNvSpPr txBox="1"/>
          <p:nvPr/>
        </p:nvSpPr>
        <p:spPr>
          <a:xfrm rot="16200000">
            <a:off x="5621977" y="5228953"/>
            <a:ext cx="134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LeCroy</a:t>
            </a:r>
            <a:r>
              <a:rPr lang="en-US" dirty="0" smtClean="0"/>
              <a:t> 4616</a:t>
            </a:r>
            <a:endParaRPr lang="en-US" dirty="0"/>
          </a:p>
        </p:txBody>
      </p:sp>
      <p:sp>
        <p:nvSpPr>
          <p:cNvPr id="596" name="TextBox 595"/>
          <p:cNvSpPr txBox="1"/>
          <p:nvPr/>
        </p:nvSpPr>
        <p:spPr>
          <a:xfrm rot="16200000">
            <a:off x="1098450" y="5228953"/>
            <a:ext cx="134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LeCroy</a:t>
            </a:r>
            <a:r>
              <a:rPr lang="en-US" dirty="0" smtClean="0"/>
              <a:t> 4616</a:t>
            </a:r>
            <a:endParaRPr lang="en-US" dirty="0"/>
          </a:p>
        </p:txBody>
      </p:sp>
      <p:sp>
        <p:nvSpPr>
          <p:cNvPr id="597" name="TextBox 596"/>
          <p:cNvSpPr txBox="1"/>
          <p:nvPr/>
        </p:nvSpPr>
        <p:spPr>
          <a:xfrm rot="16200000">
            <a:off x="1978096" y="5228953"/>
            <a:ext cx="60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598" name="TextBox 597"/>
          <p:cNvSpPr txBox="1"/>
          <p:nvPr/>
        </p:nvSpPr>
        <p:spPr>
          <a:xfrm rot="16200000">
            <a:off x="3053400" y="5228953"/>
            <a:ext cx="144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Discriminator</a:t>
            </a:r>
            <a:endParaRPr lang="en-US" dirty="0"/>
          </a:p>
        </p:txBody>
      </p:sp>
      <p:sp>
        <p:nvSpPr>
          <p:cNvPr id="599" name="TextBox 598"/>
          <p:cNvSpPr txBox="1"/>
          <p:nvPr/>
        </p:nvSpPr>
        <p:spPr>
          <a:xfrm rot="16200000">
            <a:off x="3712737" y="5090454"/>
            <a:ext cx="1151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Dual Gate</a:t>
            </a:r>
          </a:p>
          <a:p>
            <a:r>
              <a:rPr lang="en-US" dirty="0" smtClean="0"/>
              <a:t>Generator</a:t>
            </a:r>
            <a:endParaRPr lang="en-US" dirty="0"/>
          </a:p>
        </p:txBody>
      </p:sp>
      <p:sp>
        <p:nvSpPr>
          <p:cNvPr id="600" name="TextBox 599"/>
          <p:cNvSpPr txBox="1"/>
          <p:nvPr/>
        </p:nvSpPr>
        <p:spPr>
          <a:xfrm rot="16200000">
            <a:off x="4230383" y="522895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NIM - ECL</a:t>
            </a:r>
            <a:endParaRPr lang="en-US" dirty="0"/>
          </a:p>
        </p:txBody>
      </p:sp>
      <p:sp>
        <p:nvSpPr>
          <p:cNvPr id="601" name="TextBox 600"/>
          <p:cNvSpPr txBox="1"/>
          <p:nvPr/>
        </p:nvSpPr>
        <p:spPr>
          <a:xfrm rot="16200000">
            <a:off x="4738174" y="5228952"/>
            <a:ext cx="111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Logic Unit</a:t>
            </a:r>
            <a:endParaRPr lang="en-US" dirty="0"/>
          </a:p>
        </p:txBody>
      </p:sp>
      <p:sp>
        <p:nvSpPr>
          <p:cNvPr id="602" name="TextBox 601"/>
          <p:cNvSpPr txBox="1"/>
          <p:nvPr/>
        </p:nvSpPr>
        <p:spPr>
          <a:xfrm>
            <a:off x="1608938" y="6202035"/>
            <a:ext cx="4868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3    3                6     6   4    6          4</a:t>
            </a:r>
            <a:endParaRPr lang="en-US" sz="2800" b="1" dirty="0"/>
          </a:p>
        </p:txBody>
      </p:sp>
      <p:sp>
        <p:nvSpPr>
          <p:cNvPr id="603" name="TextBox 602"/>
          <p:cNvSpPr txBox="1"/>
          <p:nvPr/>
        </p:nvSpPr>
        <p:spPr>
          <a:xfrm rot="16200000">
            <a:off x="5625645" y="937091"/>
            <a:ext cx="134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LeCroy</a:t>
            </a:r>
            <a:r>
              <a:rPr lang="en-US" dirty="0" smtClean="0"/>
              <a:t> 4616</a:t>
            </a:r>
            <a:endParaRPr lang="en-US" dirty="0"/>
          </a:p>
        </p:txBody>
      </p:sp>
      <p:sp>
        <p:nvSpPr>
          <p:cNvPr id="604" name="TextBox 603"/>
          <p:cNvSpPr txBox="1"/>
          <p:nvPr/>
        </p:nvSpPr>
        <p:spPr>
          <a:xfrm>
            <a:off x="6122237" y="1840771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88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5974" y="121631"/>
            <a:ext cx="1857737" cy="6287467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16200000">
            <a:off x="2972950" y="4968239"/>
            <a:ext cx="713204" cy="561474"/>
            <a:chOff x="1216527" y="1684421"/>
            <a:chExt cx="1363578" cy="561474"/>
          </a:xfrm>
        </p:grpSpPr>
        <p:sp>
          <p:nvSpPr>
            <p:cNvPr id="5" name="Rectangle 4"/>
            <p:cNvSpPr/>
            <p:nvPr/>
          </p:nvSpPr>
          <p:spPr>
            <a:xfrm>
              <a:off x="1216527" y="1684421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Downstairs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16527" y="1965158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LHRS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892063" y="254628"/>
            <a:ext cx="591973" cy="2091342"/>
            <a:chOff x="6389137" y="2936687"/>
            <a:chExt cx="591973" cy="2091342"/>
          </a:xfrm>
        </p:grpSpPr>
        <p:sp>
          <p:nvSpPr>
            <p:cNvPr id="15" name="Rectangle 14"/>
            <p:cNvSpPr/>
            <p:nvPr/>
          </p:nvSpPr>
          <p:spPr>
            <a:xfrm rot="16200000">
              <a:off x="6784412" y="453961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 rot="16200000">
              <a:off x="6784412" y="4427315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6784472" y="43204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16200000">
              <a:off x="6784472" y="42081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6200000">
              <a:off x="6784472" y="410591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 rot="16200000">
              <a:off x="6784472" y="399362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rot="16200000">
              <a:off x="6784532" y="38867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16200000">
              <a:off x="6784532" y="3774436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 rot="16200000">
              <a:off x="6784532" y="366046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rot="16200000">
              <a:off x="6784532" y="3548170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 rot="16200000">
              <a:off x="6784592" y="3441283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rot="16200000">
              <a:off x="6784592" y="3328986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 rot="16200000">
              <a:off x="6784412" y="476420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rot="16200000">
              <a:off x="6784412" y="4651909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rot="16200000">
              <a:off x="6784292" y="321613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rot="16200000">
              <a:off x="6784292" y="3103840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rot="16200000">
              <a:off x="6784352" y="2996953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 rot="16200000">
              <a:off x="6784352" y="28846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389137" y="2936687"/>
              <a:ext cx="365692" cy="209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C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T1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2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3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4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5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6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7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8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9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12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EXT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2P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2F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3F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3F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FB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INB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892363" y="2512319"/>
            <a:ext cx="591973" cy="2312941"/>
            <a:chOff x="6541537" y="3089087"/>
            <a:chExt cx="591973" cy="2312941"/>
          </a:xfrm>
        </p:grpSpPr>
        <p:sp>
          <p:nvSpPr>
            <p:cNvPr id="40" name="Rectangle 39"/>
            <p:cNvSpPr/>
            <p:nvPr/>
          </p:nvSpPr>
          <p:spPr>
            <a:xfrm rot="16200000">
              <a:off x="6936812" y="4692012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 rot="16200000">
              <a:off x="6936812" y="4579715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 rot="16200000">
              <a:off x="6936872" y="44728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 rot="16200000">
              <a:off x="6936872" y="43605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 rot="16200000">
              <a:off x="6936872" y="425831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 rot="16200000">
              <a:off x="6936872" y="414602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 rot="16200000">
              <a:off x="6936932" y="40391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6936932" y="392683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 rot="16200000">
              <a:off x="6936932" y="381286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 rot="16200000">
              <a:off x="6936932" y="370057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6936992" y="359368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 rot="16200000">
              <a:off x="6936992" y="348138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6936752" y="513579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6936752" y="5023493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6936812" y="491660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 rot="16200000">
              <a:off x="6936812" y="480430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 rot="16200000">
              <a:off x="6936692" y="336853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 rot="16200000">
              <a:off x="6936692" y="3256240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 rot="16200000">
              <a:off x="6936752" y="3149353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 rot="16200000">
              <a:off x="6936752" y="3037056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541537" y="3089087"/>
              <a:ext cx="365692" cy="2312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1A0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1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2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3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4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5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6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7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8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2A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3A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CLR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2S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3S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ENI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LIV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BSY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ORI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GO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GT</a:t>
              </a:r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>
            <a:off x="4081754" y="45416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081754" y="56216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081754" y="6698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81754" y="7795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81754" y="88715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081754" y="99267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081754" y="11003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4081754" y="12100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3483736" y="454168"/>
            <a:ext cx="701393" cy="755849"/>
            <a:chOff x="4726186" y="412750"/>
            <a:chExt cx="728234" cy="755849"/>
          </a:xfrm>
        </p:grpSpPr>
        <p:cxnSp>
          <p:nvCxnSpPr>
            <p:cNvPr id="81" name="Straight Arrow Connector 80"/>
            <p:cNvCxnSpPr/>
            <p:nvPr/>
          </p:nvCxnSpPr>
          <p:spPr>
            <a:xfrm>
              <a:off x="4726186" y="412750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4726186" y="520745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4726186" y="62838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4726186" y="73808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4726186" y="845733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4726186" y="951255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4726186" y="105889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4726186" y="1168599"/>
              <a:ext cx="728234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Rectangle 90"/>
          <p:cNvSpPr/>
          <p:nvPr/>
        </p:nvSpPr>
        <p:spPr>
          <a:xfrm>
            <a:off x="4809988" y="326922"/>
            <a:ext cx="765457" cy="10020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NIM to ECL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248451" y="355931"/>
            <a:ext cx="574872" cy="983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00" dirty="0" smtClean="0"/>
              <a:t>S0 &amp; S2</a:t>
            </a:r>
          </a:p>
          <a:p>
            <a:pPr>
              <a:lnSpc>
                <a:spcPct val="80000"/>
              </a:lnSpc>
            </a:pPr>
            <a:r>
              <a:rPr lang="en-US" sz="900" dirty="0" smtClean="0"/>
              <a:t>S0 &amp; GC</a:t>
            </a:r>
          </a:p>
          <a:p>
            <a:pPr>
              <a:lnSpc>
                <a:spcPct val="80000"/>
              </a:lnSpc>
            </a:pPr>
            <a:r>
              <a:rPr lang="en-US" sz="900" dirty="0" smtClean="0"/>
              <a:t>S2 &amp; GC</a:t>
            </a:r>
          </a:p>
          <a:p>
            <a:pPr>
              <a:lnSpc>
                <a:spcPct val="80000"/>
              </a:lnSpc>
            </a:pPr>
            <a:r>
              <a:rPr lang="en-US" sz="900" dirty="0" smtClean="0"/>
              <a:t>S0 &amp; SH</a:t>
            </a:r>
          </a:p>
          <a:p>
            <a:pPr>
              <a:lnSpc>
                <a:spcPct val="80000"/>
              </a:lnSpc>
            </a:pPr>
            <a:r>
              <a:rPr lang="en-US" sz="900" dirty="0" smtClean="0"/>
              <a:t>S2 &amp; SH</a:t>
            </a:r>
          </a:p>
          <a:p>
            <a:pPr>
              <a:lnSpc>
                <a:spcPct val="80000"/>
              </a:lnSpc>
            </a:pPr>
            <a:r>
              <a:rPr lang="en-US" sz="900" dirty="0" smtClean="0"/>
              <a:t>GC &amp; SH</a:t>
            </a:r>
          </a:p>
          <a:p>
            <a:pPr>
              <a:lnSpc>
                <a:spcPct val="80000"/>
              </a:lnSpc>
            </a:pPr>
            <a:r>
              <a:rPr lang="en-US" sz="900" dirty="0" smtClean="0"/>
              <a:t>EDTM</a:t>
            </a:r>
          </a:p>
          <a:p>
            <a:pPr>
              <a:lnSpc>
                <a:spcPct val="80000"/>
              </a:lnSpc>
            </a:pPr>
            <a:r>
              <a:rPr lang="en-US" sz="900" dirty="0" smtClean="0"/>
              <a:t>CLOCK</a:t>
            </a:r>
            <a:endParaRPr lang="en-US" sz="900" dirty="0"/>
          </a:p>
        </p:txBody>
      </p:sp>
      <p:sp>
        <p:nvSpPr>
          <p:cNvPr id="93" name="TextBox 92"/>
          <p:cNvSpPr txBox="1"/>
          <p:nvPr/>
        </p:nvSpPr>
        <p:spPr>
          <a:xfrm>
            <a:off x="2457390" y="165998"/>
            <a:ext cx="573194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TS</a:t>
            </a:r>
            <a:endParaRPr lang="en-US" sz="3200" dirty="0"/>
          </a:p>
        </p:txBody>
      </p:sp>
      <p:sp>
        <p:nvSpPr>
          <p:cNvPr id="160" name="TextBox 159"/>
          <p:cNvSpPr txBox="1"/>
          <p:nvPr/>
        </p:nvSpPr>
        <p:spPr>
          <a:xfrm>
            <a:off x="4603860" y="2286824"/>
            <a:ext cx="971559" cy="390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 smtClean="0"/>
              <a:t>to </a:t>
            </a:r>
            <a:r>
              <a:rPr lang="en-US" sz="900" dirty="0" err="1" smtClean="0"/>
              <a:t>LeCroy</a:t>
            </a:r>
            <a:r>
              <a:rPr lang="en-US" sz="900" dirty="0" smtClean="0"/>
              <a:t> 4616</a:t>
            </a:r>
          </a:p>
          <a:p>
            <a:pPr>
              <a:lnSpc>
                <a:spcPct val="70000"/>
              </a:lnSpc>
            </a:pPr>
            <a:r>
              <a:rPr lang="en-US" sz="900" dirty="0" smtClean="0"/>
              <a:t>Rack 3 Top Crate</a:t>
            </a:r>
          </a:p>
          <a:p>
            <a:pPr>
              <a:lnSpc>
                <a:spcPct val="70000"/>
              </a:lnSpc>
            </a:pPr>
            <a:r>
              <a:rPr lang="en-US" sz="900" dirty="0" smtClean="0"/>
              <a:t>Input 9 (ECL)</a:t>
            </a:r>
            <a:endParaRPr lang="en-US" sz="900" dirty="0"/>
          </a:p>
        </p:txBody>
      </p:sp>
      <p:sp>
        <p:nvSpPr>
          <p:cNvPr id="161" name="TextBox 160"/>
          <p:cNvSpPr txBox="1"/>
          <p:nvPr/>
        </p:nvSpPr>
        <p:spPr>
          <a:xfrm>
            <a:off x="4603938" y="2676499"/>
            <a:ext cx="971559" cy="390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 smtClean="0"/>
              <a:t>to </a:t>
            </a:r>
            <a:r>
              <a:rPr lang="en-US" sz="900" dirty="0" err="1" smtClean="0"/>
              <a:t>LeCroy</a:t>
            </a:r>
            <a:r>
              <a:rPr lang="en-US" sz="900" dirty="0" smtClean="0"/>
              <a:t> 4616</a:t>
            </a:r>
          </a:p>
          <a:p>
            <a:pPr>
              <a:lnSpc>
                <a:spcPct val="70000"/>
              </a:lnSpc>
            </a:pPr>
            <a:r>
              <a:rPr lang="en-US" sz="900" dirty="0" smtClean="0"/>
              <a:t>Rack 3 Top Crate</a:t>
            </a:r>
          </a:p>
          <a:p>
            <a:pPr>
              <a:lnSpc>
                <a:spcPct val="70000"/>
              </a:lnSpc>
            </a:pPr>
            <a:r>
              <a:rPr lang="en-US" sz="900" dirty="0" smtClean="0"/>
              <a:t>Input 4 (ECL)</a:t>
            </a:r>
            <a:endParaRPr lang="en-US" sz="900" dirty="0"/>
          </a:p>
        </p:txBody>
      </p:sp>
      <p:sp>
        <p:nvSpPr>
          <p:cNvPr id="162" name="TextBox 161"/>
          <p:cNvSpPr txBox="1"/>
          <p:nvPr/>
        </p:nvSpPr>
        <p:spPr>
          <a:xfrm>
            <a:off x="4603938" y="3066108"/>
            <a:ext cx="971559" cy="48705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900" dirty="0" smtClean="0"/>
              <a:t>to </a:t>
            </a:r>
            <a:r>
              <a:rPr lang="en-US" sz="900" dirty="0" err="1" smtClean="0"/>
              <a:t>LeCroy</a:t>
            </a:r>
            <a:r>
              <a:rPr lang="en-US" sz="900" dirty="0" smtClean="0"/>
              <a:t> 4616</a:t>
            </a:r>
          </a:p>
          <a:p>
            <a:pPr>
              <a:lnSpc>
                <a:spcPct val="70000"/>
              </a:lnSpc>
            </a:pPr>
            <a:r>
              <a:rPr lang="en-US" sz="900" dirty="0" smtClean="0"/>
              <a:t>Rack 3 Bot Crate Right</a:t>
            </a:r>
          </a:p>
          <a:p>
            <a:pPr>
              <a:lnSpc>
                <a:spcPct val="70000"/>
              </a:lnSpc>
            </a:pPr>
            <a:r>
              <a:rPr lang="en-US" sz="900" dirty="0" smtClean="0"/>
              <a:t>Input 13 (ECL)</a:t>
            </a:r>
            <a:endParaRPr lang="en-US" sz="900" dirty="0"/>
          </a:p>
        </p:txBody>
      </p:sp>
      <p:sp>
        <p:nvSpPr>
          <p:cNvPr id="163" name="Arc 162"/>
          <p:cNvSpPr/>
          <p:nvPr/>
        </p:nvSpPr>
        <p:spPr>
          <a:xfrm>
            <a:off x="3793509" y="2517678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3489520" y="2609539"/>
            <a:ext cx="309173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3488920" y="2827254"/>
            <a:ext cx="1115018" cy="0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3982079" y="2609539"/>
            <a:ext cx="618741" cy="0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4185129" y="3105413"/>
            <a:ext cx="419409" cy="0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3487333" y="2933000"/>
            <a:ext cx="697796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4185129" y="2933000"/>
            <a:ext cx="0" cy="168136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3489520" y="2718748"/>
            <a:ext cx="399867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1734182" y="2425352"/>
            <a:ext cx="2155205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3889387" y="2425352"/>
            <a:ext cx="0" cy="293396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5754941" y="1829476"/>
            <a:ext cx="1761920" cy="495968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883508" y="618299"/>
            <a:ext cx="1187765" cy="2554079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9" name="Group 188"/>
          <p:cNvGrpSpPr/>
          <p:nvPr/>
        </p:nvGrpSpPr>
        <p:grpSpPr>
          <a:xfrm>
            <a:off x="1039999" y="2327770"/>
            <a:ext cx="694534" cy="650947"/>
            <a:chOff x="6389137" y="2936687"/>
            <a:chExt cx="591973" cy="650947"/>
          </a:xfrm>
        </p:grpSpPr>
        <p:sp>
          <p:nvSpPr>
            <p:cNvPr id="201" name="Rectangle 200"/>
            <p:cNvSpPr/>
            <p:nvPr/>
          </p:nvSpPr>
          <p:spPr>
            <a:xfrm rot="16200000">
              <a:off x="6784592" y="3328986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 rot="16200000">
              <a:off x="6784292" y="321613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 rot="16200000">
              <a:off x="6784292" y="3103840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 rot="16200000">
              <a:off x="6784352" y="2996953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 rot="16200000">
              <a:off x="6784352" y="2884656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6389137" y="2936687"/>
              <a:ext cx="365692" cy="650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L1A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RT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L1A0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L1A0</a:t>
              </a:r>
            </a:p>
            <a:p>
              <a:pPr algn="r">
                <a:lnSpc>
                  <a:spcPct val="80000"/>
                </a:lnSpc>
              </a:pPr>
              <a:r>
                <a:rPr lang="en-US" sz="900" dirty="0" smtClean="0"/>
                <a:t>RT0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 rot="16200000">
            <a:off x="2972951" y="5707364"/>
            <a:ext cx="713204" cy="561474"/>
            <a:chOff x="1216527" y="1684421"/>
            <a:chExt cx="1363578" cy="561474"/>
          </a:xfrm>
        </p:grpSpPr>
        <p:sp>
          <p:nvSpPr>
            <p:cNvPr id="211" name="Rectangle 210"/>
            <p:cNvSpPr/>
            <p:nvPr/>
          </p:nvSpPr>
          <p:spPr>
            <a:xfrm>
              <a:off x="1216527" y="1684421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216527" y="1965158"/>
              <a:ext cx="1363578" cy="280737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TI input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6854978" y="4324866"/>
            <a:ext cx="710593" cy="1253451"/>
            <a:chOff x="980964" y="3935878"/>
            <a:chExt cx="710593" cy="1253451"/>
          </a:xfrm>
        </p:grpSpPr>
        <p:sp>
          <p:nvSpPr>
            <p:cNvPr id="219" name="Rectangle 218"/>
            <p:cNvSpPr/>
            <p:nvPr/>
          </p:nvSpPr>
          <p:spPr>
            <a:xfrm rot="16200000">
              <a:off x="1065365" y="49928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 rot="16200000">
              <a:off x="1065425" y="48859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 rot="16200000">
              <a:off x="1065425" y="47736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 rot="16200000">
              <a:off x="1065425" y="46596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 rot="16200000">
              <a:off x="1065425" y="4547361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 rot="16200000">
              <a:off x="1065485" y="4440474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 rot="16200000">
              <a:off x="1065485" y="432817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 rot="16200000">
              <a:off x="1065185" y="4215328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 rot="16200000">
              <a:off x="1065185" y="4103031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 rot="16200000">
              <a:off x="1065245" y="3996144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 rot="16200000">
              <a:off x="1065245" y="388384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201547" y="3935878"/>
              <a:ext cx="490010" cy="1094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900" dirty="0" smtClean="0"/>
                <a:t>L1A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GO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BSY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EL1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LIV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CLR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L1T1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SG01</a:t>
              </a:r>
            </a:p>
            <a:p>
              <a:pPr>
                <a:lnSpc>
                  <a:spcPct val="80000"/>
                </a:lnSpc>
              </a:pPr>
              <a:r>
                <a:rPr lang="en-US" sz="900" dirty="0" smtClean="0"/>
                <a:t>SG02</a:t>
              </a: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6184943" y="4357056"/>
            <a:ext cx="281039" cy="1221261"/>
            <a:chOff x="310929" y="3968068"/>
            <a:chExt cx="281039" cy="1221261"/>
          </a:xfrm>
        </p:grpSpPr>
        <p:sp>
          <p:nvSpPr>
            <p:cNvPr id="233" name="Rectangle 232"/>
            <p:cNvSpPr/>
            <p:nvPr/>
          </p:nvSpPr>
          <p:spPr>
            <a:xfrm rot="16200000">
              <a:off x="395330" y="49928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 rot="16200000">
              <a:off x="395390" y="48859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 rot="16200000">
              <a:off x="395390" y="47736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 rot="16200000">
              <a:off x="395390" y="46596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 rot="16200000">
              <a:off x="395390" y="45473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 rot="16200000">
              <a:off x="395450" y="44404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 rot="16200000">
              <a:off x="395450" y="43281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 rot="16200000">
              <a:off x="395150" y="42153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 rot="16200000">
              <a:off x="395150" y="4103031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 rot="16200000">
              <a:off x="395210" y="399614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 rot="16200000">
              <a:off x="395210" y="388384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6" name="Straight Connector 245"/>
          <p:cNvCxnSpPr/>
          <p:nvPr/>
        </p:nvCxnSpPr>
        <p:spPr>
          <a:xfrm>
            <a:off x="3497541" y="3826566"/>
            <a:ext cx="584213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>
            <a:off x="4081754" y="3826566"/>
            <a:ext cx="0" cy="1929477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 flipH="1">
            <a:off x="6627519" y="4968127"/>
            <a:ext cx="223833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4081754" y="5756043"/>
            <a:ext cx="2554147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6635901" y="4968127"/>
            <a:ext cx="0" cy="787916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2" name="Arc 261"/>
          <p:cNvSpPr/>
          <p:nvPr/>
        </p:nvSpPr>
        <p:spPr>
          <a:xfrm>
            <a:off x="3987859" y="4056648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3489520" y="4147766"/>
            <a:ext cx="495599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179469" y="4150344"/>
            <a:ext cx="2387549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3489159" y="4596175"/>
            <a:ext cx="492920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0" name="Arc 269"/>
          <p:cNvSpPr/>
          <p:nvPr/>
        </p:nvSpPr>
        <p:spPr>
          <a:xfrm>
            <a:off x="3985119" y="4501800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4F6228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2" name="Straight Connector 271"/>
          <p:cNvCxnSpPr/>
          <p:nvPr/>
        </p:nvCxnSpPr>
        <p:spPr>
          <a:xfrm>
            <a:off x="4177957" y="4596175"/>
            <a:ext cx="1034429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6699639" y="4525670"/>
            <a:ext cx="151571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>
            <a:off x="6699639" y="4257806"/>
            <a:ext cx="0" cy="267864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/>
          <p:nvPr/>
        </p:nvCxnSpPr>
        <p:spPr>
          <a:xfrm>
            <a:off x="6566876" y="4747794"/>
            <a:ext cx="284334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>
            <a:off x="6566876" y="4147766"/>
            <a:ext cx="0" cy="60002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>
            <a:off x="6566189" y="4864200"/>
            <a:ext cx="284334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>
            <a:off x="6567018" y="4870926"/>
            <a:ext cx="0" cy="82632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flipH="1">
            <a:off x="4159533" y="5675250"/>
            <a:ext cx="2406657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Arc 301"/>
          <p:cNvSpPr/>
          <p:nvPr/>
        </p:nvSpPr>
        <p:spPr>
          <a:xfrm>
            <a:off x="3967923" y="5564433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595959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4" name="Straight Connector 303"/>
          <p:cNvCxnSpPr/>
          <p:nvPr/>
        </p:nvCxnSpPr>
        <p:spPr>
          <a:xfrm flipH="1">
            <a:off x="3715923" y="5675250"/>
            <a:ext cx="252002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>
            <a:off x="3711839" y="4712880"/>
            <a:ext cx="0" cy="96237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1" name="Arc 310"/>
          <p:cNvSpPr/>
          <p:nvPr/>
        </p:nvSpPr>
        <p:spPr>
          <a:xfrm rot="5400000">
            <a:off x="3610291" y="4521270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595959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4" name="Straight Connector 313"/>
          <p:cNvCxnSpPr/>
          <p:nvPr/>
        </p:nvCxnSpPr>
        <p:spPr>
          <a:xfrm>
            <a:off x="3709155" y="4248258"/>
            <a:ext cx="1536" cy="273013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>
            <a:off x="3487820" y="4257806"/>
            <a:ext cx="228103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dash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 rot="16200000">
            <a:off x="3364806" y="3222563"/>
            <a:ext cx="713204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Downstairs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/>
          <p:cNvCxnSpPr/>
          <p:nvPr/>
        </p:nvCxnSpPr>
        <p:spPr>
          <a:xfrm>
            <a:off x="1734182" y="2742093"/>
            <a:ext cx="237992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>
            <a:off x="1972174" y="2742093"/>
            <a:ext cx="0" cy="3950421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H="1">
            <a:off x="1972174" y="6692514"/>
            <a:ext cx="5786158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 flipH="1">
            <a:off x="6964666" y="4224605"/>
            <a:ext cx="793666" cy="0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7758332" y="4216341"/>
            <a:ext cx="0" cy="2476173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6973372" y="4216341"/>
            <a:ext cx="0" cy="134897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5" name="Arc 344"/>
          <p:cNvSpPr/>
          <p:nvPr/>
        </p:nvSpPr>
        <p:spPr>
          <a:xfrm>
            <a:off x="1938282" y="2777184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4F6228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6" name="Straight Connector 345"/>
          <p:cNvCxnSpPr>
            <a:endCxn id="345" idx="0"/>
          </p:cNvCxnSpPr>
          <p:nvPr/>
        </p:nvCxnSpPr>
        <p:spPr>
          <a:xfrm>
            <a:off x="1744118" y="2871388"/>
            <a:ext cx="194165" cy="109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>
            <a:off x="2128123" y="2871933"/>
            <a:ext cx="126501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/>
          <p:nvPr/>
        </p:nvCxnSpPr>
        <p:spPr>
          <a:xfrm>
            <a:off x="2254624" y="2872478"/>
            <a:ext cx="0" cy="3685248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/>
          <p:nvPr/>
        </p:nvCxnSpPr>
        <p:spPr>
          <a:xfrm flipH="1">
            <a:off x="2251386" y="6557726"/>
            <a:ext cx="3600555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 flipV="1">
            <a:off x="6705932" y="5081140"/>
            <a:ext cx="0" cy="733266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2" name="Oval 371"/>
          <p:cNvSpPr/>
          <p:nvPr/>
        </p:nvSpPr>
        <p:spPr>
          <a:xfrm>
            <a:off x="1039999" y="2000479"/>
            <a:ext cx="165889" cy="165889"/>
          </a:xfrm>
          <a:prstGeom prst="ellipse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TextBox 372"/>
          <p:cNvSpPr txBox="1"/>
          <p:nvPr/>
        </p:nvSpPr>
        <p:spPr>
          <a:xfrm>
            <a:off x="1178278" y="1919867"/>
            <a:ext cx="545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RT in</a:t>
            </a:r>
            <a:endParaRPr lang="en-US" sz="1400" dirty="0"/>
          </a:p>
        </p:txBody>
      </p:sp>
      <p:sp>
        <p:nvSpPr>
          <p:cNvPr id="374" name="TextBox 373"/>
          <p:cNvSpPr txBox="1"/>
          <p:nvPr/>
        </p:nvSpPr>
        <p:spPr>
          <a:xfrm>
            <a:off x="462791" y="3722584"/>
            <a:ext cx="1292466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From NIM-ECL</a:t>
            </a:r>
          </a:p>
          <a:p>
            <a:r>
              <a:rPr lang="en-US" sz="1200" dirty="0" smtClean="0"/>
              <a:t>convertor (</a:t>
            </a:r>
            <a:r>
              <a:rPr lang="en-US" sz="1200" dirty="0" err="1" smtClean="0"/>
              <a:t>Ch</a:t>
            </a:r>
            <a:r>
              <a:rPr lang="en-US" sz="1200" dirty="0" smtClean="0"/>
              <a:t> 17)</a:t>
            </a:r>
          </a:p>
          <a:p>
            <a:r>
              <a:rPr lang="en-US" sz="1200" dirty="0" smtClean="0"/>
              <a:t>Rack 3 Bot Crate</a:t>
            </a:r>
            <a:endParaRPr lang="en-US" sz="1200" dirty="0"/>
          </a:p>
        </p:txBody>
      </p:sp>
      <p:cxnSp>
        <p:nvCxnSpPr>
          <p:cNvPr id="375" name="Straight Connector 374"/>
          <p:cNvCxnSpPr/>
          <p:nvPr/>
        </p:nvCxnSpPr>
        <p:spPr>
          <a:xfrm>
            <a:off x="579801" y="2077761"/>
            <a:ext cx="457203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/>
          <p:nvPr/>
        </p:nvCxnSpPr>
        <p:spPr>
          <a:xfrm flipV="1">
            <a:off x="579801" y="2077761"/>
            <a:ext cx="0" cy="1641773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0" name="Oval 379"/>
          <p:cNvSpPr/>
          <p:nvPr/>
        </p:nvSpPr>
        <p:spPr>
          <a:xfrm>
            <a:off x="1189127" y="1462854"/>
            <a:ext cx="67039" cy="67039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1189127" y="1615254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TextBox 381"/>
          <p:cNvSpPr txBox="1"/>
          <p:nvPr/>
        </p:nvSpPr>
        <p:spPr>
          <a:xfrm>
            <a:off x="1270480" y="1364578"/>
            <a:ext cx="453595" cy="3947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/>
              <a:t>width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delay</a:t>
            </a:r>
            <a:endParaRPr lang="en-US" sz="900" dirty="0"/>
          </a:p>
        </p:txBody>
      </p:sp>
      <p:sp>
        <p:nvSpPr>
          <p:cNvPr id="383" name="TextBox 382"/>
          <p:cNvSpPr txBox="1"/>
          <p:nvPr/>
        </p:nvSpPr>
        <p:spPr>
          <a:xfrm>
            <a:off x="1175409" y="720552"/>
            <a:ext cx="607458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RT</a:t>
            </a:r>
            <a:endParaRPr lang="en-US" sz="3200" dirty="0"/>
          </a:p>
        </p:txBody>
      </p:sp>
      <p:grpSp>
        <p:nvGrpSpPr>
          <p:cNvPr id="384" name="Group 383"/>
          <p:cNvGrpSpPr/>
          <p:nvPr/>
        </p:nvGrpSpPr>
        <p:grpSpPr>
          <a:xfrm>
            <a:off x="6279015" y="2405744"/>
            <a:ext cx="259448" cy="1341883"/>
            <a:chOff x="6700071" y="2968877"/>
            <a:chExt cx="281039" cy="1654956"/>
          </a:xfrm>
        </p:grpSpPr>
        <p:sp>
          <p:nvSpPr>
            <p:cNvPr id="386" name="Rectangle 385"/>
            <p:cNvSpPr/>
            <p:nvPr/>
          </p:nvSpPr>
          <p:spPr>
            <a:xfrm rot="16200000">
              <a:off x="6784412" y="4427315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7" name="Rectangle 386"/>
            <p:cNvSpPr/>
            <p:nvPr/>
          </p:nvSpPr>
          <p:spPr>
            <a:xfrm rot="16200000">
              <a:off x="6784472" y="432042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8" name="Rectangle 387"/>
            <p:cNvSpPr/>
            <p:nvPr/>
          </p:nvSpPr>
          <p:spPr>
            <a:xfrm rot="16200000">
              <a:off x="6784472" y="42081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9" name="Rectangle 388"/>
            <p:cNvSpPr/>
            <p:nvPr/>
          </p:nvSpPr>
          <p:spPr>
            <a:xfrm rot="16200000">
              <a:off x="6784472" y="410591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0" name="Rectangle 389"/>
            <p:cNvSpPr/>
            <p:nvPr/>
          </p:nvSpPr>
          <p:spPr>
            <a:xfrm rot="16200000">
              <a:off x="6784472" y="3993620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1" name="Rectangle 390"/>
            <p:cNvSpPr/>
            <p:nvPr/>
          </p:nvSpPr>
          <p:spPr>
            <a:xfrm rot="16200000">
              <a:off x="6784532" y="38867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2" name="Rectangle 391"/>
            <p:cNvSpPr/>
            <p:nvPr/>
          </p:nvSpPr>
          <p:spPr>
            <a:xfrm rot="16200000">
              <a:off x="6784532" y="377443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3" name="Rectangle 392"/>
            <p:cNvSpPr/>
            <p:nvPr/>
          </p:nvSpPr>
          <p:spPr>
            <a:xfrm rot="16200000">
              <a:off x="6784532" y="366046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4" name="Rectangle 393"/>
            <p:cNvSpPr/>
            <p:nvPr/>
          </p:nvSpPr>
          <p:spPr>
            <a:xfrm rot="16200000">
              <a:off x="6784532" y="354817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5" name="Rectangle 394"/>
            <p:cNvSpPr/>
            <p:nvPr/>
          </p:nvSpPr>
          <p:spPr>
            <a:xfrm rot="16200000">
              <a:off x="6784592" y="344128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6" name="Rectangle 395"/>
            <p:cNvSpPr/>
            <p:nvPr/>
          </p:nvSpPr>
          <p:spPr>
            <a:xfrm rot="16200000">
              <a:off x="6784592" y="332898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9" name="Rectangle 398"/>
            <p:cNvSpPr/>
            <p:nvPr/>
          </p:nvSpPr>
          <p:spPr>
            <a:xfrm rot="16200000">
              <a:off x="6784292" y="321613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0" name="Rectangle 399"/>
            <p:cNvSpPr/>
            <p:nvPr/>
          </p:nvSpPr>
          <p:spPr>
            <a:xfrm rot="16200000">
              <a:off x="6784292" y="3103840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1" name="Rectangle 400"/>
            <p:cNvSpPr/>
            <p:nvPr/>
          </p:nvSpPr>
          <p:spPr>
            <a:xfrm rot="16200000">
              <a:off x="6784352" y="299695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2" name="Rectangle 401"/>
            <p:cNvSpPr/>
            <p:nvPr/>
          </p:nvSpPr>
          <p:spPr>
            <a:xfrm rot="16200000">
              <a:off x="6784352" y="28846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6858717" y="3172656"/>
            <a:ext cx="259227" cy="495753"/>
            <a:chOff x="6700251" y="3858657"/>
            <a:chExt cx="280799" cy="545992"/>
          </a:xfrm>
        </p:grpSpPr>
        <p:sp>
          <p:nvSpPr>
            <p:cNvPr id="407" name="Rectangle 406"/>
            <p:cNvSpPr/>
            <p:nvPr/>
          </p:nvSpPr>
          <p:spPr>
            <a:xfrm rot="16200000">
              <a:off x="6784472" y="420813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8" name="Rectangle 407"/>
            <p:cNvSpPr/>
            <p:nvPr/>
          </p:nvSpPr>
          <p:spPr>
            <a:xfrm rot="16200000">
              <a:off x="6784472" y="410591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9" name="Rectangle 408"/>
            <p:cNvSpPr/>
            <p:nvPr/>
          </p:nvSpPr>
          <p:spPr>
            <a:xfrm rot="16200000">
              <a:off x="6784472" y="3993620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0" name="Rectangle 409"/>
            <p:cNvSpPr/>
            <p:nvPr/>
          </p:nvSpPr>
          <p:spPr>
            <a:xfrm rot="16200000">
              <a:off x="6784532" y="3886733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1" name="Rectangle 410"/>
            <p:cNvSpPr/>
            <p:nvPr/>
          </p:nvSpPr>
          <p:spPr>
            <a:xfrm rot="16200000">
              <a:off x="6784532" y="377443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20" name="Oval 419"/>
          <p:cNvSpPr/>
          <p:nvPr/>
        </p:nvSpPr>
        <p:spPr>
          <a:xfrm>
            <a:off x="6063595" y="1908658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6249514" y="1908658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6063595" y="2029841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6249514" y="2029841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6063595" y="2151993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6249514" y="2147418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6183913" y="4030621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6905241" y="4021264"/>
            <a:ext cx="77570" cy="7757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6377711" y="382063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6377711" y="391973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TextBox 429"/>
          <p:cNvSpPr txBox="1"/>
          <p:nvPr/>
        </p:nvSpPr>
        <p:spPr>
          <a:xfrm>
            <a:off x="6101391" y="3730745"/>
            <a:ext cx="33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TDC</a:t>
            </a:r>
          </a:p>
          <a:p>
            <a:r>
              <a:rPr lang="en-US" sz="700" dirty="0" smtClean="0"/>
              <a:t>ADC</a:t>
            </a:r>
            <a:endParaRPr lang="en-US" sz="700" dirty="0"/>
          </a:p>
        </p:txBody>
      </p:sp>
      <p:sp>
        <p:nvSpPr>
          <p:cNvPr id="431" name="Oval 430"/>
          <p:cNvSpPr/>
          <p:nvPr/>
        </p:nvSpPr>
        <p:spPr>
          <a:xfrm>
            <a:off x="6997438" y="2909537"/>
            <a:ext cx="125255" cy="1252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6851170" y="2703390"/>
            <a:ext cx="125255" cy="1252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7003570" y="2521990"/>
            <a:ext cx="125255" cy="1252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TextBox 433"/>
          <p:cNvSpPr txBox="1"/>
          <p:nvPr/>
        </p:nvSpPr>
        <p:spPr>
          <a:xfrm>
            <a:off x="6706339" y="1896766"/>
            <a:ext cx="735498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TM</a:t>
            </a:r>
            <a:endParaRPr lang="en-US" sz="3200" dirty="0"/>
          </a:p>
        </p:txBody>
      </p:sp>
      <p:sp>
        <p:nvSpPr>
          <p:cNvPr id="435" name="TextBox 434"/>
          <p:cNvSpPr txBox="1"/>
          <p:nvPr/>
        </p:nvSpPr>
        <p:spPr>
          <a:xfrm>
            <a:off x="7673456" y="3040557"/>
            <a:ext cx="1357046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TDC to </a:t>
            </a:r>
            <a:r>
              <a:rPr lang="en-US" sz="1200" dirty="0" err="1" smtClean="0"/>
              <a:t>LeCroy</a:t>
            </a:r>
            <a:r>
              <a:rPr lang="en-US" sz="1200" dirty="0"/>
              <a:t> </a:t>
            </a:r>
            <a:r>
              <a:rPr lang="en-US" sz="1200" dirty="0" smtClean="0"/>
              <a:t>4616 Rack 3 Bot Crate (Right) input 15 (ECL)</a:t>
            </a:r>
          </a:p>
        </p:txBody>
      </p:sp>
      <p:cxnSp>
        <p:nvCxnSpPr>
          <p:cNvPr id="437" name="Straight Connector 436"/>
          <p:cNvCxnSpPr/>
          <p:nvPr/>
        </p:nvCxnSpPr>
        <p:spPr>
          <a:xfrm>
            <a:off x="6699599" y="3775728"/>
            <a:ext cx="973857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/>
          <p:cNvCxnSpPr/>
          <p:nvPr/>
        </p:nvCxnSpPr>
        <p:spPr>
          <a:xfrm>
            <a:off x="6699599" y="3352027"/>
            <a:ext cx="0" cy="423701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>
            <a:stCxn id="390" idx="2"/>
          </p:cNvCxnSpPr>
          <p:nvPr/>
        </p:nvCxnSpPr>
        <p:spPr>
          <a:xfrm>
            <a:off x="6538352" y="3350448"/>
            <a:ext cx="165703" cy="1579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5" name="TextBox 444"/>
          <p:cNvSpPr txBox="1"/>
          <p:nvPr/>
        </p:nvSpPr>
        <p:spPr>
          <a:xfrm>
            <a:off x="4462622" y="1439338"/>
            <a:ext cx="3722969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From </a:t>
            </a:r>
            <a:r>
              <a:rPr lang="en-US" sz="1200" dirty="0" err="1" smtClean="0"/>
              <a:t>LeCroy</a:t>
            </a:r>
            <a:r>
              <a:rPr lang="en-US" sz="1200" dirty="0" smtClean="0"/>
              <a:t> 4616 Rack 3 Bot Crate (left) output 15 (ECL)</a:t>
            </a:r>
            <a:endParaRPr lang="en-US" sz="1200" dirty="0"/>
          </a:p>
        </p:txBody>
      </p:sp>
      <p:cxnSp>
        <p:nvCxnSpPr>
          <p:cNvPr id="446" name="Straight Connector 445"/>
          <p:cNvCxnSpPr/>
          <p:nvPr/>
        </p:nvCxnSpPr>
        <p:spPr>
          <a:xfrm flipH="1">
            <a:off x="3489941" y="2110021"/>
            <a:ext cx="477982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1" name="Oval 450"/>
          <p:cNvSpPr/>
          <p:nvPr/>
        </p:nvSpPr>
        <p:spPr>
          <a:xfrm>
            <a:off x="6156006" y="5928170"/>
            <a:ext cx="156342" cy="1563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6156006" y="6205152"/>
            <a:ext cx="156342" cy="1563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6157966" y="6465847"/>
            <a:ext cx="156342" cy="1563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TextBox 453"/>
          <p:cNvSpPr txBox="1"/>
          <p:nvPr/>
        </p:nvSpPr>
        <p:spPr>
          <a:xfrm>
            <a:off x="5893880" y="5690030"/>
            <a:ext cx="11655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800" dirty="0" smtClean="0"/>
              <a:t>BI1	BOT FB</a:t>
            </a:r>
          </a:p>
          <a:p>
            <a:pPr>
              <a:lnSpc>
                <a:spcPct val="250000"/>
              </a:lnSpc>
            </a:pPr>
            <a:r>
              <a:rPr lang="en-US" sz="800" dirty="0" smtClean="0"/>
              <a:t>BI2	MID FB</a:t>
            </a:r>
          </a:p>
          <a:p>
            <a:pPr>
              <a:lnSpc>
                <a:spcPct val="250000"/>
              </a:lnSpc>
            </a:pPr>
            <a:r>
              <a:rPr lang="en-US" sz="800" dirty="0" smtClean="0"/>
              <a:t>BIR	TOP FB</a:t>
            </a:r>
            <a:endParaRPr lang="en-US" sz="800" dirty="0"/>
          </a:p>
        </p:txBody>
      </p:sp>
      <p:cxnSp>
        <p:nvCxnSpPr>
          <p:cNvPr id="457" name="Straight Connector 456"/>
          <p:cNvCxnSpPr/>
          <p:nvPr/>
        </p:nvCxnSpPr>
        <p:spPr>
          <a:xfrm flipH="1">
            <a:off x="6215169" y="6005987"/>
            <a:ext cx="18471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215168" y="6544496"/>
            <a:ext cx="184719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101689" y="5692874"/>
            <a:ext cx="1672253" cy="1015663"/>
          </a:xfrm>
          <a:prstGeom prst="rect">
            <a:avLst/>
          </a:prstGeom>
          <a:solidFill>
            <a:srgbClr val="D9D9D9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RHRS</a:t>
            </a:r>
          </a:p>
          <a:p>
            <a:pPr algn="ctr"/>
            <a:r>
              <a:rPr lang="en-US" sz="2000" b="1" dirty="0" smtClean="0"/>
              <a:t>TS, TM, RT</a:t>
            </a:r>
          </a:p>
          <a:p>
            <a:pPr algn="ctr"/>
            <a:r>
              <a:rPr lang="en-US" sz="2000" b="1" dirty="0" smtClean="0"/>
              <a:t>April 12, 2017</a:t>
            </a:r>
            <a:endParaRPr lang="en-US" sz="2000" b="1" dirty="0"/>
          </a:p>
        </p:txBody>
      </p:sp>
      <p:sp>
        <p:nvSpPr>
          <p:cNvPr id="460" name="Arc 459"/>
          <p:cNvSpPr/>
          <p:nvPr/>
        </p:nvSpPr>
        <p:spPr>
          <a:xfrm>
            <a:off x="7661697" y="6163978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2" name="Straight Arrow Connector 461"/>
          <p:cNvCxnSpPr/>
          <p:nvPr/>
        </p:nvCxnSpPr>
        <p:spPr>
          <a:xfrm>
            <a:off x="7850267" y="6255839"/>
            <a:ext cx="280801" cy="0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4" name="Oval 463"/>
          <p:cNvSpPr/>
          <p:nvPr/>
        </p:nvSpPr>
        <p:spPr>
          <a:xfrm>
            <a:off x="7013997" y="6222899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8" name="Straight Connector 467"/>
          <p:cNvCxnSpPr/>
          <p:nvPr/>
        </p:nvCxnSpPr>
        <p:spPr>
          <a:xfrm>
            <a:off x="7049161" y="6255839"/>
            <a:ext cx="617720" cy="0"/>
          </a:xfrm>
          <a:prstGeom prst="line">
            <a:avLst/>
          </a:prstGeom>
          <a:ln w="12700" cmpd="sng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6844986" y="6225840"/>
            <a:ext cx="42832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SG_03</a:t>
            </a:r>
            <a:endParaRPr lang="en-US" sz="700" dirty="0"/>
          </a:p>
        </p:txBody>
      </p:sp>
      <p:sp>
        <p:nvSpPr>
          <p:cNvPr id="471" name="TextBox 470"/>
          <p:cNvSpPr txBox="1"/>
          <p:nvPr/>
        </p:nvSpPr>
        <p:spPr>
          <a:xfrm>
            <a:off x="8131068" y="5773313"/>
            <a:ext cx="95723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 FIFO Rack 3 Bot Crate (very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input)</a:t>
            </a:r>
            <a:endParaRPr lang="en-US" sz="1200" dirty="0"/>
          </a:p>
        </p:txBody>
      </p:sp>
      <p:cxnSp>
        <p:nvCxnSpPr>
          <p:cNvPr id="473" name="Straight Connector 472"/>
          <p:cNvCxnSpPr/>
          <p:nvPr/>
        </p:nvCxnSpPr>
        <p:spPr>
          <a:xfrm>
            <a:off x="6700865" y="5081139"/>
            <a:ext cx="151571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 flipH="1">
            <a:off x="5851941" y="5814406"/>
            <a:ext cx="848925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 flipV="1">
            <a:off x="5856550" y="5814406"/>
            <a:ext cx="0" cy="747631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Arrow Connector 481"/>
          <p:cNvCxnSpPr/>
          <p:nvPr/>
        </p:nvCxnSpPr>
        <p:spPr>
          <a:xfrm>
            <a:off x="5584114" y="454168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Arrow Connector 482"/>
          <p:cNvCxnSpPr/>
          <p:nvPr/>
        </p:nvCxnSpPr>
        <p:spPr>
          <a:xfrm>
            <a:off x="5584114" y="56216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Arrow Connector 483"/>
          <p:cNvCxnSpPr/>
          <p:nvPr/>
        </p:nvCxnSpPr>
        <p:spPr>
          <a:xfrm>
            <a:off x="5584114" y="6698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5" name="Straight Arrow Connector 484"/>
          <p:cNvCxnSpPr/>
          <p:nvPr/>
        </p:nvCxnSpPr>
        <p:spPr>
          <a:xfrm>
            <a:off x="5584114" y="77950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Arrow Connector 485"/>
          <p:cNvCxnSpPr/>
          <p:nvPr/>
        </p:nvCxnSpPr>
        <p:spPr>
          <a:xfrm>
            <a:off x="5584114" y="887151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Arrow Connector 486"/>
          <p:cNvCxnSpPr/>
          <p:nvPr/>
        </p:nvCxnSpPr>
        <p:spPr>
          <a:xfrm>
            <a:off x="5584114" y="992673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Arrow Connector 487"/>
          <p:cNvCxnSpPr/>
          <p:nvPr/>
        </p:nvCxnSpPr>
        <p:spPr>
          <a:xfrm>
            <a:off x="5584114" y="11003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Arrow Connector 488"/>
          <p:cNvCxnSpPr/>
          <p:nvPr/>
        </p:nvCxnSpPr>
        <p:spPr>
          <a:xfrm>
            <a:off x="5584114" y="1210017"/>
            <a:ext cx="728234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3967923" y="1608534"/>
            <a:ext cx="492920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 flipV="1">
            <a:off x="3966818" y="1608534"/>
            <a:ext cx="0" cy="501487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0" name="Straight Connector 499"/>
          <p:cNvCxnSpPr/>
          <p:nvPr/>
        </p:nvCxnSpPr>
        <p:spPr>
          <a:xfrm>
            <a:off x="5212386" y="4257806"/>
            <a:ext cx="1489831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>
            <a:off x="5206638" y="4251191"/>
            <a:ext cx="0" cy="344385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741327" y="1847869"/>
            <a:ext cx="364202" cy="426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/>
              <a:t>ADC</a:t>
            </a:r>
          </a:p>
          <a:p>
            <a:pPr>
              <a:lnSpc>
                <a:spcPct val="90000"/>
              </a:lnSpc>
            </a:pPr>
            <a:r>
              <a:rPr lang="en-US" sz="800" dirty="0" smtClean="0"/>
              <a:t>ADC</a:t>
            </a:r>
          </a:p>
          <a:p>
            <a:pPr>
              <a:lnSpc>
                <a:spcPct val="90000"/>
              </a:lnSpc>
            </a:pPr>
            <a:r>
              <a:rPr lang="en-US" sz="800" dirty="0" smtClean="0"/>
              <a:t>TDC</a:t>
            </a:r>
            <a:endParaRPr lang="en-US" sz="800" dirty="0"/>
          </a:p>
        </p:txBody>
      </p:sp>
      <p:sp>
        <p:nvSpPr>
          <p:cNvPr id="247" name="TextBox 246"/>
          <p:cNvSpPr txBox="1"/>
          <p:nvPr/>
        </p:nvSpPr>
        <p:spPr>
          <a:xfrm>
            <a:off x="6282343" y="1839601"/>
            <a:ext cx="364202" cy="426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/>
              <a:t>TDC</a:t>
            </a:r>
          </a:p>
          <a:p>
            <a:pPr>
              <a:lnSpc>
                <a:spcPct val="90000"/>
              </a:lnSpc>
            </a:pPr>
            <a:r>
              <a:rPr lang="en-US" sz="800" dirty="0" smtClean="0"/>
              <a:t>TDC</a:t>
            </a:r>
          </a:p>
          <a:p>
            <a:pPr>
              <a:lnSpc>
                <a:spcPct val="90000"/>
              </a:lnSpc>
            </a:pPr>
            <a:r>
              <a:rPr lang="en-US" sz="800" dirty="0" smtClean="0"/>
              <a:t>TDC</a:t>
            </a: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6231395" y="2317280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-  +</a:t>
            </a:r>
            <a:endParaRPr lang="en-US" sz="1000" dirty="0"/>
          </a:p>
        </p:txBody>
      </p:sp>
      <p:sp>
        <p:nvSpPr>
          <p:cNvPr id="253" name="TextBox 252"/>
          <p:cNvSpPr txBox="1"/>
          <p:nvPr/>
        </p:nvSpPr>
        <p:spPr>
          <a:xfrm>
            <a:off x="6823416" y="3090322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-  +</a:t>
            </a:r>
            <a:endParaRPr lang="en-US" sz="1000" dirty="0"/>
          </a:p>
        </p:txBody>
      </p:sp>
      <p:sp>
        <p:nvSpPr>
          <p:cNvPr id="254" name="TextBox 253"/>
          <p:cNvSpPr txBox="1"/>
          <p:nvPr/>
        </p:nvSpPr>
        <p:spPr>
          <a:xfrm>
            <a:off x="6823416" y="5386252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-  +</a:t>
            </a:r>
            <a:endParaRPr lang="en-US" sz="1000" dirty="0"/>
          </a:p>
        </p:txBody>
      </p:sp>
      <p:sp>
        <p:nvSpPr>
          <p:cNvPr id="255" name="TextBox 254"/>
          <p:cNvSpPr txBox="1"/>
          <p:nvPr/>
        </p:nvSpPr>
        <p:spPr>
          <a:xfrm>
            <a:off x="6143835" y="5392861"/>
            <a:ext cx="3584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+ G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6907954" y="3942413"/>
            <a:ext cx="5138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L1A_OR</a:t>
            </a:r>
            <a:endParaRPr lang="en-US" sz="800" dirty="0"/>
          </a:p>
        </p:txBody>
      </p:sp>
      <p:sp>
        <p:nvSpPr>
          <p:cNvPr id="256" name="TextBox 255"/>
          <p:cNvSpPr txBox="1"/>
          <p:nvPr/>
        </p:nvSpPr>
        <p:spPr>
          <a:xfrm>
            <a:off x="6182146" y="3947308"/>
            <a:ext cx="4718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L1A_IR</a:t>
            </a:r>
            <a:endParaRPr lang="en-US" sz="800" dirty="0"/>
          </a:p>
        </p:txBody>
      </p:sp>
      <p:sp>
        <p:nvSpPr>
          <p:cNvPr id="257" name="Oval 256"/>
          <p:cNvSpPr/>
          <p:nvPr/>
        </p:nvSpPr>
        <p:spPr>
          <a:xfrm>
            <a:off x="7012375" y="5923881"/>
            <a:ext cx="67039" cy="6703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6843364" y="5926822"/>
            <a:ext cx="4026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L1_T2</a:t>
            </a:r>
            <a:endParaRPr lang="en-US" sz="700" dirty="0"/>
          </a:p>
        </p:txBody>
      </p:sp>
      <p:cxnSp>
        <p:nvCxnSpPr>
          <p:cNvPr id="260" name="Straight Connector 259"/>
          <p:cNvCxnSpPr/>
          <p:nvPr/>
        </p:nvCxnSpPr>
        <p:spPr>
          <a:xfrm flipH="1">
            <a:off x="6214941" y="6279753"/>
            <a:ext cx="18471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894030" y="3747627"/>
            <a:ext cx="302241" cy="0"/>
          </a:xfrm>
          <a:prstGeom prst="line">
            <a:avLst/>
          </a:prstGeom>
          <a:ln w="12700" cmpd="sng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flipH="1">
            <a:off x="5894030" y="2857071"/>
            <a:ext cx="302241" cy="0"/>
          </a:xfrm>
          <a:prstGeom prst="line">
            <a:avLst/>
          </a:prstGeom>
          <a:ln w="12700" cmpd="sng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flipH="1">
            <a:off x="5892539" y="2405743"/>
            <a:ext cx="302241" cy="0"/>
          </a:xfrm>
          <a:prstGeom prst="line">
            <a:avLst/>
          </a:prstGeom>
          <a:ln w="12700" cmpd="sng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01391" y="2405743"/>
            <a:ext cx="0" cy="451329"/>
          </a:xfrm>
          <a:prstGeom prst="straightConnector1">
            <a:avLst/>
          </a:prstGeom>
          <a:ln w="12700" cmpd="sng">
            <a:solidFill>
              <a:srgbClr val="3366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/>
          <p:cNvCxnSpPr/>
          <p:nvPr/>
        </p:nvCxnSpPr>
        <p:spPr>
          <a:xfrm>
            <a:off x="6101391" y="2864657"/>
            <a:ext cx="0" cy="882970"/>
          </a:xfrm>
          <a:prstGeom prst="straightConnector1">
            <a:avLst/>
          </a:prstGeom>
          <a:ln w="12700" cmpd="sng">
            <a:solidFill>
              <a:srgbClr val="3366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5474203" y="2861822"/>
            <a:ext cx="10951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3366FF"/>
                </a:solidFill>
              </a:rPr>
              <a:t>TDC                    ADC</a:t>
            </a:r>
            <a:endParaRPr lang="en-US" sz="9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2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ctangle 246"/>
          <p:cNvSpPr/>
          <p:nvPr/>
        </p:nvSpPr>
        <p:spPr>
          <a:xfrm>
            <a:off x="5779445" y="118499"/>
            <a:ext cx="1654175" cy="6617659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972472" y="91536"/>
            <a:ext cx="1368444" cy="6655672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779445" y="5954143"/>
            <a:ext cx="1654175" cy="782016"/>
            <a:chOff x="3006219" y="1087547"/>
            <a:chExt cx="1654175" cy="782016"/>
          </a:xfrm>
        </p:grpSpPr>
        <p:grpSp>
          <p:nvGrpSpPr>
            <p:cNvPr id="3" name="Group 2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5779123" y="5176763"/>
            <a:ext cx="1654175" cy="782016"/>
            <a:chOff x="3006219" y="1087547"/>
            <a:chExt cx="1654175" cy="782016"/>
          </a:xfrm>
        </p:grpSpPr>
        <p:grpSp>
          <p:nvGrpSpPr>
            <p:cNvPr id="230" name="Group 229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32" name="Oval 23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1" name="Rectangle 230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5777777" y="4400179"/>
            <a:ext cx="1654175" cy="782016"/>
            <a:chOff x="3006219" y="1087547"/>
            <a:chExt cx="1654175" cy="782016"/>
          </a:xfrm>
        </p:grpSpPr>
        <p:grpSp>
          <p:nvGrpSpPr>
            <p:cNvPr id="241" name="Group 240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43" name="Oval 24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2" name="Rectangle 24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5777455" y="3622799"/>
            <a:ext cx="1654175" cy="782016"/>
            <a:chOff x="3006219" y="1087547"/>
            <a:chExt cx="1654175" cy="782016"/>
          </a:xfrm>
        </p:grpSpPr>
        <p:grpSp>
          <p:nvGrpSpPr>
            <p:cNvPr id="258" name="Group 2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63" name="Oval 26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2" name="Rectangle 26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5788333" y="2838177"/>
            <a:ext cx="1654175" cy="782016"/>
            <a:chOff x="3006219" y="1087547"/>
            <a:chExt cx="1654175" cy="782016"/>
          </a:xfrm>
        </p:grpSpPr>
        <p:grpSp>
          <p:nvGrpSpPr>
            <p:cNvPr id="292" name="Group 29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96" name="Oval 295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5" name="Rectangle 294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5788011" y="2060797"/>
            <a:ext cx="1654175" cy="782016"/>
            <a:chOff x="3006219" y="1087547"/>
            <a:chExt cx="1654175" cy="782016"/>
          </a:xfrm>
        </p:grpSpPr>
        <p:grpSp>
          <p:nvGrpSpPr>
            <p:cNvPr id="322" name="Group 32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30" name="Oval 32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6" name="Rectangle 325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5786665" y="1284213"/>
            <a:ext cx="1654175" cy="782016"/>
            <a:chOff x="3006219" y="1087547"/>
            <a:chExt cx="1654175" cy="782016"/>
          </a:xfrm>
        </p:grpSpPr>
        <p:grpSp>
          <p:nvGrpSpPr>
            <p:cNvPr id="347" name="Group 346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49" name="Oval 348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1" name="Oval 350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Oval 354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8" name="Rectangle 347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5786343" y="506833"/>
            <a:ext cx="1654175" cy="782016"/>
            <a:chOff x="3006219" y="1087547"/>
            <a:chExt cx="1654175" cy="782016"/>
          </a:xfrm>
        </p:grpSpPr>
        <p:grpSp>
          <p:nvGrpSpPr>
            <p:cNvPr id="358" name="Group 3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60" name="Oval 35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Oval 36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Oval 362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Oval 363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Oval 364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Oval 366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9" name="Rectangle 358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8" name="Straight Connector 367"/>
          <p:cNvCxnSpPr/>
          <p:nvPr/>
        </p:nvCxnSpPr>
        <p:spPr>
          <a:xfrm>
            <a:off x="6248231" y="4491311"/>
            <a:ext cx="1356096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>
            <a:stCxn id="243" idx="7"/>
          </p:cNvCxnSpPr>
          <p:nvPr/>
        </p:nvCxnSpPr>
        <p:spPr>
          <a:xfrm flipV="1">
            <a:off x="6050446" y="4489603"/>
            <a:ext cx="197785" cy="83887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/>
          <p:nvPr/>
        </p:nvCxnSpPr>
        <p:spPr>
          <a:xfrm>
            <a:off x="7340813" y="6535041"/>
            <a:ext cx="269717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1" name="Straight Connector 370"/>
          <p:cNvCxnSpPr/>
          <p:nvPr/>
        </p:nvCxnSpPr>
        <p:spPr>
          <a:xfrm flipV="1">
            <a:off x="7602368" y="4488248"/>
            <a:ext cx="0" cy="2046793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/>
          <p:cNvCxnSpPr>
            <a:stCxn id="248" idx="5"/>
          </p:cNvCxnSpPr>
          <p:nvPr/>
        </p:nvCxnSpPr>
        <p:spPr>
          <a:xfrm>
            <a:off x="6054547" y="5036020"/>
            <a:ext cx="193684" cy="545363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/>
          <p:cNvCxnSpPr/>
          <p:nvPr/>
        </p:nvCxnSpPr>
        <p:spPr>
          <a:xfrm>
            <a:off x="6248231" y="5581699"/>
            <a:ext cx="690968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>
            <a:endCxn id="239" idx="1"/>
          </p:cNvCxnSpPr>
          <p:nvPr/>
        </p:nvCxnSpPr>
        <p:spPr>
          <a:xfrm>
            <a:off x="6937209" y="5581699"/>
            <a:ext cx="247915" cy="109558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49634" y="6394062"/>
            <a:ext cx="1144072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Busy from LHRS</a:t>
            </a:r>
            <a:endParaRPr lang="en-US" sz="11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5298308" y="6530244"/>
            <a:ext cx="600600" cy="0"/>
            <a:chOff x="5068242" y="6539448"/>
            <a:chExt cx="600600" cy="0"/>
          </a:xfrm>
        </p:grpSpPr>
        <p:cxnSp>
          <p:nvCxnSpPr>
            <p:cNvPr id="375" name="Straight Connector 374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2704543" y="5266555"/>
            <a:ext cx="2589164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From </a:t>
            </a:r>
            <a:r>
              <a:rPr lang="en-US" sz="1100" dirty="0" err="1" smtClean="0"/>
              <a:t>LeCroy</a:t>
            </a:r>
            <a:r>
              <a:rPr lang="en-US" sz="1100" dirty="0" smtClean="0"/>
              <a:t> 4616 Rack 3 Bot Crate – </a:t>
            </a:r>
            <a:r>
              <a:rPr lang="en-US" sz="1100" dirty="0" err="1" smtClean="0"/>
              <a:t>Ch</a:t>
            </a:r>
            <a:r>
              <a:rPr lang="en-US" sz="1100" dirty="0" smtClean="0"/>
              <a:t> 5</a:t>
            </a:r>
            <a:endParaRPr lang="en-US" sz="1100" dirty="0"/>
          </a:p>
        </p:txBody>
      </p:sp>
      <p:sp>
        <p:nvSpPr>
          <p:cNvPr id="377" name="TextBox 376"/>
          <p:cNvSpPr txBox="1"/>
          <p:nvPr/>
        </p:nvSpPr>
        <p:spPr>
          <a:xfrm>
            <a:off x="2704543" y="5592989"/>
            <a:ext cx="2589164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From </a:t>
            </a:r>
            <a:r>
              <a:rPr lang="en-US" sz="1100" dirty="0" err="1" smtClean="0"/>
              <a:t>LeCroy</a:t>
            </a:r>
            <a:r>
              <a:rPr lang="en-US" sz="1100" dirty="0" smtClean="0"/>
              <a:t> 4616 Rack 3 Bot Crate – </a:t>
            </a:r>
            <a:r>
              <a:rPr lang="en-US" sz="1100" dirty="0" err="1" smtClean="0"/>
              <a:t>Ch</a:t>
            </a:r>
            <a:r>
              <a:rPr lang="en-US" sz="1100" dirty="0" smtClean="0"/>
              <a:t> 3</a:t>
            </a:r>
            <a:endParaRPr lang="en-US" sz="1100" dirty="0"/>
          </a:p>
        </p:txBody>
      </p:sp>
      <p:sp>
        <p:nvSpPr>
          <p:cNvPr id="378" name="TextBox 377"/>
          <p:cNvSpPr txBox="1"/>
          <p:nvPr/>
        </p:nvSpPr>
        <p:spPr>
          <a:xfrm>
            <a:off x="2704543" y="6054016"/>
            <a:ext cx="2595582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From </a:t>
            </a:r>
            <a:r>
              <a:rPr lang="en-US" sz="1100" dirty="0" err="1" smtClean="0"/>
              <a:t>LeCroy</a:t>
            </a:r>
            <a:r>
              <a:rPr lang="en-US" sz="1100" dirty="0" smtClean="0"/>
              <a:t> 4616 Rack 3 Bot Crate – </a:t>
            </a:r>
            <a:r>
              <a:rPr lang="en-US" sz="1100" dirty="0" err="1" smtClean="0"/>
              <a:t>Ch</a:t>
            </a:r>
            <a:r>
              <a:rPr lang="en-US" sz="1100" dirty="0" smtClean="0"/>
              <a:t> 4</a:t>
            </a:r>
            <a:endParaRPr lang="en-US" sz="1100" dirty="0"/>
          </a:p>
        </p:txBody>
      </p:sp>
      <p:grpSp>
        <p:nvGrpSpPr>
          <p:cNvPr id="379" name="Group 378"/>
          <p:cNvGrpSpPr/>
          <p:nvPr/>
        </p:nvGrpSpPr>
        <p:grpSpPr>
          <a:xfrm>
            <a:off x="5298308" y="6185679"/>
            <a:ext cx="600600" cy="0"/>
            <a:chOff x="5068242" y="6539448"/>
            <a:chExt cx="600600" cy="0"/>
          </a:xfrm>
        </p:grpSpPr>
        <p:cxnSp>
          <p:nvCxnSpPr>
            <p:cNvPr id="380" name="Straight Connector 379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81"/>
          <p:cNvGrpSpPr/>
          <p:nvPr/>
        </p:nvGrpSpPr>
        <p:grpSpPr>
          <a:xfrm>
            <a:off x="5298308" y="5749084"/>
            <a:ext cx="600600" cy="0"/>
            <a:chOff x="5068242" y="6539448"/>
            <a:chExt cx="600600" cy="0"/>
          </a:xfrm>
        </p:grpSpPr>
        <p:cxnSp>
          <p:nvCxnSpPr>
            <p:cNvPr id="383" name="Straight Connector 382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5" name="Group 384"/>
          <p:cNvGrpSpPr/>
          <p:nvPr/>
        </p:nvGrpSpPr>
        <p:grpSpPr>
          <a:xfrm>
            <a:off x="5298308" y="5409121"/>
            <a:ext cx="600600" cy="0"/>
            <a:chOff x="5068242" y="6539448"/>
            <a:chExt cx="600600" cy="0"/>
          </a:xfrm>
        </p:grpSpPr>
        <p:cxnSp>
          <p:nvCxnSpPr>
            <p:cNvPr id="386" name="Straight Connector 385"/>
            <p:cNvCxnSpPr/>
            <p:nvPr/>
          </p:nvCxnSpPr>
          <p:spPr>
            <a:xfrm flipH="1">
              <a:off x="5068242" y="6539448"/>
              <a:ext cx="35466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130"/>
          <p:cNvSpPr txBox="1"/>
          <p:nvPr/>
        </p:nvSpPr>
        <p:spPr>
          <a:xfrm>
            <a:off x="5788332" y="118499"/>
            <a:ext cx="1643297" cy="40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 smtClean="0"/>
              <a:t>FIFO</a:t>
            </a:r>
          </a:p>
          <a:p>
            <a:pPr algn="ctr">
              <a:lnSpc>
                <a:spcPct val="70000"/>
              </a:lnSpc>
            </a:pPr>
            <a:r>
              <a:rPr lang="en-US" sz="1200" dirty="0" smtClean="0"/>
              <a:t>(Octal conf.)</a:t>
            </a:r>
            <a:endParaRPr lang="en-US" sz="1200" dirty="0"/>
          </a:p>
        </p:txBody>
      </p:sp>
      <p:sp>
        <p:nvSpPr>
          <p:cNvPr id="132" name="TextBox 131"/>
          <p:cNvSpPr txBox="1"/>
          <p:nvPr/>
        </p:nvSpPr>
        <p:spPr>
          <a:xfrm>
            <a:off x="6681895" y="3744018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out</a:t>
            </a:r>
            <a:endParaRPr lang="en-US" sz="700" dirty="0"/>
          </a:p>
        </p:txBody>
      </p:sp>
      <p:sp>
        <p:nvSpPr>
          <p:cNvPr id="388" name="TextBox 387"/>
          <p:cNvSpPr txBox="1"/>
          <p:nvPr/>
        </p:nvSpPr>
        <p:spPr>
          <a:xfrm>
            <a:off x="7082585" y="3743926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out</a:t>
            </a:r>
            <a:endParaRPr lang="en-US" sz="700" dirty="0"/>
          </a:p>
        </p:txBody>
      </p:sp>
      <p:sp>
        <p:nvSpPr>
          <p:cNvPr id="389" name="TextBox 388"/>
          <p:cNvSpPr txBox="1"/>
          <p:nvPr/>
        </p:nvSpPr>
        <p:spPr>
          <a:xfrm>
            <a:off x="6685639" y="4087600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out</a:t>
            </a:r>
            <a:endParaRPr lang="en-US" sz="700" dirty="0"/>
          </a:p>
        </p:txBody>
      </p:sp>
      <p:sp>
        <p:nvSpPr>
          <p:cNvPr id="390" name="TextBox 389"/>
          <p:cNvSpPr txBox="1"/>
          <p:nvPr/>
        </p:nvSpPr>
        <p:spPr>
          <a:xfrm>
            <a:off x="7085432" y="4091113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out</a:t>
            </a:r>
            <a:endParaRPr lang="en-US" sz="700" dirty="0"/>
          </a:p>
        </p:txBody>
      </p:sp>
      <p:sp>
        <p:nvSpPr>
          <p:cNvPr id="391" name="TextBox 390"/>
          <p:cNvSpPr txBox="1"/>
          <p:nvPr/>
        </p:nvSpPr>
        <p:spPr>
          <a:xfrm>
            <a:off x="6264779" y="4087339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out</a:t>
            </a:r>
            <a:endParaRPr lang="en-US" sz="700" dirty="0"/>
          </a:p>
        </p:txBody>
      </p:sp>
      <p:sp>
        <p:nvSpPr>
          <p:cNvPr id="392" name="TextBox 391"/>
          <p:cNvSpPr txBox="1"/>
          <p:nvPr/>
        </p:nvSpPr>
        <p:spPr>
          <a:xfrm>
            <a:off x="6260642" y="3750293"/>
            <a:ext cx="3129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out</a:t>
            </a:r>
            <a:endParaRPr lang="en-US" sz="700" dirty="0"/>
          </a:p>
        </p:txBody>
      </p:sp>
      <p:sp>
        <p:nvSpPr>
          <p:cNvPr id="393" name="TextBox 392"/>
          <p:cNvSpPr txBox="1"/>
          <p:nvPr/>
        </p:nvSpPr>
        <p:spPr>
          <a:xfrm>
            <a:off x="5862841" y="3749199"/>
            <a:ext cx="2616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in</a:t>
            </a:r>
            <a:endParaRPr lang="en-US" sz="700" dirty="0"/>
          </a:p>
        </p:txBody>
      </p:sp>
      <p:sp>
        <p:nvSpPr>
          <p:cNvPr id="394" name="TextBox 393"/>
          <p:cNvSpPr txBox="1"/>
          <p:nvPr/>
        </p:nvSpPr>
        <p:spPr>
          <a:xfrm>
            <a:off x="5869995" y="4093067"/>
            <a:ext cx="2616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in</a:t>
            </a:r>
            <a:endParaRPr lang="en-US" sz="700" dirty="0"/>
          </a:p>
        </p:txBody>
      </p:sp>
      <p:sp>
        <p:nvSpPr>
          <p:cNvPr id="133" name="TextBox 132"/>
          <p:cNvSpPr txBox="1"/>
          <p:nvPr/>
        </p:nvSpPr>
        <p:spPr>
          <a:xfrm>
            <a:off x="7752619" y="2986356"/>
            <a:ext cx="126902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Sync/Gate/FB/MID</a:t>
            </a:r>
            <a:endParaRPr lang="en-US" sz="1100" dirty="0"/>
          </a:p>
        </p:txBody>
      </p:sp>
      <p:sp>
        <p:nvSpPr>
          <p:cNvPr id="395" name="TextBox 394"/>
          <p:cNvSpPr txBox="1"/>
          <p:nvPr/>
        </p:nvSpPr>
        <p:spPr>
          <a:xfrm>
            <a:off x="7752619" y="3248211"/>
            <a:ext cx="126902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Sync/Gate/FB/TOP</a:t>
            </a:r>
            <a:endParaRPr lang="en-US" sz="1100" dirty="0"/>
          </a:p>
        </p:txBody>
      </p:sp>
      <p:grpSp>
        <p:nvGrpSpPr>
          <p:cNvPr id="396" name="Group 395"/>
          <p:cNvGrpSpPr/>
          <p:nvPr/>
        </p:nvGrpSpPr>
        <p:grpSpPr>
          <a:xfrm rot="10800000">
            <a:off x="7344341" y="3068073"/>
            <a:ext cx="406182" cy="0"/>
            <a:chOff x="5262660" y="6539448"/>
            <a:chExt cx="406182" cy="0"/>
          </a:xfrm>
        </p:grpSpPr>
        <p:cxnSp>
          <p:nvCxnSpPr>
            <p:cNvPr id="399" name="Straight Connector 398"/>
            <p:cNvCxnSpPr/>
            <p:nvPr/>
          </p:nvCxnSpPr>
          <p:spPr>
            <a:xfrm rot="10800000">
              <a:off x="5262660" y="6539448"/>
              <a:ext cx="25197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5" name="Straight Connector 404"/>
          <p:cNvCxnSpPr/>
          <p:nvPr/>
        </p:nvCxnSpPr>
        <p:spPr>
          <a:xfrm>
            <a:off x="6203834" y="740422"/>
            <a:ext cx="127611" cy="0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/>
          <p:nvPr/>
        </p:nvCxnSpPr>
        <p:spPr>
          <a:xfrm flipV="1">
            <a:off x="6208549" y="741846"/>
            <a:ext cx="0" cy="1419536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>
            <a:endCxn id="330" idx="7"/>
          </p:cNvCxnSpPr>
          <p:nvPr/>
        </p:nvCxnSpPr>
        <p:spPr>
          <a:xfrm flipH="1">
            <a:off x="6060680" y="2157833"/>
            <a:ext cx="148531" cy="76275"/>
          </a:xfrm>
          <a:prstGeom prst="line">
            <a:avLst/>
          </a:prstGeom>
          <a:ln w="1270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/>
          <p:nvPr/>
        </p:nvCxnSpPr>
        <p:spPr>
          <a:xfrm flipH="1">
            <a:off x="6079357" y="3289401"/>
            <a:ext cx="148531" cy="76275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V="1">
            <a:off x="6224550" y="2622569"/>
            <a:ext cx="0" cy="670274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 flipH="1">
            <a:off x="6224550" y="2629560"/>
            <a:ext cx="111864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2" name="TextBox 411"/>
          <p:cNvSpPr txBox="1"/>
          <p:nvPr/>
        </p:nvSpPr>
        <p:spPr>
          <a:xfrm>
            <a:off x="7756727" y="615724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Scaler</a:t>
            </a:r>
            <a:r>
              <a:rPr lang="en-US" sz="1100" dirty="0" smtClean="0"/>
              <a:t> 4 - Gate</a:t>
            </a:r>
            <a:endParaRPr lang="en-US" sz="1100" dirty="0"/>
          </a:p>
        </p:txBody>
      </p:sp>
      <p:sp>
        <p:nvSpPr>
          <p:cNvPr id="413" name="TextBox 412"/>
          <p:cNvSpPr txBox="1"/>
          <p:nvPr/>
        </p:nvSpPr>
        <p:spPr>
          <a:xfrm>
            <a:off x="7756727" y="957428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Scaler</a:t>
            </a:r>
            <a:r>
              <a:rPr lang="en-US" sz="1100" dirty="0" smtClean="0"/>
              <a:t> 5 - Gate</a:t>
            </a:r>
            <a:endParaRPr lang="en-US" sz="1100" dirty="0"/>
          </a:p>
        </p:txBody>
      </p:sp>
      <p:sp>
        <p:nvSpPr>
          <p:cNvPr id="414" name="TextBox 413"/>
          <p:cNvSpPr txBox="1"/>
          <p:nvPr/>
        </p:nvSpPr>
        <p:spPr>
          <a:xfrm>
            <a:off x="7756727" y="1734808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Scaler</a:t>
            </a:r>
            <a:r>
              <a:rPr lang="en-US" sz="1100" dirty="0" smtClean="0"/>
              <a:t> 1 - Gate</a:t>
            </a:r>
            <a:endParaRPr lang="en-US" sz="1100" dirty="0"/>
          </a:p>
        </p:txBody>
      </p:sp>
      <p:sp>
        <p:nvSpPr>
          <p:cNvPr id="415" name="TextBox 414"/>
          <p:cNvSpPr txBox="1"/>
          <p:nvPr/>
        </p:nvSpPr>
        <p:spPr>
          <a:xfrm>
            <a:off x="7756727" y="2103303"/>
            <a:ext cx="1012799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Scaler</a:t>
            </a:r>
            <a:r>
              <a:rPr lang="en-US" sz="1100" dirty="0" smtClean="0"/>
              <a:t> 3 – Ch1</a:t>
            </a:r>
            <a:endParaRPr lang="en-US" sz="1100" dirty="0"/>
          </a:p>
        </p:txBody>
      </p:sp>
      <p:sp>
        <p:nvSpPr>
          <p:cNvPr id="416" name="TextBox 415"/>
          <p:cNvSpPr txBox="1"/>
          <p:nvPr/>
        </p:nvSpPr>
        <p:spPr>
          <a:xfrm>
            <a:off x="7756727" y="260076"/>
            <a:ext cx="1075065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Ch1 LHRS-RHRS</a:t>
            </a:r>
            <a:endParaRPr lang="en-US" sz="1100" dirty="0"/>
          </a:p>
        </p:txBody>
      </p:sp>
      <p:grpSp>
        <p:nvGrpSpPr>
          <p:cNvPr id="417" name="Group 416"/>
          <p:cNvGrpSpPr/>
          <p:nvPr/>
        </p:nvGrpSpPr>
        <p:grpSpPr>
          <a:xfrm rot="10800000">
            <a:off x="7350544" y="3414285"/>
            <a:ext cx="406182" cy="0"/>
            <a:chOff x="5262660" y="6539448"/>
            <a:chExt cx="406182" cy="0"/>
          </a:xfrm>
        </p:grpSpPr>
        <p:cxnSp>
          <p:nvCxnSpPr>
            <p:cNvPr id="418" name="Straight Connector 417"/>
            <p:cNvCxnSpPr/>
            <p:nvPr/>
          </p:nvCxnSpPr>
          <p:spPr>
            <a:xfrm rot="10800000">
              <a:off x="5262660" y="6539448"/>
              <a:ext cx="251972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 flipH="1">
              <a:off x="5408856" y="6539448"/>
              <a:ext cx="259986" cy="0"/>
            </a:xfrm>
            <a:prstGeom prst="line">
              <a:avLst/>
            </a:prstGeom>
            <a:ln w="12700" cmpd="sng">
              <a:solidFill>
                <a:srgbClr val="3366FF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0" name="Straight Connector 419"/>
          <p:cNvCxnSpPr/>
          <p:nvPr/>
        </p:nvCxnSpPr>
        <p:spPr>
          <a:xfrm>
            <a:off x="7082585" y="917020"/>
            <a:ext cx="467063" cy="0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>
            <a:off x="7344297" y="1082001"/>
            <a:ext cx="411700" cy="288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>
            <a:endCxn id="412" idx="1"/>
          </p:cNvCxnSpPr>
          <p:nvPr/>
        </p:nvCxnSpPr>
        <p:spPr>
          <a:xfrm flipV="1">
            <a:off x="7545403" y="746529"/>
            <a:ext cx="211324" cy="170347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6925888" y="916876"/>
            <a:ext cx="155968" cy="125726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7343046" y="1869427"/>
            <a:ext cx="411700" cy="288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>
            <a:stCxn id="355" idx="5"/>
          </p:cNvCxnSpPr>
          <p:nvPr/>
        </p:nvCxnSpPr>
        <p:spPr>
          <a:xfrm>
            <a:off x="6912399" y="1920054"/>
            <a:ext cx="842347" cy="307146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5" name="Group 464"/>
          <p:cNvGrpSpPr/>
          <p:nvPr/>
        </p:nvGrpSpPr>
        <p:grpSpPr>
          <a:xfrm>
            <a:off x="1234296" y="618888"/>
            <a:ext cx="827466" cy="1980542"/>
            <a:chOff x="2656570" y="254628"/>
            <a:chExt cx="827466" cy="1980542"/>
          </a:xfrm>
        </p:grpSpPr>
        <p:sp>
          <p:nvSpPr>
            <p:cNvPr id="428" name="Rectangle 427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9" name="Rectangle 428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0" name="Rectangle 429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1" name="Rectangle 430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2" name="Rectangle 431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3" name="Rectangle 432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4" name="Rectangle 433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5" name="Rectangle 434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6" name="Rectangle 435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7" name="Rectangle 436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8" name="Rectangle 437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1" name="Rectangle 440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2" name="Rectangle 441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3" name="Rectangle 442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4" name="Rectangle 443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5" name="TextBox 444"/>
            <p:cNvSpPr txBox="1"/>
            <p:nvPr/>
          </p:nvSpPr>
          <p:spPr>
            <a:xfrm>
              <a:off x="2892063" y="254628"/>
              <a:ext cx="365692" cy="1980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17</a:t>
              </a:r>
            </a:p>
          </p:txBody>
        </p:sp>
        <p:sp>
          <p:nvSpPr>
            <p:cNvPr id="446" name="Rectangle 445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7" name="Rectangle 446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8" name="Rectangle 447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9" name="Rectangle 448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0" name="Rectangle 449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1" name="Rectangle 450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2" name="Rectangle 451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3" name="Rectangle 452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4" name="Rectangle 453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5" name="Rectangle 454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6" name="Rectangle 455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7" name="Rectangle 456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8" name="Rectangle 457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9" name="Rectangle 458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0" name="Rectangle 459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1" name="Rectangle 460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2" name="Rectangle 461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3" name="Rectangle 462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4" name="Rectangle 463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2" name="Group 521"/>
          <p:cNvGrpSpPr/>
          <p:nvPr/>
        </p:nvGrpSpPr>
        <p:grpSpPr>
          <a:xfrm>
            <a:off x="972473" y="2630254"/>
            <a:ext cx="1381303" cy="4106858"/>
            <a:chOff x="732212" y="2538718"/>
            <a:chExt cx="1381303" cy="4106858"/>
          </a:xfrm>
        </p:grpSpPr>
        <p:sp>
          <p:nvSpPr>
            <p:cNvPr id="10" name="TextBox 9"/>
            <p:cNvSpPr txBox="1"/>
            <p:nvPr/>
          </p:nvSpPr>
          <p:spPr>
            <a:xfrm>
              <a:off x="781323" y="3068073"/>
              <a:ext cx="128753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1           2           3           4</a:t>
              </a:r>
              <a:endParaRPr lang="en-US" sz="900" dirty="0"/>
            </a:p>
          </p:txBody>
        </p:sp>
        <p:sp>
          <p:nvSpPr>
            <p:cNvPr id="397" name="TextBox 396"/>
            <p:cNvSpPr txBox="1"/>
            <p:nvPr/>
          </p:nvSpPr>
          <p:spPr>
            <a:xfrm>
              <a:off x="791308" y="3821233"/>
              <a:ext cx="127971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5           6          7            8</a:t>
              </a:r>
              <a:endParaRPr lang="en-US" sz="900" dirty="0"/>
            </a:p>
          </p:txBody>
        </p:sp>
        <p:sp>
          <p:nvSpPr>
            <p:cNvPr id="398" name="TextBox 397"/>
            <p:cNvSpPr txBox="1"/>
            <p:nvPr/>
          </p:nvSpPr>
          <p:spPr>
            <a:xfrm>
              <a:off x="799611" y="5115865"/>
              <a:ext cx="13003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9          10        11         12</a:t>
              </a:r>
              <a:endParaRPr lang="en-US" sz="900" dirty="0"/>
            </a:p>
          </p:txBody>
        </p:sp>
        <p:sp>
          <p:nvSpPr>
            <p:cNvPr id="403" name="TextBox 402"/>
            <p:cNvSpPr txBox="1"/>
            <p:nvPr/>
          </p:nvSpPr>
          <p:spPr>
            <a:xfrm>
              <a:off x="764629" y="5871490"/>
              <a:ext cx="13310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13         14         15        16</a:t>
              </a:r>
              <a:endParaRPr lang="en-US" sz="900" dirty="0"/>
            </a:p>
          </p:txBody>
        </p:sp>
        <p:grpSp>
          <p:nvGrpSpPr>
            <p:cNvPr id="478" name="Group 477"/>
            <p:cNvGrpSpPr/>
            <p:nvPr/>
          </p:nvGrpSpPr>
          <p:grpSpPr>
            <a:xfrm>
              <a:off x="732212" y="2538718"/>
              <a:ext cx="1367342" cy="1027763"/>
              <a:chOff x="732212" y="2538718"/>
              <a:chExt cx="1367342" cy="1027763"/>
            </a:xfrm>
          </p:grpSpPr>
          <p:sp>
            <p:nvSpPr>
              <p:cNvPr id="264" name="Oval 263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Oval 466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Oval 467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Oval 468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Oval 469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Oval 470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Oval 471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Oval 472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Oval 473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Oval 474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Oval 475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Oval 476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9" name="Group 478"/>
            <p:cNvGrpSpPr/>
            <p:nvPr/>
          </p:nvGrpSpPr>
          <p:grpSpPr>
            <a:xfrm>
              <a:off x="733313" y="3566481"/>
              <a:ext cx="1367342" cy="1027763"/>
              <a:chOff x="732212" y="2538718"/>
              <a:chExt cx="1367342" cy="1027763"/>
            </a:xfrm>
          </p:grpSpPr>
          <p:sp>
            <p:nvSpPr>
              <p:cNvPr id="480" name="Oval 479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ectangle 480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Oval 481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Oval 482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Oval 483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Oval 484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Oval 485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Oval 486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Oval 487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Oval 488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Oval 489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Oval 490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Oval 491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4" name="Group 493"/>
            <p:cNvGrpSpPr/>
            <p:nvPr/>
          </p:nvGrpSpPr>
          <p:grpSpPr>
            <a:xfrm>
              <a:off x="745072" y="4590050"/>
              <a:ext cx="1367342" cy="1027763"/>
              <a:chOff x="732212" y="2538718"/>
              <a:chExt cx="1367342" cy="1027763"/>
            </a:xfrm>
          </p:grpSpPr>
          <p:sp>
            <p:nvSpPr>
              <p:cNvPr id="495" name="Oval 494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6" name="Rectangle 495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Oval 496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Oval 497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Oval 498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Oval 499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Oval 500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Oval 501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Oval 502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Oval 503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5" name="Oval 504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Oval 505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Oval 506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8" name="Group 507"/>
            <p:cNvGrpSpPr/>
            <p:nvPr/>
          </p:nvGrpSpPr>
          <p:grpSpPr>
            <a:xfrm>
              <a:off x="746173" y="5617813"/>
              <a:ext cx="1367342" cy="1027763"/>
              <a:chOff x="732212" y="2538718"/>
              <a:chExt cx="1367342" cy="1027763"/>
            </a:xfrm>
          </p:grpSpPr>
          <p:sp>
            <p:nvSpPr>
              <p:cNvPr id="509" name="Oval 508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Rectangle 509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Oval 510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2" name="Oval 511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3" name="Oval 512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Oval 513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Oval 514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Oval 515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Oval 516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Oval 517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Oval 518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Oval 519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1" name="Oval 520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523" name="Straight Connector 522"/>
          <p:cNvCxnSpPr/>
          <p:nvPr/>
        </p:nvCxnSpPr>
        <p:spPr>
          <a:xfrm>
            <a:off x="2539841" y="4802984"/>
            <a:ext cx="4113753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5" name="Straight Connector 524"/>
          <p:cNvCxnSpPr>
            <a:endCxn id="245" idx="3"/>
          </p:cNvCxnSpPr>
          <p:nvPr/>
        </p:nvCxnSpPr>
        <p:spPr>
          <a:xfrm flipV="1">
            <a:off x="6653594" y="4694837"/>
            <a:ext cx="124469" cy="108148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>
            <a:off x="2533900" y="4802984"/>
            <a:ext cx="0" cy="863141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3" name="Straight Connector 532"/>
          <p:cNvCxnSpPr>
            <a:endCxn id="515" idx="7"/>
          </p:cNvCxnSpPr>
          <p:nvPr/>
        </p:nvCxnSpPr>
        <p:spPr>
          <a:xfrm flipH="1">
            <a:off x="1875300" y="5666125"/>
            <a:ext cx="664541" cy="152507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6" name="Arc 535"/>
          <p:cNvSpPr/>
          <p:nvPr/>
        </p:nvSpPr>
        <p:spPr>
          <a:xfrm>
            <a:off x="6113406" y="1622466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7" name="Straight Connector 536"/>
          <p:cNvCxnSpPr/>
          <p:nvPr/>
        </p:nvCxnSpPr>
        <p:spPr>
          <a:xfrm>
            <a:off x="2611224" y="1717399"/>
            <a:ext cx="3508940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/>
          <p:cNvCxnSpPr>
            <a:stCxn id="536" idx="2"/>
          </p:cNvCxnSpPr>
          <p:nvPr/>
        </p:nvCxnSpPr>
        <p:spPr>
          <a:xfrm>
            <a:off x="6305016" y="1718271"/>
            <a:ext cx="547692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/>
          <p:nvPr/>
        </p:nvCxnSpPr>
        <p:spPr>
          <a:xfrm flipV="1">
            <a:off x="6848999" y="1608245"/>
            <a:ext cx="0" cy="112178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6" name="Straight Connector 545"/>
          <p:cNvCxnSpPr/>
          <p:nvPr/>
        </p:nvCxnSpPr>
        <p:spPr>
          <a:xfrm>
            <a:off x="2611224" y="1720990"/>
            <a:ext cx="0" cy="148576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1680016" y="3205692"/>
            <a:ext cx="93120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>
            <a:stCxn id="468" idx="5"/>
          </p:cNvCxnSpPr>
          <p:nvPr/>
        </p:nvCxnSpPr>
        <p:spPr>
          <a:xfrm>
            <a:off x="1524777" y="2838531"/>
            <a:ext cx="161741" cy="368706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471" idx="7"/>
          </p:cNvCxnSpPr>
          <p:nvPr/>
        </p:nvCxnSpPr>
        <p:spPr>
          <a:xfrm flipV="1">
            <a:off x="1861339" y="2672293"/>
            <a:ext cx="200123" cy="67244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/>
          <p:nvPr/>
        </p:nvCxnSpPr>
        <p:spPr>
          <a:xfrm>
            <a:off x="2056170" y="2672293"/>
            <a:ext cx="413898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2" name="Straight Connector 561"/>
          <p:cNvCxnSpPr/>
          <p:nvPr/>
        </p:nvCxnSpPr>
        <p:spPr>
          <a:xfrm flipV="1">
            <a:off x="2467594" y="1527217"/>
            <a:ext cx="0" cy="1149675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Connector 564"/>
          <p:cNvCxnSpPr/>
          <p:nvPr/>
        </p:nvCxnSpPr>
        <p:spPr>
          <a:xfrm>
            <a:off x="2467831" y="1527217"/>
            <a:ext cx="3067780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/>
          <p:cNvCxnSpPr/>
          <p:nvPr/>
        </p:nvCxnSpPr>
        <p:spPr>
          <a:xfrm flipV="1">
            <a:off x="5535611" y="553250"/>
            <a:ext cx="0" cy="973967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5" name="Straight Connector 574"/>
          <p:cNvCxnSpPr/>
          <p:nvPr/>
        </p:nvCxnSpPr>
        <p:spPr>
          <a:xfrm flipH="1">
            <a:off x="5535611" y="553250"/>
            <a:ext cx="1313389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8" name="Straight Connector 577"/>
          <p:cNvCxnSpPr>
            <a:endCxn id="362" idx="0"/>
          </p:cNvCxnSpPr>
          <p:nvPr/>
        </p:nvCxnSpPr>
        <p:spPr>
          <a:xfrm flipH="1">
            <a:off x="6847303" y="553250"/>
            <a:ext cx="1696" cy="101762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2" name="Straight Connector 581"/>
          <p:cNvCxnSpPr/>
          <p:nvPr/>
        </p:nvCxnSpPr>
        <p:spPr>
          <a:xfrm flipH="1">
            <a:off x="5603142" y="615724"/>
            <a:ext cx="1006650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>
            <a:stCxn id="365" idx="6"/>
          </p:cNvCxnSpPr>
          <p:nvPr/>
        </p:nvCxnSpPr>
        <p:spPr>
          <a:xfrm>
            <a:off x="6516361" y="1082001"/>
            <a:ext cx="93431" cy="288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4" name="Straight Connector 593"/>
          <p:cNvCxnSpPr/>
          <p:nvPr/>
        </p:nvCxnSpPr>
        <p:spPr>
          <a:xfrm flipV="1">
            <a:off x="6601699" y="615725"/>
            <a:ext cx="0" cy="466276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7" name="Straight Connector 596"/>
          <p:cNvCxnSpPr/>
          <p:nvPr/>
        </p:nvCxnSpPr>
        <p:spPr>
          <a:xfrm flipV="1">
            <a:off x="5607206" y="619915"/>
            <a:ext cx="0" cy="1005094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9" name="Straight Connector 598"/>
          <p:cNvCxnSpPr/>
          <p:nvPr/>
        </p:nvCxnSpPr>
        <p:spPr>
          <a:xfrm flipH="1">
            <a:off x="2539842" y="1625009"/>
            <a:ext cx="3067364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/>
          <p:cNvCxnSpPr/>
          <p:nvPr/>
        </p:nvCxnSpPr>
        <p:spPr>
          <a:xfrm flipV="1">
            <a:off x="2538091" y="1620319"/>
            <a:ext cx="0" cy="1321967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/>
          <p:cNvCxnSpPr/>
          <p:nvPr/>
        </p:nvCxnSpPr>
        <p:spPr>
          <a:xfrm flipV="1">
            <a:off x="1680016" y="2672293"/>
            <a:ext cx="0" cy="268503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6" name="Straight Connector 605"/>
          <p:cNvCxnSpPr/>
          <p:nvPr/>
        </p:nvCxnSpPr>
        <p:spPr>
          <a:xfrm flipH="1">
            <a:off x="1680017" y="2942286"/>
            <a:ext cx="859824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9" name="Straight Connector 608"/>
          <p:cNvCxnSpPr/>
          <p:nvPr/>
        </p:nvCxnSpPr>
        <p:spPr>
          <a:xfrm flipH="1">
            <a:off x="1316091" y="2672293"/>
            <a:ext cx="370427" cy="0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2" name="Straight Connector 611"/>
          <p:cNvCxnSpPr>
            <a:endCxn id="264" idx="7"/>
          </p:cNvCxnSpPr>
          <p:nvPr/>
        </p:nvCxnSpPr>
        <p:spPr>
          <a:xfrm flipH="1">
            <a:off x="1192737" y="2672701"/>
            <a:ext cx="123355" cy="66793"/>
          </a:xfrm>
          <a:prstGeom prst="line">
            <a:avLst/>
          </a:prstGeom>
          <a:ln w="12700" cmpd="sng">
            <a:solidFill>
              <a:schemeClr val="accent3">
                <a:lumMod val="50000"/>
              </a:schemeClr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" name="TextBox 613"/>
          <p:cNvSpPr txBox="1"/>
          <p:nvPr/>
        </p:nvSpPr>
        <p:spPr>
          <a:xfrm rot="16200000">
            <a:off x="3502441" y="2707206"/>
            <a:ext cx="1248906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TI</a:t>
            </a:r>
          </a:p>
          <a:p>
            <a:pPr algn="ctr"/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endParaRPr lang="en-US" sz="1000" dirty="0" smtClean="0"/>
          </a:p>
          <a:p>
            <a:pPr algn="ctr"/>
            <a:r>
              <a:rPr lang="en-US" sz="1000" dirty="0" err="1" smtClean="0"/>
              <a:t>scaler</a:t>
            </a:r>
            <a:r>
              <a:rPr lang="en-US" sz="1000" dirty="0" smtClean="0"/>
              <a:t> 1</a:t>
            </a:r>
          </a:p>
          <a:p>
            <a:pPr algn="ctr"/>
            <a:r>
              <a:rPr lang="en-US" sz="1000" dirty="0" err="1" smtClean="0"/>
              <a:t>scaler</a:t>
            </a:r>
            <a:r>
              <a:rPr lang="en-US" sz="1000" dirty="0" smtClean="0"/>
              <a:t> 2</a:t>
            </a:r>
          </a:p>
          <a:p>
            <a:pPr algn="ctr"/>
            <a:r>
              <a:rPr lang="en-US" sz="1000" dirty="0" err="1" smtClean="0"/>
              <a:t>scaler</a:t>
            </a:r>
            <a:r>
              <a:rPr lang="en-US" sz="1000" dirty="0" smtClean="0"/>
              <a:t> 3</a:t>
            </a:r>
          </a:p>
          <a:p>
            <a:pPr algn="ctr"/>
            <a:r>
              <a:rPr lang="en-US" sz="1000" dirty="0" err="1" smtClean="0"/>
              <a:t>scaler</a:t>
            </a:r>
            <a:r>
              <a:rPr lang="en-US" sz="1000" dirty="0" smtClean="0"/>
              <a:t> 4</a:t>
            </a:r>
          </a:p>
          <a:p>
            <a:pPr algn="ctr"/>
            <a:r>
              <a:rPr lang="en-US" sz="1000" dirty="0" err="1" smtClean="0"/>
              <a:t>scaler</a:t>
            </a:r>
            <a:r>
              <a:rPr lang="en-US" sz="1000" dirty="0" smtClean="0"/>
              <a:t> 5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 err="1" smtClean="0"/>
              <a:t>scaler</a:t>
            </a:r>
            <a:r>
              <a:rPr lang="en-US" sz="1000" dirty="0" smtClean="0"/>
              <a:t> 6</a:t>
            </a:r>
          </a:p>
          <a:p>
            <a:pPr algn="ctr"/>
            <a:r>
              <a:rPr lang="en-US" sz="1000" dirty="0" err="1" smtClean="0"/>
              <a:t>scaler</a:t>
            </a:r>
            <a:r>
              <a:rPr lang="en-US" sz="1000" dirty="0" smtClean="0"/>
              <a:t> 7</a:t>
            </a:r>
          </a:p>
          <a:p>
            <a:pPr algn="ctr"/>
            <a:r>
              <a:rPr lang="en-US" sz="1000" dirty="0" smtClean="0"/>
              <a:t>RT</a:t>
            </a:r>
            <a:endParaRPr lang="en-US" sz="1000" dirty="0"/>
          </a:p>
        </p:txBody>
      </p:sp>
      <p:sp>
        <p:nvSpPr>
          <p:cNvPr id="615" name="Rectangle 614"/>
          <p:cNvSpPr/>
          <p:nvPr/>
        </p:nvSpPr>
        <p:spPr>
          <a:xfrm rot="16200000">
            <a:off x="3164082" y="3678084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/>
        </p:nvSpPr>
        <p:spPr>
          <a:xfrm rot="16200000">
            <a:off x="3316482" y="3678083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Rectangle 617"/>
          <p:cNvSpPr/>
          <p:nvPr/>
        </p:nvSpPr>
        <p:spPr>
          <a:xfrm rot="16200000">
            <a:off x="3468881" y="3678082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Rectangle 619"/>
          <p:cNvSpPr/>
          <p:nvPr/>
        </p:nvSpPr>
        <p:spPr>
          <a:xfrm rot="16200000">
            <a:off x="3622931" y="3677887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Rectangle 620"/>
          <p:cNvSpPr/>
          <p:nvPr/>
        </p:nvSpPr>
        <p:spPr>
          <a:xfrm rot="16200000">
            <a:off x="3775330" y="3677886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Rectangle 622"/>
          <p:cNvSpPr/>
          <p:nvPr/>
        </p:nvSpPr>
        <p:spPr>
          <a:xfrm rot="16200000">
            <a:off x="2705232" y="3678281"/>
            <a:ext cx="1326835" cy="137713"/>
          </a:xfrm>
          <a:prstGeom prst="rect">
            <a:avLst/>
          </a:prstGeom>
          <a:pattFill prst="ltDnDiag">
            <a:fgClr>
              <a:prstClr val="black"/>
            </a:fgClr>
            <a:bgClr>
              <a:prstClr val="white"/>
            </a:bgClr>
          </a:patt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Rectangle 623"/>
          <p:cNvSpPr/>
          <p:nvPr/>
        </p:nvSpPr>
        <p:spPr>
          <a:xfrm rot="16200000">
            <a:off x="2857631" y="3678280"/>
            <a:ext cx="1326837" cy="137713"/>
          </a:xfrm>
          <a:prstGeom prst="rect">
            <a:avLst/>
          </a:prstGeom>
          <a:pattFill prst="ltDnDiag">
            <a:fgClr>
              <a:prstClr val="black"/>
            </a:fgClr>
            <a:bgClr>
              <a:prstClr val="white"/>
            </a:bgClr>
          </a:patt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/>
        </p:nvSpPr>
        <p:spPr>
          <a:xfrm rot="16200000">
            <a:off x="3011681" y="3678085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Rectangle 626"/>
          <p:cNvSpPr/>
          <p:nvPr/>
        </p:nvSpPr>
        <p:spPr>
          <a:xfrm rot="16200000">
            <a:off x="2397189" y="3679481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/>
        </p:nvSpPr>
        <p:spPr>
          <a:xfrm rot="16200000">
            <a:off x="2549589" y="3679480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Rectangle 629"/>
          <p:cNvSpPr/>
          <p:nvPr/>
        </p:nvSpPr>
        <p:spPr>
          <a:xfrm rot="16200000">
            <a:off x="3927731" y="3676481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/>
        </p:nvSpPr>
        <p:spPr>
          <a:xfrm rot="16200000">
            <a:off x="4080130" y="3676480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Rectangle 631"/>
          <p:cNvSpPr/>
          <p:nvPr/>
        </p:nvSpPr>
        <p:spPr>
          <a:xfrm rot="16200000">
            <a:off x="4234180" y="3676285"/>
            <a:ext cx="1326835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Rectangle 632"/>
          <p:cNvSpPr/>
          <p:nvPr/>
        </p:nvSpPr>
        <p:spPr>
          <a:xfrm rot="16200000">
            <a:off x="4386579" y="3676284"/>
            <a:ext cx="1326837" cy="137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TextBox 633"/>
          <p:cNvSpPr txBox="1"/>
          <p:nvPr/>
        </p:nvSpPr>
        <p:spPr>
          <a:xfrm>
            <a:off x="3148822" y="2783235"/>
            <a:ext cx="1699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RACK 3 – MID CRATE</a:t>
            </a:r>
            <a:endParaRPr lang="en-US" sz="1400" dirty="0"/>
          </a:p>
        </p:txBody>
      </p:sp>
      <p:sp>
        <p:nvSpPr>
          <p:cNvPr id="635" name="Rectangle 634"/>
          <p:cNvSpPr/>
          <p:nvPr/>
        </p:nvSpPr>
        <p:spPr>
          <a:xfrm>
            <a:off x="2933778" y="2739537"/>
            <a:ext cx="2251316" cy="1751774"/>
          </a:xfrm>
          <a:prstGeom prst="rect">
            <a:avLst/>
          </a:prstGeom>
          <a:noFill/>
          <a:ln w="38100" cmpd="sng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2" name="Group 651"/>
          <p:cNvGrpSpPr/>
          <p:nvPr/>
        </p:nvGrpSpPr>
        <p:grpSpPr>
          <a:xfrm>
            <a:off x="2061763" y="2086458"/>
            <a:ext cx="2206425" cy="353013"/>
            <a:chOff x="2061763" y="2052132"/>
            <a:chExt cx="2206425" cy="353013"/>
          </a:xfrm>
        </p:grpSpPr>
        <p:sp>
          <p:nvSpPr>
            <p:cNvPr id="636" name="Arc 635"/>
            <p:cNvSpPr/>
            <p:nvPr/>
          </p:nvSpPr>
          <p:spPr>
            <a:xfrm>
              <a:off x="2410386" y="2052132"/>
              <a:ext cx="332766" cy="353013"/>
            </a:xfrm>
            <a:prstGeom prst="arc">
              <a:avLst>
                <a:gd name="adj1" fmla="val 10818330"/>
                <a:gd name="adj2" fmla="val 0"/>
              </a:avLst>
            </a:prstGeom>
            <a:ln w="12700" cmpd="sng"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7" name="Straight Connector 636"/>
            <p:cNvCxnSpPr>
              <a:endCxn id="636" idx="0"/>
            </p:cNvCxnSpPr>
            <p:nvPr/>
          </p:nvCxnSpPr>
          <p:spPr>
            <a:xfrm>
              <a:off x="2061763" y="2227200"/>
              <a:ext cx="348625" cy="551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Connector 638"/>
            <p:cNvCxnSpPr/>
            <p:nvPr/>
          </p:nvCxnSpPr>
          <p:spPr>
            <a:xfrm>
              <a:off x="2743152" y="2229217"/>
              <a:ext cx="348625" cy="551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0" name="TextBox 639"/>
            <p:cNvSpPr txBox="1"/>
            <p:nvPr/>
          </p:nvSpPr>
          <p:spPr>
            <a:xfrm>
              <a:off x="3091777" y="2070753"/>
              <a:ext cx="1176411" cy="30777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FB input in TS</a:t>
              </a:r>
              <a:endParaRPr lang="en-US" sz="1400" dirty="0"/>
            </a:p>
          </p:txBody>
        </p:sp>
      </p:grpSp>
      <p:cxnSp>
        <p:nvCxnSpPr>
          <p:cNvPr id="641" name="Straight Connector 640"/>
          <p:cNvCxnSpPr/>
          <p:nvPr/>
        </p:nvCxnSpPr>
        <p:spPr>
          <a:xfrm>
            <a:off x="2061164" y="1136311"/>
            <a:ext cx="681988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3" name="TextBox 642"/>
          <p:cNvSpPr txBox="1"/>
          <p:nvPr/>
        </p:nvSpPr>
        <p:spPr>
          <a:xfrm>
            <a:off x="2747065" y="913022"/>
            <a:ext cx="1242717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Scaler</a:t>
            </a:r>
            <a:r>
              <a:rPr lang="en-US" sz="1100" dirty="0" smtClean="0"/>
              <a:t> 5 – input 10</a:t>
            </a:r>
            <a:endParaRPr lang="en-US" sz="1100" dirty="0"/>
          </a:p>
        </p:txBody>
      </p:sp>
      <p:sp>
        <p:nvSpPr>
          <p:cNvPr id="644" name="TextBox 643"/>
          <p:cNvSpPr txBox="1"/>
          <p:nvPr/>
        </p:nvSpPr>
        <p:spPr>
          <a:xfrm>
            <a:off x="2747065" y="1196227"/>
            <a:ext cx="1242717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Scaler</a:t>
            </a:r>
            <a:r>
              <a:rPr lang="en-US" sz="1100" dirty="0" smtClean="0"/>
              <a:t> 5 – input 11</a:t>
            </a:r>
            <a:endParaRPr lang="en-US" sz="1100" dirty="0"/>
          </a:p>
        </p:txBody>
      </p:sp>
      <p:cxnSp>
        <p:nvCxnSpPr>
          <p:cNvPr id="645" name="Straight Connector 644"/>
          <p:cNvCxnSpPr/>
          <p:nvPr/>
        </p:nvCxnSpPr>
        <p:spPr>
          <a:xfrm>
            <a:off x="2056170" y="1286264"/>
            <a:ext cx="681988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7" name="Straight Connector 646"/>
          <p:cNvCxnSpPr/>
          <p:nvPr/>
        </p:nvCxnSpPr>
        <p:spPr>
          <a:xfrm>
            <a:off x="2061164" y="736034"/>
            <a:ext cx="681988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8" name="TextBox 647"/>
          <p:cNvSpPr txBox="1"/>
          <p:nvPr/>
        </p:nvSpPr>
        <p:spPr>
          <a:xfrm>
            <a:off x="2747064" y="632127"/>
            <a:ext cx="1242717" cy="2598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Unplugged</a:t>
            </a:r>
            <a:endParaRPr lang="en-US" sz="1100" dirty="0"/>
          </a:p>
        </p:txBody>
      </p:sp>
      <p:sp>
        <p:nvSpPr>
          <p:cNvPr id="653" name="Arc 652"/>
          <p:cNvSpPr/>
          <p:nvPr/>
        </p:nvSpPr>
        <p:spPr>
          <a:xfrm>
            <a:off x="5462317" y="640744"/>
            <a:ext cx="197788" cy="209822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5" name="Straight Connector 654"/>
          <p:cNvCxnSpPr/>
          <p:nvPr/>
        </p:nvCxnSpPr>
        <p:spPr>
          <a:xfrm>
            <a:off x="5660105" y="741846"/>
            <a:ext cx="298797" cy="4683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/>
          <p:nvPr/>
        </p:nvCxnSpPr>
        <p:spPr>
          <a:xfrm>
            <a:off x="5163520" y="746529"/>
            <a:ext cx="298797" cy="4683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2" name="TextBox 661"/>
          <p:cNvSpPr txBox="1"/>
          <p:nvPr/>
        </p:nvSpPr>
        <p:spPr>
          <a:xfrm>
            <a:off x="4217493" y="438704"/>
            <a:ext cx="948708" cy="93871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From SG_03 in TM module (Rack 3 Mid Crate)</a:t>
            </a:r>
            <a:endParaRPr lang="en-US" sz="1100" dirty="0"/>
          </a:p>
        </p:txBody>
      </p:sp>
      <p:cxnSp>
        <p:nvCxnSpPr>
          <p:cNvPr id="663" name="Straight Connector 662"/>
          <p:cNvCxnSpPr/>
          <p:nvPr/>
        </p:nvCxnSpPr>
        <p:spPr>
          <a:xfrm>
            <a:off x="776086" y="2367254"/>
            <a:ext cx="469039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4" name="TextBox 663"/>
          <p:cNvSpPr txBox="1"/>
          <p:nvPr/>
        </p:nvSpPr>
        <p:spPr>
          <a:xfrm>
            <a:off x="81924" y="2136961"/>
            <a:ext cx="694163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TI output 0</a:t>
            </a:r>
            <a:endParaRPr lang="en-US" sz="1100" dirty="0"/>
          </a:p>
        </p:txBody>
      </p:sp>
      <p:sp>
        <p:nvSpPr>
          <p:cNvPr id="666" name="TextBox 665"/>
          <p:cNvSpPr txBox="1"/>
          <p:nvPr/>
        </p:nvSpPr>
        <p:spPr>
          <a:xfrm>
            <a:off x="81924" y="2988503"/>
            <a:ext cx="694163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Betty D-10</a:t>
            </a:r>
            <a:endParaRPr lang="en-US" sz="1100" dirty="0"/>
          </a:p>
        </p:txBody>
      </p:sp>
      <p:sp>
        <p:nvSpPr>
          <p:cNvPr id="667" name="TextBox 666"/>
          <p:cNvSpPr txBox="1"/>
          <p:nvPr/>
        </p:nvSpPr>
        <p:spPr>
          <a:xfrm>
            <a:off x="81924" y="4054632"/>
            <a:ext cx="694163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Betty D-11</a:t>
            </a:r>
            <a:endParaRPr lang="en-US" sz="1100" dirty="0"/>
          </a:p>
        </p:txBody>
      </p:sp>
      <p:cxnSp>
        <p:nvCxnSpPr>
          <p:cNvPr id="668" name="Straight Connector 667"/>
          <p:cNvCxnSpPr/>
          <p:nvPr/>
        </p:nvCxnSpPr>
        <p:spPr>
          <a:xfrm flipH="1">
            <a:off x="1213101" y="3867684"/>
            <a:ext cx="206948" cy="275917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1" name="Straight Connector 670"/>
          <p:cNvCxnSpPr/>
          <p:nvPr/>
        </p:nvCxnSpPr>
        <p:spPr>
          <a:xfrm flipH="1">
            <a:off x="334740" y="3816853"/>
            <a:ext cx="505633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7" name="Straight Connector 676"/>
          <p:cNvCxnSpPr/>
          <p:nvPr/>
        </p:nvCxnSpPr>
        <p:spPr>
          <a:xfrm flipH="1">
            <a:off x="568415" y="3816853"/>
            <a:ext cx="505633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8" name="Straight Connector 677"/>
          <p:cNvCxnSpPr/>
          <p:nvPr/>
        </p:nvCxnSpPr>
        <p:spPr>
          <a:xfrm>
            <a:off x="334740" y="3419390"/>
            <a:ext cx="1" cy="404185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0" name="Straight Connector 679"/>
          <p:cNvCxnSpPr/>
          <p:nvPr/>
        </p:nvCxnSpPr>
        <p:spPr>
          <a:xfrm flipH="1">
            <a:off x="776086" y="4143601"/>
            <a:ext cx="438546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 txBox="1"/>
          <p:nvPr/>
        </p:nvSpPr>
        <p:spPr>
          <a:xfrm>
            <a:off x="918777" y="47952"/>
            <a:ext cx="146133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LeCroy</a:t>
            </a:r>
            <a:r>
              <a:rPr lang="en-US" dirty="0" smtClean="0"/>
              <a:t> 4616</a:t>
            </a:r>
          </a:p>
          <a:p>
            <a:pPr algn="ctr"/>
            <a:r>
              <a:rPr lang="en-US" sz="1100" dirty="0" smtClean="0"/>
              <a:t>(Rack 3 Bot Crate Left)</a:t>
            </a:r>
            <a:endParaRPr lang="en-US" sz="1100" dirty="0"/>
          </a:p>
        </p:txBody>
      </p:sp>
      <p:cxnSp>
        <p:nvCxnSpPr>
          <p:cNvPr id="683" name="Straight Connector 682"/>
          <p:cNvCxnSpPr>
            <a:endCxn id="416" idx="1"/>
          </p:cNvCxnSpPr>
          <p:nvPr/>
        </p:nvCxnSpPr>
        <p:spPr>
          <a:xfrm flipV="1">
            <a:off x="7321699" y="390881"/>
            <a:ext cx="435028" cy="301153"/>
          </a:xfrm>
          <a:prstGeom prst="line">
            <a:avLst/>
          </a:prstGeom>
          <a:ln w="12700" cmpd="sng">
            <a:solidFill>
              <a:srgbClr val="3366FF"/>
            </a:solidFill>
            <a:prstDash val="solid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5" name="TextBox 684"/>
          <p:cNvSpPr txBox="1"/>
          <p:nvPr/>
        </p:nvSpPr>
        <p:spPr>
          <a:xfrm rot="16200000">
            <a:off x="6935663" y="4641056"/>
            <a:ext cx="3003283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RHRS</a:t>
            </a:r>
          </a:p>
          <a:p>
            <a:pPr algn="ctr"/>
            <a:r>
              <a:rPr lang="en-US" sz="2000" b="1" dirty="0" err="1" smtClean="0"/>
              <a:t>LeCroy</a:t>
            </a:r>
            <a:r>
              <a:rPr lang="en-US" sz="2000" b="1" dirty="0" smtClean="0"/>
              <a:t> 4616 (Left) &amp; FIFO (Rack 3, Bot Crate)</a:t>
            </a:r>
          </a:p>
          <a:p>
            <a:pPr algn="ctr"/>
            <a:r>
              <a:rPr lang="en-US" sz="2000" b="1" dirty="0" smtClean="0"/>
              <a:t>April 18, 2017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303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angle 151"/>
          <p:cNvSpPr/>
          <p:nvPr/>
        </p:nvSpPr>
        <p:spPr>
          <a:xfrm>
            <a:off x="1625701" y="68652"/>
            <a:ext cx="1368444" cy="6712285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3" name="Group 152"/>
          <p:cNvGrpSpPr/>
          <p:nvPr/>
        </p:nvGrpSpPr>
        <p:grpSpPr>
          <a:xfrm>
            <a:off x="1887525" y="583965"/>
            <a:ext cx="827466" cy="1980542"/>
            <a:chOff x="2656570" y="254628"/>
            <a:chExt cx="827466" cy="1980542"/>
          </a:xfrm>
        </p:grpSpPr>
        <p:sp>
          <p:nvSpPr>
            <p:cNvPr id="154" name="Rectangle 153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2892063" y="254628"/>
              <a:ext cx="365692" cy="1980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17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1625702" y="2675425"/>
            <a:ext cx="1381303" cy="4106858"/>
            <a:chOff x="732212" y="2538718"/>
            <a:chExt cx="1381303" cy="4106858"/>
          </a:xfrm>
        </p:grpSpPr>
        <p:sp>
          <p:nvSpPr>
            <p:cNvPr id="190" name="TextBox 189"/>
            <p:cNvSpPr txBox="1"/>
            <p:nvPr/>
          </p:nvSpPr>
          <p:spPr>
            <a:xfrm>
              <a:off x="781323" y="3068073"/>
              <a:ext cx="128753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1           2           3           4</a:t>
              </a:r>
              <a:endParaRPr lang="en-US" sz="900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791308" y="3821233"/>
              <a:ext cx="127971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5           6          7            8</a:t>
              </a:r>
              <a:endParaRPr lang="en-US" sz="900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99611" y="5115865"/>
              <a:ext cx="13003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9          10        11         12</a:t>
              </a:r>
              <a:endParaRPr lang="en-US" sz="900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764629" y="5871490"/>
              <a:ext cx="13310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13         14         15        16</a:t>
              </a:r>
              <a:endParaRPr lang="en-US" sz="900" dirty="0"/>
            </a:p>
          </p:txBody>
        </p:sp>
        <p:grpSp>
          <p:nvGrpSpPr>
            <p:cNvPr id="194" name="Group 193"/>
            <p:cNvGrpSpPr/>
            <p:nvPr/>
          </p:nvGrpSpPr>
          <p:grpSpPr>
            <a:xfrm>
              <a:off x="732212" y="2538718"/>
              <a:ext cx="1367342" cy="1027763"/>
              <a:chOff x="732212" y="2538718"/>
              <a:chExt cx="1367342" cy="1027763"/>
            </a:xfrm>
          </p:grpSpPr>
          <p:sp>
            <p:nvSpPr>
              <p:cNvPr id="376" name="Oval 375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Oval 377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Oval 378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Oval 379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Oval 380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Oval 381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733313" y="3566481"/>
              <a:ext cx="1367342" cy="1027763"/>
              <a:chOff x="732212" y="2538718"/>
              <a:chExt cx="1367342" cy="1027763"/>
            </a:xfrm>
          </p:grpSpPr>
          <p:sp>
            <p:nvSpPr>
              <p:cNvPr id="224" name="Oval 223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Oval 368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Oval 370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Oval 372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Oval 373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Oval 374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745072" y="4590050"/>
              <a:ext cx="1367342" cy="1027763"/>
              <a:chOff x="732212" y="2538718"/>
              <a:chExt cx="1367342" cy="1027763"/>
            </a:xfrm>
          </p:grpSpPr>
          <p:sp>
            <p:nvSpPr>
              <p:cNvPr id="211" name="Oval 210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746173" y="5617813"/>
              <a:ext cx="1367342" cy="1027763"/>
              <a:chOff x="732212" y="2538718"/>
              <a:chExt cx="1367342" cy="1027763"/>
            </a:xfrm>
          </p:grpSpPr>
          <p:sp>
            <p:nvSpPr>
              <p:cNvPr id="198" name="Oval 197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3371724" y="2419342"/>
            <a:ext cx="3040484" cy="378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S0 &amp; S2</a:t>
            </a:r>
          </a:p>
          <a:p>
            <a:pPr algn="r"/>
            <a:r>
              <a:rPr lang="en-US" sz="1200" dirty="0" smtClean="0"/>
              <a:t>S0 &amp; GC</a:t>
            </a:r>
          </a:p>
          <a:p>
            <a:pPr algn="r"/>
            <a:r>
              <a:rPr lang="en-US" sz="1200" dirty="0" smtClean="0"/>
              <a:t>S2 &amp; GC</a:t>
            </a:r>
          </a:p>
          <a:p>
            <a:pPr algn="r"/>
            <a:r>
              <a:rPr lang="en-US" sz="1200" dirty="0" smtClean="0"/>
              <a:t>S0 &amp; SH</a:t>
            </a:r>
          </a:p>
          <a:p>
            <a:pPr algn="r"/>
            <a:r>
              <a:rPr lang="en-US" sz="1200" dirty="0" smtClean="0"/>
              <a:t>S2 &amp; SH</a:t>
            </a:r>
          </a:p>
          <a:p>
            <a:pPr algn="r"/>
            <a:r>
              <a:rPr lang="en-US" sz="1200" dirty="0" smtClean="0"/>
              <a:t>GC &amp; SH</a:t>
            </a:r>
          </a:p>
          <a:p>
            <a:pPr algn="r"/>
            <a:r>
              <a:rPr lang="en-US" sz="1200" dirty="0" smtClean="0"/>
              <a:t>EDTM</a:t>
            </a:r>
          </a:p>
          <a:p>
            <a:pPr algn="r"/>
            <a:r>
              <a:rPr lang="en-US" sz="1200" dirty="0" smtClean="0"/>
              <a:t>CLOCK</a:t>
            </a:r>
          </a:p>
          <a:p>
            <a:pPr algn="r"/>
            <a:r>
              <a:rPr lang="en-US" sz="1000" dirty="0" smtClean="0"/>
              <a:t>From </a:t>
            </a:r>
            <a:r>
              <a:rPr lang="en-US" sz="1000" dirty="0" err="1" smtClean="0"/>
              <a:t>LeCroy</a:t>
            </a:r>
            <a:r>
              <a:rPr lang="en-US" sz="1000" dirty="0" smtClean="0"/>
              <a:t> 4616 Rack 3 Top Crate (BCM 3)</a:t>
            </a:r>
          </a:p>
          <a:p>
            <a:pPr algn="r"/>
            <a:r>
              <a:rPr lang="en-US" sz="1200" dirty="0" smtClean="0"/>
              <a:t>[EMPTY]</a:t>
            </a:r>
          </a:p>
          <a:p>
            <a:pPr algn="r"/>
            <a:r>
              <a:rPr lang="en-US" sz="1200" dirty="0" smtClean="0"/>
              <a:t> </a:t>
            </a:r>
          </a:p>
          <a:p>
            <a:pPr algn="r"/>
            <a:r>
              <a:rPr lang="en-US" sz="1200" dirty="0" smtClean="0"/>
              <a:t>[TERMINATED]</a:t>
            </a:r>
          </a:p>
          <a:p>
            <a:pPr algn="r"/>
            <a:endParaRPr lang="en-US" sz="1200" dirty="0" smtClean="0"/>
          </a:p>
          <a:p>
            <a:pPr algn="r"/>
            <a:endParaRPr lang="en-US" sz="1200" dirty="0" smtClean="0"/>
          </a:p>
          <a:p>
            <a:pPr algn="r"/>
            <a:r>
              <a:rPr lang="en-US" sz="1200" dirty="0" smtClean="0"/>
              <a:t>[TERMINATED]</a:t>
            </a:r>
          </a:p>
          <a:p>
            <a:pPr algn="r"/>
            <a:r>
              <a:rPr lang="en-US" sz="1200" dirty="0"/>
              <a:t>[</a:t>
            </a:r>
            <a:r>
              <a:rPr lang="en-US" sz="1200" dirty="0" smtClean="0"/>
              <a:t>TERMINATED]</a:t>
            </a:r>
          </a:p>
          <a:p>
            <a:pPr algn="r"/>
            <a:r>
              <a:rPr lang="en-US" sz="1200" dirty="0" smtClean="0"/>
              <a:t>RT</a:t>
            </a:r>
          </a:p>
          <a:p>
            <a:pPr algn="r"/>
            <a:r>
              <a:rPr lang="en-US" sz="1200" dirty="0" smtClean="0"/>
              <a:t>[EMPTY]</a:t>
            </a:r>
          </a:p>
          <a:p>
            <a:pPr algn="r"/>
            <a:r>
              <a:rPr lang="en-US" sz="1200" dirty="0" smtClean="0"/>
              <a:t>[EMPTY]</a:t>
            </a:r>
          </a:p>
          <a:p>
            <a:pPr algn="r"/>
            <a:r>
              <a:rPr lang="en-US" sz="1200" dirty="0" smtClean="0"/>
              <a:t>[EMPTY]</a:t>
            </a:r>
          </a:p>
        </p:txBody>
      </p:sp>
      <p:cxnSp>
        <p:nvCxnSpPr>
          <p:cNvPr id="450" name="Straight Arrow Connector 449"/>
          <p:cNvCxnSpPr/>
          <p:nvPr/>
        </p:nvCxnSpPr>
        <p:spPr>
          <a:xfrm>
            <a:off x="4489330" y="4397679"/>
            <a:ext cx="232616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Arrow Connector 451"/>
          <p:cNvCxnSpPr/>
          <p:nvPr/>
        </p:nvCxnSpPr>
        <p:spPr>
          <a:xfrm>
            <a:off x="5068078" y="4774408"/>
            <a:ext cx="1747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Arrow Connector 452"/>
          <p:cNvCxnSpPr/>
          <p:nvPr/>
        </p:nvCxnSpPr>
        <p:spPr>
          <a:xfrm>
            <a:off x="5068078" y="4973791"/>
            <a:ext cx="1747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Arrow Connector 454"/>
          <p:cNvCxnSpPr/>
          <p:nvPr/>
        </p:nvCxnSpPr>
        <p:spPr>
          <a:xfrm flipV="1">
            <a:off x="5068078" y="4774408"/>
            <a:ext cx="0" cy="1974829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Arrow Connector 455"/>
          <p:cNvCxnSpPr/>
          <p:nvPr/>
        </p:nvCxnSpPr>
        <p:spPr>
          <a:xfrm flipH="1">
            <a:off x="1989164" y="6742757"/>
            <a:ext cx="3078914" cy="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Arrow Connector 456"/>
          <p:cNvCxnSpPr/>
          <p:nvPr/>
        </p:nvCxnSpPr>
        <p:spPr>
          <a:xfrm flipH="1" flipV="1">
            <a:off x="1859927" y="6676896"/>
            <a:ext cx="129237" cy="6586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Arrow Connector 458"/>
          <p:cNvCxnSpPr/>
          <p:nvPr/>
        </p:nvCxnSpPr>
        <p:spPr>
          <a:xfrm flipH="1">
            <a:off x="2630622" y="6504760"/>
            <a:ext cx="705825" cy="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Arrow Connector 459"/>
          <p:cNvCxnSpPr/>
          <p:nvPr/>
        </p:nvCxnSpPr>
        <p:spPr>
          <a:xfrm flipV="1">
            <a:off x="2483236" y="6504760"/>
            <a:ext cx="147385" cy="156348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1528357" y="43219"/>
            <a:ext cx="154172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LeCroy</a:t>
            </a:r>
            <a:r>
              <a:rPr lang="en-US" dirty="0" smtClean="0"/>
              <a:t> 4616</a:t>
            </a:r>
          </a:p>
          <a:p>
            <a:pPr algn="ctr"/>
            <a:r>
              <a:rPr lang="en-US" sz="1100" dirty="0" smtClean="0"/>
              <a:t>(Rack 3 Bot Crate Right)</a:t>
            </a:r>
            <a:endParaRPr lang="en-US" sz="1100" dirty="0"/>
          </a:p>
        </p:txBody>
      </p:sp>
      <p:sp>
        <p:nvSpPr>
          <p:cNvPr id="484" name="TextBox 483"/>
          <p:cNvSpPr txBox="1"/>
          <p:nvPr/>
        </p:nvSpPr>
        <p:spPr>
          <a:xfrm>
            <a:off x="397629" y="799777"/>
            <a:ext cx="754255" cy="4293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900" dirty="0" smtClean="0"/>
              <a:t>Downstairs</a:t>
            </a:r>
          </a:p>
          <a:p>
            <a:pPr algn="r">
              <a:lnSpc>
                <a:spcPct val="80000"/>
              </a:lnSpc>
            </a:pPr>
            <a:r>
              <a:rPr lang="en-US" sz="900" dirty="0" smtClean="0"/>
              <a:t>?</a:t>
            </a:r>
          </a:p>
          <a:p>
            <a:pPr algn="r">
              <a:lnSpc>
                <a:spcPct val="80000"/>
              </a:lnSpc>
            </a:pPr>
            <a:r>
              <a:rPr lang="en-US" sz="900" dirty="0"/>
              <a:t>?</a:t>
            </a:r>
            <a:endParaRPr lang="en-US" sz="900" dirty="0" smtClean="0"/>
          </a:p>
        </p:txBody>
      </p:sp>
      <p:cxnSp>
        <p:nvCxnSpPr>
          <p:cNvPr id="504" name="Straight Connector 503"/>
          <p:cNvCxnSpPr/>
          <p:nvPr/>
        </p:nvCxnSpPr>
        <p:spPr>
          <a:xfrm>
            <a:off x="1151346" y="88730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1151346" y="101596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>
            <a:off x="1151346" y="114462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7" name="TextBox 506"/>
          <p:cNvSpPr txBox="1"/>
          <p:nvPr/>
        </p:nvSpPr>
        <p:spPr>
          <a:xfrm>
            <a:off x="57770" y="2129830"/>
            <a:ext cx="130626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From TM (TDC Gate)</a:t>
            </a:r>
          </a:p>
        </p:txBody>
      </p:sp>
      <p:cxnSp>
        <p:nvCxnSpPr>
          <p:cNvPr id="508" name="Straight Connector 507"/>
          <p:cNvCxnSpPr/>
          <p:nvPr/>
        </p:nvCxnSpPr>
        <p:spPr>
          <a:xfrm>
            <a:off x="1364030" y="2212982"/>
            <a:ext cx="526601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9" name="TextBox 508"/>
          <p:cNvSpPr txBox="1"/>
          <p:nvPr/>
        </p:nvSpPr>
        <p:spPr>
          <a:xfrm>
            <a:off x="57770" y="1805055"/>
            <a:ext cx="130626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From TS (output 3)</a:t>
            </a:r>
          </a:p>
        </p:txBody>
      </p:sp>
      <p:cxnSp>
        <p:nvCxnSpPr>
          <p:cNvPr id="512" name="Straight Connector 511"/>
          <p:cNvCxnSpPr/>
          <p:nvPr/>
        </p:nvCxnSpPr>
        <p:spPr>
          <a:xfrm>
            <a:off x="1366914" y="1981084"/>
            <a:ext cx="526601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2723730" y="63540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>
            <a:off x="2723730" y="820438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2714991" y="1229125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>
            <a:off x="2714079" y="1457672"/>
            <a:ext cx="734880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7" name="TextBox 516"/>
          <p:cNvSpPr txBox="1"/>
          <p:nvPr/>
        </p:nvSpPr>
        <p:spPr>
          <a:xfrm>
            <a:off x="3458610" y="457007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TOP FB TDC</a:t>
            </a:r>
          </a:p>
        </p:txBody>
      </p:sp>
      <p:sp>
        <p:nvSpPr>
          <p:cNvPr id="518" name="TextBox 517"/>
          <p:cNvSpPr txBox="1"/>
          <p:nvPr/>
        </p:nvSpPr>
        <p:spPr>
          <a:xfrm>
            <a:off x="3458610" y="756093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MID FB TDC</a:t>
            </a:r>
          </a:p>
        </p:txBody>
      </p:sp>
      <p:sp>
        <p:nvSpPr>
          <p:cNvPr id="519" name="TextBox 518"/>
          <p:cNvSpPr txBox="1"/>
          <p:nvPr/>
        </p:nvSpPr>
        <p:spPr>
          <a:xfrm>
            <a:off x="3458610" y="1058553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BOT FB ADC</a:t>
            </a:r>
          </a:p>
        </p:txBody>
      </p:sp>
      <p:sp>
        <p:nvSpPr>
          <p:cNvPr id="520" name="TextBox 519"/>
          <p:cNvSpPr txBox="1"/>
          <p:nvPr/>
        </p:nvSpPr>
        <p:spPr>
          <a:xfrm>
            <a:off x="3458610" y="1357639"/>
            <a:ext cx="109479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?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862308" y="804039"/>
            <a:ext cx="101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Going Downstairs</a:t>
            </a:r>
            <a:endParaRPr lang="en-US" sz="1200" dirty="0"/>
          </a:p>
        </p:txBody>
      </p:sp>
      <p:sp>
        <p:nvSpPr>
          <p:cNvPr id="132" name="Right Brace 131"/>
          <p:cNvSpPr/>
          <p:nvPr/>
        </p:nvSpPr>
        <p:spPr>
          <a:xfrm>
            <a:off x="4626574" y="465155"/>
            <a:ext cx="258615" cy="1146399"/>
          </a:xfrm>
          <a:prstGeom prst="rightBrace">
            <a:avLst/>
          </a:prstGeom>
          <a:ln w="285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249497" y="2599008"/>
            <a:ext cx="804577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Logic Unit</a:t>
            </a:r>
            <a:endParaRPr lang="en-US" sz="1200" dirty="0"/>
          </a:p>
        </p:txBody>
      </p:sp>
      <p:sp>
        <p:nvSpPr>
          <p:cNvPr id="521" name="TextBox 520"/>
          <p:cNvSpPr txBox="1"/>
          <p:nvPr/>
        </p:nvSpPr>
        <p:spPr>
          <a:xfrm>
            <a:off x="249497" y="2931026"/>
            <a:ext cx="804577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Logic Unit</a:t>
            </a:r>
            <a:endParaRPr lang="en-US" sz="1200" dirty="0"/>
          </a:p>
        </p:txBody>
      </p:sp>
      <p:cxnSp>
        <p:nvCxnSpPr>
          <p:cNvPr id="522" name="Straight Connector 521"/>
          <p:cNvCxnSpPr/>
          <p:nvPr/>
        </p:nvCxnSpPr>
        <p:spPr>
          <a:xfrm flipV="1">
            <a:off x="1693101" y="2869336"/>
            <a:ext cx="397185" cy="136496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054074" y="2829762"/>
            <a:ext cx="686063" cy="2753"/>
            <a:chOff x="1054074" y="2829762"/>
            <a:chExt cx="686063" cy="2753"/>
          </a:xfrm>
        </p:grpSpPr>
        <p:cxnSp>
          <p:nvCxnSpPr>
            <p:cNvPr id="524" name="Straight Connector 523"/>
            <p:cNvCxnSpPr/>
            <p:nvPr/>
          </p:nvCxnSpPr>
          <p:spPr>
            <a:xfrm>
              <a:off x="1054074" y="2829762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524"/>
            <p:cNvCxnSpPr/>
            <p:nvPr/>
          </p:nvCxnSpPr>
          <p:spPr>
            <a:xfrm>
              <a:off x="1378665" y="2832515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6" name="Straight Connector 525"/>
          <p:cNvCxnSpPr/>
          <p:nvPr/>
        </p:nvCxnSpPr>
        <p:spPr>
          <a:xfrm>
            <a:off x="1054074" y="3005832"/>
            <a:ext cx="630724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Arrow Connector 526"/>
          <p:cNvCxnSpPr/>
          <p:nvPr/>
        </p:nvCxnSpPr>
        <p:spPr>
          <a:xfrm flipV="1">
            <a:off x="3336447" y="4386238"/>
            <a:ext cx="0" cy="2118522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8" name="Rectangle 527"/>
          <p:cNvSpPr/>
          <p:nvPr/>
        </p:nvSpPr>
        <p:spPr>
          <a:xfrm>
            <a:off x="3542256" y="4251741"/>
            <a:ext cx="947074" cy="604066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Logic Unit </a:t>
            </a:r>
            <a:r>
              <a:rPr lang="en-US" sz="1000" dirty="0" smtClean="0">
                <a:solidFill>
                  <a:srgbClr val="000000"/>
                </a:solidFill>
              </a:rPr>
              <a:t>(just making copies)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529" name="Straight Arrow Connector 528"/>
          <p:cNvCxnSpPr/>
          <p:nvPr/>
        </p:nvCxnSpPr>
        <p:spPr>
          <a:xfrm flipH="1">
            <a:off x="3336448" y="4386237"/>
            <a:ext cx="205808" cy="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0" name="Rectangle 529"/>
          <p:cNvSpPr/>
          <p:nvPr/>
        </p:nvSpPr>
        <p:spPr>
          <a:xfrm>
            <a:off x="3606334" y="6443684"/>
            <a:ext cx="1020239" cy="374326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Discriminator</a:t>
            </a:r>
            <a:endParaRPr lang="en-US" sz="1000" dirty="0">
              <a:solidFill>
                <a:srgbClr val="000000"/>
              </a:solidFill>
            </a:endParaRPr>
          </a:p>
        </p:txBody>
      </p:sp>
      <p:grpSp>
        <p:nvGrpSpPr>
          <p:cNvPr id="531" name="Group 530"/>
          <p:cNvGrpSpPr/>
          <p:nvPr/>
        </p:nvGrpSpPr>
        <p:grpSpPr>
          <a:xfrm rot="10800000">
            <a:off x="1042315" y="4585079"/>
            <a:ext cx="686063" cy="2753"/>
            <a:chOff x="1054074" y="2829762"/>
            <a:chExt cx="686063" cy="2753"/>
          </a:xfrm>
        </p:grpSpPr>
        <p:cxnSp>
          <p:nvCxnSpPr>
            <p:cNvPr id="532" name="Straight Connector 531"/>
            <p:cNvCxnSpPr/>
            <p:nvPr/>
          </p:nvCxnSpPr>
          <p:spPr>
            <a:xfrm>
              <a:off x="1054074" y="2829762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1378665" y="2832515"/>
              <a:ext cx="361472" cy="0"/>
            </a:xfrm>
            <a:prstGeom prst="line">
              <a:avLst/>
            </a:prstGeom>
            <a:ln w="12700" cmpd="sng">
              <a:solidFill>
                <a:srgbClr val="000000"/>
              </a:solidFill>
              <a:prstDash val="sys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4" name="Straight Connector 533"/>
          <p:cNvCxnSpPr/>
          <p:nvPr/>
        </p:nvCxnSpPr>
        <p:spPr>
          <a:xfrm flipV="1">
            <a:off x="1693101" y="3895278"/>
            <a:ext cx="397185" cy="136496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5" name="Straight Connector 534"/>
          <p:cNvCxnSpPr/>
          <p:nvPr/>
        </p:nvCxnSpPr>
        <p:spPr>
          <a:xfrm>
            <a:off x="1054074" y="4031774"/>
            <a:ext cx="630724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6" name="TextBox 535"/>
          <p:cNvSpPr txBox="1"/>
          <p:nvPr/>
        </p:nvSpPr>
        <p:spPr>
          <a:xfrm>
            <a:off x="131906" y="4460068"/>
            <a:ext cx="902387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FIFO Rack 3 Bot Crate Module 7</a:t>
            </a:r>
            <a:endParaRPr lang="en-US" sz="1200" dirty="0"/>
          </a:p>
        </p:txBody>
      </p:sp>
      <p:sp>
        <p:nvSpPr>
          <p:cNvPr id="537" name="TextBox 536"/>
          <p:cNvSpPr txBox="1"/>
          <p:nvPr/>
        </p:nvSpPr>
        <p:spPr>
          <a:xfrm>
            <a:off x="3233692" y="2111964"/>
            <a:ext cx="2068313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FIFO Rack 3 Bot Crate Module 7</a:t>
            </a:r>
            <a:endParaRPr lang="en-US" sz="1100" dirty="0"/>
          </a:p>
        </p:txBody>
      </p:sp>
      <p:sp>
        <p:nvSpPr>
          <p:cNvPr id="538" name="TextBox 537"/>
          <p:cNvSpPr txBox="1"/>
          <p:nvPr/>
        </p:nvSpPr>
        <p:spPr>
          <a:xfrm>
            <a:off x="3233692" y="2430312"/>
            <a:ext cx="2068313" cy="2616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FIFO Rack 3 Bot Crate Module 8</a:t>
            </a:r>
            <a:endParaRPr lang="en-US" sz="1100" dirty="0"/>
          </a:p>
        </p:txBody>
      </p:sp>
      <p:sp>
        <p:nvSpPr>
          <p:cNvPr id="539" name="TextBox 538"/>
          <p:cNvSpPr txBox="1"/>
          <p:nvPr/>
        </p:nvSpPr>
        <p:spPr>
          <a:xfrm>
            <a:off x="249497" y="3793159"/>
            <a:ext cx="804577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Dual Gate Generator</a:t>
            </a:r>
            <a:endParaRPr lang="en-US" sz="1100" dirty="0"/>
          </a:p>
        </p:txBody>
      </p:sp>
      <p:sp>
        <p:nvSpPr>
          <p:cNvPr id="540" name="TextBox 539"/>
          <p:cNvSpPr txBox="1"/>
          <p:nvPr/>
        </p:nvSpPr>
        <p:spPr>
          <a:xfrm>
            <a:off x="3336448" y="2974869"/>
            <a:ext cx="804577" cy="4308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Dual Gate Generator</a:t>
            </a:r>
            <a:endParaRPr lang="en-US" sz="1100" dirty="0"/>
          </a:p>
        </p:txBody>
      </p:sp>
      <p:cxnSp>
        <p:nvCxnSpPr>
          <p:cNvPr id="541" name="Straight Connector 540"/>
          <p:cNvCxnSpPr>
            <a:endCxn id="370" idx="7"/>
          </p:cNvCxnSpPr>
          <p:nvPr/>
        </p:nvCxnSpPr>
        <p:spPr>
          <a:xfrm flipH="1">
            <a:off x="2866402" y="3405756"/>
            <a:ext cx="470046" cy="406715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/>
          <p:cNvCxnSpPr>
            <a:stCxn id="538" idx="1"/>
            <a:endCxn id="388" idx="7"/>
          </p:cNvCxnSpPr>
          <p:nvPr/>
        </p:nvCxnSpPr>
        <p:spPr>
          <a:xfrm flipH="1">
            <a:off x="2865301" y="2561117"/>
            <a:ext cx="368391" cy="94417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/>
          <p:nvPr/>
        </p:nvCxnSpPr>
        <p:spPr>
          <a:xfrm flipH="1">
            <a:off x="2518374" y="3277564"/>
            <a:ext cx="112248" cy="233359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V="1">
            <a:off x="2630621" y="2599008"/>
            <a:ext cx="1" cy="678556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>
            <a:stCxn id="537" idx="1"/>
          </p:cNvCxnSpPr>
          <p:nvPr/>
        </p:nvCxnSpPr>
        <p:spPr>
          <a:xfrm flipH="1">
            <a:off x="2630623" y="2242769"/>
            <a:ext cx="603069" cy="356239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2" name="Group 551"/>
          <p:cNvGrpSpPr/>
          <p:nvPr/>
        </p:nvGrpSpPr>
        <p:grpSpPr>
          <a:xfrm>
            <a:off x="6373312" y="1793947"/>
            <a:ext cx="1916701" cy="4435853"/>
            <a:chOff x="6373312" y="1416361"/>
            <a:chExt cx="1916701" cy="4435853"/>
          </a:xfrm>
        </p:grpSpPr>
        <p:sp>
          <p:nvSpPr>
            <p:cNvPr id="247" name="Rectangle 246"/>
            <p:cNvSpPr/>
            <p:nvPr/>
          </p:nvSpPr>
          <p:spPr>
            <a:xfrm>
              <a:off x="6518031" y="1461655"/>
              <a:ext cx="1301624" cy="4390559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15490" y="2099533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6815490" y="2284014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6815490" y="2468153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6815490" y="2655513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6815490" y="284574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Rectangle 412"/>
            <p:cNvSpPr/>
            <p:nvPr/>
          </p:nvSpPr>
          <p:spPr>
            <a:xfrm>
              <a:off x="6815490" y="3030226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6815490" y="321436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6815490" y="340172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Rectangle 415"/>
            <p:cNvSpPr/>
            <p:nvPr/>
          </p:nvSpPr>
          <p:spPr>
            <a:xfrm>
              <a:off x="6815490" y="3589567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6815490" y="3772368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6815490" y="3956507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6815490" y="4143867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6815490" y="4322709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6815490" y="4501495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6815490" y="4685634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6815490" y="4867299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Rectangle 433"/>
            <p:cNvSpPr/>
            <p:nvPr/>
          </p:nvSpPr>
          <p:spPr>
            <a:xfrm>
              <a:off x="6815490" y="5049446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6815490" y="5234986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6815490" y="5413772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6815490" y="5597911"/>
              <a:ext cx="663562" cy="1600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373312" y="2177135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Arrow Connector 439"/>
            <p:cNvCxnSpPr/>
            <p:nvPr/>
          </p:nvCxnSpPr>
          <p:spPr>
            <a:xfrm>
              <a:off x="6373312" y="2363433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Arrow Connector 440"/>
            <p:cNvCxnSpPr/>
            <p:nvPr/>
          </p:nvCxnSpPr>
          <p:spPr>
            <a:xfrm>
              <a:off x="6373312" y="2553117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Arrow Connector 441"/>
            <p:cNvCxnSpPr/>
            <p:nvPr/>
          </p:nvCxnSpPr>
          <p:spPr>
            <a:xfrm>
              <a:off x="6373312" y="2739415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Arrow Connector 442"/>
            <p:cNvCxnSpPr/>
            <p:nvPr/>
          </p:nvCxnSpPr>
          <p:spPr>
            <a:xfrm>
              <a:off x="6373312" y="2931026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Arrow Connector 443"/>
            <p:cNvCxnSpPr/>
            <p:nvPr/>
          </p:nvCxnSpPr>
          <p:spPr>
            <a:xfrm>
              <a:off x="6373312" y="3117324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Arrow Connector 444"/>
            <p:cNvCxnSpPr/>
            <p:nvPr/>
          </p:nvCxnSpPr>
          <p:spPr>
            <a:xfrm>
              <a:off x="6373312" y="3290916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Arrow Connector 445"/>
            <p:cNvCxnSpPr/>
            <p:nvPr/>
          </p:nvCxnSpPr>
          <p:spPr>
            <a:xfrm>
              <a:off x="6373312" y="3477214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Arrow Connector 446"/>
            <p:cNvCxnSpPr/>
            <p:nvPr/>
          </p:nvCxnSpPr>
          <p:spPr>
            <a:xfrm>
              <a:off x="6373312" y="3666898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Arrow Connector 450"/>
            <p:cNvCxnSpPr/>
            <p:nvPr/>
          </p:nvCxnSpPr>
          <p:spPr>
            <a:xfrm>
              <a:off x="6373312" y="5118834"/>
              <a:ext cx="44217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4" name="TextBox 453"/>
            <p:cNvSpPr txBox="1"/>
            <p:nvPr/>
          </p:nvSpPr>
          <p:spPr>
            <a:xfrm>
              <a:off x="6909561" y="2051864"/>
              <a:ext cx="431519" cy="3785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</a:t>
              </a:r>
            </a:p>
            <a:p>
              <a:pPr algn="ctr"/>
              <a:r>
                <a:rPr lang="en-US" sz="1200" dirty="0" smtClean="0"/>
                <a:t>2</a:t>
              </a:r>
            </a:p>
            <a:p>
              <a:pPr algn="ctr"/>
              <a:r>
                <a:rPr lang="en-US" sz="1200" dirty="0" smtClean="0"/>
                <a:t>3</a:t>
              </a:r>
            </a:p>
            <a:p>
              <a:pPr algn="ctr"/>
              <a:r>
                <a:rPr lang="en-US" sz="1200" dirty="0" smtClean="0"/>
                <a:t>4</a:t>
              </a:r>
            </a:p>
            <a:p>
              <a:pPr algn="ctr"/>
              <a:r>
                <a:rPr lang="en-US" sz="1200" dirty="0" smtClean="0"/>
                <a:t>5</a:t>
              </a:r>
            </a:p>
            <a:p>
              <a:pPr algn="ctr"/>
              <a:r>
                <a:rPr lang="en-US" sz="1200" dirty="0" smtClean="0"/>
                <a:t>6</a:t>
              </a:r>
            </a:p>
            <a:p>
              <a:pPr algn="ctr"/>
              <a:r>
                <a:rPr lang="en-US" sz="1200" dirty="0" smtClean="0"/>
                <a:t>7</a:t>
              </a:r>
            </a:p>
            <a:p>
              <a:pPr algn="ctr"/>
              <a:r>
                <a:rPr lang="en-US" sz="1200" dirty="0" smtClean="0"/>
                <a:t>8</a:t>
              </a:r>
            </a:p>
            <a:p>
              <a:pPr algn="ctr"/>
              <a:r>
                <a:rPr lang="en-US" sz="1200" dirty="0" smtClean="0"/>
                <a:t>9</a:t>
              </a:r>
            </a:p>
            <a:p>
              <a:pPr algn="ctr"/>
              <a:r>
                <a:rPr lang="en-US" sz="1200" dirty="0" smtClean="0"/>
                <a:t>10</a:t>
              </a:r>
            </a:p>
            <a:p>
              <a:pPr algn="ctr"/>
              <a:r>
                <a:rPr lang="en-US" sz="1200" dirty="0" smtClean="0"/>
                <a:t>11</a:t>
              </a:r>
            </a:p>
            <a:p>
              <a:pPr algn="ctr"/>
              <a:r>
                <a:rPr lang="en-US" sz="1200" dirty="0" smtClean="0"/>
                <a:t>12</a:t>
              </a:r>
            </a:p>
            <a:p>
              <a:pPr algn="ctr"/>
              <a:r>
                <a:rPr lang="en-US" sz="1200" dirty="0" smtClean="0"/>
                <a:t>13</a:t>
              </a:r>
            </a:p>
            <a:p>
              <a:pPr algn="ctr"/>
              <a:r>
                <a:rPr lang="en-US" sz="1200" dirty="0" smtClean="0"/>
                <a:t>14</a:t>
              </a:r>
            </a:p>
            <a:p>
              <a:pPr algn="ctr"/>
              <a:r>
                <a:rPr lang="en-US" sz="1200" dirty="0" smtClean="0"/>
                <a:t>15</a:t>
              </a:r>
            </a:p>
            <a:p>
              <a:pPr algn="ctr"/>
              <a:r>
                <a:rPr lang="en-US" sz="1200" dirty="0" smtClean="0"/>
                <a:t>16</a:t>
              </a:r>
            </a:p>
            <a:p>
              <a:pPr algn="ctr"/>
              <a:r>
                <a:rPr lang="en-US" sz="1200" dirty="0" smtClean="0"/>
                <a:t>17</a:t>
              </a:r>
            </a:p>
            <a:p>
              <a:pPr algn="ctr"/>
              <a:r>
                <a:rPr lang="en-US" sz="1200" dirty="0" smtClean="0"/>
                <a:t>18</a:t>
              </a:r>
            </a:p>
            <a:p>
              <a:pPr algn="ctr"/>
              <a:r>
                <a:rPr lang="en-US" sz="1200" dirty="0" smtClean="0"/>
                <a:t>19</a:t>
              </a:r>
            </a:p>
            <a:p>
              <a:pPr algn="ctr"/>
              <a:r>
                <a:rPr lang="en-US" sz="1200" dirty="0" smtClean="0"/>
                <a:t>20</a:t>
              </a:r>
            </a:p>
          </p:txBody>
        </p:sp>
        <p:sp>
          <p:nvSpPr>
            <p:cNvPr id="548" name="TextBox 547"/>
            <p:cNvSpPr txBox="1"/>
            <p:nvPr/>
          </p:nvSpPr>
          <p:spPr>
            <a:xfrm>
              <a:off x="6600344" y="1416361"/>
              <a:ext cx="11464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NIM – ECL</a:t>
              </a:r>
            </a:p>
            <a:p>
              <a:r>
                <a:rPr lang="en-US" dirty="0" smtClean="0"/>
                <a:t>Convertor</a:t>
              </a:r>
              <a:endParaRPr lang="en-US" dirty="0"/>
            </a:p>
          </p:txBody>
        </p:sp>
        <p:sp>
          <p:nvSpPr>
            <p:cNvPr id="549" name="Right Brace 548"/>
            <p:cNvSpPr/>
            <p:nvPr/>
          </p:nvSpPr>
          <p:spPr>
            <a:xfrm>
              <a:off x="7552742" y="2118722"/>
              <a:ext cx="737271" cy="1443090"/>
            </a:xfrm>
            <a:prstGeom prst="rightBrace">
              <a:avLst/>
            </a:prstGeom>
            <a:ln w="28575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550" name="TextBox 549"/>
          <p:cNvSpPr txBox="1"/>
          <p:nvPr/>
        </p:nvSpPr>
        <p:spPr>
          <a:xfrm>
            <a:off x="8301772" y="2655513"/>
            <a:ext cx="6896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To TS</a:t>
            </a:r>
            <a:endParaRPr lang="en-US" dirty="0"/>
          </a:p>
        </p:txBody>
      </p:sp>
      <p:sp>
        <p:nvSpPr>
          <p:cNvPr id="551" name="TextBox 550"/>
          <p:cNvSpPr txBox="1"/>
          <p:nvPr/>
        </p:nvSpPr>
        <p:spPr>
          <a:xfrm>
            <a:off x="5933773" y="79968"/>
            <a:ext cx="3137698" cy="1200329"/>
          </a:xfrm>
          <a:prstGeom prst="rect">
            <a:avLst/>
          </a:prstGeom>
          <a:solidFill>
            <a:srgbClr val="D9D9D9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RHRS</a:t>
            </a:r>
          </a:p>
          <a:p>
            <a:pPr algn="ctr"/>
            <a:r>
              <a:rPr lang="en-US" b="1" dirty="0" err="1" smtClean="0"/>
              <a:t>LeCroy</a:t>
            </a:r>
            <a:r>
              <a:rPr lang="en-US" b="1" dirty="0" smtClean="0"/>
              <a:t> 4616 (Right) &amp; NIM-ECL</a:t>
            </a:r>
          </a:p>
          <a:p>
            <a:pPr algn="ctr"/>
            <a:r>
              <a:rPr lang="en-US" b="1" dirty="0" smtClean="0"/>
              <a:t>(Rack 3, Bot Crate)</a:t>
            </a:r>
          </a:p>
          <a:p>
            <a:pPr algn="ctr"/>
            <a:r>
              <a:rPr lang="en-US" b="1" dirty="0" smtClean="0"/>
              <a:t>April 18, 2017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36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 248"/>
          <p:cNvSpPr/>
          <p:nvPr/>
        </p:nvSpPr>
        <p:spPr>
          <a:xfrm>
            <a:off x="3695358" y="109478"/>
            <a:ext cx="1368444" cy="6685876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4" name="Group 263"/>
          <p:cNvGrpSpPr/>
          <p:nvPr/>
        </p:nvGrpSpPr>
        <p:grpSpPr>
          <a:xfrm>
            <a:off x="3957182" y="655591"/>
            <a:ext cx="827466" cy="1980542"/>
            <a:chOff x="2656570" y="254628"/>
            <a:chExt cx="827466" cy="1980542"/>
          </a:xfrm>
        </p:grpSpPr>
        <p:sp>
          <p:nvSpPr>
            <p:cNvPr id="266" name="Rectangle 265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7" name="Rectangle 266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5" name="Rectangle 274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1" name="Rectangle 280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2892063" y="254628"/>
              <a:ext cx="365692" cy="1980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>
                  <a:solidFill>
                    <a:schemeClr val="bg1"/>
                  </a:solidFill>
                </a:rPr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17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0000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5" name="Rectangle 304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0000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2" name="Rectangle 311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3695359" y="2678399"/>
            <a:ext cx="1381303" cy="4106858"/>
            <a:chOff x="732212" y="2538718"/>
            <a:chExt cx="1381303" cy="4106858"/>
          </a:xfrm>
        </p:grpSpPr>
        <p:sp>
          <p:nvSpPr>
            <p:cNvPr id="319" name="TextBox 318"/>
            <p:cNvSpPr txBox="1"/>
            <p:nvPr/>
          </p:nvSpPr>
          <p:spPr>
            <a:xfrm>
              <a:off x="781323" y="3068073"/>
              <a:ext cx="128753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1           2           3           4</a:t>
              </a:r>
              <a:endParaRPr lang="en-US" sz="900" dirty="0"/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791308" y="3821233"/>
              <a:ext cx="127971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5           6          7            8</a:t>
              </a:r>
              <a:endParaRPr lang="en-US" sz="900" dirty="0"/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799611" y="5115865"/>
              <a:ext cx="13003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9          10        11         12</a:t>
              </a:r>
              <a:endParaRPr lang="en-US" sz="900" dirty="0"/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764629" y="5871490"/>
              <a:ext cx="13310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13         14         15        16</a:t>
              </a:r>
              <a:endParaRPr lang="en-US" sz="900" dirty="0"/>
            </a:p>
          </p:txBody>
        </p:sp>
        <p:grpSp>
          <p:nvGrpSpPr>
            <p:cNvPr id="325" name="Group 324"/>
            <p:cNvGrpSpPr/>
            <p:nvPr/>
          </p:nvGrpSpPr>
          <p:grpSpPr>
            <a:xfrm>
              <a:off x="732212" y="2538718"/>
              <a:ext cx="1367342" cy="1027763"/>
              <a:chOff x="732212" y="2538718"/>
              <a:chExt cx="1367342" cy="1027763"/>
            </a:xfrm>
          </p:grpSpPr>
          <p:sp>
            <p:nvSpPr>
              <p:cNvPr id="420" name="Oval 419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ectangle 420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Oval 421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Oval 422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Oval 423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Oval 424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Oval 425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Oval 426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Oval 427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Oval 428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Oval 429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Oval 430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Oval 431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733313" y="3566481"/>
              <a:ext cx="1367342" cy="1027763"/>
              <a:chOff x="732212" y="2538718"/>
              <a:chExt cx="1367342" cy="1027763"/>
            </a:xfrm>
          </p:grpSpPr>
          <p:sp>
            <p:nvSpPr>
              <p:cNvPr id="407" name="Oval 406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ectangle 407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Oval 409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Oval 410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Oval 411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Oval 412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Oval 413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Oval 414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Oval 415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Oval 416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Oval 417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Oval 418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745072" y="4590050"/>
              <a:ext cx="1367342" cy="1027763"/>
              <a:chOff x="732212" y="2538718"/>
              <a:chExt cx="1367342" cy="1027763"/>
            </a:xfrm>
          </p:grpSpPr>
          <p:sp>
            <p:nvSpPr>
              <p:cNvPr id="394" name="Oval 393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ectangle 394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Oval 395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Oval 396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Oval 397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Oval 401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Oval 403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Oval 405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>
              <a:off x="746173" y="5617813"/>
              <a:ext cx="1367342" cy="1027763"/>
              <a:chOff x="732212" y="2538718"/>
              <a:chExt cx="1367342" cy="1027763"/>
            </a:xfrm>
          </p:grpSpPr>
          <p:sp>
            <p:nvSpPr>
              <p:cNvPr id="331" name="Oval 330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Oval 335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Oval 336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Oval 337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Oval 339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rgbClr val="0000FF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rgbClr val="FF00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433" name="Straight Connector 432"/>
          <p:cNvCxnSpPr/>
          <p:nvPr/>
        </p:nvCxnSpPr>
        <p:spPr>
          <a:xfrm flipV="1">
            <a:off x="3520096" y="4920263"/>
            <a:ext cx="626559" cy="215322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 flipV="1">
            <a:off x="3520096" y="5135587"/>
            <a:ext cx="0" cy="1379294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/>
          <p:cNvCxnSpPr/>
          <p:nvPr/>
        </p:nvCxnSpPr>
        <p:spPr>
          <a:xfrm flipH="1">
            <a:off x="3516231" y="6514881"/>
            <a:ext cx="456478" cy="0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/>
          <p:cNvCxnSpPr>
            <a:stCxn id="391" idx="1"/>
          </p:cNvCxnSpPr>
          <p:nvPr/>
        </p:nvCxnSpPr>
        <p:spPr>
          <a:xfrm flipH="1" flipV="1">
            <a:off x="3957482" y="6514881"/>
            <a:ext cx="205817" cy="72475"/>
          </a:xfrm>
          <a:prstGeom prst="line">
            <a:avLst/>
          </a:prstGeom>
          <a:ln w="12700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>
            <a:endCxn id="334" idx="1"/>
          </p:cNvCxnSpPr>
          <p:nvPr/>
        </p:nvCxnSpPr>
        <p:spPr>
          <a:xfrm>
            <a:off x="3754455" y="5714896"/>
            <a:ext cx="408844" cy="151881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8" name="Arc 437"/>
          <p:cNvSpPr/>
          <p:nvPr/>
        </p:nvSpPr>
        <p:spPr>
          <a:xfrm>
            <a:off x="3420426" y="5619091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9" name="Straight Connector 438"/>
          <p:cNvCxnSpPr/>
          <p:nvPr/>
        </p:nvCxnSpPr>
        <p:spPr>
          <a:xfrm>
            <a:off x="3612036" y="5915715"/>
            <a:ext cx="185999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/>
          <p:cNvCxnSpPr/>
          <p:nvPr/>
        </p:nvCxnSpPr>
        <p:spPr>
          <a:xfrm>
            <a:off x="3608460" y="5714896"/>
            <a:ext cx="15099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>
            <a:off x="2974997" y="5717299"/>
            <a:ext cx="445429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2974997" y="5915715"/>
            <a:ext cx="445429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3" name="Arc 442"/>
          <p:cNvSpPr/>
          <p:nvPr/>
        </p:nvSpPr>
        <p:spPr>
          <a:xfrm>
            <a:off x="3424291" y="5819910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4" name="Straight Connector 443"/>
          <p:cNvCxnSpPr>
            <a:stCxn id="448" idx="1"/>
          </p:cNvCxnSpPr>
          <p:nvPr/>
        </p:nvCxnSpPr>
        <p:spPr>
          <a:xfrm flipH="1" flipV="1">
            <a:off x="4969283" y="5952862"/>
            <a:ext cx="606499" cy="185373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 flipH="1">
            <a:off x="4605691" y="5695308"/>
            <a:ext cx="970091" cy="17147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>
            <a:stCxn id="23" idx="1"/>
          </p:cNvCxnSpPr>
          <p:nvPr/>
        </p:nvCxnSpPr>
        <p:spPr>
          <a:xfrm flipH="1">
            <a:off x="4956425" y="5347490"/>
            <a:ext cx="619357" cy="236142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75782" y="5193601"/>
            <a:ext cx="6833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UNSER</a:t>
            </a:r>
            <a:endParaRPr lang="en-US" sz="1400" dirty="0"/>
          </a:p>
        </p:txBody>
      </p:sp>
      <p:sp>
        <p:nvSpPr>
          <p:cNvPr id="447" name="TextBox 446"/>
          <p:cNvSpPr txBox="1"/>
          <p:nvPr/>
        </p:nvSpPr>
        <p:spPr>
          <a:xfrm>
            <a:off x="5575782" y="5599271"/>
            <a:ext cx="66313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BCM 4</a:t>
            </a:r>
            <a:endParaRPr lang="en-US" sz="1400" dirty="0"/>
          </a:p>
        </p:txBody>
      </p:sp>
      <p:sp>
        <p:nvSpPr>
          <p:cNvPr id="448" name="TextBox 447"/>
          <p:cNvSpPr txBox="1"/>
          <p:nvPr/>
        </p:nvSpPr>
        <p:spPr>
          <a:xfrm>
            <a:off x="5575782" y="5984346"/>
            <a:ext cx="66313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BCM 5</a:t>
            </a:r>
            <a:endParaRPr lang="en-US" sz="1400" dirty="0"/>
          </a:p>
        </p:txBody>
      </p:sp>
      <p:sp>
        <p:nvSpPr>
          <p:cNvPr id="449" name="TextBox 448"/>
          <p:cNvSpPr txBox="1"/>
          <p:nvPr/>
        </p:nvSpPr>
        <p:spPr>
          <a:xfrm>
            <a:off x="2310291" y="5475691"/>
            <a:ext cx="66313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BCM 3</a:t>
            </a:r>
            <a:endParaRPr lang="en-US" sz="1400" dirty="0"/>
          </a:p>
        </p:txBody>
      </p:sp>
      <p:sp>
        <p:nvSpPr>
          <p:cNvPr id="450" name="TextBox 449"/>
          <p:cNvSpPr txBox="1"/>
          <p:nvPr/>
        </p:nvSpPr>
        <p:spPr>
          <a:xfrm>
            <a:off x="2310291" y="5857282"/>
            <a:ext cx="66313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BCM 2</a:t>
            </a:r>
            <a:endParaRPr lang="en-US" sz="1400" dirty="0"/>
          </a:p>
        </p:txBody>
      </p:sp>
      <p:cxnSp>
        <p:nvCxnSpPr>
          <p:cNvPr id="451" name="Straight Connector 450"/>
          <p:cNvCxnSpPr/>
          <p:nvPr/>
        </p:nvCxnSpPr>
        <p:spPr>
          <a:xfrm>
            <a:off x="4900784" y="4586069"/>
            <a:ext cx="558140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2" name="TextBox 451"/>
          <p:cNvSpPr txBox="1"/>
          <p:nvPr/>
        </p:nvSpPr>
        <p:spPr>
          <a:xfrm>
            <a:off x="5458924" y="4069245"/>
            <a:ext cx="1245052" cy="89255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BCM 3 to Ch9</a:t>
            </a:r>
          </a:p>
          <a:p>
            <a:pPr algn="ctr"/>
            <a:r>
              <a:rPr lang="en-US" sz="1400" dirty="0" smtClean="0"/>
              <a:t>NIM-ECL conv.</a:t>
            </a:r>
          </a:p>
          <a:p>
            <a:pPr algn="ctr"/>
            <a:r>
              <a:rPr lang="en-US" sz="1100" dirty="0" smtClean="0"/>
              <a:t>Rack 3 Bot Crate</a:t>
            </a:r>
          </a:p>
          <a:p>
            <a:pPr algn="ctr"/>
            <a:r>
              <a:rPr lang="en-US" sz="1100" dirty="0" smtClean="0"/>
              <a:t>(not used)</a:t>
            </a:r>
            <a:endParaRPr lang="en-US" sz="1100" dirty="0"/>
          </a:p>
        </p:txBody>
      </p:sp>
      <p:sp>
        <p:nvSpPr>
          <p:cNvPr id="453" name="TextBox 452"/>
          <p:cNvSpPr txBox="1"/>
          <p:nvPr/>
        </p:nvSpPr>
        <p:spPr>
          <a:xfrm>
            <a:off x="3713515" y="75152"/>
            <a:ext cx="134649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LeCroy</a:t>
            </a:r>
            <a:r>
              <a:rPr lang="en-US" dirty="0" smtClean="0"/>
              <a:t> 4616</a:t>
            </a:r>
          </a:p>
          <a:p>
            <a:pPr algn="ctr"/>
            <a:r>
              <a:rPr lang="en-US" sz="1100" dirty="0" smtClean="0"/>
              <a:t>(Rack 3 Top Crate)</a:t>
            </a:r>
            <a:endParaRPr lang="en-US" sz="1100" dirty="0"/>
          </a:p>
        </p:txBody>
      </p:sp>
      <p:cxnSp>
        <p:nvCxnSpPr>
          <p:cNvPr id="454" name="Straight Connector 453"/>
          <p:cNvCxnSpPr/>
          <p:nvPr/>
        </p:nvCxnSpPr>
        <p:spPr>
          <a:xfrm>
            <a:off x="4738633" y="2430635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>
            <a:off x="4738633" y="2305928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4738633" y="1929121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>
            <a:off x="4738633" y="2058535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4738633" y="2181814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5397796" y="1827041"/>
            <a:ext cx="543265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dirty="0" err="1" smtClean="0"/>
              <a:t>Ch</a:t>
            </a:r>
            <a:r>
              <a:rPr lang="en-US" sz="900" dirty="0" smtClean="0"/>
              <a:t> 12</a:t>
            </a:r>
          </a:p>
          <a:p>
            <a:pPr algn="ctr">
              <a:lnSpc>
                <a:spcPct val="90000"/>
              </a:lnSpc>
            </a:pPr>
            <a:r>
              <a:rPr lang="en-US" sz="900" dirty="0" err="1" smtClean="0"/>
              <a:t>Ch</a:t>
            </a:r>
            <a:r>
              <a:rPr lang="en-US" sz="900" dirty="0" smtClean="0"/>
              <a:t> 13</a:t>
            </a:r>
          </a:p>
          <a:p>
            <a:pPr algn="ctr">
              <a:lnSpc>
                <a:spcPct val="90000"/>
              </a:lnSpc>
            </a:pPr>
            <a:r>
              <a:rPr lang="en-US" sz="900" dirty="0" err="1" smtClean="0"/>
              <a:t>Ch</a:t>
            </a:r>
            <a:r>
              <a:rPr lang="en-US" sz="900" dirty="0" smtClean="0"/>
              <a:t> 14</a:t>
            </a:r>
          </a:p>
          <a:p>
            <a:pPr algn="ctr">
              <a:lnSpc>
                <a:spcPct val="90000"/>
              </a:lnSpc>
            </a:pPr>
            <a:r>
              <a:rPr lang="en-US" sz="900" dirty="0" err="1" smtClean="0"/>
              <a:t>Ch</a:t>
            </a:r>
            <a:r>
              <a:rPr lang="en-US" sz="900" dirty="0" smtClean="0"/>
              <a:t> 15</a:t>
            </a:r>
          </a:p>
          <a:p>
            <a:pPr algn="ctr">
              <a:lnSpc>
                <a:spcPct val="90000"/>
              </a:lnSpc>
            </a:pPr>
            <a:r>
              <a:rPr lang="en-US" sz="900" dirty="0" err="1" smtClean="0"/>
              <a:t>Ch</a:t>
            </a:r>
            <a:r>
              <a:rPr lang="en-US" sz="900" dirty="0" smtClean="0"/>
              <a:t> 16</a:t>
            </a:r>
          </a:p>
        </p:txBody>
      </p:sp>
      <p:sp>
        <p:nvSpPr>
          <p:cNvPr id="460" name="Right Brace 459"/>
          <p:cNvSpPr/>
          <p:nvPr/>
        </p:nvSpPr>
        <p:spPr>
          <a:xfrm>
            <a:off x="5864467" y="1899547"/>
            <a:ext cx="258615" cy="573200"/>
          </a:xfrm>
          <a:prstGeom prst="rightBrace">
            <a:avLst/>
          </a:prstGeom>
          <a:ln w="285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135515" y="1960675"/>
            <a:ext cx="1156274" cy="4462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 smtClean="0"/>
              <a:t>Scaler</a:t>
            </a:r>
            <a:endParaRPr lang="en-US" sz="1200" dirty="0" smtClean="0"/>
          </a:p>
          <a:p>
            <a:pPr algn="ctr"/>
            <a:r>
              <a:rPr lang="en-US" sz="1100" dirty="0" smtClean="0"/>
              <a:t>Rack 3 Mid Crate</a:t>
            </a:r>
            <a:endParaRPr lang="en-US" sz="1100" dirty="0"/>
          </a:p>
        </p:txBody>
      </p:sp>
      <p:cxnSp>
        <p:nvCxnSpPr>
          <p:cNvPr id="461" name="Straight Connector 460"/>
          <p:cNvCxnSpPr/>
          <p:nvPr/>
        </p:nvCxnSpPr>
        <p:spPr>
          <a:xfrm>
            <a:off x="4738633" y="1205382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4738633" y="721166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>
            <a:off x="4738633" y="968651"/>
            <a:ext cx="76783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4" name="TextBox 463"/>
          <p:cNvSpPr txBox="1"/>
          <p:nvPr/>
        </p:nvSpPr>
        <p:spPr>
          <a:xfrm>
            <a:off x="5469592" y="534154"/>
            <a:ext cx="432405" cy="8032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dirty="0" smtClean="0"/>
              <a:t>Top</a:t>
            </a:r>
          </a:p>
          <a:p>
            <a:pPr>
              <a:lnSpc>
                <a:spcPct val="130000"/>
              </a:lnSpc>
            </a:pPr>
            <a:r>
              <a:rPr lang="en-US" sz="1200" dirty="0" smtClean="0"/>
              <a:t>Mid</a:t>
            </a:r>
          </a:p>
          <a:p>
            <a:pPr>
              <a:lnSpc>
                <a:spcPct val="130000"/>
              </a:lnSpc>
            </a:pPr>
            <a:r>
              <a:rPr lang="en-US" sz="1200" dirty="0" smtClean="0"/>
              <a:t>Bot</a:t>
            </a:r>
            <a:endParaRPr lang="en-US" sz="1200" dirty="0"/>
          </a:p>
        </p:txBody>
      </p:sp>
      <p:sp>
        <p:nvSpPr>
          <p:cNvPr id="465" name="Right Brace 464"/>
          <p:cNvSpPr/>
          <p:nvPr/>
        </p:nvSpPr>
        <p:spPr>
          <a:xfrm>
            <a:off x="5826443" y="659735"/>
            <a:ext cx="258615" cy="573200"/>
          </a:xfrm>
          <a:prstGeom prst="rightBrace">
            <a:avLst/>
          </a:prstGeom>
          <a:ln w="285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TextBox 465"/>
          <p:cNvSpPr txBox="1"/>
          <p:nvPr/>
        </p:nvSpPr>
        <p:spPr>
          <a:xfrm>
            <a:off x="6091850" y="806643"/>
            <a:ext cx="1077789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Sync/Clock/FB</a:t>
            </a:r>
            <a:endParaRPr lang="en-US" sz="1100" dirty="0"/>
          </a:p>
        </p:txBody>
      </p:sp>
      <p:cxnSp>
        <p:nvCxnSpPr>
          <p:cNvPr id="467" name="Straight Connector 466"/>
          <p:cNvCxnSpPr/>
          <p:nvPr/>
        </p:nvCxnSpPr>
        <p:spPr>
          <a:xfrm flipH="1">
            <a:off x="4241575" y="1522932"/>
            <a:ext cx="690967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H="1">
            <a:off x="4779348" y="1749365"/>
            <a:ext cx="153194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V="1">
            <a:off x="4932542" y="1522932"/>
            <a:ext cx="0" cy="226433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3262634" y="1638603"/>
            <a:ext cx="691652" cy="1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3262634" y="1080535"/>
            <a:ext cx="691652" cy="1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7" name="TextBox 476"/>
          <p:cNvSpPr txBox="1"/>
          <p:nvPr/>
        </p:nvSpPr>
        <p:spPr>
          <a:xfrm>
            <a:off x="2013574" y="775296"/>
            <a:ext cx="1249060" cy="56630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 smtClean="0"/>
              <a:t>From TS</a:t>
            </a:r>
          </a:p>
          <a:p>
            <a:pPr algn="ctr">
              <a:lnSpc>
                <a:spcPct val="80000"/>
              </a:lnSpc>
            </a:pPr>
            <a:r>
              <a:rPr lang="en-US" sz="1200" dirty="0" smtClean="0"/>
              <a:t>Rack 3 Mid Crate</a:t>
            </a:r>
          </a:p>
          <a:p>
            <a:pPr algn="ctr">
              <a:lnSpc>
                <a:spcPct val="80000"/>
              </a:lnSpc>
            </a:pPr>
            <a:r>
              <a:rPr lang="en-US" sz="1200" dirty="0" smtClean="0"/>
              <a:t>output 2</a:t>
            </a:r>
            <a:endParaRPr lang="en-US" sz="1200" dirty="0"/>
          </a:p>
        </p:txBody>
      </p:sp>
      <p:sp>
        <p:nvSpPr>
          <p:cNvPr id="478" name="TextBox 477"/>
          <p:cNvSpPr txBox="1"/>
          <p:nvPr/>
        </p:nvSpPr>
        <p:spPr>
          <a:xfrm>
            <a:off x="2013574" y="1388177"/>
            <a:ext cx="1249060" cy="56630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 smtClean="0"/>
              <a:t>From TS</a:t>
            </a:r>
          </a:p>
          <a:p>
            <a:pPr algn="ctr">
              <a:lnSpc>
                <a:spcPct val="80000"/>
              </a:lnSpc>
            </a:pPr>
            <a:r>
              <a:rPr lang="en-US" sz="1200" dirty="0" smtClean="0"/>
              <a:t>Rack 3 Mid Crate</a:t>
            </a:r>
          </a:p>
          <a:p>
            <a:pPr algn="ctr">
              <a:lnSpc>
                <a:spcPct val="80000"/>
              </a:lnSpc>
            </a:pPr>
            <a:r>
              <a:rPr lang="en-US" sz="1200" dirty="0" smtClean="0"/>
              <a:t>output 1A0</a:t>
            </a:r>
            <a:endParaRPr lang="en-US" sz="1200" dirty="0"/>
          </a:p>
        </p:txBody>
      </p:sp>
      <p:sp>
        <p:nvSpPr>
          <p:cNvPr id="479" name="TextBox 478"/>
          <p:cNvSpPr txBox="1"/>
          <p:nvPr/>
        </p:nvSpPr>
        <p:spPr>
          <a:xfrm>
            <a:off x="536415" y="2868916"/>
            <a:ext cx="2726219" cy="1200329"/>
          </a:xfrm>
          <a:prstGeom prst="rect">
            <a:avLst/>
          </a:prstGeom>
          <a:solidFill>
            <a:srgbClr val="D9D9D9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RHRS</a:t>
            </a:r>
          </a:p>
          <a:p>
            <a:pPr algn="ctr"/>
            <a:r>
              <a:rPr lang="en-US" b="1" dirty="0" err="1" smtClean="0"/>
              <a:t>LeCroy</a:t>
            </a:r>
            <a:r>
              <a:rPr lang="en-US" b="1" dirty="0" smtClean="0"/>
              <a:t> 4616</a:t>
            </a:r>
          </a:p>
          <a:p>
            <a:pPr algn="ctr"/>
            <a:r>
              <a:rPr lang="en-US" b="1" dirty="0" smtClean="0"/>
              <a:t>(Rack 3, Top Crate)</a:t>
            </a:r>
          </a:p>
          <a:p>
            <a:pPr algn="ctr"/>
            <a:r>
              <a:rPr lang="en-US" b="1" dirty="0" smtClean="0"/>
              <a:t>April 18, 2017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52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17341" y="594980"/>
            <a:ext cx="1487296" cy="6144310"/>
            <a:chOff x="1533056" y="423352"/>
            <a:chExt cx="1654176" cy="6315938"/>
          </a:xfrm>
        </p:grpSpPr>
        <p:grpSp>
          <p:nvGrpSpPr>
            <p:cNvPr id="5" name="Group 4"/>
            <p:cNvGrpSpPr/>
            <p:nvPr/>
          </p:nvGrpSpPr>
          <p:grpSpPr>
            <a:xfrm>
              <a:off x="1533056" y="3581321"/>
              <a:ext cx="1654175" cy="3157969"/>
              <a:chOff x="3432218" y="697957"/>
              <a:chExt cx="1395768" cy="407332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432218" y="697957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3432218" y="1716288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3432218" y="2734619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3432218" y="3752950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7" name="Group 266"/>
            <p:cNvGrpSpPr/>
            <p:nvPr/>
          </p:nvGrpSpPr>
          <p:grpSpPr>
            <a:xfrm>
              <a:off x="1533057" y="423352"/>
              <a:ext cx="1654175" cy="3157969"/>
              <a:chOff x="3432218" y="697957"/>
              <a:chExt cx="1395768" cy="4073324"/>
            </a:xfrm>
          </p:grpSpPr>
          <p:sp>
            <p:nvSpPr>
              <p:cNvPr id="269" name="Rectangle 268"/>
              <p:cNvSpPr/>
              <p:nvPr/>
            </p:nvSpPr>
            <p:spPr>
              <a:xfrm>
                <a:off x="3432218" y="697957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3432218" y="1716288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3432218" y="2734619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3432218" y="3752950"/>
                <a:ext cx="1395768" cy="1018331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164607" y="110189"/>
            <a:ext cx="159530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Octal Discriminator</a:t>
            </a:r>
          </a:p>
          <a:p>
            <a:pPr algn="ctr"/>
            <a:r>
              <a:rPr lang="en-US" sz="1100" dirty="0" smtClean="0"/>
              <a:t>(Rack 3 Bot Crate)</a:t>
            </a:r>
            <a:endParaRPr lang="en-US" sz="1100" dirty="0"/>
          </a:p>
        </p:txBody>
      </p:sp>
      <p:sp>
        <p:nvSpPr>
          <p:cNvPr id="275" name="Rectangle 274"/>
          <p:cNvSpPr/>
          <p:nvPr/>
        </p:nvSpPr>
        <p:spPr>
          <a:xfrm>
            <a:off x="217342" y="3341040"/>
            <a:ext cx="491951" cy="641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217342" y="121631"/>
            <a:ext cx="1487295" cy="6617659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30574" y="2276134"/>
            <a:ext cx="1039225" cy="479603"/>
            <a:chOff x="1746289" y="2276134"/>
            <a:chExt cx="1039225" cy="479603"/>
          </a:xfrm>
        </p:grpSpPr>
        <p:sp>
          <p:nvSpPr>
            <p:cNvPr id="278" name="Oval 277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746289" y="22797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422787" y="3065085"/>
            <a:ext cx="1039225" cy="479603"/>
            <a:chOff x="1746289" y="2276134"/>
            <a:chExt cx="1039225" cy="479603"/>
          </a:xfrm>
        </p:grpSpPr>
        <p:sp>
          <p:nvSpPr>
            <p:cNvPr id="290" name="Oval 289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/>
            <p:cNvSpPr/>
            <p:nvPr/>
          </p:nvSpPr>
          <p:spPr>
            <a:xfrm>
              <a:off x="1746289" y="2279788"/>
              <a:ext cx="139053" cy="140000"/>
            </a:xfrm>
            <a:prstGeom prst="ellipse">
              <a:avLst/>
            </a:prstGeom>
            <a:solidFill>
              <a:srgbClr val="0000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422787" y="3786641"/>
            <a:ext cx="1039225" cy="483257"/>
            <a:chOff x="1746289" y="2276134"/>
            <a:chExt cx="1039225" cy="483257"/>
          </a:xfrm>
        </p:grpSpPr>
        <p:sp>
          <p:nvSpPr>
            <p:cNvPr id="301" name="Oval 300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>
              <a:off x="1746289" y="261939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422787" y="4591231"/>
            <a:ext cx="1039225" cy="483257"/>
            <a:chOff x="1746289" y="2276134"/>
            <a:chExt cx="1039225" cy="483257"/>
          </a:xfrm>
        </p:grpSpPr>
        <p:sp>
          <p:nvSpPr>
            <p:cNvPr id="312" name="Oval 311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46289" y="2619391"/>
              <a:ext cx="139053" cy="140000"/>
            </a:xfrm>
            <a:prstGeom prst="ellipse">
              <a:avLst/>
            </a:prstGeom>
            <a:solidFill>
              <a:srgbClr val="0000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1" name="Group 320"/>
          <p:cNvGrpSpPr/>
          <p:nvPr/>
        </p:nvGrpSpPr>
        <p:grpSpPr>
          <a:xfrm>
            <a:off x="415000" y="5360064"/>
            <a:ext cx="1039225" cy="483257"/>
            <a:chOff x="1746289" y="2276134"/>
            <a:chExt cx="1039225" cy="483257"/>
          </a:xfrm>
        </p:grpSpPr>
        <p:sp>
          <p:nvSpPr>
            <p:cNvPr id="323" name="Oval 322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>
              <a:off x="1746289" y="261939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415000" y="6118885"/>
            <a:ext cx="1039225" cy="483257"/>
            <a:chOff x="1746289" y="2276134"/>
            <a:chExt cx="1039225" cy="483257"/>
          </a:xfrm>
        </p:grpSpPr>
        <p:sp>
          <p:nvSpPr>
            <p:cNvPr id="332" name="Oval 331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746289" y="261939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415000" y="1500005"/>
            <a:ext cx="1039225" cy="479603"/>
            <a:chOff x="1746289" y="2276134"/>
            <a:chExt cx="1039225" cy="479603"/>
          </a:xfrm>
        </p:grpSpPr>
        <p:sp>
          <p:nvSpPr>
            <p:cNvPr id="389" name="Oval 388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6289" y="22797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415000" y="748494"/>
            <a:ext cx="1039225" cy="479603"/>
            <a:chOff x="1746289" y="2276134"/>
            <a:chExt cx="1039225" cy="479603"/>
          </a:xfrm>
        </p:grpSpPr>
        <p:sp>
          <p:nvSpPr>
            <p:cNvPr id="396" name="Oval 395"/>
            <p:cNvSpPr/>
            <p:nvPr/>
          </p:nvSpPr>
          <p:spPr>
            <a:xfrm>
              <a:off x="2646461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>
              <a:off x="2646461" y="22761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46289" y="22797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2211703" y="261573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2" name="Oval 401"/>
          <p:cNvSpPr/>
          <p:nvPr/>
        </p:nvSpPr>
        <p:spPr>
          <a:xfrm>
            <a:off x="422787" y="3595781"/>
            <a:ext cx="139053" cy="140000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07124" y="552018"/>
            <a:ext cx="3642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out</a:t>
            </a:r>
            <a:endParaRPr lang="en-US" sz="1000" dirty="0"/>
          </a:p>
        </p:txBody>
      </p:sp>
      <p:sp>
        <p:nvSpPr>
          <p:cNvPr id="403" name="TextBox 402"/>
          <p:cNvSpPr txBox="1"/>
          <p:nvPr/>
        </p:nvSpPr>
        <p:spPr>
          <a:xfrm>
            <a:off x="1207124" y="895393"/>
            <a:ext cx="3642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out</a:t>
            </a:r>
            <a:endParaRPr lang="en-US" sz="1000" dirty="0"/>
          </a:p>
        </p:txBody>
      </p:sp>
      <p:sp>
        <p:nvSpPr>
          <p:cNvPr id="404" name="TextBox 403"/>
          <p:cNvSpPr txBox="1"/>
          <p:nvPr/>
        </p:nvSpPr>
        <p:spPr>
          <a:xfrm>
            <a:off x="765312" y="895393"/>
            <a:ext cx="3642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out</a:t>
            </a:r>
            <a:endParaRPr lang="en-US" sz="1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68001" y="983239"/>
            <a:ext cx="145640" cy="0"/>
          </a:xfrm>
          <a:prstGeom prst="line">
            <a:avLst/>
          </a:prstGeom>
          <a:ln w="31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5" name="TextBox 404"/>
          <p:cNvSpPr txBox="1"/>
          <p:nvPr/>
        </p:nvSpPr>
        <p:spPr>
          <a:xfrm>
            <a:off x="345870" y="556032"/>
            <a:ext cx="281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in</a:t>
            </a:r>
            <a:endParaRPr lang="en-US" sz="1000" dirty="0"/>
          </a:p>
        </p:txBody>
      </p:sp>
      <p:cxnSp>
        <p:nvCxnSpPr>
          <p:cNvPr id="406" name="Straight Connector 405"/>
          <p:cNvCxnSpPr/>
          <p:nvPr/>
        </p:nvCxnSpPr>
        <p:spPr>
          <a:xfrm>
            <a:off x="1358811" y="3473619"/>
            <a:ext cx="54031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99130" y="3056790"/>
            <a:ext cx="732206" cy="8361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 err="1" smtClean="0"/>
              <a:t>LeCroy</a:t>
            </a:r>
            <a:r>
              <a:rPr lang="en-US" sz="1000" dirty="0" smtClean="0"/>
              <a:t> 4616 (Right)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input 8</a:t>
            </a:r>
            <a:endParaRPr lang="en-US" sz="1000" dirty="0"/>
          </a:p>
        </p:txBody>
      </p:sp>
      <p:cxnSp>
        <p:nvCxnSpPr>
          <p:cNvPr id="407" name="Straight Connector 406"/>
          <p:cNvCxnSpPr>
            <a:endCxn id="294" idx="7"/>
          </p:cNvCxnSpPr>
          <p:nvPr/>
        </p:nvCxnSpPr>
        <p:spPr>
          <a:xfrm flipH="1">
            <a:off x="541476" y="2967750"/>
            <a:ext cx="485778" cy="121492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/>
          <p:nvPr/>
        </p:nvCxnSpPr>
        <p:spPr>
          <a:xfrm>
            <a:off x="1358812" y="4659883"/>
            <a:ext cx="54031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>
            <a:off x="1358812" y="5009817"/>
            <a:ext cx="54031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H="1" flipV="1">
            <a:off x="537918" y="5044928"/>
            <a:ext cx="669206" cy="55017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 flipH="1">
            <a:off x="1207124" y="5595098"/>
            <a:ext cx="692006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2" name="TextBox 411"/>
          <p:cNvSpPr txBox="1"/>
          <p:nvPr/>
        </p:nvSpPr>
        <p:spPr>
          <a:xfrm>
            <a:off x="1899129" y="4188338"/>
            <a:ext cx="732206" cy="58990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 smtClean="0"/>
              <a:t>NIM – ECL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input 14</a:t>
            </a:r>
            <a:endParaRPr lang="en-US" sz="1000" dirty="0"/>
          </a:p>
        </p:txBody>
      </p:sp>
      <p:sp>
        <p:nvSpPr>
          <p:cNvPr id="413" name="TextBox 412"/>
          <p:cNvSpPr txBox="1"/>
          <p:nvPr/>
        </p:nvSpPr>
        <p:spPr>
          <a:xfrm>
            <a:off x="1899129" y="4779535"/>
            <a:ext cx="732206" cy="58990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 smtClean="0"/>
              <a:t>NIM – ECL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input 13</a:t>
            </a:r>
            <a:endParaRPr lang="en-US" sz="1000" dirty="0"/>
          </a:p>
        </p:txBody>
      </p:sp>
      <p:sp>
        <p:nvSpPr>
          <p:cNvPr id="415" name="TextBox 414"/>
          <p:cNvSpPr txBox="1"/>
          <p:nvPr/>
        </p:nvSpPr>
        <p:spPr>
          <a:xfrm>
            <a:off x="1899129" y="5487988"/>
            <a:ext cx="732206" cy="8361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 err="1" smtClean="0"/>
              <a:t>LeCroy</a:t>
            </a:r>
            <a:r>
              <a:rPr lang="en-US" sz="1000" dirty="0" smtClean="0"/>
              <a:t> 4616 (Right)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output 13</a:t>
            </a:r>
            <a:endParaRPr lang="en-US" sz="1000" dirty="0"/>
          </a:p>
        </p:txBody>
      </p:sp>
      <p:cxnSp>
        <p:nvCxnSpPr>
          <p:cNvPr id="416" name="Straight Connector 415"/>
          <p:cNvCxnSpPr/>
          <p:nvPr/>
        </p:nvCxnSpPr>
        <p:spPr>
          <a:xfrm flipH="1">
            <a:off x="1015813" y="2967750"/>
            <a:ext cx="1888631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7" name="Rectangle 416"/>
          <p:cNvSpPr/>
          <p:nvPr/>
        </p:nvSpPr>
        <p:spPr>
          <a:xfrm>
            <a:off x="3457987" y="1952219"/>
            <a:ext cx="1487295" cy="4102653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TextBox 421"/>
          <p:cNvSpPr txBox="1"/>
          <p:nvPr/>
        </p:nvSpPr>
        <p:spPr>
          <a:xfrm>
            <a:off x="3478038" y="1952219"/>
            <a:ext cx="142859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Dual Gate </a:t>
            </a:r>
            <a:r>
              <a:rPr lang="en-US" sz="1400" dirty="0" err="1" smtClean="0"/>
              <a:t>Grator</a:t>
            </a:r>
            <a:endParaRPr lang="en-US" sz="1400" dirty="0" smtClean="0"/>
          </a:p>
          <a:p>
            <a:pPr algn="ctr"/>
            <a:r>
              <a:rPr lang="en-US" sz="1100" dirty="0" smtClean="0"/>
              <a:t>(Rack 3 Bot Crate)</a:t>
            </a:r>
            <a:endParaRPr lang="en-US" sz="1100" dirty="0"/>
          </a:p>
        </p:txBody>
      </p:sp>
      <p:grpSp>
        <p:nvGrpSpPr>
          <p:cNvPr id="133" name="Group 132"/>
          <p:cNvGrpSpPr/>
          <p:nvPr/>
        </p:nvGrpSpPr>
        <p:grpSpPr>
          <a:xfrm>
            <a:off x="3457987" y="4244527"/>
            <a:ext cx="1487295" cy="1800034"/>
            <a:chOff x="3836282" y="4930834"/>
            <a:chExt cx="1487295" cy="1800034"/>
          </a:xfrm>
        </p:grpSpPr>
        <p:sp>
          <p:nvSpPr>
            <p:cNvPr id="420" name="Rectangle 419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0000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436" name="Oval 435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Oval 436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start                  busy                  stop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in                                   out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43" name="TextBox 442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BLANK                  TTL                  DEL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44" name="TextBox 443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OR                    NIM                  NIM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445" name="Straight Connector 444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6" name="Oval 445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8" name="Group 447"/>
          <p:cNvGrpSpPr/>
          <p:nvPr/>
        </p:nvGrpSpPr>
        <p:grpSpPr>
          <a:xfrm>
            <a:off x="3457987" y="2444493"/>
            <a:ext cx="1487295" cy="1800034"/>
            <a:chOff x="3836282" y="4930834"/>
            <a:chExt cx="1487295" cy="1800034"/>
          </a:xfrm>
        </p:grpSpPr>
        <p:sp>
          <p:nvSpPr>
            <p:cNvPr id="449" name="Rectangle 448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0000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9" name="Group 458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473" name="Oval 472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Oval 473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75" name="Straight Connector 474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0" name="TextBox 459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start                  busy                  stop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461" name="Straight Connector 460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Straight Connector 461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7" name="TextBox 466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in                                   out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68" name="TextBox 467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BLANK                  TTL                  DEL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69" name="TextBox 468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OR                    NIM                  NIM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470" name="Straight Connector 469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1" name="Oval 470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76" name="Straight Connector 475"/>
          <p:cNvCxnSpPr/>
          <p:nvPr/>
        </p:nvCxnSpPr>
        <p:spPr>
          <a:xfrm flipV="1">
            <a:off x="2904444" y="1863227"/>
            <a:ext cx="0" cy="1104363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6339645" y="3838361"/>
            <a:ext cx="1341429" cy="1327821"/>
            <a:chOff x="5769584" y="2241469"/>
            <a:chExt cx="1341429" cy="1327821"/>
          </a:xfrm>
        </p:grpSpPr>
        <p:sp>
          <p:nvSpPr>
            <p:cNvPr id="517" name="TextBox 516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518" name="TextBox 517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sp>
          <p:nvSpPr>
            <p:cNvPr id="479" name="Oval 478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Oval 479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Oval 515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rgbClr val="0000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9" name="Straight Connector 518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Straight Connector 519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1" name="TextBox 520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522" name="Straight Connector 521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3" name="TextBox 522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2" name="Group 551"/>
          <p:cNvGrpSpPr/>
          <p:nvPr/>
        </p:nvGrpSpPr>
        <p:grpSpPr>
          <a:xfrm>
            <a:off x="6339645" y="5154424"/>
            <a:ext cx="1341429" cy="1327821"/>
            <a:chOff x="5769584" y="2241469"/>
            <a:chExt cx="1341429" cy="1327821"/>
          </a:xfrm>
        </p:grpSpPr>
        <p:sp>
          <p:nvSpPr>
            <p:cNvPr id="564" name="TextBox 563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565" name="TextBox 564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sp>
          <p:nvSpPr>
            <p:cNvPr id="553" name="Oval 552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Oval 556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Oval 557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Oval 562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rgbClr val="0000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6" name="Straight Connector 565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Connector 566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8" name="TextBox 567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569" name="Straight Connector 568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0" name="TextBox 569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571" name="Rectangle 570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6340059" y="1207078"/>
            <a:ext cx="1341429" cy="1327821"/>
            <a:chOff x="5769584" y="2241469"/>
            <a:chExt cx="1341429" cy="1327821"/>
          </a:xfrm>
        </p:grpSpPr>
        <p:sp>
          <p:nvSpPr>
            <p:cNvPr id="584" name="TextBox 583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585" name="TextBox 584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sp>
          <p:nvSpPr>
            <p:cNvPr id="573" name="Oval 572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Oval 574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Oval 575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rgbClr val="0000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Oval 581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rgbClr val="FF0000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6" name="Straight Connector 585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8" name="TextBox 587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589" name="Straight Connector 588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0" name="TextBox 589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591" name="Rectangle 590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2" name="Group 591"/>
          <p:cNvGrpSpPr/>
          <p:nvPr/>
        </p:nvGrpSpPr>
        <p:grpSpPr>
          <a:xfrm>
            <a:off x="6340059" y="2523141"/>
            <a:ext cx="1341429" cy="1327821"/>
            <a:chOff x="5769584" y="2241469"/>
            <a:chExt cx="1341429" cy="1327821"/>
          </a:xfrm>
        </p:grpSpPr>
        <p:sp>
          <p:nvSpPr>
            <p:cNvPr id="593" name="Oval 592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Oval 593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Oval 598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Oval 599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TextBox 603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605" name="TextBox 604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06" name="Straight Connector 605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Straight Connector 606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8" name="TextBox 607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609" name="Straight Connector 608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0" name="TextBox 609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611" name="Rectangle 610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2" name="Rectangle 611"/>
          <p:cNvSpPr/>
          <p:nvPr/>
        </p:nvSpPr>
        <p:spPr>
          <a:xfrm>
            <a:off x="6329629" y="748495"/>
            <a:ext cx="1351860" cy="5740728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6862501" y="14394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13" name="TextBox 612"/>
          <p:cNvSpPr txBox="1"/>
          <p:nvPr/>
        </p:nvSpPr>
        <p:spPr>
          <a:xfrm>
            <a:off x="6859762" y="407514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14" name="TextBox 613"/>
          <p:cNvSpPr txBox="1"/>
          <p:nvPr/>
        </p:nvSpPr>
        <p:spPr>
          <a:xfrm>
            <a:off x="6863963" y="540640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615" name="Straight Connector 614"/>
          <p:cNvCxnSpPr/>
          <p:nvPr/>
        </p:nvCxnSpPr>
        <p:spPr>
          <a:xfrm>
            <a:off x="5171208" y="2071731"/>
            <a:ext cx="1308752" cy="0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6" name="Straight Connector 615"/>
          <p:cNvCxnSpPr/>
          <p:nvPr/>
        </p:nvCxnSpPr>
        <p:spPr>
          <a:xfrm>
            <a:off x="4702657" y="5848093"/>
            <a:ext cx="468551" cy="0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7" name="Straight Connector 616"/>
          <p:cNvCxnSpPr/>
          <p:nvPr/>
        </p:nvCxnSpPr>
        <p:spPr>
          <a:xfrm flipV="1">
            <a:off x="5171208" y="2071731"/>
            <a:ext cx="0" cy="3776364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8" name="Arc 617"/>
          <p:cNvSpPr/>
          <p:nvPr/>
        </p:nvSpPr>
        <p:spPr>
          <a:xfrm>
            <a:off x="5075403" y="3959723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9" name="Straight Connector 618"/>
          <p:cNvCxnSpPr/>
          <p:nvPr/>
        </p:nvCxnSpPr>
        <p:spPr>
          <a:xfrm>
            <a:off x="5267013" y="4051877"/>
            <a:ext cx="1212947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0" name="Straight Connector 619"/>
          <p:cNvCxnSpPr/>
          <p:nvPr/>
        </p:nvCxnSpPr>
        <p:spPr>
          <a:xfrm>
            <a:off x="4667723" y="4052595"/>
            <a:ext cx="414502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 flipH="1">
            <a:off x="7191693" y="2404376"/>
            <a:ext cx="210782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/>
          <p:nvPr/>
        </p:nvCxnSpPr>
        <p:spPr>
          <a:xfrm>
            <a:off x="7198244" y="1863227"/>
            <a:ext cx="0" cy="541149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/>
          <p:nvPr/>
        </p:nvCxnSpPr>
        <p:spPr>
          <a:xfrm>
            <a:off x="2904444" y="1863227"/>
            <a:ext cx="4293063" cy="0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9" name="TextBox 638"/>
          <p:cNvSpPr txBox="1"/>
          <p:nvPr/>
        </p:nvSpPr>
        <p:spPr>
          <a:xfrm>
            <a:off x="5426329" y="5580560"/>
            <a:ext cx="732206" cy="8361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dirty="0" err="1" smtClean="0"/>
              <a:t>LeCroy</a:t>
            </a:r>
            <a:r>
              <a:rPr lang="en-US" sz="1000" dirty="0" smtClean="0"/>
              <a:t> 4616 (Right)</a:t>
            </a:r>
          </a:p>
          <a:p>
            <a:pPr algn="ctr">
              <a:lnSpc>
                <a:spcPct val="80000"/>
              </a:lnSpc>
            </a:pPr>
            <a:r>
              <a:rPr lang="en-US" sz="10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1000" dirty="0"/>
              <a:t>o</a:t>
            </a:r>
            <a:r>
              <a:rPr lang="en-US" sz="1000" dirty="0" smtClean="0"/>
              <a:t>utput 15</a:t>
            </a:r>
            <a:endParaRPr lang="en-US" sz="1000" dirty="0"/>
          </a:p>
        </p:txBody>
      </p:sp>
      <p:cxnSp>
        <p:nvCxnSpPr>
          <p:cNvPr id="640" name="Straight Connector 639"/>
          <p:cNvCxnSpPr/>
          <p:nvPr/>
        </p:nvCxnSpPr>
        <p:spPr>
          <a:xfrm>
            <a:off x="5766126" y="5370932"/>
            <a:ext cx="713834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2" name="Straight Connector 641"/>
          <p:cNvCxnSpPr/>
          <p:nvPr/>
        </p:nvCxnSpPr>
        <p:spPr>
          <a:xfrm>
            <a:off x="5766126" y="5369440"/>
            <a:ext cx="0" cy="207713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/>
          <p:cNvCxnSpPr/>
          <p:nvPr/>
        </p:nvCxnSpPr>
        <p:spPr>
          <a:xfrm>
            <a:off x="3233692" y="3364910"/>
            <a:ext cx="429740" cy="0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7" name="Straight Connector 646"/>
          <p:cNvCxnSpPr/>
          <p:nvPr/>
        </p:nvCxnSpPr>
        <p:spPr>
          <a:xfrm flipV="1">
            <a:off x="3233692" y="3364910"/>
            <a:ext cx="0" cy="3295859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9" name="Straight Connector 648"/>
          <p:cNvCxnSpPr/>
          <p:nvPr/>
        </p:nvCxnSpPr>
        <p:spPr>
          <a:xfrm>
            <a:off x="3233207" y="6660769"/>
            <a:ext cx="5727060" cy="0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Connector 650"/>
          <p:cNvCxnSpPr/>
          <p:nvPr/>
        </p:nvCxnSpPr>
        <p:spPr>
          <a:xfrm>
            <a:off x="7502163" y="5984050"/>
            <a:ext cx="1458104" cy="0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6" name="Straight Connector 655"/>
          <p:cNvCxnSpPr/>
          <p:nvPr/>
        </p:nvCxnSpPr>
        <p:spPr>
          <a:xfrm flipV="1">
            <a:off x="8960267" y="5996193"/>
            <a:ext cx="0" cy="664577"/>
          </a:xfrm>
          <a:prstGeom prst="line">
            <a:avLst/>
          </a:prstGeom>
          <a:ln w="12700" cmpd="sng">
            <a:solidFill>
              <a:srgbClr val="0000FF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/>
          <p:nvPr/>
        </p:nvCxnSpPr>
        <p:spPr>
          <a:xfrm>
            <a:off x="3153970" y="6739290"/>
            <a:ext cx="589491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/>
          <p:nvPr/>
        </p:nvCxnSpPr>
        <p:spPr>
          <a:xfrm>
            <a:off x="7504917" y="5375799"/>
            <a:ext cx="1543968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/>
          <p:nvPr/>
        </p:nvCxnSpPr>
        <p:spPr>
          <a:xfrm flipV="1">
            <a:off x="9048885" y="5369440"/>
            <a:ext cx="0" cy="136985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1" name="Straight Connector 670"/>
          <p:cNvCxnSpPr/>
          <p:nvPr/>
        </p:nvCxnSpPr>
        <p:spPr>
          <a:xfrm flipV="1">
            <a:off x="3153970" y="5154424"/>
            <a:ext cx="0" cy="1591225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3" name="Arc 672"/>
          <p:cNvSpPr/>
          <p:nvPr/>
        </p:nvSpPr>
        <p:spPr>
          <a:xfrm>
            <a:off x="3153970" y="5076493"/>
            <a:ext cx="191610" cy="191610"/>
          </a:xfrm>
          <a:prstGeom prst="arc">
            <a:avLst>
              <a:gd name="adj1" fmla="val 10818330"/>
              <a:gd name="adj2" fmla="val 0"/>
            </a:avLst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4" name="Straight Connector 673"/>
          <p:cNvCxnSpPr>
            <a:stCxn id="673" idx="2"/>
          </p:cNvCxnSpPr>
          <p:nvPr/>
        </p:nvCxnSpPr>
        <p:spPr>
          <a:xfrm flipV="1">
            <a:off x="3345580" y="5166182"/>
            <a:ext cx="322131" cy="6116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8" name="Straight Connector 677"/>
          <p:cNvCxnSpPr/>
          <p:nvPr/>
        </p:nvCxnSpPr>
        <p:spPr>
          <a:xfrm>
            <a:off x="7502163" y="1427732"/>
            <a:ext cx="435082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0" name="Straight Connector 679"/>
          <p:cNvCxnSpPr/>
          <p:nvPr/>
        </p:nvCxnSpPr>
        <p:spPr>
          <a:xfrm>
            <a:off x="7502163" y="4059861"/>
            <a:ext cx="435082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7502163" y="4389008"/>
            <a:ext cx="435082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>
            <a:off x="7502163" y="6343151"/>
            <a:ext cx="352675" cy="0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3" name="TextBox 682"/>
          <p:cNvSpPr txBox="1"/>
          <p:nvPr/>
        </p:nvSpPr>
        <p:spPr>
          <a:xfrm>
            <a:off x="2855229" y="223558"/>
            <a:ext cx="2726219" cy="1477328"/>
          </a:xfrm>
          <a:prstGeom prst="rect">
            <a:avLst/>
          </a:prstGeom>
          <a:solidFill>
            <a:srgbClr val="D9D9D9"/>
          </a:solidFill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RHRS</a:t>
            </a:r>
          </a:p>
          <a:p>
            <a:pPr algn="ctr"/>
            <a:r>
              <a:rPr lang="en-US" b="1" dirty="0" smtClean="0"/>
              <a:t>Discriminator, Gate Generator, Logic Unit</a:t>
            </a:r>
          </a:p>
          <a:p>
            <a:pPr algn="ctr"/>
            <a:r>
              <a:rPr lang="en-US" b="1" dirty="0" smtClean="0"/>
              <a:t>(Rack 3, Bot Crate)</a:t>
            </a:r>
          </a:p>
          <a:p>
            <a:pPr algn="ctr"/>
            <a:r>
              <a:rPr lang="en-US" b="1" dirty="0" smtClean="0"/>
              <a:t>April 18, 2017</a:t>
            </a:r>
            <a:endParaRPr lang="en-US" b="1" dirty="0"/>
          </a:p>
        </p:txBody>
      </p:sp>
      <p:sp>
        <p:nvSpPr>
          <p:cNvPr id="684" name="TextBox 683"/>
          <p:cNvSpPr txBox="1"/>
          <p:nvPr/>
        </p:nvSpPr>
        <p:spPr>
          <a:xfrm>
            <a:off x="6406311" y="732297"/>
            <a:ext cx="12130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Quad Logic</a:t>
            </a:r>
          </a:p>
          <a:p>
            <a:pPr algn="ctr"/>
            <a:r>
              <a:rPr lang="en-US" sz="1100" dirty="0" smtClean="0"/>
              <a:t>(Rack 3 Bot Crate)</a:t>
            </a:r>
            <a:endParaRPr lang="en-US" sz="1100" dirty="0"/>
          </a:p>
        </p:txBody>
      </p:sp>
      <p:sp>
        <p:nvSpPr>
          <p:cNvPr id="685" name="TextBox 684"/>
          <p:cNvSpPr txBox="1"/>
          <p:nvPr/>
        </p:nvSpPr>
        <p:spPr>
          <a:xfrm>
            <a:off x="7860730" y="6135380"/>
            <a:ext cx="886703" cy="42934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00" dirty="0" smtClean="0"/>
              <a:t>NIM-ECL (Rack 3 Bot Crate) input 11</a:t>
            </a:r>
            <a:endParaRPr lang="en-US" sz="900" dirty="0"/>
          </a:p>
        </p:txBody>
      </p:sp>
      <p:sp>
        <p:nvSpPr>
          <p:cNvPr id="688" name="TextBox 687"/>
          <p:cNvSpPr txBox="1"/>
          <p:nvPr/>
        </p:nvSpPr>
        <p:spPr>
          <a:xfrm>
            <a:off x="7937245" y="4328567"/>
            <a:ext cx="978514" cy="54014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00" dirty="0" err="1" smtClean="0"/>
              <a:t>LeCroy</a:t>
            </a:r>
            <a:r>
              <a:rPr lang="en-US" sz="900" dirty="0" smtClean="0"/>
              <a:t> 4616 (Right)</a:t>
            </a:r>
          </a:p>
          <a:p>
            <a:pPr algn="ctr">
              <a:lnSpc>
                <a:spcPct val="80000"/>
              </a:lnSpc>
            </a:pPr>
            <a:r>
              <a:rPr lang="en-US" sz="9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900" dirty="0" smtClean="0"/>
              <a:t>input 2</a:t>
            </a:r>
            <a:endParaRPr lang="en-US" sz="900" dirty="0"/>
          </a:p>
        </p:txBody>
      </p:sp>
      <p:sp>
        <p:nvSpPr>
          <p:cNvPr id="689" name="TextBox 688"/>
          <p:cNvSpPr txBox="1"/>
          <p:nvPr/>
        </p:nvSpPr>
        <p:spPr>
          <a:xfrm>
            <a:off x="7937245" y="3729750"/>
            <a:ext cx="978514" cy="54014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00" dirty="0" err="1" smtClean="0"/>
              <a:t>LeCroy</a:t>
            </a:r>
            <a:r>
              <a:rPr lang="en-US" sz="900" dirty="0" smtClean="0"/>
              <a:t> 4616 (Right)</a:t>
            </a:r>
          </a:p>
          <a:p>
            <a:pPr algn="ctr">
              <a:lnSpc>
                <a:spcPct val="80000"/>
              </a:lnSpc>
            </a:pPr>
            <a:r>
              <a:rPr lang="en-US" sz="9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900" dirty="0" smtClean="0"/>
              <a:t>input 1</a:t>
            </a:r>
            <a:endParaRPr lang="en-US" sz="900" dirty="0"/>
          </a:p>
        </p:txBody>
      </p:sp>
      <p:sp>
        <p:nvSpPr>
          <p:cNvPr id="690" name="TextBox 689"/>
          <p:cNvSpPr txBox="1"/>
          <p:nvPr/>
        </p:nvSpPr>
        <p:spPr>
          <a:xfrm>
            <a:off x="7937245" y="1323421"/>
            <a:ext cx="978514" cy="54014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00" dirty="0" err="1" smtClean="0"/>
              <a:t>LeCroy</a:t>
            </a:r>
            <a:r>
              <a:rPr lang="en-US" sz="900" dirty="0" smtClean="0"/>
              <a:t> 4616 (Right)</a:t>
            </a:r>
          </a:p>
          <a:p>
            <a:pPr algn="ctr">
              <a:lnSpc>
                <a:spcPct val="80000"/>
              </a:lnSpc>
            </a:pPr>
            <a:r>
              <a:rPr lang="en-US" sz="900" dirty="0" smtClean="0"/>
              <a:t>Rack 3 Bot Crate</a:t>
            </a:r>
          </a:p>
          <a:p>
            <a:pPr algn="ctr">
              <a:lnSpc>
                <a:spcPct val="80000"/>
              </a:lnSpc>
            </a:pPr>
            <a:r>
              <a:rPr lang="en-US" sz="900" dirty="0" smtClean="0"/>
              <a:t>input 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509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ctangle 246"/>
          <p:cNvSpPr/>
          <p:nvPr/>
        </p:nvSpPr>
        <p:spPr>
          <a:xfrm>
            <a:off x="903802" y="121631"/>
            <a:ext cx="1654175" cy="6617659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903802" y="5957275"/>
            <a:ext cx="1654175" cy="782016"/>
            <a:chOff x="3006219" y="1087547"/>
            <a:chExt cx="1654175" cy="782016"/>
          </a:xfrm>
        </p:grpSpPr>
        <p:grpSp>
          <p:nvGrpSpPr>
            <p:cNvPr id="3" name="Group 2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903480" y="5179895"/>
            <a:ext cx="1654175" cy="782016"/>
            <a:chOff x="3006219" y="1087547"/>
            <a:chExt cx="1654175" cy="782016"/>
          </a:xfrm>
        </p:grpSpPr>
        <p:grpSp>
          <p:nvGrpSpPr>
            <p:cNvPr id="230" name="Group 229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32" name="Oval 231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1" name="Rectangle 230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902134" y="4403311"/>
            <a:ext cx="1654175" cy="782016"/>
            <a:chOff x="3006219" y="1087547"/>
            <a:chExt cx="1654175" cy="782016"/>
          </a:xfrm>
        </p:grpSpPr>
        <p:grpSp>
          <p:nvGrpSpPr>
            <p:cNvPr id="241" name="Group 240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43" name="Oval 24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2" name="Rectangle 24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901812" y="3625931"/>
            <a:ext cx="1654175" cy="782016"/>
            <a:chOff x="3006219" y="1087547"/>
            <a:chExt cx="1654175" cy="782016"/>
          </a:xfrm>
        </p:grpSpPr>
        <p:grpSp>
          <p:nvGrpSpPr>
            <p:cNvPr id="258" name="Group 2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63" name="Oval 262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2" name="Rectangle 261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912690" y="2841309"/>
            <a:ext cx="1654175" cy="782016"/>
            <a:chOff x="3006219" y="1087547"/>
            <a:chExt cx="1654175" cy="782016"/>
          </a:xfrm>
        </p:grpSpPr>
        <p:grpSp>
          <p:nvGrpSpPr>
            <p:cNvPr id="292" name="Group 29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296" name="Oval 295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5" name="Rectangle 294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912368" y="2063929"/>
            <a:ext cx="1654175" cy="782016"/>
            <a:chOff x="3006219" y="1087547"/>
            <a:chExt cx="1654175" cy="782016"/>
          </a:xfrm>
        </p:grpSpPr>
        <p:grpSp>
          <p:nvGrpSpPr>
            <p:cNvPr id="322" name="Group 321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30" name="Oval 32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6" name="Rectangle 325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911022" y="1287345"/>
            <a:ext cx="1654175" cy="782016"/>
            <a:chOff x="3006219" y="1087547"/>
            <a:chExt cx="1654175" cy="782016"/>
          </a:xfrm>
        </p:grpSpPr>
        <p:grpSp>
          <p:nvGrpSpPr>
            <p:cNvPr id="347" name="Group 346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49" name="Oval 348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1" name="Oval 350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Oval 354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8" name="Rectangle 347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910700" y="509965"/>
            <a:ext cx="1654175" cy="782016"/>
            <a:chOff x="3006219" y="1087547"/>
            <a:chExt cx="1654175" cy="782016"/>
          </a:xfrm>
        </p:grpSpPr>
        <p:grpSp>
          <p:nvGrpSpPr>
            <p:cNvPr id="358" name="Group 357"/>
            <p:cNvGrpSpPr/>
            <p:nvPr/>
          </p:nvGrpSpPr>
          <p:grpSpPr>
            <a:xfrm>
              <a:off x="3132409" y="1235726"/>
              <a:ext cx="1426290" cy="512794"/>
              <a:chOff x="3132409" y="1235726"/>
              <a:chExt cx="1426290" cy="512794"/>
            </a:xfrm>
          </p:grpSpPr>
          <p:sp>
            <p:nvSpPr>
              <p:cNvPr id="360" name="Oval 359"/>
              <p:cNvSpPr/>
              <p:nvPr/>
            </p:nvSpPr>
            <p:spPr>
              <a:xfrm>
                <a:off x="3132409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Oval 360"/>
              <p:cNvSpPr/>
              <p:nvPr/>
            </p:nvSpPr>
            <p:spPr>
              <a:xfrm>
                <a:off x="3560525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3981373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Oval 362"/>
              <p:cNvSpPr/>
              <p:nvPr/>
            </p:nvSpPr>
            <p:spPr>
              <a:xfrm>
                <a:off x="4382987" y="1235726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Oval 363"/>
              <p:cNvSpPr/>
              <p:nvPr/>
            </p:nvSpPr>
            <p:spPr>
              <a:xfrm>
                <a:off x="3136510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Oval 364"/>
              <p:cNvSpPr/>
              <p:nvPr/>
            </p:nvSpPr>
            <p:spPr>
              <a:xfrm>
                <a:off x="3564626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3985474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Oval 366"/>
              <p:cNvSpPr/>
              <p:nvPr/>
            </p:nvSpPr>
            <p:spPr>
              <a:xfrm>
                <a:off x="4387088" y="1576909"/>
                <a:ext cx="171611" cy="171611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9" name="Rectangle 358"/>
            <p:cNvSpPr/>
            <p:nvPr/>
          </p:nvSpPr>
          <p:spPr>
            <a:xfrm>
              <a:off x="3006219" y="1087547"/>
              <a:ext cx="1654175" cy="782016"/>
            </a:xfrm>
            <a:prstGeom prst="rect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Rectangle 151"/>
          <p:cNvSpPr/>
          <p:nvPr/>
        </p:nvSpPr>
        <p:spPr>
          <a:xfrm>
            <a:off x="5445790" y="121632"/>
            <a:ext cx="1368444" cy="6685876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3" name="Group 152"/>
          <p:cNvGrpSpPr/>
          <p:nvPr/>
        </p:nvGrpSpPr>
        <p:grpSpPr>
          <a:xfrm>
            <a:off x="5707614" y="667745"/>
            <a:ext cx="827466" cy="1980542"/>
            <a:chOff x="2656570" y="254628"/>
            <a:chExt cx="827466" cy="1980542"/>
          </a:xfrm>
        </p:grpSpPr>
        <p:sp>
          <p:nvSpPr>
            <p:cNvPr id="154" name="Rectangle 153"/>
            <p:cNvSpPr/>
            <p:nvPr/>
          </p:nvSpPr>
          <p:spPr>
            <a:xfrm rot="16200000">
              <a:off x="3287338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 rot="16200000">
              <a:off x="3287398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 rot="16200000">
              <a:off x="3287398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 rot="16200000">
              <a:off x="3287398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 rot="16200000">
              <a:off x="3287398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 rot="16200000">
              <a:off x="3287458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 rot="16200000">
              <a:off x="3287458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 rot="16200000">
              <a:off x="3287458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 rot="16200000">
              <a:off x="3287458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 rot="16200000">
              <a:off x="3287518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 rot="16200000">
              <a:off x="3287518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 rot="16200000">
              <a:off x="3287218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 rot="16200000">
              <a:off x="3287218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 rot="16200000">
              <a:off x="3287278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 rot="16200000">
              <a:off x="3287278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2892063" y="254628"/>
              <a:ext cx="365692" cy="1980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7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8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9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11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12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13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14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15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16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dirty="0" smtClean="0"/>
                <a:t>17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 rot="16200000">
              <a:off x="3287218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 rot="16200000">
              <a:off x="3287218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 rot="16200000">
              <a:off x="2740911" y="1745256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 rot="16200000">
              <a:off x="2740971" y="163836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 rot="16200000">
              <a:off x="2740971" y="1526072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 rot="16200000">
              <a:off x="2740971" y="142385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 rot="16200000">
              <a:off x="2740971" y="131156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 rot="16200000">
              <a:off x="2741031" y="120467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 rot="16200000">
              <a:off x="2741031" y="109237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 rot="16200000">
              <a:off x="2741031" y="97840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 rot="16200000">
              <a:off x="2741031" y="86611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 rot="16200000">
              <a:off x="2741091" y="75922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 rot="16200000">
              <a:off x="2741091" y="64692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 rot="16200000">
              <a:off x="2740791" y="534078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 rot="16200000">
              <a:off x="2740791" y="421781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 rot="16200000">
              <a:off x="2740851" y="314894"/>
              <a:ext cx="112297" cy="280739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 rot="16200000">
              <a:off x="2740851" y="202597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 rot="16200000">
              <a:off x="2740791" y="1854889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 rot="16200000">
              <a:off x="2740791" y="1964864"/>
              <a:ext cx="112297" cy="280739"/>
            </a:xfrm>
            <a:prstGeom prst="rect">
              <a:avLst/>
            </a:prstGeom>
            <a:solidFill>
              <a:srgbClr val="FFFFFF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5445791" y="2690553"/>
            <a:ext cx="1381303" cy="4106858"/>
            <a:chOff x="732212" y="2538718"/>
            <a:chExt cx="1381303" cy="4106858"/>
          </a:xfrm>
        </p:grpSpPr>
        <p:sp>
          <p:nvSpPr>
            <p:cNvPr id="190" name="TextBox 189"/>
            <p:cNvSpPr txBox="1"/>
            <p:nvPr/>
          </p:nvSpPr>
          <p:spPr>
            <a:xfrm>
              <a:off x="781323" y="3068073"/>
              <a:ext cx="128753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1           2           3           4</a:t>
              </a:r>
              <a:endParaRPr lang="en-US" sz="900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791308" y="3821233"/>
              <a:ext cx="127971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5           6          7            8</a:t>
              </a:r>
              <a:endParaRPr lang="en-US" sz="900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99611" y="5115865"/>
              <a:ext cx="130035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9          10        11         12</a:t>
              </a:r>
              <a:endParaRPr lang="en-US" sz="900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764629" y="5871490"/>
              <a:ext cx="13310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13         14         15        16</a:t>
              </a:r>
              <a:endParaRPr lang="en-US" sz="900" dirty="0"/>
            </a:p>
          </p:txBody>
        </p:sp>
        <p:grpSp>
          <p:nvGrpSpPr>
            <p:cNvPr id="194" name="Group 193"/>
            <p:cNvGrpSpPr/>
            <p:nvPr/>
          </p:nvGrpSpPr>
          <p:grpSpPr>
            <a:xfrm>
              <a:off x="732212" y="2538718"/>
              <a:ext cx="1367342" cy="1027763"/>
              <a:chOff x="732212" y="2538718"/>
              <a:chExt cx="1367342" cy="1027763"/>
            </a:xfrm>
          </p:grpSpPr>
          <p:sp>
            <p:nvSpPr>
              <p:cNvPr id="376" name="Oval 375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Oval 377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Oval 378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Oval 379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Oval 380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Oval 381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733313" y="3566481"/>
              <a:ext cx="1367342" cy="1027763"/>
              <a:chOff x="732212" y="2538718"/>
              <a:chExt cx="1367342" cy="1027763"/>
            </a:xfrm>
          </p:grpSpPr>
          <p:sp>
            <p:nvSpPr>
              <p:cNvPr id="224" name="Oval 223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Oval 368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Oval 370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Oval 372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Oval 373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Oval 374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745072" y="4590050"/>
              <a:ext cx="1367342" cy="1027763"/>
              <a:chOff x="732212" y="2538718"/>
              <a:chExt cx="1367342" cy="1027763"/>
            </a:xfrm>
          </p:grpSpPr>
          <p:sp>
            <p:nvSpPr>
              <p:cNvPr id="211" name="Oval 210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83378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165827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502389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1853122" y="290730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746173" y="5617813"/>
              <a:ext cx="1367342" cy="1027763"/>
              <a:chOff x="732212" y="2538718"/>
              <a:chExt cx="1367342" cy="1027763"/>
            </a:xfrm>
          </p:grpSpPr>
          <p:sp>
            <p:nvSpPr>
              <p:cNvPr id="198" name="Oval 197"/>
              <p:cNvSpPr/>
              <p:nvPr/>
            </p:nvSpPr>
            <p:spPr>
              <a:xfrm>
                <a:off x="833787" y="2627455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732212" y="2538718"/>
                <a:ext cx="1367342" cy="1027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83378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1165827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1165827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02389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502389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853122" y="2627498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1853122" y="3087882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83378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165827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502389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853122" y="3348077"/>
                <a:ext cx="139053" cy="140000"/>
              </a:xfrm>
              <a:prstGeom prst="ellipse">
                <a:avLst/>
              </a:prstGeom>
              <a:solidFill>
                <a:schemeClr val="bg1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9" name="Rectangle 248"/>
          <p:cNvSpPr/>
          <p:nvPr/>
        </p:nvSpPr>
        <p:spPr>
          <a:xfrm>
            <a:off x="3262761" y="1881671"/>
            <a:ext cx="1487295" cy="4102653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extBox 263"/>
          <p:cNvSpPr txBox="1"/>
          <p:nvPr/>
        </p:nvSpPr>
        <p:spPr>
          <a:xfrm>
            <a:off x="3282812" y="1881671"/>
            <a:ext cx="142859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Dual Gate </a:t>
            </a:r>
            <a:r>
              <a:rPr lang="en-US" sz="1400" dirty="0" err="1" smtClean="0"/>
              <a:t>Grator</a:t>
            </a:r>
            <a:endParaRPr lang="en-US" sz="1400" dirty="0" smtClean="0"/>
          </a:p>
          <a:p>
            <a:pPr algn="ctr"/>
            <a:endParaRPr lang="en-US" sz="1100" dirty="0"/>
          </a:p>
        </p:txBody>
      </p:sp>
      <p:grpSp>
        <p:nvGrpSpPr>
          <p:cNvPr id="266" name="Group 265"/>
          <p:cNvGrpSpPr/>
          <p:nvPr/>
        </p:nvGrpSpPr>
        <p:grpSpPr>
          <a:xfrm>
            <a:off x="3262761" y="4173979"/>
            <a:ext cx="1487295" cy="1800034"/>
            <a:chOff x="3836282" y="4930834"/>
            <a:chExt cx="1487295" cy="1800034"/>
          </a:xfrm>
        </p:grpSpPr>
        <p:sp>
          <p:nvSpPr>
            <p:cNvPr id="267" name="Rectangle 266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4" name="Group 283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303" name="Oval 302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6" name="Straight Connector 305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5" name="TextBox 284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start                  busy                  stop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286" name="Straight Connector 285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TextBox 292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in                                   out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BLANK                  TTL                  DEL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OR                    NIM                  NIM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299" name="Straight Connector 298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0" name="Oval 299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3262761" y="2373945"/>
            <a:ext cx="1487295" cy="1800034"/>
            <a:chOff x="3836282" y="4930834"/>
            <a:chExt cx="1487295" cy="1800034"/>
          </a:xfrm>
        </p:grpSpPr>
        <p:sp>
          <p:nvSpPr>
            <p:cNvPr id="308" name="Rectangle 307"/>
            <p:cNvSpPr/>
            <p:nvPr/>
          </p:nvSpPr>
          <p:spPr>
            <a:xfrm>
              <a:off x="3836282" y="4930834"/>
              <a:ext cx="1487295" cy="18000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4941899" y="6454834"/>
              <a:ext cx="139053" cy="140000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>
              <a:off x="4941899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4041727" y="645848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4500946" y="6454834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/>
            <p:cNvSpPr/>
            <p:nvPr/>
          </p:nvSpPr>
          <p:spPr>
            <a:xfrm>
              <a:off x="4500946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4041727" y="61152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4941899" y="577332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4527107" y="580429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>
              <a:off x="4041727" y="5773321"/>
              <a:ext cx="139053" cy="140000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4" name="Group 323"/>
            <p:cNvGrpSpPr/>
            <p:nvPr/>
          </p:nvGrpSpPr>
          <p:grpSpPr>
            <a:xfrm>
              <a:off x="4337370" y="5074488"/>
              <a:ext cx="451435" cy="454509"/>
              <a:chOff x="5526858" y="4818704"/>
              <a:chExt cx="451435" cy="454509"/>
            </a:xfrm>
          </p:grpSpPr>
          <p:sp>
            <p:nvSpPr>
              <p:cNvPr id="390" name="Oval 389"/>
              <p:cNvSpPr/>
              <p:nvPr/>
            </p:nvSpPr>
            <p:spPr>
              <a:xfrm>
                <a:off x="5526858" y="4818704"/>
                <a:ext cx="451435" cy="454509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5579522" y="4872561"/>
                <a:ext cx="342401" cy="344733"/>
              </a:xfrm>
              <a:prstGeom prst="ellipse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2" name="Straight Connector 391"/>
              <p:cNvCxnSpPr/>
              <p:nvPr/>
            </p:nvCxnSpPr>
            <p:spPr>
              <a:xfrm flipH="1">
                <a:off x="5629665" y="5116324"/>
                <a:ext cx="50143" cy="504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5" name="TextBox 324"/>
            <p:cNvSpPr txBox="1"/>
            <p:nvPr/>
          </p:nvSpPr>
          <p:spPr>
            <a:xfrm>
              <a:off x="3939725" y="5626874"/>
              <a:ext cx="12388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start                  busy                  stop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327" name="Straight Connector 326"/>
            <p:cNvCxnSpPr/>
            <p:nvPr/>
          </p:nvCxnSpPr>
          <p:spPr>
            <a:xfrm>
              <a:off x="4226168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>
              <a:off x="3994471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/>
          </p:nvCxnSpPr>
          <p:spPr>
            <a:xfrm>
              <a:off x="4448946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/>
          </p:nvCxnSpPr>
          <p:spPr>
            <a:xfrm>
              <a:off x="5134127" y="6324114"/>
              <a:ext cx="0" cy="89113"/>
            </a:xfrm>
            <a:prstGeom prst="line">
              <a:avLst/>
            </a:prstGeom>
            <a:ln w="1270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>
              <a:off x="3986789" y="6374147"/>
              <a:ext cx="239379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>
              <a:off x="4448946" y="6374147"/>
              <a:ext cx="685181" cy="0"/>
            </a:xfrm>
            <a:prstGeom prst="line">
              <a:avLst/>
            </a:prstGeom>
            <a:ln w="12700" cmpd="sng">
              <a:solidFill>
                <a:srgbClr val="0000FF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4" name="TextBox 333"/>
            <p:cNvSpPr txBox="1"/>
            <p:nvPr/>
          </p:nvSpPr>
          <p:spPr>
            <a:xfrm>
              <a:off x="3986929" y="6237148"/>
              <a:ext cx="958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in                                   out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3923946" y="6546202"/>
              <a:ext cx="126188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BLANK                  TTL                  DEL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3976628" y="5971548"/>
              <a:ext cx="1210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rgbClr val="0000FF"/>
                  </a:solidFill>
                </a:rPr>
                <a:t>OR                    NIM                  NIM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cxnSp>
          <p:nvCxnSpPr>
            <p:cNvPr id="338" name="Straight Connector 337"/>
            <p:cNvCxnSpPr/>
            <p:nvPr/>
          </p:nvCxnSpPr>
          <p:spPr>
            <a:xfrm>
              <a:off x="4494359" y="6029262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0" name="Oval 339"/>
            <p:cNvSpPr/>
            <p:nvPr/>
          </p:nvSpPr>
          <p:spPr>
            <a:xfrm>
              <a:off x="4069907" y="5572246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/>
            <p:cNvSpPr/>
            <p:nvPr/>
          </p:nvSpPr>
          <p:spPr>
            <a:xfrm>
              <a:off x="4976491" y="5574164"/>
              <a:ext cx="69527" cy="70000"/>
            </a:xfrm>
            <a:prstGeom prst="ellipse">
              <a:avLst/>
            </a:prstGeom>
            <a:solidFill>
              <a:srgbClr val="FF0000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7139786" y="3838361"/>
            <a:ext cx="1341429" cy="1327821"/>
            <a:chOff x="5769584" y="2241469"/>
            <a:chExt cx="1341429" cy="1327821"/>
          </a:xfrm>
        </p:grpSpPr>
        <p:sp>
          <p:nvSpPr>
            <p:cNvPr id="394" name="Oval 39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Oval 40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TextBox 40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06" name="TextBox 40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07" name="Straight Connector 40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9" name="TextBox 40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10" name="Straight Connector 40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1" name="TextBox 41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12" name="Rectangle 41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139786" y="5154424"/>
            <a:ext cx="1341429" cy="1327821"/>
            <a:chOff x="5769584" y="2241469"/>
            <a:chExt cx="1341429" cy="1327821"/>
          </a:xfrm>
        </p:grpSpPr>
        <p:sp>
          <p:nvSpPr>
            <p:cNvPr id="414" name="Oval 41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Oval 41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TextBox 42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26" name="TextBox 42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27" name="Straight Connector 42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9" name="TextBox 42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30" name="Straight Connector 42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TextBox 43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3" name="Group 432"/>
          <p:cNvGrpSpPr/>
          <p:nvPr/>
        </p:nvGrpSpPr>
        <p:grpSpPr>
          <a:xfrm>
            <a:off x="7140200" y="1207078"/>
            <a:ext cx="1341429" cy="1327821"/>
            <a:chOff x="5769584" y="2241469"/>
            <a:chExt cx="1341429" cy="1327821"/>
          </a:xfrm>
        </p:grpSpPr>
        <p:sp>
          <p:nvSpPr>
            <p:cNvPr id="434" name="Oval 43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Oval 43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TextBox 44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46" name="TextBox 44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47" name="Straight Connector 44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TextBox 44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50" name="Straight Connector 44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TextBox 45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52" name="Rectangle 45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3" name="Group 452"/>
          <p:cNvGrpSpPr/>
          <p:nvPr/>
        </p:nvGrpSpPr>
        <p:grpSpPr>
          <a:xfrm>
            <a:off x="7140200" y="2523141"/>
            <a:ext cx="1341429" cy="1327821"/>
            <a:chOff x="5769584" y="2241469"/>
            <a:chExt cx="1341429" cy="1327821"/>
          </a:xfrm>
        </p:grpSpPr>
        <p:sp>
          <p:nvSpPr>
            <p:cNvPr id="454" name="Oval 453"/>
            <p:cNvSpPr/>
            <p:nvPr/>
          </p:nvSpPr>
          <p:spPr>
            <a:xfrm>
              <a:off x="6809657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/>
            <p:cNvSpPr/>
            <p:nvPr/>
          </p:nvSpPr>
          <p:spPr>
            <a:xfrm>
              <a:off x="6809657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/>
            <p:cNvSpPr/>
            <p:nvPr/>
          </p:nvSpPr>
          <p:spPr>
            <a:xfrm>
              <a:off x="5909485" y="3367385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>
              <a:off x="6368704" y="3363731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6368704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5909485" y="3035076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6809657" y="2708687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/>
            <p:cNvSpPr/>
            <p:nvPr/>
          </p:nvSpPr>
          <p:spPr>
            <a:xfrm>
              <a:off x="6325650" y="2568117"/>
              <a:ext cx="231374" cy="232950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>
              <a:off x="5909485" y="2703213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6809657" y="2387772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5909485" y="2382298"/>
              <a:ext cx="139053" cy="140000"/>
            </a:xfrm>
            <a:prstGeom prst="ellipse">
              <a:avLst/>
            </a:prstGeom>
            <a:solidFill>
              <a:schemeClr val="bg1"/>
            </a:solidFill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TextBox 464"/>
            <p:cNvSpPr txBox="1"/>
            <p:nvPr/>
          </p:nvSpPr>
          <p:spPr>
            <a:xfrm>
              <a:off x="5865693" y="2241548"/>
              <a:ext cx="235962" cy="1174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A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B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C</a:t>
              </a: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D</a:t>
              </a:r>
              <a:endParaRPr lang="en-US" sz="600" dirty="0">
                <a:solidFill>
                  <a:srgbClr val="0000FF"/>
                </a:solidFill>
              </a:endParaRPr>
            </a:p>
          </p:txBody>
        </p:sp>
        <p:sp>
          <p:nvSpPr>
            <p:cNvPr id="466" name="TextBox 465"/>
            <p:cNvSpPr txBox="1"/>
            <p:nvPr/>
          </p:nvSpPr>
          <p:spPr>
            <a:xfrm>
              <a:off x="6730585" y="2241469"/>
              <a:ext cx="291441" cy="841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67" name="Straight Connector 466"/>
            <p:cNvCxnSpPr/>
            <p:nvPr/>
          </p:nvCxnSpPr>
          <p:spPr>
            <a:xfrm flipV="1">
              <a:off x="6879830" y="2527773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/>
            <p:nvPr/>
          </p:nvCxnSpPr>
          <p:spPr>
            <a:xfrm flipV="1">
              <a:off x="6879830" y="3182817"/>
              <a:ext cx="0" cy="180914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9" name="TextBox 468"/>
            <p:cNvSpPr txBox="1"/>
            <p:nvPr/>
          </p:nvSpPr>
          <p:spPr>
            <a:xfrm>
              <a:off x="6276384" y="2897618"/>
              <a:ext cx="325730" cy="5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veto</a:t>
              </a:r>
            </a:p>
            <a:p>
              <a:pPr>
                <a:lnSpc>
                  <a:spcPct val="90000"/>
                </a:lnSpc>
              </a:pPr>
              <a:endParaRPr lang="en-US" sz="600" dirty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endParaRPr lang="en-US" sz="600" dirty="0" smtClean="0">
                <a:solidFill>
                  <a:srgbClr val="0000FF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out</a:t>
              </a:r>
            </a:p>
          </p:txBody>
        </p:sp>
        <p:cxnSp>
          <p:nvCxnSpPr>
            <p:cNvPr id="470" name="Straight Connector 469"/>
            <p:cNvCxnSpPr/>
            <p:nvPr/>
          </p:nvCxnSpPr>
          <p:spPr>
            <a:xfrm>
              <a:off x="6367591" y="3271823"/>
              <a:ext cx="145640" cy="0"/>
            </a:xfrm>
            <a:prstGeom prst="line">
              <a:avLst/>
            </a:prstGeom>
            <a:ln w="3175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1" name="TextBox 470"/>
            <p:cNvSpPr txBox="1"/>
            <p:nvPr/>
          </p:nvSpPr>
          <p:spPr>
            <a:xfrm>
              <a:off x="6253396" y="2355177"/>
              <a:ext cx="367822" cy="260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600" dirty="0" err="1" smtClean="0">
                  <a:solidFill>
                    <a:srgbClr val="0000FF"/>
                  </a:solidFill>
                </a:rPr>
                <a:t>coinc</a:t>
              </a:r>
              <a:r>
                <a:rPr lang="en-US" sz="600" dirty="0" smtClean="0">
                  <a:solidFill>
                    <a:srgbClr val="0000FF"/>
                  </a:solidFill>
                </a:rPr>
                <a:t>.</a:t>
              </a:r>
            </a:p>
            <a:p>
              <a:pPr algn="ctr">
                <a:lnSpc>
                  <a:spcPct val="90000"/>
                </a:lnSpc>
              </a:pPr>
              <a:r>
                <a:rPr lang="en-US" sz="600" dirty="0" smtClean="0">
                  <a:solidFill>
                    <a:srgbClr val="0000FF"/>
                  </a:solidFill>
                </a:rPr>
                <a:t>level</a:t>
              </a:r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5769584" y="2253653"/>
              <a:ext cx="1341429" cy="131563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3" name="Rectangle 472"/>
          <p:cNvSpPr/>
          <p:nvPr/>
        </p:nvSpPr>
        <p:spPr>
          <a:xfrm>
            <a:off x="7129770" y="748495"/>
            <a:ext cx="1351860" cy="5740728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1064</Words>
  <Application>Microsoft Macintosh PowerPoint</Application>
  <PresentationFormat>Bildschirmpräsentation (4:3)</PresentationFormat>
  <Paragraphs>652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Reynier Cruz Torres</dc:creator>
  <cp:lastModifiedBy>Hauenstein, Florian</cp:lastModifiedBy>
  <cp:revision>83</cp:revision>
  <cp:lastPrinted>2017-04-19T14:48:17Z</cp:lastPrinted>
  <dcterms:created xsi:type="dcterms:W3CDTF">2017-04-18T02:05:58Z</dcterms:created>
  <dcterms:modified xsi:type="dcterms:W3CDTF">2017-04-23T15:06:09Z</dcterms:modified>
</cp:coreProperties>
</file>