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8" r:id="rId2"/>
    <p:sldId id="276" r:id="rId3"/>
    <p:sldId id="297" r:id="rId4"/>
    <p:sldId id="269" r:id="rId5"/>
    <p:sldId id="277" r:id="rId6"/>
    <p:sldId id="260" r:id="rId7"/>
    <p:sldId id="261" r:id="rId8"/>
    <p:sldId id="262" r:id="rId9"/>
    <p:sldId id="263" r:id="rId10"/>
    <p:sldId id="271" r:id="rId11"/>
    <p:sldId id="272" r:id="rId12"/>
    <p:sldId id="264" r:id="rId13"/>
    <p:sldId id="275" r:id="rId14"/>
    <p:sldId id="266" r:id="rId15"/>
    <p:sldId id="265" r:id="rId16"/>
    <p:sldId id="268" r:id="rId17"/>
    <p:sldId id="274" r:id="rId18"/>
    <p:sldId id="267" r:id="rId19"/>
    <p:sldId id="273" r:id="rId20"/>
    <p:sldId id="257" r:id="rId21"/>
    <p:sldId id="278" r:id="rId22"/>
    <p:sldId id="279" r:id="rId23"/>
    <p:sldId id="280" r:id="rId24"/>
    <p:sldId id="281" r:id="rId25"/>
    <p:sldId id="282" r:id="rId26"/>
    <p:sldId id="284" r:id="rId27"/>
    <p:sldId id="283" r:id="rId28"/>
    <p:sldId id="285" r:id="rId29"/>
    <p:sldId id="286" r:id="rId30"/>
    <p:sldId id="287" r:id="rId31"/>
    <p:sldId id="289" r:id="rId32"/>
    <p:sldId id="291" r:id="rId33"/>
    <p:sldId id="295" r:id="rId34"/>
    <p:sldId id="293" r:id="rId35"/>
    <p:sldId id="296"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CBD4"/>
    <a:srgbClr val="B6B600"/>
    <a:srgbClr val="17F4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8" d="100"/>
          <a:sy n="108" d="100"/>
        </p:scale>
        <p:origin x="-144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8C38C7-3ACE-8643-9F08-B84894F686F1}" type="datetimeFigureOut">
              <a:rPr lang="en-US" smtClean="0"/>
              <a:t>9/25/17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7A11EA-67AF-2442-8B71-5F7D26822045}" type="slidenum">
              <a:rPr lang="en-US" smtClean="0"/>
              <a:t>‹#›</a:t>
            </a:fld>
            <a:endParaRPr lang="en-US"/>
          </a:p>
        </p:txBody>
      </p:sp>
    </p:spTree>
    <p:extLst>
      <p:ext uri="{BB962C8B-B14F-4D97-AF65-F5344CB8AC3E}">
        <p14:creationId xmlns:p14="http://schemas.microsoft.com/office/powerpoint/2010/main" val="28134492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7A11EA-67AF-2442-8B71-5F7D26822045}" type="slidenum">
              <a:rPr lang="en-US" smtClean="0"/>
              <a:t>10</a:t>
            </a:fld>
            <a:endParaRPr lang="en-US"/>
          </a:p>
        </p:txBody>
      </p:sp>
    </p:spTree>
    <p:extLst>
      <p:ext uri="{BB962C8B-B14F-4D97-AF65-F5344CB8AC3E}">
        <p14:creationId xmlns:p14="http://schemas.microsoft.com/office/powerpoint/2010/main" val="262861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7A11EA-67AF-2442-8B71-5F7D26822045}" type="slidenum">
              <a:rPr lang="en-US" smtClean="0"/>
              <a:t>27</a:t>
            </a:fld>
            <a:endParaRPr lang="en-US"/>
          </a:p>
        </p:txBody>
      </p:sp>
    </p:spTree>
    <p:extLst>
      <p:ext uri="{BB962C8B-B14F-4D97-AF65-F5344CB8AC3E}">
        <p14:creationId xmlns:p14="http://schemas.microsoft.com/office/powerpoint/2010/main" val="262861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7A11EA-67AF-2442-8B71-5F7D26822045}" type="slidenum">
              <a:rPr lang="en-US" smtClean="0"/>
              <a:t>31</a:t>
            </a:fld>
            <a:endParaRPr lang="en-US"/>
          </a:p>
        </p:txBody>
      </p:sp>
    </p:spTree>
    <p:extLst>
      <p:ext uri="{BB962C8B-B14F-4D97-AF65-F5344CB8AC3E}">
        <p14:creationId xmlns:p14="http://schemas.microsoft.com/office/powerpoint/2010/main" val="2628617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7A11EA-67AF-2442-8B71-5F7D26822045}" type="slidenum">
              <a:rPr lang="en-US" smtClean="0"/>
              <a:t>32</a:t>
            </a:fld>
            <a:endParaRPr lang="en-US"/>
          </a:p>
        </p:txBody>
      </p:sp>
    </p:spTree>
    <p:extLst>
      <p:ext uri="{BB962C8B-B14F-4D97-AF65-F5344CB8AC3E}">
        <p14:creationId xmlns:p14="http://schemas.microsoft.com/office/powerpoint/2010/main" val="2628617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7A11EA-67AF-2442-8B71-5F7D26822045}" type="slidenum">
              <a:rPr lang="en-US" smtClean="0"/>
              <a:t>33</a:t>
            </a:fld>
            <a:endParaRPr lang="en-US"/>
          </a:p>
        </p:txBody>
      </p:sp>
    </p:spTree>
    <p:extLst>
      <p:ext uri="{BB962C8B-B14F-4D97-AF65-F5344CB8AC3E}">
        <p14:creationId xmlns:p14="http://schemas.microsoft.com/office/powerpoint/2010/main" val="262861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7A11EA-67AF-2442-8B71-5F7D26822045}" type="slidenum">
              <a:rPr lang="en-US" smtClean="0"/>
              <a:t>34</a:t>
            </a:fld>
            <a:endParaRPr lang="en-US"/>
          </a:p>
        </p:txBody>
      </p:sp>
    </p:spTree>
    <p:extLst>
      <p:ext uri="{BB962C8B-B14F-4D97-AF65-F5344CB8AC3E}">
        <p14:creationId xmlns:p14="http://schemas.microsoft.com/office/powerpoint/2010/main" val="262861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D13473-922E-BC49-BA85-3EB4B680792E}"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BF349-2069-AB4D-B471-E1291DEB2082}" type="slidenum">
              <a:rPr lang="en-US" smtClean="0"/>
              <a:t>‹#›</a:t>
            </a:fld>
            <a:endParaRPr lang="en-US"/>
          </a:p>
        </p:txBody>
      </p:sp>
    </p:spTree>
    <p:extLst>
      <p:ext uri="{BB962C8B-B14F-4D97-AF65-F5344CB8AC3E}">
        <p14:creationId xmlns:p14="http://schemas.microsoft.com/office/powerpoint/2010/main" val="2790754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D13473-922E-BC49-BA85-3EB4B680792E}"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BF349-2069-AB4D-B471-E1291DEB2082}" type="slidenum">
              <a:rPr lang="en-US" smtClean="0"/>
              <a:t>‹#›</a:t>
            </a:fld>
            <a:endParaRPr lang="en-US"/>
          </a:p>
        </p:txBody>
      </p:sp>
    </p:spTree>
    <p:extLst>
      <p:ext uri="{BB962C8B-B14F-4D97-AF65-F5344CB8AC3E}">
        <p14:creationId xmlns:p14="http://schemas.microsoft.com/office/powerpoint/2010/main" val="417495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D13473-922E-BC49-BA85-3EB4B680792E}"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BF349-2069-AB4D-B471-E1291DEB2082}" type="slidenum">
              <a:rPr lang="en-US" smtClean="0"/>
              <a:t>‹#›</a:t>
            </a:fld>
            <a:endParaRPr lang="en-US"/>
          </a:p>
        </p:txBody>
      </p:sp>
    </p:spTree>
    <p:extLst>
      <p:ext uri="{BB962C8B-B14F-4D97-AF65-F5344CB8AC3E}">
        <p14:creationId xmlns:p14="http://schemas.microsoft.com/office/powerpoint/2010/main" val="114600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D13473-922E-BC49-BA85-3EB4B680792E}"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BF349-2069-AB4D-B471-E1291DEB2082}" type="slidenum">
              <a:rPr lang="en-US" smtClean="0"/>
              <a:t>‹#›</a:t>
            </a:fld>
            <a:endParaRPr lang="en-US"/>
          </a:p>
        </p:txBody>
      </p:sp>
    </p:spTree>
    <p:extLst>
      <p:ext uri="{BB962C8B-B14F-4D97-AF65-F5344CB8AC3E}">
        <p14:creationId xmlns:p14="http://schemas.microsoft.com/office/powerpoint/2010/main" val="2630923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D13473-922E-BC49-BA85-3EB4B680792E}"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BF349-2069-AB4D-B471-E1291DEB2082}" type="slidenum">
              <a:rPr lang="en-US" smtClean="0"/>
              <a:t>‹#›</a:t>
            </a:fld>
            <a:endParaRPr lang="en-US"/>
          </a:p>
        </p:txBody>
      </p:sp>
    </p:spTree>
    <p:extLst>
      <p:ext uri="{BB962C8B-B14F-4D97-AF65-F5344CB8AC3E}">
        <p14:creationId xmlns:p14="http://schemas.microsoft.com/office/powerpoint/2010/main" val="1715869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D13473-922E-BC49-BA85-3EB4B680792E}"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BF349-2069-AB4D-B471-E1291DEB2082}" type="slidenum">
              <a:rPr lang="en-US" smtClean="0"/>
              <a:t>‹#›</a:t>
            </a:fld>
            <a:endParaRPr lang="en-US"/>
          </a:p>
        </p:txBody>
      </p:sp>
    </p:spTree>
    <p:extLst>
      <p:ext uri="{BB962C8B-B14F-4D97-AF65-F5344CB8AC3E}">
        <p14:creationId xmlns:p14="http://schemas.microsoft.com/office/powerpoint/2010/main" val="2287391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D13473-922E-BC49-BA85-3EB4B680792E}" type="datetimeFigureOut">
              <a:rPr lang="en-US" smtClean="0"/>
              <a:t>9/25/17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BF349-2069-AB4D-B471-E1291DEB2082}" type="slidenum">
              <a:rPr lang="en-US" smtClean="0"/>
              <a:t>‹#›</a:t>
            </a:fld>
            <a:endParaRPr lang="en-US"/>
          </a:p>
        </p:txBody>
      </p:sp>
    </p:spTree>
    <p:extLst>
      <p:ext uri="{BB962C8B-B14F-4D97-AF65-F5344CB8AC3E}">
        <p14:creationId xmlns:p14="http://schemas.microsoft.com/office/powerpoint/2010/main" val="119315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D13473-922E-BC49-BA85-3EB4B680792E}" type="datetimeFigureOut">
              <a:rPr lang="en-US" smtClean="0"/>
              <a:t>9/25/17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BF349-2069-AB4D-B471-E1291DEB2082}" type="slidenum">
              <a:rPr lang="en-US" smtClean="0"/>
              <a:t>‹#›</a:t>
            </a:fld>
            <a:endParaRPr lang="en-US"/>
          </a:p>
        </p:txBody>
      </p:sp>
    </p:spTree>
    <p:extLst>
      <p:ext uri="{BB962C8B-B14F-4D97-AF65-F5344CB8AC3E}">
        <p14:creationId xmlns:p14="http://schemas.microsoft.com/office/powerpoint/2010/main" val="4112776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13473-922E-BC49-BA85-3EB4B680792E}" type="datetimeFigureOut">
              <a:rPr lang="en-US" smtClean="0"/>
              <a:t>9/25/17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BF349-2069-AB4D-B471-E1291DEB2082}" type="slidenum">
              <a:rPr lang="en-US" smtClean="0"/>
              <a:t>‹#›</a:t>
            </a:fld>
            <a:endParaRPr lang="en-US"/>
          </a:p>
        </p:txBody>
      </p:sp>
    </p:spTree>
    <p:extLst>
      <p:ext uri="{BB962C8B-B14F-4D97-AF65-F5344CB8AC3E}">
        <p14:creationId xmlns:p14="http://schemas.microsoft.com/office/powerpoint/2010/main" val="2645230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D13473-922E-BC49-BA85-3EB4B680792E}"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BF349-2069-AB4D-B471-E1291DEB2082}" type="slidenum">
              <a:rPr lang="en-US" smtClean="0"/>
              <a:t>‹#›</a:t>
            </a:fld>
            <a:endParaRPr lang="en-US"/>
          </a:p>
        </p:txBody>
      </p:sp>
    </p:spTree>
    <p:extLst>
      <p:ext uri="{BB962C8B-B14F-4D97-AF65-F5344CB8AC3E}">
        <p14:creationId xmlns:p14="http://schemas.microsoft.com/office/powerpoint/2010/main" val="175972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D13473-922E-BC49-BA85-3EB4B680792E}"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BF349-2069-AB4D-B471-E1291DEB2082}" type="slidenum">
              <a:rPr lang="en-US" smtClean="0"/>
              <a:t>‹#›</a:t>
            </a:fld>
            <a:endParaRPr lang="en-US"/>
          </a:p>
        </p:txBody>
      </p:sp>
    </p:spTree>
    <p:extLst>
      <p:ext uri="{BB962C8B-B14F-4D97-AF65-F5344CB8AC3E}">
        <p14:creationId xmlns:p14="http://schemas.microsoft.com/office/powerpoint/2010/main" val="735241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13473-922E-BC49-BA85-3EB4B680792E}" type="datetimeFigureOut">
              <a:rPr lang="en-US" smtClean="0"/>
              <a:t>9/25/17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BF349-2069-AB4D-B471-E1291DEB2082}" type="slidenum">
              <a:rPr lang="en-US" smtClean="0"/>
              <a:t>‹#›</a:t>
            </a:fld>
            <a:endParaRPr lang="en-US"/>
          </a:p>
        </p:txBody>
      </p:sp>
    </p:spTree>
    <p:extLst>
      <p:ext uri="{BB962C8B-B14F-4D97-AF65-F5344CB8AC3E}">
        <p14:creationId xmlns:p14="http://schemas.microsoft.com/office/powerpoint/2010/main" val="1360493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752512" y="5817749"/>
            <a:ext cx="5659572" cy="830997"/>
          </a:xfrm>
          <a:prstGeom prst="rect">
            <a:avLst/>
          </a:prstGeom>
          <a:noFill/>
        </p:spPr>
        <p:txBody>
          <a:bodyPr wrap="none" rtlCol="0">
            <a:spAutoFit/>
          </a:bodyPr>
          <a:lstStyle/>
          <a:p>
            <a:pPr algn="ctr"/>
            <a:r>
              <a:rPr lang="en-US" sz="2400" dirty="0" smtClean="0"/>
              <a:t>Florian, Tyler, &amp; Rey</a:t>
            </a:r>
          </a:p>
          <a:p>
            <a:pPr algn="ctr"/>
            <a:r>
              <a:rPr lang="en-US" sz="2400" dirty="0" smtClean="0"/>
              <a:t>(with lots of help from Jonathan and </a:t>
            </a:r>
            <a:r>
              <a:rPr lang="en-US" sz="2400" dirty="0" err="1" smtClean="0"/>
              <a:t>Shujie</a:t>
            </a:r>
            <a:r>
              <a:rPr lang="en-US" sz="2400" dirty="0" smtClean="0"/>
              <a:t>)</a:t>
            </a:r>
            <a:endParaRPr lang="en-US" sz="2400" dirty="0"/>
          </a:p>
        </p:txBody>
      </p:sp>
      <p:sp>
        <p:nvSpPr>
          <p:cNvPr id="6" name="TextBox 5"/>
          <p:cNvSpPr txBox="1"/>
          <p:nvPr/>
        </p:nvSpPr>
        <p:spPr>
          <a:xfrm>
            <a:off x="1" y="458572"/>
            <a:ext cx="9143999" cy="923330"/>
          </a:xfrm>
          <a:prstGeom prst="rect">
            <a:avLst/>
          </a:prstGeom>
          <a:noFill/>
        </p:spPr>
        <p:txBody>
          <a:bodyPr wrap="square" rtlCol="0">
            <a:spAutoFit/>
          </a:bodyPr>
          <a:lstStyle/>
          <a:p>
            <a:pPr algn="ctr"/>
            <a:r>
              <a:rPr lang="en-US" sz="5400" dirty="0" smtClean="0"/>
              <a:t>Update on triggers</a:t>
            </a:r>
            <a:endParaRPr lang="en-US" sz="5400" dirty="0"/>
          </a:p>
        </p:txBody>
      </p:sp>
      <p:pic>
        <p:nvPicPr>
          <p:cNvPr id="9" name="Picture 8" descr="Screen Shot 2017-08-29 at 12.0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479" y="2155322"/>
            <a:ext cx="3249906" cy="3169771"/>
          </a:xfrm>
          <a:prstGeom prst="rect">
            <a:avLst/>
          </a:prstGeom>
        </p:spPr>
      </p:pic>
    </p:spTree>
    <p:extLst>
      <p:ext uri="{BB962C8B-B14F-4D97-AF65-F5344CB8AC3E}">
        <p14:creationId xmlns:p14="http://schemas.microsoft.com/office/powerpoint/2010/main" val="2573212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98373" y="1095317"/>
            <a:ext cx="1979246" cy="99544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8" name="Straight Connector 7"/>
          <p:cNvCxnSpPr>
            <a:stCxn id="2" idx="3"/>
          </p:cNvCxnSpPr>
          <p:nvPr/>
        </p:nvCxnSpPr>
        <p:spPr>
          <a:xfrm>
            <a:off x="2577619" y="1593041"/>
            <a:ext cx="223094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692026" y="1106759"/>
            <a:ext cx="2007318" cy="369332"/>
          </a:xfrm>
          <a:prstGeom prst="rect">
            <a:avLst/>
          </a:prstGeom>
          <a:noFill/>
        </p:spPr>
        <p:txBody>
          <a:bodyPr wrap="none" rtlCol="0">
            <a:spAutoFit/>
          </a:bodyPr>
          <a:lstStyle/>
          <a:p>
            <a:r>
              <a:rPr lang="en-US" dirty="0" smtClean="0"/>
              <a:t>cable to electronics</a:t>
            </a:r>
            <a:endParaRPr lang="en-US" dirty="0"/>
          </a:p>
        </p:txBody>
      </p:sp>
      <p:sp>
        <p:nvSpPr>
          <p:cNvPr id="103" name="Rectangle 102"/>
          <p:cNvSpPr/>
          <p:nvPr/>
        </p:nvSpPr>
        <p:spPr>
          <a:xfrm>
            <a:off x="5601192" y="100969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5601192" y="1464074"/>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5601192" y="1918458"/>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686802" y="1032992"/>
            <a:ext cx="287258" cy="369332"/>
          </a:xfrm>
          <a:prstGeom prst="rect">
            <a:avLst/>
          </a:prstGeom>
          <a:noFill/>
        </p:spPr>
        <p:txBody>
          <a:bodyPr wrap="none" rtlCol="0">
            <a:spAutoFit/>
          </a:bodyPr>
          <a:lstStyle/>
          <a:p>
            <a:r>
              <a:rPr lang="en-US" dirty="0" smtClean="0"/>
              <a:t>L</a:t>
            </a:r>
            <a:endParaRPr lang="en-US" dirty="0"/>
          </a:p>
        </p:txBody>
      </p:sp>
      <p:sp>
        <p:nvSpPr>
          <p:cNvPr id="107" name="TextBox 106"/>
          <p:cNvSpPr txBox="1"/>
          <p:nvPr/>
        </p:nvSpPr>
        <p:spPr>
          <a:xfrm>
            <a:off x="5687726" y="1475726"/>
            <a:ext cx="312906" cy="369332"/>
          </a:xfrm>
          <a:prstGeom prst="rect">
            <a:avLst/>
          </a:prstGeom>
          <a:noFill/>
        </p:spPr>
        <p:txBody>
          <a:bodyPr wrap="none" rtlCol="0">
            <a:spAutoFit/>
          </a:bodyPr>
          <a:lstStyle/>
          <a:p>
            <a:r>
              <a:rPr lang="en-US" dirty="0" smtClean="0"/>
              <a:t>R</a:t>
            </a:r>
            <a:endParaRPr lang="en-US" dirty="0"/>
          </a:p>
        </p:txBody>
      </p:sp>
      <p:sp>
        <p:nvSpPr>
          <p:cNvPr id="109" name="TextBox 108"/>
          <p:cNvSpPr txBox="1"/>
          <p:nvPr/>
        </p:nvSpPr>
        <p:spPr>
          <a:xfrm>
            <a:off x="5601192" y="1968557"/>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110" name="Straight Arrow Connector 109"/>
          <p:cNvCxnSpPr/>
          <p:nvPr/>
        </p:nvCxnSpPr>
        <p:spPr>
          <a:xfrm flipH="1">
            <a:off x="6055624" y="2069919"/>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5356498" y="2069919"/>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6300318" y="1685440"/>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V="1">
            <a:off x="5357421" y="1219405"/>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356498" y="121940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6055625" y="1685440"/>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6277014" y="1720393"/>
            <a:ext cx="480796" cy="307777"/>
          </a:xfrm>
          <a:prstGeom prst="rect">
            <a:avLst/>
          </a:prstGeom>
          <a:noFill/>
        </p:spPr>
        <p:txBody>
          <a:bodyPr wrap="none" rtlCol="0">
            <a:spAutoFit/>
          </a:bodyPr>
          <a:lstStyle/>
          <a:p>
            <a:r>
              <a:rPr lang="en-US" sz="1400" dirty="0" smtClean="0"/>
              <a:t>1 ns</a:t>
            </a:r>
            <a:endParaRPr lang="en-US" sz="1400" dirty="0"/>
          </a:p>
        </p:txBody>
      </p:sp>
      <p:sp>
        <p:nvSpPr>
          <p:cNvPr id="123" name="TextBox 122"/>
          <p:cNvSpPr txBox="1"/>
          <p:nvPr/>
        </p:nvSpPr>
        <p:spPr>
          <a:xfrm>
            <a:off x="4916776" y="1475726"/>
            <a:ext cx="480796" cy="307777"/>
          </a:xfrm>
          <a:prstGeom prst="rect">
            <a:avLst/>
          </a:prstGeom>
          <a:noFill/>
        </p:spPr>
        <p:txBody>
          <a:bodyPr wrap="none" rtlCol="0">
            <a:spAutoFit/>
          </a:bodyPr>
          <a:lstStyle/>
          <a:p>
            <a:r>
              <a:rPr lang="en-US" sz="1400" dirty="0" smtClean="0"/>
              <a:t>1 ns</a:t>
            </a:r>
            <a:endParaRPr lang="en-US" sz="1400" dirty="0"/>
          </a:p>
        </p:txBody>
      </p:sp>
      <p:sp>
        <p:nvSpPr>
          <p:cNvPr id="126" name="TextBox 125"/>
          <p:cNvSpPr txBox="1"/>
          <p:nvPr/>
        </p:nvSpPr>
        <p:spPr>
          <a:xfrm>
            <a:off x="5397572" y="588768"/>
            <a:ext cx="862256" cy="444224"/>
          </a:xfrm>
          <a:prstGeom prst="rect">
            <a:avLst/>
          </a:prstGeom>
          <a:noFill/>
        </p:spPr>
        <p:txBody>
          <a:bodyPr wrap="square" rtlCol="0">
            <a:spAutoFit/>
          </a:bodyPr>
          <a:lstStyle/>
          <a:p>
            <a:pPr algn="ctr">
              <a:lnSpc>
                <a:spcPct val="80000"/>
              </a:lnSpc>
            </a:pPr>
            <a:r>
              <a:rPr lang="en-US" sz="1400" dirty="0" smtClean="0"/>
              <a:t>S2 Logic Unit</a:t>
            </a:r>
          </a:p>
        </p:txBody>
      </p:sp>
      <p:sp>
        <p:nvSpPr>
          <p:cNvPr id="149" name="Rectangle 148"/>
          <p:cNvSpPr/>
          <p:nvPr/>
        </p:nvSpPr>
        <p:spPr>
          <a:xfrm>
            <a:off x="6169292" y="2956965"/>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6170632" y="2973696"/>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53" name="Straight Arrow Connector 152"/>
          <p:cNvCxnSpPr/>
          <p:nvPr/>
        </p:nvCxnSpPr>
        <p:spPr>
          <a:xfrm>
            <a:off x="5515059" y="3200778"/>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6763550" y="3200778"/>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5" name="Rectangle 154"/>
          <p:cNvSpPr/>
          <p:nvPr/>
        </p:nvSpPr>
        <p:spPr>
          <a:xfrm>
            <a:off x="7428644" y="2991585"/>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TextBox 155"/>
          <p:cNvSpPr txBox="1"/>
          <p:nvPr/>
        </p:nvSpPr>
        <p:spPr>
          <a:xfrm>
            <a:off x="7463601" y="3247906"/>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57" name="Straight Arrow Connector 156"/>
          <p:cNvCxnSpPr/>
          <p:nvPr/>
        </p:nvCxnSpPr>
        <p:spPr>
          <a:xfrm>
            <a:off x="5515059" y="3760959"/>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9" name="TextBox 158"/>
          <p:cNvSpPr txBox="1"/>
          <p:nvPr/>
        </p:nvSpPr>
        <p:spPr>
          <a:xfrm>
            <a:off x="5576086" y="2858256"/>
            <a:ext cx="480796" cy="307777"/>
          </a:xfrm>
          <a:prstGeom prst="rect">
            <a:avLst/>
          </a:prstGeom>
          <a:noFill/>
        </p:spPr>
        <p:txBody>
          <a:bodyPr wrap="none" rtlCol="0">
            <a:spAutoFit/>
          </a:bodyPr>
          <a:lstStyle/>
          <a:p>
            <a:r>
              <a:rPr lang="en-US" sz="1400" dirty="0" smtClean="0"/>
              <a:t>3 ns</a:t>
            </a:r>
            <a:endParaRPr lang="en-US" sz="1400" dirty="0"/>
          </a:p>
        </p:txBody>
      </p:sp>
      <p:sp>
        <p:nvSpPr>
          <p:cNvPr id="160" name="TextBox 159"/>
          <p:cNvSpPr txBox="1"/>
          <p:nvPr/>
        </p:nvSpPr>
        <p:spPr>
          <a:xfrm>
            <a:off x="6830404" y="2870650"/>
            <a:ext cx="480796" cy="307777"/>
          </a:xfrm>
          <a:prstGeom prst="rect">
            <a:avLst/>
          </a:prstGeom>
          <a:noFill/>
        </p:spPr>
        <p:txBody>
          <a:bodyPr wrap="none" rtlCol="0">
            <a:spAutoFit/>
          </a:bodyPr>
          <a:lstStyle/>
          <a:p>
            <a:r>
              <a:rPr lang="en-US" sz="1400" dirty="0" smtClean="0"/>
              <a:t>3 ns</a:t>
            </a:r>
            <a:endParaRPr lang="en-US" sz="1400" dirty="0"/>
          </a:p>
        </p:txBody>
      </p:sp>
      <p:sp>
        <p:nvSpPr>
          <p:cNvPr id="161" name="TextBox 160"/>
          <p:cNvSpPr txBox="1"/>
          <p:nvPr/>
        </p:nvSpPr>
        <p:spPr>
          <a:xfrm>
            <a:off x="6224595" y="3716049"/>
            <a:ext cx="480796" cy="307777"/>
          </a:xfrm>
          <a:prstGeom prst="rect">
            <a:avLst/>
          </a:prstGeom>
          <a:noFill/>
        </p:spPr>
        <p:txBody>
          <a:bodyPr wrap="none" rtlCol="0">
            <a:spAutoFit/>
          </a:bodyPr>
          <a:lstStyle/>
          <a:p>
            <a:r>
              <a:rPr lang="en-US" sz="1400" dirty="0" smtClean="0"/>
              <a:t>1 ns</a:t>
            </a:r>
            <a:endParaRPr lang="en-US" sz="1400" dirty="0"/>
          </a:p>
        </p:txBody>
      </p:sp>
      <p:cxnSp>
        <p:nvCxnSpPr>
          <p:cNvPr id="190" name="Straight Connector 189"/>
          <p:cNvCxnSpPr/>
          <p:nvPr/>
        </p:nvCxnSpPr>
        <p:spPr>
          <a:xfrm>
            <a:off x="8022902" y="3641860"/>
            <a:ext cx="246209"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6055624" y="2312241"/>
            <a:ext cx="2213487"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8" name="Rectangle 197"/>
          <p:cNvSpPr/>
          <p:nvPr/>
        </p:nvSpPr>
        <p:spPr>
          <a:xfrm>
            <a:off x="5025669" y="301214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5025669" y="346652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TextBox 199"/>
          <p:cNvSpPr txBox="1"/>
          <p:nvPr/>
        </p:nvSpPr>
        <p:spPr>
          <a:xfrm>
            <a:off x="5072278" y="2988842"/>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201" name="TextBox 200"/>
          <p:cNvSpPr txBox="1"/>
          <p:nvPr/>
        </p:nvSpPr>
        <p:spPr>
          <a:xfrm>
            <a:off x="5045920" y="3430099"/>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cxnSp>
        <p:nvCxnSpPr>
          <p:cNvPr id="202" name="Straight Connector 201"/>
          <p:cNvCxnSpPr/>
          <p:nvPr/>
        </p:nvCxnSpPr>
        <p:spPr>
          <a:xfrm>
            <a:off x="4808560" y="326643"/>
            <a:ext cx="166096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6469526" y="326643"/>
            <a:ext cx="0" cy="126180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4808560" y="326643"/>
            <a:ext cx="0" cy="12696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flipH="1">
            <a:off x="6055625" y="1588445"/>
            <a:ext cx="413901"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06" name="Rectangle 205"/>
          <p:cNvSpPr/>
          <p:nvPr/>
        </p:nvSpPr>
        <p:spPr>
          <a:xfrm>
            <a:off x="598373" y="2913625"/>
            <a:ext cx="1979246" cy="99544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207" name="Straight Connector 206"/>
          <p:cNvCxnSpPr/>
          <p:nvPr/>
        </p:nvCxnSpPr>
        <p:spPr>
          <a:xfrm>
            <a:off x="2577619" y="3200778"/>
            <a:ext cx="2448050"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08" name="TextBox 207"/>
          <p:cNvSpPr txBox="1"/>
          <p:nvPr/>
        </p:nvSpPr>
        <p:spPr>
          <a:xfrm>
            <a:off x="2692026" y="2789030"/>
            <a:ext cx="2007318" cy="369332"/>
          </a:xfrm>
          <a:prstGeom prst="rect">
            <a:avLst/>
          </a:prstGeom>
          <a:noFill/>
        </p:spPr>
        <p:txBody>
          <a:bodyPr wrap="none" rtlCol="0">
            <a:spAutoFit/>
          </a:bodyPr>
          <a:lstStyle/>
          <a:p>
            <a:r>
              <a:rPr lang="en-US" dirty="0" smtClean="0"/>
              <a:t>cable to electronics</a:t>
            </a:r>
            <a:endParaRPr lang="en-US" dirty="0"/>
          </a:p>
        </p:txBody>
      </p:sp>
      <p:sp>
        <p:nvSpPr>
          <p:cNvPr id="225" name="TextBox 224"/>
          <p:cNvSpPr txBox="1"/>
          <p:nvPr/>
        </p:nvSpPr>
        <p:spPr>
          <a:xfrm>
            <a:off x="1273377" y="1303886"/>
            <a:ext cx="581209" cy="584776"/>
          </a:xfrm>
          <a:prstGeom prst="rect">
            <a:avLst/>
          </a:prstGeom>
          <a:noFill/>
        </p:spPr>
        <p:txBody>
          <a:bodyPr wrap="none" rtlCol="0">
            <a:spAutoFit/>
          </a:bodyPr>
          <a:lstStyle/>
          <a:p>
            <a:r>
              <a:rPr lang="en-US" sz="3200" dirty="0" smtClean="0"/>
              <a:t>S2</a:t>
            </a:r>
            <a:endParaRPr lang="en-US" sz="3200" dirty="0"/>
          </a:p>
        </p:txBody>
      </p:sp>
      <p:sp>
        <p:nvSpPr>
          <p:cNvPr id="209" name="TextBox 208"/>
          <p:cNvSpPr txBox="1"/>
          <p:nvPr/>
        </p:nvSpPr>
        <p:spPr>
          <a:xfrm>
            <a:off x="1273377" y="3137711"/>
            <a:ext cx="581209" cy="584776"/>
          </a:xfrm>
          <a:prstGeom prst="rect">
            <a:avLst/>
          </a:prstGeom>
          <a:noFill/>
        </p:spPr>
        <p:txBody>
          <a:bodyPr wrap="none" rtlCol="0">
            <a:spAutoFit/>
          </a:bodyPr>
          <a:lstStyle/>
          <a:p>
            <a:r>
              <a:rPr lang="en-US" sz="3200" dirty="0" smtClean="0"/>
              <a:t>S0</a:t>
            </a:r>
            <a:endParaRPr lang="en-US" sz="3200" dirty="0"/>
          </a:p>
        </p:txBody>
      </p:sp>
      <p:pic>
        <p:nvPicPr>
          <p:cNvPr id="210" name="Picture 209" descr="Photo Aug 25, 15 29 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210" y="4408451"/>
            <a:ext cx="3082114" cy="2311586"/>
          </a:xfrm>
          <a:prstGeom prst="rect">
            <a:avLst/>
          </a:prstGeom>
          <a:ln w="38100" cmpd="sng">
            <a:solidFill>
              <a:srgbClr val="000000"/>
            </a:solidFill>
          </a:ln>
        </p:spPr>
      </p:pic>
      <p:sp>
        <p:nvSpPr>
          <p:cNvPr id="211" name="TextBox 210"/>
          <p:cNvSpPr txBox="1"/>
          <p:nvPr/>
        </p:nvSpPr>
        <p:spPr>
          <a:xfrm>
            <a:off x="494470" y="4524558"/>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cxnSp>
        <p:nvCxnSpPr>
          <p:cNvPr id="212" name="Straight Connector 211"/>
          <p:cNvCxnSpPr/>
          <p:nvPr/>
        </p:nvCxnSpPr>
        <p:spPr>
          <a:xfrm>
            <a:off x="1806009" y="4980349"/>
            <a:ext cx="0" cy="123672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862186" y="4991668"/>
            <a:ext cx="0" cy="12254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4" name="Straight Arrow Connector 213"/>
          <p:cNvCxnSpPr/>
          <p:nvPr/>
        </p:nvCxnSpPr>
        <p:spPr>
          <a:xfrm>
            <a:off x="862186" y="6102271"/>
            <a:ext cx="943823"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5" name="TextBox 214"/>
          <p:cNvSpPr txBox="1"/>
          <p:nvPr/>
        </p:nvSpPr>
        <p:spPr>
          <a:xfrm>
            <a:off x="1008605" y="6032365"/>
            <a:ext cx="684803" cy="369332"/>
          </a:xfrm>
          <a:prstGeom prst="rect">
            <a:avLst/>
          </a:prstGeom>
          <a:noFill/>
        </p:spPr>
        <p:txBody>
          <a:bodyPr wrap="none" rtlCol="0">
            <a:spAutoFit/>
          </a:bodyPr>
          <a:lstStyle/>
          <a:p>
            <a:r>
              <a:rPr lang="en-US" dirty="0" smtClean="0">
                <a:solidFill>
                  <a:srgbClr val="FF0000"/>
                </a:solidFill>
              </a:rPr>
              <a:t>37 ns</a:t>
            </a:r>
            <a:endParaRPr lang="en-US" dirty="0">
              <a:solidFill>
                <a:srgbClr val="FF0000"/>
              </a:solidFill>
            </a:endParaRPr>
          </a:p>
        </p:txBody>
      </p:sp>
      <p:sp>
        <p:nvSpPr>
          <p:cNvPr id="226" name="TextBox 225"/>
          <p:cNvSpPr txBox="1"/>
          <p:nvPr/>
        </p:nvSpPr>
        <p:spPr>
          <a:xfrm>
            <a:off x="3876116" y="4222065"/>
            <a:ext cx="4853950" cy="646331"/>
          </a:xfrm>
          <a:prstGeom prst="rect">
            <a:avLst/>
          </a:prstGeom>
          <a:noFill/>
        </p:spPr>
        <p:txBody>
          <a:bodyPr wrap="none" rtlCol="0">
            <a:spAutoFit/>
          </a:bodyPr>
          <a:lstStyle/>
          <a:p>
            <a:r>
              <a:rPr lang="en-US" dirty="0" smtClean="0"/>
              <a:t>(S0 cable to electronics) + 8ns + 26ns + 8ns + TOF</a:t>
            </a:r>
          </a:p>
          <a:p>
            <a:r>
              <a:rPr lang="en-US" dirty="0" smtClean="0"/>
              <a:t>- (S2 cable to electronics + 8ns + 1ns + 8ns) = 37ns</a:t>
            </a:r>
            <a:endParaRPr lang="en-US" dirty="0"/>
          </a:p>
        </p:txBody>
      </p:sp>
      <p:sp>
        <p:nvSpPr>
          <p:cNvPr id="216" name="TextBox 215"/>
          <p:cNvSpPr txBox="1"/>
          <p:nvPr/>
        </p:nvSpPr>
        <p:spPr>
          <a:xfrm>
            <a:off x="3937801" y="4974292"/>
            <a:ext cx="3381041" cy="369332"/>
          </a:xfrm>
          <a:prstGeom prst="rect">
            <a:avLst/>
          </a:prstGeom>
          <a:noFill/>
        </p:spPr>
        <p:txBody>
          <a:bodyPr wrap="none" rtlCol="0">
            <a:spAutoFit/>
          </a:bodyPr>
          <a:lstStyle/>
          <a:p>
            <a:r>
              <a:rPr lang="en-US" dirty="0" err="1" smtClean="0"/>
              <a:t>Δ</a:t>
            </a:r>
            <a:r>
              <a:rPr lang="en-US" dirty="0" smtClean="0"/>
              <a:t>(S2-S0 cable length) = 12ns - TOF</a:t>
            </a:r>
            <a:endParaRPr lang="en-US" dirty="0"/>
          </a:p>
        </p:txBody>
      </p:sp>
      <p:sp>
        <p:nvSpPr>
          <p:cNvPr id="217" name="TextBox 216"/>
          <p:cNvSpPr txBox="1"/>
          <p:nvPr/>
        </p:nvSpPr>
        <p:spPr>
          <a:xfrm>
            <a:off x="3917673" y="5311358"/>
            <a:ext cx="1107996" cy="369332"/>
          </a:xfrm>
          <a:prstGeom prst="rect">
            <a:avLst/>
          </a:prstGeom>
          <a:noFill/>
        </p:spPr>
        <p:txBody>
          <a:bodyPr wrap="none" rtlCol="0">
            <a:spAutoFit/>
          </a:bodyPr>
          <a:lstStyle/>
          <a:p>
            <a:r>
              <a:rPr lang="en-US" dirty="0" smtClean="0"/>
              <a:t>TOF ~ 5ns</a:t>
            </a:r>
            <a:endParaRPr lang="en-US" dirty="0"/>
          </a:p>
        </p:txBody>
      </p:sp>
      <p:sp>
        <p:nvSpPr>
          <p:cNvPr id="218" name="TextBox 217"/>
          <p:cNvSpPr txBox="1"/>
          <p:nvPr/>
        </p:nvSpPr>
        <p:spPr>
          <a:xfrm>
            <a:off x="3998609" y="5699390"/>
            <a:ext cx="2717623" cy="369332"/>
          </a:xfrm>
          <a:prstGeom prst="rect">
            <a:avLst/>
          </a:prstGeom>
          <a:noFill/>
        </p:spPr>
        <p:txBody>
          <a:bodyPr wrap="none" rtlCol="0">
            <a:spAutoFit/>
          </a:bodyPr>
          <a:lstStyle/>
          <a:p>
            <a:r>
              <a:rPr lang="en-US" dirty="0" err="1" smtClean="0"/>
              <a:t>Δ</a:t>
            </a:r>
            <a:r>
              <a:rPr lang="en-US" dirty="0" smtClean="0"/>
              <a:t>(S2-S0 cable length) = 7ns</a:t>
            </a:r>
            <a:endParaRPr lang="en-US" dirty="0"/>
          </a:p>
        </p:txBody>
      </p:sp>
      <p:sp>
        <p:nvSpPr>
          <p:cNvPr id="227" name="TextBox 226"/>
          <p:cNvSpPr txBox="1"/>
          <p:nvPr/>
        </p:nvSpPr>
        <p:spPr>
          <a:xfrm>
            <a:off x="3998609" y="6315939"/>
            <a:ext cx="3595856" cy="369332"/>
          </a:xfrm>
          <a:prstGeom prst="rect">
            <a:avLst/>
          </a:prstGeom>
          <a:noFill/>
        </p:spPr>
        <p:txBody>
          <a:bodyPr wrap="none" rtlCol="0">
            <a:spAutoFit/>
          </a:bodyPr>
          <a:lstStyle/>
          <a:p>
            <a:r>
              <a:rPr lang="en-US" dirty="0" smtClean="0"/>
              <a:t>S0A cable is longer than S2_R by 7ns</a:t>
            </a:r>
            <a:endParaRPr lang="en-US" dirty="0"/>
          </a:p>
        </p:txBody>
      </p:sp>
      <p:cxnSp>
        <p:nvCxnSpPr>
          <p:cNvPr id="229" name="Straight Arrow Connector 228"/>
          <p:cNvCxnSpPr/>
          <p:nvPr/>
        </p:nvCxnSpPr>
        <p:spPr>
          <a:xfrm>
            <a:off x="862186" y="800935"/>
            <a:ext cx="0" cy="3409692"/>
          </a:xfrm>
          <a:prstGeom prst="straightConnector1">
            <a:avLst/>
          </a:prstGeom>
          <a:ln>
            <a:solidFill>
              <a:schemeClr val="bg1"/>
            </a:solidFill>
            <a:tailEnd type="arrow"/>
          </a:ln>
          <a:effectLst>
            <a:glow rad="2286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230" name="TextBox 229"/>
          <p:cNvSpPr txBox="1"/>
          <p:nvPr/>
        </p:nvSpPr>
        <p:spPr>
          <a:xfrm>
            <a:off x="415322" y="346892"/>
            <a:ext cx="1051302" cy="369332"/>
          </a:xfrm>
          <a:prstGeom prst="rect">
            <a:avLst/>
          </a:prstGeom>
          <a:noFill/>
        </p:spPr>
        <p:txBody>
          <a:bodyPr wrap="none" rtlCol="0">
            <a:spAutoFit/>
          </a:bodyPr>
          <a:lstStyle/>
          <a:p>
            <a:r>
              <a:rPr lang="en-US" dirty="0" smtClean="0"/>
              <a:t>COSMICS</a:t>
            </a:r>
            <a:endParaRPr lang="en-US" dirty="0"/>
          </a:p>
        </p:txBody>
      </p:sp>
    </p:spTree>
    <p:extLst>
      <p:ext uri="{BB962C8B-B14F-4D97-AF65-F5344CB8AC3E}">
        <p14:creationId xmlns:p14="http://schemas.microsoft.com/office/powerpoint/2010/main" val="10545279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sp>
        <p:nvSpPr>
          <p:cNvPr id="17" name="TextBox 16"/>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354832" y="5334632"/>
            <a:ext cx="480796" cy="307777"/>
          </a:xfrm>
          <a:prstGeom prst="rect">
            <a:avLst/>
          </a:prstGeom>
          <a:noFill/>
        </p:spPr>
        <p:txBody>
          <a:bodyPr wrap="none" rtlCol="0">
            <a:spAutoFit/>
          </a:bodyPr>
          <a:lstStyle/>
          <a:p>
            <a:r>
              <a:rPr lang="en-US" sz="1400" dirty="0" smtClean="0"/>
              <a:t>8 ns</a:t>
            </a:r>
            <a:endParaRPr lang="en-US" sz="1400"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cxnSp>
        <p:nvCxnSpPr>
          <p:cNvPr id="10" name="Straight Connector 9"/>
          <p:cNvCxnSpPr/>
          <p:nvPr/>
        </p:nvCxnSpPr>
        <p:spPr>
          <a:xfrm>
            <a:off x="5697883" y="2447484"/>
            <a:ext cx="302956"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686231" y="2851226"/>
            <a:ext cx="314608"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5814407" y="1858590"/>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sp>
        <p:nvSpPr>
          <p:cNvPr id="81" name="TextBox 80"/>
          <p:cNvSpPr txBox="1"/>
          <p:nvPr/>
        </p:nvSpPr>
        <p:spPr>
          <a:xfrm>
            <a:off x="5814407" y="4292948"/>
            <a:ext cx="800632" cy="369332"/>
          </a:xfrm>
          <a:prstGeom prst="rect">
            <a:avLst/>
          </a:prstGeom>
          <a:noFill/>
        </p:spPr>
        <p:txBody>
          <a:bodyPr wrap="none" rtlCol="0">
            <a:spAutoFit/>
          </a:bodyPr>
          <a:lstStyle/>
          <a:p>
            <a:r>
              <a:rPr lang="en-US" dirty="0" smtClean="0">
                <a:solidFill>
                  <a:schemeClr val="bg1"/>
                </a:solidFill>
              </a:rPr>
              <a:t>CLOCK</a:t>
            </a:r>
            <a:endParaRPr lang="en-US" dirty="0">
              <a:solidFill>
                <a:schemeClr val="bg1"/>
              </a:solidFill>
            </a:endParaRPr>
          </a:p>
        </p:txBody>
      </p:sp>
      <p:sp>
        <p:nvSpPr>
          <p:cNvPr id="74" name="Rectangle 73"/>
          <p:cNvSpPr/>
          <p:nvPr/>
        </p:nvSpPr>
        <p:spPr>
          <a:xfrm>
            <a:off x="5243451" y="2637958"/>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5278510" y="2684561"/>
            <a:ext cx="407721" cy="369332"/>
          </a:xfrm>
          <a:prstGeom prst="rect">
            <a:avLst/>
          </a:prstGeom>
          <a:noFill/>
        </p:spPr>
        <p:txBody>
          <a:bodyPr wrap="none" rtlCol="0">
            <a:spAutoFit/>
          </a:bodyPr>
          <a:lstStyle/>
          <a:p>
            <a:r>
              <a:rPr lang="en-US" dirty="0" smtClean="0"/>
              <a:t>S2</a:t>
            </a:r>
            <a:endParaRPr lang="en-US" dirty="0"/>
          </a:p>
        </p:txBody>
      </p:sp>
      <p:sp>
        <p:nvSpPr>
          <p:cNvPr id="76" name="Rectangle 75"/>
          <p:cNvSpPr/>
          <p:nvPr/>
        </p:nvSpPr>
        <p:spPr>
          <a:xfrm>
            <a:off x="5243451" y="219381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5278510" y="2228767"/>
            <a:ext cx="407721" cy="369332"/>
          </a:xfrm>
          <a:prstGeom prst="rect">
            <a:avLst/>
          </a:prstGeom>
          <a:noFill/>
        </p:spPr>
        <p:txBody>
          <a:bodyPr wrap="none" rtlCol="0">
            <a:spAutoFit/>
          </a:bodyPr>
          <a:lstStyle/>
          <a:p>
            <a:r>
              <a:rPr lang="en-US" dirty="0" smtClean="0"/>
              <a:t>S0</a:t>
            </a:r>
            <a:endParaRPr lang="en-US" dirty="0"/>
          </a:p>
        </p:txBody>
      </p:sp>
      <p:sp>
        <p:nvSpPr>
          <p:cNvPr id="78" name="Rectangle 77"/>
          <p:cNvSpPr/>
          <p:nvPr/>
        </p:nvSpPr>
        <p:spPr>
          <a:xfrm>
            <a:off x="5243451" y="309672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5162826" y="1840994"/>
            <a:ext cx="607784" cy="369332"/>
          </a:xfrm>
          <a:prstGeom prst="rect">
            <a:avLst/>
          </a:prstGeom>
          <a:noFill/>
        </p:spPr>
        <p:txBody>
          <a:bodyPr wrap="none" rtlCol="0">
            <a:spAutoFit/>
          </a:bodyPr>
          <a:lstStyle/>
          <a:p>
            <a:r>
              <a:rPr lang="en-US" dirty="0" smtClean="0"/>
              <a:t>FIFO</a:t>
            </a:r>
            <a:endParaRPr lang="en-US" dirty="0"/>
          </a:p>
        </p:txBody>
      </p:sp>
      <p:sp>
        <p:nvSpPr>
          <p:cNvPr id="84" name="TextBox 83"/>
          <p:cNvSpPr txBox="1"/>
          <p:nvPr/>
        </p:nvSpPr>
        <p:spPr>
          <a:xfrm>
            <a:off x="5278510" y="3143328"/>
            <a:ext cx="453970" cy="369332"/>
          </a:xfrm>
          <a:prstGeom prst="rect">
            <a:avLst/>
          </a:prstGeom>
          <a:noFill/>
        </p:spPr>
        <p:txBody>
          <a:bodyPr wrap="none" rtlCol="0">
            <a:spAutoFit/>
          </a:bodyPr>
          <a:lstStyle/>
          <a:p>
            <a:r>
              <a:rPr lang="en-US" dirty="0" smtClean="0"/>
              <a:t>GC</a:t>
            </a:r>
            <a:endParaRPr lang="en-US" dirty="0"/>
          </a:p>
        </p:txBody>
      </p:sp>
      <p:pic>
        <p:nvPicPr>
          <p:cNvPr id="6" name="Picture 5" descr="Photo Aug 25, 15 56 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4143" y="1342581"/>
            <a:ext cx="2946407" cy="2209805"/>
          </a:xfrm>
          <a:prstGeom prst="rect">
            <a:avLst/>
          </a:prstGeom>
          <a:ln w="38100" cmpd="sng">
            <a:solidFill>
              <a:srgbClr val="000000"/>
            </a:solidFill>
          </a:ln>
        </p:spPr>
      </p:pic>
      <p:sp>
        <p:nvSpPr>
          <p:cNvPr id="85" name="TextBox 84"/>
          <p:cNvSpPr txBox="1"/>
          <p:nvPr/>
        </p:nvSpPr>
        <p:spPr>
          <a:xfrm>
            <a:off x="6012491" y="1580372"/>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sp>
        <p:nvSpPr>
          <p:cNvPr id="86" name="TextBox 85"/>
          <p:cNvSpPr txBox="1"/>
          <p:nvPr/>
        </p:nvSpPr>
        <p:spPr>
          <a:xfrm>
            <a:off x="6044083" y="3602204"/>
            <a:ext cx="800632" cy="369332"/>
          </a:xfrm>
          <a:prstGeom prst="rect">
            <a:avLst/>
          </a:prstGeom>
          <a:noFill/>
        </p:spPr>
        <p:txBody>
          <a:bodyPr wrap="none" rtlCol="0">
            <a:spAutoFit/>
          </a:bodyPr>
          <a:lstStyle/>
          <a:p>
            <a:r>
              <a:rPr lang="en-US" dirty="0" smtClean="0">
                <a:solidFill>
                  <a:schemeClr val="bg1"/>
                </a:solidFill>
              </a:rPr>
              <a:t>CLOCK</a:t>
            </a:r>
            <a:endParaRPr lang="en-US" dirty="0">
              <a:solidFill>
                <a:schemeClr val="bg1"/>
              </a:solidFill>
            </a:endParaRPr>
          </a:p>
        </p:txBody>
      </p:sp>
      <p:sp>
        <p:nvSpPr>
          <p:cNvPr id="90" name="Rectangle 89"/>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93" name="TextBox 92"/>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pic>
        <p:nvPicPr>
          <p:cNvPr id="95" name="Picture 94" descr="unnam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452" y="87166"/>
            <a:ext cx="537333" cy="537333"/>
          </a:xfrm>
          <a:prstGeom prst="rect">
            <a:avLst/>
          </a:prstGeom>
        </p:spPr>
      </p:pic>
      <p:cxnSp>
        <p:nvCxnSpPr>
          <p:cNvPr id="96" name="Straight Arrow Connector 95"/>
          <p:cNvCxnSpPr/>
          <p:nvPr/>
        </p:nvCxnSpPr>
        <p:spPr>
          <a:xfrm>
            <a:off x="4354832" y="35583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12054" y="2041154"/>
            <a:ext cx="0" cy="101273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6507809" y="2041154"/>
            <a:ext cx="0" cy="101273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6272637" y="2952857"/>
            <a:ext cx="243357"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6266539" y="2958662"/>
            <a:ext cx="684803" cy="369332"/>
          </a:xfrm>
          <a:prstGeom prst="rect">
            <a:avLst/>
          </a:prstGeom>
          <a:noFill/>
        </p:spPr>
        <p:txBody>
          <a:bodyPr wrap="none" rtlCol="0">
            <a:spAutoFit/>
          </a:bodyPr>
          <a:lstStyle/>
          <a:p>
            <a:r>
              <a:rPr lang="en-US" dirty="0" smtClean="0">
                <a:solidFill>
                  <a:srgbClr val="FF0000"/>
                </a:solidFill>
              </a:rPr>
              <a:t>10 ns</a:t>
            </a:r>
            <a:endParaRPr lang="en-US" dirty="0">
              <a:solidFill>
                <a:srgbClr val="FF0000"/>
              </a:solidFill>
            </a:endParaRPr>
          </a:p>
        </p:txBody>
      </p:sp>
      <p:cxnSp>
        <p:nvCxnSpPr>
          <p:cNvPr id="102" name="Straight Arrow Connector 101"/>
          <p:cNvCxnSpPr/>
          <p:nvPr/>
        </p:nvCxnSpPr>
        <p:spPr>
          <a:xfrm flipH="1">
            <a:off x="6725872" y="2952857"/>
            <a:ext cx="220369"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897015" y="696250"/>
            <a:ext cx="5262733" cy="766364"/>
          </a:xfrm>
          <a:prstGeom prst="rect">
            <a:avLst/>
          </a:prstGeom>
          <a:noFill/>
        </p:spPr>
        <p:txBody>
          <a:bodyPr wrap="square" rtlCol="0">
            <a:spAutoFit/>
          </a:bodyPr>
          <a:lstStyle/>
          <a:p>
            <a:pPr>
              <a:lnSpc>
                <a:spcPct val="80000"/>
              </a:lnSpc>
            </a:pPr>
            <a:r>
              <a:rPr lang="en-US" dirty="0" smtClean="0"/>
              <a:t>This implies the S2 signal will come 20ns after the S0 one because of TOF and opposite direction of real signal with respect to </a:t>
            </a:r>
            <a:r>
              <a:rPr lang="en-US" dirty="0" err="1" smtClean="0"/>
              <a:t>cosmics</a:t>
            </a:r>
            <a:endParaRPr lang="en-US" dirty="0"/>
          </a:p>
        </p:txBody>
      </p:sp>
      <p:grpSp>
        <p:nvGrpSpPr>
          <p:cNvPr id="103" name="Group 121"/>
          <p:cNvGrpSpPr/>
          <p:nvPr/>
        </p:nvGrpSpPr>
        <p:grpSpPr>
          <a:xfrm>
            <a:off x="6615039" y="5369860"/>
            <a:ext cx="1835011" cy="567049"/>
            <a:chOff x="6532771" y="2327332"/>
            <a:chExt cx="1383086" cy="567049"/>
          </a:xfrm>
        </p:grpSpPr>
        <p:cxnSp>
          <p:nvCxnSpPr>
            <p:cNvPr id="104" name="Straight Connector 122"/>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23"/>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24"/>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25"/>
            <p:cNvCxnSpPr/>
            <p:nvPr/>
          </p:nvCxnSpPr>
          <p:spPr>
            <a:xfrm>
              <a:off x="7795268" y="2350545"/>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26"/>
            <p:cNvCxnSpPr/>
            <p:nvPr/>
          </p:nvCxnSpPr>
          <p:spPr>
            <a:xfrm>
              <a:off x="7771964"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10" name="Group 127"/>
          <p:cNvGrpSpPr/>
          <p:nvPr/>
        </p:nvGrpSpPr>
        <p:grpSpPr>
          <a:xfrm>
            <a:off x="7118963" y="5270172"/>
            <a:ext cx="1100461" cy="567049"/>
            <a:chOff x="6532771" y="2327332"/>
            <a:chExt cx="1383086" cy="567049"/>
          </a:xfrm>
        </p:grpSpPr>
        <p:cxnSp>
          <p:nvCxnSpPr>
            <p:cNvPr id="111" name="Straight Connector 128"/>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29"/>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30"/>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31"/>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32"/>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1" name="Rectangle 164"/>
          <p:cNvSpPr/>
          <p:nvPr/>
        </p:nvSpPr>
        <p:spPr>
          <a:xfrm>
            <a:off x="6925198" y="5020544"/>
            <a:ext cx="320922" cy="261610"/>
          </a:xfrm>
          <a:prstGeom prst="rect">
            <a:avLst/>
          </a:prstGeom>
        </p:spPr>
        <p:txBody>
          <a:bodyPr wrap="none">
            <a:spAutoFit/>
          </a:bodyPr>
          <a:lstStyle/>
          <a:p>
            <a:r>
              <a:rPr lang="en-US" sz="1100" dirty="0" smtClean="0"/>
              <a:t>S2</a:t>
            </a:r>
            <a:endParaRPr lang="en-US" sz="1100" dirty="0"/>
          </a:p>
        </p:txBody>
      </p:sp>
      <p:sp>
        <p:nvSpPr>
          <p:cNvPr id="123" name="Rectangle 166"/>
          <p:cNvSpPr/>
          <p:nvPr/>
        </p:nvSpPr>
        <p:spPr>
          <a:xfrm>
            <a:off x="6541801" y="5148312"/>
            <a:ext cx="320922" cy="261610"/>
          </a:xfrm>
          <a:prstGeom prst="rect">
            <a:avLst/>
          </a:prstGeom>
        </p:spPr>
        <p:txBody>
          <a:bodyPr wrap="none">
            <a:spAutoFit/>
          </a:bodyPr>
          <a:lstStyle/>
          <a:p>
            <a:r>
              <a:rPr lang="en-US" sz="1100" dirty="0" smtClean="0"/>
              <a:t>S0</a:t>
            </a:r>
            <a:endParaRPr lang="en-US" sz="1100" dirty="0"/>
          </a:p>
        </p:txBody>
      </p:sp>
      <p:cxnSp>
        <p:nvCxnSpPr>
          <p:cNvPr id="126" name="Straight Arrow Connector 170"/>
          <p:cNvCxnSpPr/>
          <p:nvPr/>
        </p:nvCxnSpPr>
        <p:spPr>
          <a:xfrm>
            <a:off x="6799181" y="5598259"/>
            <a:ext cx="427503"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8" name="TextBox 186"/>
          <p:cNvSpPr txBox="1"/>
          <p:nvPr/>
        </p:nvSpPr>
        <p:spPr>
          <a:xfrm>
            <a:off x="6807762" y="5632632"/>
            <a:ext cx="381836" cy="215444"/>
          </a:xfrm>
          <a:prstGeom prst="rect">
            <a:avLst/>
          </a:prstGeom>
          <a:noFill/>
        </p:spPr>
        <p:txBody>
          <a:bodyPr wrap="none" rtlCol="0">
            <a:spAutoFit/>
          </a:bodyPr>
          <a:lstStyle/>
          <a:p>
            <a:r>
              <a:rPr lang="en-US" sz="800" smtClean="0"/>
              <a:t>20ns</a:t>
            </a:r>
            <a:endParaRPr lang="en-US" sz="800" dirty="0"/>
          </a:p>
        </p:txBody>
      </p:sp>
      <p:cxnSp>
        <p:nvCxnSpPr>
          <p:cNvPr id="129" name="Straight Arrow Connector 197"/>
          <p:cNvCxnSpPr/>
          <p:nvPr/>
        </p:nvCxnSpPr>
        <p:spPr>
          <a:xfrm>
            <a:off x="6822818" y="6041593"/>
            <a:ext cx="146724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0" name="TextBox 198"/>
          <p:cNvSpPr txBox="1"/>
          <p:nvPr/>
        </p:nvSpPr>
        <p:spPr>
          <a:xfrm>
            <a:off x="7287038" y="6003117"/>
            <a:ext cx="381836" cy="215444"/>
          </a:xfrm>
          <a:prstGeom prst="rect">
            <a:avLst/>
          </a:prstGeom>
          <a:noFill/>
        </p:spPr>
        <p:txBody>
          <a:bodyPr wrap="none" rtlCol="0">
            <a:spAutoFit/>
          </a:bodyPr>
          <a:lstStyle/>
          <a:p>
            <a:r>
              <a:rPr lang="en-US" sz="800" dirty="0"/>
              <a:t>5</a:t>
            </a:r>
            <a:r>
              <a:rPr lang="en-US" sz="800" dirty="0" smtClean="0"/>
              <a:t>0ns</a:t>
            </a:r>
            <a:endParaRPr lang="en-US" sz="800" dirty="0"/>
          </a:p>
        </p:txBody>
      </p:sp>
      <p:cxnSp>
        <p:nvCxnSpPr>
          <p:cNvPr id="133" name="Straight Arrow Connector 194"/>
          <p:cNvCxnSpPr/>
          <p:nvPr/>
        </p:nvCxnSpPr>
        <p:spPr>
          <a:xfrm>
            <a:off x="7255847" y="5604935"/>
            <a:ext cx="83793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7" name="TextBox 195"/>
          <p:cNvSpPr txBox="1"/>
          <p:nvPr/>
        </p:nvSpPr>
        <p:spPr>
          <a:xfrm>
            <a:off x="7451200" y="5599323"/>
            <a:ext cx="382687" cy="215444"/>
          </a:xfrm>
          <a:prstGeom prst="rect">
            <a:avLst/>
          </a:prstGeom>
          <a:noFill/>
        </p:spPr>
        <p:txBody>
          <a:bodyPr wrap="none" rtlCol="0">
            <a:spAutoFit/>
          </a:bodyPr>
          <a:lstStyle/>
          <a:p>
            <a:r>
              <a:rPr lang="en-US" sz="800" dirty="0"/>
              <a:t>3</a:t>
            </a:r>
            <a:r>
              <a:rPr lang="en-US" sz="800" dirty="0" smtClean="0"/>
              <a:t>0ns</a:t>
            </a:r>
            <a:endParaRPr lang="en-US" sz="800" dirty="0"/>
          </a:p>
        </p:txBody>
      </p:sp>
      <p:sp>
        <p:nvSpPr>
          <p:cNvPr id="11" name="Down Arrow 10"/>
          <p:cNvSpPr/>
          <p:nvPr/>
        </p:nvSpPr>
        <p:spPr>
          <a:xfrm>
            <a:off x="7279185" y="3746292"/>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TextBox 138"/>
          <p:cNvSpPr txBox="1"/>
          <p:nvPr/>
        </p:nvSpPr>
        <p:spPr>
          <a:xfrm>
            <a:off x="7906412" y="4808898"/>
            <a:ext cx="659155" cy="369332"/>
          </a:xfrm>
          <a:prstGeom prst="rect">
            <a:avLst/>
          </a:prstGeom>
          <a:noFill/>
        </p:spPr>
        <p:txBody>
          <a:bodyPr wrap="none" rtlCol="0">
            <a:spAutoFit/>
          </a:bodyPr>
          <a:lstStyle/>
          <a:p>
            <a:r>
              <a:rPr lang="en-US" b="1" u="sng" dirty="0" smtClean="0"/>
              <a:t>REAL</a:t>
            </a:r>
            <a:endParaRPr lang="en-US" b="1" u="sng" dirty="0"/>
          </a:p>
        </p:txBody>
      </p:sp>
    </p:spTree>
    <p:extLst>
      <p:ext uri="{BB962C8B-B14F-4D97-AF65-F5344CB8AC3E}">
        <p14:creationId xmlns:p14="http://schemas.microsoft.com/office/powerpoint/2010/main" val="15312791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sp>
        <p:nvSpPr>
          <p:cNvPr id="17" name="TextBox 16"/>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354832" y="5334632"/>
            <a:ext cx="480796" cy="307777"/>
          </a:xfrm>
          <a:prstGeom prst="rect">
            <a:avLst/>
          </a:prstGeom>
          <a:noFill/>
        </p:spPr>
        <p:txBody>
          <a:bodyPr wrap="none" rtlCol="0">
            <a:spAutoFit/>
          </a:bodyPr>
          <a:lstStyle/>
          <a:p>
            <a:r>
              <a:rPr lang="en-US" sz="1400" dirty="0" smtClean="0"/>
              <a:t>8 ns</a:t>
            </a:r>
            <a:endParaRPr lang="en-US" sz="1400"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cxnSp>
        <p:nvCxnSpPr>
          <p:cNvPr id="10" name="Straight Connector 9"/>
          <p:cNvCxnSpPr/>
          <p:nvPr/>
        </p:nvCxnSpPr>
        <p:spPr>
          <a:xfrm>
            <a:off x="5697883" y="2447484"/>
            <a:ext cx="302956"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686231" y="2851226"/>
            <a:ext cx="314608"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5814407" y="1858590"/>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sp>
        <p:nvSpPr>
          <p:cNvPr id="81" name="TextBox 80"/>
          <p:cNvSpPr txBox="1"/>
          <p:nvPr/>
        </p:nvSpPr>
        <p:spPr>
          <a:xfrm>
            <a:off x="5814407" y="4292948"/>
            <a:ext cx="800632" cy="369332"/>
          </a:xfrm>
          <a:prstGeom prst="rect">
            <a:avLst/>
          </a:prstGeom>
          <a:noFill/>
        </p:spPr>
        <p:txBody>
          <a:bodyPr wrap="none" rtlCol="0">
            <a:spAutoFit/>
          </a:bodyPr>
          <a:lstStyle/>
          <a:p>
            <a:r>
              <a:rPr lang="en-US" dirty="0" smtClean="0">
                <a:solidFill>
                  <a:schemeClr val="bg1"/>
                </a:solidFill>
              </a:rPr>
              <a:t>CLOCK</a:t>
            </a:r>
            <a:endParaRPr lang="en-US" dirty="0">
              <a:solidFill>
                <a:schemeClr val="bg1"/>
              </a:solidFill>
            </a:endParaRPr>
          </a:p>
        </p:txBody>
      </p:sp>
      <p:sp>
        <p:nvSpPr>
          <p:cNvPr id="74" name="Rectangle 73"/>
          <p:cNvSpPr/>
          <p:nvPr/>
        </p:nvSpPr>
        <p:spPr>
          <a:xfrm>
            <a:off x="5243451" y="2637958"/>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5278510" y="2684561"/>
            <a:ext cx="407721" cy="369332"/>
          </a:xfrm>
          <a:prstGeom prst="rect">
            <a:avLst/>
          </a:prstGeom>
          <a:noFill/>
        </p:spPr>
        <p:txBody>
          <a:bodyPr wrap="none" rtlCol="0">
            <a:spAutoFit/>
          </a:bodyPr>
          <a:lstStyle/>
          <a:p>
            <a:r>
              <a:rPr lang="en-US" dirty="0" smtClean="0"/>
              <a:t>S2</a:t>
            </a:r>
            <a:endParaRPr lang="en-US" dirty="0"/>
          </a:p>
        </p:txBody>
      </p:sp>
      <p:sp>
        <p:nvSpPr>
          <p:cNvPr id="76" name="Rectangle 75"/>
          <p:cNvSpPr/>
          <p:nvPr/>
        </p:nvSpPr>
        <p:spPr>
          <a:xfrm>
            <a:off x="5243451" y="219381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5278510" y="2228767"/>
            <a:ext cx="407721" cy="369332"/>
          </a:xfrm>
          <a:prstGeom prst="rect">
            <a:avLst/>
          </a:prstGeom>
          <a:noFill/>
        </p:spPr>
        <p:txBody>
          <a:bodyPr wrap="none" rtlCol="0">
            <a:spAutoFit/>
          </a:bodyPr>
          <a:lstStyle/>
          <a:p>
            <a:r>
              <a:rPr lang="en-US" dirty="0" smtClean="0"/>
              <a:t>S0</a:t>
            </a:r>
            <a:endParaRPr lang="en-US" dirty="0"/>
          </a:p>
        </p:txBody>
      </p:sp>
      <p:sp>
        <p:nvSpPr>
          <p:cNvPr id="78" name="Rectangle 77"/>
          <p:cNvSpPr/>
          <p:nvPr/>
        </p:nvSpPr>
        <p:spPr>
          <a:xfrm>
            <a:off x="5243451" y="309672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5162826" y="1840994"/>
            <a:ext cx="607784" cy="369332"/>
          </a:xfrm>
          <a:prstGeom prst="rect">
            <a:avLst/>
          </a:prstGeom>
          <a:noFill/>
        </p:spPr>
        <p:txBody>
          <a:bodyPr wrap="none" rtlCol="0">
            <a:spAutoFit/>
          </a:bodyPr>
          <a:lstStyle/>
          <a:p>
            <a:r>
              <a:rPr lang="en-US" dirty="0" smtClean="0"/>
              <a:t>FIFO</a:t>
            </a:r>
            <a:endParaRPr lang="en-US" dirty="0"/>
          </a:p>
        </p:txBody>
      </p:sp>
      <p:sp>
        <p:nvSpPr>
          <p:cNvPr id="84" name="TextBox 83"/>
          <p:cNvSpPr txBox="1"/>
          <p:nvPr/>
        </p:nvSpPr>
        <p:spPr>
          <a:xfrm>
            <a:off x="5278510" y="3143328"/>
            <a:ext cx="453970" cy="369332"/>
          </a:xfrm>
          <a:prstGeom prst="rect">
            <a:avLst/>
          </a:prstGeom>
          <a:noFill/>
        </p:spPr>
        <p:txBody>
          <a:bodyPr wrap="none" rtlCol="0">
            <a:spAutoFit/>
          </a:bodyPr>
          <a:lstStyle/>
          <a:p>
            <a:r>
              <a:rPr lang="en-US" dirty="0" smtClean="0"/>
              <a:t>GC</a:t>
            </a:r>
            <a:endParaRPr lang="en-US" dirty="0"/>
          </a:p>
        </p:txBody>
      </p:sp>
      <p:pic>
        <p:nvPicPr>
          <p:cNvPr id="6" name="Picture 5" descr="Photo Aug 25, 15 56 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4143" y="1342581"/>
            <a:ext cx="2946407" cy="2209805"/>
          </a:xfrm>
          <a:prstGeom prst="rect">
            <a:avLst/>
          </a:prstGeom>
          <a:ln w="38100" cmpd="sng">
            <a:solidFill>
              <a:srgbClr val="000000"/>
            </a:solidFill>
          </a:ln>
        </p:spPr>
      </p:pic>
      <p:pic>
        <p:nvPicPr>
          <p:cNvPr id="8" name="Picture 7" descr="Photo Aug 25, 15 59 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201" y="3587340"/>
            <a:ext cx="2961768" cy="2221326"/>
          </a:xfrm>
          <a:prstGeom prst="rect">
            <a:avLst/>
          </a:prstGeom>
          <a:ln w="38100" cmpd="sng">
            <a:solidFill>
              <a:srgbClr val="000000"/>
            </a:solidFill>
          </a:ln>
        </p:spPr>
      </p:pic>
      <p:sp>
        <p:nvSpPr>
          <p:cNvPr id="85" name="TextBox 84"/>
          <p:cNvSpPr txBox="1"/>
          <p:nvPr/>
        </p:nvSpPr>
        <p:spPr>
          <a:xfrm>
            <a:off x="6012491" y="1580372"/>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sp>
        <p:nvSpPr>
          <p:cNvPr id="86" name="TextBox 85"/>
          <p:cNvSpPr txBox="1"/>
          <p:nvPr/>
        </p:nvSpPr>
        <p:spPr>
          <a:xfrm>
            <a:off x="6044083" y="3602204"/>
            <a:ext cx="800632" cy="369332"/>
          </a:xfrm>
          <a:prstGeom prst="rect">
            <a:avLst/>
          </a:prstGeom>
          <a:noFill/>
        </p:spPr>
        <p:txBody>
          <a:bodyPr wrap="none" rtlCol="0">
            <a:spAutoFit/>
          </a:bodyPr>
          <a:lstStyle/>
          <a:p>
            <a:r>
              <a:rPr lang="en-US" dirty="0" smtClean="0">
                <a:solidFill>
                  <a:schemeClr val="bg1"/>
                </a:solidFill>
              </a:rPr>
              <a:t>CLOCK</a:t>
            </a:r>
            <a:endParaRPr lang="en-US" dirty="0">
              <a:solidFill>
                <a:schemeClr val="bg1"/>
              </a:solidFill>
            </a:endParaRPr>
          </a:p>
        </p:txBody>
      </p:sp>
      <p:cxnSp>
        <p:nvCxnSpPr>
          <p:cNvPr id="87" name="Straight Arrow Connector 86"/>
          <p:cNvCxnSpPr/>
          <p:nvPr/>
        </p:nvCxnSpPr>
        <p:spPr>
          <a:xfrm>
            <a:off x="2528092" y="400549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474682" y="2235565"/>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268052" y="5830815"/>
            <a:ext cx="0" cy="372362"/>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93" name="TextBox 92"/>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pic>
        <p:nvPicPr>
          <p:cNvPr id="95" name="Picture 94" descr="unnam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5452" y="87166"/>
            <a:ext cx="537333" cy="537333"/>
          </a:xfrm>
          <a:prstGeom prst="rect">
            <a:avLst/>
          </a:prstGeom>
        </p:spPr>
      </p:pic>
      <p:cxnSp>
        <p:nvCxnSpPr>
          <p:cNvPr id="96" name="Straight Arrow Connector 95"/>
          <p:cNvCxnSpPr/>
          <p:nvPr/>
        </p:nvCxnSpPr>
        <p:spPr>
          <a:xfrm>
            <a:off x="4354832" y="35583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12054" y="2041154"/>
            <a:ext cx="0" cy="101273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6507809" y="2041154"/>
            <a:ext cx="0" cy="101273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6272637" y="2952857"/>
            <a:ext cx="243357"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6266539" y="2958662"/>
            <a:ext cx="684803" cy="369332"/>
          </a:xfrm>
          <a:prstGeom prst="rect">
            <a:avLst/>
          </a:prstGeom>
          <a:noFill/>
        </p:spPr>
        <p:txBody>
          <a:bodyPr wrap="none" rtlCol="0">
            <a:spAutoFit/>
          </a:bodyPr>
          <a:lstStyle/>
          <a:p>
            <a:r>
              <a:rPr lang="en-US" dirty="0" smtClean="0">
                <a:solidFill>
                  <a:srgbClr val="FF0000"/>
                </a:solidFill>
              </a:rPr>
              <a:t>10 ns</a:t>
            </a:r>
            <a:endParaRPr lang="en-US" dirty="0">
              <a:solidFill>
                <a:srgbClr val="FF0000"/>
              </a:solidFill>
            </a:endParaRPr>
          </a:p>
        </p:txBody>
      </p:sp>
      <p:cxnSp>
        <p:nvCxnSpPr>
          <p:cNvPr id="102" name="Straight Arrow Connector 101"/>
          <p:cNvCxnSpPr/>
          <p:nvPr/>
        </p:nvCxnSpPr>
        <p:spPr>
          <a:xfrm flipH="1">
            <a:off x="6725872" y="2952857"/>
            <a:ext cx="220369"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897015" y="696250"/>
            <a:ext cx="5262733" cy="766364"/>
          </a:xfrm>
          <a:prstGeom prst="rect">
            <a:avLst/>
          </a:prstGeom>
          <a:noFill/>
        </p:spPr>
        <p:txBody>
          <a:bodyPr wrap="square" rtlCol="0">
            <a:spAutoFit/>
          </a:bodyPr>
          <a:lstStyle/>
          <a:p>
            <a:pPr>
              <a:lnSpc>
                <a:spcPct val="80000"/>
              </a:lnSpc>
            </a:pPr>
            <a:r>
              <a:rPr lang="en-US" dirty="0" smtClean="0"/>
              <a:t>This implies the S2 signal will come 20ns after the S0 one because of TOF and opposite direction of real signal with respect to </a:t>
            </a:r>
            <a:r>
              <a:rPr lang="en-US" dirty="0" err="1" smtClean="0"/>
              <a:t>cosmics</a:t>
            </a:r>
            <a:endParaRPr lang="en-US" dirty="0"/>
          </a:p>
        </p:txBody>
      </p:sp>
      <p:cxnSp>
        <p:nvCxnSpPr>
          <p:cNvPr id="103" name="Straight Connector 102"/>
          <p:cNvCxnSpPr/>
          <p:nvPr/>
        </p:nvCxnSpPr>
        <p:spPr>
          <a:xfrm>
            <a:off x="7747518" y="4459877"/>
            <a:ext cx="0" cy="16522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6746490" y="4459877"/>
            <a:ext cx="0" cy="16522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6746490" y="5997359"/>
            <a:ext cx="1001028"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6892909" y="5927453"/>
            <a:ext cx="684803" cy="369332"/>
          </a:xfrm>
          <a:prstGeom prst="rect">
            <a:avLst/>
          </a:prstGeom>
          <a:noFill/>
        </p:spPr>
        <p:txBody>
          <a:bodyPr wrap="none" rtlCol="0">
            <a:spAutoFit/>
          </a:bodyPr>
          <a:lstStyle/>
          <a:p>
            <a:r>
              <a:rPr lang="en-US" dirty="0" smtClean="0">
                <a:solidFill>
                  <a:srgbClr val="FF0000"/>
                </a:solidFill>
              </a:rPr>
              <a:t>42 ns</a:t>
            </a:r>
            <a:endParaRPr lang="en-US" dirty="0">
              <a:solidFill>
                <a:srgbClr val="FF0000"/>
              </a:solidFill>
            </a:endParaRPr>
          </a:p>
        </p:txBody>
      </p:sp>
    </p:spTree>
    <p:extLst>
      <p:ext uri="{BB962C8B-B14F-4D97-AF65-F5344CB8AC3E}">
        <p14:creationId xmlns:p14="http://schemas.microsoft.com/office/powerpoint/2010/main" val="21737098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p:cNvGrpSpPr/>
          <p:nvPr/>
        </p:nvGrpSpPr>
        <p:grpSpPr>
          <a:xfrm>
            <a:off x="209033" y="3752683"/>
            <a:ext cx="8725090" cy="2904288"/>
            <a:chOff x="188142" y="552638"/>
            <a:chExt cx="8725090" cy="2904288"/>
          </a:xfrm>
        </p:grpSpPr>
        <p:sp>
          <p:nvSpPr>
            <p:cNvPr id="86" name="Rectangle 85"/>
            <p:cNvSpPr/>
            <p:nvPr/>
          </p:nvSpPr>
          <p:spPr>
            <a:xfrm>
              <a:off x="188142" y="552638"/>
              <a:ext cx="8725090" cy="2904288"/>
            </a:xfrm>
            <a:prstGeom prst="rect">
              <a:avLst/>
            </a:prstGeom>
            <a:solidFill>
              <a:schemeClr val="accent3">
                <a:lumMod val="20000"/>
                <a:lumOff val="8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5" name="Group 4"/>
            <p:cNvGrpSpPr/>
            <p:nvPr/>
          </p:nvGrpSpPr>
          <p:grpSpPr>
            <a:xfrm>
              <a:off x="619311" y="2105966"/>
              <a:ext cx="2769038" cy="844723"/>
              <a:chOff x="6532771" y="2327332"/>
              <a:chExt cx="1388984" cy="562176"/>
            </a:xfrm>
          </p:grpSpPr>
          <p:cxnSp>
            <p:nvCxnSpPr>
              <p:cNvPr id="6" name="Straight Connector 5"/>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795268" y="2342720"/>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777862"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1376505" y="1956174"/>
              <a:ext cx="1653548" cy="852045"/>
              <a:chOff x="6532771" y="2327332"/>
              <a:chExt cx="1383086" cy="567049"/>
            </a:xfrm>
          </p:grpSpPr>
          <p:cxnSp>
            <p:nvCxnSpPr>
              <p:cNvPr id="12" name="Straight Connector 11"/>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9" name="Rectangle 28"/>
            <p:cNvSpPr/>
            <p:nvPr/>
          </p:nvSpPr>
          <p:spPr>
            <a:xfrm>
              <a:off x="1085355" y="1581084"/>
              <a:ext cx="770163" cy="338554"/>
            </a:xfrm>
            <a:prstGeom prst="rect">
              <a:avLst/>
            </a:prstGeom>
          </p:spPr>
          <p:txBody>
            <a:bodyPr wrap="none">
              <a:spAutoFit/>
            </a:bodyPr>
            <a:lstStyle/>
            <a:p>
              <a:r>
                <a:rPr lang="en-US" sz="1600" dirty="0" smtClean="0"/>
                <a:t>S0||S2</a:t>
              </a:r>
              <a:endParaRPr lang="en-US" sz="1600" dirty="0"/>
            </a:p>
          </p:txBody>
        </p:sp>
        <p:sp>
          <p:nvSpPr>
            <p:cNvPr id="31" name="Rectangle 30"/>
            <p:cNvSpPr/>
            <p:nvPr/>
          </p:nvSpPr>
          <p:spPr>
            <a:xfrm>
              <a:off x="509264" y="1773068"/>
              <a:ext cx="428322" cy="338554"/>
            </a:xfrm>
            <a:prstGeom prst="rect">
              <a:avLst/>
            </a:prstGeom>
          </p:spPr>
          <p:txBody>
            <a:bodyPr wrap="none">
              <a:spAutoFit/>
            </a:bodyPr>
            <a:lstStyle/>
            <a:p>
              <a:r>
                <a:rPr lang="en-US" sz="1600" dirty="0" smtClean="0"/>
                <a:t>GC</a:t>
              </a:r>
              <a:endParaRPr lang="en-US" sz="1600" dirty="0"/>
            </a:p>
          </p:txBody>
        </p:sp>
        <p:cxnSp>
          <p:nvCxnSpPr>
            <p:cNvPr id="34" name="Straight Arrow Connector 33"/>
            <p:cNvCxnSpPr/>
            <p:nvPr/>
          </p:nvCxnSpPr>
          <p:spPr>
            <a:xfrm>
              <a:off x="896002" y="2449156"/>
              <a:ext cx="642364"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908896" y="2500805"/>
              <a:ext cx="582211" cy="338554"/>
            </a:xfrm>
            <a:prstGeom prst="rect">
              <a:avLst/>
            </a:prstGeom>
            <a:noFill/>
          </p:spPr>
          <p:txBody>
            <a:bodyPr wrap="none" rtlCol="0">
              <a:spAutoFit/>
            </a:bodyPr>
            <a:lstStyle/>
            <a:p>
              <a:r>
                <a:rPr lang="en-US" sz="1600" smtClean="0"/>
                <a:t>20ns</a:t>
              </a:r>
              <a:endParaRPr lang="en-US" sz="1600" dirty="0"/>
            </a:p>
          </p:txBody>
        </p:sp>
        <p:cxnSp>
          <p:nvCxnSpPr>
            <p:cNvPr id="37" name="Straight Arrow Connector 36"/>
            <p:cNvCxnSpPr/>
            <p:nvPr/>
          </p:nvCxnSpPr>
          <p:spPr>
            <a:xfrm>
              <a:off x="931519" y="3115308"/>
              <a:ext cx="2204670"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629054" y="3057494"/>
              <a:ext cx="582211" cy="338554"/>
            </a:xfrm>
            <a:prstGeom prst="rect">
              <a:avLst/>
            </a:prstGeom>
            <a:noFill/>
          </p:spPr>
          <p:txBody>
            <a:bodyPr wrap="none" rtlCol="0">
              <a:spAutoFit/>
            </a:bodyPr>
            <a:lstStyle/>
            <a:p>
              <a:r>
                <a:rPr lang="en-US" sz="1600" dirty="0"/>
                <a:t>5</a:t>
              </a:r>
              <a:r>
                <a:rPr lang="en-US" sz="1600" dirty="0" smtClean="0"/>
                <a:t>0ns</a:t>
              </a:r>
              <a:endParaRPr lang="en-US" sz="1600" dirty="0"/>
            </a:p>
          </p:txBody>
        </p:sp>
        <p:cxnSp>
          <p:nvCxnSpPr>
            <p:cNvPr id="41" name="Straight Arrow Connector 194"/>
            <p:cNvCxnSpPr/>
            <p:nvPr/>
          </p:nvCxnSpPr>
          <p:spPr>
            <a:xfrm>
              <a:off x="1582187" y="2459187"/>
              <a:ext cx="125908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2" name="TextBox 195"/>
            <p:cNvSpPr txBox="1"/>
            <p:nvPr/>
          </p:nvSpPr>
          <p:spPr>
            <a:xfrm>
              <a:off x="1875723" y="2450755"/>
              <a:ext cx="582211" cy="338554"/>
            </a:xfrm>
            <a:prstGeom prst="rect">
              <a:avLst/>
            </a:prstGeom>
            <a:noFill/>
          </p:spPr>
          <p:txBody>
            <a:bodyPr wrap="none" rtlCol="0">
              <a:spAutoFit/>
            </a:bodyPr>
            <a:lstStyle/>
            <a:p>
              <a:r>
                <a:rPr lang="en-US" sz="1600" dirty="0"/>
                <a:t>3</a:t>
              </a:r>
              <a:r>
                <a:rPr lang="en-US" sz="1600" dirty="0" smtClean="0"/>
                <a:t>0ns</a:t>
              </a:r>
              <a:endParaRPr lang="en-US" sz="1600" dirty="0"/>
            </a:p>
          </p:txBody>
        </p:sp>
        <p:grpSp>
          <p:nvGrpSpPr>
            <p:cNvPr id="46" name="Group 45"/>
            <p:cNvGrpSpPr/>
            <p:nvPr/>
          </p:nvGrpSpPr>
          <p:grpSpPr>
            <a:xfrm>
              <a:off x="5522303" y="2105966"/>
              <a:ext cx="2769038" cy="844723"/>
              <a:chOff x="6532771" y="2327332"/>
              <a:chExt cx="1388984" cy="562176"/>
            </a:xfrm>
          </p:grpSpPr>
          <p:cxnSp>
            <p:nvCxnSpPr>
              <p:cNvPr id="47" name="Straight Connector 46"/>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795268" y="2342720"/>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777862"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6279497" y="1956174"/>
              <a:ext cx="1653548" cy="852045"/>
              <a:chOff x="6532771" y="2327332"/>
              <a:chExt cx="1383086" cy="567049"/>
            </a:xfrm>
          </p:grpSpPr>
          <p:cxnSp>
            <p:nvCxnSpPr>
              <p:cNvPr id="53" name="Straight Connector 52"/>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0" name="Rectangle 69"/>
            <p:cNvSpPr/>
            <p:nvPr/>
          </p:nvSpPr>
          <p:spPr>
            <a:xfrm>
              <a:off x="5988347" y="1581084"/>
              <a:ext cx="770163" cy="338554"/>
            </a:xfrm>
            <a:prstGeom prst="rect">
              <a:avLst/>
            </a:prstGeom>
          </p:spPr>
          <p:txBody>
            <a:bodyPr wrap="none">
              <a:spAutoFit/>
            </a:bodyPr>
            <a:lstStyle/>
            <a:p>
              <a:r>
                <a:rPr lang="en-US" sz="1600" dirty="0" smtClean="0"/>
                <a:t>S0||S2</a:t>
              </a:r>
              <a:endParaRPr lang="en-US" sz="1600" dirty="0"/>
            </a:p>
          </p:txBody>
        </p:sp>
        <p:sp>
          <p:nvSpPr>
            <p:cNvPr id="72" name="Rectangle 71"/>
            <p:cNvSpPr/>
            <p:nvPr/>
          </p:nvSpPr>
          <p:spPr>
            <a:xfrm>
              <a:off x="5412256" y="1773068"/>
              <a:ext cx="428322" cy="338554"/>
            </a:xfrm>
            <a:prstGeom prst="rect">
              <a:avLst/>
            </a:prstGeom>
          </p:spPr>
          <p:txBody>
            <a:bodyPr wrap="none">
              <a:spAutoFit/>
            </a:bodyPr>
            <a:lstStyle/>
            <a:p>
              <a:r>
                <a:rPr lang="en-US" sz="1600" dirty="0" smtClean="0"/>
                <a:t>GC</a:t>
              </a:r>
              <a:endParaRPr lang="en-US" sz="1600" dirty="0"/>
            </a:p>
          </p:txBody>
        </p:sp>
        <p:cxnSp>
          <p:nvCxnSpPr>
            <p:cNvPr id="75" name="Straight Arrow Connector 74"/>
            <p:cNvCxnSpPr/>
            <p:nvPr/>
          </p:nvCxnSpPr>
          <p:spPr>
            <a:xfrm>
              <a:off x="5798994" y="2449156"/>
              <a:ext cx="642364"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5811888" y="2500805"/>
              <a:ext cx="582211" cy="338554"/>
            </a:xfrm>
            <a:prstGeom prst="rect">
              <a:avLst/>
            </a:prstGeom>
            <a:noFill/>
          </p:spPr>
          <p:txBody>
            <a:bodyPr wrap="none" rtlCol="0">
              <a:spAutoFit/>
            </a:bodyPr>
            <a:lstStyle/>
            <a:p>
              <a:r>
                <a:rPr lang="en-US" sz="1600" dirty="0" smtClean="0"/>
                <a:t>25ns</a:t>
              </a:r>
              <a:endParaRPr lang="en-US" sz="1600" dirty="0"/>
            </a:p>
          </p:txBody>
        </p:sp>
        <p:cxnSp>
          <p:nvCxnSpPr>
            <p:cNvPr id="78" name="Straight Arrow Connector 77"/>
            <p:cNvCxnSpPr/>
            <p:nvPr/>
          </p:nvCxnSpPr>
          <p:spPr>
            <a:xfrm>
              <a:off x="5834511" y="3115308"/>
              <a:ext cx="2204670"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6532046" y="3057494"/>
              <a:ext cx="582211" cy="338554"/>
            </a:xfrm>
            <a:prstGeom prst="rect">
              <a:avLst/>
            </a:prstGeom>
            <a:noFill/>
          </p:spPr>
          <p:txBody>
            <a:bodyPr wrap="none" rtlCol="0">
              <a:spAutoFit/>
            </a:bodyPr>
            <a:lstStyle/>
            <a:p>
              <a:r>
                <a:rPr lang="en-US" sz="1600" dirty="0"/>
                <a:t>5</a:t>
              </a:r>
              <a:r>
                <a:rPr lang="en-US" sz="1600" dirty="0" smtClean="0"/>
                <a:t>0ns</a:t>
              </a:r>
              <a:endParaRPr lang="en-US" sz="1600" dirty="0"/>
            </a:p>
          </p:txBody>
        </p:sp>
        <p:cxnSp>
          <p:nvCxnSpPr>
            <p:cNvPr id="82" name="Straight Arrow Connector 194"/>
            <p:cNvCxnSpPr/>
            <p:nvPr/>
          </p:nvCxnSpPr>
          <p:spPr>
            <a:xfrm>
              <a:off x="6485179" y="2459187"/>
              <a:ext cx="125908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3" name="TextBox 195"/>
            <p:cNvSpPr txBox="1"/>
            <p:nvPr/>
          </p:nvSpPr>
          <p:spPr>
            <a:xfrm>
              <a:off x="6778715" y="2450755"/>
              <a:ext cx="582211" cy="338554"/>
            </a:xfrm>
            <a:prstGeom prst="rect">
              <a:avLst/>
            </a:prstGeom>
            <a:noFill/>
          </p:spPr>
          <p:txBody>
            <a:bodyPr wrap="none" rtlCol="0">
              <a:spAutoFit/>
            </a:bodyPr>
            <a:lstStyle/>
            <a:p>
              <a:r>
                <a:rPr lang="en-US" sz="1600" dirty="0"/>
                <a:t>3</a:t>
              </a:r>
              <a:r>
                <a:rPr lang="en-US" sz="1600" dirty="0" smtClean="0"/>
                <a:t>0ns</a:t>
              </a:r>
              <a:endParaRPr lang="en-US" sz="1600" dirty="0"/>
            </a:p>
          </p:txBody>
        </p:sp>
        <p:sp>
          <p:nvSpPr>
            <p:cNvPr id="88" name="TextBox 87"/>
            <p:cNvSpPr txBox="1"/>
            <p:nvPr/>
          </p:nvSpPr>
          <p:spPr>
            <a:xfrm>
              <a:off x="223633" y="564396"/>
              <a:ext cx="1847681" cy="461665"/>
            </a:xfrm>
            <a:prstGeom prst="rect">
              <a:avLst/>
            </a:prstGeom>
            <a:noFill/>
          </p:spPr>
          <p:txBody>
            <a:bodyPr wrap="none" rtlCol="0">
              <a:spAutoFit/>
            </a:bodyPr>
            <a:lstStyle/>
            <a:p>
              <a:r>
                <a:rPr lang="en-US" sz="2400" b="1" dirty="0" smtClean="0"/>
                <a:t>(S0||S2)&amp;GC</a:t>
              </a:r>
              <a:endParaRPr lang="en-US" sz="2400" b="1" dirty="0"/>
            </a:p>
          </p:txBody>
        </p:sp>
        <p:sp>
          <p:nvSpPr>
            <p:cNvPr id="91" name="TextBox 90"/>
            <p:cNvSpPr txBox="1"/>
            <p:nvPr/>
          </p:nvSpPr>
          <p:spPr>
            <a:xfrm>
              <a:off x="2700475" y="1468250"/>
              <a:ext cx="825867" cy="461665"/>
            </a:xfrm>
            <a:prstGeom prst="rect">
              <a:avLst/>
            </a:prstGeom>
            <a:noFill/>
          </p:spPr>
          <p:txBody>
            <a:bodyPr wrap="none" rtlCol="0">
              <a:spAutoFit/>
            </a:bodyPr>
            <a:lstStyle/>
            <a:p>
              <a:r>
                <a:rPr lang="en-US" sz="2400" b="1" u="sng" dirty="0" smtClean="0"/>
                <a:t>REAL</a:t>
              </a:r>
              <a:endParaRPr lang="en-US" sz="2400" b="1" u="sng" dirty="0"/>
            </a:p>
          </p:txBody>
        </p:sp>
        <p:sp>
          <p:nvSpPr>
            <p:cNvPr id="92" name="TextBox 91"/>
            <p:cNvSpPr txBox="1"/>
            <p:nvPr/>
          </p:nvSpPr>
          <p:spPr>
            <a:xfrm>
              <a:off x="7529095" y="1468250"/>
              <a:ext cx="1360619" cy="461665"/>
            </a:xfrm>
            <a:prstGeom prst="rect">
              <a:avLst/>
            </a:prstGeom>
            <a:noFill/>
          </p:spPr>
          <p:txBody>
            <a:bodyPr wrap="none" rtlCol="0">
              <a:spAutoFit/>
            </a:bodyPr>
            <a:lstStyle/>
            <a:p>
              <a:r>
                <a:rPr lang="en-US" sz="2400" b="1" u="sng" dirty="0" smtClean="0"/>
                <a:t>COSMICS</a:t>
              </a:r>
              <a:endParaRPr lang="en-US" sz="2400" b="1" u="sng" dirty="0"/>
            </a:p>
          </p:txBody>
        </p:sp>
        <p:sp>
          <p:nvSpPr>
            <p:cNvPr id="94" name="Right Arrow 93"/>
            <p:cNvSpPr/>
            <p:nvPr/>
          </p:nvSpPr>
          <p:spPr>
            <a:xfrm>
              <a:off x="3986260" y="220843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8" name="Group 97"/>
          <p:cNvGrpSpPr/>
          <p:nvPr/>
        </p:nvGrpSpPr>
        <p:grpSpPr>
          <a:xfrm>
            <a:off x="187621" y="658539"/>
            <a:ext cx="8739959" cy="2904288"/>
            <a:chOff x="161514" y="3762717"/>
            <a:chExt cx="8739959" cy="2904288"/>
          </a:xfrm>
        </p:grpSpPr>
        <p:sp>
          <p:nvSpPr>
            <p:cNvPr id="87" name="Rectangle 86"/>
            <p:cNvSpPr/>
            <p:nvPr/>
          </p:nvSpPr>
          <p:spPr>
            <a:xfrm>
              <a:off x="176383" y="3762717"/>
              <a:ext cx="8725090" cy="2904288"/>
            </a:xfrm>
            <a:prstGeom prst="rect">
              <a:avLst/>
            </a:prstGeom>
            <a:solidFill>
              <a:schemeClr val="accent3">
                <a:lumMod val="20000"/>
                <a:lumOff val="8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17" name="Group 16"/>
            <p:cNvGrpSpPr/>
            <p:nvPr/>
          </p:nvGrpSpPr>
          <p:grpSpPr>
            <a:xfrm>
              <a:off x="653631" y="5332437"/>
              <a:ext cx="2769038" cy="844723"/>
              <a:chOff x="6532771" y="2327332"/>
              <a:chExt cx="1388984" cy="562176"/>
            </a:xfrm>
          </p:grpSpPr>
          <p:cxnSp>
            <p:nvCxnSpPr>
              <p:cNvPr id="18" name="Straight Connector 17"/>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795268" y="2342720"/>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777862"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410825" y="5182646"/>
              <a:ext cx="1653548" cy="852045"/>
              <a:chOff x="6532771" y="2327332"/>
              <a:chExt cx="1383086" cy="567049"/>
            </a:xfrm>
          </p:grpSpPr>
          <p:cxnSp>
            <p:nvCxnSpPr>
              <p:cNvPr id="24" name="Straight Connector 23"/>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0" name="Rectangle 29"/>
            <p:cNvSpPr/>
            <p:nvPr/>
          </p:nvSpPr>
          <p:spPr>
            <a:xfrm>
              <a:off x="1115397" y="4814973"/>
              <a:ext cx="721171" cy="338554"/>
            </a:xfrm>
            <a:prstGeom prst="rect">
              <a:avLst/>
            </a:prstGeom>
          </p:spPr>
          <p:txBody>
            <a:bodyPr wrap="none">
              <a:spAutoFit/>
            </a:bodyPr>
            <a:lstStyle/>
            <a:p>
              <a:r>
                <a:rPr lang="en-US" sz="1600" dirty="0" smtClean="0"/>
                <a:t>S0&amp;S2</a:t>
              </a:r>
              <a:endParaRPr lang="en-US" sz="1600" dirty="0"/>
            </a:p>
          </p:txBody>
        </p:sp>
        <p:sp>
          <p:nvSpPr>
            <p:cNvPr id="32" name="Rectangle 31"/>
            <p:cNvSpPr/>
            <p:nvPr/>
          </p:nvSpPr>
          <p:spPr>
            <a:xfrm>
              <a:off x="542687" y="4994394"/>
              <a:ext cx="428322" cy="338554"/>
            </a:xfrm>
            <a:prstGeom prst="rect">
              <a:avLst/>
            </a:prstGeom>
          </p:spPr>
          <p:txBody>
            <a:bodyPr wrap="none">
              <a:spAutoFit/>
            </a:bodyPr>
            <a:lstStyle/>
            <a:p>
              <a:r>
                <a:rPr lang="en-US" sz="1600" dirty="0" smtClean="0"/>
                <a:t>GC</a:t>
              </a:r>
              <a:endParaRPr lang="en-US" sz="1600" dirty="0"/>
            </a:p>
          </p:txBody>
        </p:sp>
        <p:cxnSp>
          <p:nvCxnSpPr>
            <p:cNvPr id="33" name="Straight Arrow Connector 32"/>
            <p:cNvCxnSpPr/>
            <p:nvPr/>
          </p:nvCxnSpPr>
          <p:spPr>
            <a:xfrm>
              <a:off x="940493" y="5658067"/>
              <a:ext cx="642364"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953381" y="5670103"/>
              <a:ext cx="582211" cy="338554"/>
            </a:xfrm>
            <a:prstGeom prst="rect">
              <a:avLst/>
            </a:prstGeom>
            <a:noFill/>
          </p:spPr>
          <p:txBody>
            <a:bodyPr wrap="none" rtlCol="0">
              <a:spAutoFit/>
            </a:bodyPr>
            <a:lstStyle/>
            <a:p>
              <a:r>
                <a:rPr lang="en-US" sz="1600" smtClean="0"/>
                <a:t>20ns</a:t>
              </a:r>
              <a:endParaRPr lang="en-US" sz="1600" dirty="0"/>
            </a:p>
          </p:txBody>
        </p:sp>
        <p:cxnSp>
          <p:nvCxnSpPr>
            <p:cNvPr id="39" name="Straight Arrow Connector 38"/>
            <p:cNvCxnSpPr/>
            <p:nvPr/>
          </p:nvCxnSpPr>
          <p:spPr>
            <a:xfrm>
              <a:off x="923533" y="6337164"/>
              <a:ext cx="2204670"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621068" y="6279350"/>
              <a:ext cx="582211" cy="338554"/>
            </a:xfrm>
            <a:prstGeom prst="rect">
              <a:avLst/>
            </a:prstGeom>
            <a:noFill/>
          </p:spPr>
          <p:txBody>
            <a:bodyPr wrap="none" rtlCol="0">
              <a:spAutoFit/>
            </a:bodyPr>
            <a:lstStyle/>
            <a:p>
              <a:r>
                <a:rPr lang="en-US" sz="1600" dirty="0"/>
                <a:t>5</a:t>
              </a:r>
              <a:r>
                <a:rPr lang="en-US" sz="1600" dirty="0" smtClean="0"/>
                <a:t>0ns</a:t>
              </a:r>
              <a:endParaRPr lang="en-US" sz="1600" dirty="0"/>
            </a:p>
          </p:txBody>
        </p:sp>
        <p:sp>
          <p:nvSpPr>
            <p:cNvPr id="43" name="TextBox 195"/>
            <p:cNvSpPr txBox="1"/>
            <p:nvPr/>
          </p:nvSpPr>
          <p:spPr>
            <a:xfrm>
              <a:off x="1871807" y="5679843"/>
              <a:ext cx="582211" cy="338554"/>
            </a:xfrm>
            <a:prstGeom prst="rect">
              <a:avLst/>
            </a:prstGeom>
            <a:noFill/>
          </p:spPr>
          <p:txBody>
            <a:bodyPr wrap="none" rtlCol="0">
              <a:spAutoFit/>
            </a:bodyPr>
            <a:lstStyle/>
            <a:p>
              <a:r>
                <a:rPr lang="en-US" sz="1600" dirty="0"/>
                <a:t>3</a:t>
              </a:r>
              <a:r>
                <a:rPr lang="en-US" sz="1600" dirty="0" smtClean="0"/>
                <a:t>0ns</a:t>
              </a:r>
              <a:endParaRPr lang="en-US" sz="1600" dirty="0"/>
            </a:p>
          </p:txBody>
        </p:sp>
        <p:cxnSp>
          <p:nvCxnSpPr>
            <p:cNvPr id="44" name="Straight Arrow Connector 194"/>
            <p:cNvCxnSpPr/>
            <p:nvPr/>
          </p:nvCxnSpPr>
          <p:spPr>
            <a:xfrm>
              <a:off x="1621068" y="5670103"/>
              <a:ext cx="125908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nvGrpSpPr>
            <p:cNvPr id="58" name="Group 57"/>
            <p:cNvGrpSpPr/>
            <p:nvPr/>
          </p:nvGrpSpPr>
          <p:grpSpPr>
            <a:xfrm>
              <a:off x="5556623" y="5332437"/>
              <a:ext cx="2769038" cy="844723"/>
              <a:chOff x="6532771" y="2327332"/>
              <a:chExt cx="1388984" cy="562176"/>
            </a:xfrm>
          </p:grpSpPr>
          <p:cxnSp>
            <p:nvCxnSpPr>
              <p:cNvPr id="59" name="Straight Connector 58"/>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7795268" y="2342720"/>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777862"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6313817" y="5182646"/>
              <a:ext cx="1653548" cy="852045"/>
              <a:chOff x="6532771" y="2327332"/>
              <a:chExt cx="1383086" cy="567049"/>
            </a:xfrm>
          </p:grpSpPr>
          <p:cxnSp>
            <p:nvCxnSpPr>
              <p:cNvPr id="65" name="Straight Connector 64"/>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1" name="Rectangle 70"/>
            <p:cNvSpPr/>
            <p:nvPr/>
          </p:nvSpPr>
          <p:spPr>
            <a:xfrm>
              <a:off x="6018389" y="4814973"/>
              <a:ext cx="721171" cy="338554"/>
            </a:xfrm>
            <a:prstGeom prst="rect">
              <a:avLst/>
            </a:prstGeom>
          </p:spPr>
          <p:txBody>
            <a:bodyPr wrap="none">
              <a:spAutoFit/>
            </a:bodyPr>
            <a:lstStyle/>
            <a:p>
              <a:r>
                <a:rPr lang="en-US" sz="1600" dirty="0" smtClean="0"/>
                <a:t>S0&amp;S2</a:t>
              </a:r>
              <a:endParaRPr lang="en-US" sz="1600" dirty="0"/>
            </a:p>
          </p:txBody>
        </p:sp>
        <p:sp>
          <p:nvSpPr>
            <p:cNvPr id="73" name="Rectangle 72"/>
            <p:cNvSpPr/>
            <p:nvPr/>
          </p:nvSpPr>
          <p:spPr>
            <a:xfrm>
              <a:off x="5445679" y="4994394"/>
              <a:ext cx="428322" cy="338554"/>
            </a:xfrm>
            <a:prstGeom prst="rect">
              <a:avLst/>
            </a:prstGeom>
          </p:spPr>
          <p:txBody>
            <a:bodyPr wrap="none">
              <a:spAutoFit/>
            </a:bodyPr>
            <a:lstStyle/>
            <a:p>
              <a:r>
                <a:rPr lang="en-US" sz="1600" dirty="0" smtClean="0"/>
                <a:t>GC</a:t>
              </a:r>
              <a:endParaRPr lang="en-US" sz="1600" dirty="0"/>
            </a:p>
          </p:txBody>
        </p:sp>
        <p:cxnSp>
          <p:nvCxnSpPr>
            <p:cNvPr id="74" name="Straight Arrow Connector 73"/>
            <p:cNvCxnSpPr/>
            <p:nvPr/>
          </p:nvCxnSpPr>
          <p:spPr>
            <a:xfrm>
              <a:off x="5843485" y="5658067"/>
              <a:ext cx="642364"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5856373" y="5670103"/>
              <a:ext cx="582211" cy="338554"/>
            </a:xfrm>
            <a:prstGeom prst="rect">
              <a:avLst/>
            </a:prstGeom>
            <a:noFill/>
          </p:spPr>
          <p:txBody>
            <a:bodyPr wrap="none" rtlCol="0">
              <a:spAutoFit/>
            </a:bodyPr>
            <a:lstStyle/>
            <a:p>
              <a:r>
                <a:rPr lang="en-US" sz="1600" dirty="0" smtClean="0"/>
                <a:t>15ns</a:t>
              </a:r>
              <a:endParaRPr lang="en-US" sz="1600" dirty="0"/>
            </a:p>
          </p:txBody>
        </p:sp>
        <p:cxnSp>
          <p:nvCxnSpPr>
            <p:cNvPr id="80" name="Straight Arrow Connector 79"/>
            <p:cNvCxnSpPr/>
            <p:nvPr/>
          </p:nvCxnSpPr>
          <p:spPr>
            <a:xfrm>
              <a:off x="5826525" y="6337164"/>
              <a:ext cx="2204670"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6524060" y="6279350"/>
              <a:ext cx="582211" cy="338554"/>
            </a:xfrm>
            <a:prstGeom prst="rect">
              <a:avLst/>
            </a:prstGeom>
            <a:noFill/>
          </p:spPr>
          <p:txBody>
            <a:bodyPr wrap="none" rtlCol="0">
              <a:spAutoFit/>
            </a:bodyPr>
            <a:lstStyle/>
            <a:p>
              <a:r>
                <a:rPr lang="en-US" sz="1600" dirty="0"/>
                <a:t>5</a:t>
              </a:r>
              <a:r>
                <a:rPr lang="en-US" sz="1600" dirty="0" smtClean="0"/>
                <a:t>0ns</a:t>
              </a:r>
              <a:endParaRPr lang="en-US" sz="1600" dirty="0"/>
            </a:p>
          </p:txBody>
        </p:sp>
        <p:sp>
          <p:nvSpPr>
            <p:cNvPr id="84" name="TextBox 195"/>
            <p:cNvSpPr txBox="1"/>
            <p:nvPr/>
          </p:nvSpPr>
          <p:spPr>
            <a:xfrm>
              <a:off x="6774799" y="5679843"/>
              <a:ext cx="582211" cy="338554"/>
            </a:xfrm>
            <a:prstGeom prst="rect">
              <a:avLst/>
            </a:prstGeom>
            <a:noFill/>
          </p:spPr>
          <p:txBody>
            <a:bodyPr wrap="none" rtlCol="0">
              <a:spAutoFit/>
            </a:bodyPr>
            <a:lstStyle/>
            <a:p>
              <a:r>
                <a:rPr lang="en-US" sz="1600" dirty="0"/>
                <a:t>3</a:t>
              </a:r>
              <a:r>
                <a:rPr lang="en-US" sz="1600" dirty="0" smtClean="0"/>
                <a:t>0ns</a:t>
              </a:r>
              <a:endParaRPr lang="en-US" sz="1600" dirty="0"/>
            </a:p>
          </p:txBody>
        </p:sp>
        <p:cxnSp>
          <p:nvCxnSpPr>
            <p:cNvPr id="85" name="Straight Arrow Connector 194"/>
            <p:cNvCxnSpPr/>
            <p:nvPr/>
          </p:nvCxnSpPr>
          <p:spPr>
            <a:xfrm>
              <a:off x="6524060" y="5670103"/>
              <a:ext cx="125908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161514" y="3762717"/>
              <a:ext cx="1772090" cy="461665"/>
            </a:xfrm>
            <a:prstGeom prst="rect">
              <a:avLst/>
            </a:prstGeom>
            <a:noFill/>
          </p:spPr>
          <p:txBody>
            <a:bodyPr wrap="none" rtlCol="0">
              <a:spAutoFit/>
            </a:bodyPr>
            <a:lstStyle/>
            <a:p>
              <a:r>
                <a:rPr lang="en-US" sz="2400" b="1" dirty="0" smtClean="0"/>
                <a:t>(S0&amp;S2)&amp;GC</a:t>
              </a:r>
              <a:endParaRPr lang="en-US" sz="2400" b="1" dirty="0"/>
            </a:p>
          </p:txBody>
        </p:sp>
        <p:sp>
          <p:nvSpPr>
            <p:cNvPr id="90" name="TextBox 89"/>
            <p:cNvSpPr txBox="1"/>
            <p:nvPr/>
          </p:nvSpPr>
          <p:spPr>
            <a:xfrm>
              <a:off x="2700475" y="4572073"/>
              <a:ext cx="825867" cy="461665"/>
            </a:xfrm>
            <a:prstGeom prst="rect">
              <a:avLst/>
            </a:prstGeom>
            <a:noFill/>
          </p:spPr>
          <p:txBody>
            <a:bodyPr wrap="none" rtlCol="0">
              <a:spAutoFit/>
            </a:bodyPr>
            <a:lstStyle/>
            <a:p>
              <a:r>
                <a:rPr lang="en-US" sz="2400" b="1" u="sng" dirty="0" smtClean="0"/>
                <a:t>REAL</a:t>
              </a:r>
              <a:endParaRPr lang="en-US" sz="2400" b="1" u="sng" dirty="0"/>
            </a:p>
          </p:txBody>
        </p:sp>
        <p:sp>
          <p:nvSpPr>
            <p:cNvPr id="93" name="TextBox 92"/>
            <p:cNvSpPr txBox="1"/>
            <p:nvPr/>
          </p:nvSpPr>
          <p:spPr>
            <a:xfrm>
              <a:off x="7540854" y="4691862"/>
              <a:ext cx="1360619" cy="461665"/>
            </a:xfrm>
            <a:prstGeom prst="rect">
              <a:avLst/>
            </a:prstGeom>
            <a:noFill/>
          </p:spPr>
          <p:txBody>
            <a:bodyPr wrap="none" rtlCol="0">
              <a:spAutoFit/>
            </a:bodyPr>
            <a:lstStyle/>
            <a:p>
              <a:r>
                <a:rPr lang="en-US" sz="2400" b="1" u="sng" dirty="0" smtClean="0"/>
                <a:t>COSMICS</a:t>
              </a:r>
              <a:endParaRPr lang="en-US" sz="2400" b="1" u="sng" dirty="0"/>
            </a:p>
          </p:txBody>
        </p:sp>
        <p:sp>
          <p:nvSpPr>
            <p:cNvPr id="95" name="Right Arrow 94"/>
            <p:cNvSpPr/>
            <p:nvPr/>
          </p:nvSpPr>
          <p:spPr>
            <a:xfrm>
              <a:off x="3986260" y="535555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6" name="TextBox 95"/>
          <p:cNvSpPr txBox="1"/>
          <p:nvPr/>
        </p:nvSpPr>
        <p:spPr>
          <a:xfrm>
            <a:off x="4058986" y="183306"/>
            <a:ext cx="4853725" cy="369332"/>
          </a:xfrm>
          <a:prstGeom prst="rect">
            <a:avLst/>
          </a:prstGeom>
          <a:noFill/>
        </p:spPr>
        <p:txBody>
          <a:bodyPr wrap="none" rtlCol="0">
            <a:spAutoFit/>
          </a:bodyPr>
          <a:lstStyle/>
          <a:p>
            <a:r>
              <a:rPr lang="en-US" dirty="0" smtClean="0"/>
              <a:t>(Assuming 2.5ns TOF between scintillator and GC)</a:t>
            </a:r>
            <a:endParaRPr lang="en-US" dirty="0"/>
          </a:p>
        </p:txBody>
      </p:sp>
    </p:spTree>
    <p:extLst>
      <p:ext uri="{BB962C8B-B14F-4D97-AF65-F5344CB8AC3E}">
        <p14:creationId xmlns:p14="http://schemas.microsoft.com/office/powerpoint/2010/main" val="1538961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6" name="Straight Connector 185"/>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p:nvPr/>
        </p:nvCxnSpPr>
        <p:spPr>
          <a:xfrm flipH="1">
            <a:off x="8168133" y="3228218"/>
            <a:ext cx="55930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8727437" y="2380786"/>
            <a:ext cx="0" cy="84262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00" name="TextBox 199"/>
          <p:cNvSpPr txBox="1"/>
          <p:nvPr/>
        </p:nvSpPr>
        <p:spPr>
          <a:xfrm>
            <a:off x="8203113" y="1577243"/>
            <a:ext cx="480796" cy="307777"/>
          </a:xfrm>
          <a:prstGeom prst="rect">
            <a:avLst/>
          </a:prstGeom>
          <a:noFill/>
        </p:spPr>
        <p:txBody>
          <a:bodyPr wrap="none" rtlCol="0">
            <a:spAutoFit/>
          </a:bodyPr>
          <a:lstStyle/>
          <a:p>
            <a:r>
              <a:rPr lang="en-US" sz="1400" dirty="0" smtClean="0"/>
              <a:t>8 ns</a:t>
            </a:r>
            <a:endParaRPr lang="en-US" sz="1400" dirty="0"/>
          </a:p>
        </p:txBody>
      </p:sp>
      <p:sp>
        <p:nvSpPr>
          <p:cNvPr id="203" name="Rectangle 202"/>
          <p:cNvSpPr/>
          <p:nvPr/>
        </p:nvSpPr>
        <p:spPr>
          <a:xfrm>
            <a:off x="8413347" y="2012739"/>
            <a:ext cx="529669" cy="368047"/>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TextBox 203"/>
          <p:cNvSpPr txBox="1"/>
          <p:nvPr/>
        </p:nvSpPr>
        <p:spPr>
          <a:xfrm>
            <a:off x="8372980" y="197841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205" name="TextBox 204"/>
          <p:cNvSpPr txBox="1"/>
          <p:nvPr/>
        </p:nvSpPr>
        <p:spPr>
          <a:xfrm>
            <a:off x="8436159" y="3166941"/>
            <a:ext cx="480796" cy="307777"/>
          </a:xfrm>
          <a:prstGeom prst="rect">
            <a:avLst/>
          </a:prstGeom>
          <a:noFill/>
        </p:spPr>
        <p:txBody>
          <a:bodyPr wrap="none" rtlCol="0">
            <a:spAutoFit/>
          </a:bodyPr>
          <a:lstStyle/>
          <a:p>
            <a:r>
              <a:rPr lang="en-US" sz="1400" dirty="0" smtClean="0"/>
              <a:t>8 ns</a:t>
            </a:r>
            <a:endParaRPr lang="en-US" sz="1400" dirty="0"/>
          </a:p>
        </p:txBody>
      </p:sp>
      <p:cxnSp>
        <p:nvCxnSpPr>
          <p:cNvPr id="206" name="Straight Connector 205"/>
          <p:cNvCxnSpPr/>
          <p:nvPr/>
        </p:nvCxnSpPr>
        <p:spPr>
          <a:xfrm>
            <a:off x="8727437" y="1840844"/>
            <a:ext cx="0" cy="172609"/>
          </a:xfrm>
          <a:prstGeom prst="line">
            <a:avLst/>
          </a:prstGeom>
          <a:ln>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54" name="Rectangle 153"/>
          <p:cNvSpPr/>
          <p:nvPr/>
        </p:nvSpPr>
        <p:spPr>
          <a:xfrm>
            <a:off x="5243451" y="2637958"/>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278510" y="2684561"/>
            <a:ext cx="407721" cy="369332"/>
          </a:xfrm>
          <a:prstGeom prst="rect">
            <a:avLst/>
          </a:prstGeom>
          <a:noFill/>
        </p:spPr>
        <p:txBody>
          <a:bodyPr wrap="none" rtlCol="0">
            <a:spAutoFit/>
          </a:bodyPr>
          <a:lstStyle/>
          <a:p>
            <a:r>
              <a:rPr lang="en-US" dirty="0" smtClean="0"/>
              <a:t>S2</a:t>
            </a:r>
            <a:endParaRPr lang="en-US" dirty="0"/>
          </a:p>
        </p:txBody>
      </p:sp>
      <p:sp>
        <p:nvSpPr>
          <p:cNvPr id="156" name="Rectangle 155"/>
          <p:cNvSpPr/>
          <p:nvPr/>
        </p:nvSpPr>
        <p:spPr>
          <a:xfrm>
            <a:off x="5243451" y="219381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5278510" y="2228767"/>
            <a:ext cx="407721" cy="369332"/>
          </a:xfrm>
          <a:prstGeom prst="rect">
            <a:avLst/>
          </a:prstGeom>
          <a:noFill/>
        </p:spPr>
        <p:txBody>
          <a:bodyPr wrap="none" rtlCol="0">
            <a:spAutoFit/>
          </a:bodyPr>
          <a:lstStyle/>
          <a:p>
            <a:r>
              <a:rPr lang="en-US" dirty="0" smtClean="0"/>
              <a:t>S0</a:t>
            </a:r>
            <a:endParaRPr lang="en-US"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5243451" y="309672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p:cNvSpPr txBox="1"/>
          <p:nvPr/>
        </p:nvSpPr>
        <p:spPr>
          <a:xfrm>
            <a:off x="5278510" y="3143328"/>
            <a:ext cx="453970" cy="369332"/>
          </a:xfrm>
          <a:prstGeom prst="rect">
            <a:avLst/>
          </a:prstGeom>
          <a:noFill/>
        </p:spPr>
        <p:txBody>
          <a:bodyPr wrap="none" rtlCol="0">
            <a:spAutoFit/>
          </a:bodyPr>
          <a:lstStyle/>
          <a:p>
            <a:r>
              <a:rPr lang="en-US" dirty="0" smtClean="0"/>
              <a:t>GC</a:t>
            </a:r>
            <a:endParaRPr lang="en-US" dirty="0"/>
          </a:p>
        </p:txBody>
      </p: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354832" y="5334632"/>
            <a:ext cx="480796" cy="307777"/>
          </a:xfrm>
          <a:prstGeom prst="rect">
            <a:avLst/>
          </a:prstGeom>
          <a:noFill/>
        </p:spPr>
        <p:txBody>
          <a:bodyPr wrap="none" rtlCol="0">
            <a:spAutoFit/>
          </a:bodyPr>
          <a:lstStyle/>
          <a:p>
            <a:r>
              <a:rPr lang="en-US" sz="1400" dirty="0" smtClean="0"/>
              <a:t>8 ns</a:t>
            </a:r>
            <a:endParaRPr lang="en-US" sz="1400" dirty="0"/>
          </a:p>
        </p:txBody>
      </p:sp>
      <p:sp>
        <p:nvSpPr>
          <p:cNvPr id="193" name="Rectangle 192"/>
          <p:cNvSpPr/>
          <p:nvPr/>
        </p:nvSpPr>
        <p:spPr>
          <a:xfrm>
            <a:off x="7190276" y="1545332"/>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p:cNvSpPr/>
          <p:nvPr/>
        </p:nvSpPr>
        <p:spPr>
          <a:xfrm>
            <a:off x="7190276" y="2269026"/>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7190276" y="2992874"/>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7190276" y="3715887"/>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7" name="Straight Arrow Connector 196"/>
          <p:cNvCxnSpPr/>
          <p:nvPr/>
        </p:nvCxnSpPr>
        <p:spPr>
          <a:xfrm>
            <a:off x="6059100" y="1699093"/>
            <a:ext cx="1131176"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a:off x="5697883" y="2508808"/>
            <a:ext cx="149239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a:off x="6443620" y="2013259"/>
            <a:ext cx="74665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a:off x="5686231" y="2860890"/>
            <a:ext cx="149239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5697883" y="2295228"/>
            <a:ext cx="361217"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6059100" y="1699093"/>
            <a:ext cx="0" cy="59613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5686231" y="2753058"/>
            <a:ext cx="75738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V="1">
            <a:off x="6443620" y="2013453"/>
            <a:ext cx="0" cy="7396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8" name="TextBox 217"/>
          <p:cNvSpPr txBox="1"/>
          <p:nvPr/>
        </p:nvSpPr>
        <p:spPr>
          <a:xfrm>
            <a:off x="7190276" y="1717540"/>
            <a:ext cx="977857" cy="261610"/>
          </a:xfrm>
          <a:prstGeom prst="rect">
            <a:avLst/>
          </a:prstGeom>
          <a:noFill/>
        </p:spPr>
        <p:txBody>
          <a:bodyPr wrap="square" rtlCol="0">
            <a:spAutoFit/>
          </a:bodyPr>
          <a:lstStyle/>
          <a:p>
            <a:pPr algn="ctr"/>
            <a:r>
              <a:rPr lang="en-US" sz="1100" dirty="0" smtClean="0"/>
              <a:t>(S0||S2)</a:t>
            </a:r>
            <a:endParaRPr lang="en-US" sz="1100" dirty="0"/>
          </a:p>
        </p:txBody>
      </p:sp>
      <p:sp>
        <p:nvSpPr>
          <p:cNvPr id="219" name="TextBox 218"/>
          <p:cNvSpPr txBox="1"/>
          <p:nvPr/>
        </p:nvSpPr>
        <p:spPr>
          <a:xfrm>
            <a:off x="7190276" y="2464505"/>
            <a:ext cx="977857" cy="261610"/>
          </a:xfrm>
          <a:prstGeom prst="rect">
            <a:avLst/>
          </a:prstGeom>
          <a:noFill/>
        </p:spPr>
        <p:txBody>
          <a:bodyPr wrap="square" rtlCol="0">
            <a:spAutoFit/>
          </a:bodyPr>
          <a:lstStyle/>
          <a:p>
            <a:pPr algn="ctr"/>
            <a:r>
              <a:rPr lang="en-US" sz="1100" dirty="0" smtClean="0"/>
              <a:t>(S0&amp;S2)</a:t>
            </a:r>
            <a:endParaRPr lang="en-US" sz="1100" dirty="0"/>
          </a:p>
        </p:txBody>
      </p:sp>
      <p:sp>
        <p:nvSpPr>
          <p:cNvPr id="220" name="TextBox 219"/>
          <p:cNvSpPr txBox="1"/>
          <p:nvPr/>
        </p:nvSpPr>
        <p:spPr>
          <a:xfrm>
            <a:off x="7190276" y="3223413"/>
            <a:ext cx="977857" cy="261610"/>
          </a:xfrm>
          <a:prstGeom prst="rect">
            <a:avLst/>
          </a:prstGeom>
          <a:noFill/>
        </p:spPr>
        <p:txBody>
          <a:bodyPr wrap="square" rtlCol="0">
            <a:spAutoFit/>
          </a:bodyPr>
          <a:lstStyle/>
          <a:p>
            <a:pPr algn="ctr"/>
            <a:r>
              <a:rPr lang="en-US" sz="1100" dirty="0" smtClean="0"/>
              <a:t>(S0||S2)&amp;GC</a:t>
            </a:r>
            <a:endParaRPr lang="en-US" sz="1100" dirty="0"/>
          </a:p>
        </p:txBody>
      </p:sp>
      <p:sp>
        <p:nvSpPr>
          <p:cNvPr id="221" name="TextBox 220"/>
          <p:cNvSpPr txBox="1"/>
          <p:nvPr/>
        </p:nvSpPr>
        <p:spPr>
          <a:xfrm>
            <a:off x="7190276" y="3950313"/>
            <a:ext cx="977857" cy="261610"/>
          </a:xfrm>
          <a:prstGeom prst="rect">
            <a:avLst/>
          </a:prstGeom>
          <a:noFill/>
        </p:spPr>
        <p:txBody>
          <a:bodyPr wrap="square" rtlCol="0">
            <a:spAutoFit/>
          </a:bodyPr>
          <a:lstStyle/>
          <a:p>
            <a:pPr algn="ctr"/>
            <a:r>
              <a:rPr lang="en-US" sz="1100" dirty="0" smtClean="0"/>
              <a:t>(S0&amp;S2)&amp;GC</a:t>
            </a:r>
            <a:endParaRPr lang="en-US" sz="1100" dirty="0"/>
          </a:p>
        </p:txBody>
      </p:sp>
      <p:cxnSp>
        <p:nvCxnSpPr>
          <p:cNvPr id="222" name="Straight Arrow Connector 221"/>
          <p:cNvCxnSpPr/>
          <p:nvPr/>
        </p:nvCxnSpPr>
        <p:spPr>
          <a:xfrm>
            <a:off x="5697883" y="3223413"/>
            <a:ext cx="1492393"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p:nvPr/>
        </p:nvCxnSpPr>
        <p:spPr>
          <a:xfrm>
            <a:off x="6443620" y="3950313"/>
            <a:ext cx="746656"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5697883" y="3424633"/>
            <a:ext cx="745737"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6444539" y="3424633"/>
            <a:ext cx="0" cy="52568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0" name="Straight Arrow Connector 229"/>
          <p:cNvCxnSpPr/>
          <p:nvPr/>
        </p:nvCxnSpPr>
        <p:spPr>
          <a:xfrm flipH="1">
            <a:off x="8166916" y="3953681"/>
            <a:ext cx="27965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8436760" y="2495799"/>
            <a:ext cx="9809" cy="145451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p:nvPr/>
        </p:nvCxnSpPr>
        <p:spPr>
          <a:xfrm flipH="1">
            <a:off x="8168133" y="3228218"/>
            <a:ext cx="55930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42" name="TextBox 241"/>
          <p:cNvSpPr txBox="1"/>
          <p:nvPr/>
        </p:nvSpPr>
        <p:spPr>
          <a:xfrm>
            <a:off x="6552798" y="1427082"/>
            <a:ext cx="480796" cy="307777"/>
          </a:xfrm>
          <a:prstGeom prst="rect">
            <a:avLst/>
          </a:prstGeom>
          <a:noFill/>
        </p:spPr>
        <p:txBody>
          <a:bodyPr wrap="none" rtlCol="0">
            <a:spAutoFit/>
          </a:bodyPr>
          <a:lstStyle/>
          <a:p>
            <a:r>
              <a:rPr lang="en-US" sz="1400" dirty="0" smtClean="0"/>
              <a:t>1 ns</a:t>
            </a:r>
            <a:endParaRPr lang="en-US" sz="1400" dirty="0"/>
          </a:p>
        </p:txBody>
      </p:sp>
      <p:sp>
        <p:nvSpPr>
          <p:cNvPr id="243" name="TextBox 242"/>
          <p:cNvSpPr txBox="1"/>
          <p:nvPr/>
        </p:nvSpPr>
        <p:spPr>
          <a:xfrm>
            <a:off x="6552798" y="1754434"/>
            <a:ext cx="480796" cy="307777"/>
          </a:xfrm>
          <a:prstGeom prst="rect">
            <a:avLst/>
          </a:prstGeom>
          <a:noFill/>
        </p:spPr>
        <p:txBody>
          <a:bodyPr wrap="none" rtlCol="0">
            <a:spAutoFit/>
          </a:bodyPr>
          <a:lstStyle/>
          <a:p>
            <a:r>
              <a:rPr lang="en-US" sz="1400" dirty="0" smtClean="0"/>
              <a:t>1 ns</a:t>
            </a:r>
            <a:endParaRPr lang="en-US" sz="1400" dirty="0"/>
          </a:p>
        </p:txBody>
      </p:sp>
      <p:sp>
        <p:nvSpPr>
          <p:cNvPr id="244" name="TextBox 243"/>
          <p:cNvSpPr txBox="1"/>
          <p:nvPr/>
        </p:nvSpPr>
        <p:spPr>
          <a:xfrm>
            <a:off x="6552798" y="2244870"/>
            <a:ext cx="480796" cy="307777"/>
          </a:xfrm>
          <a:prstGeom prst="rect">
            <a:avLst/>
          </a:prstGeom>
          <a:noFill/>
        </p:spPr>
        <p:txBody>
          <a:bodyPr wrap="none" rtlCol="0">
            <a:spAutoFit/>
          </a:bodyPr>
          <a:lstStyle/>
          <a:p>
            <a:r>
              <a:rPr lang="en-US" sz="1400" dirty="0" smtClean="0"/>
              <a:t>1 ns</a:t>
            </a:r>
            <a:endParaRPr lang="en-US" sz="1400" dirty="0"/>
          </a:p>
        </p:txBody>
      </p:sp>
      <p:sp>
        <p:nvSpPr>
          <p:cNvPr id="245" name="TextBox 244"/>
          <p:cNvSpPr txBox="1"/>
          <p:nvPr/>
        </p:nvSpPr>
        <p:spPr>
          <a:xfrm>
            <a:off x="6560164" y="2603005"/>
            <a:ext cx="480796" cy="307777"/>
          </a:xfrm>
          <a:prstGeom prst="rect">
            <a:avLst/>
          </a:prstGeom>
          <a:noFill/>
        </p:spPr>
        <p:txBody>
          <a:bodyPr wrap="none" rtlCol="0">
            <a:spAutoFit/>
          </a:bodyPr>
          <a:lstStyle/>
          <a:p>
            <a:r>
              <a:rPr lang="en-US" sz="1400" dirty="0" smtClean="0"/>
              <a:t>1 ns</a:t>
            </a:r>
            <a:endParaRPr lang="en-US" sz="1400" dirty="0"/>
          </a:p>
        </p:txBody>
      </p:sp>
      <p:sp>
        <p:nvSpPr>
          <p:cNvPr id="246" name="TextBox 245"/>
          <p:cNvSpPr txBox="1"/>
          <p:nvPr/>
        </p:nvSpPr>
        <p:spPr>
          <a:xfrm>
            <a:off x="6560164" y="2966138"/>
            <a:ext cx="480796" cy="307777"/>
          </a:xfrm>
          <a:prstGeom prst="rect">
            <a:avLst/>
          </a:prstGeom>
          <a:noFill/>
        </p:spPr>
        <p:txBody>
          <a:bodyPr wrap="none" rtlCol="0">
            <a:spAutoFit/>
          </a:bodyPr>
          <a:lstStyle/>
          <a:p>
            <a:r>
              <a:rPr lang="en-US" sz="1400" dirty="0" smtClean="0"/>
              <a:t>1 ns</a:t>
            </a:r>
            <a:endParaRPr lang="en-US" sz="1400" dirty="0"/>
          </a:p>
        </p:txBody>
      </p:sp>
      <p:sp>
        <p:nvSpPr>
          <p:cNvPr id="247" name="TextBox 246"/>
          <p:cNvSpPr txBox="1"/>
          <p:nvPr/>
        </p:nvSpPr>
        <p:spPr>
          <a:xfrm>
            <a:off x="6571816" y="3687019"/>
            <a:ext cx="480796" cy="307777"/>
          </a:xfrm>
          <a:prstGeom prst="rect">
            <a:avLst/>
          </a:prstGeom>
          <a:noFill/>
        </p:spPr>
        <p:txBody>
          <a:bodyPr wrap="none" rtlCol="0">
            <a:spAutoFit/>
          </a:bodyPr>
          <a:lstStyle/>
          <a:p>
            <a:r>
              <a:rPr lang="en-US" sz="1400" dirty="0" smtClean="0"/>
              <a:t>1 ns</a:t>
            </a:r>
            <a:endParaRPr lang="en-US" sz="1400" dirty="0"/>
          </a:p>
        </p:txBody>
      </p:sp>
      <p:sp>
        <p:nvSpPr>
          <p:cNvPr id="249" name="TextBox 248"/>
          <p:cNvSpPr txBox="1"/>
          <p:nvPr/>
        </p:nvSpPr>
        <p:spPr>
          <a:xfrm>
            <a:off x="8378817" y="3632981"/>
            <a:ext cx="480796" cy="307777"/>
          </a:xfrm>
          <a:prstGeom prst="rect">
            <a:avLst/>
          </a:prstGeom>
          <a:noFill/>
        </p:spPr>
        <p:txBody>
          <a:bodyPr wrap="none" rtlCol="0">
            <a:spAutoFit/>
          </a:bodyPr>
          <a:lstStyle/>
          <a:p>
            <a:r>
              <a:rPr lang="en-US" sz="1400" dirty="0" smtClean="0"/>
              <a:t>1 ns</a:t>
            </a:r>
            <a:endParaRPr lang="en-US" sz="1400" dirty="0"/>
          </a:p>
        </p:txBody>
      </p:sp>
      <p:sp>
        <p:nvSpPr>
          <p:cNvPr id="250" name="TextBox 249"/>
          <p:cNvSpPr txBox="1"/>
          <p:nvPr/>
        </p:nvSpPr>
        <p:spPr>
          <a:xfrm>
            <a:off x="5162826" y="1840994"/>
            <a:ext cx="607784" cy="369332"/>
          </a:xfrm>
          <a:prstGeom prst="rect">
            <a:avLst/>
          </a:prstGeom>
          <a:noFill/>
        </p:spPr>
        <p:txBody>
          <a:bodyPr wrap="none" rtlCol="0">
            <a:spAutoFit/>
          </a:bodyPr>
          <a:lstStyle/>
          <a:p>
            <a:r>
              <a:rPr lang="en-US" dirty="0" smtClean="0"/>
              <a:t>FIFO</a:t>
            </a:r>
            <a:endParaRPr lang="en-US"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sp>
        <p:nvSpPr>
          <p:cNvPr id="123" name="TextBox 122"/>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cxnSp>
        <p:nvCxnSpPr>
          <p:cNvPr id="110" name="Straight Arrow Connector 109"/>
          <p:cNvCxnSpPr/>
          <p:nvPr/>
        </p:nvCxnSpPr>
        <p:spPr>
          <a:xfrm>
            <a:off x="2528092" y="400549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474682" y="2235565"/>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flipV="1">
            <a:off x="2268052" y="5830815"/>
            <a:ext cx="0" cy="372362"/>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2592880" y="5750411"/>
            <a:ext cx="302956" cy="0"/>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8168133" y="2726115"/>
            <a:ext cx="797765" cy="0"/>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2895836" y="6438752"/>
            <a:ext cx="1128849"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8965898" y="2726115"/>
            <a:ext cx="0" cy="1957539"/>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2895836" y="5750411"/>
            <a:ext cx="0" cy="688341"/>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H="1">
            <a:off x="7225701" y="4683654"/>
            <a:ext cx="1740197"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6" name="Picture 5" descr="Photo Aug 25, 16 10 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685" y="2073193"/>
            <a:ext cx="3185452" cy="2389089"/>
          </a:xfrm>
          <a:prstGeom prst="rect">
            <a:avLst/>
          </a:prstGeom>
          <a:ln w="38100" cmpd="sng">
            <a:solidFill>
              <a:srgbClr val="000000"/>
            </a:solidFill>
          </a:ln>
        </p:spPr>
      </p:pic>
      <p:sp>
        <p:nvSpPr>
          <p:cNvPr id="116" name="TextBox 115"/>
          <p:cNvSpPr txBox="1"/>
          <p:nvPr/>
        </p:nvSpPr>
        <p:spPr>
          <a:xfrm>
            <a:off x="4221430" y="2335654"/>
            <a:ext cx="800632" cy="369332"/>
          </a:xfrm>
          <a:prstGeom prst="rect">
            <a:avLst/>
          </a:prstGeom>
          <a:noFill/>
        </p:spPr>
        <p:txBody>
          <a:bodyPr wrap="none" rtlCol="0">
            <a:spAutoFit/>
          </a:bodyPr>
          <a:lstStyle/>
          <a:p>
            <a:r>
              <a:rPr lang="en-US" dirty="0" smtClean="0">
                <a:solidFill>
                  <a:schemeClr val="bg1"/>
                </a:solidFill>
              </a:rPr>
              <a:t>CLOCK</a:t>
            </a:r>
            <a:endParaRPr lang="en-US" dirty="0">
              <a:solidFill>
                <a:schemeClr val="bg1"/>
              </a:solidFill>
            </a:endParaRPr>
          </a:p>
        </p:txBody>
      </p:sp>
      <p:pic>
        <p:nvPicPr>
          <p:cNvPr id="8" name="Picture 7" descr="Photo Aug 25, 16 13 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686" y="4371172"/>
            <a:ext cx="3201016" cy="2400762"/>
          </a:xfrm>
          <a:prstGeom prst="rect">
            <a:avLst/>
          </a:prstGeom>
          <a:ln w="38100" cmpd="sng">
            <a:solidFill>
              <a:srgbClr val="000000"/>
            </a:solidFill>
          </a:ln>
        </p:spPr>
      </p:pic>
      <p:sp>
        <p:nvSpPr>
          <p:cNvPr id="121" name="TextBox 120"/>
          <p:cNvSpPr txBox="1"/>
          <p:nvPr/>
        </p:nvSpPr>
        <p:spPr>
          <a:xfrm>
            <a:off x="4354832" y="4683654"/>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sp>
        <p:nvSpPr>
          <p:cNvPr id="141" name="Rectangle 140"/>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TextBox 142"/>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144" name="TextBox 143"/>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pic>
        <p:nvPicPr>
          <p:cNvPr id="145" name="Picture 144" descr="unnam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5452" y="87166"/>
            <a:ext cx="537333" cy="537333"/>
          </a:xfrm>
          <a:prstGeom prst="rect">
            <a:avLst/>
          </a:prstGeom>
        </p:spPr>
      </p:pic>
      <p:cxnSp>
        <p:nvCxnSpPr>
          <p:cNvPr id="146" name="Straight Arrow Connector 145"/>
          <p:cNvCxnSpPr/>
          <p:nvPr/>
        </p:nvCxnSpPr>
        <p:spPr>
          <a:xfrm>
            <a:off x="4354832" y="35583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5056385" y="5052986"/>
            <a:ext cx="0" cy="12604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6008220" y="5052986"/>
            <a:ext cx="0" cy="12604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9" name="Straight Arrow Connector 208"/>
          <p:cNvCxnSpPr/>
          <p:nvPr/>
        </p:nvCxnSpPr>
        <p:spPr>
          <a:xfrm>
            <a:off x="5056385" y="5832670"/>
            <a:ext cx="951835"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1" name="TextBox 210"/>
          <p:cNvSpPr txBox="1"/>
          <p:nvPr/>
        </p:nvSpPr>
        <p:spPr>
          <a:xfrm>
            <a:off x="5229867" y="5762223"/>
            <a:ext cx="684803" cy="369332"/>
          </a:xfrm>
          <a:prstGeom prst="rect">
            <a:avLst/>
          </a:prstGeom>
          <a:noFill/>
        </p:spPr>
        <p:txBody>
          <a:bodyPr wrap="none" rtlCol="0">
            <a:spAutoFit/>
          </a:bodyPr>
          <a:lstStyle/>
          <a:p>
            <a:r>
              <a:rPr lang="en-US" dirty="0" smtClean="0">
                <a:solidFill>
                  <a:srgbClr val="FF0000"/>
                </a:solidFill>
              </a:rPr>
              <a:t>70 ns</a:t>
            </a:r>
            <a:endParaRPr lang="en-US" dirty="0">
              <a:solidFill>
                <a:srgbClr val="FF0000"/>
              </a:solidFill>
            </a:endParaRPr>
          </a:p>
        </p:txBody>
      </p:sp>
      <p:cxnSp>
        <p:nvCxnSpPr>
          <p:cNvPr id="212" name="Straight Connector 211"/>
          <p:cNvCxnSpPr/>
          <p:nvPr/>
        </p:nvCxnSpPr>
        <p:spPr>
          <a:xfrm>
            <a:off x="4839151" y="2676437"/>
            <a:ext cx="0" cy="10633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5650048" y="2676437"/>
            <a:ext cx="0" cy="10633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5" name="Straight Arrow Connector 214"/>
          <p:cNvCxnSpPr/>
          <p:nvPr/>
        </p:nvCxnSpPr>
        <p:spPr>
          <a:xfrm>
            <a:off x="4839151" y="3456121"/>
            <a:ext cx="810897"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7" name="TextBox 216"/>
          <p:cNvSpPr txBox="1"/>
          <p:nvPr/>
        </p:nvSpPr>
        <p:spPr>
          <a:xfrm>
            <a:off x="4892699" y="3137625"/>
            <a:ext cx="684803" cy="369332"/>
          </a:xfrm>
          <a:prstGeom prst="rect">
            <a:avLst/>
          </a:prstGeom>
          <a:noFill/>
        </p:spPr>
        <p:txBody>
          <a:bodyPr wrap="none" rtlCol="0">
            <a:spAutoFit/>
          </a:bodyPr>
          <a:lstStyle/>
          <a:p>
            <a:r>
              <a:rPr lang="en-US" dirty="0" smtClean="0">
                <a:solidFill>
                  <a:srgbClr val="FF0000"/>
                </a:solidFill>
              </a:rPr>
              <a:t>70 ns</a:t>
            </a:r>
            <a:endParaRPr lang="en-US" dirty="0">
              <a:solidFill>
                <a:srgbClr val="FF0000"/>
              </a:solidFill>
            </a:endParaRPr>
          </a:p>
        </p:txBody>
      </p:sp>
    </p:spTree>
    <p:extLst>
      <p:ext uri="{BB962C8B-B14F-4D97-AF65-F5344CB8AC3E}">
        <p14:creationId xmlns:p14="http://schemas.microsoft.com/office/powerpoint/2010/main" val="1323529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1" name="Straight Connector 120"/>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8168133" y="3228218"/>
            <a:ext cx="55930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8727437" y="2380786"/>
            <a:ext cx="0" cy="84262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8203113" y="1577243"/>
            <a:ext cx="480796" cy="307777"/>
          </a:xfrm>
          <a:prstGeom prst="rect">
            <a:avLst/>
          </a:prstGeom>
          <a:noFill/>
        </p:spPr>
        <p:txBody>
          <a:bodyPr wrap="none" rtlCol="0">
            <a:spAutoFit/>
          </a:bodyPr>
          <a:lstStyle/>
          <a:p>
            <a:r>
              <a:rPr lang="en-US" sz="1400" dirty="0" smtClean="0"/>
              <a:t>8 ns</a:t>
            </a:r>
            <a:endParaRPr lang="en-US" sz="1400" dirty="0"/>
          </a:p>
        </p:txBody>
      </p:sp>
      <p:sp>
        <p:nvSpPr>
          <p:cNvPr id="161" name="Rectangle 160"/>
          <p:cNvSpPr/>
          <p:nvPr/>
        </p:nvSpPr>
        <p:spPr>
          <a:xfrm>
            <a:off x="8413347" y="2012739"/>
            <a:ext cx="529669" cy="368047"/>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TextBox 161"/>
          <p:cNvSpPr txBox="1"/>
          <p:nvPr/>
        </p:nvSpPr>
        <p:spPr>
          <a:xfrm>
            <a:off x="8372980" y="197841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cxnSp>
        <p:nvCxnSpPr>
          <p:cNvPr id="163" name="Straight Connector 162"/>
          <p:cNvCxnSpPr/>
          <p:nvPr/>
        </p:nvCxnSpPr>
        <p:spPr>
          <a:xfrm>
            <a:off x="8727437" y="1840844"/>
            <a:ext cx="0" cy="172609"/>
          </a:xfrm>
          <a:prstGeom prst="line">
            <a:avLst/>
          </a:prstGeom>
          <a:ln>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54" name="Rectangle 153"/>
          <p:cNvSpPr/>
          <p:nvPr/>
        </p:nvSpPr>
        <p:spPr>
          <a:xfrm>
            <a:off x="5243451" y="2637958"/>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278510" y="2684561"/>
            <a:ext cx="407721" cy="369332"/>
          </a:xfrm>
          <a:prstGeom prst="rect">
            <a:avLst/>
          </a:prstGeom>
          <a:noFill/>
        </p:spPr>
        <p:txBody>
          <a:bodyPr wrap="none" rtlCol="0">
            <a:spAutoFit/>
          </a:bodyPr>
          <a:lstStyle/>
          <a:p>
            <a:r>
              <a:rPr lang="en-US" dirty="0" smtClean="0"/>
              <a:t>S2</a:t>
            </a:r>
            <a:endParaRPr lang="en-US" dirty="0"/>
          </a:p>
        </p:txBody>
      </p:sp>
      <p:sp>
        <p:nvSpPr>
          <p:cNvPr id="156" name="Rectangle 155"/>
          <p:cNvSpPr/>
          <p:nvPr/>
        </p:nvSpPr>
        <p:spPr>
          <a:xfrm>
            <a:off x="5243451" y="219381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5278510" y="2228767"/>
            <a:ext cx="407721" cy="369332"/>
          </a:xfrm>
          <a:prstGeom prst="rect">
            <a:avLst/>
          </a:prstGeom>
          <a:noFill/>
        </p:spPr>
        <p:txBody>
          <a:bodyPr wrap="none" rtlCol="0">
            <a:spAutoFit/>
          </a:bodyPr>
          <a:lstStyle/>
          <a:p>
            <a:r>
              <a:rPr lang="en-US" dirty="0" smtClean="0"/>
              <a:t>S0</a:t>
            </a:r>
            <a:endParaRPr lang="en-US"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5243451" y="309672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p:cNvSpPr txBox="1"/>
          <p:nvPr/>
        </p:nvSpPr>
        <p:spPr>
          <a:xfrm>
            <a:off x="5278510" y="3143328"/>
            <a:ext cx="453970" cy="369332"/>
          </a:xfrm>
          <a:prstGeom prst="rect">
            <a:avLst/>
          </a:prstGeom>
          <a:noFill/>
        </p:spPr>
        <p:txBody>
          <a:bodyPr wrap="none" rtlCol="0">
            <a:spAutoFit/>
          </a:bodyPr>
          <a:lstStyle/>
          <a:p>
            <a:r>
              <a:rPr lang="en-US" dirty="0" smtClean="0"/>
              <a:t>GC</a:t>
            </a:r>
            <a:endParaRPr lang="en-US" dirty="0"/>
          </a:p>
        </p:txBody>
      </p: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354832" y="5334632"/>
            <a:ext cx="480796" cy="307777"/>
          </a:xfrm>
          <a:prstGeom prst="rect">
            <a:avLst/>
          </a:prstGeom>
          <a:noFill/>
        </p:spPr>
        <p:txBody>
          <a:bodyPr wrap="none" rtlCol="0">
            <a:spAutoFit/>
          </a:bodyPr>
          <a:lstStyle/>
          <a:p>
            <a:r>
              <a:rPr lang="en-US" sz="1400" dirty="0" smtClean="0"/>
              <a:t>8 ns</a:t>
            </a:r>
            <a:endParaRPr lang="en-US" sz="1400" dirty="0"/>
          </a:p>
        </p:txBody>
      </p:sp>
      <p:sp>
        <p:nvSpPr>
          <p:cNvPr id="193" name="Rectangle 192"/>
          <p:cNvSpPr/>
          <p:nvPr/>
        </p:nvSpPr>
        <p:spPr>
          <a:xfrm>
            <a:off x="7190276" y="1545332"/>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p:cNvSpPr/>
          <p:nvPr/>
        </p:nvSpPr>
        <p:spPr>
          <a:xfrm>
            <a:off x="7190276" y="2269026"/>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7190276" y="2992874"/>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7190276" y="3715887"/>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7" name="Straight Arrow Connector 196"/>
          <p:cNvCxnSpPr/>
          <p:nvPr/>
        </p:nvCxnSpPr>
        <p:spPr>
          <a:xfrm>
            <a:off x="6059100" y="1699093"/>
            <a:ext cx="1131176"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a:off x="5697883" y="2508808"/>
            <a:ext cx="149239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a:off x="6443620" y="2013259"/>
            <a:ext cx="74665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a:off x="5686231" y="2860890"/>
            <a:ext cx="149239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5697883" y="2295228"/>
            <a:ext cx="361217"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6059100" y="1699093"/>
            <a:ext cx="0" cy="59613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5686231" y="2753058"/>
            <a:ext cx="75738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V="1">
            <a:off x="6443620" y="2013453"/>
            <a:ext cx="0" cy="7396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8" name="TextBox 217"/>
          <p:cNvSpPr txBox="1"/>
          <p:nvPr/>
        </p:nvSpPr>
        <p:spPr>
          <a:xfrm>
            <a:off x="7190276" y="1717540"/>
            <a:ext cx="977857" cy="261610"/>
          </a:xfrm>
          <a:prstGeom prst="rect">
            <a:avLst/>
          </a:prstGeom>
          <a:noFill/>
        </p:spPr>
        <p:txBody>
          <a:bodyPr wrap="square" rtlCol="0">
            <a:spAutoFit/>
          </a:bodyPr>
          <a:lstStyle/>
          <a:p>
            <a:pPr algn="ctr"/>
            <a:r>
              <a:rPr lang="en-US" sz="1100" dirty="0" smtClean="0"/>
              <a:t>(S0||S2)</a:t>
            </a:r>
            <a:endParaRPr lang="en-US" sz="1100" dirty="0"/>
          </a:p>
        </p:txBody>
      </p:sp>
      <p:sp>
        <p:nvSpPr>
          <p:cNvPr id="219" name="TextBox 218"/>
          <p:cNvSpPr txBox="1"/>
          <p:nvPr/>
        </p:nvSpPr>
        <p:spPr>
          <a:xfrm>
            <a:off x="7190276" y="2464505"/>
            <a:ext cx="977857" cy="261610"/>
          </a:xfrm>
          <a:prstGeom prst="rect">
            <a:avLst/>
          </a:prstGeom>
          <a:noFill/>
        </p:spPr>
        <p:txBody>
          <a:bodyPr wrap="square" rtlCol="0">
            <a:spAutoFit/>
          </a:bodyPr>
          <a:lstStyle/>
          <a:p>
            <a:pPr algn="ctr"/>
            <a:r>
              <a:rPr lang="en-US" sz="1100" dirty="0" smtClean="0"/>
              <a:t>(S0&amp;S2)</a:t>
            </a:r>
            <a:endParaRPr lang="en-US" sz="1100" dirty="0"/>
          </a:p>
        </p:txBody>
      </p:sp>
      <p:sp>
        <p:nvSpPr>
          <p:cNvPr id="220" name="TextBox 219"/>
          <p:cNvSpPr txBox="1"/>
          <p:nvPr/>
        </p:nvSpPr>
        <p:spPr>
          <a:xfrm>
            <a:off x="7190276" y="3223413"/>
            <a:ext cx="977857" cy="261610"/>
          </a:xfrm>
          <a:prstGeom prst="rect">
            <a:avLst/>
          </a:prstGeom>
          <a:noFill/>
        </p:spPr>
        <p:txBody>
          <a:bodyPr wrap="square" rtlCol="0">
            <a:spAutoFit/>
          </a:bodyPr>
          <a:lstStyle/>
          <a:p>
            <a:pPr algn="ctr"/>
            <a:r>
              <a:rPr lang="en-US" sz="1100" dirty="0" smtClean="0"/>
              <a:t>(S0||S2)&amp;GC</a:t>
            </a:r>
            <a:endParaRPr lang="en-US" sz="1100" dirty="0"/>
          </a:p>
        </p:txBody>
      </p:sp>
      <p:sp>
        <p:nvSpPr>
          <p:cNvPr id="221" name="TextBox 220"/>
          <p:cNvSpPr txBox="1"/>
          <p:nvPr/>
        </p:nvSpPr>
        <p:spPr>
          <a:xfrm>
            <a:off x="7190276" y="3950313"/>
            <a:ext cx="977857" cy="261610"/>
          </a:xfrm>
          <a:prstGeom prst="rect">
            <a:avLst/>
          </a:prstGeom>
          <a:noFill/>
        </p:spPr>
        <p:txBody>
          <a:bodyPr wrap="square" rtlCol="0">
            <a:spAutoFit/>
          </a:bodyPr>
          <a:lstStyle/>
          <a:p>
            <a:pPr algn="ctr"/>
            <a:r>
              <a:rPr lang="en-US" sz="1100" dirty="0" smtClean="0"/>
              <a:t>(S0&amp;S2)&amp;GC</a:t>
            </a:r>
            <a:endParaRPr lang="en-US" sz="1100" dirty="0"/>
          </a:p>
        </p:txBody>
      </p:sp>
      <p:cxnSp>
        <p:nvCxnSpPr>
          <p:cNvPr id="222" name="Straight Arrow Connector 221"/>
          <p:cNvCxnSpPr/>
          <p:nvPr/>
        </p:nvCxnSpPr>
        <p:spPr>
          <a:xfrm>
            <a:off x="5697883" y="3223413"/>
            <a:ext cx="1492393"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p:nvPr/>
        </p:nvCxnSpPr>
        <p:spPr>
          <a:xfrm>
            <a:off x="6443620" y="3950313"/>
            <a:ext cx="746656"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5697883" y="3424633"/>
            <a:ext cx="745737"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6444539" y="3424633"/>
            <a:ext cx="0" cy="52568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0" name="Straight Arrow Connector 229"/>
          <p:cNvCxnSpPr/>
          <p:nvPr/>
        </p:nvCxnSpPr>
        <p:spPr>
          <a:xfrm flipH="1">
            <a:off x="8166916" y="3953681"/>
            <a:ext cx="27965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8436760" y="2495799"/>
            <a:ext cx="9809" cy="145451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p:nvPr/>
        </p:nvCxnSpPr>
        <p:spPr>
          <a:xfrm flipH="1">
            <a:off x="8168133" y="3228218"/>
            <a:ext cx="55930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42" name="TextBox 241"/>
          <p:cNvSpPr txBox="1"/>
          <p:nvPr/>
        </p:nvSpPr>
        <p:spPr>
          <a:xfrm>
            <a:off x="6552798" y="1427082"/>
            <a:ext cx="480796" cy="307777"/>
          </a:xfrm>
          <a:prstGeom prst="rect">
            <a:avLst/>
          </a:prstGeom>
          <a:noFill/>
        </p:spPr>
        <p:txBody>
          <a:bodyPr wrap="none" rtlCol="0">
            <a:spAutoFit/>
          </a:bodyPr>
          <a:lstStyle/>
          <a:p>
            <a:r>
              <a:rPr lang="en-US" sz="1400" dirty="0" smtClean="0"/>
              <a:t>1 ns</a:t>
            </a:r>
            <a:endParaRPr lang="en-US" sz="1400" dirty="0"/>
          </a:p>
        </p:txBody>
      </p:sp>
      <p:sp>
        <p:nvSpPr>
          <p:cNvPr id="243" name="TextBox 242"/>
          <p:cNvSpPr txBox="1"/>
          <p:nvPr/>
        </p:nvSpPr>
        <p:spPr>
          <a:xfrm>
            <a:off x="6552798" y="1754434"/>
            <a:ext cx="480796" cy="307777"/>
          </a:xfrm>
          <a:prstGeom prst="rect">
            <a:avLst/>
          </a:prstGeom>
          <a:noFill/>
        </p:spPr>
        <p:txBody>
          <a:bodyPr wrap="none" rtlCol="0">
            <a:spAutoFit/>
          </a:bodyPr>
          <a:lstStyle/>
          <a:p>
            <a:r>
              <a:rPr lang="en-US" sz="1400" dirty="0" smtClean="0"/>
              <a:t>1 ns</a:t>
            </a:r>
            <a:endParaRPr lang="en-US" sz="1400" dirty="0"/>
          </a:p>
        </p:txBody>
      </p:sp>
      <p:sp>
        <p:nvSpPr>
          <p:cNvPr id="244" name="TextBox 243"/>
          <p:cNvSpPr txBox="1"/>
          <p:nvPr/>
        </p:nvSpPr>
        <p:spPr>
          <a:xfrm>
            <a:off x="6552798" y="2244870"/>
            <a:ext cx="480796" cy="307777"/>
          </a:xfrm>
          <a:prstGeom prst="rect">
            <a:avLst/>
          </a:prstGeom>
          <a:noFill/>
        </p:spPr>
        <p:txBody>
          <a:bodyPr wrap="none" rtlCol="0">
            <a:spAutoFit/>
          </a:bodyPr>
          <a:lstStyle/>
          <a:p>
            <a:r>
              <a:rPr lang="en-US" sz="1400" dirty="0" smtClean="0"/>
              <a:t>1 ns</a:t>
            </a:r>
            <a:endParaRPr lang="en-US" sz="1400" dirty="0"/>
          </a:p>
        </p:txBody>
      </p:sp>
      <p:sp>
        <p:nvSpPr>
          <p:cNvPr id="245" name="TextBox 244"/>
          <p:cNvSpPr txBox="1"/>
          <p:nvPr/>
        </p:nvSpPr>
        <p:spPr>
          <a:xfrm>
            <a:off x="6560164" y="2603005"/>
            <a:ext cx="480796" cy="307777"/>
          </a:xfrm>
          <a:prstGeom prst="rect">
            <a:avLst/>
          </a:prstGeom>
          <a:noFill/>
        </p:spPr>
        <p:txBody>
          <a:bodyPr wrap="none" rtlCol="0">
            <a:spAutoFit/>
          </a:bodyPr>
          <a:lstStyle/>
          <a:p>
            <a:r>
              <a:rPr lang="en-US" sz="1400" dirty="0" smtClean="0"/>
              <a:t>1 ns</a:t>
            </a:r>
            <a:endParaRPr lang="en-US" sz="1400" dirty="0"/>
          </a:p>
        </p:txBody>
      </p:sp>
      <p:sp>
        <p:nvSpPr>
          <p:cNvPr id="246" name="TextBox 245"/>
          <p:cNvSpPr txBox="1"/>
          <p:nvPr/>
        </p:nvSpPr>
        <p:spPr>
          <a:xfrm>
            <a:off x="6560164" y="2966138"/>
            <a:ext cx="480796" cy="307777"/>
          </a:xfrm>
          <a:prstGeom prst="rect">
            <a:avLst/>
          </a:prstGeom>
          <a:noFill/>
        </p:spPr>
        <p:txBody>
          <a:bodyPr wrap="none" rtlCol="0">
            <a:spAutoFit/>
          </a:bodyPr>
          <a:lstStyle/>
          <a:p>
            <a:r>
              <a:rPr lang="en-US" sz="1400" dirty="0" smtClean="0"/>
              <a:t>1 ns</a:t>
            </a:r>
            <a:endParaRPr lang="en-US" sz="1400" dirty="0"/>
          </a:p>
        </p:txBody>
      </p:sp>
      <p:sp>
        <p:nvSpPr>
          <p:cNvPr id="247" name="TextBox 246"/>
          <p:cNvSpPr txBox="1"/>
          <p:nvPr/>
        </p:nvSpPr>
        <p:spPr>
          <a:xfrm>
            <a:off x="6571816" y="3687019"/>
            <a:ext cx="480796" cy="307777"/>
          </a:xfrm>
          <a:prstGeom prst="rect">
            <a:avLst/>
          </a:prstGeom>
          <a:noFill/>
        </p:spPr>
        <p:txBody>
          <a:bodyPr wrap="none" rtlCol="0">
            <a:spAutoFit/>
          </a:bodyPr>
          <a:lstStyle/>
          <a:p>
            <a:r>
              <a:rPr lang="en-US" sz="1400" dirty="0" smtClean="0"/>
              <a:t>1 ns</a:t>
            </a:r>
            <a:endParaRPr lang="en-US" sz="1400" dirty="0"/>
          </a:p>
        </p:txBody>
      </p:sp>
      <p:sp>
        <p:nvSpPr>
          <p:cNvPr id="249" name="TextBox 248"/>
          <p:cNvSpPr txBox="1"/>
          <p:nvPr/>
        </p:nvSpPr>
        <p:spPr>
          <a:xfrm>
            <a:off x="8378817" y="3632981"/>
            <a:ext cx="480796" cy="307777"/>
          </a:xfrm>
          <a:prstGeom prst="rect">
            <a:avLst/>
          </a:prstGeom>
          <a:noFill/>
        </p:spPr>
        <p:txBody>
          <a:bodyPr wrap="none" rtlCol="0">
            <a:spAutoFit/>
          </a:bodyPr>
          <a:lstStyle/>
          <a:p>
            <a:r>
              <a:rPr lang="en-US" sz="1400" dirty="0" smtClean="0"/>
              <a:t>1 ns</a:t>
            </a:r>
            <a:endParaRPr lang="en-US" sz="1400" dirty="0"/>
          </a:p>
        </p:txBody>
      </p:sp>
      <p:sp>
        <p:nvSpPr>
          <p:cNvPr id="250" name="TextBox 249"/>
          <p:cNvSpPr txBox="1"/>
          <p:nvPr/>
        </p:nvSpPr>
        <p:spPr>
          <a:xfrm>
            <a:off x="5162826" y="1840994"/>
            <a:ext cx="607784" cy="369332"/>
          </a:xfrm>
          <a:prstGeom prst="rect">
            <a:avLst/>
          </a:prstGeom>
          <a:noFill/>
        </p:spPr>
        <p:txBody>
          <a:bodyPr wrap="none" rtlCol="0">
            <a:spAutoFit/>
          </a:bodyPr>
          <a:lstStyle/>
          <a:p>
            <a:r>
              <a:rPr lang="en-US" dirty="0" smtClean="0"/>
              <a:t>FIFO</a:t>
            </a:r>
            <a:endParaRPr lang="en-US"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sp>
        <p:nvSpPr>
          <p:cNvPr id="123" name="TextBox 122"/>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cxnSp>
        <p:nvCxnSpPr>
          <p:cNvPr id="110" name="Straight Arrow Connector 109"/>
          <p:cNvCxnSpPr/>
          <p:nvPr/>
        </p:nvCxnSpPr>
        <p:spPr>
          <a:xfrm>
            <a:off x="2528092" y="400549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474682" y="2235565"/>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flipV="1">
            <a:off x="2268052" y="5830815"/>
            <a:ext cx="0" cy="372362"/>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2592880" y="5750411"/>
            <a:ext cx="302956" cy="0"/>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8168133" y="1621934"/>
            <a:ext cx="877850" cy="0"/>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2895836" y="6438752"/>
            <a:ext cx="1054231"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9045983" y="1607827"/>
            <a:ext cx="0" cy="3075827"/>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2895836" y="5750411"/>
            <a:ext cx="0" cy="688341"/>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13" name="Picture 12" descr="Photo Aug 25, 16 05 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4988" y="1825705"/>
            <a:ext cx="3195288" cy="2396466"/>
          </a:xfrm>
          <a:prstGeom prst="rect">
            <a:avLst/>
          </a:prstGeom>
          <a:ln w="38100" cmpd="sng">
            <a:solidFill>
              <a:srgbClr val="000000"/>
            </a:solidFill>
          </a:ln>
        </p:spPr>
      </p:pic>
      <p:cxnSp>
        <p:nvCxnSpPr>
          <p:cNvPr id="139" name="Straight Connector 138"/>
          <p:cNvCxnSpPr/>
          <p:nvPr/>
        </p:nvCxnSpPr>
        <p:spPr>
          <a:xfrm flipH="1">
            <a:off x="7225702" y="4683654"/>
            <a:ext cx="1820281"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2" name="TextBox 141"/>
          <p:cNvSpPr txBox="1"/>
          <p:nvPr/>
        </p:nvSpPr>
        <p:spPr>
          <a:xfrm>
            <a:off x="4221430" y="2110562"/>
            <a:ext cx="800632" cy="369332"/>
          </a:xfrm>
          <a:prstGeom prst="rect">
            <a:avLst/>
          </a:prstGeom>
          <a:noFill/>
        </p:spPr>
        <p:txBody>
          <a:bodyPr wrap="none" rtlCol="0">
            <a:spAutoFit/>
          </a:bodyPr>
          <a:lstStyle/>
          <a:p>
            <a:r>
              <a:rPr lang="en-US" dirty="0" smtClean="0">
                <a:solidFill>
                  <a:schemeClr val="bg1"/>
                </a:solidFill>
              </a:rPr>
              <a:t>CLOCK</a:t>
            </a:r>
            <a:endParaRPr lang="en-US" dirty="0">
              <a:solidFill>
                <a:schemeClr val="bg1"/>
              </a:solidFill>
            </a:endParaRPr>
          </a:p>
        </p:txBody>
      </p:sp>
      <p:sp>
        <p:nvSpPr>
          <p:cNvPr id="143" name="TextBox 142"/>
          <p:cNvSpPr txBox="1"/>
          <p:nvPr/>
        </p:nvSpPr>
        <p:spPr>
          <a:xfrm>
            <a:off x="4354832" y="4683654"/>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sp>
        <p:nvSpPr>
          <p:cNvPr id="144" name="Rectangle 143"/>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TextBox 145"/>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147" name="TextBox 146"/>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pic>
        <p:nvPicPr>
          <p:cNvPr id="148" name="Picture 147" descr="unnam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452" y="87166"/>
            <a:ext cx="537333" cy="537333"/>
          </a:xfrm>
          <a:prstGeom prst="rect">
            <a:avLst/>
          </a:prstGeom>
        </p:spPr>
      </p:pic>
      <p:cxnSp>
        <p:nvCxnSpPr>
          <p:cNvPr id="149" name="Straight Arrow Connector 148"/>
          <p:cNvCxnSpPr/>
          <p:nvPr/>
        </p:nvCxnSpPr>
        <p:spPr>
          <a:xfrm>
            <a:off x="4354832" y="35583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3" name="TextBox 212"/>
          <p:cNvSpPr txBox="1"/>
          <p:nvPr/>
        </p:nvSpPr>
        <p:spPr>
          <a:xfrm>
            <a:off x="8436159" y="3166941"/>
            <a:ext cx="480796" cy="307777"/>
          </a:xfrm>
          <a:prstGeom prst="rect">
            <a:avLst/>
          </a:prstGeom>
          <a:noFill/>
        </p:spPr>
        <p:txBody>
          <a:bodyPr wrap="none" rtlCol="0">
            <a:spAutoFit/>
          </a:bodyPr>
          <a:lstStyle/>
          <a:p>
            <a:r>
              <a:rPr lang="en-US" sz="1400" dirty="0" smtClean="0"/>
              <a:t>8 ns</a:t>
            </a:r>
            <a:endParaRPr lang="en-US" sz="1400" dirty="0"/>
          </a:p>
        </p:txBody>
      </p:sp>
      <p:pic>
        <p:nvPicPr>
          <p:cNvPr id="11" name="Picture 10" descr="Photo Aug 28, 16 50 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397" y="4255013"/>
            <a:ext cx="3200811" cy="2400609"/>
          </a:xfrm>
          <a:prstGeom prst="rect">
            <a:avLst/>
          </a:prstGeom>
          <a:ln w="38100" cmpd="sng">
            <a:solidFill>
              <a:srgbClr val="000000"/>
            </a:solidFill>
          </a:ln>
        </p:spPr>
      </p:pic>
      <p:cxnSp>
        <p:nvCxnSpPr>
          <p:cNvPr id="215" name="Straight Connector 214"/>
          <p:cNvCxnSpPr/>
          <p:nvPr/>
        </p:nvCxnSpPr>
        <p:spPr>
          <a:xfrm>
            <a:off x="5587126" y="4987928"/>
            <a:ext cx="0" cy="108392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4809679" y="4987928"/>
            <a:ext cx="0" cy="108392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7" name="Straight Arrow Connector 226"/>
          <p:cNvCxnSpPr/>
          <p:nvPr/>
        </p:nvCxnSpPr>
        <p:spPr>
          <a:xfrm>
            <a:off x="4802592" y="5969973"/>
            <a:ext cx="784534"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9" name="TextBox 228"/>
          <p:cNvSpPr txBox="1"/>
          <p:nvPr/>
        </p:nvSpPr>
        <p:spPr>
          <a:xfrm>
            <a:off x="4846995" y="5898627"/>
            <a:ext cx="684803" cy="369332"/>
          </a:xfrm>
          <a:prstGeom prst="rect">
            <a:avLst/>
          </a:prstGeom>
          <a:noFill/>
        </p:spPr>
        <p:txBody>
          <a:bodyPr wrap="none" rtlCol="0">
            <a:spAutoFit/>
          </a:bodyPr>
          <a:lstStyle/>
          <a:p>
            <a:r>
              <a:rPr lang="en-US" dirty="0">
                <a:solidFill>
                  <a:srgbClr val="FF0000"/>
                </a:solidFill>
              </a:rPr>
              <a:t>6</a:t>
            </a:r>
            <a:r>
              <a:rPr lang="en-US" dirty="0" smtClean="0">
                <a:solidFill>
                  <a:srgbClr val="FF0000"/>
                </a:solidFill>
              </a:rPr>
              <a:t>0 ns</a:t>
            </a:r>
            <a:endParaRPr lang="en-US" dirty="0">
              <a:solidFill>
                <a:srgbClr val="FF0000"/>
              </a:solidFill>
            </a:endParaRPr>
          </a:p>
        </p:txBody>
      </p:sp>
      <p:sp>
        <p:nvSpPr>
          <p:cNvPr id="231" name="TextBox 230"/>
          <p:cNvSpPr txBox="1"/>
          <p:nvPr/>
        </p:nvSpPr>
        <p:spPr>
          <a:xfrm>
            <a:off x="4114119" y="4276957"/>
            <a:ext cx="1344238" cy="646331"/>
          </a:xfrm>
          <a:prstGeom prst="rect">
            <a:avLst/>
          </a:prstGeom>
          <a:noFill/>
        </p:spPr>
        <p:txBody>
          <a:bodyPr wrap="none" rtlCol="0">
            <a:spAutoFit/>
          </a:bodyPr>
          <a:lstStyle/>
          <a:p>
            <a:r>
              <a:rPr lang="en-US" dirty="0" smtClean="0">
                <a:solidFill>
                  <a:schemeClr val="bg1"/>
                </a:solidFill>
              </a:rPr>
              <a:t>COSMICS</a:t>
            </a:r>
          </a:p>
          <a:p>
            <a:r>
              <a:rPr lang="en-US" dirty="0" smtClean="0">
                <a:solidFill>
                  <a:schemeClr val="bg1"/>
                </a:solidFill>
              </a:rPr>
              <a:t>(Single shot)</a:t>
            </a:r>
            <a:endParaRPr lang="en-US" dirty="0">
              <a:solidFill>
                <a:schemeClr val="bg1"/>
              </a:solidFill>
            </a:endParaRPr>
          </a:p>
        </p:txBody>
      </p:sp>
      <p:cxnSp>
        <p:nvCxnSpPr>
          <p:cNvPr id="233" name="Straight Connector 232"/>
          <p:cNvCxnSpPr/>
          <p:nvPr/>
        </p:nvCxnSpPr>
        <p:spPr>
          <a:xfrm>
            <a:off x="5239721" y="2469328"/>
            <a:ext cx="0" cy="108392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a:off x="4617309" y="2472829"/>
            <a:ext cx="0" cy="108392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37" name="TextBox 236"/>
          <p:cNvSpPr txBox="1"/>
          <p:nvPr/>
        </p:nvSpPr>
        <p:spPr>
          <a:xfrm>
            <a:off x="4581134" y="3038783"/>
            <a:ext cx="684803" cy="369332"/>
          </a:xfrm>
          <a:prstGeom prst="rect">
            <a:avLst/>
          </a:prstGeom>
          <a:noFill/>
        </p:spPr>
        <p:txBody>
          <a:bodyPr wrap="none" rtlCol="0">
            <a:spAutoFit/>
          </a:bodyPr>
          <a:lstStyle/>
          <a:p>
            <a:r>
              <a:rPr lang="en-US" dirty="0" smtClean="0">
                <a:solidFill>
                  <a:srgbClr val="FF0000"/>
                </a:solidFill>
              </a:rPr>
              <a:t>28 ns</a:t>
            </a:r>
            <a:endParaRPr lang="en-US" dirty="0">
              <a:solidFill>
                <a:srgbClr val="FF0000"/>
              </a:solidFill>
            </a:endParaRPr>
          </a:p>
        </p:txBody>
      </p:sp>
      <p:cxnSp>
        <p:nvCxnSpPr>
          <p:cNvPr id="239" name="Straight Arrow Connector 238"/>
          <p:cNvCxnSpPr/>
          <p:nvPr/>
        </p:nvCxnSpPr>
        <p:spPr>
          <a:xfrm>
            <a:off x="4617309" y="3038783"/>
            <a:ext cx="622412"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15278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7" name="Straight Connector 136"/>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8168133" y="3228218"/>
            <a:ext cx="55930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8727437" y="2380786"/>
            <a:ext cx="0" cy="84262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44" name="TextBox 143"/>
          <p:cNvSpPr txBox="1"/>
          <p:nvPr/>
        </p:nvSpPr>
        <p:spPr>
          <a:xfrm>
            <a:off x="8203113" y="1577243"/>
            <a:ext cx="480796" cy="307777"/>
          </a:xfrm>
          <a:prstGeom prst="rect">
            <a:avLst/>
          </a:prstGeom>
          <a:noFill/>
        </p:spPr>
        <p:txBody>
          <a:bodyPr wrap="none" rtlCol="0">
            <a:spAutoFit/>
          </a:bodyPr>
          <a:lstStyle/>
          <a:p>
            <a:r>
              <a:rPr lang="en-US" sz="1400" dirty="0" smtClean="0"/>
              <a:t>8 ns</a:t>
            </a:r>
            <a:endParaRPr lang="en-US" sz="1400" dirty="0"/>
          </a:p>
        </p:txBody>
      </p:sp>
      <p:sp>
        <p:nvSpPr>
          <p:cNvPr id="145" name="Rectangle 144"/>
          <p:cNvSpPr/>
          <p:nvPr/>
        </p:nvSpPr>
        <p:spPr>
          <a:xfrm>
            <a:off x="8413347" y="2012739"/>
            <a:ext cx="529669" cy="368047"/>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TextBox 145"/>
          <p:cNvSpPr txBox="1"/>
          <p:nvPr/>
        </p:nvSpPr>
        <p:spPr>
          <a:xfrm>
            <a:off x="8372980" y="197841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47" name="TextBox 146"/>
          <p:cNvSpPr txBox="1"/>
          <p:nvPr/>
        </p:nvSpPr>
        <p:spPr>
          <a:xfrm>
            <a:off x="8436159" y="3166941"/>
            <a:ext cx="480796" cy="307777"/>
          </a:xfrm>
          <a:prstGeom prst="rect">
            <a:avLst/>
          </a:prstGeom>
          <a:noFill/>
        </p:spPr>
        <p:txBody>
          <a:bodyPr wrap="none" rtlCol="0">
            <a:spAutoFit/>
          </a:bodyPr>
          <a:lstStyle/>
          <a:p>
            <a:r>
              <a:rPr lang="en-US" sz="1400" dirty="0" smtClean="0"/>
              <a:t>8 ns</a:t>
            </a:r>
            <a:endParaRPr lang="en-US" sz="1400" dirty="0"/>
          </a:p>
        </p:txBody>
      </p:sp>
      <p:cxnSp>
        <p:nvCxnSpPr>
          <p:cNvPr id="148" name="Straight Connector 147"/>
          <p:cNvCxnSpPr/>
          <p:nvPr/>
        </p:nvCxnSpPr>
        <p:spPr>
          <a:xfrm>
            <a:off x="8727437" y="1840844"/>
            <a:ext cx="0" cy="172609"/>
          </a:xfrm>
          <a:prstGeom prst="line">
            <a:avLst/>
          </a:prstGeom>
          <a:ln>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54" name="Rectangle 153"/>
          <p:cNvSpPr/>
          <p:nvPr/>
        </p:nvSpPr>
        <p:spPr>
          <a:xfrm>
            <a:off x="5243451" y="2637958"/>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278510" y="2684561"/>
            <a:ext cx="407721" cy="369332"/>
          </a:xfrm>
          <a:prstGeom prst="rect">
            <a:avLst/>
          </a:prstGeom>
          <a:noFill/>
        </p:spPr>
        <p:txBody>
          <a:bodyPr wrap="none" rtlCol="0">
            <a:spAutoFit/>
          </a:bodyPr>
          <a:lstStyle/>
          <a:p>
            <a:r>
              <a:rPr lang="en-US" dirty="0" smtClean="0"/>
              <a:t>S2</a:t>
            </a:r>
            <a:endParaRPr lang="en-US" dirty="0"/>
          </a:p>
        </p:txBody>
      </p:sp>
      <p:sp>
        <p:nvSpPr>
          <p:cNvPr id="156" name="Rectangle 155"/>
          <p:cNvSpPr/>
          <p:nvPr/>
        </p:nvSpPr>
        <p:spPr>
          <a:xfrm>
            <a:off x="5243451" y="219381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5278510" y="2228767"/>
            <a:ext cx="407721" cy="369332"/>
          </a:xfrm>
          <a:prstGeom prst="rect">
            <a:avLst/>
          </a:prstGeom>
          <a:noFill/>
        </p:spPr>
        <p:txBody>
          <a:bodyPr wrap="none" rtlCol="0">
            <a:spAutoFit/>
          </a:bodyPr>
          <a:lstStyle/>
          <a:p>
            <a:r>
              <a:rPr lang="en-US" dirty="0" smtClean="0"/>
              <a:t>S0</a:t>
            </a:r>
            <a:endParaRPr lang="en-US"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5243451" y="309672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p:cNvSpPr txBox="1"/>
          <p:nvPr/>
        </p:nvSpPr>
        <p:spPr>
          <a:xfrm>
            <a:off x="5278510" y="3143328"/>
            <a:ext cx="453970" cy="369332"/>
          </a:xfrm>
          <a:prstGeom prst="rect">
            <a:avLst/>
          </a:prstGeom>
          <a:noFill/>
        </p:spPr>
        <p:txBody>
          <a:bodyPr wrap="none" rtlCol="0">
            <a:spAutoFit/>
          </a:bodyPr>
          <a:lstStyle/>
          <a:p>
            <a:r>
              <a:rPr lang="en-US" dirty="0" smtClean="0"/>
              <a:t>GC</a:t>
            </a:r>
            <a:endParaRPr lang="en-US" dirty="0"/>
          </a:p>
        </p:txBody>
      </p: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354832" y="5334632"/>
            <a:ext cx="480796" cy="307777"/>
          </a:xfrm>
          <a:prstGeom prst="rect">
            <a:avLst/>
          </a:prstGeom>
          <a:noFill/>
        </p:spPr>
        <p:txBody>
          <a:bodyPr wrap="none" rtlCol="0">
            <a:spAutoFit/>
          </a:bodyPr>
          <a:lstStyle/>
          <a:p>
            <a:r>
              <a:rPr lang="en-US" sz="1400" dirty="0" smtClean="0"/>
              <a:t>8 ns</a:t>
            </a:r>
            <a:endParaRPr lang="en-US" sz="1400" dirty="0"/>
          </a:p>
        </p:txBody>
      </p:sp>
      <p:sp>
        <p:nvSpPr>
          <p:cNvPr id="193" name="Rectangle 192"/>
          <p:cNvSpPr/>
          <p:nvPr/>
        </p:nvSpPr>
        <p:spPr>
          <a:xfrm>
            <a:off x="7190276" y="1545332"/>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p:cNvSpPr/>
          <p:nvPr/>
        </p:nvSpPr>
        <p:spPr>
          <a:xfrm>
            <a:off x="7190276" y="2269026"/>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7190276" y="2992874"/>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7190276" y="3715887"/>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7" name="Straight Arrow Connector 196"/>
          <p:cNvCxnSpPr/>
          <p:nvPr/>
        </p:nvCxnSpPr>
        <p:spPr>
          <a:xfrm>
            <a:off x="6059100" y="1699093"/>
            <a:ext cx="1131176"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a:off x="5697883" y="2508808"/>
            <a:ext cx="149239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a:off x="6443620" y="2013259"/>
            <a:ext cx="74665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a:off x="5686231" y="2860890"/>
            <a:ext cx="149239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5697883" y="2295228"/>
            <a:ext cx="361217"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6059100" y="1699093"/>
            <a:ext cx="0" cy="59613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5686231" y="2753058"/>
            <a:ext cx="75738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V="1">
            <a:off x="6443620" y="2013453"/>
            <a:ext cx="0" cy="7396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8" name="TextBox 217"/>
          <p:cNvSpPr txBox="1"/>
          <p:nvPr/>
        </p:nvSpPr>
        <p:spPr>
          <a:xfrm>
            <a:off x="7190276" y="1717540"/>
            <a:ext cx="977857" cy="261610"/>
          </a:xfrm>
          <a:prstGeom prst="rect">
            <a:avLst/>
          </a:prstGeom>
          <a:noFill/>
        </p:spPr>
        <p:txBody>
          <a:bodyPr wrap="square" rtlCol="0">
            <a:spAutoFit/>
          </a:bodyPr>
          <a:lstStyle/>
          <a:p>
            <a:pPr algn="ctr"/>
            <a:r>
              <a:rPr lang="en-US" sz="1100" dirty="0" smtClean="0"/>
              <a:t>(S0||S2)</a:t>
            </a:r>
            <a:endParaRPr lang="en-US" sz="1100" dirty="0"/>
          </a:p>
        </p:txBody>
      </p:sp>
      <p:sp>
        <p:nvSpPr>
          <p:cNvPr id="219" name="TextBox 218"/>
          <p:cNvSpPr txBox="1"/>
          <p:nvPr/>
        </p:nvSpPr>
        <p:spPr>
          <a:xfrm>
            <a:off x="7190276" y="2464505"/>
            <a:ext cx="977857" cy="261610"/>
          </a:xfrm>
          <a:prstGeom prst="rect">
            <a:avLst/>
          </a:prstGeom>
          <a:noFill/>
        </p:spPr>
        <p:txBody>
          <a:bodyPr wrap="square" rtlCol="0">
            <a:spAutoFit/>
          </a:bodyPr>
          <a:lstStyle/>
          <a:p>
            <a:pPr algn="ctr"/>
            <a:r>
              <a:rPr lang="en-US" sz="1100" dirty="0" smtClean="0"/>
              <a:t>(S0&amp;S2)</a:t>
            </a:r>
            <a:endParaRPr lang="en-US" sz="1100" dirty="0"/>
          </a:p>
        </p:txBody>
      </p:sp>
      <p:sp>
        <p:nvSpPr>
          <p:cNvPr id="220" name="TextBox 219"/>
          <p:cNvSpPr txBox="1"/>
          <p:nvPr/>
        </p:nvSpPr>
        <p:spPr>
          <a:xfrm>
            <a:off x="7190276" y="3223413"/>
            <a:ext cx="977857" cy="261610"/>
          </a:xfrm>
          <a:prstGeom prst="rect">
            <a:avLst/>
          </a:prstGeom>
          <a:noFill/>
        </p:spPr>
        <p:txBody>
          <a:bodyPr wrap="square" rtlCol="0">
            <a:spAutoFit/>
          </a:bodyPr>
          <a:lstStyle/>
          <a:p>
            <a:pPr algn="ctr"/>
            <a:r>
              <a:rPr lang="en-US" sz="1100" dirty="0" smtClean="0"/>
              <a:t>(S0||S2)&amp;GC</a:t>
            </a:r>
            <a:endParaRPr lang="en-US" sz="1100" dirty="0"/>
          </a:p>
        </p:txBody>
      </p:sp>
      <p:sp>
        <p:nvSpPr>
          <p:cNvPr id="221" name="TextBox 220"/>
          <p:cNvSpPr txBox="1"/>
          <p:nvPr/>
        </p:nvSpPr>
        <p:spPr>
          <a:xfrm>
            <a:off x="7190276" y="3950313"/>
            <a:ext cx="977857" cy="261610"/>
          </a:xfrm>
          <a:prstGeom prst="rect">
            <a:avLst/>
          </a:prstGeom>
          <a:noFill/>
        </p:spPr>
        <p:txBody>
          <a:bodyPr wrap="square" rtlCol="0">
            <a:spAutoFit/>
          </a:bodyPr>
          <a:lstStyle/>
          <a:p>
            <a:pPr algn="ctr"/>
            <a:r>
              <a:rPr lang="en-US" sz="1100" dirty="0" smtClean="0"/>
              <a:t>(S0&amp;S2)&amp;GC</a:t>
            </a:r>
            <a:endParaRPr lang="en-US" sz="1100" dirty="0"/>
          </a:p>
        </p:txBody>
      </p:sp>
      <p:cxnSp>
        <p:nvCxnSpPr>
          <p:cNvPr id="222" name="Straight Arrow Connector 221"/>
          <p:cNvCxnSpPr/>
          <p:nvPr/>
        </p:nvCxnSpPr>
        <p:spPr>
          <a:xfrm>
            <a:off x="5697883" y="3223413"/>
            <a:ext cx="1492393"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p:nvPr/>
        </p:nvCxnSpPr>
        <p:spPr>
          <a:xfrm>
            <a:off x="6443620" y="3950313"/>
            <a:ext cx="746656"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5697883" y="3424633"/>
            <a:ext cx="745737"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6444539" y="3424633"/>
            <a:ext cx="0" cy="52568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0" name="Straight Arrow Connector 229"/>
          <p:cNvCxnSpPr/>
          <p:nvPr/>
        </p:nvCxnSpPr>
        <p:spPr>
          <a:xfrm flipH="1">
            <a:off x="8166916" y="3953681"/>
            <a:ext cx="27965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8436760" y="2495799"/>
            <a:ext cx="9809" cy="145451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p:nvPr/>
        </p:nvCxnSpPr>
        <p:spPr>
          <a:xfrm flipH="1">
            <a:off x="8168133" y="3228218"/>
            <a:ext cx="55930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42" name="TextBox 241"/>
          <p:cNvSpPr txBox="1"/>
          <p:nvPr/>
        </p:nvSpPr>
        <p:spPr>
          <a:xfrm>
            <a:off x="6552798" y="1427082"/>
            <a:ext cx="480796" cy="307777"/>
          </a:xfrm>
          <a:prstGeom prst="rect">
            <a:avLst/>
          </a:prstGeom>
          <a:noFill/>
        </p:spPr>
        <p:txBody>
          <a:bodyPr wrap="none" rtlCol="0">
            <a:spAutoFit/>
          </a:bodyPr>
          <a:lstStyle/>
          <a:p>
            <a:r>
              <a:rPr lang="en-US" sz="1400" dirty="0" smtClean="0"/>
              <a:t>1 ns</a:t>
            </a:r>
            <a:endParaRPr lang="en-US" sz="1400" dirty="0"/>
          </a:p>
        </p:txBody>
      </p:sp>
      <p:sp>
        <p:nvSpPr>
          <p:cNvPr id="243" name="TextBox 242"/>
          <p:cNvSpPr txBox="1"/>
          <p:nvPr/>
        </p:nvSpPr>
        <p:spPr>
          <a:xfrm>
            <a:off x="6552798" y="1754434"/>
            <a:ext cx="480796" cy="307777"/>
          </a:xfrm>
          <a:prstGeom prst="rect">
            <a:avLst/>
          </a:prstGeom>
          <a:noFill/>
        </p:spPr>
        <p:txBody>
          <a:bodyPr wrap="none" rtlCol="0">
            <a:spAutoFit/>
          </a:bodyPr>
          <a:lstStyle/>
          <a:p>
            <a:r>
              <a:rPr lang="en-US" sz="1400" dirty="0" smtClean="0"/>
              <a:t>1 ns</a:t>
            </a:r>
            <a:endParaRPr lang="en-US" sz="1400" dirty="0"/>
          </a:p>
        </p:txBody>
      </p:sp>
      <p:sp>
        <p:nvSpPr>
          <p:cNvPr id="244" name="TextBox 243"/>
          <p:cNvSpPr txBox="1"/>
          <p:nvPr/>
        </p:nvSpPr>
        <p:spPr>
          <a:xfrm>
            <a:off x="6552798" y="2244870"/>
            <a:ext cx="480796" cy="307777"/>
          </a:xfrm>
          <a:prstGeom prst="rect">
            <a:avLst/>
          </a:prstGeom>
          <a:noFill/>
        </p:spPr>
        <p:txBody>
          <a:bodyPr wrap="none" rtlCol="0">
            <a:spAutoFit/>
          </a:bodyPr>
          <a:lstStyle/>
          <a:p>
            <a:r>
              <a:rPr lang="en-US" sz="1400" dirty="0" smtClean="0"/>
              <a:t>1 ns</a:t>
            </a:r>
            <a:endParaRPr lang="en-US" sz="1400" dirty="0"/>
          </a:p>
        </p:txBody>
      </p:sp>
      <p:sp>
        <p:nvSpPr>
          <p:cNvPr id="245" name="TextBox 244"/>
          <p:cNvSpPr txBox="1"/>
          <p:nvPr/>
        </p:nvSpPr>
        <p:spPr>
          <a:xfrm>
            <a:off x="6560164" y="2603005"/>
            <a:ext cx="480796" cy="307777"/>
          </a:xfrm>
          <a:prstGeom prst="rect">
            <a:avLst/>
          </a:prstGeom>
          <a:noFill/>
        </p:spPr>
        <p:txBody>
          <a:bodyPr wrap="none" rtlCol="0">
            <a:spAutoFit/>
          </a:bodyPr>
          <a:lstStyle/>
          <a:p>
            <a:r>
              <a:rPr lang="en-US" sz="1400" dirty="0" smtClean="0"/>
              <a:t>1 ns</a:t>
            </a:r>
            <a:endParaRPr lang="en-US" sz="1400" dirty="0"/>
          </a:p>
        </p:txBody>
      </p:sp>
      <p:sp>
        <p:nvSpPr>
          <p:cNvPr id="246" name="TextBox 245"/>
          <p:cNvSpPr txBox="1"/>
          <p:nvPr/>
        </p:nvSpPr>
        <p:spPr>
          <a:xfrm>
            <a:off x="6560164" y="2966138"/>
            <a:ext cx="480796" cy="307777"/>
          </a:xfrm>
          <a:prstGeom prst="rect">
            <a:avLst/>
          </a:prstGeom>
          <a:noFill/>
        </p:spPr>
        <p:txBody>
          <a:bodyPr wrap="none" rtlCol="0">
            <a:spAutoFit/>
          </a:bodyPr>
          <a:lstStyle/>
          <a:p>
            <a:r>
              <a:rPr lang="en-US" sz="1400" dirty="0" smtClean="0"/>
              <a:t>1 ns</a:t>
            </a:r>
            <a:endParaRPr lang="en-US" sz="1400" dirty="0"/>
          </a:p>
        </p:txBody>
      </p:sp>
      <p:sp>
        <p:nvSpPr>
          <p:cNvPr id="247" name="TextBox 246"/>
          <p:cNvSpPr txBox="1"/>
          <p:nvPr/>
        </p:nvSpPr>
        <p:spPr>
          <a:xfrm>
            <a:off x="6571816" y="3687019"/>
            <a:ext cx="480796" cy="307777"/>
          </a:xfrm>
          <a:prstGeom prst="rect">
            <a:avLst/>
          </a:prstGeom>
          <a:noFill/>
        </p:spPr>
        <p:txBody>
          <a:bodyPr wrap="none" rtlCol="0">
            <a:spAutoFit/>
          </a:bodyPr>
          <a:lstStyle/>
          <a:p>
            <a:r>
              <a:rPr lang="en-US" sz="1400" dirty="0" smtClean="0"/>
              <a:t>1 ns</a:t>
            </a:r>
            <a:endParaRPr lang="en-US" sz="1400" dirty="0"/>
          </a:p>
        </p:txBody>
      </p:sp>
      <p:sp>
        <p:nvSpPr>
          <p:cNvPr id="249" name="TextBox 248"/>
          <p:cNvSpPr txBox="1"/>
          <p:nvPr/>
        </p:nvSpPr>
        <p:spPr>
          <a:xfrm>
            <a:off x="8378817" y="3632981"/>
            <a:ext cx="480796" cy="307777"/>
          </a:xfrm>
          <a:prstGeom prst="rect">
            <a:avLst/>
          </a:prstGeom>
          <a:noFill/>
        </p:spPr>
        <p:txBody>
          <a:bodyPr wrap="none" rtlCol="0">
            <a:spAutoFit/>
          </a:bodyPr>
          <a:lstStyle/>
          <a:p>
            <a:r>
              <a:rPr lang="en-US" sz="1400" dirty="0" smtClean="0"/>
              <a:t>1 ns</a:t>
            </a:r>
            <a:endParaRPr lang="en-US" sz="1400" dirty="0"/>
          </a:p>
        </p:txBody>
      </p:sp>
      <p:sp>
        <p:nvSpPr>
          <p:cNvPr id="250" name="TextBox 249"/>
          <p:cNvSpPr txBox="1"/>
          <p:nvPr/>
        </p:nvSpPr>
        <p:spPr>
          <a:xfrm>
            <a:off x="5162826" y="1840994"/>
            <a:ext cx="607784" cy="369332"/>
          </a:xfrm>
          <a:prstGeom prst="rect">
            <a:avLst/>
          </a:prstGeom>
          <a:noFill/>
        </p:spPr>
        <p:txBody>
          <a:bodyPr wrap="none" rtlCol="0">
            <a:spAutoFit/>
          </a:bodyPr>
          <a:lstStyle/>
          <a:p>
            <a:r>
              <a:rPr lang="en-US" dirty="0" smtClean="0"/>
              <a:t>FIFO</a:t>
            </a:r>
            <a:endParaRPr lang="en-US"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sp>
        <p:nvSpPr>
          <p:cNvPr id="123" name="TextBox 122"/>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cxnSp>
        <p:nvCxnSpPr>
          <p:cNvPr id="129" name="Straight Connector 128"/>
          <p:cNvCxnSpPr/>
          <p:nvPr/>
        </p:nvCxnSpPr>
        <p:spPr>
          <a:xfrm>
            <a:off x="8168133" y="2726115"/>
            <a:ext cx="797765" cy="0"/>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5623852" y="3551109"/>
            <a:ext cx="0" cy="912448"/>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8965898" y="2726115"/>
            <a:ext cx="0" cy="1957539"/>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H="1">
            <a:off x="8727437" y="4683654"/>
            <a:ext cx="238462"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6" name="Picture 5" descr="Photo Aug 25, 16 21 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211" y="4496003"/>
            <a:ext cx="3101698" cy="2326273"/>
          </a:xfrm>
          <a:prstGeom prst="rect">
            <a:avLst/>
          </a:prstGeom>
          <a:ln w="38100" cmpd="sng">
            <a:solidFill>
              <a:schemeClr val="tx1"/>
            </a:solidFill>
          </a:ln>
        </p:spPr>
      </p:pic>
      <p:sp>
        <p:nvSpPr>
          <p:cNvPr id="115" name="TextBox 114"/>
          <p:cNvSpPr txBox="1"/>
          <p:nvPr/>
        </p:nvSpPr>
        <p:spPr>
          <a:xfrm>
            <a:off x="5621169" y="4619615"/>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sp>
        <p:nvSpPr>
          <p:cNvPr id="116" name="Rectangle 115"/>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TextBox 120"/>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128" name="TextBox 127"/>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cxnSp>
        <p:nvCxnSpPr>
          <p:cNvPr id="149" name="Straight Connector 148"/>
          <p:cNvCxnSpPr/>
          <p:nvPr/>
        </p:nvCxnSpPr>
        <p:spPr>
          <a:xfrm>
            <a:off x="6969645" y="5169893"/>
            <a:ext cx="0" cy="10633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7166865" y="5169893"/>
            <a:ext cx="0" cy="10633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6307056" y="5741710"/>
            <a:ext cx="684803" cy="369332"/>
          </a:xfrm>
          <a:prstGeom prst="rect">
            <a:avLst/>
          </a:prstGeom>
          <a:noFill/>
        </p:spPr>
        <p:txBody>
          <a:bodyPr wrap="none" rtlCol="0">
            <a:spAutoFit/>
          </a:bodyPr>
          <a:lstStyle/>
          <a:p>
            <a:r>
              <a:rPr lang="en-US" dirty="0" smtClean="0">
                <a:solidFill>
                  <a:srgbClr val="FF0000"/>
                </a:solidFill>
              </a:rPr>
              <a:t>15 ns</a:t>
            </a:r>
            <a:endParaRPr lang="en-US" dirty="0">
              <a:solidFill>
                <a:srgbClr val="FF0000"/>
              </a:solidFill>
            </a:endParaRPr>
          </a:p>
        </p:txBody>
      </p:sp>
      <p:cxnSp>
        <p:nvCxnSpPr>
          <p:cNvPr id="155" name="Straight Arrow Connector 154"/>
          <p:cNvCxnSpPr/>
          <p:nvPr/>
        </p:nvCxnSpPr>
        <p:spPr>
          <a:xfrm>
            <a:off x="7166865" y="5787345"/>
            <a:ext cx="331432" cy="0"/>
          </a:xfrm>
          <a:prstGeom prst="straightConnector1">
            <a:avLst/>
          </a:prstGeom>
          <a:ln>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H="1">
            <a:off x="6638213" y="5787345"/>
            <a:ext cx="331432" cy="0"/>
          </a:xfrm>
          <a:prstGeom prst="straightConnector1">
            <a:avLst/>
          </a:prstGeom>
          <a:ln>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0945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 name="Rectangle 222"/>
          <p:cNvSpPr/>
          <p:nvPr/>
        </p:nvSpPr>
        <p:spPr>
          <a:xfrm>
            <a:off x="5278510" y="4683654"/>
            <a:ext cx="2558387" cy="1655169"/>
          </a:xfrm>
          <a:prstGeom prst="rect">
            <a:avLst/>
          </a:prstGeom>
          <a:solidFill>
            <a:srgbClr val="DCE6F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7" name="Straight Connector 136"/>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8168133" y="3228218"/>
            <a:ext cx="55930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8727437" y="2380786"/>
            <a:ext cx="0" cy="84262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44" name="TextBox 143"/>
          <p:cNvSpPr txBox="1"/>
          <p:nvPr/>
        </p:nvSpPr>
        <p:spPr>
          <a:xfrm>
            <a:off x="8203113" y="1577243"/>
            <a:ext cx="480796" cy="307777"/>
          </a:xfrm>
          <a:prstGeom prst="rect">
            <a:avLst/>
          </a:prstGeom>
          <a:noFill/>
        </p:spPr>
        <p:txBody>
          <a:bodyPr wrap="none" rtlCol="0">
            <a:spAutoFit/>
          </a:bodyPr>
          <a:lstStyle/>
          <a:p>
            <a:r>
              <a:rPr lang="en-US" sz="1400" dirty="0" smtClean="0"/>
              <a:t>8 ns</a:t>
            </a:r>
            <a:endParaRPr lang="en-US" sz="1400" dirty="0"/>
          </a:p>
        </p:txBody>
      </p:sp>
      <p:sp>
        <p:nvSpPr>
          <p:cNvPr id="145" name="Rectangle 144"/>
          <p:cNvSpPr/>
          <p:nvPr/>
        </p:nvSpPr>
        <p:spPr>
          <a:xfrm>
            <a:off x="8413347" y="2012739"/>
            <a:ext cx="529669" cy="368047"/>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TextBox 145"/>
          <p:cNvSpPr txBox="1"/>
          <p:nvPr/>
        </p:nvSpPr>
        <p:spPr>
          <a:xfrm>
            <a:off x="8372980" y="197841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47" name="TextBox 146"/>
          <p:cNvSpPr txBox="1"/>
          <p:nvPr/>
        </p:nvSpPr>
        <p:spPr>
          <a:xfrm>
            <a:off x="8436159" y="3166941"/>
            <a:ext cx="480796" cy="307777"/>
          </a:xfrm>
          <a:prstGeom prst="rect">
            <a:avLst/>
          </a:prstGeom>
          <a:noFill/>
        </p:spPr>
        <p:txBody>
          <a:bodyPr wrap="none" rtlCol="0">
            <a:spAutoFit/>
          </a:bodyPr>
          <a:lstStyle/>
          <a:p>
            <a:r>
              <a:rPr lang="en-US" sz="1400" dirty="0" smtClean="0"/>
              <a:t>8 ns</a:t>
            </a:r>
            <a:endParaRPr lang="en-US" sz="1400" dirty="0"/>
          </a:p>
        </p:txBody>
      </p:sp>
      <p:cxnSp>
        <p:nvCxnSpPr>
          <p:cNvPr id="148" name="Straight Connector 147"/>
          <p:cNvCxnSpPr/>
          <p:nvPr/>
        </p:nvCxnSpPr>
        <p:spPr>
          <a:xfrm>
            <a:off x="8727437" y="1840844"/>
            <a:ext cx="0" cy="172609"/>
          </a:xfrm>
          <a:prstGeom prst="line">
            <a:avLst/>
          </a:prstGeom>
          <a:ln>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54" name="Rectangle 153"/>
          <p:cNvSpPr/>
          <p:nvPr/>
        </p:nvSpPr>
        <p:spPr>
          <a:xfrm>
            <a:off x="5243451" y="2637958"/>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278510" y="2684561"/>
            <a:ext cx="407721" cy="369332"/>
          </a:xfrm>
          <a:prstGeom prst="rect">
            <a:avLst/>
          </a:prstGeom>
          <a:noFill/>
        </p:spPr>
        <p:txBody>
          <a:bodyPr wrap="none" rtlCol="0">
            <a:spAutoFit/>
          </a:bodyPr>
          <a:lstStyle/>
          <a:p>
            <a:r>
              <a:rPr lang="en-US" dirty="0" smtClean="0"/>
              <a:t>S2</a:t>
            </a:r>
            <a:endParaRPr lang="en-US" dirty="0"/>
          </a:p>
        </p:txBody>
      </p:sp>
      <p:sp>
        <p:nvSpPr>
          <p:cNvPr id="156" name="Rectangle 155"/>
          <p:cNvSpPr/>
          <p:nvPr/>
        </p:nvSpPr>
        <p:spPr>
          <a:xfrm>
            <a:off x="5243451" y="219381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5278510" y="2228767"/>
            <a:ext cx="407721" cy="369332"/>
          </a:xfrm>
          <a:prstGeom prst="rect">
            <a:avLst/>
          </a:prstGeom>
          <a:noFill/>
        </p:spPr>
        <p:txBody>
          <a:bodyPr wrap="none" rtlCol="0">
            <a:spAutoFit/>
          </a:bodyPr>
          <a:lstStyle/>
          <a:p>
            <a:r>
              <a:rPr lang="en-US" dirty="0" smtClean="0"/>
              <a:t>S0</a:t>
            </a:r>
            <a:endParaRPr lang="en-US"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5243451" y="309672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p:cNvSpPr txBox="1"/>
          <p:nvPr/>
        </p:nvSpPr>
        <p:spPr>
          <a:xfrm>
            <a:off x="5278510" y="3143328"/>
            <a:ext cx="453970" cy="369332"/>
          </a:xfrm>
          <a:prstGeom prst="rect">
            <a:avLst/>
          </a:prstGeom>
          <a:noFill/>
        </p:spPr>
        <p:txBody>
          <a:bodyPr wrap="none" rtlCol="0">
            <a:spAutoFit/>
          </a:bodyPr>
          <a:lstStyle/>
          <a:p>
            <a:r>
              <a:rPr lang="en-US" dirty="0" smtClean="0"/>
              <a:t>GC</a:t>
            </a:r>
            <a:endParaRPr lang="en-US" dirty="0"/>
          </a:p>
        </p:txBody>
      </p: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354832" y="5334632"/>
            <a:ext cx="480796" cy="307777"/>
          </a:xfrm>
          <a:prstGeom prst="rect">
            <a:avLst/>
          </a:prstGeom>
          <a:noFill/>
        </p:spPr>
        <p:txBody>
          <a:bodyPr wrap="none" rtlCol="0">
            <a:spAutoFit/>
          </a:bodyPr>
          <a:lstStyle/>
          <a:p>
            <a:r>
              <a:rPr lang="en-US" sz="1400" dirty="0" smtClean="0"/>
              <a:t>8 ns</a:t>
            </a:r>
            <a:endParaRPr lang="en-US" sz="1400" dirty="0"/>
          </a:p>
        </p:txBody>
      </p:sp>
      <p:sp>
        <p:nvSpPr>
          <p:cNvPr id="193" name="Rectangle 192"/>
          <p:cNvSpPr/>
          <p:nvPr/>
        </p:nvSpPr>
        <p:spPr>
          <a:xfrm>
            <a:off x="7190276" y="1545332"/>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p:cNvSpPr/>
          <p:nvPr/>
        </p:nvSpPr>
        <p:spPr>
          <a:xfrm>
            <a:off x="7190276" y="2269026"/>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7190276" y="2992874"/>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7190276" y="3715887"/>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7" name="Straight Arrow Connector 196"/>
          <p:cNvCxnSpPr/>
          <p:nvPr/>
        </p:nvCxnSpPr>
        <p:spPr>
          <a:xfrm>
            <a:off x="6059100" y="1699093"/>
            <a:ext cx="1131176"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a:off x="5697883" y="2508808"/>
            <a:ext cx="149239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a:off x="6443620" y="2013259"/>
            <a:ext cx="74665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a:off x="5686231" y="2860890"/>
            <a:ext cx="149239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5697883" y="2295228"/>
            <a:ext cx="361217"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6059100" y="1699093"/>
            <a:ext cx="0" cy="59613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5686231" y="2753058"/>
            <a:ext cx="75738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V="1">
            <a:off x="6443620" y="2013453"/>
            <a:ext cx="0" cy="7396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8" name="TextBox 217"/>
          <p:cNvSpPr txBox="1"/>
          <p:nvPr/>
        </p:nvSpPr>
        <p:spPr>
          <a:xfrm>
            <a:off x="7190276" y="1717540"/>
            <a:ext cx="977857" cy="261610"/>
          </a:xfrm>
          <a:prstGeom prst="rect">
            <a:avLst/>
          </a:prstGeom>
          <a:noFill/>
        </p:spPr>
        <p:txBody>
          <a:bodyPr wrap="square" rtlCol="0">
            <a:spAutoFit/>
          </a:bodyPr>
          <a:lstStyle/>
          <a:p>
            <a:pPr algn="ctr"/>
            <a:r>
              <a:rPr lang="en-US" sz="1100" dirty="0" smtClean="0"/>
              <a:t>(S0||S2)</a:t>
            </a:r>
            <a:endParaRPr lang="en-US" sz="1100" dirty="0"/>
          </a:p>
        </p:txBody>
      </p:sp>
      <p:sp>
        <p:nvSpPr>
          <p:cNvPr id="219" name="TextBox 218"/>
          <p:cNvSpPr txBox="1"/>
          <p:nvPr/>
        </p:nvSpPr>
        <p:spPr>
          <a:xfrm>
            <a:off x="7190276" y="2464505"/>
            <a:ext cx="977857" cy="261610"/>
          </a:xfrm>
          <a:prstGeom prst="rect">
            <a:avLst/>
          </a:prstGeom>
          <a:noFill/>
        </p:spPr>
        <p:txBody>
          <a:bodyPr wrap="square" rtlCol="0">
            <a:spAutoFit/>
          </a:bodyPr>
          <a:lstStyle/>
          <a:p>
            <a:pPr algn="ctr"/>
            <a:r>
              <a:rPr lang="en-US" sz="1100" dirty="0" smtClean="0"/>
              <a:t>(S0&amp;S2)</a:t>
            </a:r>
            <a:endParaRPr lang="en-US" sz="1100" dirty="0"/>
          </a:p>
        </p:txBody>
      </p:sp>
      <p:sp>
        <p:nvSpPr>
          <p:cNvPr id="220" name="TextBox 219"/>
          <p:cNvSpPr txBox="1"/>
          <p:nvPr/>
        </p:nvSpPr>
        <p:spPr>
          <a:xfrm>
            <a:off x="7190276" y="3223413"/>
            <a:ext cx="977857" cy="261610"/>
          </a:xfrm>
          <a:prstGeom prst="rect">
            <a:avLst/>
          </a:prstGeom>
          <a:noFill/>
        </p:spPr>
        <p:txBody>
          <a:bodyPr wrap="square" rtlCol="0">
            <a:spAutoFit/>
          </a:bodyPr>
          <a:lstStyle/>
          <a:p>
            <a:pPr algn="ctr"/>
            <a:r>
              <a:rPr lang="en-US" sz="1100" dirty="0" smtClean="0"/>
              <a:t>(S0||S2)&amp;GC</a:t>
            </a:r>
            <a:endParaRPr lang="en-US" sz="1100" dirty="0"/>
          </a:p>
        </p:txBody>
      </p:sp>
      <p:sp>
        <p:nvSpPr>
          <p:cNvPr id="221" name="TextBox 220"/>
          <p:cNvSpPr txBox="1"/>
          <p:nvPr/>
        </p:nvSpPr>
        <p:spPr>
          <a:xfrm>
            <a:off x="7190276" y="3950313"/>
            <a:ext cx="977857" cy="261610"/>
          </a:xfrm>
          <a:prstGeom prst="rect">
            <a:avLst/>
          </a:prstGeom>
          <a:noFill/>
        </p:spPr>
        <p:txBody>
          <a:bodyPr wrap="square" rtlCol="0">
            <a:spAutoFit/>
          </a:bodyPr>
          <a:lstStyle/>
          <a:p>
            <a:pPr algn="ctr"/>
            <a:r>
              <a:rPr lang="en-US" sz="1100" dirty="0" smtClean="0"/>
              <a:t>(S0&amp;S2)&amp;GC</a:t>
            </a:r>
            <a:endParaRPr lang="en-US" sz="1100" dirty="0"/>
          </a:p>
        </p:txBody>
      </p:sp>
      <p:cxnSp>
        <p:nvCxnSpPr>
          <p:cNvPr id="222" name="Straight Arrow Connector 221"/>
          <p:cNvCxnSpPr/>
          <p:nvPr/>
        </p:nvCxnSpPr>
        <p:spPr>
          <a:xfrm>
            <a:off x="5697883" y="3223413"/>
            <a:ext cx="1492393"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p:nvPr/>
        </p:nvCxnSpPr>
        <p:spPr>
          <a:xfrm>
            <a:off x="6443620" y="3950313"/>
            <a:ext cx="0" cy="34961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5697883" y="3424633"/>
            <a:ext cx="745737"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6444539" y="3424633"/>
            <a:ext cx="0" cy="52568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0" name="Straight Arrow Connector 229"/>
          <p:cNvCxnSpPr/>
          <p:nvPr/>
        </p:nvCxnSpPr>
        <p:spPr>
          <a:xfrm flipH="1">
            <a:off x="8446569" y="3953681"/>
            <a:ext cx="1" cy="25824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8436760" y="2495799"/>
            <a:ext cx="9809" cy="145451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p:nvPr/>
        </p:nvCxnSpPr>
        <p:spPr>
          <a:xfrm flipH="1">
            <a:off x="8168133" y="3228218"/>
            <a:ext cx="55930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42" name="TextBox 241"/>
          <p:cNvSpPr txBox="1"/>
          <p:nvPr/>
        </p:nvSpPr>
        <p:spPr>
          <a:xfrm>
            <a:off x="6552798" y="1427082"/>
            <a:ext cx="480796" cy="307777"/>
          </a:xfrm>
          <a:prstGeom prst="rect">
            <a:avLst/>
          </a:prstGeom>
          <a:noFill/>
        </p:spPr>
        <p:txBody>
          <a:bodyPr wrap="none" rtlCol="0">
            <a:spAutoFit/>
          </a:bodyPr>
          <a:lstStyle/>
          <a:p>
            <a:r>
              <a:rPr lang="en-US" sz="1400" dirty="0" smtClean="0"/>
              <a:t>1 ns</a:t>
            </a:r>
            <a:endParaRPr lang="en-US" sz="1400" dirty="0"/>
          </a:p>
        </p:txBody>
      </p:sp>
      <p:sp>
        <p:nvSpPr>
          <p:cNvPr id="243" name="TextBox 242"/>
          <p:cNvSpPr txBox="1"/>
          <p:nvPr/>
        </p:nvSpPr>
        <p:spPr>
          <a:xfrm>
            <a:off x="6552798" y="1754434"/>
            <a:ext cx="480796" cy="307777"/>
          </a:xfrm>
          <a:prstGeom prst="rect">
            <a:avLst/>
          </a:prstGeom>
          <a:noFill/>
        </p:spPr>
        <p:txBody>
          <a:bodyPr wrap="none" rtlCol="0">
            <a:spAutoFit/>
          </a:bodyPr>
          <a:lstStyle/>
          <a:p>
            <a:r>
              <a:rPr lang="en-US" sz="1400" dirty="0" smtClean="0"/>
              <a:t>1 ns</a:t>
            </a:r>
            <a:endParaRPr lang="en-US" sz="1400" dirty="0"/>
          </a:p>
        </p:txBody>
      </p:sp>
      <p:sp>
        <p:nvSpPr>
          <p:cNvPr id="244" name="TextBox 243"/>
          <p:cNvSpPr txBox="1"/>
          <p:nvPr/>
        </p:nvSpPr>
        <p:spPr>
          <a:xfrm>
            <a:off x="6552798" y="2244870"/>
            <a:ext cx="480796" cy="307777"/>
          </a:xfrm>
          <a:prstGeom prst="rect">
            <a:avLst/>
          </a:prstGeom>
          <a:noFill/>
        </p:spPr>
        <p:txBody>
          <a:bodyPr wrap="none" rtlCol="0">
            <a:spAutoFit/>
          </a:bodyPr>
          <a:lstStyle/>
          <a:p>
            <a:r>
              <a:rPr lang="en-US" sz="1400" dirty="0" smtClean="0"/>
              <a:t>1 ns</a:t>
            </a:r>
            <a:endParaRPr lang="en-US" sz="1400" dirty="0"/>
          </a:p>
        </p:txBody>
      </p:sp>
      <p:sp>
        <p:nvSpPr>
          <p:cNvPr id="245" name="TextBox 244"/>
          <p:cNvSpPr txBox="1"/>
          <p:nvPr/>
        </p:nvSpPr>
        <p:spPr>
          <a:xfrm>
            <a:off x="6560164" y="2603005"/>
            <a:ext cx="480796" cy="307777"/>
          </a:xfrm>
          <a:prstGeom prst="rect">
            <a:avLst/>
          </a:prstGeom>
          <a:noFill/>
        </p:spPr>
        <p:txBody>
          <a:bodyPr wrap="none" rtlCol="0">
            <a:spAutoFit/>
          </a:bodyPr>
          <a:lstStyle/>
          <a:p>
            <a:r>
              <a:rPr lang="en-US" sz="1400" dirty="0" smtClean="0"/>
              <a:t>1 ns</a:t>
            </a:r>
            <a:endParaRPr lang="en-US" sz="1400" dirty="0"/>
          </a:p>
        </p:txBody>
      </p:sp>
      <p:sp>
        <p:nvSpPr>
          <p:cNvPr id="246" name="TextBox 245"/>
          <p:cNvSpPr txBox="1"/>
          <p:nvPr/>
        </p:nvSpPr>
        <p:spPr>
          <a:xfrm>
            <a:off x="6560164" y="2966138"/>
            <a:ext cx="480796" cy="307777"/>
          </a:xfrm>
          <a:prstGeom prst="rect">
            <a:avLst/>
          </a:prstGeom>
          <a:noFill/>
        </p:spPr>
        <p:txBody>
          <a:bodyPr wrap="none" rtlCol="0">
            <a:spAutoFit/>
          </a:bodyPr>
          <a:lstStyle/>
          <a:p>
            <a:r>
              <a:rPr lang="en-US" sz="1400" dirty="0" smtClean="0"/>
              <a:t>1 ns</a:t>
            </a:r>
            <a:endParaRPr lang="en-US" sz="1400" dirty="0"/>
          </a:p>
        </p:txBody>
      </p:sp>
      <p:sp>
        <p:nvSpPr>
          <p:cNvPr id="247" name="TextBox 246"/>
          <p:cNvSpPr txBox="1"/>
          <p:nvPr/>
        </p:nvSpPr>
        <p:spPr>
          <a:xfrm>
            <a:off x="5897936" y="3367800"/>
            <a:ext cx="480796" cy="307777"/>
          </a:xfrm>
          <a:prstGeom prst="rect">
            <a:avLst/>
          </a:prstGeom>
          <a:noFill/>
        </p:spPr>
        <p:txBody>
          <a:bodyPr wrap="none" rtlCol="0">
            <a:spAutoFit/>
          </a:bodyPr>
          <a:lstStyle/>
          <a:p>
            <a:r>
              <a:rPr lang="en-US" sz="1400" dirty="0" smtClean="0"/>
              <a:t>1 ns</a:t>
            </a:r>
            <a:endParaRPr lang="en-US" sz="1400" dirty="0"/>
          </a:p>
        </p:txBody>
      </p:sp>
      <p:sp>
        <p:nvSpPr>
          <p:cNvPr id="249" name="TextBox 248"/>
          <p:cNvSpPr txBox="1"/>
          <p:nvPr/>
        </p:nvSpPr>
        <p:spPr>
          <a:xfrm>
            <a:off x="8378817" y="3632981"/>
            <a:ext cx="480796" cy="307777"/>
          </a:xfrm>
          <a:prstGeom prst="rect">
            <a:avLst/>
          </a:prstGeom>
          <a:noFill/>
        </p:spPr>
        <p:txBody>
          <a:bodyPr wrap="none" rtlCol="0">
            <a:spAutoFit/>
          </a:bodyPr>
          <a:lstStyle/>
          <a:p>
            <a:r>
              <a:rPr lang="en-US" sz="1400" dirty="0" smtClean="0"/>
              <a:t>1 ns</a:t>
            </a:r>
            <a:endParaRPr lang="en-US" sz="1400" dirty="0"/>
          </a:p>
        </p:txBody>
      </p:sp>
      <p:sp>
        <p:nvSpPr>
          <p:cNvPr id="250" name="TextBox 249"/>
          <p:cNvSpPr txBox="1"/>
          <p:nvPr/>
        </p:nvSpPr>
        <p:spPr>
          <a:xfrm>
            <a:off x="5162826" y="1840994"/>
            <a:ext cx="607784" cy="369332"/>
          </a:xfrm>
          <a:prstGeom prst="rect">
            <a:avLst/>
          </a:prstGeom>
          <a:noFill/>
        </p:spPr>
        <p:txBody>
          <a:bodyPr wrap="none" rtlCol="0">
            <a:spAutoFit/>
          </a:bodyPr>
          <a:lstStyle/>
          <a:p>
            <a:r>
              <a:rPr lang="en-US" dirty="0" smtClean="0"/>
              <a:t>FIFO</a:t>
            </a:r>
            <a:endParaRPr lang="en-US"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sp>
        <p:nvSpPr>
          <p:cNvPr id="123" name="TextBox 122"/>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cxnSp>
        <p:nvCxnSpPr>
          <p:cNvPr id="129" name="Straight Connector 128"/>
          <p:cNvCxnSpPr/>
          <p:nvPr/>
        </p:nvCxnSpPr>
        <p:spPr>
          <a:xfrm>
            <a:off x="8446569" y="4211923"/>
            <a:ext cx="518112" cy="0"/>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8965898" y="4211923"/>
            <a:ext cx="0" cy="780386"/>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TextBox 120"/>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128" name="TextBox 127"/>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grpSp>
        <p:nvGrpSpPr>
          <p:cNvPr id="126" name="Group 125"/>
          <p:cNvGrpSpPr/>
          <p:nvPr/>
        </p:nvGrpSpPr>
        <p:grpSpPr>
          <a:xfrm>
            <a:off x="5686231" y="5367029"/>
            <a:ext cx="1835011" cy="567049"/>
            <a:chOff x="6532771" y="2327332"/>
            <a:chExt cx="1383086" cy="567049"/>
          </a:xfrm>
        </p:grpSpPr>
        <p:cxnSp>
          <p:nvCxnSpPr>
            <p:cNvPr id="162" name="Straight Connector 161"/>
            <p:cNvCxnSpPr/>
            <p:nvPr/>
          </p:nvCxnSpPr>
          <p:spPr>
            <a:xfrm>
              <a:off x="6532771" y="2350545"/>
              <a:ext cx="143893" cy="0"/>
            </a:xfrm>
            <a:prstGeom prst="line">
              <a:avLst/>
            </a:prstGeom>
            <a:ln w="57150" cmpd="sng">
              <a:solidFill>
                <a:srgbClr val="B6B600"/>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flipH="1">
              <a:off x="6668157" y="2327332"/>
              <a:ext cx="8507" cy="562176"/>
            </a:xfrm>
            <a:prstGeom prst="line">
              <a:avLst/>
            </a:prstGeom>
            <a:ln w="57150" cmpd="sng">
              <a:solidFill>
                <a:srgbClr val="B6B600"/>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6661868" y="2869022"/>
              <a:ext cx="1133400" cy="0"/>
            </a:xfrm>
            <a:prstGeom prst="line">
              <a:avLst/>
            </a:prstGeom>
            <a:ln w="57150" cmpd="sng">
              <a:solidFill>
                <a:srgbClr val="B6B600"/>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7795268" y="2350545"/>
              <a:ext cx="0" cy="543836"/>
            </a:xfrm>
            <a:prstGeom prst="line">
              <a:avLst/>
            </a:prstGeom>
            <a:ln w="57150" cmpd="sng">
              <a:solidFill>
                <a:srgbClr val="B6B600"/>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7771964" y="2350545"/>
              <a:ext cx="143893" cy="0"/>
            </a:xfrm>
            <a:prstGeom prst="line">
              <a:avLst/>
            </a:prstGeom>
            <a:ln w="57150" cmpd="sng">
              <a:solidFill>
                <a:srgbClr val="B6B600"/>
              </a:solidFill>
            </a:ln>
            <a:effectLst/>
          </p:spPr>
          <p:style>
            <a:lnRef idx="2">
              <a:schemeClr val="accent1"/>
            </a:lnRef>
            <a:fillRef idx="0">
              <a:schemeClr val="accent1"/>
            </a:fillRef>
            <a:effectRef idx="1">
              <a:schemeClr val="accent1"/>
            </a:effectRef>
            <a:fontRef idx="minor">
              <a:schemeClr val="tx1"/>
            </a:fontRef>
          </p:style>
        </p:cxnSp>
      </p:grpSp>
      <p:grpSp>
        <p:nvGrpSpPr>
          <p:cNvPr id="191" name="Group 190"/>
          <p:cNvGrpSpPr/>
          <p:nvPr/>
        </p:nvGrpSpPr>
        <p:grpSpPr>
          <a:xfrm>
            <a:off x="6190155" y="5267341"/>
            <a:ext cx="1100461" cy="567049"/>
            <a:chOff x="6532771" y="2327332"/>
            <a:chExt cx="1383086" cy="567049"/>
          </a:xfrm>
        </p:grpSpPr>
        <p:cxnSp>
          <p:nvCxnSpPr>
            <p:cNvPr id="200" name="Straight Connector 199"/>
            <p:cNvCxnSpPr/>
            <p:nvPr/>
          </p:nvCxnSpPr>
          <p:spPr>
            <a:xfrm>
              <a:off x="6532771" y="2350545"/>
              <a:ext cx="143893" cy="0"/>
            </a:xfrm>
            <a:prstGeom prst="line">
              <a:avLst/>
            </a:prstGeom>
            <a:ln w="57150" cmpd="sng">
              <a:solidFill>
                <a:srgbClr val="12CBD4"/>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H="1">
              <a:off x="6668157" y="2327332"/>
              <a:ext cx="8507" cy="562176"/>
            </a:xfrm>
            <a:prstGeom prst="line">
              <a:avLst/>
            </a:prstGeom>
            <a:ln w="57150" cmpd="sng">
              <a:solidFill>
                <a:srgbClr val="12CBD4"/>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6661868" y="2869022"/>
              <a:ext cx="1133400" cy="0"/>
            </a:xfrm>
            <a:prstGeom prst="line">
              <a:avLst/>
            </a:prstGeom>
            <a:ln w="57150" cmpd="sng">
              <a:solidFill>
                <a:srgbClr val="12CBD4"/>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7795268" y="2350545"/>
              <a:ext cx="0" cy="543836"/>
            </a:xfrm>
            <a:prstGeom prst="line">
              <a:avLst/>
            </a:prstGeom>
            <a:ln w="57150" cmpd="sng">
              <a:solidFill>
                <a:srgbClr val="12CBD4"/>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7771964" y="2350545"/>
              <a:ext cx="143893" cy="0"/>
            </a:xfrm>
            <a:prstGeom prst="line">
              <a:avLst/>
            </a:prstGeom>
            <a:ln w="57150" cmpd="sng">
              <a:solidFill>
                <a:srgbClr val="12CBD4"/>
              </a:solidFill>
            </a:ln>
            <a:effectLst/>
          </p:spPr>
          <p:style>
            <a:lnRef idx="2">
              <a:schemeClr val="accent1"/>
            </a:lnRef>
            <a:fillRef idx="0">
              <a:schemeClr val="accent1"/>
            </a:fillRef>
            <a:effectRef idx="1">
              <a:schemeClr val="accent1"/>
            </a:effectRef>
            <a:fontRef idx="minor">
              <a:schemeClr val="tx1"/>
            </a:fontRef>
          </p:style>
        </p:cxnSp>
      </p:grpSp>
      <p:sp>
        <p:nvSpPr>
          <p:cNvPr id="207" name="Rectangle 206"/>
          <p:cNvSpPr/>
          <p:nvPr/>
        </p:nvSpPr>
        <p:spPr>
          <a:xfrm>
            <a:off x="5993543" y="5022649"/>
            <a:ext cx="553513" cy="261610"/>
          </a:xfrm>
          <a:prstGeom prst="rect">
            <a:avLst/>
          </a:prstGeom>
        </p:spPr>
        <p:txBody>
          <a:bodyPr wrap="none">
            <a:spAutoFit/>
          </a:bodyPr>
          <a:lstStyle/>
          <a:p>
            <a:r>
              <a:rPr lang="en-US" sz="1100" dirty="0" smtClean="0"/>
              <a:t>S0&amp;S2</a:t>
            </a:r>
            <a:endParaRPr lang="en-US" sz="1100" dirty="0"/>
          </a:p>
        </p:txBody>
      </p:sp>
      <p:sp>
        <p:nvSpPr>
          <p:cNvPr id="208" name="Rectangle 207"/>
          <p:cNvSpPr/>
          <p:nvPr/>
        </p:nvSpPr>
        <p:spPr>
          <a:xfrm>
            <a:off x="5612396" y="5142057"/>
            <a:ext cx="351378" cy="261610"/>
          </a:xfrm>
          <a:prstGeom prst="rect">
            <a:avLst/>
          </a:prstGeom>
        </p:spPr>
        <p:txBody>
          <a:bodyPr wrap="none">
            <a:spAutoFit/>
          </a:bodyPr>
          <a:lstStyle/>
          <a:p>
            <a:r>
              <a:rPr lang="en-US" sz="1100" dirty="0" smtClean="0"/>
              <a:t>GC</a:t>
            </a:r>
            <a:endParaRPr lang="en-US" sz="1100" dirty="0"/>
          </a:p>
        </p:txBody>
      </p:sp>
      <p:cxnSp>
        <p:nvCxnSpPr>
          <p:cNvPr id="209" name="Straight Arrow Connector 208"/>
          <p:cNvCxnSpPr/>
          <p:nvPr/>
        </p:nvCxnSpPr>
        <p:spPr>
          <a:xfrm>
            <a:off x="5877142" y="5583741"/>
            <a:ext cx="427503"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1" name="TextBox 210"/>
          <p:cNvSpPr txBox="1"/>
          <p:nvPr/>
        </p:nvSpPr>
        <p:spPr>
          <a:xfrm>
            <a:off x="5885719" y="5591751"/>
            <a:ext cx="382687" cy="215444"/>
          </a:xfrm>
          <a:prstGeom prst="rect">
            <a:avLst/>
          </a:prstGeom>
          <a:noFill/>
        </p:spPr>
        <p:txBody>
          <a:bodyPr wrap="none" rtlCol="0">
            <a:spAutoFit/>
          </a:bodyPr>
          <a:lstStyle/>
          <a:p>
            <a:r>
              <a:rPr lang="en-US" sz="800" dirty="0" smtClean="0"/>
              <a:t>15ns</a:t>
            </a:r>
            <a:endParaRPr lang="en-US" sz="800" dirty="0"/>
          </a:p>
        </p:txBody>
      </p:sp>
      <p:cxnSp>
        <p:nvCxnSpPr>
          <p:cNvPr id="212" name="Straight Arrow Connector 211"/>
          <p:cNvCxnSpPr/>
          <p:nvPr/>
        </p:nvCxnSpPr>
        <p:spPr>
          <a:xfrm>
            <a:off x="5865855" y="6035690"/>
            <a:ext cx="146724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3" name="TextBox 212"/>
          <p:cNvSpPr txBox="1"/>
          <p:nvPr/>
        </p:nvSpPr>
        <p:spPr>
          <a:xfrm>
            <a:off x="6330075" y="5997214"/>
            <a:ext cx="381836" cy="215444"/>
          </a:xfrm>
          <a:prstGeom prst="rect">
            <a:avLst/>
          </a:prstGeom>
          <a:noFill/>
        </p:spPr>
        <p:txBody>
          <a:bodyPr wrap="none" rtlCol="0">
            <a:spAutoFit/>
          </a:bodyPr>
          <a:lstStyle/>
          <a:p>
            <a:r>
              <a:rPr lang="en-US" sz="800" dirty="0"/>
              <a:t>5</a:t>
            </a:r>
            <a:r>
              <a:rPr lang="en-US" sz="800" dirty="0" smtClean="0"/>
              <a:t>0ns</a:t>
            </a:r>
            <a:endParaRPr lang="en-US" sz="800" dirty="0"/>
          </a:p>
        </p:txBody>
      </p:sp>
      <p:sp>
        <p:nvSpPr>
          <p:cNvPr id="215" name="TextBox 195"/>
          <p:cNvSpPr txBox="1"/>
          <p:nvPr/>
        </p:nvSpPr>
        <p:spPr>
          <a:xfrm>
            <a:off x="6496945" y="5598233"/>
            <a:ext cx="382687" cy="215444"/>
          </a:xfrm>
          <a:prstGeom prst="rect">
            <a:avLst/>
          </a:prstGeom>
          <a:noFill/>
        </p:spPr>
        <p:txBody>
          <a:bodyPr wrap="none" rtlCol="0">
            <a:spAutoFit/>
          </a:bodyPr>
          <a:lstStyle/>
          <a:p>
            <a:r>
              <a:rPr lang="en-US" sz="800" dirty="0"/>
              <a:t>3</a:t>
            </a:r>
            <a:r>
              <a:rPr lang="en-US" sz="800" dirty="0" smtClean="0"/>
              <a:t>0ns</a:t>
            </a:r>
            <a:endParaRPr lang="en-US" sz="800" dirty="0"/>
          </a:p>
        </p:txBody>
      </p:sp>
      <p:cxnSp>
        <p:nvCxnSpPr>
          <p:cNvPr id="217" name="Straight Arrow Connector 194"/>
          <p:cNvCxnSpPr/>
          <p:nvPr/>
        </p:nvCxnSpPr>
        <p:spPr>
          <a:xfrm>
            <a:off x="6330075" y="5591751"/>
            <a:ext cx="83793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5" name="TextBox 224"/>
          <p:cNvSpPr txBox="1"/>
          <p:nvPr/>
        </p:nvSpPr>
        <p:spPr>
          <a:xfrm>
            <a:off x="5244187" y="4637886"/>
            <a:ext cx="1051302" cy="369332"/>
          </a:xfrm>
          <a:prstGeom prst="rect">
            <a:avLst/>
          </a:prstGeom>
          <a:noFill/>
        </p:spPr>
        <p:txBody>
          <a:bodyPr wrap="none" rtlCol="0">
            <a:spAutoFit/>
          </a:bodyPr>
          <a:lstStyle/>
          <a:p>
            <a:r>
              <a:rPr lang="en-US" dirty="0" smtClean="0"/>
              <a:t>COSMICS</a:t>
            </a:r>
            <a:endParaRPr lang="en-US" dirty="0"/>
          </a:p>
        </p:txBody>
      </p:sp>
      <p:cxnSp>
        <p:nvCxnSpPr>
          <p:cNvPr id="227" name="Straight Connector 226"/>
          <p:cNvCxnSpPr/>
          <p:nvPr/>
        </p:nvCxnSpPr>
        <p:spPr>
          <a:xfrm>
            <a:off x="6438982" y="4299923"/>
            <a:ext cx="0" cy="383731"/>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flipH="1">
            <a:off x="7840211" y="4992309"/>
            <a:ext cx="1125687"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28596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0" name="Straight Connector 109"/>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727437" y="2380786"/>
            <a:ext cx="0" cy="84262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8203113" y="1577243"/>
            <a:ext cx="480796" cy="307777"/>
          </a:xfrm>
          <a:prstGeom prst="rect">
            <a:avLst/>
          </a:prstGeom>
          <a:noFill/>
        </p:spPr>
        <p:txBody>
          <a:bodyPr wrap="none" rtlCol="0">
            <a:spAutoFit/>
          </a:bodyPr>
          <a:lstStyle/>
          <a:p>
            <a:r>
              <a:rPr lang="en-US" sz="1400" dirty="0" smtClean="0"/>
              <a:t>8 ns</a:t>
            </a:r>
            <a:endParaRPr lang="en-US" sz="1400" dirty="0"/>
          </a:p>
        </p:txBody>
      </p:sp>
      <p:sp>
        <p:nvSpPr>
          <p:cNvPr id="117" name="Rectangle 116"/>
          <p:cNvSpPr/>
          <p:nvPr/>
        </p:nvSpPr>
        <p:spPr>
          <a:xfrm>
            <a:off x="8413347" y="2012739"/>
            <a:ext cx="529669" cy="368047"/>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TextBox 120"/>
          <p:cNvSpPr txBox="1"/>
          <p:nvPr/>
        </p:nvSpPr>
        <p:spPr>
          <a:xfrm>
            <a:off x="8372980" y="197841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26" name="TextBox 125"/>
          <p:cNvSpPr txBox="1"/>
          <p:nvPr/>
        </p:nvSpPr>
        <p:spPr>
          <a:xfrm>
            <a:off x="8664979" y="2788948"/>
            <a:ext cx="480796" cy="307777"/>
          </a:xfrm>
          <a:prstGeom prst="rect">
            <a:avLst/>
          </a:prstGeom>
          <a:noFill/>
        </p:spPr>
        <p:txBody>
          <a:bodyPr wrap="none" rtlCol="0">
            <a:spAutoFit/>
          </a:bodyPr>
          <a:lstStyle/>
          <a:p>
            <a:r>
              <a:rPr lang="en-US" sz="1400" dirty="0" smtClean="0"/>
              <a:t>8 ns</a:t>
            </a:r>
            <a:endParaRPr lang="en-US" sz="1400" dirty="0"/>
          </a:p>
        </p:txBody>
      </p:sp>
      <p:cxnSp>
        <p:nvCxnSpPr>
          <p:cNvPr id="128" name="Straight Connector 127"/>
          <p:cNvCxnSpPr/>
          <p:nvPr/>
        </p:nvCxnSpPr>
        <p:spPr>
          <a:xfrm>
            <a:off x="8727437" y="1840844"/>
            <a:ext cx="0" cy="172609"/>
          </a:xfrm>
          <a:prstGeom prst="line">
            <a:avLst/>
          </a:prstGeom>
          <a:ln>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54" name="Rectangle 153"/>
          <p:cNvSpPr/>
          <p:nvPr/>
        </p:nvSpPr>
        <p:spPr>
          <a:xfrm>
            <a:off x="5243451" y="2637958"/>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278510" y="2684561"/>
            <a:ext cx="407721" cy="369332"/>
          </a:xfrm>
          <a:prstGeom prst="rect">
            <a:avLst/>
          </a:prstGeom>
          <a:noFill/>
        </p:spPr>
        <p:txBody>
          <a:bodyPr wrap="none" rtlCol="0">
            <a:spAutoFit/>
          </a:bodyPr>
          <a:lstStyle/>
          <a:p>
            <a:r>
              <a:rPr lang="en-US" dirty="0" smtClean="0"/>
              <a:t>S2</a:t>
            </a:r>
            <a:endParaRPr lang="en-US" dirty="0"/>
          </a:p>
        </p:txBody>
      </p:sp>
      <p:sp>
        <p:nvSpPr>
          <p:cNvPr id="156" name="Rectangle 155"/>
          <p:cNvSpPr/>
          <p:nvPr/>
        </p:nvSpPr>
        <p:spPr>
          <a:xfrm>
            <a:off x="5243451" y="219381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5278510" y="2228767"/>
            <a:ext cx="407721" cy="369332"/>
          </a:xfrm>
          <a:prstGeom prst="rect">
            <a:avLst/>
          </a:prstGeom>
          <a:noFill/>
        </p:spPr>
        <p:txBody>
          <a:bodyPr wrap="none" rtlCol="0">
            <a:spAutoFit/>
          </a:bodyPr>
          <a:lstStyle/>
          <a:p>
            <a:r>
              <a:rPr lang="en-US" dirty="0" smtClean="0"/>
              <a:t>S0</a:t>
            </a:r>
            <a:endParaRPr lang="en-US"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5243451" y="309672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p:cNvSpPr txBox="1"/>
          <p:nvPr/>
        </p:nvSpPr>
        <p:spPr>
          <a:xfrm>
            <a:off x="5278510" y="3143328"/>
            <a:ext cx="453970" cy="369332"/>
          </a:xfrm>
          <a:prstGeom prst="rect">
            <a:avLst/>
          </a:prstGeom>
          <a:noFill/>
        </p:spPr>
        <p:txBody>
          <a:bodyPr wrap="none" rtlCol="0">
            <a:spAutoFit/>
          </a:bodyPr>
          <a:lstStyle/>
          <a:p>
            <a:r>
              <a:rPr lang="en-US" dirty="0" smtClean="0"/>
              <a:t>GC</a:t>
            </a:r>
            <a:endParaRPr lang="en-US" dirty="0"/>
          </a:p>
        </p:txBody>
      </p: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354832" y="5334632"/>
            <a:ext cx="480796" cy="307777"/>
          </a:xfrm>
          <a:prstGeom prst="rect">
            <a:avLst/>
          </a:prstGeom>
          <a:noFill/>
        </p:spPr>
        <p:txBody>
          <a:bodyPr wrap="none" rtlCol="0">
            <a:spAutoFit/>
          </a:bodyPr>
          <a:lstStyle/>
          <a:p>
            <a:r>
              <a:rPr lang="en-US" sz="1400" dirty="0" smtClean="0"/>
              <a:t>8 ns</a:t>
            </a:r>
            <a:endParaRPr lang="en-US" sz="1400" dirty="0"/>
          </a:p>
        </p:txBody>
      </p:sp>
      <p:sp>
        <p:nvSpPr>
          <p:cNvPr id="193" name="Rectangle 192"/>
          <p:cNvSpPr/>
          <p:nvPr/>
        </p:nvSpPr>
        <p:spPr>
          <a:xfrm>
            <a:off x="7190276" y="1545332"/>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p:cNvSpPr/>
          <p:nvPr/>
        </p:nvSpPr>
        <p:spPr>
          <a:xfrm>
            <a:off x="7190276" y="2269026"/>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7190276" y="2992874"/>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7190276" y="3715887"/>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7" name="Straight Arrow Connector 196"/>
          <p:cNvCxnSpPr/>
          <p:nvPr/>
        </p:nvCxnSpPr>
        <p:spPr>
          <a:xfrm>
            <a:off x="6059100" y="1699093"/>
            <a:ext cx="1131176"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a:off x="5697883" y="2508808"/>
            <a:ext cx="149239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a:off x="6443620" y="2013259"/>
            <a:ext cx="74665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a:off x="5686231" y="2860890"/>
            <a:ext cx="149239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5697883" y="2295228"/>
            <a:ext cx="361217"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6059100" y="1699093"/>
            <a:ext cx="0" cy="59613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5686231" y="2753058"/>
            <a:ext cx="75738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V="1">
            <a:off x="6443620" y="2013453"/>
            <a:ext cx="0" cy="7396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8" name="TextBox 217"/>
          <p:cNvSpPr txBox="1"/>
          <p:nvPr/>
        </p:nvSpPr>
        <p:spPr>
          <a:xfrm>
            <a:off x="7190276" y="1717540"/>
            <a:ext cx="977857" cy="261610"/>
          </a:xfrm>
          <a:prstGeom prst="rect">
            <a:avLst/>
          </a:prstGeom>
          <a:noFill/>
        </p:spPr>
        <p:txBody>
          <a:bodyPr wrap="square" rtlCol="0">
            <a:spAutoFit/>
          </a:bodyPr>
          <a:lstStyle/>
          <a:p>
            <a:pPr algn="ctr"/>
            <a:r>
              <a:rPr lang="en-US" sz="1100" dirty="0" smtClean="0"/>
              <a:t>(S0||S2)</a:t>
            </a:r>
            <a:endParaRPr lang="en-US" sz="1100" dirty="0"/>
          </a:p>
        </p:txBody>
      </p:sp>
      <p:sp>
        <p:nvSpPr>
          <p:cNvPr id="219" name="TextBox 218"/>
          <p:cNvSpPr txBox="1"/>
          <p:nvPr/>
        </p:nvSpPr>
        <p:spPr>
          <a:xfrm>
            <a:off x="7190276" y="2464505"/>
            <a:ext cx="977857" cy="261610"/>
          </a:xfrm>
          <a:prstGeom prst="rect">
            <a:avLst/>
          </a:prstGeom>
          <a:noFill/>
        </p:spPr>
        <p:txBody>
          <a:bodyPr wrap="square" rtlCol="0">
            <a:spAutoFit/>
          </a:bodyPr>
          <a:lstStyle/>
          <a:p>
            <a:pPr algn="ctr"/>
            <a:r>
              <a:rPr lang="en-US" sz="1100" dirty="0" smtClean="0"/>
              <a:t>(S0&amp;S2)</a:t>
            </a:r>
            <a:endParaRPr lang="en-US" sz="1100" dirty="0"/>
          </a:p>
        </p:txBody>
      </p:sp>
      <p:sp>
        <p:nvSpPr>
          <p:cNvPr id="220" name="TextBox 219"/>
          <p:cNvSpPr txBox="1"/>
          <p:nvPr/>
        </p:nvSpPr>
        <p:spPr>
          <a:xfrm>
            <a:off x="7190276" y="3223413"/>
            <a:ext cx="977857" cy="261610"/>
          </a:xfrm>
          <a:prstGeom prst="rect">
            <a:avLst/>
          </a:prstGeom>
          <a:noFill/>
        </p:spPr>
        <p:txBody>
          <a:bodyPr wrap="square" rtlCol="0">
            <a:spAutoFit/>
          </a:bodyPr>
          <a:lstStyle/>
          <a:p>
            <a:pPr algn="ctr"/>
            <a:r>
              <a:rPr lang="en-US" sz="1100" dirty="0" smtClean="0"/>
              <a:t>(S0||S2)&amp;GC</a:t>
            </a:r>
            <a:endParaRPr lang="en-US" sz="1100" dirty="0"/>
          </a:p>
        </p:txBody>
      </p:sp>
      <p:sp>
        <p:nvSpPr>
          <p:cNvPr id="221" name="TextBox 220"/>
          <p:cNvSpPr txBox="1"/>
          <p:nvPr/>
        </p:nvSpPr>
        <p:spPr>
          <a:xfrm>
            <a:off x="7190276" y="3950313"/>
            <a:ext cx="977857" cy="261610"/>
          </a:xfrm>
          <a:prstGeom prst="rect">
            <a:avLst/>
          </a:prstGeom>
          <a:noFill/>
        </p:spPr>
        <p:txBody>
          <a:bodyPr wrap="square" rtlCol="0">
            <a:spAutoFit/>
          </a:bodyPr>
          <a:lstStyle/>
          <a:p>
            <a:pPr algn="ctr"/>
            <a:r>
              <a:rPr lang="en-US" sz="1100" dirty="0" smtClean="0"/>
              <a:t>(S0&amp;S2)&amp;GC</a:t>
            </a:r>
            <a:endParaRPr lang="en-US" sz="1100" dirty="0"/>
          </a:p>
        </p:txBody>
      </p:sp>
      <p:cxnSp>
        <p:nvCxnSpPr>
          <p:cNvPr id="222" name="Straight Arrow Connector 221"/>
          <p:cNvCxnSpPr/>
          <p:nvPr/>
        </p:nvCxnSpPr>
        <p:spPr>
          <a:xfrm>
            <a:off x="5697883" y="3223413"/>
            <a:ext cx="1492393"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p:nvPr/>
        </p:nvCxnSpPr>
        <p:spPr>
          <a:xfrm>
            <a:off x="6443620" y="3950313"/>
            <a:ext cx="746656"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5697883" y="3424633"/>
            <a:ext cx="745737"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6444539" y="3424633"/>
            <a:ext cx="0" cy="52568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0" name="Straight Arrow Connector 229"/>
          <p:cNvCxnSpPr/>
          <p:nvPr/>
        </p:nvCxnSpPr>
        <p:spPr>
          <a:xfrm flipH="1">
            <a:off x="8166916" y="3953681"/>
            <a:ext cx="27965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8436760" y="2495799"/>
            <a:ext cx="9809" cy="145451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p:nvPr/>
        </p:nvCxnSpPr>
        <p:spPr>
          <a:xfrm>
            <a:off x="8727437" y="3216460"/>
            <a:ext cx="0" cy="25680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42" name="TextBox 241"/>
          <p:cNvSpPr txBox="1"/>
          <p:nvPr/>
        </p:nvSpPr>
        <p:spPr>
          <a:xfrm>
            <a:off x="6552798" y="1427082"/>
            <a:ext cx="480796" cy="307777"/>
          </a:xfrm>
          <a:prstGeom prst="rect">
            <a:avLst/>
          </a:prstGeom>
          <a:noFill/>
        </p:spPr>
        <p:txBody>
          <a:bodyPr wrap="none" rtlCol="0">
            <a:spAutoFit/>
          </a:bodyPr>
          <a:lstStyle/>
          <a:p>
            <a:r>
              <a:rPr lang="en-US" sz="1400" dirty="0" smtClean="0"/>
              <a:t>1 ns</a:t>
            </a:r>
            <a:endParaRPr lang="en-US" sz="1400" dirty="0"/>
          </a:p>
        </p:txBody>
      </p:sp>
      <p:sp>
        <p:nvSpPr>
          <p:cNvPr id="243" name="TextBox 242"/>
          <p:cNvSpPr txBox="1"/>
          <p:nvPr/>
        </p:nvSpPr>
        <p:spPr>
          <a:xfrm>
            <a:off x="6552798" y="1754434"/>
            <a:ext cx="480796" cy="307777"/>
          </a:xfrm>
          <a:prstGeom prst="rect">
            <a:avLst/>
          </a:prstGeom>
          <a:noFill/>
        </p:spPr>
        <p:txBody>
          <a:bodyPr wrap="none" rtlCol="0">
            <a:spAutoFit/>
          </a:bodyPr>
          <a:lstStyle/>
          <a:p>
            <a:r>
              <a:rPr lang="en-US" sz="1400" dirty="0" smtClean="0"/>
              <a:t>1 ns</a:t>
            </a:r>
            <a:endParaRPr lang="en-US" sz="1400" dirty="0"/>
          </a:p>
        </p:txBody>
      </p:sp>
      <p:sp>
        <p:nvSpPr>
          <p:cNvPr id="244" name="TextBox 243"/>
          <p:cNvSpPr txBox="1"/>
          <p:nvPr/>
        </p:nvSpPr>
        <p:spPr>
          <a:xfrm>
            <a:off x="6552798" y="2244870"/>
            <a:ext cx="480796" cy="307777"/>
          </a:xfrm>
          <a:prstGeom prst="rect">
            <a:avLst/>
          </a:prstGeom>
          <a:noFill/>
        </p:spPr>
        <p:txBody>
          <a:bodyPr wrap="none" rtlCol="0">
            <a:spAutoFit/>
          </a:bodyPr>
          <a:lstStyle/>
          <a:p>
            <a:r>
              <a:rPr lang="en-US" sz="1400" dirty="0" smtClean="0"/>
              <a:t>1 ns</a:t>
            </a:r>
            <a:endParaRPr lang="en-US" sz="1400" dirty="0"/>
          </a:p>
        </p:txBody>
      </p:sp>
      <p:sp>
        <p:nvSpPr>
          <p:cNvPr id="245" name="TextBox 244"/>
          <p:cNvSpPr txBox="1"/>
          <p:nvPr/>
        </p:nvSpPr>
        <p:spPr>
          <a:xfrm>
            <a:off x="6560164" y="2603005"/>
            <a:ext cx="480796" cy="307777"/>
          </a:xfrm>
          <a:prstGeom prst="rect">
            <a:avLst/>
          </a:prstGeom>
          <a:noFill/>
        </p:spPr>
        <p:txBody>
          <a:bodyPr wrap="none" rtlCol="0">
            <a:spAutoFit/>
          </a:bodyPr>
          <a:lstStyle/>
          <a:p>
            <a:r>
              <a:rPr lang="en-US" sz="1400" dirty="0" smtClean="0"/>
              <a:t>1 ns</a:t>
            </a:r>
            <a:endParaRPr lang="en-US" sz="1400" dirty="0"/>
          </a:p>
        </p:txBody>
      </p:sp>
      <p:sp>
        <p:nvSpPr>
          <p:cNvPr id="246" name="TextBox 245"/>
          <p:cNvSpPr txBox="1"/>
          <p:nvPr/>
        </p:nvSpPr>
        <p:spPr>
          <a:xfrm>
            <a:off x="6560164" y="2966138"/>
            <a:ext cx="480796" cy="307777"/>
          </a:xfrm>
          <a:prstGeom prst="rect">
            <a:avLst/>
          </a:prstGeom>
          <a:noFill/>
        </p:spPr>
        <p:txBody>
          <a:bodyPr wrap="none" rtlCol="0">
            <a:spAutoFit/>
          </a:bodyPr>
          <a:lstStyle/>
          <a:p>
            <a:r>
              <a:rPr lang="en-US" sz="1400" dirty="0" smtClean="0"/>
              <a:t>1 ns</a:t>
            </a:r>
            <a:endParaRPr lang="en-US" sz="1400" dirty="0"/>
          </a:p>
        </p:txBody>
      </p:sp>
      <p:sp>
        <p:nvSpPr>
          <p:cNvPr id="247" name="TextBox 246"/>
          <p:cNvSpPr txBox="1"/>
          <p:nvPr/>
        </p:nvSpPr>
        <p:spPr>
          <a:xfrm>
            <a:off x="6571816" y="3687019"/>
            <a:ext cx="480796" cy="307777"/>
          </a:xfrm>
          <a:prstGeom prst="rect">
            <a:avLst/>
          </a:prstGeom>
          <a:noFill/>
        </p:spPr>
        <p:txBody>
          <a:bodyPr wrap="none" rtlCol="0">
            <a:spAutoFit/>
          </a:bodyPr>
          <a:lstStyle/>
          <a:p>
            <a:r>
              <a:rPr lang="en-US" sz="1400" dirty="0" smtClean="0"/>
              <a:t>1 ns</a:t>
            </a:r>
            <a:endParaRPr lang="en-US" sz="1400" dirty="0"/>
          </a:p>
        </p:txBody>
      </p:sp>
      <p:sp>
        <p:nvSpPr>
          <p:cNvPr id="249" name="TextBox 248"/>
          <p:cNvSpPr txBox="1"/>
          <p:nvPr/>
        </p:nvSpPr>
        <p:spPr>
          <a:xfrm>
            <a:off x="8378817" y="3632981"/>
            <a:ext cx="480796" cy="307777"/>
          </a:xfrm>
          <a:prstGeom prst="rect">
            <a:avLst/>
          </a:prstGeom>
          <a:noFill/>
        </p:spPr>
        <p:txBody>
          <a:bodyPr wrap="none" rtlCol="0">
            <a:spAutoFit/>
          </a:bodyPr>
          <a:lstStyle/>
          <a:p>
            <a:r>
              <a:rPr lang="en-US" sz="1400" dirty="0" smtClean="0"/>
              <a:t>1 ns</a:t>
            </a:r>
            <a:endParaRPr lang="en-US" sz="1400" dirty="0"/>
          </a:p>
        </p:txBody>
      </p:sp>
      <p:sp>
        <p:nvSpPr>
          <p:cNvPr id="250" name="TextBox 249"/>
          <p:cNvSpPr txBox="1"/>
          <p:nvPr/>
        </p:nvSpPr>
        <p:spPr>
          <a:xfrm>
            <a:off x="5162826" y="1840994"/>
            <a:ext cx="607784" cy="369332"/>
          </a:xfrm>
          <a:prstGeom prst="rect">
            <a:avLst/>
          </a:prstGeom>
          <a:noFill/>
        </p:spPr>
        <p:txBody>
          <a:bodyPr wrap="none" rtlCol="0">
            <a:spAutoFit/>
          </a:bodyPr>
          <a:lstStyle/>
          <a:p>
            <a:r>
              <a:rPr lang="en-US" dirty="0" smtClean="0"/>
              <a:t>FIFO</a:t>
            </a:r>
            <a:endParaRPr lang="en-US"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sp>
        <p:nvSpPr>
          <p:cNvPr id="123" name="TextBox 122"/>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cxnSp>
        <p:nvCxnSpPr>
          <p:cNvPr id="129" name="Straight Connector 128"/>
          <p:cNvCxnSpPr/>
          <p:nvPr/>
        </p:nvCxnSpPr>
        <p:spPr>
          <a:xfrm>
            <a:off x="8727437" y="3485023"/>
            <a:ext cx="329989" cy="0"/>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5423949" y="3551109"/>
            <a:ext cx="0" cy="703904"/>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9057426" y="3485023"/>
            <a:ext cx="0" cy="1198631"/>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H="1">
            <a:off x="7225702" y="4683654"/>
            <a:ext cx="1831724"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0" name="Picture 9" descr="Photo Aug 25, 16 18 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6543" y="4281533"/>
            <a:ext cx="3224723" cy="2418542"/>
          </a:xfrm>
          <a:prstGeom prst="rect">
            <a:avLst/>
          </a:prstGeom>
          <a:ln w="38100" cmpd="sng">
            <a:solidFill>
              <a:schemeClr val="tx1"/>
            </a:solidFill>
          </a:ln>
        </p:spPr>
      </p:pic>
      <p:sp>
        <p:nvSpPr>
          <p:cNvPr id="141" name="TextBox 140"/>
          <p:cNvSpPr txBox="1"/>
          <p:nvPr/>
        </p:nvSpPr>
        <p:spPr>
          <a:xfrm>
            <a:off x="4192148" y="4574441"/>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sp>
        <p:nvSpPr>
          <p:cNvPr id="142" name="Rectangle 141"/>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TextBox 143"/>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145" name="TextBox 144"/>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cxnSp>
        <p:nvCxnSpPr>
          <p:cNvPr id="137" name="Straight Connector 136"/>
          <p:cNvCxnSpPr/>
          <p:nvPr/>
        </p:nvCxnSpPr>
        <p:spPr>
          <a:xfrm>
            <a:off x="5173774" y="5006179"/>
            <a:ext cx="0" cy="10633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439040" y="5000705"/>
            <a:ext cx="0" cy="10633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7" name="TextBox 146"/>
          <p:cNvSpPr txBox="1"/>
          <p:nvPr/>
        </p:nvSpPr>
        <p:spPr>
          <a:xfrm>
            <a:off x="4441000" y="5417388"/>
            <a:ext cx="684803" cy="369332"/>
          </a:xfrm>
          <a:prstGeom prst="rect">
            <a:avLst/>
          </a:prstGeom>
          <a:noFill/>
        </p:spPr>
        <p:txBody>
          <a:bodyPr wrap="none" rtlCol="0">
            <a:spAutoFit/>
          </a:bodyPr>
          <a:lstStyle/>
          <a:p>
            <a:r>
              <a:rPr lang="en-US" dirty="0" smtClean="0">
                <a:solidFill>
                  <a:srgbClr val="FF0000"/>
                </a:solidFill>
              </a:rPr>
              <a:t>26 ns</a:t>
            </a:r>
            <a:endParaRPr lang="en-US" dirty="0">
              <a:solidFill>
                <a:srgbClr val="FF0000"/>
              </a:solidFill>
            </a:endParaRPr>
          </a:p>
        </p:txBody>
      </p:sp>
      <p:cxnSp>
        <p:nvCxnSpPr>
          <p:cNvPr id="148" name="Straight Arrow Connector 147"/>
          <p:cNvCxnSpPr/>
          <p:nvPr/>
        </p:nvCxnSpPr>
        <p:spPr>
          <a:xfrm>
            <a:off x="5162826" y="5618157"/>
            <a:ext cx="276214"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47756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5278510" y="4683654"/>
            <a:ext cx="2558387" cy="1655169"/>
          </a:xfrm>
          <a:prstGeom prst="rect">
            <a:avLst/>
          </a:prstGeom>
          <a:solidFill>
            <a:srgbClr val="DCE6F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0" name="Straight Connector 109"/>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727437" y="2380786"/>
            <a:ext cx="0" cy="84262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8203113" y="1577243"/>
            <a:ext cx="480796" cy="307777"/>
          </a:xfrm>
          <a:prstGeom prst="rect">
            <a:avLst/>
          </a:prstGeom>
          <a:noFill/>
        </p:spPr>
        <p:txBody>
          <a:bodyPr wrap="none" rtlCol="0">
            <a:spAutoFit/>
          </a:bodyPr>
          <a:lstStyle/>
          <a:p>
            <a:r>
              <a:rPr lang="en-US" sz="1400" dirty="0" smtClean="0"/>
              <a:t>8 ns</a:t>
            </a:r>
            <a:endParaRPr lang="en-US" sz="1400" dirty="0"/>
          </a:p>
        </p:txBody>
      </p:sp>
      <p:sp>
        <p:nvSpPr>
          <p:cNvPr id="117" name="Rectangle 116"/>
          <p:cNvSpPr/>
          <p:nvPr/>
        </p:nvSpPr>
        <p:spPr>
          <a:xfrm>
            <a:off x="8413347" y="2012739"/>
            <a:ext cx="529669" cy="368047"/>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TextBox 120"/>
          <p:cNvSpPr txBox="1"/>
          <p:nvPr/>
        </p:nvSpPr>
        <p:spPr>
          <a:xfrm>
            <a:off x="8372980" y="197841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cxnSp>
        <p:nvCxnSpPr>
          <p:cNvPr id="128" name="Straight Connector 127"/>
          <p:cNvCxnSpPr/>
          <p:nvPr/>
        </p:nvCxnSpPr>
        <p:spPr>
          <a:xfrm>
            <a:off x="8727437" y="1840844"/>
            <a:ext cx="0" cy="172609"/>
          </a:xfrm>
          <a:prstGeom prst="line">
            <a:avLst/>
          </a:prstGeom>
          <a:ln>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54" name="Rectangle 153"/>
          <p:cNvSpPr/>
          <p:nvPr/>
        </p:nvSpPr>
        <p:spPr>
          <a:xfrm>
            <a:off x="5243451" y="2637958"/>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278510" y="2684561"/>
            <a:ext cx="407721" cy="369332"/>
          </a:xfrm>
          <a:prstGeom prst="rect">
            <a:avLst/>
          </a:prstGeom>
          <a:noFill/>
        </p:spPr>
        <p:txBody>
          <a:bodyPr wrap="none" rtlCol="0">
            <a:spAutoFit/>
          </a:bodyPr>
          <a:lstStyle/>
          <a:p>
            <a:r>
              <a:rPr lang="en-US" dirty="0" smtClean="0"/>
              <a:t>S2</a:t>
            </a:r>
            <a:endParaRPr lang="en-US" dirty="0"/>
          </a:p>
        </p:txBody>
      </p:sp>
      <p:sp>
        <p:nvSpPr>
          <p:cNvPr id="156" name="Rectangle 155"/>
          <p:cNvSpPr/>
          <p:nvPr/>
        </p:nvSpPr>
        <p:spPr>
          <a:xfrm>
            <a:off x="5243451" y="219381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5278510" y="2228767"/>
            <a:ext cx="407721" cy="369332"/>
          </a:xfrm>
          <a:prstGeom prst="rect">
            <a:avLst/>
          </a:prstGeom>
          <a:noFill/>
        </p:spPr>
        <p:txBody>
          <a:bodyPr wrap="none" rtlCol="0">
            <a:spAutoFit/>
          </a:bodyPr>
          <a:lstStyle/>
          <a:p>
            <a:r>
              <a:rPr lang="en-US" dirty="0" smtClean="0"/>
              <a:t>S0</a:t>
            </a:r>
            <a:endParaRPr lang="en-US"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5243451" y="309672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p:cNvSpPr txBox="1"/>
          <p:nvPr/>
        </p:nvSpPr>
        <p:spPr>
          <a:xfrm>
            <a:off x="5278510" y="3143328"/>
            <a:ext cx="453970" cy="369332"/>
          </a:xfrm>
          <a:prstGeom prst="rect">
            <a:avLst/>
          </a:prstGeom>
          <a:noFill/>
        </p:spPr>
        <p:txBody>
          <a:bodyPr wrap="none" rtlCol="0">
            <a:spAutoFit/>
          </a:bodyPr>
          <a:lstStyle/>
          <a:p>
            <a:r>
              <a:rPr lang="en-US" dirty="0" smtClean="0"/>
              <a:t>GC</a:t>
            </a:r>
            <a:endParaRPr lang="en-US" dirty="0"/>
          </a:p>
        </p:txBody>
      </p: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354832" y="5334632"/>
            <a:ext cx="480796" cy="307777"/>
          </a:xfrm>
          <a:prstGeom prst="rect">
            <a:avLst/>
          </a:prstGeom>
          <a:noFill/>
        </p:spPr>
        <p:txBody>
          <a:bodyPr wrap="none" rtlCol="0">
            <a:spAutoFit/>
          </a:bodyPr>
          <a:lstStyle/>
          <a:p>
            <a:r>
              <a:rPr lang="en-US" sz="1400" dirty="0" smtClean="0"/>
              <a:t>8 ns</a:t>
            </a:r>
            <a:endParaRPr lang="en-US" sz="1400" dirty="0"/>
          </a:p>
        </p:txBody>
      </p:sp>
      <p:sp>
        <p:nvSpPr>
          <p:cNvPr id="193" name="Rectangle 192"/>
          <p:cNvSpPr/>
          <p:nvPr/>
        </p:nvSpPr>
        <p:spPr>
          <a:xfrm>
            <a:off x="7190276" y="1545332"/>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p:cNvSpPr/>
          <p:nvPr/>
        </p:nvSpPr>
        <p:spPr>
          <a:xfrm>
            <a:off x="7190276" y="2269026"/>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7190276" y="2992874"/>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7190276" y="3715887"/>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7" name="Straight Arrow Connector 196"/>
          <p:cNvCxnSpPr/>
          <p:nvPr/>
        </p:nvCxnSpPr>
        <p:spPr>
          <a:xfrm>
            <a:off x="6059100" y="1699093"/>
            <a:ext cx="1131176"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a:off x="5697883" y="2508808"/>
            <a:ext cx="149239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a:off x="6443620" y="2013259"/>
            <a:ext cx="74665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a:off x="5686231" y="2860890"/>
            <a:ext cx="149239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5697883" y="2295228"/>
            <a:ext cx="361217"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6059100" y="1699093"/>
            <a:ext cx="0" cy="59613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5686231" y="2753058"/>
            <a:ext cx="75738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V="1">
            <a:off x="6443620" y="2013453"/>
            <a:ext cx="0" cy="7396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8" name="TextBox 217"/>
          <p:cNvSpPr txBox="1"/>
          <p:nvPr/>
        </p:nvSpPr>
        <p:spPr>
          <a:xfrm>
            <a:off x="7190276" y="1717540"/>
            <a:ext cx="977857" cy="261610"/>
          </a:xfrm>
          <a:prstGeom prst="rect">
            <a:avLst/>
          </a:prstGeom>
          <a:noFill/>
        </p:spPr>
        <p:txBody>
          <a:bodyPr wrap="square" rtlCol="0">
            <a:spAutoFit/>
          </a:bodyPr>
          <a:lstStyle/>
          <a:p>
            <a:pPr algn="ctr"/>
            <a:r>
              <a:rPr lang="en-US" sz="1100" dirty="0" smtClean="0"/>
              <a:t>(S0||S2)</a:t>
            </a:r>
            <a:endParaRPr lang="en-US" sz="1100" dirty="0"/>
          </a:p>
        </p:txBody>
      </p:sp>
      <p:sp>
        <p:nvSpPr>
          <p:cNvPr id="219" name="TextBox 218"/>
          <p:cNvSpPr txBox="1"/>
          <p:nvPr/>
        </p:nvSpPr>
        <p:spPr>
          <a:xfrm>
            <a:off x="7190276" y="2464505"/>
            <a:ext cx="977857" cy="261610"/>
          </a:xfrm>
          <a:prstGeom prst="rect">
            <a:avLst/>
          </a:prstGeom>
          <a:noFill/>
        </p:spPr>
        <p:txBody>
          <a:bodyPr wrap="square" rtlCol="0">
            <a:spAutoFit/>
          </a:bodyPr>
          <a:lstStyle/>
          <a:p>
            <a:pPr algn="ctr"/>
            <a:r>
              <a:rPr lang="en-US" sz="1100" dirty="0" smtClean="0"/>
              <a:t>(S0&amp;S2)</a:t>
            </a:r>
            <a:endParaRPr lang="en-US" sz="1100" dirty="0"/>
          </a:p>
        </p:txBody>
      </p:sp>
      <p:sp>
        <p:nvSpPr>
          <p:cNvPr id="220" name="TextBox 219"/>
          <p:cNvSpPr txBox="1"/>
          <p:nvPr/>
        </p:nvSpPr>
        <p:spPr>
          <a:xfrm>
            <a:off x="7190276" y="3223413"/>
            <a:ext cx="977857" cy="261610"/>
          </a:xfrm>
          <a:prstGeom prst="rect">
            <a:avLst/>
          </a:prstGeom>
          <a:noFill/>
        </p:spPr>
        <p:txBody>
          <a:bodyPr wrap="square" rtlCol="0">
            <a:spAutoFit/>
          </a:bodyPr>
          <a:lstStyle/>
          <a:p>
            <a:pPr algn="ctr"/>
            <a:r>
              <a:rPr lang="en-US" sz="1100" dirty="0" smtClean="0"/>
              <a:t>(S0||S2)&amp;GC</a:t>
            </a:r>
            <a:endParaRPr lang="en-US" sz="1100" dirty="0"/>
          </a:p>
        </p:txBody>
      </p:sp>
      <p:sp>
        <p:nvSpPr>
          <p:cNvPr id="221" name="TextBox 220"/>
          <p:cNvSpPr txBox="1"/>
          <p:nvPr/>
        </p:nvSpPr>
        <p:spPr>
          <a:xfrm>
            <a:off x="7190276" y="3950313"/>
            <a:ext cx="977857" cy="261610"/>
          </a:xfrm>
          <a:prstGeom prst="rect">
            <a:avLst/>
          </a:prstGeom>
          <a:noFill/>
        </p:spPr>
        <p:txBody>
          <a:bodyPr wrap="square" rtlCol="0">
            <a:spAutoFit/>
          </a:bodyPr>
          <a:lstStyle/>
          <a:p>
            <a:pPr algn="ctr"/>
            <a:r>
              <a:rPr lang="en-US" sz="1100" dirty="0" smtClean="0"/>
              <a:t>(S0&amp;S2)&amp;GC</a:t>
            </a:r>
            <a:endParaRPr lang="en-US" sz="1100" dirty="0"/>
          </a:p>
        </p:txBody>
      </p:sp>
      <p:cxnSp>
        <p:nvCxnSpPr>
          <p:cNvPr id="222" name="Straight Arrow Connector 221"/>
          <p:cNvCxnSpPr/>
          <p:nvPr/>
        </p:nvCxnSpPr>
        <p:spPr>
          <a:xfrm>
            <a:off x="5697883" y="3223413"/>
            <a:ext cx="897859"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p:nvPr/>
        </p:nvCxnSpPr>
        <p:spPr>
          <a:xfrm>
            <a:off x="6443620" y="3950313"/>
            <a:ext cx="746656"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5697883" y="3424633"/>
            <a:ext cx="745737"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6444539" y="3424633"/>
            <a:ext cx="0" cy="52568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0" name="Straight Arrow Connector 229"/>
          <p:cNvCxnSpPr/>
          <p:nvPr/>
        </p:nvCxnSpPr>
        <p:spPr>
          <a:xfrm flipH="1">
            <a:off x="8166916" y="3953681"/>
            <a:ext cx="27965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8436760" y="2495799"/>
            <a:ext cx="9809" cy="145451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42" name="TextBox 241"/>
          <p:cNvSpPr txBox="1"/>
          <p:nvPr/>
        </p:nvSpPr>
        <p:spPr>
          <a:xfrm>
            <a:off x="6552798" y="1427082"/>
            <a:ext cx="480796" cy="307777"/>
          </a:xfrm>
          <a:prstGeom prst="rect">
            <a:avLst/>
          </a:prstGeom>
          <a:noFill/>
        </p:spPr>
        <p:txBody>
          <a:bodyPr wrap="none" rtlCol="0">
            <a:spAutoFit/>
          </a:bodyPr>
          <a:lstStyle/>
          <a:p>
            <a:r>
              <a:rPr lang="en-US" sz="1400" dirty="0" smtClean="0"/>
              <a:t>1 ns</a:t>
            </a:r>
            <a:endParaRPr lang="en-US" sz="1400" dirty="0"/>
          </a:p>
        </p:txBody>
      </p:sp>
      <p:sp>
        <p:nvSpPr>
          <p:cNvPr id="243" name="TextBox 242"/>
          <p:cNvSpPr txBox="1"/>
          <p:nvPr/>
        </p:nvSpPr>
        <p:spPr>
          <a:xfrm>
            <a:off x="6552798" y="1754434"/>
            <a:ext cx="480796" cy="307777"/>
          </a:xfrm>
          <a:prstGeom prst="rect">
            <a:avLst/>
          </a:prstGeom>
          <a:noFill/>
        </p:spPr>
        <p:txBody>
          <a:bodyPr wrap="none" rtlCol="0">
            <a:spAutoFit/>
          </a:bodyPr>
          <a:lstStyle/>
          <a:p>
            <a:r>
              <a:rPr lang="en-US" sz="1400" dirty="0" smtClean="0"/>
              <a:t>1 ns</a:t>
            </a:r>
            <a:endParaRPr lang="en-US" sz="1400" dirty="0"/>
          </a:p>
        </p:txBody>
      </p:sp>
      <p:sp>
        <p:nvSpPr>
          <p:cNvPr id="244" name="TextBox 243"/>
          <p:cNvSpPr txBox="1"/>
          <p:nvPr/>
        </p:nvSpPr>
        <p:spPr>
          <a:xfrm>
            <a:off x="6552798" y="2244870"/>
            <a:ext cx="480796" cy="307777"/>
          </a:xfrm>
          <a:prstGeom prst="rect">
            <a:avLst/>
          </a:prstGeom>
          <a:noFill/>
        </p:spPr>
        <p:txBody>
          <a:bodyPr wrap="none" rtlCol="0">
            <a:spAutoFit/>
          </a:bodyPr>
          <a:lstStyle/>
          <a:p>
            <a:r>
              <a:rPr lang="en-US" sz="1400" dirty="0" smtClean="0"/>
              <a:t>1 ns</a:t>
            </a:r>
            <a:endParaRPr lang="en-US" sz="1400" dirty="0"/>
          </a:p>
        </p:txBody>
      </p:sp>
      <p:sp>
        <p:nvSpPr>
          <p:cNvPr id="245" name="TextBox 244"/>
          <p:cNvSpPr txBox="1"/>
          <p:nvPr/>
        </p:nvSpPr>
        <p:spPr>
          <a:xfrm>
            <a:off x="6560164" y="2603005"/>
            <a:ext cx="480796" cy="307777"/>
          </a:xfrm>
          <a:prstGeom prst="rect">
            <a:avLst/>
          </a:prstGeom>
          <a:noFill/>
        </p:spPr>
        <p:txBody>
          <a:bodyPr wrap="none" rtlCol="0">
            <a:spAutoFit/>
          </a:bodyPr>
          <a:lstStyle/>
          <a:p>
            <a:r>
              <a:rPr lang="en-US" sz="1400" dirty="0" smtClean="0"/>
              <a:t>1 ns</a:t>
            </a:r>
            <a:endParaRPr lang="en-US" sz="1400" dirty="0"/>
          </a:p>
        </p:txBody>
      </p:sp>
      <p:sp>
        <p:nvSpPr>
          <p:cNvPr id="246" name="TextBox 245"/>
          <p:cNvSpPr txBox="1"/>
          <p:nvPr/>
        </p:nvSpPr>
        <p:spPr>
          <a:xfrm>
            <a:off x="5842814" y="2938453"/>
            <a:ext cx="480796" cy="307777"/>
          </a:xfrm>
          <a:prstGeom prst="rect">
            <a:avLst/>
          </a:prstGeom>
          <a:noFill/>
        </p:spPr>
        <p:txBody>
          <a:bodyPr wrap="none" rtlCol="0">
            <a:spAutoFit/>
          </a:bodyPr>
          <a:lstStyle/>
          <a:p>
            <a:r>
              <a:rPr lang="en-US" sz="1400" dirty="0" smtClean="0"/>
              <a:t>1 ns</a:t>
            </a:r>
            <a:endParaRPr lang="en-US" sz="1400" dirty="0"/>
          </a:p>
        </p:txBody>
      </p:sp>
      <p:sp>
        <p:nvSpPr>
          <p:cNvPr id="247" name="TextBox 246"/>
          <p:cNvSpPr txBox="1"/>
          <p:nvPr/>
        </p:nvSpPr>
        <p:spPr>
          <a:xfrm>
            <a:off x="6571816" y="3687019"/>
            <a:ext cx="480796" cy="307777"/>
          </a:xfrm>
          <a:prstGeom prst="rect">
            <a:avLst/>
          </a:prstGeom>
          <a:noFill/>
        </p:spPr>
        <p:txBody>
          <a:bodyPr wrap="none" rtlCol="0">
            <a:spAutoFit/>
          </a:bodyPr>
          <a:lstStyle/>
          <a:p>
            <a:r>
              <a:rPr lang="en-US" sz="1400" dirty="0" smtClean="0"/>
              <a:t>1 ns</a:t>
            </a:r>
            <a:endParaRPr lang="en-US" sz="1400" dirty="0"/>
          </a:p>
        </p:txBody>
      </p:sp>
      <p:sp>
        <p:nvSpPr>
          <p:cNvPr id="249" name="TextBox 248"/>
          <p:cNvSpPr txBox="1"/>
          <p:nvPr/>
        </p:nvSpPr>
        <p:spPr>
          <a:xfrm>
            <a:off x="8378817" y="3632981"/>
            <a:ext cx="480796" cy="307777"/>
          </a:xfrm>
          <a:prstGeom prst="rect">
            <a:avLst/>
          </a:prstGeom>
          <a:noFill/>
        </p:spPr>
        <p:txBody>
          <a:bodyPr wrap="none" rtlCol="0">
            <a:spAutoFit/>
          </a:bodyPr>
          <a:lstStyle/>
          <a:p>
            <a:r>
              <a:rPr lang="en-US" sz="1400" dirty="0" smtClean="0"/>
              <a:t>1 ns</a:t>
            </a:r>
            <a:endParaRPr lang="en-US" sz="1400" dirty="0"/>
          </a:p>
        </p:txBody>
      </p:sp>
      <p:sp>
        <p:nvSpPr>
          <p:cNvPr id="250" name="TextBox 249"/>
          <p:cNvSpPr txBox="1"/>
          <p:nvPr/>
        </p:nvSpPr>
        <p:spPr>
          <a:xfrm>
            <a:off x="5162826" y="1840994"/>
            <a:ext cx="607784" cy="369332"/>
          </a:xfrm>
          <a:prstGeom prst="rect">
            <a:avLst/>
          </a:prstGeom>
          <a:noFill/>
        </p:spPr>
        <p:txBody>
          <a:bodyPr wrap="none" rtlCol="0">
            <a:spAutoFit/>
          </a:bodyPr>
          <a:lstStyle/>
          <a:p>
            <a:r>
              <a:rPr lang="en-US" dirty="0" smtClean="0"/>
              <a:t>FIFO</a:t>
            </a:r>
            <a:endParaRPr lang="en-US"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sp>
        <p:nvSpPr>
          <p:cNvPr id="123" name="TextBox 122"/>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cxnSp>
        <p:nvCxnSpPr>
          <p:cNvPr id="130" name="Straight Connector 129"/>
          <p:cNvCxnSpPr/>
          <p:nvPr/>
        </p:nvCxnSpPr>
        <p:spPr>
          <a:xfrm>
            <a:off x="6595742" y="3223413"/>
            <a:ext cx="0" cy="1460241"/>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9057426" y="3485023"/>
            <a:ext cx="0" cy="1491935"/>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H="1">
            <a:off x="7840210" y="4992309"/>
            <a:ext cx="1220529"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2" name="Rectangle 141"/>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TextBox 143"/>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145" name="TextBox 144"/>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grpSp>
        <p:nvGrpSpPr>
          <p:cNvPr id="151" name="Group 150"/>
          <p:cNvGrpSpPr/>
          <p:nvPr/>
        </p:nvGrpSpPr>
        <p:grpSpPr>
          <a:xfrm>
            <a:off x="5564674" y="5326274"/>
            <a:ext cx="1835011" cy="567049"/>
            <a:chOff x="6532771" y="2327332"/>
            <a:chExt cx="1383086" cy="567049"/>
          </a:xfrm>
        </p:grpSpPr>
        <p:cxnSp>
          <p:nvCxnSpPr>
            <p:cNvPr id="153" name="Straight Connector 152"/>
            <p:cNvCxnSpPr/>
            <p:nvPr/>
          </p:nvCxnSpPr>
          <p:spPr>
            <a:xfrm>
              <a:off x="6532771" y="2350545"/>
              <a:ext cx="143893" cy="0"/>
            </a:xfrm>
            <a:prstGeom prst="line">
              <a:avLst/>
            </a:prstGeom>
            <a:ln w="57150" cmpd="sng">
              <a:solidFill>
                <a:srgbClr val="B6B600"/>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flipH="1">
              <a:off x="6668157" y="2327332"/>
              <a:ext cx="8507" cy="562176"/>
            </a:xfrm>
            <a:prstGeom prst="line">
              <a:avLst/>
            </a:prstGeom>
            <a:ln w="57150" cmpd="sng">
              <a:solidFill>
                <a:srgbClr val="B6B600"/>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6661868" y="2869022"/>
              <a:ext cx="1133400" cy="0"/>
            </a:xfrm>
            <a:prstGeom prst="line">
              <a:avLst/>
            </a:prstGeom>
            <a:ln w="57150" cmpd="sng">
              <a:solidFill>
                <a:srgbClr val="B6B600"/>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7795268" y="2350545"/>
              <a:ext cx="0" cy="543836"/>
            </a:xfrm>
            <a:prstGeom prst="line">
              <a:avLst/>
            </a:prstGeom>
            <a:ln w="57150" cmpd="sng">
              <a:solidFill>
                <a:srgbClr val="B6B600"/>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7771964" y="2350545"/>
              <a:ext cx="143893" cy="0"/>
            </a:xfrm>
            <a:prstGeom prst="line">
              <a:avLst/>
            </a:prstGeom>
            <a:ln w="57150" cmpd="sng">
              <a:solidFill>
                <a:srgbClr val="B6B600"/>
              </a:solidFill>
            </a:ln>
            <a:effectLst/>
          </p:spPr>
          <p:style>
            <a:lnRef idx="2">
              <a:schemeClr val="accent1"/>
            </a:lnRef>
            <a:fillRef idx="0">
              <a:schemeClr val="accent1"/>
            </a:fillRef>
            <a:effectRef idx="1">
              <a:schemeClr val="accent1"/>
            </a:effectRef>
            <a:fontRef idx="minor">
              <a:schemeClr val="tx1"/>
            </a:fontRef>
          </p:style>
        </p:cxnSp>
      </p:grpSp>
      <p:grpSp>
        <p:nvGrpSpPr>
          <p:cNvPr id="186" name="Group 185"/>
          <p:cNvGrpSpPr/>
          <p:nvPr/>
        </p:nvGrpSpPr>
        <p:grpSpPr>
          <a:xfrm>
            <a:off x="6068598" y="5226586"/>
            <a:ext cx="1100461" cy="567049"/>
            <a:chOff x="6532771" y="2327332"/>
            <a:chExt cx="1383086" cy="567049"/>
          </a:xfrm>
        </p:grpSpPr>
        <p:cxnSp>
          <p:nvCxnSpPr>
            <p:cNvPr id="188" name="Straight Connector 187"/>
            <p:cNvCxnSpPr/>
            <p:nvPr/>
          </p:nvCxnSpPr>
          <p:spPr>
            <a:xfrm>
              <a:off x="6532771" y="2350545"/>
              <a:ext cx="143893" cy="0"/>
            </a:xfrm>
            <a:prstGeom prst="line">
              <a:avLst/>
            </a:prstGeom>
            <a:ln w="57150" cmpd="sng">
              <a:solidFill>
                <a:srgbClr val="12CBD4"/>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flipH="1">
              <a:off x="6668157" y="2327332"/>
              <a:ext cx="8507" cy="562176"/>
            </a:xfrm>
            <a:prstGeom prst="line">
              <a:avLst/>
            </a:prstGeom>
            <a:ln w="57150" cmpd="sng">
              <a:solidFill>
                <a:srgbClr val="12CBD4"/>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6661868" y="2869022"/>
              <a:ext cx="1133400" cy="0"/>
            </a:xfrm>
            <a:prstGeom prst="line">
              <a:avLst/>
            </a:prstGeom>
            <a:ln w="57150" cmpd="sng">
              <a:solidFill>
                <a:srgbClr val="12CBD4"/>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7795268" y="2350545"/>
              <a:ext cx="0" cy="543836"/>
            </a:xfrm>
            <a:prstGeom prst="line">
              <a:avLst/>
            </a:prstGeom>
            <a:ln w="57150" cmpd="sng">
              <a:solidFill>
                <a:srgbClr val="12CBD4"/>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7771964" y="2350545"/>
              <a:ext cx="143893" cy="0"/>
            </a:xfrm>
            <a:prstGeom prst="line">
              <a:avLst/>
            </a:prstGeom>
            <a:ln w="57150" cmpd="sng">
              <a:solidFill>
                <a:srgbClr val="12CBD4"/>
              </a:solidFill>
            </a:ln>
            <a:effectLst/>
          </p:spPr>
          <p:style>
            <a:lnRef idx="2">
              <a:schemeClr val="accent1"/>
            </a:lnRef>
            <a:fillRef idx="0">
              <a:schemeClr val="accent1"/>
            </a:fillRef>
            <a:effectRef idx="1">
              <a:schemeClr val="accent1"/>
            </a:effectRef>
            <a:fontRef idx="minor">
              <a:schemeClr val="tx1"/>
            </a:fontRef>
          </p:style>
        </p:cxnSp>
      </p:grpSp>
      <p:sp>
        <p:nvSpPr>
          <p:cNvPr id="204" name="Rectangle 203"/>
          <p:cNvSpPr/>
          <p:nvPr/>
        </p:nvSpPr>
        <p:spPr>
          <a:xfrm>
            <a:off x="5874833" y="4976958"/>
            <a:ext cx="587195" cy="261610"/>
          </a:xfrm>
          <a:prstGeom prst="rect">
            <a:avLst/>
          </a:prstGeom>
        </p:spPr>
        <p:txBody>
          <a:bodyPr wrap="none">
            <a:spAutoFit/>
          </a:bodyPr>
          <a:lstStyle/>
          <a:p>
            <a:r>
              <a:rPr lang="en-US" sz="1100" dirty="0" smtClean="0"/>
              <a:t>S0||S2</a:t>
            </a:r>
            <a:endParaRPr lang="en-US" sz="1100" dirty="0"/>
          </a:p>
        </p:txBody>
      </p:sp>
      <p:sp>
        <p:nvSpPr>
          <p:cNvPr id="205" name="Rectangle 204"/>
          <p:cNvSpPr/>
          <p:nvPr/>
        </p:nvSpPr>
        <p:spPr>
          <a:xfrm>
            <a:off x="5491436" y="5104726"/>
            <a:ext cx="351378" cy="261610"/>
          </a:xfrm>
          <a:prstGeom prst="rect">
            <a:avLst/>
          </a:prstGeom>
        </p:spPr>
        <p:txBody>
          <a:bodyPr wrap="none">
            <a:spAutoFit/>
          </a:bodyPr>
          <a:lstStyle/>
          <a:p>
            <a:r>
              <a:rPr lang="en-US" sz="1100" dirty="0" smtClean="0"/>
              <a:t>GC</a:t>
            </a:r>
            <a:endParaRPr lang="en-US" sz="1100" dirty="0"/>
          </a:p>
        </p:txBody>
      </p:sp>
      <p:cxnSp>
        <p:nvCxnSpPr>
          <p:cNvPr id="206" name="Straight Arrow Connector 205"/>
          <p:cNvCxnSpPr/>
          <p:nvPr/>
        </p:nvCxnSpPr>
        <p:spPr>
          <a:xfrm>
            <a:off x="5748816" y="5554673"/>
            <a:ext cx="427503"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7" name="TextBox 206"/>
          <p:cNvSpPr txBox="1"/>
          <p:nvPr/>
        </p:nvSpPr>
        <p:spPr>
          <a:xfrm>
            <a:off x="5757397" y="5589046"/>
            <a:ext cx="382687" cy="215444"/>
          </a:xfrm>
          <a:prstGeom prst="rect">
            <a:avLst/>
          </a:prstGeom>
          <a:noFill/>
        </p:spPr>
        <p:txBody>
          <a:bodyPr wrap="none" rtlCol="0">
            <a:spAutoFit/>
          </a:bodyPr>
          <a:lstStyle/>
          <a:p>
            <a:r>
              <a:rPr lang="en-US" sz="800" dirty="0" smtClean="0"/>
              <a:t>25ns</a:t>
            </a:r>
            <a:endParaRPr lang="en-US" sz="800" dirty="0"/>
          </a:p>
        </p:txBody>
      </p:sp>
      <p:cxnSp>
        <p:nvCxnSpPr>
          <p:cNvPr id="208" name="Straight Arrow Connector 207"/>
          <p:cNvCxnSpPr/>
          <p:nvPr/>
        </p:nvCxnSpPr>
        <p:spPr>
          <a:xfrm>
            <a:off x="5772453" y="5998007"/>
            <a:ext cx="146724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9" name="TextBox 208"/>
          <p:cNvSpPr txBox="1"/>
          <p:nvPr/>
        </p:nvSpPr>
        <p:spPr>
          <a:xfrm>
            <a:off x="6236673" y="5959531"/>
            <a:ext cx="381836" cy="215444"/>
          </a:xfrm>
          <a:prstGeom prst="rect">
            <a:avLst/>
          </a:prstGeom>
          <a:noFill/>
        </p:spPr>
        <p:txBody>
          <a:bodyPr wrap="none" rtlCol="0">
            <a:spAutoFit/>
          </a:bodyPr>
          <a:lstStyle/>
          <a:p>
            <a:r>
              <a:rPr lang="en-US" sz="800" dirty="0"/>
              <a:t>5</a:t>
            </a:r>
            <a:r>
              <a:rPr lang="en-US" sz="800" dirty="0" smtClean="0"/>
              <a:t>0ns</a:t>
            </a:r>
            <a:endParaRPr lang="en-US" sz="800" dirty="0"/>
          </a:p>
        </p:txBody>
      </p:sp>
      <p:cxnSp>
        <p:nvCxnSpPr>
          <p:cNvPr id="211" name="Straight Arrow Connector 194"/>
          <p:cNvCxnSpPr/>
          <p:nvPr/>
        </p:nvCxnSpPr>
        <p:spPr>
          <a:xfrm>
            <a:off x="6205482" y="5561349"/>
            <a:ext cx="83793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2" name="TextBox 195"/>
          <p:cNvSpPr txBox="1"/>
          <p:nvPr/>
        </p:nvSpPr>
        <p:spPr>
          <a:xfrm>
            <a:off x="6400835" y="5555737"/>
            <a:ext cx="382687" cy="215444"/>
          </a:xfrm>
          <a:prstGeom prst="rect">
            <a:avLst/>
          </a:prstGeom>
          <a:noFill/>
        </p:spPr>
        <p:txBody>
          <a:bodyPr wrap="none" rtlCol="0">
            <a:spAutoFit/>
          </a:bodyPr>
          <a:lstStyle/>
          <a:p>
            <a:r>
              <a:rPr lang="en-US" sz="800" dirty="0"/>
              <a:t>3</a:t>
            </a:r>
            <a:r>
              <a:rPr lang="en-US" sz="800" dirty="0" smtClean="0"/>
              <a:t>0ns</a:t>
            </a:r>
            <a:endParaRPr lang="en-US" sz="800" dirty="0"/>
          </a:p>
        </p:txBody>
      </p:sp>
      <p:sp>
        <p:nvSpPr>
          <p:cNvPr id="213" name="TextBox 212"/>
          <p:cNvSpPr txBox="1"/>
          <p:nvPr/>
        </p:nvSpPr>
        <p:spPr>
          <a:xfrm>
            <a:off x="8664979" y="2788948"/>
            <a:ext cx="480796" cy="307777"/>
          </a:xfrm>
          <a:prstGeom prst="rect">
            <a:avLst/>
          </a:prstGeom>
          <a:noFill/>
        </p:spPr>
        <p:txBody>
          <a:bodyPr wrap="none" rtlCol="0">
            <a:spAutoFit/>
          </a:bodyPr>
          <a:lstStyle/>
          <a:p>
            <a:r>
              <a:rPr lang="en-US" sz="1400" dirty="0" smtClean="0"/>
              <a:t>8 ns</a:t>
            </a:r>
            <a:endParaRPr lang="en-US" sz="1400" dirty="0"/>
          </a:p>
        </p:txBody>
      </p:sp>
      <p:cxnSp>
        <p:nvCxnSpPr>
          <p:cNvPr id="215" name="Straight Arrow Connector 214"/>
          <p:cNvCxnSpPr/>
          <p:nvPr/>
        </p:nvCxnSpPr>
        <p:spPr>
          <a:xfrm>
            <a:off x="8727437" y="3216460"/>
            <a:ext cx="0" cy="25680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8727437" y="3485023"/>
            <a:ext cx="329989" cy="0"/>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244187" y="4637886"/>
            <a:ext cx="1051302" cy="369332"/>
          </a:xfrm>
          <a:prstGeom prst="rect">
            <a:avLst/>
          </a:prstGeom>
          <a:noFill/>
        </p:spPr>
        <p:txBody>
          <a:bodyPr wrap="none" rtlCol="0">
            <a:spAutoFit/>
          </a:bodyPr>
          <a:lstStyle/>
          <a:p>
            <a:r>
              <a:rPr lang="en-US" dirty="0" smtClean="0"/>
              <a:t>COSMICS</a:t>
            </a:r>
            <a:endParaRPr lang="en-US" dirty="0"/>
          </a:p>
        </p:txBody>
      </p:sp>
    </p:spTree>
    <p:extLst>
      <p:ext uri="{BB962C8B-B14F-4D97-AF65-F5344CB8AC3E}">
        <p14:creationId xmlns:p14="http://schemas.microsoft.com/office/powerpoint/2010/main" val="28917130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309" y="1211692"/>
            <a:ext cx="827300" cy="326225"/>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5309" y="2738896"/>
            <a:ext cx="827300" cy="326225"/>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5309" y="4314203"/>
            <a:ext cx="920752" cy="563222"/>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16168" y="4407600"/>
            <a:ext cx="827300" cy="367899"/>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25439" y="2738896"/>
            <a:ext cx="827300" cy="326225"/>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025439" y="1211692"/>
            <a:ext cx="827300" cy="326225"/>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205307" y="2797151"/>
            <a:ext cx="827300" cy="326225"/>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205307" y="1959226"/>
            <a:ext cx="827300" cy="326225"/>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738589" y="4021431"/>
            <a:ext cx="1150114" cy="326225"/>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738589" y="4500056"/>
            <a:ext cx="972846" cy="326225"/>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Screen Shot 2017-07-17 at 11.21.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963" y="2809405"/>
            <a:ext cx="503418" cy="209112"/>
          </a:xfrm>
          <a:prstGeom prst="rect">
            <a:avLst/>
          </a:prstGeom>
        </p:spPr>
      </p:pic>
      <p:cxnSp>
        <p:nvCxnSpPr>
          <p:cNvPr id="17" name="Straight Connector 16"/>
          <p:cNvCxnSpPr>
            <a:stCxn id="6" idx="3"/>
            <a:endCxn id="7" idx="1"/>
          </p:cNvCxnSpPr>
          <p:nvPr/>
        </p:nvCxnSpPr>
        <p:spPr>
          <a:xfrm flipV="1">
            <a:off x="976061" y="4591550"/>
            <a:ext cx="1040107" cy="42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82609" y="2868933"/>
            <a:ext cx="33100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694433" y="2857282"/>
            <a:ext cx="33100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Screen Shot 2017-07-17 at 11.21.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963" y="1328805"/>
            <a:ext cx="503418" cy="209112"/>
          </a:xfrm>
          <a:prstGeom prst="rect">
            <a:avLst/>
          </a:prstGeom>
        </p:spPr>
      </p:pic>
      <p:cxnSp>
        <p:nvCxnSpPr>
          <p:cNvPr id="22" name="Straight Connector 21"/>
          <p:cNvCxnSpPr/>
          <p:nvPr/>
        </p:nvCxnSpPr>
        <p:spPr>
          <a:xfrm>
            <a:off x="882609" y="1388333"/>
            <a:ext cx="33100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694433" y="1376682"/>
            <a:ext cx="33100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852739" y="2809405"/>
            <a:ext cx="884640" cy="281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852739" y="1325989"/>
            <a:ext cx="884640" cy="281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737379" y="2198145"/>
            <a:ext cx="46792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737379" y="2198145"/>
            <a:ext cx="0" cy="6112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852739" y="1477116"/>
            <a:ext cx="66325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852739" y="3018517"/>
            <a:ext cx="134470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10888" y="1471410"/>
            <a:ext cx="0" cy="116847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3" name="Arc 42"/>
          <p:cNvSpPr/>
          <p:nvPr/>
        </p:nvSpPr>
        <p:spPr>
          <a:xfrm>
            <a:off x="3608526" y="2481755"/>
            <a:ext cx="257705" cy="309969"/>
          </a:xfrm>
          <a:prstGeom prst="arc">
            <a:avLst>
              <a:gd name="adj1" fmla="val 10780749"/>
              <a:gd name="adj2" fmla="val 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4" name="Straight Connector 43"/>
          <p:cNvCxnSpPr/>
          <p:nvPr/>
        </p:nvCxnSpPr>
        <p:spPr>
          <a:xfrm>
            <a:off x="4005025" y="2636740"/>
            <a:ext cx="0" cy="27489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866068" y="2636740"/>
            <a:ext cx="1524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510888" y="2636740"/>
            <a:ext cx="9763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154008" y="1174202"/>
            <a:ext cx="607784" cy="369332"/>
          </a:xfrm>
          <a:prstGeom prst="rect">
            <a:avLst/>
          </a:prstGeom>
          <a:noFill/>
        </p:spPr>
        <p:txBody>
          <a:bodyPr wrap="none" rtlCol="0">
            <a:spAutoFit/>
          </a:bodyPr>
          <a:lstStyle/>
          <a:p>
            <a:r>
              <a:rPr lang="en-US" dirty="0" smtClean="0"/>
              <a:t>FIFO</a:t>
            </a:r>
            <a:endParaRPr lang="en-US" dirty="0"/>
          </a:p>
        </p:txBody>
      </p:sp>
      <p:sp>
        <p:nvSpPr>
          <p:cNvPr id="53" name="TextBox 52"/>
          <p:cNvSpPr txBox="1"/>
          <p:nvPr/>
        </p:nvSpPr>
        <p:spPr>
          <a:xfrm>
            <a:off x="2154008" y="2703632"/>
            <a:ext cx="607784" cy="369332"/>
          </a:xfrm>
          <a:prstGeom prst="rect">
            <a:avLst/>
          </a:prstGeom>
          <a:noFill/>
        </p:spPr>
        <p:txBody>
          <a:bodyPr wrap="none" rtlCol="0">
            <a:spAutoFit/>
          </a:bodyPr>
          <a:lstStyle/>
          <a:p>
            <a:r>
              <a:rPr lang="en-US" dirty="0" smtClean="0"/>
              <a:t>FIFO</a:t>
            </a:r>
            <a:endParaRPr lang="en-US" dirty="0"/>
          </a:p>
        </p:txBody>
      </p:sp>
      <p:sp>
        <p:nvSpPr>
          <p:cNvPr id="54" name="TextBox 53"/>
          <p:cNvSpPr txBox="1"/>
          <p:nvPr/>
        </p:nvSpPr>
        <p:spPr>
          <a:xfrm>
            <a:off x="2131706" y="4415821"/>
            <a:ext cx="607784" cy="369332"/>
          </a:xfrm>
          <a:prstGeom prst="rect">
            <a:avLst/>
          </a:prstGeom>
          <a:noFill/>
        </p:spPr>
        <p:txBody>
          <a:bodyPr wrap="none" rtlCol="0">
            <a:spAutoFit/>
          </a:bodyPr>
          <a:lstStyle/>
          <a:p>
            <a:r>
              <a:rPr lang="en-US" dirty="0" smtClean="0"/>
              <a:t>FIFO</a:t>
            </a:r>
            <a:endParaRPr lang="en-US" dirty="0"/>
          </a:p>
        </p:txBody>
      </p:sp>
      <p:sp>
        <p:nvSpPr>
          <p:cNvPr id="55" name="TextBox 54"/>
          <p:cNvSpPr txBox="1"/>
          <p:nvPr/>
        </p:nvSpPr>
        <p:spPr>
          <a:xfrm>
            <a:off x="7389" y="4281499"/>
            <a:ext cx="1024639" cy="584775"/>
          </a:xfrm>
          <a:prstGeom prst="rect">
            <a:avLst/>
          </a:prstGeom>
          <a:noFill/>
        </p:spPr>
        <p:txBody>
          <a:bodyPr wrap="none" rtlCol="0">
            <a:spAutoFit/>
          </a:bodyPr>
          <a:lstStyle/>
          <a:p>
            <a:r>
              <a:rPr lang="en-US" sz="1600" dirty="0" smtClean="0"/>
              <a:t>GC analog</a:t>
            </a:r>
          </a:p>
          <a:p>
            <a:pPr algn="ctr"/>
            <a:r>
              <a:rPr lang="en-US" sz="1600" dirty="0"/>
              <a:t>s</a:t>
            </a:r>
            <a:r>
              <a:rPr lang="en-US" sz="1600" dirty="0" smtClean="0"/>
              <a:t>um disc.</a:t>
            </a:r>
            <a:endParaRPr lang="en-US" sz="1600" dirty="0"/>
          </a:p>
        </p:txBody>
      </p:sp>
      <p:sp>
        <p:nvSpPr>
          <p:cNvPr id="56" name="TextBox 55"/>
          <p:cNvSpPr txBox="1"/>
          <p:nvPr/>
        </p:nvSpPr>
        <p:spPr>
          <a:xfrm>
            <a:off x="31883" y="2714585"/>
            <a:ext cx="865942" cy="338554"/>
          </a:xfrm>
          <a:prstGeom prst="rect">
            <a:avLst/>
          </a:prstGeom>
          <a:noFill/>
        </p:spPr>
        <p:txBody>
          <a:bodyPr wrap="none" rtlCol="0">
            <a:spAutoFit/>
          </a:bodyPr>
          <a:lstStyle/>
          <a:p>
            <a:r>
              <a:rPr lang="en-US" sz="1600" dirty="0" smtClean="0"/>
              <a:t>S2 </a:t>
            </a:r>
            <a:r>
              <a:rPr lang="en-US" sz="1600" dirty="0" err="1" smtClean="0"/>
              <a:t>coinc</a:t>
            </a:r>
            <a:endParaRPr lang="en-US" sz="1600" dirty="0"/>
          </a:p>
        </p:txBody>
      </p:sp>
      <p:sp>
        <p:nvSpPr>
          <p:cNvPr id="57" name="TextBox 56"/>
          <p:cNvSpPr txBox="1"/>
          <p:nvPr/>
        </p:nvSpPr>
        <p:spPr>
          <a:xfrm>
            <a:off x="31883" y="1187385"/>
            <a:ext cx="865942" cy="338554"/>
          </a:xfrm>
          <a:prstGeom prst="rect">
            <a:avLst/>
          </a:prstGeom>
          <a:noFill/>
        </p:spPr>
        <p:txBody>
          <a:bodyPr wrap="none" rtlCol="0">
            <a:spAutoFit/>
          </a:bodyPr>
          <a:lstStyle/>
          <a:p>
            <a:r>
              <a:rPr lang="en-US" sz="1600" dirty="0" smtClean="0"/>
              <a:t>S0 </a:t>
            </a:r>
            <a:r>
              <a:rPr lang="en-US" sz="1600" dirty="0" err="1" smtClean="0"/>
              <a:t>coinc</a:t>
            </a:r>
            <a:endParaRPr lang="en-US" sz="1600" dirty="0"/>
          </a:p>
        </p:txBody>
      </p:sp>
      <p:sp>
        <p:nvSpPr>
          <p:cNvPr id="58" name="TextBox 57"/>
          <p:cNvSpPr txBox="1"/>
          <p:nvPr/>
        </p:nvSpPr>
        <p:spPr>
          <a:xfrm>
            <a:off x="1126155" y="2911631"/>
            <a:ext cx="633507" cy="338554"/>
          </a:xfrm>
          <a:prstGeom prst="rect">
            <a:avLst/>
          </a:prstGeom>
          <a:noFill/>
        </p:spPr>
        <p:txBody>
          <a:bodyPr wrap="none" rtlCol="0">
            <a:spAutoFit/>
          </a:bodyPr>
          <a:lstStyle/>
          <a:p>
            <a:r>
              <a:rPr lang="en-US" sz="1600" dirty="0" smtClean="0"/>
              <a:t>delay</a:t>
            </a:r>
            <a:endParaRPr lang="en-US" sz="1600" dirty="0"/>
          </a:p>
        </p:txBody>
      </p:sp>
      <p:sp>
        <p:nvSpPr>
          <p:cNvPr id="59" name="TextBox 58"/>
          <p:cNvSpPr txBox="1"/>
          <p:nvPr/>
        </p:nvSpPr>
        <p:spPr>
          <a:xfrm>
            <a:off x="1126155" y="1424279"/>
            <a:ext cx="633507" cy="338554"/>
          </a:xfrm>
          <a:prstGeom prst="rect">
            <a:avLst/>
          </a:prstGeom>
          <a:noFill/>
        </p:spPr>
        <p:txBody>
          <a:bodyPr wrap="none" rtlCol="0">
            <a:spAutoFit/>
          </a:bodyPr>
          <a:lstStyle/>
          <a:p>
            <a:r>
              <a:rPr lang="en-US" sz="1600" dirty="0" smtClean="0"/>
              <a:t>delay</a:t>
            </a:r>
            <a:endParaRPr lang="en-US" sz="1600" dirty="0"/>
          </a:p>
        </p:txBody>
      </p:sp>
      <p:cxnSp>
        <p:nvCxnSpPr>
          <p:cNvPr id="60" name="Straight Connector 59"/>
          <p:cNvCxnSpPr/>
          <p:nvPr/>
        </p:nvCxnSpPr>
        <p:spPr>
          <a:xfrm>
            <a:off x="3788522" y="4711860"/>
            <a:ext cx="195006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2852739" y="4463279"/>
            <a:ext cx="273010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582845" y="4238051"/>
            <a:ext cx="155744"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584600" y="4238051"/>
            <a:ext cx="0" cy="21407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9" name="Arc 68"/>
          <p:cNvSpPr/>
          <p:nvPr/>
        </p:nvSpPr>
        <p:spPr>
          <a:xfrm rot="5400000">
            <a:off x="4738133" y="4249234"/>
            <a:ext cx="257705" cy="309969"/>
          </a:xfrm>
          <a:prstGeom prst="arc">
            <a:avLst>
              <a:gd name="adj1" fmla="val 10780749"/>
              <a:gd name="adj2" fmla="val 0"/>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Arc 69"/>
          <p:cNvSpPr/>
          <p:nvPr/>
        </p:nvSpPr>
        <p:spPr>
          <a:xfrm rot="5400000">
            <a:off x="4738133" y="4518090"/>
            <a:ext cx="257705" cy="309969"/>
          </a:xfrm>
          <a:prstGeom prst="arc">
            <a:avLst>
              <a:gd name="adj1" fmla="val 10780749"/>
              <a:gd name="adj2" fmla="val 0"/>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1" name="Straight Connector 70"/>
          <p:cNvCxnSpPr>
            <a:endCxn id="69" idx="0"/>
          </p:cNvCxnSpPr>
          <p:nvPr/>
        </p:nvCxnSpPr>
        <p:spPr>
          <a:xfrm flipH="1">
            <a:off x="4866264" y="3123376"/>
            <a:ext cx="9789" cy="11519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70" idx="2"/>
          </p:cNvCxnSpPr>
          <p:nvPr/>
        </p:nvCxnSpPr>
        <p:spPr>
          <a:xfrm>
            <a:off x="4866985" y="4801927"/>
            <a:ext cx="9068" cy="811002"/>
          </a:xfrm>
          <a:prstGeom prst="line">
            <a:avLst/>
          </a:prstGeom>
          <a:ln>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7" name="Arc 76"/>
          <p:cNvSpPr/>
          <p:nvPr/>
        </p:nvSpPr>
        <p:spPr>
          <a:xfrm rot="5400000">
            <a:off x="4285410" y="4250197"/>
            <a:ext cx="257705" cy="309969"/>
          </a:xfrm>
          <a:prstGeom prst="arc">
            <a:avLst>
              <a:gd name="adj1" fmla="val 10780749"/>
              <a:gd name="adj2" fmla="val 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8" name="Straight Connector 77"/>
          <p:cNvCxnSpPr/>
          <p:nvPr/>
        </p:nvCxnSpPr>
        <p:spPr>
          <a:xfrm flipH="1">
            <a:off x="4414262" y="4524520"/>
            <a:ext cx="587" cy="10250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4414849" y="3123376"/>
            <a:ext cx="0" cy="11573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4190600" y="1914580"/>
            <a:ext cx="843350" cy="369332"/>
          </a:xfrm>
          <a:prstGeom prst="rect">
            <a:avLst/>
          </a:prstGeom>
          <a:noFill/>
        </p:spPr>
        <p:txBody>
          <a:bodyPr wrap="none" rtlCol="0">
            <a:spAutoFit/>
          </a:bodyPr>
          <a:lstStyle/>
          <a:p>
            <a:r>
              <a:rPr lang="en-US" dirty="0" smtClean="0"/>
              <a:t>S0||S2</a:t>
            </a:r>
            <a:endParaRPr lang="en-US" dirty="0"/>
          </a:p>
        </p:txBody>
      </p:sp>
      <p:sp>
        <p:nvSpPr>
          <p:cNvPr id="87" name="TextBox 86"/>
          <p:cNvSpPr txBox="1"/>
          <p:nvPr/>
        </p:nvSpPr>
        <p:spPr>
          <a:xfrm>
            <a:off x="4228979" y="2754044"/>
            <a:ext cx="788234" cy="369332"/>
          </a:xfrm>
          <a:prstGeom prst="rect">
            <a:avLst/>
          </a:prstGeom>
          <a:noFill/>
        </p:spPr>
        <p:txBody>
          <a:bodyPr wrap="none" rtlCol="0">
            <a:spAutoFit/>
          </a:bodyPr>
          <a:lstStyle/>
          <a:p>
            <a:r>
              <a:rPr lang="en-US" dirty="0" smtClean="0"/>
              <a:t>S0&amp;S2</a:t>
            </a:r>
            <a:endParaRPr lang="en-US" dirty="0"/>
          </a:p>
        </p:txBody>
      </p:sp>
      <p:cxnSp>
        <p:nvCxnSpPr>
          <p:cNvPr id="88" name="Straight Connector 87"/>
          <p:cNvCxnSpPr/>
          <p:nvPr/>
        </p:nvCxnSpPr>
        <p:spPr>
          <a:xfrm flipV="1">
            <a:off x="5047232" y="1507789"/>
            <a:ext cx="1713922" cy="552983"/>
          </a:xfrm>
          <a:prstGeom prst="line">
            <a:avLst/>
          </a:prstGeom>
          <a:ln>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033950" y="2198145"/>
            <a:ext cx="29730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328729" y="2198145"/>
            <a:ext cx="0" cy="190417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5814" y="3008367"/>
            <a:ext cx="992579" cy="307777"/>
          </a:xfrm>
          <a:prstGeom prst="rect">
            <a:avLst/>
          </a:prstGeom>
          <a:noFill/>
        </p:spPr>
        <p:txBody>
          <a:bodyPr wrap="none" rtlCol="0">
            <a:spAutoFit/>
          </a:bodyPr>
          <a:lstStyle/>
          <a:p>
            <a:r>
              <a:rPr lang="en-US" sz="1400" dirty="0" smtClean="0"/>
              <a:t>width 30ns</a:t>
            </a:r>
            <a:endParaRPr lang="en-US" sz="1400" dirty="0"/>
          </a:p>
        </p:txBody>
      </p:sp>
      <p:sp>
        <p:nvSpPr>
          <p:cNvPr id="95" name="TextBox 94"/>
          <p:cNvSpPr txBox="1"/>
          <p:nvPr/>
        </p:nvSpPr>
        <p:spPr>
          <a:xfrm>
            <a:off x="-16518" y="1477255"/>
            <a:ext cx="992579" cy="307777"/>
          </a:xfrm>
          <a:prstGeom prst="rect">
            <a:avLst/>
          </a:prstGeom>
          <a:noFill/>
        </p:spPr>
        <p:txBody>
          <a:bodyPr wrap="none" rtlCol="0">
            <a:spAutoFit/>
          </a:bodyPr>
          <a:lstStyle/>
          <a:p>
            <a:r>
              <a:rPr lang="en-US" sz="1400" dirty="0" smtClean="0"/>
              <a:t>width 50ns</a:t>
            </a:r>
            <a:endParaRPr lang="en-US" sz="1400" dirty="0"/>
          </a:p>
        </p:txBody>
      </p:sp>
      <p:sp>
        <p:nvSpPr>
          <p:cNvPr id="96" name="Rectangle 95"/>
          <p:cNvSpPr/>
          <p:nvPr/>
        </p:nvSpPr>
        <p:spPr>
          <a:xfrm>
            <a:off x="4569248" y="5612929"/>
            <a:ext cx="2527106" cy="905092"/>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rPr>
              <a:t>One </a:t>
            </a:r>
            <a:r>
              <a:rPr lang="en-US" smtClean="0">
                <a:solidFill>
                  <a:srgbClr val="000000"/>
                </a:solidFill>
              </a:rPr>
              <a:t>to (NIM =&gt; ECL)-&gt;TS</a:t>
            </a:r>
            <a:endParaRPr lang="en-US" dirty="0" smtClean="0">
              <a:solidFill>
                <a:srgbClr val="000000"/>
              </a:solidFill>
            </a:endParaRPr>
          </a:p>
          <a:p>
            <a:r>
              <a:rPr lang="en-US" dirty="0" smtClean="0">
                <a:solidFill>
                  <a:srgbClr val="000000"/>
                </a:solidFill>
              </a:rPr>
              <a:t>One to other arm</a:t>
            </a:r>
            <a:endParaRPr lang="en-US" dirty="0">
              <a:solidFill>
                <a:srgbClr val="000000"/>
              </a:solidFill>
            </a:endParaRPr>
          </a:p>
        </p:txBody>
      </p:sp>
      <p:sp>
        <p:nvSpPr>
          <p:cNvPr id="99" name="TextBox 98"/>
          <p:cNvSpPr txBox="1"/>
          <p:nvPr/>
        </p:nvSpPr>
        <p:spPr>
          <a:xfrm>
            <a:off x="5666709" y="4491973"/>
            <a:ext cx="1094445" cy="307777"/>
          </a:xfrm>
          <a:prstGeom prst="rect">
            <a:avLst/>
          </a:prstGeom>
          <a:noFill/>
        </p:spPr>
        <p:txBody>
          <a:bodyPr wrap="none" rtlCol="0">
            <a:spAutoFit/>
          </a:bodyPr>
          <a:lstStyle/>
          <a:p>
            <a:r>
              <a:rPr lang="en-US" sz="1400" dirty="0" smtClean="0"/>
              <a:t>(S0&amp;S2)&amp;GC</a:t>
            </a:r>
            <a:endParaRPr lang="en-US" sz="1400" dirty="0"/>
          </a:p>
        </p:txBody>
      </p:sp>
      <p:sp>
        <p:nvSpPr>
          <p:cNvPr id="100" name="TextBox 99"/>
          <p:cNvSpPr txBox="1"/>
          <p:nvPr/>
        </p:nvSpPr>
        <p:spPr>
          <a:xfrm>
            <a:off x="5750569" y="4021431"/>
            <a:ext cx="1137313" cy="307777"/>
          </a:xfrm>
          <a:prstGeom prst="rect">
            <a:avLst/>
          </a:prstGeom>
          <a:noFill/>
        </p:spPr>
        <p:txBody>
          <a:bodyPr wrap="none" rtlCol="0">
            <a:spAutoFit/>
          </a:bodyPr>
          <a:lstStyle/>
          <a:p>
            <a:r>
              <a:rPr lang="en-US" sz="1400" dirty="0" smtClean="0"/>
              <a:t>(S0||S2)&amp;GC</a:t>
            </a:r>
            <a:endParaRPr lang="en-US" sz="1400" dirty="0"/>
          </a:p>
        </p:txBody>
      </p:sp>
      <p:cxnSp>
        <p:nvCxnSpPr>
          <p:cNvPr id="101" name="Straight Connector 100"/>
          <p:cNvCxnSpPr/>
          <p:nvPr/>
        </p:nvCxnSpPr>
        <p:spPr>
          <a:xfrm>
            <a:off x="6860625" y="4347656"/>
            <a:ext cx="0" cy="1265273"/>
          </a:xfrm>
          <a:prstGeom prst="line">
            <a:avLst/>
          </a:prstGeom>
          <a:ln>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6243985" y="4826281"/>
            <a:ext cx="0" cy="786648"/>
          </a:xfrm>
          <a:prstGeom prst="line">
            <a:avLst/>
          </a:prstGeom>
          <a:ln>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grpSp>
        <p:nvGrpSpPr>
          <p:cNvPr id="122" name="Group 121"/>
          <p:cNvGrpSpPr/>
          <p:nvPr/>
        </p:nvGrpSpPr>
        <p:grpSpPr>
          <a:xfrm>
            <a:off x="7141268" y="3965598"/>
            <a:ext cx="1835011" cy="567049"/>
            <a:chOff x="6532771" y="2327332"/>
            <a:chExt cx="1383086" cy="567049"/>
          </a:xfrm>
        </p:grpSpPr>
        <p:cxnSp>
          <p:nvCxnSpPr>
            <p:cNvPr id="123" name="Straight Connector 122"/>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7795268" y="2350545"/>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7771964"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28" name="Group 127"/>
          <p:cNvGrpSpPr/>
          <p:nvPr/>
        </p:nvGrpSpPr>
        <p:grpSpPr>
          <a:xfrm>
            <a:off x="7645192" y="3865910"/>
            <a:ext cx="1100461" cy="567049"/>
            <a:chOff x="6532771" y="2327332"/>
            <a:chExt cx="1383086" cy="567049"/>
          </a:xfrm>
        </p:grpSpPr>
        <p:cxnSp>
          <p:nvCxnSpPr>
            <p:cNvPr id="129" name="Straight Connector 128"/>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134" name="Straight Connector 133"/>
          <p:cNvCxnSpPr/>
          <p:nvPr/>
        </p:nvCxnSpPr>
        <p:spPr>
          <a:xfrm>
            <a:off x="5447923" y="2993957"/>
            <a:ext cx="1313231" cy="14410"/>
          </a:xfrm>
          <a:prstGeom prst="line">
            <a:avLst/>
          </a:prstGeom>
          <a:ln>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36" name="Arc 135"/>
          <p:cNvSpPr/>
          <p:nvPr/>
        </p:nvSpPr>
        <p:spPr>
          <a:xfrm>
            <a:off x="5199876" y="2838972"/>
            <a:ext cx="257705" cy="309969"/>
          </a:xfrm>
          <a:prstGeom prst="arc">
            <a:avLst>
              <a:gd name="adj1" fmla="val 10780749"/>
              <a:gd name="adj2" fmla="val 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8" name="Straight Connector 137"/>
          <p:cNvCxnSpPr/>
          <p:nvPr/>
        </p:nvCxnSpPr>
        <p:spPr>
          <a:xfrm>
            <a:off x="5032607" y="2993957"/>
            <a:ext cx="165926" cy="0"/>
          </a:xfrm>
          <a:prstGeom prst="line">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41" name="Group 140"/>
          <p:cNvGrpSpPr/>
          <p:nvPr/>
        </p:nvGrpSpPr>
        <p:grpSpPr>
          <a:xfrm>
            <a:off x="7211903" y="5342772"/>
            <a:ext cx="1835011" cy="567049"/>
            <a:chOff x="6532771" y="2327332"/>
            <a:chExt cx="1383086" cy="567049"/>
          </a:xfrm>
        </p:grpSpPr>
        <p:cxnSp>
          <p:nvCxnSpPr>
            <p:cNvPr id="142" name="Straight Connector 141"/>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7795268" y="2350545"/>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7771964"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47" name="Group 146"/>
          <p:cNvGrpSpPr/>
          <p:nvPr/>
        </p:nvGrpSpPr>
        <p:grpSpPr>
          <a:xfrm>
            <a:off x="7715827" y="5243084"/>
            <a:ext cx="1100461" cy="567049"/>
            <a:chOff x="6532771" y="2327332"/>
            <a:chExt cx="1383086" cy="567049"/>
          </a:xfrm>
        </p:grpSpPr>
        <p:cxnSp>
          <p:nvCxnSpPr>
            <p:cNvPr id="148" name="Straight Connector 147"/>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65" name="Rectangle 164"/>
          <p:cNvSpPr/>
          <p:nvPr/>
        </p:nvSpPr>
        <p:spPr>
          <a:xfrm>
            <a:off x="7451427" y="3616282"/>
            <a:ext cx="587195" cy="261610"/>
          </a:xfrm>
          <a:prstGeom prst="rect">
            <a:avLst/>
          </a:prstGeom>
        </p:spPr>
        <p:txBody>
          <a:bodyPr wrap="none">
            <a:spAutoFit/>
          </a:bodyPr>
          <a:lstStyle/>
          <a:p>
            <a:r>
              <a:rPr lang="en-US" sz="1100" dirty="0" smtClean="0"/>
              <a:t>S0||S2</a:t>
            </a:r>
            <a:endParaRPr lang="en-US" sz="1100" dirty="0"/>
          </a:p>
        </p:txBody>
      </p:sp>
      <p:sp>
        <p:nvSpPr>
          <p:cNvPr id="166" name="Rectangle 165"/>
          <p:cNvSpPr/>
          <p:nvPr/>
        </p:nvSpPr>
        <p:spPr>
          <a:xfrm>
            <a:off x="7519215" y="4998392"/>
            <a:ext cx="553513" cy="261610"/>
          </a:xfrm>
          <a:prstGeom prst="rect">
            <a:avLst/>
          </a:prstGeom>
        </p:spPr>
        <p:txBody>
          <a:bodyPr wrap="none">
            <a:spAutoFit/>
          </a:bodyPr>
          <a:lstStyle/>
          <a:p>
            <a:r>
              <a:rPr lang="en-US" sz="1100" dirty="0" smtClean="0"/>
              <a:t>S0&amp;S2</a:t>
            </a:r>
            <a:endParaRPr lang="en-US" sz="1100" dirty="0"/>
          </a:p>
        </p:txBody>
      </p:sp>
      <p:sp>
        <p:nvSpPr>
          <p:cNvPr id="167" name="Rectangle 166"/>
          <p:cNvSpPr/>
          <p:nvPr/>
        </p:nvSpPr>
        <p:spPr>
          <a:xfrm>
            <a:off x="7068030" y="3744050"/>
            <a:ext cx="351378" cy="261610"/>
          </a:xfrm>
          <a:prstGeom prst="rect">
            <a:avLst/>
          </a:prstGeom>
        </p:spPr>
        <p:txBody>
          <a:bodyPr wrap="none">
            <a:spAutoFit/>
          </a:bodyPr>
          <a:lstStyle/>
          <a:p>
            <a:r>
              <a:rPr lang="en-US" sz="1100" dirty="0" smtClean="0"/>
              <a:t>GC</a:t>
            </a:r>
            <a:endParaRPr lang="en-US" sz="1100" dirty="0"/>
          </a:p>
        </p:txBody>
      </p:sp>
      <p:sp>
        <p:nvSpPr>
          <p:cNvPr id="168" name="Rectangle 167"/>
          <p:cNvSpPr/>
          <p:nvPr/>
        </p:nvSpPr>
        <p:spPr>
          <a:xfrm>
            <a:off x="7138068" y="5117800"/>
            <a:ext cx="351378" cy="261610"/>
          </a:xfrm>
          <a:prstGeom prst="rect">
            <a:avLst/>
          </a:prstGeom>
        </p:spPr>
        <p:txBody>
          <a:bodyPr wrap="none">
            <a:spAutoFit/>
          </a:bodyPr>
          <a:lstStyle/>
          <a:p>
            <a:r>
              <a:rPr lang="en-US" sz="1100" dirty="0" smtClean="0"/>
              <a:t>GC</a:t>
            </a:r>
            <a:endParaRPr lang="en-US" sz="1100" dirty="0"/>
          </a:p>
        </p:txBody>
      </p:sp>
      <p:cxnSp>
        <p:nvCxnSpPr>
          <p:cNvPr id="170" name="Straight Arrow Connector 169"/>
          <p:cNvCxnSpPr/>
          <p:nvPr/>
        </p:nvCxnSpPr>
        <p:spPr>
          <a:xfrm>
            <a:off x="7402814" y="5559484"/>
            <a:ext cx="427503"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a:off x="7325410" y="4193997"/>
            <a:ext cx="427503"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7" name="TextBox 186"/>
          <p:cNvSpPr txBox="1"/>
          <p:nvPr/>
        </p:nvSpPr>
        <p:spPr>
          <a:xfrm>
            <a:off x="7333991" y="4228370"/>
            <a:ext cx="381836" cy="215444"/>
          </a:xfrm>
          <a:prstGeom prst="rect">
            <a:avLst/>
          </a:prstGeom>
          <a:noFill/>
        </p:spPr>
        <p:txBody>
          <a:bodyPr wrap="none" rtlCol="0">
            <a:spAutoFit/>
          </a:bodyPr>
          <a:lstStyle/>
          <a:p>
            <a:r>
              <a:rPr lang="en-US" sz="800" smtClean="0"/>
              <a:t>20ns</a:t>
            </a:r>
            <a:endParaRPr lang="en-US" sz="800" dirty="0"/>
          </a:p>
        </p:txBody>
      </p:sp>
      <p:sp>
        <p:nvSpPr>
          <p:cNvPr id="188" name="TextBox 187"/>
          <p:cNvSpPr txBox="1"/>
          <p:nvPr/>
        </p:nvSpPr>
        <p:spPr>
          <a:xfrm>
            <a:off x="7411391" y="5567494"/>
            <a:ext cx="381836" cy="215444"/>
          </a:xfrm>
          <a:prstGeom prst="rect">
            <a:avLst/>
          </a:prstGeom>
          <a:noFill/>
        </p:spPr>
        <p:txBody>
          <a:bodyPr wrap="none" rtlCol="0">
            <a:spAutoFit/>
          </a:bodyPr>
          <a:lstStyle/>
          <a:p>
            <a:r>
              <a:rPr lang="en-US" sz="800" smtClean="0"/>
              <a:t>20ns</a:t>
            </a:r>
            <a:endParaRPr lang="en-US" sz="800" dirty="0"/>
          </a:p>
        </p:txBody>
      </p:sp>
      <p:cxnSp>
        <p:nvCxnSpPr>
          <p:cNvPr id="189" name="Straight Arrow Connector 188"/>
          <p:cNvCxnSpPr/>
          <p:nvPr/>
        </p:nvCxnSpPr>
        <p:spPr>
          <a:xfrm>
            <a:off x="1377093" y="1857824"/>
            <a:ext cx="0" cy="737596"/>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1372983" y="1752521"/>
            <a:ext cx="1540357" cy="535531"/>
          </a:xfrm>
          <a:prstGeom prst="rect">
            <a:avLst/>
          </a:prstGeom>
          <a:noFill/>
        </p:spPr>
        <p:txBody>
          <a:bodyPr wrap="square" rtlCol="0">
            <a:spAutoFit/>
          </a:bodyPr>
          <a:lstStyle/>
          <a:p>
            <a:pPr>
              <a:lnSpc>
                <a:spcPct val="80000"/>
              </a:lnSpc>
            </a:pPr>
            <a:r>
              <a:rPr lang="en-US" sz="1200" dirty="0" smtClean="0"/>
              <a:t>To adjust S0 and S2 relative to each other for S0&amp;S2 and S0||S2</a:t>
            </a:r>
            <a:endParaRPr lang="en-US" sz="1200" dirty="0"/>
          </a:p>
        </p:txBody>
      </p:sp>
      <p:sp>
        <p:nvSpPr>
          <p:cNvPr id="193" name="TextBox 192"/>
          <p:cNvSpPr txBox="1"/>
          <p:nvPr/>
        </p:nvSpPr>
        <p:spPr>
          <a:xfrm>
            <a:off x="186599" y="526509"/>
            <a:ext cx="7114448" cy="461665"/>
          </a:xfrm>
          <a:prstGeom prst="rect">
            <a:avLst/>
          </a:prstGeom>
          <a:noFill/>
        </p:spPr>
        <p:txBody>
          <a:bodyPr wrap="none" rtlCol="0">
            <a:spAutoFit/>
          </a:bodyPr>
          <a:lstStyle/>
          <a:p>
            <a:r>
              <a:rPr lang="en-US" sz="2400" dirty="0" smtClean="0"/>
              <a:t>Single Arm Triggers (S0&amp;S2); (S0&amp;S2)&amp;GC; (S0||S2)&amp;GC</a:t>
            </a:r>
            <a:endParaRPr lang="en-US" sz="2400" dirty="0"/>
          </a:p>
        </p:txBody>
      </p:sp>
      <p:sp>
        <p:nvSpPr>
          <p:cNvPr id="194" name="TextBox 193"/>
          <p:cNvSpPr txBox="1"/>
          <p:nvPr/>
        </p:nvSpPr>
        <p:spPr>
          <a:xfrm>
            <a:off x="58181" y="5987045"/>
            <a:ext cx="4585743" cy="830997"/>
          </a:xfrm>
          <a:prstGeom prst="rect">
            <a:avLst/>
          </a:prstGeom>
          <a:noFill/>
        </p:spPr>
        <p:txBody>
          <a:bodyPr wrap="none" rtlCol="0">
            <a:spAutoFit/>
          </a:bodyPr>
          <a:lstStyle/>
          <a:p>
            <a:r>
              <a:rPr lang="en-US" sz="2400" dirty="0" smtClean="0"/>
              <a:t>S0&amp;S2, S0&amp;S2&amp;GC timed on S2</a:t>
            </a:r>
          </a:p>
          <a:p>
            <a:r>
              <a:rPr lang="en-US" sz="2400" dirty="0" smtClean="0"/>
              <a:t>(S0||S2)&amp;GC timed on S0 if S0 fires</a:t>
            </a:r>
            <a:endParaRPr lang="en-US" sz="2400" dirty="0"/>
          </a:p>
        </p:txBody>
      </p:sp>
      <p:cxnSp>
        <p:nvCxnSpPr>
          <p:cNvPr id="198" name="Straight Arrow Connector 197"/>
          <p:cNvCxnSpPr/>
          <p:nvPr/>
        </p:nvCxnSpPr>
        <p:spPr>
          <a:xfrm>
            <a:off x="7349047" y="4637331"/>
            <a:ext cx="146724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7813267" y="4598855"/>
            <a:ext cx="381836" cy="215444"/>
          </a:xfrm>
          <a:prstGeom prst="rect">
            <a:avLst/>
          </a:prstGeom>
          <a:noFill/>
        </p:spPr>
        <p:txBody>
          <a:bodyPr wrap="none" rtlCol="0">
            <a:spAutoFit/>
          </a:bodyPr>
          <a:lstStyle/>
          <a:p>
            <a:r>
              <a:rPr lang="en-US" sz="800" dirty="0"/>
              <a:t>5</a:t>
            </a:r>
            <a:r>
              <a:rPr lang="en-US" sz="800" dirty="0" smtClean="0"/>
              <a:t>0ns</a:t>
            </a:r>
            <a:endParaRPr lang="en-US" sz="800" dirty="0"/>
          </a:p>
        </p:txBody>
      </p:sp>
      <p:cxnSp>
        <p:nvCxnSpPr>
          <p:cNvPr id="201" name="Straight Arrow Connector 200"/>
          <p:cNvCxnSpPr/>
          <p:nvPr/>
        </p:nvCxnSpPr>
        <p:spPr>
          <a:xfrm>
            <a:off x="7391527" y="6011433"/>
            <a:ext cx="146724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2" name="TextBox 201"/>
          <p:cNvSpPr txBox="1"/>
          <p:nvPr/>
        </p:nvSpPr>
        <p:spPr>
          <a:xfrm>
            <a:off x="7855747" y="5972957"/>
            <a:ext cx="381836" cy="215444"/>
          </a:xfrm>
          <a:prstGeom prst="rect">
            <a:avLst/>
          </a:prstGeom>
          <a:noFill/>
        </p:spPr>
        <p:txBody>
          <a:bodyPr wrap="none" rtlCol="0">
            <a:spAutoFit/>
          </a:bodyPr>
          <a:lstStyle/>
          <a:p>
            <a:r>
              <a:rPr lang="en-US" sz="800" dirty="0"/>
              <a:t>5</a:t>
            </a:r>
            <a:r>
              <a:rPr lang="en-US" sz="800" dirty="0" smtClean="0"/>
              <a:t>0ns</a:t>
            </a:r>
            <a:endParaRPr lang="en-US" sz="800" dirty="0"/>
          </a:p>
        </p:txBody>
      </p:sp>
      <p:cxnSp>
        <p:nvCxnSpPr>
          <p:cNvPr id="169" name="Straight Connector 168"/>
          <p:cNvCxnSpPr/>
          <p:nvPr/>
        </p:nvCxnSpPr>
        <p:spPr>
          <a:xfrm>
            <a:off x="3735475" y="2088578"/>
            <a:ext cx="46792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3737379" y="1335579"/>
            <a:ext cx="0" cy="74709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4005025" y="2911631"/>
            <a:ext cx="192417"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5328729" y="4102315"/>
            <a:ext cx="40986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4414849" y="4627024"/>
            <a:ext cx="133572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2852739" y="4719419"/>
            <a:ext cx="93578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1" name="Straight Arrow Connector 194"/>
          <p:cNvCxnSpPr/>
          <p:nvPr/>
        </p:nvCxnSpPr>
        <p:spPr>
          <a:xfrm>
            <a:off x="7782076" y="4200673"/>
            <a:ext cx="83793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2" name="TextBox 195"/>
          <p:cNvSpPr txBox="1"/>
          <p:nvPr/>
        </p:nvSpPr>
        <p:spPr>
          <a:xfrm>
            <a:off x="7977429" y="4195061"/>
            <a:ext cx="382687" cy="215444"/>
          </a:xfrm>
          <a:prstGeom prst="rect">
            <a:avLst/>
          </a:prstGeom>
          <a:noFill/>
        </p:spPr>
        <p:txBody>
          <a:bodyPr wrap="none" rtlCol="0">
            <a:spAutoFit/>
          </a:bodyPr>
          <a:lstStyle/>
          <a:p>
            <a:r>
              <a:rPr lang="en-US" sz="800" dirty="0"/>
              <a:t>3</a:t>
            </a:r>
            <a:r>
              <a:rPr lang="en-US" sz="800" dirty="0" smtClean="0"/>
              <a:t>0ns</a:t>
            </a:r>
            <a:endParaRPr lang="en-US" sz="800" dirty="0"/>
          </a:p>
        </p:txBody>
      </p:sp>
      <p:sp>
        <p:nvSpPr>
          <p:cNvPr id="223" name="TextBox 195"/>
          <p:cNvSpPr txBox="1"/>
          <p:nvPr/>
        </p:nvSpPr>
        <p:spPr>
          <a:xfrm>
            <a:off x="8022617" y="5573976"/>
            <a:ext cx="382687" cy="215444"/>
          </a:xfrm>
          <a:prstGeom prst="rect">
            <a:avLst/>
          </a:prstGeom>
          <a:noFill/>
        </p:spPr>
        <p:txBody>
          <a:bodyPr wrap="none" rtlCol="0">
            <a:spAutoFit/>
          </a:bodyPr>
          <a:lstStyle/>
          <a:p>
            <a:r>
              <a:rPr lang="en-US" sz="800" dirty="0"/>
              <a:t>3</a:t>
            </a:r>
            <a:r>
              <a:rPr lang="en-US" sz="800" dirty="0" smtClean="0"/>
              <a:t>0ns</a:t>
            </a:r>
            <a:endParaRPr lang="en-US" sz="800" dirty="0"/>
          </a:p>
        </p:txBody>
      </p:sp>
      <p:cxnSp>
        <p:nvCxnSpPr>
          <p:cNvPr id="224" name="Straight Arrow Connector 194"/>
          <p:cNvCxnSpPr/>
          <p:nvPr/>
        </p:nvCxnSpPr>
        <p:spPr>
          <a:xfrm>
            <a:off x="7855747" y="5567494"/>
            <a:ext cx="83793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nvGrpSpPr>
          <p:cNvPr id="175" name="Group 121"/>
          <p:cNvGrpSpPr/>
          <p:nvPr/>
        </p:nvGrpSpPr>
        <p:grpSpPr>
          <a:xfrm>
            <a:off x="7129767" y="2701074"/>
            <a:ext cx="1835011" cy="567049"/>
            <a:chOff x="6532771" y="2327332"/>
            <a:chExt cx="1383086" cy="567049"/>
          </a:xfrm>
        </p:grpSpPr>
        <p:cxnSp>
          <p:nvCxnSpPr>
            <p:cNvPr id="176" name="Straight Connector 122"/>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23"/>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24"/>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25"/>
            <p:cNvCxnSpPr/>
            <p:nvPr/>
          </p:nvCxnSpPr>
          <p:spPr>
            <a:xfrm>
              <a:off x="7795268" y="2350545"/>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26"/>
            <p:cNvCxnSpPr/>
            <p:nvPr/>
          </p:nvCxnSpPr>
          <p:spPr>
            <a:xfrm>
              <a:off x="7771964"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25" name="Group 127"/>
          <p:cNvGrpSpPr/>
          <p:nvPr/>
        </p:nvGrpSpPr>
        <p:grpSpPr>
          <a:xfrm>
            <a:off x="7633691" y="2601386"/>
            <a:ext cx="1100461" cy="567049"/>
            <a:chOff x="6532771" y="2327332"/>
            <a:chExt cx="1383086" cy="567049"/>
          </a:xfrm>
        </p:grpSpPr>
        <p:cxnSp>
          <p:nvCxnSpPr>
            <p:cNvPr id="226" name="Straight Connector 128"/>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129"/>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130"/>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131"/>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132"/>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31" name="Rectangle 164"/>
          <p:cNvSpPr/>
          <p:nvPr/>
        </p:nvSpPr>
        <p:spPr>
          <a:xfrm>
            <a:off x="7439926" y="2351758"/>
            <a:ext cx="320922" cy="261610"/>
          </a:xfrm>
          <a:prstGeom prst="rect">
            <a:avLst/>
          </a:prstGeom>
        </p:spPr>
        <p:txBody>
          <a:bodyPr wrap="none">
            <a:spAutoFit/>
          </a:bodyPr>
          <a:lstStyle/>
          <a:p>
            <a:r>
              <a:rPr lang="en-US" sz="1100" dirty="0" smtClean="0"/>
              <a:t>S2</a:t>
            </a:r>
            <a:endParaRPr lang="en-US" sz="1100" dirty="0"/>
          </a:p>
        </p:txBody>
      </p:sp>
      <p:sp>
        <p:nvSpPr>
          <p:cNvPr id="232" name="Rectangle 166"/>
          <p:cNvSpPr/>
          <p:nvPr/>
        </p:nvSpPr>
        <p:spPr>
          <a:xfrm>
            <a:off x="7056529" y="2479526"/>
            <a:ext cx="320922" cy="261610"/>
          </a:xfrm>
          <a:prstGeom prst="rect">
            <a:avLst/>
          </a:prstGeom>
        </p:spPr>
        <p:txBody>
          <a:bodyPr wrap="none">
            <a:spAutoFit/>
          </a:bodyPr>
          <a:lstStyle/>
          <a:p>
            <a:r>
              <a:rPr lang="en-US" sz="1100" dirty="0" smtClean="0"/>
              <a:t>S0</a:t>
            </a:r>
            <a:endParaRPr lang="en-US" sz="1100" dirty="0"/>
          </a:p>
        </p:txBody>
      </p:sp>
      <p:cxnSp>
        <p:nvCxnSpPr>
          <p:cNvPr id="233" name="Straight Arrow Connector 170"/>
          <p:cNvCxnSpPr/>
          <p:nvPr/>
        </p:nvCxnSpPr>
        <p:spPr>
          <a:xfrm>
            <a:off x="7313909" y="2929473"/>
            <a:ext cx="427503"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34" name="TextBox 186"/>
          <p:cNvSpPr txBox="1"/>
          <p:nvPr/>
        </p:nvSpPr>
        <p:spPr>
          <a:xfrm>
            <a:off x="7322490" y="2963846"/>
            <a:ext cx="381836" cy="215444"/>
          </a:xfrm>
          <a:prstGeom prst="rect">
            <a:avLst/>
          </a:prstGeom>
          <a:noFill/>
        </p:spPr>
        <p:txBody>
          <a:bodyPr wrap="none" rtlCol="0">
            <a:spAutoFit/>
          </a:bodyPr>
          <a:lstStyle/>
          <a:p>
            <a:r>
              <a:rPr lang="en-US" sz="800" smtClean="0"/>
              <a:t>20ns</a:t>
            </a:r>
            <a:endParaRPr lang="en-US" sz="800" dirty="0"/>
          </a:p>
        </p:txBody>
      </p:sp>
      <p:cxnSp>
        <p:nvCxnSpPr>
          <p:cNvPr id="235" name="Straight Arrow Connector 197"/>
          <p:cNvCxnSpPr/>
          <p:nvPr/>
        </p:nvCxnSpPr>
        <p:spPr>
          <a:xfrm>
            <a:off x="7337546" y="3372807"/>
            <a:ext cx="146724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36" name="TextBox 198"/>
          <p:cNvSpPr txBox="1"/>
          <p:nvPr/>
        </p:nvSpPr>
        <p:spPr>
          <a:xfrm>
            <a:off x="7801766" y="3334331"/>
            <a:ext cx="381836" cy="215444"/>
          </a:xfrm>
          <a:prstGeom prst="rect">
            <a:avLst/>
          </a:prstGeom>
          <a:noFill/>
        </p:spPr>
        <p:txBody>
          <a:bodyPr wrap="none" rtlCol="0">
            <a:spAutoFit/>
          </a:bodyPr>
          <a:lstStyle/>
          <a:p>
            <a:r>
              <a:rPr lang="en-US" sz="800" dirty="0"/>
              <a:t>5</a:t>
            </a:r>
            <a:r>
              <a:rPr lang="en-US" sz="800" dirty="0" smtClean="0"/>
              <a:t>0ns</a:t>
            </a:r>
            <a:endParaRPr lang="en-US" sz="800" dirty="0"/>
          </a:p>
        </p:txBody>
      </p:sp>
      <p:cxnSp>
        <p:nvCxnSpPr>
          <p:cNvPr id="237" name="Straight Arrow Connector 194"/>
          <p:cNvCxnSpPr/>
          <p:nvPr/>
        </p:nvCxnSpPr>
        <p:spPr>
          <a:xfrm>
            <a:off x="7770575" y="2936149"/>
            <a:ext cx="83793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38" name="TextBox 195"/>
          <p:cNvSpPr txBox="1"/>
          <p:nvPr/>
        </p:nvSpPr>
        <p:spPr>
          <a:xfrm>
            <a:off x="7965928" y="2930537"/>
            <a:ext cx="382687" cy="215444"/>
          </a:xfrm>
          <a:prstGeom prst="rect">
            <a:avLst/>
          </a:prstGeom>
          <a:noFill/>
        </p:spPr>
        <p:txBody>
          <a:bodyPr wrap="none" rtlCol="0">
            <a:spAutoFit/>
          </a:bodyPr>
          <a:lstStyle/>
          <a:p>
            <a:r>
              <a:rPr lang="en-US" sz="800" dirty="0"/>
              <a:t>3</a:t>
            </a:r>
            <a:r>
              <a:rPr lang="en-US" sz="800" dirty="0" smtClean="0"/>
              <a:t>0ns</a:t>
            </a:r>
            <a:endParaRPr lang="en-US" sz="800" dirty="0"/>
          </a:p>
        </p:txBody>
      </p:sp>
      <p:grpSp>
        <p:nvGrpSpPr>
          <p:cNvPr id="239" name="Group 121"/>
          <p:cNvGrpSpPr/>
          <p:nvPr/>
        </p:nvGrpSpPr>
        <p:grpSpPr>
          <a:xfrm>
            <a:off x="7059923" y="1337490"/>
            <a:ext cx="1835011" cy="567049"/>
            <a:chOff x="6532771" y="2327332"/>
            <a:chExt cx="1383086" cy="567049"/>
          </a:xfrm>
        </p:grpSpPr>
        <p:cxnSp>
          <p:nvCxnSpPr>
            <p:cNvPr id="240" name="Straight Connector 122"/>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123"/>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124"/>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125"/>
            <p:cNvCxnSpPr/>
            <p:nvPr/>
          </p:nvCxnSpPr>
          <p:spPr>
            <a:xfrm>
              <a:off x="7795268" y="2350545"/>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126"/>
            <p:cNvCxnSpPr/>
            <p:nvPr/>
          </p:nvCxnSpPr>
          <p:spPr>
            <a:xfrm>
              <a:off x="7771964"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45" name="Group 127"/>
          <p:cNvGrpSpPr/>
          <p:nvPr/>
        </p:nvGrpSpPr>
        <p:grpSpPr>
          <a:xfrm>
            <a:off x="7563847" y="1237802"/>
            <a:ext cx="1100461" cy="567049"/>
            <a:chOff x="6532771" y="2327332"/>
            <a:chExt cx="1383086" cy="567049"/>
          </a:xfrm>
        </p:grpSpPr>
        <p:cxnSp>
          <p:nvCxnSpPr>
            <p:cNvPr id="246" name="Straight Connector 128"/>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7" name="Straight Connector 129"/>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130"/>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9" name="Straight Connector 131"/>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0" name="Straight Connector 132"/>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51" name="Rectangle 164"/>
          <p:cNvSpPr/>
          <p:nvPr/>
        </p:nvSpPr>
        <p:spPr>
          <a:xfrm>
            <a:off x="7370082" y="988174"/>
            <a:ext cx="320922" cy="261610"/>
          </a:xfrm>
          <a:prstGeom prst="rect">
            <a:avLst/>
          </a:prstGeom>
        </p:spPr>
        <p:txBody>
          <a:bodyPr wrap="none">
            <a:spAutoFit/>
          </a:bodyPr>
          <a:lstStyle/>
          <a:p>
            <a:r>
              <a:rPr lang="en-US" sz="1100" dirty="0" smtClean="0"/>
              <a:t>S2</a:t>
            </a:r>
            <a:endParaRPr lang="en-US" sz="1100" dirty="0"/>
          </a:p>
        </p:txBody>
      </p:sp>
      <p:sp>
        <p:nvSpPr>
          <p:cNvPr id="252" name="Rectangle 166"/>
          <p:cNvSpPr/>
          <p:nvPr/>
        </p:nvSpPr>
        <p:spPr>
          <a:xfrm>
            <a:off x="6986685" y="1115942"/>
            <a:ext cx="320922" cy="261610"/>
          </a:xfrm>
          <a:prstGeom prst="rect">
            <a:avLst/>
          </a:prstGeom>
        </p:spPr>
        <p:txBody>
          <a:bodyPr wrap="none">
            <a:spAutoFit/>
          </a:bodyPr>
          <a:lstStyle/>
          <a:p>
            <a:r>
              <a:rPr lang="en-US" sz="1100" dirty="0" smtClean="0"/>
              <a:t>S0</a:t>
            </a:r>
            <a:endParaRPr lang="en-US" sz="1100" dirty="0"/>
          </a:p>
        </p:txBody>
      </p:sp>
      <p:cxnSp>
        <p:nvCxnSpPr>
          <p:cNvPr id="253" name="Straight Arrow Connector 170"/>
          <p:cNvCxnSpPr/>
          <p:nvPr/>
        </p:nvCxnSpPr>
        <p:spPr>
          <a:xfrm>
            <a:off x="7244065" y="1565889"/>
            <a:ext cx="427503"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54" name="TextBox 186"/>
          <p:cNvSpPr txBox="1"/>
          <p:nvPr/>
        </p:nvSpPr>
        <p:spPr>
          <a:xfrm>
            <a:off x="7252646" y="1600262"/>
            <a:ext cx="381836" cy="215444"/>
          </a:xfrm>
          <a:prstGeom prst="rect">
            <a:avLst/>
          </a:prstGeom>
          <a:noFill/>
        </p:spPr>
        <p:txBody>
          <a:bodyPr wrap="none" rtlCol="0">
            <a:spAutoFit/>
          </a:bodyPr>
          <a:lstStyle/>
          <a:p>
            <a:r>
              <a:rPr lang="en-US" sz="800" smtClean="0"/>
              <a:t>20ns</a:t>
            </a:r>
            <a:endParaRPr lang="en-US" sz="800" dirty="0"/>
          </a:p>
        </p:txBody>
      </p:sp>
      <p:cxnSp>
        <p:nvCxnSpPr>
          <p:cNvPr id="255" name="Straight Arrow Connector 197"/>
          <p:cNvCxnSpPr/>
          <p:nvPr/>
        </p:nvCxnSpPr>
        <p:spPr>
          <a:xfrm>
            <a:off x="7267702" y="2009223"/>
            <a:ext cx="146724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56" name="TextBox 198"/>
          <p:cNvSpPr txBox="1"/>
          <p:nvPr/>
        </p:nvSpPr>
        <p:spPr>
          <a:xfrm>
            <a:off x="7731922" y="1970747"/>
            <a:ext cx="381836" cy="215444"/>
          </a:xfrm>
          <a:prstGeom prst="rect">
            <a:avLst/>
          </a:prstGeom>
          <a:noFill/>
        </p:spPr>
        <p:txBody>
          <a:bodyPr wrap="none" rtlCol="0">
            <a:spAutoFit/>
          </a:bodyPr>
          <a:lstStyle/>
          <a:p>
            <a:r>
              <a:rPr lang="en-US" sz="800" dirty="0"/>
              <a:t>5</a:t>
            </a:r>
            <a:r>
              <a:rPr lang="en-US" sz="800" dirty="0" smtClean="0"/>
              <a:t>0ns</a:t>
            </a:r>
            <a:endParaRPr lang="en-US" sz="800" dirty="0"/>
          </a:p>
        </p:txBody>
      </p:sp>
      <p:cxnSp>
        <p:nvCxnSpPr>
          <p:cNvPr id="257" name="Straight Arrow Connector 194"/>
          <p:cNvCxnSpPr/>
          <p:nvPr/>
        </p:nvCxnSpPr>
        <p:spPr>
          <a:xfrm>
            <a:off x="7700731" y="1572565"/>
            <a:ext cx="83793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58" name="TextBox 195"/>
          <p:cNvSpPr txBox="1"/>
          <p:nvPr/>
        </p:nvSpPr>
        <p:spPr>
          <a:xfrm>
            <a:off x="7896084" y="1566953"/>
            <a:ext cx="382687" cy="215444"/>
          </a:xfrm>
          <a:prstGeom prst="rect">
            <a:avLst/>
          </a:prstGeom>
          <a:noFill/>
        </p:spPr>
        <p:txBody>
          <a:bodyPr wrap="none" rtlCol="0">
            <a:spAutoFit/>
          </a:bodyPr>
          <a:lstStyle/>
          <a:p>
            <a:r>
              <a:rPr lang="en-US" sz="800" dirty="0"/>
              <a:t>3</a:t>
            </a:r>
            <a:r>
              <a:rPr lang="en-US" sz="800" dirty="0" smtClean="0"/>
              <a:t>0ns</a:t>
            </a:r>
            <a:endParaRPr lang="en-US" sz="800" dirty="0"/>
          </a:p>
        </p:txBody>
      </p:sp>
      <p:sp>
        <p:nvSpPr>
          <p:cNvPr id="154" name="TextBox 57"/>
          <p:cNvSpPr txBox="1"/>
          <p:nvPr/>
        </p:nvSpPr>
        <p:spPr>
          <a:xfrm>
            <a:off x="1199354" y="4671099"/>
            <a:ext cx="628185" cy="338554"/>
          </a:xfrm>
          <a:prstGeom prst="rect">
            <a:avLst/>
          </a:prstGeom>
          <a:noFill/>
        </p:spPr>
        <p:txBody>
          <a:bodyPr wrap="none" rtlCol="0">
            <a:spAutoFit/>
          </a:bodyPr>
          <a:lstStyle/>
          <a:p>
            <a:r>
              <a:rPr lang="en-US" sz="1600" dirty="0"/>
              <a:t>d</a:t>
            </a:r>
            <a:r>
              <a:rPr lang="en-US" sz="1600" dirty="0" smtClean="0"/>
              <a:t>elay</a:t>
            </a:r>
          </a:p>
        </p:txBody>
      </p:sp>
      <p:pic>
        <p:nvPicPr>
          <p:cNvPr id="155" name="Picture 14" descr="Screen Shot 2017-07-17 at 11.21.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398" y="4543760"/>
            <a:ext cx="503418" cy="209112"/>
          </a:xfrm>
          <a:prstGeom prst="rect">
            <a:avLst/>
          </a:prstGeom>
        </p:spPr>
      </p:pic>
      <p:sp>
        <p:nvSpPr>
          <p:cNvPr id="157" name="TextBox 191"/>
          <p:cNvSpPr txBox="1"/>
          <p:nvPr/>
        </p:nvSpPr>
        <p:spPr>
          <a:xfrm>
            <a:off x="1089757" y="4937922"/>
            <a:ext cx="1540357" cy="387798"/>
          </a:xfrm>
          <a:prstGeom prst="rect">
            <a:avLst/>
          </a:prstGeom>
          <a:noFill/>
        </p:spPr>
        <p:txBody>
          <a:bodyPr wrap="square" rtlCol="0">
            <a:spAutoFit/>
          </a:bodyPr>
          <a:lstStyle/>
          <a:p>
            <a:pPr>
              <a:lnSpc>
                <a:spcPct val="80000"/>
              </a:lnSpc>
            </a:pPr>
            <a:r>
              <a:rPr lang="en-US" sz="1200" dirty="0" smtClean="0"/>
              <a:t>To adjust GC analog sum to S0&amp;S2</a:t>
            </a:r>
            <a:endParaRPr lang="en-US" sz="1200" dirty="0"/>
          </a:p>
        </p:txBody>
      </p:sp>
      <p:sp>
        <p:nvSpPr>
          <p:cNvPr id="158" name="TextBox 157"/>
          <p:cNvSpPr txBox="1"/>
          <p:nvPr/>
        </p:nvSpPr>
        <p:spPr>
          <a:xfrm>
            <a:off x="-15814" y="-8318"/>
            <a:ext cx="4734790" cy="584776"/>
          </a:xfrm>
          <a:prstGeom prst="rect">
            <a:avLst/>
          </a:prstGeom>
          <a:noFill/>
        </p:spPr>
        <p:txBody>
          <a:bodyPr wrap="none" rtlCol="0">
            <a:spAutoFit/>
          </a:bodyPr>
          <a:lstStyle/>
          <a:p>
            <a:r>
              <a:rPr lang="en-US" sz="3200" dirty="0" smtClean="0"/>
              <a:t>Previously, on Florian’s talk</a:t>
            </a:r>
            <a:endParaRPr lang="en-US" sz="3200" dirty="0"/>
          </a:p>
        </p:txBody>
      </p:sp>
    </p:spTree>
    <p:extLst>
      <p:ext uri="{BB962C8B-B14F-4D97-AF65-F5344CB8AC3E}">
        <p14:creationId xmlns:p14="http://schemas.microsoft.com/office/powerpoint/2010/main" val="22054197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0" y="2580711"/>
            <a:ext cx="9144000" cy="1862048"/>
          </a:xfrm>
          <a:prstGeom prst="rect">
            <a:avLst/>
          </a:prstGeom>
          <a:noFill/>
        </p:spPr>
        <p:txBody>
          <a:bodyPr wrap="square" rtlCol="0">
            <a:spAutoFit/>
          </a:bodyPr>
          <a:lstStyle/>
          <a:p>
            <a:pPr algn="ctr"/>
            <a:r>
              <a:rPr lang="en-US" sz="11500" dirty="0" smtClean="0"/>
              <a:t>RHRS</a:t>
            </a:r>
            <a:endParaRPr lang="en-US" sz="11500" dirty="0"/>
          </a:p>
        </p:txBody>
      </p:sp>
    </p:spTree>
    <p:extLst>
      <p:ext uri="{BB962C8B-B14F-4D97-AF65-F5344CB8AC3E}">
        <p14:creationId xmlns:p14="http://schemas.microsoft.com/office/powerpoint/2010/main" val="7399496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p:cNvSpPr/>
          <p:nvPr/>
        </p:nvSpPr>
        <p:spPr>
          <a:xfrm>
            <a:off x="5092914" y="1429569"/>
            <a:ext cx="3956700" cy="3115025"/>
          </a:xfrm>
          <a:prstGeom prst="rect">
            <a:avLst/>
          </a:prstGeom>
          <a:solidFill>
            <a:schemeClr val="bg1">
              <a:lumMod val="95000"/>
            </a:schemeClr>
          </a:solidFill>
          <a:ln>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212348" y="5027409"/>
            <a:ext cx="4453316" cy="1240766"/>
          </a:xfrm>
          <a:prstGeom prst="rect">
            <a:avLst/>
          </a:prstGeom>
          <a:solidFill>
            <a:schemeClr val="bg1">
              <a:lumMod val="95000"/>
            </a:schemeClr>
          </a:solidFill>
          <a:ln>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212347" y="3200110"/>
            <a:ext cx="4453317" cy="1562515"/>
          </a:xfrm>
          <a:prstGeom prst="rect">
            <a:avLst/>
          </a:prstGeom>
          <a:solidFill>
            <a:schemeClr val="bg1">
              <a:lumMod val="95000"/>
            </a:schemeClr>
          </a:solidFill>
          <a:ln>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2346" y="438142"/>
            <a:ext cx="4453317" cy="2527995"/>
          </a:xfrm>
          <a:prstGeom prst="rect">
            <a:avLst/>
          </a:prstGeom>
          <a:solidFill>
            <a:schemeClr val="bg1">
              <a:lumMod val="95000"/>
            </a:schemeClr>
          </a:solidFill>
          <a:ln>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99093"/>
            <a:ext cx="0" cy="29321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2773203" y="2234626"/>
            <a:ext cx="134091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8" name="TextBox 137"/>
          <p:cNvSpPr txBox="1"/>
          <p:nvPr/>
        </p:nvSpPr>
        <p:spPr>
          <a:xfrm>
            <a:off x="3289776" y="2226897"/>
            <a:ext cx="480796" cy="307777"/>
          </a:xfrm>
          <a:prstGeom prst="rect">
            <a:avLst/>
          </a:prstGeom>
          <a:noFill/>
        </p:spPr>
        <p:txBody>
          <a:bodyPr wrap="none" rtlCol="0">
            <a:spAutoFit/>
          </a:bodyPr>
          <a:lstStyle/>
          <a:p>
            <a:r>
              <a:rPr lang="en-US" sz="1400" dirty="0" smtClean="0"/>
              <a:t>8 ns</a:t>
            </a:r>
            <a:endParaRPr lang="en-US" sz="1400" dirty="0"/>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4" name="Rectangle 153"/>
          <p:cNvSpPr/>
          <p:nvPr/>
        </p:nvSpPr>
        <p:spPr>
          <a:xfrm>
            <a:off x="5243451" y="2637958"/>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278510" y="2684561"/>
            <a:ext cx="407721" cy="369332"/>
          </a:xfrm>
          <a:prstGeom prst="rect">
            <a:avLst/>
          </a:prstGeom>
          <a:noFill/>
        </p:spPr>
        <p:txBody>
          <a:bodyPr wrap="none" rtlCol="0">
            <a:spAutoFit/>
          </a:bodyPr>
          <a:lstStyle/>
          <a:p>
            <a:r>
              <a:rPr lang="en-US" dirty="0" smtClean="0"/>
              <a:t>S2</a:t>
            </a:r>
            <a:endParaRPr lang="en-US" dirty="0"/>
          </a:p>
        </p:txBody>
      </p:sp>
      <p:sp>
        <p:nvSpPr>
          <p:cNvPr id="156" name="Rectangle 155"/>
          <p:cNvSpPr/>
          <p:nvPr/>
        </p:nvSpPr>
        <p:spPr>
          <a:xfrm>
            <a:off x="5243451" y="219381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5278510" y="2228767"/>
            <a:ext cx="407721" cy="369332"/>
          </a:xfrm>
          <a:prstGeom prst="rect">
            <a:avLst/>
          </a:prstGeom>
          <a:noFill/>
        </p:spPr>
        <p:txBody>
          <a:bodyPr wrap="none" rtlCol="0">
            <a:spAutoFit/>
          </a:bodyPr>
          <a:lstStyle/>
          <a:p>
            <a:r>
              <a:rPr lang="en-US" dirty="0" smtClean="0"/>
              <a:t>S0</a:t>
            </a:r>
            <a:endParaRPr lang="en-US"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5243451" y="309672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p:cNvSpPr txBox="1"/>
          <p:nvPr/>
        </p:nvSpPr>
        <p:spPr>
          <a:xfrm>
            <a:off x="5278510" y="3143328"/>
            <a:ext cx="453970" cy="369332"/>
          </a:xfrm>
          <a:prstGeom prst="rect">
            <a:avLst/>
          </a:prstGeom>
          <a:noFill/>
        </p:spPr>
        <p:txBody>
          <a:bodyPr wrap="none" rtlCol="0">
            <a:spAutoFit/>
          </a:bodyPr>
          <a:lstStyle/>
          <a:p>
            <a:r>
              <a:rPr lang="en-US" dirty="0" smtClean="0"/>
              <a:t>GC</a:t>
            </a:r>
            <a:endParaRPr lang="en-US" dirty="0"/>
          </a:p>
        </p:txBody>
      </p:sp>
      <p:sp>
        <p:nvSpPr>
          <p:cNvPr id="45" name="TextBox 44"/>
          <p:cNvSpPr txBox="1"/>
          <p:nvPr/>
        </p:nvSpPr>
        <p:spPr>
          <a:xfrm>
            <a:off x="8306743" y="326488"/>
            <a:ext cx="685216" cy="369332"/>
          </a:xfrm>
          <a:prstGeom prst="rect">
            <a:avLst/>
          </a:prstGeom>
          <a:noFill/>
        </p:spPr>
        <p:txBody>
          <a:bodyPr wrap="none" rtlCol="0">
            <a:spAutoFit/>
          </a:bodyPr>
          <a:lstStyle/>
          <a:p>
            <a:r>
              <a:rPr lang="en-US" dirty="0"/>
              <a:t>R</a:t>
            </a:r>
            <a:r>
              <a:rPr lang="en-US" dirty="0" smtClean="0"/>
              <a:t>HRS</a:t>
            </a:r>
            <a:endParaRPr lang="en-US" dirty="0"/>
          </a:p>
        </p:txBody>
      </p:sp>
      <p:sp>
        <p:nvSpPr>
          <p:cNvPr id="164" name="Rectangle 163"/>
          <p:cNvSpPr/>
          <p:nvPr/>
        </p:nvSpPr>
        <p:spPr>
          <a:xfrm>
            <a:off x="1555757"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548788"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1</a:t>
            </a:r>
            <a:r>
              <a:rPr lang="en-US" sz="1400" dirty="0" smtClean="0"/>
              <a:t>0 ns</a:t>
            </a:r>
            <a:endParaRPr lang="en-US" sz="1400" dirty="0"/>
          </a:p>
        </p:txBody>
      </p:sp>
      <p:cxnSp>
        <p:nvCxnSpPr>
          <p:cNvPr id="166" name="Straight Arrow Connector 165"/>
          <p:cNvCxnSpPr/>
          <p:nvPr/>
        </p:nvCxnSpPr>
        <p:spPr>
          <a:xfrm>
            <a:off x="1022331" y="3739742"/>
            <a:ext cx="54182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149244" y="3739742"/>
            <a:ext cx="42998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a:off x="1022331" y="4299923"/>
            <a:ext cx="274824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6 ns</a:t>
            </a:r>
            <a:endParaRPr lang="en-US" sz="1400" dirty="0"/>
          </a:p>
        </p:txBody>
      </p:sp>
      <p:sp>
        <p:nvSpPr>
          <p:cNvPr id="172" name="TextBox 171"/>
          <p:cNvSpPr txBox="1"/>
          <p:nvPr/>
        </p:nvSpPr>
        <p:spPr>
          <a:xfrm>
            <a:off x="2147597" y="3408945"/>
            <a:ext cx="480796" cy="307777"/>
          </a:xfrm>
          <a:prstGeom prst="rect">
            <a:avLst/>
          </a:prstGeom>
          <a:noFill/>
        </p:spPr>
        <p:txBody>
          <a:bodyPr wrap="none" rtlCol="0">
            <a:spAutoFit/>
          </a:bodyPr>
          <a:lstStyle/>
          <a:p>
            <a:r>
              <a:rPr lang="en-US" sz="1400" dirty="0"/>
              <a:t>1</a:t>
            </a:r>
            <a:r>
              <a:rPr lang="en-US" sz="1400" dirty="0" smtClean="0"/>
              <a:t> ns</a:t>
            </a:r>
            <a:endParaRPr lang="en-US" sz="1400" dirty="0"/>
          </a:p>
        </p:txBody>
      </p:sp>
      <p:cxnSp>
        <p:nvCxnSpPr>
          <p:cNvPr id="174" name="Straight Connector 173"/>
          <p:cNvCxnSpPr/>
          <p:nvPr/>
        </p:nvCxnSpPr>
        <p:spPr>
          <a:xfrm>
            <a:off x="4114119" y="4015735"/>
            <a:ext cx="721509"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617114" cy="307777"/>
          </a:xfrm>
          <a:prstGeom prst="rect">
            <a:avLst/>
          </a:prstGeom>
          <a:noFill/>
        </p:spPr>
        <p:txBody>
          <a:bodyPr wrap="none" rtlCol="0">
            <a:spAutoFit/>
          </a:bodyPr>
          <a:lstStyle/>
          <a:p>
            <a:r>
              <a:rPr lang="en-US" sz="1400" dirty="0" smtClean="0"/>
              <a:t>0.3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smtClean="0"/>
              <a:t>2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226660" y="5334632"/>
            <a:ext cx="480796" cy="307777"/>
          </a:xfrm>
          <a:prstGeom prst="rect">
            <a:avLst/>
          </a:prstGeom>
          <a:noFill/>
        </p:spPr>
        <p:txBody>
          <a:bodyPr wrap="none" rtlCol="0">
            <a:spAutoFit/>
          </a:bodyPr>
          <a:lstStyle/>
          <a:p>
            <a:r>
              <a:rPr lang="en-US" sz="1400" dirty="0" smtClean="0"/>
              <a:t>8 ns</a:t>
            </a:r>
            <a:endParaRPr lang="en-US" sz="1400" dirty="0"/>
          </a:p>
        </p:txBody>
      </p:sp>
      <p:sp>
        <p:nvSpPr>
          <p:cNvPr id="193" name="Rectangle 192"/>
          <p:cNvSpPr/>
          <p:nvPr/>
        </p:nvSpPr>
        <p:spPr>
          <a:xfrm>
            <a:off x="7190276" y="1545332"/>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p:cNvSpPr/>
          <p:nvPr/>
        </p:nvSpPr>
        <p:spPr>
          <a:xfrm>
            <a:off x="7190276" y="2269026"/>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7190276" y="2992874"/>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7190276" y="3715887"/>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7" name="Straight Arrow Connector 196"/>
          <p:cNvCxnSpPr/>
          <p:nvPr/>
        </p:nvCxnSpPr>
        <p:spPr>
          <a:xfrm>
            <a:off x="6059100" y="1699093"/>
            <a:ext cx="1131176"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a:off x="5697883" y="2508808"/>
            <a:ext cx="149239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a:off x="6443620" y="2013259"/>
            <a:ext cx="74665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a:off x="5686231" y="2860890"/>
            <a:ext cx="149239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5697883" y="2295228"/>
            <a:ext cx="361217"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6059100" y="1699093"/>
            <a:ext cx="0" cy="59613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5686231" y="2753058"/>
            <a:ext cx="75738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V="1">
            <a:off x="6443620" y="2013453"/>
            <a:ext cx="0" cy="7396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8" name="TextBox 217"/>
          <p:cNvSpPr txBox="1"/>
          <p:nvPr/>
        </p:nvSpPr>
        <p:spPr>
          <a:xfrm>
            <a:off x="7190276" y="1717540"/>
            <a:ext cx="977857" cy="261610"/>
          </a:xfrm>
          <a:prstGeom prst="rect">
            <a:avLst/>
          </a:prstGeom>
          <a:noFill/>
        </p:spPr>
        <p:txBody>
          <a:bodyPr wrap="square" rtlCol="0">
            <a:spAutoFit/>
          </a:bodyPr>
          <a:lstStyle/>
          <a:p>
            <a:pPr algn="ctr"/>
            <a:r>
              <a:rPr lang="en-US" sz="1100" dirty="0" smtClean="0"/>
              <a:t>(S0||S2)</a:t>
            </a:r>
            <a:endParaRPr lang="en-US" sz="1100" dirty="0"/>
          </a:p>
        </p:txBody>
      </p:sp>
      <p:sp>
        <p:nvSpPr>
          <p:cNvPr id="219" name="TextBox 218"/>
          <p:cNvSpPr txBox="1"/>
          <p:nvPr/>
        </p:nvSpPr>
        <p:spPr>
          <a:xfrm>
            <a:off x="7190276" y="2464505"/>
            <a:ext cx="977857" cy="261610"/>
          </a:xfrm>
          <a:prstGeom prst="rect">
            <a:avLst/>
          </a:prstGeom>
          <a:noFill/>
        </p:spPr>
        <p:txBody>
          <a:bodyPr wrap="square" rtlCol="0">
            <a:spAutoFit/>
          </a:bodyPr>
          <a:lstStyle/>
          <a:p>
            <a:pPr algn="ctr"/>
            <a:r>
              <a:rPr lang="en-US" sz="1100" dirty="0" smtClean="0"/>
              <a:t>(S0&amp;S2)</a:t>
            </a:r>
            <a:endParaRPr lang="en-US" sz="1100" dirty="0"/>
          </a:p>
        </p:txBody>
      </p:sp>
      <p:sp>
        <p:nvSpPr>
          <p:cNvPr id="220" name="TextBox 219"/>
          <p:cNvSpPr txBox="1"/>
          <p:nvPr/>
        </p:nvSpPr>
        <p:spPr>
          <a:xfrm>
            <a:off x="7190276" y="3223413"/>
            <a:ext cx="977857" cy="261610"/>
          </a:xfrm>
          <a:prstGeom prst="rect">
            <a:avLst/>
          </a:prstGeom>
          <a:noFill/>
        </p:spPr>
        <p:txBody>
          <a:bodyPr wrap="square" rtlCol="0">
            <a:spAutoFit/>
          </a:bodyPr>
          <a:lstStyle/>
          <a:p>
            <a:pPr algn="ctr"/>
            <a:r>
              <a:rPr lang="en-US" sz="1100" dirty="0" smtClean="0"/>
              <a:t>(S0||S2)&amp;GC</a:t>
            </a:r>
            <a:endParaRPr lang="en-US" sz="1100" dirty="0"/>
          </a:p>
        </p:txBody>
      </p:sp>
      <p:sp>
        <p:nvSpPr>
          <p:cNvPr id="221" name="TextBox 220"/>
          <p:cNvSpPr txBox="1"/>
          <p:nvPr/>
        </p:nvSpPr>
        <p:spPr>
          <a:xfrm>
            <a:off x="7190276" y="3950313"/>
            <a:ext cx="977857" cy="261610"/>
          </a:xfrm>
          <a:prstGeom prst="rect">
            <a:avLst/>
          </a:prstGeom>
          <a:noFill/>
        </p:spPr>
        <p:txBody>
          <a:bodyPr wrap="square" rtlCol="0">
            <a:spAutoFit/>
          </a:bodyPr>
          <a:lstStyle/>
          <a:p>
            <a:pPr algn="ctr"/>
            <a:r>
              <a:rPr lang="en-US" sz="1100" dirty="0" smtClean="0"/>
              <a:t>(S0&amp;S2)&amp;GC</a:t>
            </a:r>
            <a:endParaRPr lang="en-US" sz="1100" dirty="0"/>
          </a:p>
        </p:txBody>
      </p:sp>
      <p:cxnSp>
        <p:nvCxnSpPr>
          <p:cNvPr id="222" name="Straight Arrow Connector 221"/>
          <p:cNvCxnSpPr/>
          <p:nvPr/>
        </p:nvCxnSpPr>
        <p:spPr>
          <a:xfrm>
            <a:off x="5697883" y="3223413"/>
            <a:ext cx="1492393"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p:nvPr/>
        </p:nvCxnSpPr>
        <p:spPr>
          <a:xfrm>
            <a:off x="6443620" y="3950313"/>
            <a:ext cx="746656"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5697883" y="3424633"/>
            <a:ext cx="745737"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6444539" y="3424633"/>
            <a:ext cx="0" cy="52568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0" name="Straight Arrow Connector 229"/>
          <p:cNvCxnSpPr/>
          <p:nvPr/>
        </p:nvCxnSpPr>
        <p:spPr>
          <a:xfrm flipH="1">
            <a:off x="8166916" y="3953681"/>
            <a:ext cx="27965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8436760" y="2495799"/>
            <a:ext cx="9809" cy="145451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p:nvPr/>
        </p:nvCxnSpPr>
        <p:spPr>
          <a:xfrm flipH="1">
            <a:off x="8168133" y="3228218"/>
            <a:ext cx="55930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8727437" y="1840844"/>
            <a:ext cx="0" cy="1382569"/>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42" name="TextBox 241"/>
          <p:cNvSpPr txBox="1"/>
          <p:nvPr/>
        </p:nvSpPr>
        <p:spPr>
          <a:xfrm>
            <a:off x="6552798" y="1427082"/>
            <a:ext cx="480796" cy="307777"/>
          </a:xfrm>
          <a:prstGeom prst="rect">
            <a:avLst/>
          </a:prstGeom>
          <a:noFill/>
        </p:spPr>
        <p:txBody>
          <a:bodyPr wrap="none" rtlCol="0">
            <a:spAutoFit/>
          </a:bodyPr>
          <a:lstStyle/>
          <a:p>
            <a:r>
              <a:rPr lang="en-US" sz="1400" dirty="0" smtClean="0"/>
              <a:t>1 ns</a:t>
            </a:r>
            <a:endParaRPr lang="en-US" sz="1400" dirty="0"/>
          </a:p>
        </p:txBody>
      </p:sp>
      <p:sp>
        <p:nvSpPr>
          <p:cNvPr id="243" name="TextBox 242"/>
          <p:cNvSpPr txBox="1"/>
          <p:nvPr/>
        </p:nvSpPr>
        <p:spPr>
          <a:xfrm>
            <a:off x="6552798" y="1754434"/>
            <a:ext cx="480796" cy="307777"/>
          </a:xfrm>
          <a:prstGeom prst="rect">
            <a:avLst/>
          </a:prstGeom>
          <a:noFill/>
        </p:spPr>
        <p:txBody>
          <a:bodyPr wrap="none" rtlCol="0">
            <a:spAutoFit/>
          </a:bodyPr>
          <a:lstStyle/>
          <a:p>
            <a:r>
              <a:rPr lang="en-US" sz="1400" dirty="0" smtClean="0"/>
              <a:t>1 ns</a:t>
            </a:r>
            <a:endParaRPr lang="en-US" sz="1400" dirty="0"/>
          </a:p>
        </p:txBody>
      </p:sp>
      <p:sp>
        <p:nvSpPr>
          <p:cNvPr id="244" name="TextBox 243"/>
          <p:cNvSpPr txBox="1"/>
          <p:nvPr/>
        </p:nvSpPr>
        <p:spPr>
          <a:xfrm>
            <a:off x="6552798" y="2244870"/>
            <a:ext cx="480796" cy="307777"/>
          </a:xfrm>
          <a:prstGeom prst="rect">
            <a:avLst/>
          </a:prstGeom>
          <a:noFill/>
        </p:spPr>
        <p:txBody>
          <a:bodyPr wrap="none" rtlCol="0">
            <a:spAutoFit/>
          </a:bodyPr>
          <a:lstStyle/>
          <a:p>
            <a:r>
              <a:rPr lang="en-US" sz="1400" dirty="0" smtClean="0"/>
              <a:t>1 ns</a:t>
            </a:r>
            <a:endParaRPr lang="en-US" sz="1400" dirty="0"/>
          </a:p>
        </p:txBody>
      </p:sp>
      <p:sp>
        <p:nvSpPr>
          <p:cNvPr id="245" name="TextBox 244"/>
          <p:cNvSpPr txBox="1"/>
          <p:nvPr/>
        </p:nvSpPr>
        <p:spPr>
          <a:xfrm>
            <a:off x="6560164" y="2603005"/>
            <a:ext cx="480796" cy="307777"/>
          </a:xfrm>
          <a:prstGeom prst="rect">
            <a:avLst/>
          </a:prstGeom>
          <a:noFill/>
        </p:spPr>
        <p:txBody>
          <a:bodyPr wrap="none" rtlCol="0">
            <a:spAutoFit/>
          </a:bodyPr>
          <a:lstStyle/>
          <a:p>
            <a:r>
              <a:rPr lang="en-US" sz="1400" dirty="0" smtClean="0"/>
              <a:t>1 ns</a:t>
            </a:r>
            <a:endParaRPr lang="en-US" sz="1400" dirty="0"/>
          </a:p>
        </p:txBody>
      </p:sp>
      <p:sp>
        <p:nvSpPr>
          <p:cNvPr id="246" name="TextBox 245"/>
          <p:cNvSpPr txBox="1"/>
          <p:nvPr/>
        </p:nvSpPr>
        <p:spPr>
          <a:xfrm>
            <a:off x="6560164" y="2966138"/>
            <a:ext cx="480796" cy="307777"/>
          </a:xfrm>
          <a:prstGeom prst="rect">
            <a:avLst/>
          </a:prstGeom>
          <a:noFill/>
        </p:spPr>
        <p:txBody>
          <a:bodyPr wrap="none" rtlCol="0">
            <a:spAutoFit/>
          </a:bodyPr>
          <a:lstStyle/>
          <a:p>
            <a:r>
              <a:rPr lang="en-US" sz="1400" dirty="0" smtClean="0"/>
              <a:t>1 ns</a:t>
            </a:r>
            <a:endParaRPr lang="en-US" sz="1400" dirty="0"/>
          </a:p>
        </p:txBody>
      </p:sp>
      <p:sp>
        <p:nvSpPr>
          <p:cNvPr id="247" name="TextBox 246"/>
          <p:cNvSpPr txBox="1"/>
          <p:nvPr/>
        </p:nvSpPr>
        <p:spPr>
          <a:xfrm>
            <a:off x="6571816" y="3687019"/>
            <a:ext cx="480796" cy="307777"/>
          </a:xfrm>
          <a:prstGeom prst="rect">
            <a:avLst/>
          </a:prstGeom>
          <a:noFill/>
        </p:spPr>
        <p:txBody>
          <a:bodyPr wrap="none" rtlCol="0">
            <a:spAutoFit/>
          </a:bodyPr>
          <a:lstStyle/>
          <a:p>
            <a:r>
              <a:rPr lang="en-US" sz="1400" dirty="0" smtClean="0"/>
              <a:t>1 ns</a:t>
            </a:r>
            <a:endParaRPr lang="en-US" sz="1400" dirty="0"/>
          </a:p>
        </p:txBody>
      </p:sp>
      <p:sp>
        <p:nvSpPr>
          <p:cNvPr id="248" name="TextBox 247"/>
          <p:cNvSpPr txBox="1"/>
          <p:nvPr/>
        </p:nvSpPr>
        <p:spPr>
          <a:xfrm>
            <a:off x="8203113" y="1577243"/>
            <a:ext cx="571791" cy="307777"/>
          </a:xfrm>
          <a:prstGeom prst="rect">
            <a:avLst/>
          </a:prstGeom>
          <a:noFill/>
        </p:spPr>
        <p:txBody>
          <a:bodyPr wrap="none" rtlCol="0">
            <a:spAutoFit/>
          </a:bodyPr>
          <a:lstStyle/>
          <a:p>
            <a:r>
              <a:rPr lang="en-US" sz="1400" dirty="0" smtClean="0"/>
              <a:t>16 ns</a:t>
            </a:r>
            <a:endParaRPr lang="en-US" sz="1400" dirty="0"/>
          </a:p>
        </p:txBody>
      </p:sp>
      <p:sp>
        <p:nvSpPr>
          <p:cNvPr id="249" name="TextBox 248"/>
          <p:cNvSpPr txBox="1"/>
          <p:nvPr/>
        </p:nvSpPr>
        <p:spPr>
          <a:xfrm>
            <a:off x="8378817" y="3632981"/>
            <a:ext cx="480796" cy="307777"/>
          </a:xfrm>
          <a:prstGeom prst="rect">
            <a:avLst/>
          </a:prstGeom>
          <a:noFill/>
        </p:spPr>
        <p:txBody>
          <a:bodyPr wrap="none" rtlCol="0">
            <a:spAutoFit/>
          </a:bodyPr>
          <a:lstStyle/>
          <a:p>
            <a:r>
              <a:rPr lang="en-US" sz="1400" dirty="0" smtClean="0"/>
              <a:t>1 ns</a:t>
            </a:r>
            <a:endParaRPr lang="en-US" sz="1400" dirty="0"/>
          </a:p>
        </p:txBody>
      </p:sp>
      <p:sp>
        <p:nvSpPr>
          <p:cNvPr id="250" name="TextBox 249"/>
          <p:cNvSpPr txBox="1"/>
          <p:nvPr/>
        </p:nvSpPr>
        <p:spPr>
          <a:xfrm>
            <a:off x="5162826" y="1840994"/>
            <a:ext cx="607784" cy="369332"/>
          </a:xfrm>
          <a:prstGeom prst="rect">
            <a:avLst/>
          </a:prstGeom>
          <a:noFill/>
        </p:spPr>
        <p:txBody>
          <a:bodyPr wrap="none" rtlCol="0">
            <a:spAutoFit/>
          </a:bodyPr>
          <a:lstStyle/>
          <a:p>
            <a:r>
              <a:rPr lang="en-US" dirty="0" smtClean="0"/>
              <a:t>FIFO</a:t>
            </a:r>
            <a:endParaRPr lang="en-US" dirty="0"/>
          </a:p>
        </p:txBody>
      </p:sp>
      <p:sp>
        <p:nvSpPr>
          <p:cNvPr id="251" name="TextBox 250"/>
          <p:cNvSpPr txBox="1"/>
          <p:nvPr/>
        </p:nvSpPr>
        <p:spPr>
          <a:xfrm>
            <a:off x="4179179" y="3746292"/>
            <a:ext cx="571791" cy="307777"/>
          </a:xfrm>
          <a:prstGeom prst="rect">
            <a:avLst/>
          </a:prstGeom>
          <a:noFill/>
        </p:spPr>
        <p:txBody>
          <a:bodyPr wrap="none" rtlCol="0">
            <a:spAutoFit/>
          </a:bodyPr>
          <a:lstStyle/>
          <a:p>
            <a:r>
              <a:rPr lang="en-US" sz="1400" dirty="0" smtClean="0"/>
              <a:t>17 </a:t>
            </a:r>
            <a:r>
              <a:rPr lang="en-US" sz="1400" dirty="0" smtClean="0"/>
              <a:t>ns</a:t>
            </a:r>
            <a:endParaRPr lang="en-US" sz="1400" dirty="0"/>
          </a:p>
        </p:txBody>
      </p:sp>
      <p:sp>
        <p:nvSpPr>
          <p:cNvPr id="129" name="Rectangle 128"/>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TextBox 132"/>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137" name="TextBox 136"/>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9" name="TextBox 8"/>
          <p:cNvSpPr txBox="1"/>
          <p:nvPr/>
        </p:nvSpPr>
        <p:spPr>
          <a:xfrm>
            <a:off x="227356" y="5774340"/>
            <a:ext cx="1011457" cy="544765"/>
          </a:xfrm>
          <a:prstGeom prst="rect">
            <a:avLst/>
          </a:prstGeom>
          <a:noFill/>
        </p:spPr>
        <p:txBody>
          <a:bodyPr wrap="square" rtlCol="0">
            <a:spAutoFit/>
          </a:bodyPr>
          <a:lstStyle/>
          <a:p>
            <a:pPr algn="ctr">
              <a:lnSpc>
                <a:spcPct val="80000"/>
              </a:lnSpc>
            </a:pPr>
            <a:r>
              <a:rPr lang="en-US" dirty="0" smtClean="0"/>
              <a:t>Analog sum</a:t>
            </a:r>
            <a:endParaRPr lang="en-US" dirty="0"/>
          </a:p>
        </p:txBody>
      </p:sp>
      <p:sp>
        <p:nvSpPr>
          <p:cNvPr id="115" name="Rectangle 114"/>
          <p:cNvSpPr/>
          <p:nvPr/>
        </p:nvSpPr>
        <p:spPr>
          <a:xfrm>
            <a:off x="2180286" y="1368944"/>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a:off x="1564154" y="1698942"/>
            <a:ext cx="616132" cy="15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1643120" y="1630998"/>
            <a:ext cx="480796" cy="307777"/>
          </a:xfrm>
          <a:prstGeom prst="rect">
            <a:avLst/>
          </a:prstGeom>
          <a:noFill/>
        </p:spPr>
        <p:txBody>
          <a:bodyPr wrap="none" rtlCol="0">
            <a:spAutoFit/>
          </a:bodyPr>
          <a:lstStyle/>
          <a:p>
            <a:r>
              <a:rPr lang="en-US" sz="1400" dirty="0" smtClean="0"/>
              <a:t>8 ns</a:t>
            </a:r>
            <a:endParaRPr lang="en-US" sz="1400" dirty="0"/>
          </a:p>
        </p:txBody>
      </p:sp>
      <p:sp>
        <p:nvSpPr>
          <p:cNvPr id="144" name="TextBox 143"/>
          <p:cNvSpPr txBox="1"/>
          <p:nvPr/>
        </p:nvSpPr>
        <p:spPr>
          <a:xfrm>
            <a:off x="2188243" y="1374862"/>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45" name="TextBox 144"/>
          <p:cNvSpPr txBox="1"/>
          <p:nvPr/>
        </p:nvSpPr>
        <p:spPr>
          <a:xfrm>
            <a:off x="2594220" y="351910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46" name="Rectangle 145"/>
          <p:cNvSpPr/>
          <p:nvPr/>
        </p:nvSpPr>
        <p:spPr>
          <a:xfrm>
            <a:off x="2592880" y="3519100"/>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8" name="Straight Arrow Connector 147"/>
          <p:cNvCxnSpPr/>
          <p:nvPr/>
        </p:nvCxnSpPr>
        <p:spPr>
          <a:xfrm>
            <a:off x="3187138" y="3746886"/>
            <a:ext cx="58343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49" name="Rectangle 148"/>
          <p:cNvSpPr/>
          <p:nvPr/>
        </p:nvSpPr>
        <p:spPr>
          <a:xfrm>
            <a:off x="3770572" y="3530549"/>
            <a:ext cx="469786"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3737394" y="3817969"/>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sp>
        <p:nvSpPr>
          <p:cNvPr id="153" name="TextBox 152"/>
          <p:cNvSpPr txBox="1"/>
          <p:nvPr/>
        </p:nvSpPr>
        <p:spPr>
          <a:xfrm>
            <a:off x="2594220" y="3527806"/>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55" name="TextBox 154"/>
          <p:cNvSpPr txBox="1"/>
          <p:nvPr/>
        </p:nvSpPr>
        <p:spPr>
          <a:xfrm>
            <a:off x="3222187" y="3424633"/>
            <a:ext cx="480796" cy="307777"/>
          </a:xfrm>
          <a:prstGeom prst="rect">
            <a:avLst/>
          </a:prstGeom>
          <a:noFill/>
        </p:spPr>
        <p:txBody>
          <a:bodyPr wrap="none" rtlCol="0">
            <a:spAutoFit/>
          </a:bodyPr>
          <a:lstStyle/>
          <a:p>
            <a:r>
              <a:rPr lang="en-US" sz="1400" dirty="0" smtClean="0"/>
              <a:t>3 ns</a:t>
            </a:r>
            <a:endParaRPr lang="en-US" sz="1400" dirty="0"/>
          </a:p>
        </p:txBody>
      </p:sp>
      <p:cxnSp>
        <p:nvCxnSpPr>
          <p:cNvPr id="161" name="Straight Connector 160"/>
          <p:cNvCxnSpPr/>
          <p:nvPr/>
        </p:nvCxnSpPr>
        <p:spPr>
          <a:xfrm>
            <a:off x="1316688" y="1553842"/>
            <a:ext cx="862257" cy="1"/>
          </a:xfrm>
          <a:prstGeom prst="line">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1538077" y="1252751"/>
            <a:ext cx="480796" cy="307777"/>
          </a:xfrm>
          <a:prstGeom prst="rect">
            <a:avLst/>
          </a:prstGeom>
          <a:noFill/>
        </p:spPr>
        <p:txBody>
          <a:bodyPr wrap="none" rtlCol="0">
            <a:spAutoFit/>
          </a:bodyPr>
          <a:lstStyle/>
          <a:p>
            <a:r>
              <a:rPr lang="en-US" sz="1400" dirty="0"/>
              <a:t>6</a:t>
            </a:r>
            <a:r>
              <a:rPr lang="en-US" sz="1400" dirty="0" smtClean="0"/>
              <a:t> ns</a:t>
            </a:r>
            <a:endParaRPr lang="en-US" sz="1400" dirty="0"/>
          </a:p>
        </p:txBody>
      </p:sp>
      <p:sp>
        <p:nvSpPr>
          <p:cNvPr id="163" name="TextBox 162"/>
          <p:cNvSpPr txBox="1"/>
          <p:nvPr/>
        </p:nvSpPr>
        <p:spPr>
          <a:xfrm>
            <a:off x="1731867" y="4255013"/>
            <a:ext cx="617114" cy="307777"/>
          </a:xfrm>
          <a:prstGeom prst="rect">
            <a:avLst/>
          </a:prstGeom>
          <a:noFill/>
        </p:spPr>
        <p:txBody>
          <a:bodyPr wrap="none" rtlCol="0">
            <a:spAutoFit/>
          </a:bodyPr>
          <a:lstStyle/>
          <a:p>
            <a:r>
              <a:rPr lang="en-US" sz="1400" dirty="0" smtClean="0"/>
              <a:t>0.5 ns</a:t>
            </a:r>
            <a:endParaRPr lang="en-US" sz="1400" dirty="0"/>
          </a:p>
        </p:txBody>
      </p:sp>
    </p:spTree>
    <p:extLst>
      <p:ext uri="{BB962C8B-B14F-4D97-AF65-F5344CB8AC3E}">
        <p14:creationId xmlns:p14="http://schemas.microsoft.com/office/powerpoint/2010/main" val="1403268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99093"/>
            <a:ext cx="0" cy="29321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553842"/>
            <a:ext cx="862257" cy="1"/>
          </a:xfrm>
          <a:prstGeom prst="line">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252751"/>
            <a:ext cx="480796" cy="307777"/>
          </a:xfrm>
          <a:prstGeom prst="rect">
            <a:avLst/>
          </a:prstGeom>
          <a:noFill/>
        </p:spPr>
        <p:txBody>
          <a:bodyPr wrap="none" rtlCol="0">
            <a:spAutoFit/>
          </a:bodyPr>
          <a:lstStyle/>
          <a:p>
            <a:r>
              <a:rPr lang="en-US" sz="1400" dirty="0"/>
              <a:t>6</a:t>
            </a:r>
            <a:r>
              <a:rPr lang="en-US" sz="1400" dirty="0" smtClean="0"/>
              <a:t>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2773203" y="2234626"/>
            <a:ext cx="134091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8" name="TextBox 137"/>
          <p:cNvSpPr txBox="1"/>
          <p:nvPr/>
        </p:nvSpPr>
        <p:spPr>
          <a:xfrm>
            <a:off x="3289776" y="2226897"/>
            <a:ext cx="480796" cy="307777"/>
          </a:xfrm>
          <a:prstGeom prst="rect">
            <a:avLst/>
          </a:prstGeom>
          <a:noFill/>
        </p:spPr>
        <p:txBody>
          <a:bodyPr wrap="none" rtlCol="0">
            <a:spAutoFit/>
          </a:bodyPr>
          <a:lstStyle/>
          <a:p>
            <a:r>
              <a:rPr lang="en-US" sz="1400" dirty="0" smtClean="0"/>
              <a:t>8 ns</a:t>
            </a:r>
            <a:endParaRPr lang="en-US" sz="1400" dirty="0"/>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306743" y="326488"/>
            <a:ext cx="685216" cy="369332"/>
          </a:xfrm>
          <a:prstGeom prst="rect">
            <a:avLst/>
          </a:prstGeom>
          <a:noFill/>
        </p:spPr>
        <p:txBody>
          <a:bodyPr wrap="none" rtlCol="0">
            <a:spAutoFit/>
          </a:bodyPr>
          <a:lstStyle/>
          <a:p>
            <a:r>
              <a:rPr lang="en-US" dirty="0"/>
              <a:t>R</a:t>
            </a:r>
            <a:r>
              <a:rPr lang="en-US" dirty="0" smtClean="0"/>
              <a:t>HRS</a:t>
            </a:r>
            <a:endParaRPr lang="en-US" dirty="0"/>
          </a:p>
        </p:txBody>
      </p:sp>
      <p:sp>
        <p:nvSpPr>
          <p:cNvPr id="164" name="Rectangle 163"/>
          <p:cNvSpPr/>
          <p:nvPr/>
        </p:nvSpPr>
        <p:spPr>
          <a:xfrm>
            <a:off x="1555757"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548788"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1</a:t>
            </a:r>
            <a:r>
              <a:rPr lang="en-US" sz="1400" dirty="0" smtClean="0"/>
              <a:t>0 ns</a:t>
            </a:r>
            <a:endParaRPr lang="en-US" sz="1400" dirty="0"/>
          </a:p>
        </p:txBody>
      </p:sp>
      <p:cxnSp>
        <p:nvCxnSpPr>
          <p:cNvPr id="166" name="Straight Arrow Connector 165"/>
          <p:cNvCxnSpPr/>
          <p:nvPr/>
        </p:nvCxnSpPr>
        <p:spPr>
          <a:xfrm>
            <a:off x="1022331" y="3739742"/>
            <a:ext cx="54182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149244" y="3739742"/>
            <a:ext cx="42998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a:off x="1022331" y="4299923"/>
            <a:ext cx="274824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6 ns</a:t>
            </a:r>
            <a:endParaRPr lang="en-US" sz="1400" dirty="0"/>
          </a:p>
        </p:txBody>
      </p:sp>
      <p:sp>
        <p:nvSpPr>
          <p:cNvPr id="172" name="TextBox 171"/>
          <p:cNvSpPr txBox="1"/>
          <p:nvPr/>
        </p:nvSpPr>
        <p:spPr>
          <a:xfrm>
            <a:off x="2147597" y="3408945"/>
            <a:ext cx="480796" cy="307777"/>
          </a:xfrm>
          <a:prstGeom prst="rect">
            <a:avLst/>
          </a:prstGeom>
          <a:noFill/>
        </p:spPr>
        <p:txBody>
          <a:bodyPr wrap="none" rtlCol="0">
            <a:spAutoFit/>
          </a:bodyPr>
          <a:lstStyle/>
          <a:p>
            <a:r>
              <a:rPr lang="en-US" sz="1400" dirty="0"/>
              <a:t>1</a:t>
            </a:r>
            <a:r>
              <a:rPr lang="en-US" sz="1400" dirty="0" smtClean="0"/>
              <a:t> ns</a:t>
            </a:r>
            <a:endParaRPr lang="en-US" sz="1400" dirty="0"/>
          </a:p>
        </p:txBody>
      </p:sp>
      <p:cxnSp>
        <p:nvCxnSpPr>
          <p:cNvPr id="174" name="Straight Connector 173"/>
          <p:cNvCxnSpPr/>
          <p:nvPr/>
        </p:nvCxnSpPr>
        <p:spPr>
          <a:xfrm>
            <a:off x="4114119" y="4015735"/>
            <a:ext cx="721509"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617114" cy="307777"/>
          </a:xfrm>
          <a:prstGeom prst="rect">
            <a:avLst/>
          </a:prstGeom>
          <a:noFill/>
        </p:spPr>
        <p:txBody>
          <a:bodyPr wrap="none" rtlCol="0">
            <a:spAutoFit/>
          </a:bodyPr>
          <a:lstStyle/>
          <a:p>
            <a:r>
              <a:rPr lang="en-US" sz="1400" dirty="0" smtClean="0"/>
              <a:t>0.3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smtClean="0"/>
              <a:t>2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226660" y="5334632"/>
            <a:ext cx="480796" cy="307777"/>
          </a:xfrm>
          <a:prstGeom prst="rect">
            <a:avLst/>
          </a:prstGeom>
          <a:noFill/>
        </p:spPr>
        <p:txBody>
          <a:bodyPr wrap="none" rtlCol="0">
            <a:spAutoFit/>
          </a:bodyPr>
          <a:lstStyle/>
          <a:p>
            <a:r>
              <a:rPr lang="en-US" sz="1400" dirty="0" smtClean="0"/>
              <a:t>8 ns</a:t>
            </a:r>
            <a:endParaRPr lang="en-US" sz="1400" dirty="0"/>
          </a:p>
        </p:txBody>
      </p:sp>
      <p:sp>
        <p:nvSpPr>
          <p:cNvPr id="251" name="TextBox 250"/>
          <p:cNvSpPr txBox="1"/>
          <p:nvPr/>
        </p:nvSpPr>
        <p:spPr>
          <a:xfrm>
            <a:off x="4179179" y="3746292"/>
            <a:ext cx="571791" cy="307777"/>
          </a:xfrm>
          <a:prstGeom prst="rect">
            <a:avLst/>
          </a:prstGeom>
          <a:noFill/>
        </p:spPr>
        <p:txBody>
          <a:bodyPr wrap="none" rtlCol="0">
            <a:spAutoFit/>
          </a:bodyPr>
          <a:lstStyle/>
          <a:p>
            <a:r>
              <a:rPr lang="en-US" sz="1400" dirty="0" smtClean="0"/>
              <a:t>17 </a:t>
            </a:r>
            <a:r>
              <a:rPr lang="en-US" sz="1400" dirty="0" smtClean="0"/>
              <a:t>ns</a:t>
            </a:r>
            <a:endParaRPr lang="en-US" sz="1400" dirty="0"/>
          </a:p>
        </p:txBody>
      </p:sp>
      <p:sp>
        <p:nvSpPr>
          <p:cNvPr id="129" name="Rectangle 128"/>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7356" y="5774340"/>
            <a:ext cx="1011457" cy="544765"/>
          </a:xfrm>
          <a:prstGeom prst="rect">
            <a:avLst/>
          </a:prstGeom>
          <a:noFill/>
        </p:spPr>
        <p:txBody>
          <a:bodyPr wrap="square" rtlCol="0">
            <a:spAutoFit/>
          </a:bodyPr>
          <a:lstStyle/>
          <a:p>
            <a:pPr algn="ctr">
              <a:lnSpc>
                <a:spcPct val="80000"/>
              </a:lnSpc>
            </a:pPr>
            <a:r>
              <a:rPr lang="en-US" dirty="0" smtClean="0"/>
              <a:t>Analog sum</a:t>
            </a:r>
            <a:endParaRPr lang="en-US" dirty="0"/>
          </a:p>
        </p:txBody>
      </p:sp>
      <p:sp>
        <p:nvSpPr>
          <p:cNvPr id="115" name="Rectangle 114"/>
          <p:cNvSpPr/>
          <p:nvPr/>
        </p:nvSpPr>
        <p:spPr>
          <a:xfrm>
            <a:off x="2180286" y="1368944"/>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a:off x="1564154" y="1698942"/>
            <a:ext cx="616132" cy="15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1643120" y="1630998"/>
            <a:ext cx="480796" cy="307777"/>
          </a:xfrm>
          <a:prstGeom prst="rect">
            <a:avLst/>
          </a:prstGeom>
          <a:noFill/>
        </p:spPr>
        <p:txBody>
          <a:bodyPr wrap="none" rtlCol="0">
            <a:spAutoFit/>
          </a:bodyPr>
          <a:lstStyle/>
          <a:p>
            <a:r>
              <a:rPr lang="en-US" sz="1400" dirty="0" smtClean="0"/>
              <a:t>8 ns</a:t>
            </a:r>
            <a:endParaRPr lang="en-US" sz="1400" dirty="0"/>
          </a:p>
        </p:txBody>
      </p:sp>
      <p:sp>
        <p:nvSpPr>
          <p:cNvPr id="144" name="TextBox 143"/>
          <p:cNvSpPr txBox="1"/>
          <p:nvPr/>
        </p:nvSpPr>
        <p:spPr>
          <a:xfrm>
            <a:off x="2188243" y="1374862"/>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45" name="TextBox 144"/>
          <p:cNvSpPr txBox="1"/>
          <p:nvPr/>
        </p:nvSpPr>
        <p:spPr>
          <a:xfrm>
            <a:off x="2594220" y="351910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46" name="Rectangle 145"/>
          <p:cNvSpPr/>
          <p:nvPr/>
        </p:nvSpPr>
        <p:spPr>
          <a:xfrm>
            <a:off x="2592880" y="3519100"/>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8" name="Straight Arrow Connector 147"/>
          <p:cNvCxnSpPr/>
          <p:nvPr/>
        </p:nvCxnSpPr>
        <p:spPr>
          <a:xfrm>
            <a:off x="3187138" y="3746886"/>
            <a:ext cx="58343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49" name="Rectangle 148"/>
          <p:cNvSpPr/>
          <p:nvPr/>
        </p:nvSpPr>
        <p:spPr>
          <a:xfrm>
            <a:off x="3770572" y="3530549"/>
            <a:ext cx="469786"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3737394" y="3817969"/>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sp>
        <p:nvSpPr>
          <p:cNvPr id="153" name="TextBox 152"/>
          <p:cNvSpPr txBox="1"/>
          <p:nvPr/>
        </p:nvSpPr>
        <p:spPr>
          <a:xfrm>
            <a:off x="2594220" y="3527806"/>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55" name="TextBox 154"/>
          <p:cNvSpPr txBox="1"/>
          <p:nvPr/>
        </p:nvSpPr>
        <p:spPr>
          <a:xfrm>
            <a:off x="3222187" y="3424633"/>
            <a:ext cx="480796" cy="307777"/>
          </a:xfrm>
          <a:prstGeom prst="rect">
            <a:avLst/>
          </a:prstGeom>
          <a:noFill/>
        </p:spPr>
        <p:txBody>
          <a:bodyPr wrap="none" rtlCol="0">
            <a:spAutoFit/>
          </a:bodyPr>
          <a:lstStyle/>
          <a:p>
            <a:r>
              <a:rPr lang="en-US" sz="1400" dirty="0" smtClean="0"/>
              <a:t>3 ns</a:t>
            </a:r>
            <a:endParaRPr lang="en-US" sz="1400" dirty="0"/>
          </a:p>
        </p:txBody>
      </p:sp>
      <p:cxnSp>
        <p:nvCxnSpPr>
          <p:cNvPr id="123" name="Straight Connector 122"/>
          <p:cNvCxnSpPr/>
          <p:nvPr/>
        </p:nvCxnSpPr>
        <p:spPr>
          <a:xfrm>
            <a:off x="227356" y="184301"/>
            <a:ext cx="5425981" cy="0"/>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731867" y="1135965"/>
            <a:ext cx="3654844"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2" name="Picture 1" descr="Photo Aug 29, 16 45 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711" y="815164"/>
            <a:ext cx="3605248" cy="2703936"/>
          </a:xfrm>
          <a:prstGeom prst="rect">
            <a:avLst/>
          </a:prstGeom>
          <a:ln w="38100" cmpd="sng">
            <a:solidFill>
              <a:srgbClr val="000000"/>
            </a:solidFill>
          </a:ln>
        </p:spPr>
      </p:pic>
      <p:cxnSp>
        <p:nvCxnSpPr>
          <p:cNvPr id="136" name="Straight Connector 135"/>
          <p:cNvCxnSpPr/>
          <p:nvPr/>
        </p:nvCxnSpPr>
        <p:spPr>
          <a:xfrm>
            <a:off x="5653337" y="184301"/>
            <a:ext cx="0" cy="630863"/>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227356" y="1005333"/>
            <a:ext cx="634899" cy="0"/>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V="1">
            <a:off x="230128" y="184301"/>
            <a:ext cx="0" cy="821032"/>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316687" y="1141793"/>
            <a:ext cx="415180" cy="343774"/>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5499439" y="1143197"/>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cxnSp>
        <p:nvCxnSpPr>
          <p:cNvPr id="162" name="Straight Connector 161"/>
          <p:cNvCxnSpPr/>
          <p:nvPr/>
        </p:nvCxnSpPr>
        <p:spPr>
          <a:xfrm>
            <a:off x="6198566" y="1813859"/>
            <a:ext cx="0" cy="263977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3" name="TextBox 162"/>
          <p:cNvSpPr txBox="1"/>
          <p:nvPr/>
        </p:nvSpPr>
        <p:spPr>
          <a:xfrm>
            <a:off x="5960419" y="4346929"/>
            <a:ext cx="569387" cy="369332"/>
          </a:xfrm>
          <a:prstGeom prst="rect">
            <a:avLst/>
          </a:prstGeom>
          <a:noFill/>
        </p:spPr>
        <p:txBody>
          <a:bodyPr wrap="none" rtlCol="0">
            <a:spAutoFit/>
          </a:bodyPr>
          <a:lstStyle/>
          <a:p>
            <a:r>
              <a:rPr lang="en-US" dirty="0" smtClean="0">
                <a:solidFill>
                  <a:srgbClr val="FF0000"/>
                </a:solidFill>
              </a:rPr>
              <a:t>0 ns</a:t>
            </a:r>
            <a:endParaRPr lang="en-US" dirty="0">
              <a:solidFill>
                <a:srgbClr val="FF0000"/>
              </a:solidFill>
            </a:endParaRPr>
          </a:p>
        </p:txBody>
      </p:sp>
      <p:cxnSp>
        <p:nvCxnSpPr>
          <p:cNvPr id="168" name="Straight Arrow Connector 167"/>
          <p:cNvCxnSpPr/>
          <p:nvPr/>
        </p:nvCxnSpPr>
        <p:spPr>
          <a:xfrm>
            <a:off x="5849003" y="4349601"/>
            <a:ext cx="34058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p:nvPr/>
        </p:nvCxnSpPr>
        <p:spPr>
          <a:xfrm flipH="1">
            <a:off x="6210157" y="4348673"/>
            <a:ext cx="34058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6" name="TextBox 185"/>
          <p:cNvSpPr txBox="1"/>
          <p:nvPr/>
        </p:nvSpPr>
        <p:spPr>
          <a:xfrm>
            <a:off x="1731867" y="4255013"/>
            <a:ext cx="617114" cy="307777"/>
          </a:xfrm>
          <a:prstGeom prst="rect">
            <a:avLst/>
          </a:prstGeom>
          <a:noFill/>
        </p:spPr>
        <p:txBody>
          <a:bodyPr wrap="none" rtlCol="0">
            <a:spAutoFit/>
          </a:bodyPr>
          <a:lstStyle/>
          <a:p>
            <a:r>
              <a:rPr lang="en-US" sz="1400" dirty="0" smtClean="0"/>
              <a:t>0.5 ns</a:t>
            </a:r>
            <a:endParaRPr lang="en-US" sz="1400" dirty="0"/>
          </a:p>
        </p:txBody>
      </p:sp>
      <p:sp>
        <p:nvSpPr>
          <p:cNvPr id="80" name="TextBox 79"/>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81" name="TextBox 80"/>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Tree>
    <p:extLst>
      <p:ext uri="{BB962C8B-B14F-4D97-AF65-F5344CB8AC3E}">
        <p14:creationId xmlns:p14="http://schemas.microsoft.com/office/powerpoint/2010/main" val="5968971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 Aug 29, 16 44 5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711" y="815165"/>
            <a:ext cx="3605248" cy="2703936"/>
          </a:xfrm>
          <a:prstGeom prst="rect">
            <a:avLst/>
          </a:prstGeom>
          <a:ln w="38100" cmpd="sng">
            <a:solidFill>
              <a:schemeClr val="tx1"/>
            </a:solidFill>
          </a:ln>
        </p:spPr>
      </p:pic>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a:off x="1561381" y="1924030"/>
            <a:ext cx="329198" cy="1606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923" cy="19571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99094"/>
            <a:ext cx="0" cy="22493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553842"/>
            <a:ext cx="862257" cy="1"/>
          </a:xfrm>
          <a:prstGeom prst="line">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2773203" y="2234626"/>
            <a:ext cx="134091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8" name="TextBox 137"/>
          <p:cNvSpPr txBox="1"/>
          <p:nvPr/>
        </p:nvSpPr>
        <p:spPr>
          <a:xfrm>
            <a:off x="3289776" y="2226897"/>
            <a:ext cx="480796" cy="307777"/>
          </a:xfrm>
          <a:prstGeom prst="rect">
            <a:avLst/>
          </a:prstGeom>
          <a:noFill/>
        </p:spPr>
        <p:txBody>
          <a:bodyPr wrap="none" rtlCol="0">
            <a:spAutoFit/>
          </a:bodyPr>
          <a:lstStyle/>
          <a:p>
            <a:r>
              <a:rPr lang="en-US" sz="1400" dirty="0" smtClean="0"/>
              <a:t>8 ns</a:t>
            </a:r>
            <a:endParaRPr lang="en-US" sz="1400" dirty="0"/>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306743" y="326488"/>
            <a:ext cx="685216" cy="369332"/>
          </a:xfrm>
          <a:prstGeom prst="rect">
            <a:avLst/>
          </a:prstGeom>
          <a:noFill/>
        </p:spPr>
        <p:txBody>
          <a:bodyPr wrap="none" rtlCol="0">
            <a:spAutoFit/>
          </a:bodyPr>
          <a:lstStyle/>
          <a:p>
            <a:r>
              <a:rPr lang="en-US" dirty="0"/>
              <a:t>R</a:t>
            </a:r>
            <a:r>
              <a:rPr lang="en-US" dirty="0" smtClean="0"/>
              <a:t>HRS</a:t>
            </a:r>
            <a:endParaRPr lang="en-US" dirty="0"/>
          </a:p>
        </p:txBody>
      </p:sp>
      <p:sp>
        <p:nvSpPr>
          <p:cNvPr id="164" name="Rectangle 163"/>
          <p:cNvSpPr/>
          <p:nvPr/>
        </p:nvSpPr>
        <p:spPr>
          <a:xfrm>
            <a:off x="1555757"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548788"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1</a:t>
            </a:r>
            <a:r>
              <a:rPr lang="en-US" sz="1400" dirty="0" smtClean="0"/>
              <a:t>0 ns</a:t>
            </a:r>
            <a:endParaRPr lang="en-US" sz="1400" dirty="0"/>
          </a:p>
        </p:txBody>
      </p:sp>
      <p:cxnSp>
        <p:nvCxnSpPr>
          <p:cNvPr id="166" name="Straight Arrow Connector 165"/>
          <p:cNvCxnSpPr/>
          <p:nvPr/>
        </p:nvCxnSpPr>
        <p:spPr>
          <a:xfrm>
            <a:off x="1022331" y="3739742"/>
            <a:ext cx="54182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149244" y="3739742"/>
            <a:ext cx="42998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a:off x="1022331" y="4299923"/>
            <a:ext cx="274824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6 ns</a:t>
            </a:r>
            <a:endParaRPr lang="en-US" sz="1400" dirty="0"/>
          </a:p>
        </p:txBody>
      </p:sp>
      <p:sp>
        <p:nvSpPr>
          <p:cNvPr id="172" name="TextBox 171"/>
          <p:cNvSpPr txBox="1"/>
          <p:nvPr/>
        </p:nvSpPr>
        <p:spPr>
          <a:xfrm>
            <a:off x="2147597" y="3408945"/>
            <a:ext cx="480796" cy="307777"/>
          </a:xfrm>
          <a:prstGeom prst="rect">
            <a:avLst/>
          </a:prstGeom>
          <a:noFill/>
        </p:spPr>
        <p:txBody>
          <a:bodyPr wrap="none" rtlCol="0">
            <a:spAutoFit/>
          </a:bodyPr>
          <a:lstStyle/>
          <a:p>
            <a:r>
              <a:rPr lang="en-US" sz="1400" dirty="0"/>
              <a:t>1</a:t>
            </a:r>
            <a:r>
              <a:rPr lang="en-US" sz="1400" dirty="0" smtClean="0"/>
              <a:t> ns</a:t>
            </a:r>
            <a:endParaRPr lang="en-US" sz="1400" dirty="0"/>
          </a:p>
        </p:txBody>
      </p:sp>
      <p:cxnSp>
        <p:nvCxnSpPr>
          <p:cNvPr id="174" name="Straight Connector 173"/>
          <p:cNvCxnSpPr/>
          <p:nvPr/>
        </p:nvCxnSpPr>
        <p:spPr>
          <a:xfrm>
            <a:off x="4114119" y="4015735"/>
            <a:ext cx="721509"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617114" cy="307777"/>
          </a:xfrm>
          <a:prstGeom prst="rect">
            <a:avLst/>
          </a:prstGeom>
          <a:noFill/>
        </p:spPr>
        <p:txBody>
          <a:bodyPr wrap="none" rtlCol="0">
            <a:spAutoFit/>
          </a:bodyPr>
          <a:lstStyle/>
          <a:p>
            <a:r>
              <a:rPr lang="en-US" sz="1400" dirty="0" smtClean="0"/>
              <a:t>0.3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smtClean="0"/>
              <a:t>2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226660" y="5334632"/>
            <a:ext cx="480796" cy="307777"/>
          </a:xfrm>
          <a:prstGeom prst="rect">
            <a:avLst/>
          </a:prstGeom>
          <a:noFill/>
        </p:spPr>
        <p:txBody>
          <a:bodyPr wrap="none" rtlCol="0">
            <a:spAutoFit/>
          </a:bodyPr>
          <a:lstStyle/>
          <a:p>
            <a:r>
              <a:rPr lang="en-US" sz="1400" dirty="0" smtClean="0"/>
              <a:t>8 ns</a:t>
            </a:r>
            <a:endParaRPr lang="en-US" sz="1400" dirty="0"/>
          </a:p>
        </p:txBody>
      </p:sp>
      <p:sp>
        <p:nvSpPr>
          <p:cNvPr id="251" name="TextBox 250"/>
          <p:cNvSpPr txBox="1"/>
          <p:nvPr/>
        </p:nvSpPr>
        <p:spPr>
          <a:xfrm>
            <a:off x="4179179" y="3746292"/>
            <a:ext cx="571791" cy="307777"/>
          </a:xfrm>
          <a:prstGeom prst="rect">
            <a:avLst/>
          </a:prstGeom>
          <a:noFill/>
        </p:spPr>
        <p:txBody>
          <a:bodyPr wrap="none" rtlCol="0">
            <a:spAutoFit/>
          </a:bodyPr>
          <a:lstStyle/>
          <a:p>
            <a:r>
              <a:rPr lang="en-US" sz="1400" dirty="0" smtClean="0"/>
              <a:t>17 </a:t>
            </a:r>
            <a:r>
              <a:rPr lang="en-US" sz="1400" dirty="0" smtClean="0"/>
              <a:t>ns</a:t>
            </a:r>
            <a:endParaRPr lang="en-US" sz="1400" dirty="0"/>
          </a:p>
        </p:txBody>
      </p:sp>
      <p:sp>
        <p:nvSpPr>
          <p:cNvPr id="129" name="Rectangle 128"/>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7356" y="5774340"/>
            <a:ext cx="1011457" cy="544765"/>
          </a:xfrm>
          <a:prstGeom prst="rect">
            <a:avLst/>
          </a:prstGeom>
          <a:noFill/>
        </p:spPr>
        <p:txBody>
          <a:bodyPr wrap="square" rtlCol="0">
            <a:spAutoFit/>
          </a:bodyPr>
          <a:lstStyle/>
          <a:p>
            <a:pPr algn="ctr">
              <a:lnSpc>
                <a:spcPct val="80000"/>
              </a:lnSpc>
            </a:pPr>
            <a:r>
              <a:rPr lang="en-US" dirty="0" smtClean="0"/>
              <a:t>Analog sum</a:t>
            </a:r>
            <a:endParaRPr lang="en-US" dirty="0"/>
          </a:p>
        </p:txBody>
      </p:sp>
      <p:sp>
        <p:nvSpPr>
          <p:cNvPr id="115" name="Rectangle 114"/>
          <p:cNvSpPr/>
          <p:nvPr/>
        </p:nvSpPr>
        <p:spPr>
          <a:xfrm>
            <a:off x="2180286" y="1368944"/>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a:off x="1564154" y="1698942"/>
            <a:ext cx="616132" cy="15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1643120" y="1630998"/>
            <a:ext cx="480796" cy="307777"/>
          </a:xfrm>
          <a:prstGeom prst="rect">
            <a:avLst/>
          </a:prstGeom>
          <a:noFill/>
        </p:spPr>
        <p:txBody>
          <a:bodyPr wrap="none" rtlCol="0">
            <a:spAutoFit/>
          </a:bodyPr>
          <a:lstStyle/>
          <a:p>
            <a:r>
              <a:rPr lang="en-US" sz="1400" dirty="0" smtClean="0"/>
              <a:t>8 ns</a:t>
            </a:r>
            <a:endParaRPr lang="en-US" sz="1400" dirty="0"/>
          </a:p>
        </p:txBody>
      </p:sp>
      <p:sp>
        <p:nvSpPr>
          <p:cNvPr id="144" name="TextBox 143"/>
          <p:cNvSpPr txBox="1"/>
          <p:nvPr/>
        </p:nvSpPr>
        <p:spPr>
          <a:xfrm>
            <a:off x="2188243" y="1374862"/>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45" name="TextBox 144"/>
          <p:cNvSpPr txBox="1"/>
          <p:nvPr/>
        </p:nvSpPr>
        <p:spPr>
          <a:xfrm>
            <a:off x="2594220" y="351910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46" name="Rectangle 145"/>
          <p:cNvSpPr/>
          <p:nvPr/>
        </p:nvSpPr>
        <p:spPr>
          <a:xfrm>
            <a:off x="2592880" y="3519100"/>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8" name="Straight Arrow Connector 147"/>
          <p:cNvCxnSpPr/>
          <p:nvPr/>
        </p:nvCxnSpPr>
        <p:spPr>
          <a:xfrm>
            <a:off x="3187138" y="3746886"/>
            <a:ext cx="58343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49" name="Rectangle 148"/>
          <p:cNvSpPr/>
          <p:nvPr/>
        </p:nvSpPr>
        <p:spPr>
          <a:xfrm>
            <a:off x="3770572" y="3530549"/>
            <a:ext cx="469786"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3737394" y="3817969"/>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sp>
        <p:nvSpPr>
          <p:cNvPr id="153" name="TextBox 152"/>
          <p:cNvSpPr txBox="1"/>
          <p:nvPr/>
        </p:nvSpPr>
        <p:spPr>
          <a:xfrm>
            <a:off x="2594220" y="3527806"/>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55" name="TextBox 154"/>
          <p:cNvSpPr txBox="1"/>
          <p:nvPr/>
        </p:nvSpPr>
        <p:spPr>
          <a:xfrm>
            <a:off x="3222187" y="3424633"/>
            <a:ext cx="480796" cy="307777"/>
          </a:xfrm>
          <a:prstGeom prst="rect">
            <a:avLst/>
          </a:prstGeom>
          <a:noFill/>
        </p:spPr>
        <p:txBody>
          <a:bodyPr wrap="none" rtlCol="0">
            <a:spAutoFit/>
          </a:bodyPr>
          <a:lstStyle/>
          <a:p>
            <a:r>
              <a:rPr lang="en-US" sz="1400" dirty="0" smtClean="0"/>
              <a:t>3 ns</a:t>
            </a:r>
            <a:endParaRPr lang="en-US" sz="1400" dirty="0"/>
          </a:p>
        </p:txBody>
      </p:sp>
      <p:cxnSp>
        <p:nvCxnSpPr>
          <p:cNvPr id="123" name="Straight Connector 122"/>
          <p:cNvCxnSpPr/>
          <p:nvPr/>
        </p:nvCxnSpPr>
        <p:spPr>
          <a:xfrm>
            <a:off x="227356" y="184301"/>
            <a:ext cx="5425981" cy="0"/>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43" idx="2"/>
          </p:cNvCxnSpPr>
          <p:nvPr/>
        </p:nvCxnSpPr>
        <p:spPr>
          <a:xfrm>
            <a:off x="1883518" y="1938775"/>
            <a:ext cx="3503193"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5653337" y="184301"/>
            <a:ext cx="0" cy="630863"/>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227356" y="1005333"/>
            <a:ext cx="2772" cy="1182689"/>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V="1">
            <a:off x="230128" y="184301"/>
            <a:ext cx="0" cy="821032"/>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1538077" y="1252751"/>
            <a:ext cx="480796" cy="307777"/>
          </a:xfrm>
          <a:prstGeom prst="rect">
            <a:avLst/>
          </a:prstGeom>
          <a:noFill/>
        </p:spPr>
        <p:txBody>
          <a:bodyPr wrap="none" rtlCol="0">
            <a:spAutoFit/>
          </a:bodyPr>
          <a:lstStyle/>
          <a:p>
            <a:r>
              <a:rPr lang="en-US" sz="1400" dirty="0"/>
              <a:t>6</a:t>
            </a:r>
            <a:r>
              <a:rPr lang="en-US" sz="1400" dirty="0" smtClean="0"/>
              <a:t> ns</a:t>
            </a:r>
            <a:endParaRPr lang="en-US" sz="1400" dirty="0"/>
          </a:p>
        </p:txBody>
      </p:sp>
      <p:cxnSp>
        <p:nvCxnSpPr>
          <p:cNvPr id="82" name="Straight Connector 81"/>
          <p:cNvCxnSpPr/>
          <p:nvPr/>
        </p:nvCxnSpPr>
        <p:spPr>
          <a:xfrm flipH="1">
            <a:off x="230128" y="2188022"/>
            <a:ext cx="388356" cy="0"/>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7043721" y="1940098"/>
            <a:ext cx="0" cy="263977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6254651" y="1940098"/>
            <a:ext cx="0" cy="263977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6254651" y="4514945"/>
            <a:ext cx="789070"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6309271" y="4514945"/>
            <a:ext cx="684803" cy="369332"/>
          </a:xfrm>
          <a:prstGeom prst="rect">
            <a:avLst/>
          </a:prstGeom>
          <a:noFill/>
        </p:spPr>
        <p:txBody>
          <a:bodyPr wrap="none" rtlCol="0">
            <a:spAutoFit/>
          </a:bodyPr>
          <a:lstStyle/>
          <a:p>
            <a:r>
              <a:rPr lang="en-US" dirty="0" smtClean="0">
                <a:solidFill>
                  <a:srgbClr val="FF0000"/>
                </a:solidFill>
              </a:rPr>
              <a:t>25 ns</a:t>
            </a:r>
            <a:endParaRPr lang="en-US" dirty="0">
              <a:solidFill>
                <a:srgbClr val="FF0000"/>
              </a:solidFill>
            </a:endParaRPr>
          </a:p>
        </p:txBody>
      </p:sp>
      <p:sp>
        <p:nvSpPr>
          <p:cNvPr id="90" name="TextBox 89"/>
          <p:cNvSpPr txBox="1"/>
          <p:nvPr/>
        </p:nvSpPr>
        <p:spPr>
          <a:xfrm>
            <a:off x="5499439" y="1143197"/>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sp>
        <p:nvSpPr>
          <p:cNvPr id="91" name="TextBox 90"/>
          <p:cNvSpPr txBox="1"/>
          <p:nvPr/>
        </p:nvSpPr>
        <p:spPr>
          <a:xfrm>
            <a:off x="1731867" y="4255013"/>
            <a:ext cx="617114" cy="307777"/>
          </a:xfrm>
          <a:prstGeom prst="rect">
            <a:avLst/>
          </a:prstGeom>
          <a:noFill/>
        </p:spPr>
        <p:txBody>
          <a:bodyPr wrap="none" rtlCol="0">
            <a:spAutoFit/>
          </a:bodyPr>
          <a:lstStyle/>
          <a:p>
            <a:r>
              <a:rPr lang="en-US" sz="1400" dirty="0" smtClean="0"/>
              <a:t>0.5 ns</a:t>
            </a:r>
            <a:endParaRPr lang="en-US" sz="1400" dirty="0"/>
          </a:p>
        </p:txBody>
      </p:sp>
      <p:sp>
        <p:nvSpPr>
          <p:cNvPr id="80" name="TextBox 79"/>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81" name="TextBox 80"/>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Tree>
    <p:extLst>
      <p:ext uri="{BB962C8B-B14F-4D97-AF65-F5344CB8AC3E}">
        <p14:creationId xmlns:p14="http://schemas.microsoft.com/office/powerpoint/2010/main" val="23911830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Aug 30, 15 01 5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792" y="2115480"/>
            <a:ext cx="3274608" cy="2455956"/>
          </a:xfrm>
          <a:prstGeom prst="rect">
            <a:avLst/>
          </a:prstGeom>
          <a:ln w="38100" cmpd="sng">
            <a:solidFill>
              <a:schemeClr val="tx1">
                <a:lumMod val="95000"/>
                <a:lumOff val="5000"/>
              </a:schemeClr>
            </a:solidFill>
          </a:ln>
        </p:spPr>
      </p:pic>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12" name="Straight Connector 11"/>
          <p:cNvCxnSpPr/>
          <p:nvPr/>
        </p:nvCxnSpPr>
        <p:spPr>
          <a:xfrm flipV="1">
            <a:off x="1561381" y="1699094"/>
            <a:ext cx="0" cy="29321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553842"/>
            <a:ext cx="862257" cy="1"/>
          </a:xfrm>
          <a:prstGeom prst="line">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2773203" y="2234626"/>
            <a:ext cx="134091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8" name="TextBox 137"/>
          <p:cNvSpPr txBox="1"/>
          <p:nvPr/>
        </p:nvSpPr>
        <p:spPr>
          <a:xfrm>
            <a:off x="3289776" y="2226897"/>
            <a:ext cx="480796" cy="307777"/>
          </a:xfrm>
          <a:prstGeom prst="rect">
            <a:avLst/>
          </a:prstGeom>
          <a:noFill/>
        </p:spPr>
        <p:txBody>
          <a:bodyPr wrap="none" rtlCol="0">
            <a:spAutoFit/>
          </a:bodyPr>
          <a:lstStyle/>
          <a:p>
            <a:r>
              <a:rPr lang="en-US" sz="1400" dirty="0" smtClean="0"/>
              <a:t>8 ns</a:t>
            </a:r>
            <a:endParaRPr lang="en-US" sz="1400" dirty="0"/>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306743" y="326488"/>
            <a:ext cx="685216" cy="369332"/>
          </a:xfrm>
          <a:prstGeom prst="rect">
            <a:avLst/>
          </a:prstGeom>
          <a:noFill/>
        </p:spPr>
        <p:txBody>
          <a:bodyPr wrap="none" rtlCol="0">
            <a:spAutoFit/>
          </a:bodyPr>
          <a:lstStyle/>
          <a:p>
            <a:r>
              <a:rPr lang="en-US" dirty="0"/>
              <a:t>R</a:t>
            </a:r>
            <a:r>
              <a:rPr lang="en-US" dirty="0" smtClean="0"/>
              <a:t>HRS</a:t>
            </a:r>
            <a:endParaRPr lang="en-US" dirty="0"/>
          </a:p>
        </p:txBody>
      </p:sp>
      <p:sp>
        <p:nvSpPr>
          <p:cNvPr id="164" name="Rectangle 163"/>
          <p:cNvSpPr/>
          <p:nvPr/>
        </p:nvSpPr>
        <p:spPr>
          <a:xfrm>
            <a:off x="1555757"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548788"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1</a:t>
            </a:r>
            <a:r>
              <a:rPr lang="en-US" sz="1400" dirty="0" smtClean="0"/>
              <a:t>0 ns</a:t>
            </a:r>
            <a:endParaRPr lang="en-US" sz="1400" dirty="0"/>
          </a:p>
        </p:txBody>
      </p:sp>
      <p:cxnSp>
        <p:nvCxnSpPr>
          <p:cNvPr id="166" name="Straight Arrow Connector 165"/>
          <p:cNvCxnSpPr/>
          <p:nvPr/>
        </p:nvCxnSpPr>
        <p:spPr>
          <a:xfrm>
            <a:off x="1022331" y="3739742"/>
            <a:ext cx="54182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149244" y="3739742"/>
            <a:ext cx="42998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a:off x="1022331" y="4299923"/>
            <a:ext cx="274824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6 ns</a:t>
            </a:r>
            <a:endParaRPr lang="en-US" sz="1400" dirty="0"/>
          </a:p>
        </p:txBody>
      </p:sp>
      <p:sp>
        <p:nvSpPr>
          <p:cNvPr id="172" name="TextBox 171"/>
          <p:cNvSpPr txBox="1"/>
          <p:nvPr/>
        </p:nvSpPr>
        <p:spPr>
          <a:xfrm>
            <a:off x="2147597" y="3408945"/>
            <a:ext cx="480796" cy="307777"/>
          </a:xfrm>
          <a:prstGeom prst="rect">
            <a:avLst/>
          </a:prstGeom>
          <a:noFill/>
        </p:spPr>
        <p:txBody>
          <a:bodyPr wrap="none" rtlCol="0">
            <a:spAutoFit/>
          </a:bodyPr>
          <a:lstStyle/>
          <a:p>
            <a:r>
              <a:rPr lang="en-US" sz="1400" dirty="0"/>
              <a:t>1</a:t>
            </a:r>
            <a:r>
              <a:rPr lang="en-US" sz="1400" dirty="0" smtClean="0"/>
              <a:t> ns</a:t>
            </a:r>
            <a:endParaRPr lang="en-US" sz="1400" dirty="0"/>
          </a:p>
        </p:txBody>
      </p:sp>
      <p:cxnSp>
        <p:nvCxnSpPr>
          <p:cNvPr id="174" name="Straight Connector 173"/>
          <p:cNvCxnSpPr/>
          <p:nvPr/>
        </p:nvCxnSpPr>
        <p:spPr>
          <a:xfrm>
            <a:off x="4114119" y="4015735"/>
            <a:ext cx="721509"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617114" cy="307777"/>
          </a:xfrm>
          <a:prstGeom prst="rect">
            <a:avLst/>
          </a:prstGeom>
          <a:noFill/>
        </p:spPr>
        <p:txBody>
          <a:bodyPr wrap="none" rtlCol="0">
            <a:spAutoFit/>
          </a:bodyPr>
          <a:lstStyle/>
          <a:p>
            <a:r>
              <a:rPr lang="en-US" sz="1400" dirty="0" smtClean="0"/>
              <a:t>0.3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smtClean="0"/>
              <a:t>2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226660" y="5334632"/>
            <a:ext cx="480796" cy="307777"/>
          </a:xfrm>
          <a:prstGeom prst="rect">
            <a:avLst/>
          </a:prstGeom>
          <a:noFill/>
        </p:spPr>
        <p:txBody>
          <a:bodyPr wrap="none" rtlCol="0">
            <a:spAutoFit/>
          </a:bodyPr>
          <a:lstStyle/>
          <a:p>
            <a:r>
              <a:rPr lang="en-US" sz="1400" dirty="0" smtClean="0"/>
              <a:t>8 ns</a:t>
            </a:r>
            <a:endParaRPr lang="en-US" sz="1400" dirty="0"/>
          </a:p>
        </p:txBody>
      </p:sp>
      <p:sp>
        <p:nvSpPr>
          <p:cNvPr id="251" name="TextBox 250"/>
          <p:cNvSpPr txBox="1"/>
          <p:nvPr/>
        </p:nvSpPr>
        <p:spPr>
          <a:xfrm>
            <a:off x="4179179" y="3746292"/>
            <a:ext cx="571791" cy="307777"/>
          </a:xfrm>
          <a:prstGeom prst="rect">
            <a:avLst/>
          </a:prstGeom>
          <a:noFill/>
        </p:spPr>
        <p:txBody>
          <a:bodyPr wrap="none" rtlCol="0">
            <a:spAutoFit/>
          </a:bodyPr>
          <a:lstStyle/>
          <a:p>
            <a:r>
              <a:rPr lang="en-US" sz="1400" dirty="0" smtClean="0"/>
              <a:t>17 </a:t>
            </a:r>
            <a:r>
              <a:rPr lang="en-US" sz="1400" dirty="0" smtClean="0"/>
              <a:t>ns</a:t>
            </a:r>
            <a:endParaRPr lang="en-US" sz="1400" dirty="0"/>
          </a:p>
        </p:txBody>
      </p:sp>
      <p:sp>
        <p:nvSpPr>
          <p:cNvPr id="129" name="Rectangle 128"/>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7356" y="5774340"/>
            <a:ext cx="1011457" cy="544765"/>
          </a:xfrm>
          <a:prstGeom prst="rect">
            <a:avLst/>
          </a:prstGeom>
          <a:noFill/>
        </p:spPr>
        <p:txBody>
          <a:bodyPr wrap="square" rtlCol="0">
            <a:spAutoFit/>
          </a:bodyPr>
          <a:lstStyle/>
          <a:p>
            <a:pPr algn="ctr">
              <a:lnSpc>
                <a:spcPct val="80000"/>
              </a:lnSpc>
            </a:pPr>
            <a:r>
              <a:rPr lang="en-US" dirty="0" smtClean="0"/>
              <a:t>Analog sum</a:t>
            </a:r>
            <a:endParaRPr lang="en-US" dirty="0"/>
          </a:p>
        </p:txBody>
      </p:sp>
      <p:sp>
        <p:nvSpPr>
          <p:cNvPr id="115" name="Rectangle 114"/>
          <p:cNvSpPr/>
          <p:nvPr/>
        </p:nvSpPr>
        <p:spPr>
          <a:xfrm>
            <a:off x="2180286" y="1368944"/>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a:off x="1564154" y="1698942"/>
            <a:ext cx="616132" cy="15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1643120" y="1630998"/>
            <a:ext cx="480796" cy="307777"/>
          </a:xfrm>
          <a:prstGeom prst="rect">
            <a:avLst/>
          </a:prstGeom>
          <a:noFill/>
        </p:spPr>
        <p:txBody>
          <a:bodyPr wrap="none" rtlCol="0">
            <a:spAutoFit/>
          </a:bodyPr>
          <a:lstStyle/>
          <a:p>
            <a:r>
              <a:rPr lang="en-US" sz="1400" dirty="0" smtClean="0"/>
              <a:t>8 ns</a:t>
            </a:r>
            <a:endParaRPr lang="en-US" sz="1400" dirty="0"/>
          </a:p>
        </p:txBody>
      </p:sp>
      <p:sp>
        <p:nvSpPr>
          <p:cNvPr id="144" name="TextBox 143"/>
          <p:cNvSpPr txBox="1"/>
          <p:nvPr/>
        </p:nvSpPr>
        <p:spPr>
          <a:xfrm>
            <a:off x="2188243" y="1374862"/>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45" name="TextBox 144"/>
          <p:cNvSpPr txBox="1"/>
          <p:nvPr/>
        </p:nvSpPr>
        <p:spPr>
          <a:xfrm>
            <a:off x="2594220" y="351910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46" name="Rectangle 145"/>
          <p:cNvSpPr/>
          <p:nvPr/>
        </p:nvSpPr>
        <p:spPr>
          <a:xfrm>
            <a:off x="2592880" y="3519100"/>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8" name="Straight Arrow Connector 147"/>
          <p:cNvCxnSpPr/>
          <p:nvPr/>
        </p:nvCxnSpPr>
        <p:spPr>
          <a:xfrm>
            <a:off x="3187138" y="3746886"/>
            <a:ext cx="58343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49" name="Rectangle 148"/>
          <p:cNvSpPr/>
          <p:nvPr/>
        </p:nvSpPr>
        <p:spPr>
          <a:xfrm>
            <a:off x="3770572" y="3530549"/>
            <a:ext cx="469786"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3737394" y="3817969"/>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sp>
        <p:nvSpPr>
          <p:cNvPr id="153" name="TextBox 152"/>
          <p:cNvSpPr txBox="1"/>
          <p:nvPr/>
        </p:nvSpPr>
        <p:spPr>
          <a:xfrm>
            <a:off x="2594220" y="3527806"/>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55" name="TextBox 154"/>
          <p:cNvSpPr txBox="1"/>
          <p:nvPr/>
        </p:nvSpPr>
        <p:spPr>
          <a:xfrm>
            <a:off x="3222187" y="3424633"/>
            <a:ext cx="480796" cy="307777"/>
          </a:xfrm>
          <a:prstGeom prst="rect">
            <a:avLst/>
          </a:prstGeom>
          <a:noFill/>
        </p:spPr>
        <p:txBody>
          <a:bodyPr wrap="none" rtlCol="0">
            <a:spAutoFit/>
          </a:bodyPr>
          <a:lstStyle/>
          <a:p>
            <a:r>
              <a:rPr lang="en-US" sz="1400" dirty="0" smtClean="0"/>
              <a:t>3 ns</a:t>
            </a:r>
            <a:endParaRPr lang="en-US" sz="1400" dirty="0"/>
          </a:p>
        </p:txBody>
      </p:sp>
      <p:sp>
        <p:nvSpPr>
          <p:cNvPr id="79" name="TextBox 78"/>
          <p:cNvSpPr txBox="1"/>
          <p:nvPr/>
        </p:nvSpPr>
        <p:spPr>
          <a:xfrm>
            <a:off x="1538077" y="1252751"/>
            <a:ext cx="480796" cy="307777"/>
          </a:xfrm>
          <a:prstGeom prst="rect">
            <a:avLst/>
          </a:prstGeom>
          <a:noFill/>
        </p:spPr>
        <p:txBody>
          <a:bodyPr wrap="none" rtlCol="0">
            <a:spAutoFit/>
          </a:bodyPr>
          <a:lstStyle/>
          <a:p>
            <a:r>
              <a:rPr lang="en-US" sz="1400" dirty="0"/>
              <a:t>6</a:t>
            </a:r>
            <a:r>
              <a:rPr lang="en-US" sz="1400" dirty="0" smtClean="0"/>
              <a:t> ns</a:t>
            </a:r>
            <a:endParaRPr lang="en-US" sz="1400" dirty="0"/>
          </a:p>
        </p:txBody>
      </p:sp>
      <p:cxnSp>
        <p:nvCxnSpPr>
          <p:cNvPr id="81" name="Straight Connector 80"/>
          <p:cNvCxnSpPr/>
          <p:nvPr/>
        </p:nvCxnSpPr>
        <p:spPr>
          <a:xfrm>
            <a:off x="767698" y="3116614"/>
            <a:ext cx="4988449"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77839" y="2996163"/>
            <a:ext cx="5577890"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83973" y="4255013"/>
            <a:ext cx="346337" cy="0"/>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183973" y="2996163"/>
            <a:ext cx="0" cy="1250579"/>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781739" y="3116614"/>
            <a:ext cx="0" cy="434496"/>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5922124" y="2283786"/>
            <a:ext cx="2441824" cy="369332"/>
          </a:xfrm>
          <a:prstGeom prst="rect">
            <a:avLst/>
          </a:prstGeom>
          <a:noFill/>
        </p:spPr>
        <p:txBody>
          <a:bodyPr wrap="square" rtlCol="0">
            <a:spAutoFit/>
          </a:bodyPr>
          <a:lstStyle/>
          <a:p>
            <a:r>
              <a:rPr lang="en-US" dirty="0" smtClean="0">
                <a:solidFill>
                  <a:schemeClr val="bg1"/>
                </a:solidFill>
              </a:rPr>
              <a:t>COSMICS</a:t>
            </a:r>
            <a:endParaRPr lang="en-US" dirty="0">
              <a:solidFill>
                <a:schemeClr val="bg1"/>
              </a:solidFill>
            </a:endParaRPr>
          </a:p>
        </p:txBody>
      </p:sp>
      <p:sp>
        <p:nvSpPr>
          <p:cNvPr id="96" name="TextBox 95"/>
          <p:cNvSpPr txBox="1"/>
          <p:nvPr/>
        </p:nvSpPr>
        <p:spPr>
          <a:xfrm>
            <a:off x="1731867" y="4255013"/>
            <a:ext cx="617114" cy="307777"/>
          </a:xfrm>
          <a:prstGeom prst="rect">
            <a:avLst/>
          </a:prstGeom>
          <a:noFill/>
        </p:spPr>
        <p:txBody>
          <a:bodyPr wrap="none" rtlCol="0">
            <a:spAutoFit/>
          </a:bodyPr>
          <a:lstStyle/>
          <a:p>
            <a:r>
              <a:rPr lang="en-US" sz="1400" dirty="0" smtClean="0"/>
              <a:t>0.5 ns</a:t>
            </a:r>
            <a:endParaRPr lang="en-US" sz="1400" dirty="0"/>
          </a:p>
        </p:txBody>
      </p:sp>
      <p:cxnSp>
        <p:nvCxnSpPr>
          <p:cNvPr id="97" name="Straight Connector 96"/>
          <p:cNvCxnSpPr/>
          <p:nvPr/>
        </p:nvCxnSpPr>
        <p:spPr>
          <a:xfrm>
            <a:off x="6804922" y="2855898"/>
            <a:ext cx="0" cy="263977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6656976" y="5417539"/>
            <a:ext cx="684803" cy="369332"/>
          </a:xfrm>
          <a:prstGeom prst="rect">
            <a:avLst/>
          </a:prstGeom>
          <a:noFill/>
        </p:spPr>
        <p:txBody>
          <a:bodyPr wrap="none" rtlCol="0">
            <a:spAutoFit/>
          </a:bodyPr>
          <a:lstStyle/>
          <a:p>
            <a:r>
              <a:rPr lang="en-US" dirty="0" smtClean="0">
                <a:solidFill>
                  <a:srgbClr val="FF0000"/>
                </a:solidFill>
              </a:rPr>
              <a:t>10 ns</a:t>
            </a:r>
            <a:endParaRPr lang="en-US" dirty="0">
              <a:solidFill>
                <a:srgbClr val="FF0000"/>
              </a:solidFill>
            </a:endParaRPr>
          </a:p>
        </p:txBody>
      </p:sp>
      <p:cxnSp>
        <p:nvCxnSpPr>
          <p:cNvPr id="100" name="Straight Arrow Connector 99"/>
          <p:cNvCxnSpPr/>
          <p:nvPr/>
        </p:nvCxnSpPr>
        <p:spPr>
          <a:xfrm>
            <a:off x="6464338" y="5391640"/>
            <a:ext cx="34058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H="1">
            <a:off x="6987434" y="5390712"/>
            <a:ext cx="34058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6987434" y="2855898"/>
            <a:ext cx="0" cy="263977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117048" y="1645606"/>
            <a:ext cx="2886352" cy="369332"/>
          </a:xfrm>
          <a:prstGeom prst="rect">
            <a:avLst/>
          </a:prstGeom>
          <a:noFill/>
        </p:spPr>
        <p:txBody>
          <a:bodyPr wrap="none" rtlCol="0">
            <a:spAutoFit/>
          </a:bodyPr>
          <a:lstStyle/>
          <a:p>
            <a:r>
              <a:rPr lang="en-US" dirty="0" smtClean="0"/>
              <a:t>trigger on S0 </a:t>
            </a:r>
            <a:r>
              <a:rPr lang="en-US" dirty="0" err="1" smtClean="0"/>
              <a:t>coinc</a:t>
            </a:r>
            <a:r>
              <a:rPr lang="en-US" dirty="0" smtClean="0"/>
              <a:t> (external)</a:t>
            </a:r>
            <a:endParaRPr lang="en-US" dirty="0"/>
          </a:p>
        </p:txBody>
      </p:sp>
      <p:sp>
        <p:nvSpPr>
          <p:cNvPr id="82" name="TextBox 81"/>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85" name="TextBox 84"/>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Tree>
    <p:extLst>
      <p:ext uri="{BB962C8B-B14F-4D97-AF65-F5344CB8AC3E}">
        <p14:creationId xmlns:p14="http://schemas.microsoft.com/office/powerpoint/2010/main" val="14702349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 Aug 29, 17 19 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462" y="1254006"/>
            <a:ext cx="3340140" cy="2505104"/>
          </a:xfrm>
          <a:prstGeom prst="rect">
            <a:avLst/>
          </a:prstGeom>
          <a:ln w="38100" cmpd="sng">
            <a:solidFill>
              <a:schemeClr val="tx1"/>
            </a:solidFill>
          </a:ln>
        </p:spPr>
      </p:pic>
      <p:pic>
        <p:nvPicPr>
          <p:cNvPr id="8" name="Picture 7" descr="Photo Aug 29, 17 20 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582" y="3772078"/>
            <a:ext cx="3337021" cy="2502767"/>
          </a:xfrm>
          <a:prstGeom prst="rect">
            <a:avLst/>
          </a:prstGeom>
          <a:ln w="38100" cmpd="sng">
            <a:solidFill>
              <a:schemeClr val="tx1"/>
            </a:solidFill>
          </a:ln>
        </p:spPr>
      </p:pic>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12" name="Straight Connector 11"/>
          <p:cNvCxnSpPr/>
          <p:nvPr/>
        </p:nvCxnSpPr>
        <p:spPr>
          <a:xfrm flipV="1">
            <a:off x="1561381" y="1699094"/>
            <a:ext cx="0" cy="29321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553842"/>
            <a:ext cx="862257" cy="1"/>
          </a:xfrm>
          <a:prstGeom prst="line">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2773203" y="2234626"/>
            <a:ext cx="134091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8" name="TextBox 137"/>
          <p:cNvSpPr txBox="1"/>
          <p:nvPr/>
        </p:nvSpPr>
        <p:spPr>
          <a:xfrm>
            <a:off x="3289776" y="2226897"/>
            <a:ext cx="480796" cy="307777"/>
          </a:xfrm>
          <a:prstGeom prst="rect">
            <a:avLst/>
          </a:prstGeom>
          <a:noFill/>
        </p:spPr>
        <p:txBody>
          <a:bodyPr wrap="none" rtlCol="0">
            <a:spAutoFit/>
          </a:bodyPr>
          <a:lstStyle/>
          <a:p>
            <a:r>
              <a:rPr lang="en-US" sz="1400" dirty="0" smtClean="0"/>
              <a:t>8 ns</a:t>
            </a:r>
            <a:endParaRPr lang="en-US" sz="1400" dirty="0"/>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306743" y="326488"/>
            <a:ext cx="685216" cy="369332"/>
          </a:xfrm>
          <a:prstGeom prst="rect">
            <a:avLst/>
          </a:prstGeom>
          <a:noFill/>
        </p:spPr>
        <p:txBody>
          <a:bodyPr wrap="none" rtlCol="0">
            <a:spAutoFit/>
          </a:bodyPr>
          <a:lstStyle/>
          <a:p>
            <a:r>
              <a:rPr lang="en-US" dirty="0"/>
              <a:t>R</a:t>
            </a:r>
            <a:r>
              <a:rPr lang="en-US" dirty="0" smtClean="0"/>
              <a:t>HRS</a:t>
            </a:r>
            <a:endParaRPr lang="en-US" dirty="0"/>
          </a:p>
        </p:txBody>
      </p:sp>
      <p:sp>
        <p:nvSpPr>
          <p:cNvPr id="164" name="Rectangle 163"/>
          <p:cNvSpPr/>
          <p:nvPr/>
        </p:nvSpPr>
        <p:spPr>
          <a:xfrm>
            <a:off x="1555757"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548788"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1</a:t>
            </a:r>
            <a:r>
              <a:rPr lang="en-US" sz="1400" dirty="0" smtClean="0"/>
              <a:t>0 ns</a:t>
            </a:r>
            <a:endParaRPr lang="en-US" sz="1400" dirty="0"/>
          </a:p>
        </p:txBody>
      </p:sp>
      <p:cxnSp>
        <p:nvCxnSpPr>
          <p:cNvPr id="166" name="Straight Arrow Connector 165"/>
          <p:cNvCxnSpPr/>
          <p:nvPr/>
        </p:nvCxnSpPr>
        <p:spPr>
          <a:xfrm>
            <a:off x="1022331" y="3739742"/>
            <a:ext cx="54182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149244" y="3739742"/>
            <a:ext cx="42998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a:off x="1022331" y="4299923"/>
            <a:ext cx="274824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6 ns</a:t>
            </a:r>
            <a:endParaRPr lang="en-US" sz="1400" dirty="0"/>
          </a:p>
        </p:txBody>
      </p:sp>
      <p:sp>
        <p:nvSpPr>
          <p:cNvPr id="172" name="TextBox 171"/>
          <p:cNvSpPr txBox="1"/>
          <p:nvPr/>
        </p:nvSpPr>
        <p:spPr>
          <a:xfrm>
            <a:off x="2147597" y="3408945"/>
            <a:ext cx="480796" cy="307777"/>
          </a:xfrm>
          <a:prstGeom prst="rect">
            <a:avLst/>
          </a:prstGeom>
          <a:noFill/>
        </p:spPr>
        <p:txBody>
          <a:bodyPr wrap="none" rtlCol="0">
            <a:spAutoFit/>
          </a:bodyPr>
          <a:lstStyle/>
          <a:p>
            <a:r>
              <a:rPr lang="en-US" sz="1400" dirty="0"/>
              <a:t>1</a:t>
            </a:r>
            <a:r>
              <a:rPr lang="en-US" sz="1400" dirty="0" smtClean="0"/>
              <a:t> ns</a:t>
            </a:r>
            <a:endParaRPr lang="en-US" sz="1400" dirty="0"/>
          </a:p>
        </p:txBody>
      </p:sp>
      <p:sp>
        <p:nvSpPr>
          <p:cNvPr id="173" name="TextBox 172"/>
          <p:cNvSpPr txBox="1"/>
          <p:nvPr/>
        </p:nvSpPr>
        <p:spPr>
          <a:xfrm>
            <a:off x="1731867" y="4255013"/>
            <a:ext cx="617114" cy="307777"/>
          </a:xfrm>
          <a:prstGeom prst="rect">
            <a:avLst/>
          </a:prstGeom>
          <a:noFill/>
        </p:spPr>
        <p:txBody>
          <a:bodyPr wrap="none" rtlCol="0">
            <a:spAutoFit/>
          </a:bodyPr>
          <a:lstStyle/>
          <a:p>
            <a:r>
              <a:rPr lang="en-US" sz="1400" dirty="0" smtClean="0"/>
              <a:t>0.5 ns</a:t>
            </a:r>
            <a:endParaRPr lang="en-US" sz="1400" dirty="0"/>
          </a:p>
        </p:txBody>
      </p:sp>
      <p:cxnSp>
        <p:nvCxnSpPr>
          <p:cNvPr id="174" name="Straight Connector 173"/>
          <p:cNvCxnSpPr/>
          <p:nvPr/>
        </p:nvCxnSpPr>
        <p:spPr>
          <a:xfrm>
            <a:off x="4114119" y="4015735"/>
            <a:ext cx="721509"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617114" cy="307777"/>
          </a:xfrm>
          <a:prstGeom prst="rect">
            <a:avLst/>
          </a:prstGeom>
          <a:noFill/>
        </p:spPr>
        <p:txBody>
          <a:bodyPr wrap="none" rtlCol="0">
            <a:spAutoFit/>
          </a:bodyPr>
          <a:lstStyle/>
          <a:p>
            <a:r>
              <a:rPr lang="en-US" sz="1400" dirty="0" smtClean="0"/>
              <a:t>0.3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smtClean="0"/>
              <a:t>2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226660" y="5334632"/>
            <a:ext cx="480796" cy="307777"/>
          </a:xfrm>
          <a:prstGeom prst="rect">
            <a:avLst/>
          </a:prstGeom>
          <a:noFill/>
        </p:spPr>
        <p:txBody>
          <a:bodyPr wrap="none" rtlCol="0">
            <a:spAutoFit/>
          </a:bodyPr>
          <a:lstStyle/>
          <a:p>
            <a:r>
              <a:rPr lang="en-US" sz="1400" dirty="0" smtClean="0"/>
              <a:t>8 ns</a:t>
            </a:r>
            <a:endParaRPr lang="en-US" sz="1400" dirty="0"/>
          </a:p>
        </p:txBody>
      </p:sp>
      <p:sp>
        <p:nvSpPr>
          <p:cNvPr id="251" name="TextBox 250"/>
          <p:cNvSpPr txBox="1"/>
          <p:nvPr/>
        </p:nvSpPr>
        <p:spPr>
          <a:xfrm>
            <a:off x="4179179" y="3746292"/>
            <a:ext cx="571791" cy="307777"/>
          </a:xfrm>
          <a:prstGeom prst="rect">
            <a:avLst/>
          </a:prstGeom>
          <a:noFill/>
        </p:spPr>
        <p:txBody>
          <a:bodyPr wrap="none" rtlCol="0">
            <a:spAutoFit/>
          </a:bodyPr>
          <a:lstStyle/>
          <a:p>
            <a:r>
              <a:rPr lang="en-US" sz="1400" dirty="0" smtClean="0"/>
              <a:t>17</a:t>
            </a:r>
            <a:r>
              <a:rPr lang="en-US" sz="1400" dirty="0" smtClean="0"/>
              <a:t> </a:t>
            </a:r>
            <a:r>
              <a:rPr lang="en-US" sz="1400" dirty="0" smtClean="0"/>
              <a:t>ns</a:t>
            </a:r>
            <a:endParaRPr lang="en-US" sz="1400" dirty="0"/>
          </a:p>
        </p:txBody>
      </p:sp>
      <p:sp>
        <p:nvSpPr>
          <p:cNvPr id="129" name="Rectangle 128"/>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7356" y="5774340"/>
            <a:ext cx="1011457" cy="544765"/>
          </a:xfrm>
          <a:prstGeom prst="rect">
            <a:avLst/>
          </a:prstGeom>
          <a:noFill/>
        </p:spPr>
        <p:txBody>
          <a:bodyPr wrap="square" rtlCol="0">
            <a:spAutoFit/>
          </a:bodyPr>
          <a:lstStyle/>
          <a:p>
            <a:pPr algn="ctr">
              <a:lnSpc>
                <a:spcPct val="80000"/>
              </a:lnSpc>
            </a:pPr>
            <a:r>
              <a:rPr lang="en-US" dirty="0" smtClean="0"/>
              <a:t>Analog sum</a:t>
            </a:r>
            <a:endParaRPr lang="en-US" dirty="0"/>
          </a:p>
        </p:txBody>
      </p:sp>
      <p:sp>
        <p:nvSpPr>
          <p:cNvPr id="115" name="Rectangle 114"/>
          <p:cNvSpPr/>
          <p:nvPr/>
        </p:nvSpPr>
        <p:spPr>
          <a:xfrm>
            <a:off x="2180286" y="1368944"/>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a:off x="1564154" y="1698942"/>
            <a:ext cx="616132" cy="15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1643120" y="1630998"/>
            <a:ext cx="480796" cy="307777"/>
          </a:xfrm>
          <a:prstGeom prst="rect">
            <a:avLst/>
          </a:prstGeom>
          <a:noFill/>
        </p:spPr>
        <p:txBody>
          <a:bodyPr wrap="none" rtlCol="0">
            <a:spAutoFit/>
          </a:bodyPr>
          <a:lstStyle/>
          <a:p>
            <a:r>
              <a:rPr lang="en-US" sz="1400" dirty="0" smtClean="0"/>
              <a:t>8 ns</a:t>
            </a:r>
            <a:endParaRPr lang="en-US" sz="1400" dirty="0"/>
          </a:p>
        </p:txBody>
      </p:sp>
      <p:sp>
        <p:nvSpPr>
          <p:cNvPr id="144" name="TextBox 143"/>
          <p:cNvSpPr txBox="1"/>
          <p:nvPr/>
        </p:nvSpPr>
        <p:spPr>
          <a:xfrm>
            <a:off x="2188243" y="1374862"/>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45" name="TextBox 144"/>
          <p:cNvSpPr txBox="1"/>
          <p:nvPr/>
        </p:nvSpPr>
        <p:spPr>
          <a:xfrm>
            <a:off x="2594220" y="351910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46" name="Rectangle 145"/>
          <p:cNvSpPr/>
          <p:nvPr/>
        </p:nvSpPr>
        <p:spPr>
          <a:xfrm>
            <a:off x="2592880" y="3519100"/>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8" name="Straight Arrow Connector 147"/>
          <p:cNvCxnSpPr/>
          <p:nvPr/>
        </p:nvCxnSpPr>
        <p:spPr>
          <a:xfrm>
            <a:off x="3187138" y="3746886"/>
            <a:ext cx="58343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49" name="Rectangle 148"/>
          <p:cNvSpPr/>
          <p:nvPr/>
        </p:nvSpPr>
        <p:spPr>
          <a:xfrm>
            <a:off x="3770572" y="3530549"/>
            <a:ext cx="469786"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3737394" y="3817969"/>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sp>
        <p:nvSpPr>
          <p:cNvPr id="153" name="TextBox 152"/>
          <p:cNvSpPr txBox="1"/>
          <p:nvPr/>
        </p:nvSpPr>
        <p:spPr>
          <a:xfrm>
            <a:off x="2594220" y="3527806"/>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55" name="TextBox 154"/>
          <p:cNvSpPr txBox="1"/>
          <p:nvPr/>
        </p:nvSpPr>
        <p:spPr>
          <a:xfrm>
            <a:off x="3222187" y="3424633"/>
            <a:ext cx="480796" cy="307777"/>
          </a:xfrm>
          <a:prstGeom prst="rect">
            <a:avLst/>
          </a:prstGeom>
          <a:noFill/>
        </p:spPr>
        <p:txBody>
          <a:bodyPr wrap="none" rtlCol="0">
            <a:spAutoFit/>
          </a:bodyPr>
          <a:lstStyle/>
          <a:p>
            <a:r>
              <a:rPr lang="en-US" sz="1400" dirty="0" smtClean="0"/>
              <a:t>3 ns</a:t>
            </a:r>
            <a:endParaRPr lang="en-US" sz="1400" dirty="0"/>
          </a:p>
        </p:txBody>
      </p:sp>
      <p:sp>
        <p:nvSpPr>
          <p:cNvPr id="79" name="TextBox 78"/>
          <p:cNvSpPr txBox="1"/>
          <p:nvPr/>
        </p:nvSpPr>
        <p:spPr>
          <a:xfrm>
            <a:off x="1538077" y="1252751"/>
            <a:ext cx="480796" cy="307777"/>
          </a:xfrm>
          <a:prstGeom prst="rect">
            <a:avLst/>
          </a:prstGeom>
          <a:noFill/>
        </p:spPr>
        <p:txBody>
          <a:bodyPr wrap="none" rtlCol="0">
            <a:spAutoFit/>
          </a:bodyPr>
          <a:lstStyle/>
          <a:p>
            <a:r>
              <a:rPr lang="en-US" sz="1400" dirty="0"/>
              <a:t>6</a:t>
            </a:r>
            <a:r>
              <a:rPr lang="en-US" sz="1400" dirty="0" smtClean="0"/>
              <a:t> ns</a:t>
            </a:r>
            <a:endParaRPr lang="en-US" sz="1400" dirty="0"/>
          </a:p>
        </p:txBody>
      </p:sp>
      <p:cxnSp>
        <p:nvCxnSpPr>
          <p:cNvPr id="81" name="Straight Connector 80"/>
          <p:cNvCxnSpPr/>
          <p:nvPr/>
        </p:nvCxnSpPr>
        <p:spPr>
          <a:xfrm>
            <a:off x="3770572" y="4304335"/>
            <a:ext cx="1949890"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3770572" y="3751184"/>
            <a:ext cx="1949890"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125117" y="429992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125117" y="3785466"/>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85" name="Picture 84" descr="unnam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5452" y="87166"/>
            <a:ext cx="537333" cy="537333"/>
          </a:xfrm>
          <a:prstGeom prst="rect">
            <a:avLst/>
          </a:prstGeom>
        </p:spPr>
      </p:pic>
      <p:cxnSp>
        <p:nvCxnSpPr>
          <p:cNvPr id="86" name="Straight Arrow Connector 85"/>
          <p:cNvCxnSpPr/>
          <p:nvPr/>
        </p:nvCxnSpPr>
        <p:spPr>
          <a:xfrm>
            <a:off x="4354832" y="35583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5720462" y="3808265"/>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cxnSp>
        <p:nvCxnSpPr>
          <p:cNvPr id="88" name="Straight Connector 87"/>
          <p:cNvCxnSpPr/>
          <p:nvPr/>
        </p:nvCxnSpPr>
        <p:spPr>
          <a:xfrm>
            <a:off x="7168764" y="1657044"/>
            <a:ext cx="0" cy="123672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809690" y="1657044"/>
            <a:ext cx="0" cy="12254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6144854" y="2709060"/>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6131099" y="2686176"/>
            <a:ext cx="684803" cy="369332"/>
          </a:xfrm>
          <a:prstGeom prst="rect">
            <a:avLst/>
          </a:prstGeom>
          <a:noFill/>
        </p:spPr>
        <p:txBody>
          <a:bodyPr wrap="none" rtlCol="0">
            <a:spAutoFit/>
          </a:bodyPr>
          <a:lstStyle/>
          <a:p>
            <a:r>
              <a:rPr lang="en-US" dirty="0" smtClean="0">
                <a:solidFill>
                  <a:srgbClr val="FF0000"/>
                </a:solidFill>
              </a:rPr>
              <a:t>25 ns</a:t>
            </a:r>
            <a:endParaRPr lang="en-US" dirty="0">
              <a:solidFill>
                <a:srgbClr val="FF0000"/>
              </a:solidFill>
            </a:endParaRPr>
          </a:p>
        </p:txBody>
      </p:sp>
      <p:cxnSp>
        <p:nvCxnSpPr>
          <p:cNvPr id="97" name="Straight Arrow Connector 96"/>
          <p:cNvCxnSpPr/>
          <p:nvPr/>
        </p:nvCxnSpPr>
        <p:spPr>
          <a:xfrm flipH="1">
            <a:off x="7168764" y="2703748"/>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100843" y="4185204"/>
            <a:ext cx="0" cy="123672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6741769" y="4185204"/>
            <a:ext cx="0" cy="12254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6076933" y="5237220"/>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6063178" y="5214336"/>
            <a:ext cx="684803" cy="369332"/>
          </a:xfrm>
          <a:prstGeom prst="rect">
            <a:avLst/>
          </a:prstGeom>
          <a:noFill/>
        </p:spPr>
        <p:txBody>
          <a:bodyPr wrap="none" rtlCol="0">
            <a:spAutoFit/>
          </a:bodyPr>
          <a:lstStyle/>
          <a:p>
            <a:r>
              <a:rPr lang="en-US" dirty="0" smtClean="0">
                <a:solidFill>
                  <a:srgbClr val="FF0000"/>
                </a:solidFill>
              </a:rPr>
              <a:t>25 ns</a:t>
            </a:r>
            <a:endParaRPr lang="en-US" dirty="0">
              <a:solidFill>
                <a:srgbClr val="FF0000"/>
              </a:solidFill>
            </a:endParaRPr>
          </a:p>
        </p:txBody>
      </p:sp>
      <p:cxnSp>
        <p:nvCxnSpPr>
          <p:cNvPr id="103" name="Straight Arrow Connector 102"/>
          <p:cNvCxnSpPr/>
          <p:nvPr/>
        </p:nvCxnSpPr>
        <p:spPr>
          <a:xfrm flipH="1">
            <a:off x="7100843" y="5231908"/>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91" name="TextBox 90"/>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Tree>
    <p:extLst>
      <p:ext uri="{BB962C8B-B14F-4D97-AF65-F5344CB8AC3E}">
        <p14:creationId xmlns:p14="http://schemas.microsoft.com/office/powerpoint/2010/main" val="22612207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hoto Aug 29, 17 27 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009" y="2811726"/>
            <a:ext cx="3253488" cy="2440116"/>
          </a:xfrm>
          <a:prstGeom prst="rect">
            <a:avLst/>
          </a:prstGeom>
          <a:ln w="38100" cmpd="sng">
            <a:solidFill>
              <a:srgbClr val="000000"/>
            </a:solidFill>
          </a:ln>
        </p:spPr>
      </p:pic>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12" name="Straight Connector 11"/>
          <p:cNvCxnSpPr/>
          <p:nvPr/>
        </p:nvCxnSpPr>
        <p:spPr>
          <a:xfrm flipV="1">
            <a:off x="1561381" y="1699094"/>
            <a:ext cx="0" cy="29321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553842"/>
            <a:ext cx="862257" cy="1"/>
          </a:xfrm>
          <a:prstGeom prst="line">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2773203" y="2234626"/>
            <a:ext cx="134091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8" name="TextBox 137"/>
          <p:cNvSpPr txBox="1"/>
          <p:nvPr/>
        </p:nvSpPr>
        <p:spPr>
          <a:xfrm>
            <a:off x="3289776" y="2226897"/>
            <a:ext cx="480796" cy="307777"/>
          </a:xfrm>
          <a:prstGeom prst="rect">
            <a:avLst/>
          </a:prstGeom>
          <a:noFill/>
        </p:spPr>
        <p:txBody>
          <a:bodyPr wrap="none" rtlCol="0">
            <a:spAutoFit/>
          </a:bodyPr>
          <a:lstStyle/>
          <a:p>
            <a:r>
              <a:rPr lang="en-US" sz="1400" dirty="0" smtClean="0"/>
              <a:t>8 ns</a:t>
            </a:r>
            <a:endParaRPr lang="en-US" sz="1400" dirty="0"/>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306743" y="326488"/>
            <a:ext cx="685216" cy="369332"/>
          </a:xfrm>
          <a:prstGeom prst="rect">
            <a:avLst/>
          </a:prstGeom>
          <a:noFill/>
        </p:spPr>
        <p:txBody>
          <a:bodyPr wrap="none" rtlCol="0">
            <a:spAutoFit/>
          </a:bodyPr>
          <a:lstStyle/>
          <a:p>
            <a:r>
              <a:rPr lang="en-US" dirty="0"/>
              <a:t>R</a:t>
            </a:r>
            <a:r>
              <a:rPr lang="en-US" dirty="0" smtClean="0"/>
              <a:t>HRS</a:t>
            </a:r>
            <a:endParaRPr lang="en-US" dirty="0"/>
          </a:p>
        </p:txBody>
      </p:sp>
      <p:sp>
        <p:nvSpPr>
          <p:cNvPr id="164" name="Rectangle 163"/>
          <p:cNvSpPr/>
          <p:nvPr/>
        </p:nvSpPr>
        <p:spPr>
          <a:xfrm>
            <a:off x="1555757"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548788"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1</a:t>
            </a:r>
            <a:r>
              <a:rPr lang="en-US" sz="1400" dirty="0" smtClean="0"/>
              <a:t>0 ns</a:t>
            </a:r>
            <a:endParaRPr lang="en-US" sz="1400" dirty="0"/>
          </a:p>
        </p:txBody>
      </p:sp>
      <p:cxnSp>
        <p:nvCxnSpPr>
          <p:cNvPr id="166" name="Straight Arrow Connector 165"/>
          <p:cNvCxnSpPr/>
          <p:nvPr/>
        </p:nvCxnSpPr>
        <p:spPr>
          <a:xfrm>
            <a:off x="1022331" y="3739742"/>
            <a:ext cx="54182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149244" y="3739742"/>
            <a:ext cx="42998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a:off x="1022331" y="4299923"/>
            <a:ext cx="274824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6 ns</a:t>
            </a:r>
            <a:endParaRPr lang="en-US" sz="1400" dirty="0"/>
          </a:p>
        </p:txBody>
      </p:sp>
      <p:sp>
        <p:nvSpPr>
          <p:cNvPr id="172" name="TextBox 171"/>
          <p:cNvSpPr txBox="1"/>
          <p:nvPr/>
        </p:nvSpPr>
        <p:spPr>
          <a:xfrm>
            <a:off x="2147597" y="3408945"/>
            <a:ext cx="480796" cy="307777"/>
          </a:xfrm>
          <a:prstGeom prst="rect">
            <a:avLst/>
          </a:prstGeom>
          <a:noFill/>
        </p:spPr>
        <p:txBody>
          <a:bodyPr wrap="none" rtlCol="0">
            <a:spAutoFit/>
          </a:bodyPr>
          <a:lstStyle/>
          <a:p>
            <a:r>
              <a:rPr lang="en-US" sz="1400" dirty="0"/>
              <a:t>1</a:t>
            </a:r>
            <a:r>
              <a:rPr lang="en-US" sz="1400" dirty="0" smtClean="0"/>
              <a:t> ns</a:t>
            </a:r>
            <a:endParaRPr lang="en-US" sz="1400" dirty="0"/>
          </a:p>
        </p:txBody>
      </p:sp>
      <p:sp>
        <p:nvSpPr>
          <p:cNvPr id="173" name="TextBox 172"/>
          <p:cNvSpPr txBox="1"/>
          <p:nvPr/>
        </p:nvSpPr>
        <p:spPr>
          <a:xfrm>
            <a:off x="1731867" y="4255013"/>
            <a:ext cx="617114" cy="307777"/>
          </a:xfrm>
          <a:prstGeom prst="rect">
            <a:avLst/>
          </a:prstGeom>
          <a:noFill/>
        </p:spPr>
        <p:txBody>
          <a:bodyPr wrap="none" rtlCol="0">
            <a:spAutoFit/>
          </a:bodyPr>
          <a:lstStyle/>
          <a:p>
            <a:r>
              <a:rPr lang="en-US" sz="1400" dirty="0" smtClean="0"/>
              <a:t>0.5 ns</a:t>
            </a:r>
            <a:endParaRPr lang="en-US" sz="1400" dirty="0"/>
          </a:p>
        </p:txBody>
      </p:sp>
      <p:cxnSp>
        <p:nvCxnSpPr>
          <p:cNvPr id="174" name="Straight Connector 173"/>
          <p:cNvCxnSpPr/>
          <p:nvPr/>
        </p:nvCxnSpPr>
        <p:spPr>
          <a:xfrm>
            <a:off x="4114119" y="4015735"/>
            <a:ext cx="721509"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617114" cy="307777"/>
          </a:xfrm>
          <a:prstGeom prst="rect">
            <a:avLst/>
          </a:prstGeom>
          <a:noFill/>
        </p:spPr>
        <p:txBody>
          <a:bodyPr wrap="none" rtlCol="0">
            <a:spAutoFit/>
          </a:bodyPr>
          <a:lstStyle/>
          <a:p>
            <a:r>
              <a:rPr lang="en-US" sz="1400" dirty="0" smtClean="0"/>
              <a:t>0.3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smtClean="0"/>
              <a:t>2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226660" y="5334632"/>
            <a:ext cx="480796" cy="307777"/>
          </a:xfrm>
          <a:prstGeom prst="rect">
            <a:avLst/>
          </a:prstGeom>
          <a:noFill/>
        </p:spPr>
        <p:txBody>
          <a:bodyPr wrap="none" rtlCol="0">
            <a:spAutoFit/>
          </a:bodyPr>
          <a:lstStyle/>
          <a:p>
            <a:r>
              <a:rPr lang="en-US" sz="1400" dirty="0" smtClean="0"/>
              <a:t>8 ns</a:t>
            </a:r>
            <a:endParaRPr lang="en-US" sz="1400" dirty="0"/>
          </a:p>
        </p:txBody>
      </p:sp>
      <p:sp>
        <p:nvSpPr>
          <p:cNvPr id="251" name="TextBox 250"/>
          <p:cNvSpPr txBox="1"/>
          <p:nvPr/>
        </p:nvSpPr>
        <p:spPr>
          <a:xfrm>
            <a:off x="4179179" y="3746292"/>
            <a:ext cx="571791" cy="307777"/>
          </a:xfrm>
          <a:prstGeom prst="rect">
            <a:avLst/>
          </a:prstGeom>
          <a:noFill/>
        </p:spPr>
        <p:txBody>
          <a:bodyPr wrap="none" rtlCol="0">
            <a:spAutoFit/>
          </a:bodyPr>
          <a:lstStyle/>
          <a:p>
            <a:r>
              <a:rPr lang="en-US" sz="1400" dirty="0" smtClean="0"/>
              <a:t>17</a:t>
            </a:r>
            <a:r>
              <a:rPr lang="en-US" sz="1400" dirty="0" smtClean="0"/>
              <a:t> </a:t>
            </a:r>
            <a:r>
              <a:rPr lang="en-US" sz="1400" dirty="0" smtClean="0"/>
              <a:t>ns</a:t>
            </a:r>
            <a:endParaRPr lang="en-US" sz="1400" dirty="0"/>
          </a:p>
        </p:txBody>
      </p:sp>
      <p:sp>
        <p:nvSpPr>
          <p:cNvPr id="129" name="Rectangle 128"/>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7356" y="5774340"/>
            <a:ext cx="1011457" cy="544765"/>
          </a:xfrm>
          <a:prstGeom prst="rect">
            <a:avLst/>
          </a:prstGeom>
          <a:noFill/>
        </p:spPr>
        <p:txBody>
          <a:bodyPr wrap="square" rtlCol="0">
            <a:spAutoFit/>
          </a:bodyPr>
          <a:lstStyle/>
          <a:p>
            <a:pPr algn="ctr">
              <a:lnSpc>
                <a:spcPct val="80000"/>
              </a:lnSpc>
            </a:pPr>
            <a:r>
              <a:rPr lang="en-US" dirty="0" smtClean="0"/>
              <a:t>Analog sum</a:t>
            </a:r>
            <a:endParaRPr lang="en-US" dirty="0"/>
          </a:p>
        </p:txBody>
      </p:sp>
      <p:sp>
        <p:nvSpPr>
          <p:cNvPr id="115" name="Rectangle 114"/>
          <p:cNvSpPr/>
          <p:nvPr/>
        </p:nvSpPr>
        <p:spPr>
          <a:xfrm>
            <a:off x="2180286" y="1368944"/>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a:off x="1564154" y="1698942"/>
            <a:ext cx="616132" cy="15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1643120" y="1630998"/>
            <a:ext cx="480796" cy="307777"/>
          </a:xfrm>
          <a:prstGeom prst="rect">
            <a:avLst/>
          </a:prstGeom>
          <a:noFill/>
        </p:spPr>
        <p:txBody>
          <a:bodyPr wrap="none" rtlCol="0">
            <a:spAutoFit/>
          </a:bodyPr>
          <a:lstStyle/>
          <a:p>
            <a:r>
              <a:rPr lang="en-US" sz="1400" dirty="0" smtClean="0"/>
              <a:t>8 ns</a:t>
            </a:r>
            <a:endParaRPr lang="en-US" sz="1400" dirty="0"/>
          </a:p>
        </p:txBody>
      </p:sp>
      <p:sp>
        <p:nvSpPr>
          <p:cNvPr id="144" name="TextBox 143"/>
          <p:cNvSpPr txBox="1"/>
          <p:nvPr/>
        </p:nvSpPr>
        <p:spPr>
          <a:xfrm>
            <a:off x="2188243" y="1374862"/>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45" name="TextBox 144"/>
          <p:cNvSpPr txBox="1"/>
          <p:nvPr/>
        </p:nvSpPr>
        <p:spPr>
          <a:xfrm>
            <a:off x="2594220" y="351910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46" name="Rectangle 145"/>
          <p:cNvSpPr/>
          <p:nvPr/>
        </p:nvSpPr>
        <p:spPr>
          <a:xfrm>
            <a:off x="2592880" y="3519100"/>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8" name="Straight Arrow Connector 147"/>
          <p:cNvCxnSpPr/>
          <p:nvPr/>
        </p:nvCxnSpPr>
        <p:spPr>
          <a:xfrm>
            <a:off x="3187138" y="3746886"/>
            <a:ext cx="58343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49" name="Rectangle 148"/>
          <p:cNvSpPr/>
          <p:nvPr/>
        </p:nvSpPr>
        <p:spPr>
          <a:xfrm>
            <a:off x="3770572" y="3530549"/>
            <a:ext cx="469786"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3737394" y="3817969"/>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sp>
        <p:nvSpPr>
          <p:cNvPr id="153" name="TextBox 152"/>
          <p:cNvSpPr txBox="1"/>
          <p:nvPr/>
        </p:nvSpPr>
        <p:spPr>
          <a:xfrm>
            <a:off x="2594220" y="3527806"/>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55" name="TextBox 154"/>
          <p:cNvSpPr txBox="1"/>
          <p:nvPr/>
        </p:nvSpPr>
        <p:spPr>
          <a:xfrm>
            <a:off x="3222187" y="3424633"/>
            <a:ext cx="480796" cy="307777"/>
          </a:xfrm>
          <a:prstGeom prst="rect">
            <a:avLst/>
          </a:prstGeom>
          <a:noFill/>
        </p:spPr>
        <p:txBody>
          <a:bodyPr wrap="none" rtlCol="0">
            <a:spAutoFit/>
          </a:bodyPr>
          <a:lstStyle/>
          <a:p>
            <a:r>
              <a:rPr lang="en-US" sz="1400" dirty="0" smtClean="0"/>
              <a:t>3 ns</a:t>
            </a:r>
            <a:endParaRPr lang="en-US" sz="1400" dirty="0"/>
          </a:p>
        </p:txBody>
      </p:sp>
      <p:sp>
        <p:nvSpPr>
          <p:cNvPr id="79" name="TextBox 78"/>
          <p:cNvSpPr txBox="1"/>
          <p:nvPr/>
        </p:nvSpPr>
        <p:spPr>
          <a:xfrm>
            <a:off x="1538077" y="1252751"/>
            <a:ext cx="480796" cy="307777"/>
          </a:xfrm>
          <a:prstGeom prst="rect">
            <a:avLst/>
          </a:prstGeom>
          <a:noFill/>
        </p:spPr>
        <p:txBody>
          <a:bodyPr wrap="none" rtlCol="0">
            <a:spAutoFit/>
          </a:bodyPr>
          <a:lstStyle/>
          <a:p>
            <a:r>
              <a:rPr lang="en-US" sz="1400" dirty="0"/>
              <a:t>6</a:t>
            </a:r>
            <a:r>
              <a:rPr lang="en-US" sz="1400" dirty="0" smtClean="0"/>
              <a:t> ns</a:t>
            </a:r>
            <a:endParaRPr lang="en-US" sz="1400" dirty="0"/>
          </a:p>
        </p:txBody>
      </p:sp>
      <p:cxnSp>
        <p:nvCxnSpPr>
          <p:cNvPr id="81" name="Straight Connector 80"/>
          <p:cNvCxnSpPr/>
          <p:nvPr/>
        </p:nvCxnSpPr>
        <p:spPr>
          <a:xfrm>
            <a:off x="5537311" y="3704997"/>
            <a:ext cx="228815"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240358" y="4299923"/>
            <a:ext cx="1525768"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1316687" y="1890943"/>
            <a:ext cx="871556" cy="277766"/>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2178945" y="1893559"/>
            <a:ext cx="3358366" cy="0"/>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537311" y="1893559"/>
            <a:ext cx="0" cy="1811438"/>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5865542" y="2931238"/>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cxnSp>
        <p:nvCxnSpPr>
          <p:cNvPr id="89" name="Straight Connector 88"/>
          <p:cNvCxnSpPr/>
          <p:nvPr/>
        </p:nvCxnSpPr>
        <p:spPr>
          <a:xfrm>
            <a:off x="7183583" y="3324610"/>
            <a:ext cx="0" cy="123672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881714" y="3324610"/>
            <a:ext cx="0" cy="12254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6216878" y="4376626"/>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6203123" y="4353742"/>
            <a:ext cx="684803" cy="369332"/>
          </a:xfrm>
          <a:prstGeom prst="rect">
            <a:avLst/>
          </a:prstGeom>
          <a:noFill/>
        </p:spPr>
        <p:txBody>
          <a:bodyPr wrap="none" rtlCol="0">
            <a:spAutoFit/>
          </a:bodyPr>
          <a:lstStyle/>
          <a:p>
            <a:r>
              <a:rPr lang="en-US" dirty="0" smtClean="0">
                <a:solidFill>
                  <a:srgbClr val="FF0000"/>
                </a:solidFill>
              </a:rPr>
              <a:t>21 ns</a:t>
            </a:r>
            <a:endParaRPr lang="en-US" dirty="0">
              <a:solidFill>
                <a:srgbClr val="FF0000"/>
              </a:solidFill>
            </a:endParaRPr>
          </a:p>
        </p:txBody>
      </p:sp>
      <p:cxnSp>
        <p:nvCxnSpPr>
          <p:cNvPr id="96" name="Straight Arrow Connector 95"/>
          <p:cNvCxnSpPr/>
          <p:nvPr/>
        </p:nvCxnSpPr>
        <p:spPr>
          <a:xfrm flipH="1">
            <a:off x="7183583" y="4371314"/>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82" name="TextBox 81"/>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Tree>
    <p:extLst>
      <p:ext uri="{BB962C8B-B14F-4D97-AF65-F5344CB8AC3E}">
        <p14:creationId xmlns:p14="http://schemas.microsoft.com/office/powerpoint/2010/main" val="19140618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Photo Aug 29, 17 27 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70" y="4371824"/>
            <a:ext cx="3075036" cy="2306277"/>
          </a:xfrm>
          <a:prstGeom prst="rect">
            <a:avLst/>
          </a:prstGeom>
          <a:ln w="38100" cmpd="sng">
            <a:solidFill>
              <a:srgbClr val="000000"/>
            </a:solidFill>
          </a:ln>
        </p:spPr>
      </p:pic>
      <p:sp>
        <p:nvSpPr>
          <p:cNvPr id="2" name="Rectangle 1"/>
          <p:cNvSpPr/>
          <p:nvPr/>
        </p:nvSpPr>
        <p:spPr>
          <a:xfrm>
            <a:off x="598373" y="1095317"/>
            <a:ext cx="1979246" cy="99544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8" name="Straight Connector 7"/>
          <p:cNvCxnSpPr>
            <a:stCxn id="2" idx="3"/>
          </p:cNvCxnSpPr>
          <p:nvPr/>
        </p:nvCxnSpPr>
        <p:spPr>
          <a:xfrm>
            <a:off x="2577619" y="1593041"/>
            <a:ext cx="223094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692026" y="1106759"/>
            <a:ext cx="2007318" cy="369332"/>
          </a:xfrm>
          <a:prstGeom prst="rect">
            <a:avLst/>
          </a:prstGeom>
          <a:noFill/>
        </p:spPr>
        <p:txBody>
          <a:bodyPr wrap="none" rtlCol="0">
            <a:spAutoFit/>
          </a:bodyPr>
          <a:lstStyle/>
          <a:p>
            <a:r>
              <a:rPr lang="en-US" dirty="0" smtClean="0"/>
              <a:t>cable to electronics</a:t>
            </a:r>
            <a:endParaRPr lang="en-US" dirty="0"/>
          </a:p>
        </p:txBody>
      </p:sp>
      <p:sp>
        <p:nvSpPr>
          <p:cNvPr id="103" name="Rectangle 102"/>
          <p:cNvSpPr/>
          <p:nvPr/>
        </p:nvSpPr>
        <p:spPr>
          <a:xfrm>
            <a:off x="5601192" y="100969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5601192" y="1464074"/>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5601192" y="1918458"/>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686802" y="1032992"/>
            <a:ext cx="287258" cy="369332"/>
          </a:xfrm>
          <a:prstGeom prst="rect">
            <a:avLst/>
          </a:prstGeom>
          <a:noFill/>
        </p:spPr>
        <p:txBody>
          <a:bodyPr wrap="none" rtlCol="0">
            <a:spAutoFit/>
          </a:bodyPr>
          <a:lstStyle/>
          <a:p>
            <a:r>
              <a:rPr lang="en-US" dirty="0" smtClean="0"/>
              <a:t>L</a:t>
            </a:r>
            <a:endParaRPr lang="en-US" dirty="0"/>
          </a:p>
        </p:txBody>
      </p:sp>
      <p:sp>
        <p:nvSpPr>
          <p:cNvPr id="107" name="TextBox 106"/>
          <p:cNvSpPr txBox="1"/>
          <p:nvPr/>
        </p:nvSpPr>
        <p:spPr>
          <a:xfrm>
            <a:off x="5687726" y="1475726"/>
            <a:ext cx="312906" cy="369332"/>
          </a:xfrm>
          <a:prstGeom prst="rect">
            <a:avLst/>
          </a:prstGeom>
          <a:noFill/>
        </p:spPr>
        <p:txBody>
          <a:bodyPr wrap="none" rtlCol="0">
            <a:spAutoFit/>
          </a:bodyPr>
          <a:lstStyle/>
          <a:p>
            <a:r>
              <a:rPr lang="en-US" dirty="0" smtClean="0"/>
              <a:t>R</a:t>
            </a:r>
            <a:endParaRPr lang="en-US" dirty="0"/>
          </a:p>
        </p:txBody>
      </p:sp>
      <p:sp>
        <p:nvSpPr>
          <p:cNvPr id="109" name="TextBox 108"/>
          <p:cNvSpPr txBox="1"/>
          <p:nvPr/>
        </p:nvSpPr>
        <p:spPr>
          <a:xfrm>
            <a:off x="5601192" y="1968557"/>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110" name="Straight Arrow Connector 109"/>
          <p:cNvCxnSpPr/>
          <p:nvPr/>
        </p:nvCxnSpPr>
        <p:spPr>
          <a:xfrm flipH="1">
            <a:off x="6055624" y="2069919"/>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5356498" y="2069919"/>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6300318" y="1685440"/>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V="1">
            <a:off x="5357421" y="1219405"/>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356498" y="121940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6055625" y="1685440"/>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6277014" y="1720393"/>
            <a:ext cx="571791" cy="307777"/>
          </a:xfrm>
          <a:prstGeom prst="rect">
            <a:avLst/>
          </a:prstGeom>
          <a:noFill/>
        </p:spPr>
        <p:txBody>
          <a:bodyPr wrap="none" rtlCol="0">
            <a:spAutoFit/>
          </a:bodyPr>
          <a:lstStyle/>
          <a:p>
            <a:r>
              <a:rPr lang="en-US" sz="1400" dirty="0" smtClean="0"/>
              <a:t>24 ns</a:t>
            </a:r>
            <a:endParaRPr lang="en-US" sz="1400" dirty="0"/>
          </a:p>
        </p:txBody>
      </p:sp>
      <p:sp>
        <p:nvSpPr>
          <p:cNvPr id="123" name="TextBox 122"/>
          <p:cNvSpPr txBox="1"/>
          <p:nvPr/>
        </p:nvSpPr>
        <p:spPr>
          <a:xfrm>
            <a:off x="4916776" y="1475726"/>
            <a:ext cx="480796" cy="307777"/>
          </a:xfrm>
          <a:prstGeom prst="rect">
            <a:avLst/>
          </a:prstGeom>
          <a:noFill/>
        </p:spPr>
        <p:txBody>
          <a:bodyPr wrap="none" rtlCol="0">
            <a:spAutoFit/>
          </a:bodyPr>
          <a:lstStyle/>
          <a:p>
            <a:r>
              <a:rPr lang="en-US" sz="1400" dirty="0" smtClean="0"/>
              <a:t>1 ns</a:t>
            </a:r>
            <a:endParaRPr lang="en-US" sz="1400" dirty="0"/>
          </a:p>
        </p:txBody>
      </p:sp>
      <p:sp>
        <p:nvSpPr>
          <p:cNvPr id="126" name="TextBox 125"/>
          <p:cNvSpPr txBox="1"/>
          <p:nvPr/>
        </p:nvSpPr>
        <p:spPr>
          <a:xfrm>
            <a:off x="5397572" y="588768"/>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53" name="Straight Arrow Connector 152"/>
          <p:cNvCxnSpPr/>
          <p:nvPr/>
        </p:nvCxnSpPr>
        <p:spPr>
          <a:xfrm>
            <a:off x="5515059" y="3200778"/>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5" name="Rectangle 154"/>
          <p:cNvSpPr/>
          <p:nvPr/>
        </p:nvSpPr>
        <p:spPr>
          <a:xfrm>
            <a:off x="7428644" y="2991585"/>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TextBox 155"/>
          <p:cNvSpPr txBox="1"/>
          <p:nvPr/>
        </p:nvSpPr>
        <p:spPr>
          <a:xfrm>
            <a:off x="7463601" y="3247906"/>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57" name="Straight Arrow Connector 156"/>
          <p:cNvCxnSpPr/>
          <p:nvPr/>
        </p:nvCxnSpPr>
        <p:spPr>
          <a:xfrm>
            <a:off x="5515059" y="3760959"/>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9" name="TextBox 158"/>
          <p:cNvSpPr txBox="1"/>
          <p:nvPr/>
        </p:nvSpPr>
        <p:spPr>
          <a:xfrm>
            <a:off x="6213154" y="2915466"/>
            <a:ext cx="571791" cy="307777"/>
          </a:xfrm>
          <a:prstGeom prst="rect">
            <a:avLst/>
          </a:prstGeom>
          <a:noFill/>
        </p:spPr>
        <p:txBody>
          <a:bodyPr wrap="none" rtlCol="0">
            <a:spAutoFit/>
          </a:bodyPr>
          <a:lstStyle/>
          <a:p>
            <a:r>
              <a:rPr lang="en-US" sz="1400" dirty="0" smtClean="0"/>
              <a:t>25 ns</a:t>
            </a:r>
            <a:endParaRPr lang="en-US" sz="1400" dirty="0"/>
          </a:p>
        </p:txBody>
      </p:sp>
      <p:sp>
        <p:nvSpPr>
          <p:cNvPr id="161" name="TextBox 160"/>
          <p:cNvSpPr txBox="1"/>
          <p:nvPr/>
        </p:nvSpPr>
        <p:spPr>
          <a:xfrm>
            <a:off x="6224595" y="3716049"/>
            <a:ext cx="617114" cy="307777"/>
          </a:xfrm>
          <a:prstGeom prst="rect">
            <a:avLst/>
          </a:prstGeom>
          <a:noFill/>
        </p:spPr>
        <p:txBody>
          <a:bodyPr wrap="none" rtlCol="0">
            <a:spAutoFit/>
          </a:bodyPr>
          <a:lstStyle/>
          <a:p>
            <a:r>
              <a:rPr lang="en-US" sz="1400" dirty="0" smtClean="0"/>
              <a:t>0.5 ns</a:t>
            </a:r>
            <a:endParaRPr lang="en-US" sz="1400" dirty="0"/>
          </a:p>
        </p:txBody>
      </p:sp>
      <p:cxnSp>
        <p:nvCxnSpPr>
          <p:cNvPr id="190" name="Straight Connector 189"/>
          <p:cNvCxnSpPr/>
          <p:nvPr/>
        </p:nvCxnSpPr>
        <p:spPr>
          <a:xfrm>
            <a:off x="8022902" y="3641860"/>
            <a:ext cx="246209"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6055624" y="2312241"/>
            <a:ext cx="2213487"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8" name="Rectangle 197"/>
          <p:cNvSpPr/>
          <p:nvPr/>
        </p:nvSpPr>
        <p:spPr>
          <a:xfrm>
            <a:off x="5025669" y="301214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5025669" y="346652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TextBox 199"/>
          <p:cNvSpPr txBox="1"/>
          <p:nvPr/>
        </p:nvSpPr>
        <p:spPr>
          <a:xfrm>
            <a:off x="5072278" y="2988842"/>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201" name="TextBox 200"/>
          <p:cNvSpPr txBox="1"/>
          <p:nvPr/>
        </p:nvSpPr>
        <p:spPr>
          <a:xfrm>
            <a:off x="5045920" y="3430099"/>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cxnSp>
        <p:nvCxnSpPr>
          <p:cNvPr id="202" name="Straight Connector 201"/>
          <p:cNvCxnSpPr/>
          <p:nvPr/>
        </p:nvCxnSpPr>
        <p:spPr>
          <a:xfrm>
            <a:off x="4808560" y="326643"/>
            <a:ext cx="166096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6469526" y="326643"/>
            <a:ext cx="0" cy="126180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4808560" y="326643"/>
            <a:ext cx="0" cy="12696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flipH="1">
            <a:off x="6055625" y="1588445"/>
            <a:ext cx="413901"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06" name="Rectangle 205"/>
          <p:cNvSpPr/>
          <p:nvPr/>
        </p:nvSpPr>
        <p:spPr>
          <a:xfrm>
            <a:off x="598373" y="2913625"/>
            <a:ext cx="1979246" cy="99544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207" name="Straight Connector 206"/>
          <p:cNvCxnSpPr/>
          <p:nvPr/>
        </p:nvCxnSpPr>
        <p:spPr>
          <a:xfrm>
            <a:off x="2577619" y="3200778"/>
            <a:ext cx="2448050"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08" name="TextBox 207"/>
          <p:cNvSpPr txBox="1"/>
          <p:nvPr/>
        </p:nvSpPr>
        <p:spPr>
          <a:xfrm>
            <a:off x="2692026" y="2789030"/>
            <a:ext cx="2007318" cy="369332"/>
          </a:xfrm>
          <a:prstGeom prst="rect">
            <a:avLst/>
          </a:prstGeom>
          <a:noFill/>
        </p:spPr>
        <p:txBody>
          <a:bodyPr wrap="none" rtlCol="0">
            <a:spAutoFit/>
          </a:bodyPr>
          <a:lstStyle/>
          <a:p>
            <a:r>
              <a:rPr lang="en-US" dirty="0" smtClean="0"/>
              <a:t>cable to electronics</a:t>
            </a:r>
            <a:endParaRPr lang="en-US" dirty="0"/>
          </a:p>
        </p:txBody>
      </p:sp>
      <p:sp>
        <p:nvSpPr>
          <p:cNvPr id="225" name="TextBox 224"/>
          <p:cNvSpPr txBox="1"/>
          <p:nvPr/>
        </p:nvSpPr>
        <p:spPr>
          <a:xfrm>
            <a:off x="1273377" y="1303886"/>
            <a:ext cx="581209" cy="584776"/>
          </a:xfrm>
          <a:prstGeom prst="rect">
            <a:avLst/>
          </a:prstGeom>
          <a:noFill/>
        </p:spPr>
        <p:txBody>
          <a:bodyPr wrap="none" rtlCol="0">
            <a:spAutoFit/>
          </a:bodyPr>
          <a:lstStyle/>
          <a:p>
            <a:r>
              <a:rPr lang="en-US" sz="3200" dirty="0" smtClean="0"/>
              <a:t>S2</a:t>
            </a:r>
            <a:endParaRPr lang="en-US" sz="3200" dirty="0"/>
          </a:p>
        </p:txBody>
      </p:sp>
      <p:sp>
        <p:nvSpPr>
          <p:cNvPr id="209" name="TextBox 208"/>
          <p:cNvSpPr txBox="1"/>
          <p:nvPr/>
        </p:nvSpPr>
        <p:spPr>
          <a:xfrm>
            <a:off x="1273377" y="3137711"/>
            <a:ext cx="581209" cy="584776"/>
          </a:xfrm>
          <a:prstGeom prst="rect">
            <a:avLst/>
          </a:prstGeom>
          <a:noFill/>
        </p:spPr>
        <p:txBody>
          <a:bodyPr wrap="none" rtlCol="0">
            <a:spAutoFit/>
          </a:bodyPr>
          <a:lstStyle/>
          <a:p>
            <a:r>
              <a:rPr lang="en-US" sz="3200" dirty="0" smtClean="0"/>
              <a:t>S0</a:t>
            </a:r>
            <a:endParaRPr lang="en-US" sz="3200" dirty="0"/>
          </a:p>
        </p:txBody>
      </p:sp>
      <p:sp>
        <p:nvSpPr>
          <p:cNvPr id="211" name="TextBox 210"/>
          <p:cNvSpPr txBox="1"/>
          <p:nvPr/>
        </p:nvSpPr>
        <p:spPr>
          <a:xfrm>
            <a:off x="494470" y="4524558"/>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cxnSp>
        <p:nvCxnSpPr>
          <p:cNvPr id="212" name="Straight Connector 211"/>
          <p:cNvCxnSpPr/>
          <p:nvPr/>
        </p:nvCxnSpPr>
        <p:spPr>
          <a:xfrm>
            <a:off x="1828891" y="4980349"/>
            <a:ext cx="0" cy="123672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1527022" y="4980349"/>
            <a:ext cx="0" cy="12254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4" name="Straight Arrow Connector 213"/>
          <p:cNvCxnSpPr/>
          <p:nvPr/>
        </p:nvCxnSpPr>
        <p:spPr>
          <a:xfrm>
            <a:off x="862186" y="6032365"/>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15" name="TextBox 214"/>
          <p:cNvSpPr txBox="1"/>
          <p:nvPr/>
        </p:nvSpPr>
        <p:spPr>
          <a:xfrm>
            <a:off x="848431" y="6009481"/>
            <a:ext cx="684803" cy="369332"/>
          </a:xfrm>
          <a:prstGeom prst="rect">
            <a:avLst/>
          </a:prstGeom>
          <a:noFill/>
        </p:spPr>
        <p:txBody>
          <a:bodyPr wrap="none" rtlCol="0">
            <a:spAutoFit/>
          </a:bodyPr>
          <a:lstStyle/>
          <a:p>
            <a:r>
              <a:rPr lang="en-US" dirty="0" smtClean="0">
                <a:solidFill>
                  <a:srgbClr val="FF0000"/>
                </a:solidFill>
              </a:rPr>
              <a:t>21 ns</a:t>
            </a:r>
            <a:endParaRPr lang="en-US" dirty="0">
              <a:solidFill>
                <a:srgbClr val="FF0000"/>
              </a:solidFill>
            </a:endParaRPr>
          </a:p>
        </p:txBody>
      </p:sp>
      <p:sp>
        <p:nvSpPr>
          <p:cNvPr id="226" name="TextBox 225"/>
          <p:cNvSpPr txBox="1"/>
          <p:nvPr/>
        </p:nvSpPr>
        <p:spPr>
          <a:xfrm>
            <a:off x="3876116" y="4222065"/>
            <a:ext cx="4970944" cy="646331"/>
          </a:xfrm>
          <a:prstGeom prst="rect">
            <a:avLst/>
          </a:prstGeom>
          <a:noFill/>
        </p:spPr>
        <p:txBody>
          <a:bodyPr wrap="none" rtlCol="0">
            <a:spAutoFit/>
          </a:bodyPr>
          <a:lstStyle/>
          <a:p>
            <a:r>
              <a:rPr lang="en-US" dirty="0" smtClean="0"/>
              <a:t>(S0 cable to electronics) + 8ns + 25ns + 8ns + TOF</a:t>
            </a:r>
          </a:p>
          <a:p>
            <a:r>
              <a:rPr lang="en-US" dirty="0" smtClean="0"/>
              <a:t>- (S2 cable to electronics + 8ns + 24ns + 8ns) = 21ns</a:t>
            </a:r>
            <a:endParaRPr lang="en-US" dirty="0"/>
          </a:p>
        </p:txBody>
      </p:sp>
      <p:sp>
        <p:nvSpPr>
          <p:cNvPr id="216" name="TextBox 215"/>
          <p:cNvSpPr txBox="1"/>
          <p:nvPr/>
        </p:nvSpPr>
        <p:spPr>
          <a:xfrm>
            <a:off x="3937801" y="4974292"/>
            <a:ext cx="3973226" cy="369332"/>
          </a:xfrm>
          <a:prstGeom prst="rect">
            <a:avLst/>
          </a:prstGeom>
          <a:noFill/>
        </p:spPr>
        <p:txBody>
          <a:bodyPr wrap="none" rtlCol="0">
            <a:spAutoFit/>
          </a:bodyPr>
          <a:lstStyle/>
          <a:p>
            <a:r>
              <a:rPr lang="en-US" dirty="0" err="1" smtClean="0"/>
              <a:t>Δ</a:t>
            </a:r>
            <a:r>
              <a:rPr lang="en-US" dirty="0" smtClean="0"/>
              <a:t>(S2-S0 cable length) = 21ns – TOF – 1ns</a:t>
            </a:r>
            <a:endParaRPr lang="en-US" dirty="0"/>
          </a:p>
        </p:txBody>
      </p:sp>
      <p:sp>
        <p:nvSpPr>
          <p:cNvPr id="217" name="TextBox 216"/>
          <p:cNvSpPr txBox="1"/>
          <p:nvPr/>
        </p:nvSpPr>
        <p:spPr>
          <a:xfrm>
            <a:off x="3917673" y="5311358"/>
            <a:ext cx="1107996" cy="369332"/>
          </a:xfrm>
          <a:prstGeom prst="rect">
            <a:avLst/>
          </a:prstGeom>
          <a:noFill/>
        </p:spPr>
        <p:txBody>
          <a:bodyPr wrap="none" rtlCol="0">
            <a:spAutoFit/>
          </a:bodyPr>
          <a:lstStyle/>
          <a:p>
            <a:r>
              <a:rPr lang="en-US" dirty="0" smtClean="0"/>
              <a:t>TOF ~ 5ns</a:t>
            </a:r>
            <a:endParaRPr lang="en-US" dirty="0"/>
          </a:p>
        </p:txBody>
      </p:sp>
      <p:sp>
        <p:nvSpPr>
          <p:cNvPr id="218" name="TextBox 217"/>
          <p:cNvSpPr txBox="1"/>
          <p:nvPr/>
        </p:nvSpPr>
        <p:spPr>
          <a:xfrm>
            <a:off x="3998609" y="5699390"/>
            <a:ext cx="2839239" cy="369332"/>
          </a:xfrm>
          <a:prstGeom prst="rect">
            <a:avLst/>
          </a:prstGeom>
          <a:noFill/>
        </p:spPr>
        <p:txBody>
          <a:bodyPr wrap="none" rtlCol="0">
            <a:spAutoFit/>
          </a:bodyPr>
          <a:lstStyle/>
          <a:p>
            <a:r>
              <a:rPr lang="en-US" dirty="0" err="1" smtClean="0"/>
              <a:t>Δ</a:t>
            </a:r>
            <a:r>
              <a:rPr lang="en-US" dirty="0" smtClean="0"/>
              <a:t>(S2-S0 cable length) = 15ns</a:t>
            </a:r>
            <a:endParaRPr lang="en-US" dirty="0"/>
          </a:p>
        </p:txBody>
      </p:sp>
      <p:sp>
        <p:nvSpPr>
          <p:cNvPr id="227" name="TextBox 226"/>
          <p:cNvSpPr txBox="1"/>
          <p:nvPr/>
        </p:nvSpPr>
        <p:spPr>
          <a:xfrm>
            <a:off x="3998609" y="6315939"/>
            <a:ext cx="3712186" cy="369332"/>
          </a:xfrm>
          <a:prstGeom prst="rect">
            <a:avLst/>
          </a:prstGeom>
          <a:noFill/>
        </p:spPr>
        <p:txBody>
          <a:bodyPr wrap="none" rtlCol="0">
            <a:spAutoFit/>
          </a:bodyPr>
          <a:lstStyle/>
          <a:p>
            <a:r>
              <a:rPr lang="en-US" dirty="0" smtClean="0"/>
              <a:t>S0A cable is longer than S2_R by 15ns</a:t>
            </a:r>
            <a:endParaRPr lang="en-US" dirty="0"/>
          </a:p>
        </p:txBody>
      </p:sp>
      <p:cxnSp>
        <p:nvCxnSpPr>
          <p:cNvPr id="229" name="Straight Arrow Connector 228"/>
          <p:cNvCxnSpPr/>
          <p:nvPr/>
        </p:nvCxnSpPr>
        <p:spPr>
          <a:xfrm>
            <a:off x="862186" y="800935"/>
            <a:ext cx="0" cy="3409692"/>
          </a:xfrm>
          <a:prstGeom prst="straightConnector1">
            <a:avLst/>
          </a:prstGeom>
          <a:ln>
            <a:solidFill>
              <a:schemeClr val="bg1"/>
            </a:solidFill>
            <a:tailEnd type="arrow"/>
          </a:ln>
          <a:effectLst>
            <a:glow rad="2286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230" name="TextBox 229"/>
          <p:cNvSpPr txBox="1"/>
          <p:nvPr/>
        </p:nvSpPr>
        <p:spPr>
          <a:xfrm>
            <a:off x="415322" y="346892"/>
            <a:ext cx="1051302" cy="369332"/>
          </a:xfrm>
          <a:prstGeom prst="rect">
            <a:avLst/>
          </a:prstGeom>
          <a:noFill/>
        </p:spPr>
        <p:txBody>
          <a:bodyPr wrap="none" rtlCol="0">
            <a:spAutoFit/>
          </a:bodyPr>
          <a:lstStyle/>
          <a:p>
            <a:r>
              <a:rPr lang="en-US" dirty="0" smtClean="0"/>
              <a:t>COSMICS</a:t>
            </a:r>
            <a:endParaRPr lang="en-US" dirty="0"/>
          </a:p>
        </p:txBody>
      </p:sp>
      <p:cxnSp>
        <p:nvCxnSpPr>
          <p:cNvPr id="60" name="Straight Arrow Connector 59"/>
          <p:cNvCxnSpPr/>
          <p:nvPr/>
        </p:nvCxnSpPr>
        <p:spPr>
          <a:xfrm flipH="1">
            <a:off x="1828891" y="6027053"/>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01863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Aug 29, 17 40 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1428" y="1255900"/>
            <a:ext cx="2986707" cy="2240030"/>
          </a:xfrm>
          <a:prstGeom prst="rect">
            <a:avLst/>
          </a:prstGeom>
          <a:ln w="38100" cmpd="sng">
            <a:solidFill>
              <a:schemeClr val="tx1"/>
            </a:solidFill>
          </a:ln>
        </p:spPr>
      </p:pic>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12" name="Straight Connector 11"/>
          <p:cNvCxnSpPr/>
          <p:nvPr/>
        </p:nvCxnSpPr>
        <p:spPr>
          <a:xfrm flipV="1">
            <a:off x="1561381" y="1699094"/>
            <a:ext cx="0" cy="29321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553842"/>
            <a:ext cx="862257" cy="1"/>
          </a:xfrm>
          <a:prstGeom prst="line">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2773203" y="2234626"/>
            <a:ext cx="134091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8" name="TextBox 137"/>
          <p:cNvSpPr txBox="1"/>
          <p:nvPr/>
        </p:nvSpPr>
        <p:spPr>
          <a:xfrm>
            <a:off x="3289776" y="2226897"/>
            <a:ext cx="480796" cy="307777"/>
          </a:xfrm>
          <a:prstGeom prst="rect">
            <a:avLst/>
          </a:prstGeom>
          <a:noFill/>
        </p:spPr>
        <p:txBody>
          <a:bodyPr wrap="none" rtlCol="0">
            <a:spAutoFit/>
          </a:bodyPr>
          <a:lstStyle/>
          <a:p>
            <a:r>
              <a:rPr lang="en-US" sz="1400" dirty="0" smtClean="0"/>
              <a:t>8 ns</a:t>
            </a:r>
            <a:endParaRPr lang="en-US" sz="1400" dirty="0"/>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306743" y="326488"/>
            <a:ext cx="685216" cy="369332"/>
          </a:xfrm>
          <a:prstGeom prst="rect">
            <a:avLst/>
          </a:prstGeom>
          <a:noFill/>
        </p:spPr>
        <p:txBody>
          <a:bodyPr wrap="none" rtlCol="0">
            <a:spAutoFit/>
          </a:bodyPr>
          <a:lstStyle/>
          <a:p>
            <a:r>
              <a:rPr lang="en-US" dirty="0"/>
              <a:t>R</a:t>
            </a:r>
            <a:r>
              <a:rPr lang="en-US" dirty="0" smtClean="0"/>
              <a:t>HRS</a:t>
            </a:r>
            <a:endParaRPr lang="en-US" dirty="0"/>
          </a:p>
        </p:txBody>
      </p:sp>
      <p:sp>
        <p:nvSpPr>
          <p:cNvPr id="164" name="Rectangle 163"/>
          <p:cNvSpPr/>
          <p:nvPr/>
        </p:nvSpPr>
        <p:spPr>
          <a:xfrm>
            <a:off x="1555757"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548788"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1</a:t>
            </a:r>
            <a:r>
              <a:rPr lang="en-US" sz="1400" dirty="0" smtClean="0"/>
              <a:t>0 ns</a:t>
            </a:r>
            <a:endParaRPr lang="en-US" sz="1400" dirty="0"/>
          </a:p>
        </p:txBody>
      </p:sp>
      <p:cxnSp>
        <p:nvCxnSpPr>
          <p:cNvPr id="166" name="Straight Arrow Connector 165"/>
          <p:cNvCxnSpPr/>
          <p:nvPr/>
        </p:nvCxnSpPr>
        <p:spPr>
          <a:xfrm>
            <a:off x="1022331" y="3739742"/>
            <a:ext cx="54182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149244" y="3739742"/>
            <a:ext cx="42998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a:off x="1022331" y="4299923"/>
            <a:ext cx="274824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6 ns</a:t>
            </a:r>
            <a:endParaRPr lang="en-US" sz="1400" dirty="0"/>
          </a:p>
        </p:txBody>
      </p:sp>
      <p:sp>
        <p:nvSpPr>
          <p:cNvPr id="172" name="TextBox 171"/>
          <p:cNvSpPr txBox="1"/>
          <p:nvPr/>
        </p:nvSpPr>
        <p:spPr>
          <a:xfrm>
            <a:off x="2147597" y="3408945"/>
            <a:ext cx="480796" cy="307777"/>
          </a:xfrm>
          <a:prstGeom prst="rect">
            <a:avLst/>
          </a:prstGeom>
          <a:noFill/>
        </p:spPr>
        <p:txBody>
          <a:bodyPr wrap="none" rtlCol="0">
            <a:spAutoFit/>
          </a:bodyPr>
          <a:lstStyle/>
          <a:p>
            <a:r>
              <a:rPr lang="en-US" sz="1400" dirty="0"/>
              <a:t>1</a:t>
            </a:r>
            <a:r>
              <a:rPr lang="en-US" sz="1400" dirty="0" smtClean="0"/>
              <a:t> ns</a:t>
            </a:r>
            <a:endParaRPr lang="en-US" sz="1400" dirty="0"/>
          </a:p>
        </p:txBody>
      </p:sp>
      <p:sp>
        <p:nvSpPr>
          <p:cNvPr id="173" name="TextBox 172"/>
          <p:cNvSpPr txBox="1"/>
          <p:nvPr/>
        </p:nvSpPr>
        <p:spPr>
          <a:xfrm>
            <a:off x="1731867" y="4255013"/>
            <a:ext cx="617114" cy="307777"/>
          </a:xfrm>
          <a:prstGeom prst="rect">
            <a:avLst/>
          </a:prstGeom>
          <a:noFill/>
        </p:spPr>
        <p:txBody>
          <a:bodyPr wrap="none" rtlCol="0">
            <a:spAutoFit/>
          </a:bodyPr>
          <a:lstStyle/>
          <a:p>
            <a:r>
              <a:rPr lang="en-US" sz="1400" dirty="0" smtClean="0"/>
              <a:t>0.5 ns</a:t>
            </a:r>
            <a:endParaRPr lang="en-US" sz="1400" dirty="0"/>
          </a:p>
        </p:txBody>
      </p:sp>
      <p:cxnSp>
        <p:nvCxnSpPr>
          <p:cNvPr id="174" name="Straight Connector 173"/>
          <p:cNvCxnSpPr/>
          <p:nvPr/>
        </p:nvCxnSpPr>
        <p:spPr>
          <a:xfrm>
            <a:off x="4114119" y="4015735"/>
            <a:ext cx="721509"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617114" cy="307777"/>
          </a:xfrm>
          <a:prstGeom prst="rect">
            <a:avLst/>
          </a:prstGeom>
          <a:noFill/>
        </p:spPr>
        <p:txBody>
          <a:bodyPr wrap="none" rtlCol="0">
            <a:spAutoFit/>
          </a:bodyPr>
          <a:lstStyle/>
          <a:p>
            <a:r>
              <a:rPr lang="en-US" sz="1400" dirty="0" smtClean="0"/>
              <a:t>0.3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smtClean="0"/>
              <a:t>2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226660" y="5334632"/>
            <a:ext cx="480796" cy="307777"/>
          </a:xfrm>
          <a:prstGeom prst="rect">
            <a:avLst/>
          </a:prstGeom>
          <a:noFill/>
        </p:spPr>
        <p:txBody>
          <a:bodyPr wrap="none" rtlCol="0">
            <a:spAutoFit/>
          </a:bodyPr>
          <a:lstStyle/>
          <a:p>
            <a:r>
              <a:rPr lang="en-US" sz="1400" dirty="0" smtClean="0"/>
              <a:t>8 ns</a:t>
            </a:r>
            <a:endParaRPr lang="en-US" sz="1400" dirty="0"/>
          </a:p>
        </p:txBody>
      </p:sp>
      <p:sp>
        <p:nvSpPr>
          <p:cNvPr id="251" name="TextBox 250"/>
          <p:cNvSpPr txBox="1"/>
          <p:nvPr/>
        </p:nvSpPr>
        <p:spPr>
          <a:xfrm>
            <a:off x="4179179" y="3746292"/>
            <a:ext cx="571791" cy="307777"/>
          </a:xfrm>
          <a:prstGeom prst="rect">
            <a:avLst/>
          </a:prstGeom>
          <a:noFill/>
        </p:spPr>
        <p:txBody>
          <a:bodyPr wrap="none" rtlCol="0">
            <a:spAutoFit/>
          </a:bodyPr>
          <a:lstStyle/>
          <a:p>
            <a:r>
              <a:rPr lang="en-US" sz="1400" dirty="0" smtClean="0"/>
              <a:t>17</a:t>
            </a:r>
            <a:r>
              <a:rPr lang="en-US" sz="1400" dirty="0" smtClean="0"/>
              <a:t> </a:t>
            </a:r>
            <a:r>
              <a:rPr lang="en-US" sz="1400" dirty="0" smtClean="0"/>
              <a:t>ns</a:t>
            </a:r>
            <a:endParaRPr lang="en-US" sz="1400" dirty="0"/>
          </a:p>
        </p:txBody>
      </p:sp>
      <p:sp>
        <p:nvSpPr>
          <p:cNvPr id="129" name="Rectangle 128"/>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TextBox 132"/>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137" name="TextBox 136"/>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9" name="TextBox 8"/>
          <p:cNvSpPr txBox="1"/>
          <p:nvPr/>
        </p:nvSpPr>
        <p:spPr>
          <a:xfrm>
            <a:off x="227356" y="5774340"/>
            <a:ext cx="1011457" cy="544765"/>
          </a:xfrm>
          <a:prstGeom prst="rect">
            <a:avLst/>
          </a:prstGeom>
          <a:noFill/>
        </p:spPr>
        <p:txBody>
          <a:bodyPr wrap="square" rtlCol="0">
            <a:spAutoFit/>
          </a:bodyPr>
          <a:lstStyle/>
          <a:p>
            <a:pPr algn="ctr">
              <a:lnSpc>
                <a:spcPct val="80000"/>
              </a:lnSpc>
            </a:pPr>
            <a:r>
              <a:rPr lang="en-US" dirty="0" smtClean="0"/>
              <a:t>Analog sum</a:t>
            </a:r>
            <a:endParaRPr lang="en-US" dirty="0"/>
          </a:p>
        </p:txBody>
      </p:sp>
      <p:sp>
        <p:nvSpPr>
          <p:cNvPr id="115" name="Rectangle 114"/>
          <p:cNvSpPr/>
          <p:nvPr/>
        </p:nvSpPr>
        <p:spPr>
          <a:xfrm>
            <a:off x="2180286" y="1368944"/>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a:off x="1564154" y="1698942"/>
            <a:ext cx="616132" cy="15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1643120" y="1630998"/>
            <a:ext cx="480796" cy="307777"/>
          </a:xfrm>
          <a:prstGeom prst="rect">
            <a:avLst/>
          </a:prstGeom>
          <a:noFill/>
        </p:spPr>
        <p:txBody>
          <a:bodyPr wrap="none" rtlCol="0">
            <a:spAutoFit/>
          </a:bodyPr>
          <a:lstStyle/>
          <a:p>
            <a:r>
              <a:rPr lang="en-US" sz="1400" dirty="0" smtClean="0"/>
              <a:t>8 ns</a:t>
            </a:r>
            <a:endParaRPr lang="en-US" sz="1400" dirty="0"/>
          </a:p>
        </p:txBody>
      </p:sp>
      <p:sp>
        <p:nvSpPr>
          <p:cNvPr id="144" name="TextBox 143"/>
          <p:cNvSpPr txBox="1"/>
          <p:nvPr/>
        </p:nvSpPr>
        <p:spPr>
          <a:xfrm>
            <a:off x="2188243" y="1374862"/>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45" name="TextBox 144"/>
          <p:cNvSpPr txBox="1"/>
          <p:nvPr/>
        </p:nvSpPr>
        <p:spPr>
          <a:xfrm>
            <a:off x="2594220" y="351910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46" name="Rectangle 145"/>
          <p:cNvSpPr/>
          <p:nvPr/>
        </p:nvSpPr>
        <p:spPr>
          <a:xfrm>
            <a:off x="2592880" y="3519100"/>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8" name="Straight Arrow Connector 147"/>
          <p:cNvCxnSpPr/>
          <p:nvPr/>
        </p:nvCxnSpPr>
        <p:spPr>
          <a:xfrm>
            <a:off x="3187138" y="3746886"/>
            <a:ext cx="58343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49" name="Rectangle 148"/>
          <p:cNvSpPr/>
          <p:nvPr/>
        </p:nvSpPr>
        <p:spPr>
          <a:xfrm>
            <a:off x="3770572" y="3530549"/>
            <a:ext cx="469786"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3737394" y="3817969"/>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sp>
        <p:nvSpPr>
          <p:cNvPr id="153" name="TextBox 152"/>
          <p:cNvSpPr txBox="1"/>
          <p:nvPr/>
        </p:nvSpPr>
        <p:spPr>
          <a:xfrm>
            <a:off x="2594220" y="3527806"/>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55" name="TextBox 154"/>
          <p:cNvSpPr txBox="1"/>
          <p:nvPr/>
        </p:nvSpPr>
        <p:spPr>
          <a:xfrm>
            <a:off x="3222187" y="3424633"/>
            <a:ext cx="480796" cy="307777"/>
          </a:xfrm>
          <a:prstGeom prst="rect">
            <a:avLst/>
          </a:prstGeom>
          <a:noFill/>
        </p:spPr>
        <p:txBody>
          <a:bodyPr wrap="none" rtlCol="0">
            <a:spAutoFit/>
          </a:bodyPr>
          <a:lstStyle/>
          <a:p>
            <a:r>
              <a:rPr lang="en-US" sz="1400" dirty="0" smtClean="0"/>
              <a:t>3 ns</a:t>
            </a:r>
            <a:endParaRPr lang="en-US" sz="1400" dirty="0"/>
          </a:p>
        </p:txBody>
      </p:sp>
      <p:sp>
        <p:nvSpPr>
          <p:cNvPr id="79" name="TextBox 78"/>
          <p:cNvSpPr txBox="1"/>
          <p:nvPr/>
        </p:nvSpPr>
        <p:spPr>
          <a:xfrm>
            <a:off x="1538077" y="1252751"/>
            <a:ext cx="480796" cy="307777"/>
          </a:xfrm>
          <a:prstGeom prst="rect">
            <a:avLst/>
          </a:prstGeom>
          <a:noFill/>
        </p:spPr>
        <p:txBody>
          <a:bodyPr wrap="none" rtlCol="0">
            <a:spAutoFit/>
          </a:bodyPr>
          <a:lstStyle/>
          <a:p>
            <a:r>
              <a:rPr lang="en-US" sz="1400" dirty="0"/>
              <a:t>6</a:t>
            </a:r>
            <a:r>
              <a:rPr lang="en-US" sz="1400" dirty="0" smtClean="0"/>
              <a:t> ns</a:t>
            </a:r>
            <a:endParaRPr lang="en-US" sz="1400" dirty="0"/>
          </a:p>
        </p:txBody>
      </p:sp>
      <p:cxnSp>
        <p:nvCxnSpPr>
          <p:cNvPr id="92" name="Straight Arrow Connector 91"/>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697883" y="2447484"/>
            <a:ext cx="302956"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686231" y="2851226"/>
            <a:ext cx="314608"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7205185" y="2745307"/>
            <a:ext cx="684803" cy="369332"/>
          </a:xfrm>
          <a:prstGeom prst="rect">
            <a:avLst/>
          </a:prstGeom>
          <a:noFill/>
        </p:spPr>
        <p:txBody>
          <a:bodyPr wrap="none" rtlCol="0">
            <a:spAutoFit/>
          </a:bodyPr>
          <a:lstStyle/>
          <a:p>
            <a:r>
              <a:rPr lang="en-US" dirty="0" smtClean="0">
                <a:solidFill>
                  <a:srgbClr val="FF0000"/>
                </a:solidFill>
              </a:rPr>
              <a:t>10 ns</a:t>
            </a:r>
            <a:endParaRPr lang="en-US" dirty="0">
              <a:solidFill>
                <a:srgbClr val="FF0000"/>
              </a:solidFill>
            </a:endParaRPr>
          </a:p>
        </p:txBody>
      </p:sp>
      <p:grpSp>
        <p:nvGrpSpPr>
          <p:cNvPr id="77" name="Group 121"/>
          <p:cNvGrpSpPr/>
          <p:nvPr/>
        </p:nvGrpSpPr>
        <p:grpSpPr>
          <a:xfrm>
            <a:off x="6615039" y="5369860"/>
            <a:ext cx="1835011" cy="567049"/>
            <a:chOff x="6532771" y="2327332"/>
            <a:chExt cx="1383086" cy="567049"/>
          </a:xfrm>
        </p:grpSpPr>
        <p:cxnSp>
          <p:nvCxnSpPr>
            <p:cNvPr id="80" name="Straight Connector 122"/>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123"/>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124"/>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125"/>
            <p:cNvCxnSpPr/>
            <p:nvPr/>
          </p:nvCxnSpPr>
          <p:spPr>
            <a:xfrm>
              <a:off x="7795268" y="2350545"/>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126"/>
            <p:cNvCxnSpPr/>
            <p:nvPr/>
          </p:nvCxnSpPr>
          <p:spPr>
            <a:xfrm>
              <a:off x="7771964"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9" name="Group 127"/>
          <p:cNvGrpSpPr/>
          <p:nvPr/>
        </p:nvGrpSpPr>
        <p:grpSpPr>
          <a:xfrm>
            <a:off x="7118963" y="5270172"/>
            <a:ext cx="1100461" cy="567049"/>
            <a:chOff x="6532771" y="2327332"/>
            <a:chExt cx="1383086" cy="567049"/>
          </a:xfrm>
        </p:grpSpPr>
        <p:cxnSp>
          <p:nvCxnSpPr>
            <p:cNvPr id="90" name="Straight Connector 128"/>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129"/>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130"/>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131"/>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132"/>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99" name="Rectangle 164"/>
          <p:cNvSpPr/>
          <p:nvPr/>
        </p:nvSpPr>
        <p:spPr>
          <a:xfrm>
            <a:off x="6925198" y="5020544"/>
            <a:ext cx="320922" cy="261610"/>
          </a:xfrm>
          <a:prstGeom prst="rect">
            <a:avLst/>
          </a:prstGeom>
        </p:spPr>
        <p:txBody>
          <a:bodyPr wrap="none">
            <a:spAutoFit/>
          </a:bodyPr>
          <a:lstStyle/>
          <a:p>
            <a:r>
              <a:rPr lang="en-US" sz="1100" dirty="0" smtClean="0"/>
              <a:t>S2</a:t>
            </a:r>
            <a:endParaRPr lang="en-US" sz="1100" dirty="0"/>
          </a:p>
        </p:txBody>
      </p:sp>
      <p:sp>
        <p:nvSpPr>
          <p:cNvPr id="100" name="Rectangle 166"/>
          <p:cNvSpPr/>
          <p:nvPr/>
        </p:nvSpPr>
        <p:spPr>
          <a:xfrm>
            <a:off x="6541801" y="5148312"/>
            <a:ext cx="320922" cy="261610"/>
          </a:xfrm>
          <a:prstGeom prst="rect">
            <a:avLst/>
          </a:prstGeom>
        </p:spPr>
        <p:txBody>
          <a:bodyPr wrap="none">
            <a:spAutoFit/>
          </a:bodyPr>
          <a:lstStyle/>
          <a:p>
            <a:r>
              <a:rPr lang="en-US" sz="1100" dirty="0" smtClean="0"/>
              <a:t>S0</a:t>
            </a:r>
            <a:endParaRPr lang="en-US" sz="1100" dirty="0"/>
          </a:p>
        </p:txBody>
      </p:sp>
      <p:cxnSp>
        <p:nvCxnSpPr>
          <p:cNvPr id="101" name="Straight Arrow Connector 170"/>
          <p:cNvCxnSpPr/>
          <p:nvPr/>
        </p:nvCxnSpPr>
        <p:spPr>
          <a:xfrm>
            <a:off x="6799181" y="5598259"/>
            <a:ext cx="427503"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2" name="TextBox 186"/>
          <p:cNvSpPr txBox="1"/>
          <p:nvPr/>
        </p:nvSpPr>
        <p:spPr>
          <a:xfrm>
            <a:off x="6807762" y="5632632"/>
            <a:ext cx="381836" cy="215444"/>
          </a:xfrm>
          <a:prstGeom prst="rect">
            <a:avLst/>
          </a:prstGeom>
          <a:noFill/>
        </p:spPr>
        <p:txBody>
          <a:bodyPr wrap="none" rtlCol="0">
            <a:spAutoFit/>
          </a:bodyPr>
          <a:lstStyle/>
          <a:p>
            <a:r>
              <a:rPr lang="en-US" sz="800" smtClean="0"/>
              <a:t>20ns</a:t>
            </a:r>
            <a:endParaRPr lang="en-US" sz="800" dirty="0"/>
          </a:p>
        </p:txBody>
      </p:sp>
      <p:cxnSp>
        <p:nvCxnSpPr>
          <p:cNvPr id="103" name="Straight Arrow Connector 197"/>
          <p:cNvCxnSpPr/>
          <p:nvPr/>
        </p:nvCxnSpPr>
        <p:spPr>
          <a:xfrm>
            <a:off x="6822818" y="6041593"/>
            <a:ext cx="146724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4" name="TextBox 198"/>
          <p:cNvSpPr txBox="1"/>
          <p:nvPr/>
        </p:nvSpPr>
        <p:spPr>
          <a:xfrm>
            <a:off x="7287038" y="6003117"/>
            <a:ext cx="381836" cy="215444"/>
          </a:xfrm>
          <a:prstGeom prst="rect">
            <a:avLst/>
          </a:prstGeom>
          <a:noFill/>
        </p:spPr>
        <p:txBody>
          <a:bodyPr wrap="none" rtlCol="0">
            <a:spAutoFit/>
          </a:bodyPr>
          <a:lstStyle/>
          <a:p>
            <a:r>
              <a:rPr lang="en-US" sz="800" dirty="0"/>
              <a:t>5</a:t>
            </a:r>
            <a:r>
              <a:rPr lang="en-US" sz="800" dirty="0" smtClean="0"/>
              <a:t>0ns</a:t>
            </a:r>
            <a:endParaRPr lang="en-US" sz="800" dirty="0"/>
          </a:p>
        </p:txBody>
      </p:sp>
      <p:cxnSp>
        <p:nvCxnSpPr>
          <p:cNvPr id="105" name="Straight Arrow Connector 194"/>
          <p:cNvCxnSpPr/>
          <p:nvPr/>
        </p:nvCxnSpPr>
        <p:spPr>
          <a:xfrm>
            <a:off x="7255847" y="5604935"/>
            <a:ext cx="83793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6" name="TextBox 195"/>
          <p:cNvSpPr txBox="1"/>
          <p:nvPr/>
        </p:nvSpPr>
        <p:spPr>
          <a:xfrm>
            <a:off x="7451200" y="5599323"/>
            <a:ext cx="382687" cy="215444"/>
          </a:xfrm>
          <a:prstGeom prst="rect">
            <a:avLst/>
          </a:prstGeom>
          <a:noFill/>
        </p:spPr>
        <p:txBody>
          <a:bodyPr wrap="none" rtlCol="0">
            <a:spAutoFit/>
          </a:bodyPr>
          <a:lstStyle/>
          <a:p>
            <a:r>
              <a:rPr lang="en-US" sz="800" dirty="0"/>
              <a:t>3</a:t>
            </a:r>
            <a:r>
              <a:rPr lang="en-US" sz="800" dirty="0" smtClean="0"/>
              <a:t>0ns</a:t>
            </a:r>
            <a:endParaRPr lang="en-US" sz="800" dirty="0"/>
          </a:p>
        </p:txBody>
      </p:sp>
      <p:sp>
        <p:nvSpPr>
          <p:cNvPr id="107" name="Down Arrow 106"/>
          <p:cNvSpPr/>
          <p:nvPr/>
        </p:nvSpPr>
        <p:spPr>
          <a:xfrm>
            <a:off x="7279185" y="3746292"/>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5243451" y="2637958"/>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TextBox 109"/>
          <p:cNvSpPr txBox="1"/>
          <p:nvPr/>
        </p:nvSpPr>
        <p:spPr>
          <a:xfrm>
            <a:off x="5278510" y="2684561"/>
            <a:ext cx="407721" cy="369332"/>
          </a:xfrm>
          <a:prstGeom prst="rect">
            <a:avLst/>
          </a:prstGeom>
          <a:noFill/>
        </p:spPr>
        <p:txBody>
          <a:bodyPr wrap="none" rtlCol="0">
            <a:spAutoFit/>
          </a:bodyPr>
          <a:lstStyle/>
          <a:p>
            <a:r>
              <a:rPr lang="en-US" dirty="0" smtClean="0"/>
              <a:t>S2</a:t>
            </a:r>
            <a:endParaRPr lang="en-US" dirty="0"/>
          </a:p>
        </p:txBody>
      </p:sp>
      <p:sp>
        <p:nvSpPr>
          <p:cNvPr id="111" name="Rectangle 110"/>
          <p:cNvSpPr/>
          <p:nvPr/>
        </p:nvSpPr>
        <p:spPr>
          <a:xfrm>
            <a:off x="5243451" y="219381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TextBox 111"/>
          <p:cNvSpPr txBox="1"/>
          <p:nvPr/>
        </p:nvSpPr>
        <p:spPr>
          <a:xfrm>
            <a:off x="5278510" y="2228767"/>
            <a:ext cx="407721" cy="369332"/>
          </a:xfrm>
          <a:prstGeom prst="rect">
            <a:avLst/>
          </a:prstGeom>
          <a:noFill/>
        </p:spPr>
        <p:txBody>
          <a:bodyPr wrap="none" rtlCol="0">
            <a:spAutoFit/>
          </a:bodyPr>
          <a:lstStyle/>
          <a:p>
            <a:r>
              <a:rPr lang="en-US" dirty="0" smtClean="0"/>
              <a:t>S0</a:t>
            </a:r>
            <a:endParaRPr lang="en-US" dirty="0"/>
          </a:p>
        </p:txBody>
      </p:sp>
      <p:sp>
        <p:nvSpPr>
          <p:cNvPr id="114" name="Rectangle 113"/>
          <p:cNvSpPr/>
          <p:nvPr/>
        </p:nvSpPr>
        <p:spPr>
          <a:xfrm>
            <a:off x="5243451" y="309672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TextBox 115"/>
          <p:cNvSpPr txBox="1"/>
          <p:nvPr/>
        </p:nvSpPr>
        <p:spPr>
          <a:xfrm>
            <a:off x="5278510" y="3143328"/>
            <a:ext cx="453970" cy="369332"/>
          </a:xfrm>
          <a:prstGeom prst="rect">
            <a:avLst/>
          </a:prstGeom>
          <a:noFill/>
        </p:spPr>
        <p:txBody>
          <a:bodyPr wrap="none" rtlCol="0">
            <a:spAutoFit/>
          </a:bodyPr>
          <a:lstStyle/>
          <a:p>
            <a:r>
              <a:rPr lang="en-US" dirty="0" smtClean="0"/>
              <a:t>GC</a:t>
            </a:r>
            <a:endParaRPr lang="en-US" dirty="0"/>
          </a:p>
        </p:txBody>
      </p:sp>
      <p:sp>
        <p:nvSpPr>
          <p:cNvPr id="121" name="TextBox 120"/>
          <p:cNvSpPr txBox="1"/>
          <p:nvPr/>
        </p:nvSpPr>
        <p:spPr>
          <a:xfrm>
            <a:off x="5162826" y="1840994"/>
            <a:ext cx="607784" cy="369332"/>
          </a:xfrm>
          <a:prstGeom prst="rect">
            <a:avLst/>
          </a:prstGeom>
          <a:noFill/>
        </p:spPr>
        <p:txBody>
          <a:bodyPr wrap="none" rtlCol="0">
            <a:spAutoFit/>
          </a:bodyPr>
          <a:lstStyle/>
          <a:p>
            <a:r>
              <a:rPr lang="en-US" dirty="0" smtClean="0"/>
              <a:t>FIFO</a:t>
            </a:r>
            <a:endParaRPr lang="en-US" dirty="0"/>
          </a:p>
        </p:txBody>
      </p:sp>
      <p:cxnSp>
        <p:nvCxnSpPr>
          <p:cNvPr id="123" name="Straight Connector 122"/>
          <p:cNvCxnSpPr/>
          <p:nvPr/>
        </p:nvCxnSpPr>
        <p:spPr>
          <a:xfrm>
            <a:off x="7020961" y="2041154"/>
            <a:ext cx="0" cy="101273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6748070" y="2041154"/>
            <a:ext cx="0" cy="101273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a:off x="6512898" y="2952857"/>
            <a:ext cx="243357"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flipH="1">
            <a:off x="7034779" y="2952857"/>
            <a:ext cx="220369"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36" name="TextBox 135"/>
          <p:cNvSpPr txBox="1"/>
          <p:nvPr/>
        </p:nvSpPr>
        <p:spPr>
          <a:xfrm>
            <a:off x="6015423" y="1255900"/>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sp>
        <p:nvSpPr>
          <p:cNvPr id="139" name="TextBox 138"/>
          <p:cNvSpPr txBox="1"/>
          <p:nvPr/>
        </p:nvSpPr>
        <p:spPr>
          <a:xfrm>
            <a:off x="7906412" y="4808898"/>
            <a:ext cx="659155" cy="369332"/>
          </a:xfrm>
          <a:prstGeom prst="rect">
            <a:avLst/>
          </a:prstGeom>
          <a:noFill/>
        </p:spPr>
        <p:txBody>
          <a:bodyPr wrap="none" rtlCol="0">
            <a:spAutoFit/>
          </a:bodyPr>
          <a:lstStyle/>
          <a:p>
            <a:r>
              <a:rPr lang="en-US" b="1" u="sng" dirty="0" smtClean="0"/>
              <a:t>REAL</a:t>
            </a:r>
            <a:endParaRPr lang="en-US" b="1" u="sng" dirty="0"/>
          </a:p>
        </p:txBody>
      </p:sp>
    </p:spTree>
    <p:extLst>
      <p:ext uri="{BB962C8B-B14F-4D97-AF65-F5344CB8AC3E}">
        <p14:creationId xmlns:p14="http://schemas.microsoft.com/office/powerpoint/2010/main" val="42843443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p:cNvGrpSpPr/>
          <p:nvPr/>
        </p:nvGrpSpPr>
        <p:grpSpPr>
          <a:xfrm>
            <a:off x="209033" y="3752683"/>
            <a:ext cx="8725090" cy="2904288"/>
            <a:chOff x="188142" y="552638"/>
            <a:chExt cx="8725090" cy="2904288"/>
          </a:xfrm>
        </p:grpSpPr>
        <p:sp>
          <p:nvSpPr>
            <p:cNvPr id="86" name="Rectangle 85"/>
            <p:cNvSpPr/>
            <p:nvPr/>
          </p:nvSpPr>
          <p:spPr>
            <a:xfrm>
              <a:off x="188142" y="552638"/>
              <a:ext cx="8725090" cy="2904288"/>
            </a:xfrm>
            <a:prstGeom prst="rect">
              <a:avLst/>
            </a:prstGeom>
            <a:solidFill>
              <a:schemeClr val="accent3">
                <a:lumMod val="20000"/>
                <a:lumOff val="8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5" name="Group 4"/>
            <p:cNvGrpSpPr/>
            <p:nvPr/>
          </p:nvGrpSpPr>
          <p:grpSpPr>
            <a:xfrm>
              <a:off x="619311" y="2105966"/>
              <a:ext cx="2769038" cy="844723"/>
              <a:chOff x="6532771" y="2327332"/>
              <a:chExt cx="1388984" cy="562176"/>
            </a:xfrm>
          </p:grpSpPr>
          <p:cxnSp>
            <p:nvCxnSpPr>
              <p:cNvPr id="6" name="Straight Connector 5"/>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795268" y="2342720"/>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777862"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1376505" y="1956174"/>
              <a:ext cx="1653548" cy="852045"/>
              <a:chOff x="6532771" y="2327332"/>
              <a:chExt cx="1383086" cy="567049"/>
            </a:xfrm>
          </p:grpSpPr>
          <p:cxnSp>
            <p:nvCxnSpPr>
              <p:cNvPr id="12" name="Straight Connector 11"/>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9" name="Rectangle 28"/>
            <p:cNvSpPr/>
            <p:nvPr/>
          </p:nvSpPr>
          <p:spPr>
            <a:xfrm>
              <a:off x="1085355" y="1581084"/>
              <a:ext cx="770163" cy="338554"/>
            </a:xfrm>
            <a:prstGeom prst="rect">
              <a:avLst/>
            </a:prstGeom>
          </p:spPr>
          <p:txBody>
            <a:bodyPr wrap="none">
              <a:spAutoFit/>
            </a:bodyPr>
            <a:lstStyle/>
            <a:p>
              <a:r>
                <a:rPr lang="en-US" sz="1600" dirty="0" smtClean="0"/>
                <a:t>S0||S2</a:t>
              </a:r>
              <a:endParaRPr lang="en-US" sz="1600" dirty="0"/>
            </a:p>
          </p:txBody>
        </p:sp>
        <p:sp>
          <p:nvSpPr>
            <p:cNvPr id="31" name="Rectangle 30"/>
            <p:cNvSpPr/>
            <p:nvPr/>
          </p:nvSpPr>
          <p:spPr>
            <a:xfrm>
              <a:off x="509264" y="1773068"/>
              <a:ext cx="428322" cy="338554"/>
            </a:xfrm>
            <a:prstGeom prst="rect">
              <a:avLst/>
            </a:prstGeom>
          </p:spPr>
          <p:txBody>
            <a:bodyPr wrap="none">
              <a:spAutoFit/>
            </a:bodyPr>
            <a:lstStyle/>
            <a:p>
              <a:r>
                <a:rPr lang="en-US" sz="1600" dirty="0" smtClean="0"/>
                <a:t>GC</a:t>
              </a:r>
              <a:endParaRPr lang="en-US" sz="1600" dirty="0"/>
            </a:p>
          </p:txBody>
        </p:sp>
        <p:cxnSp>
          <p:nvCxnSpPr>
            <p:cNvPr id="34" name="Straight Arrow Connector 33"/>
            <p:cNvCxnSpPr/>
            <p:nvPr/>
          </p:nvCxnSpPr>
          <p:spPr>
            <a:xfrm>
              <a:off x="896002" y="2449156"/>
              <a:ext cx="642364"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908896" y="2500805"/>
              <a:ext cx="582211" cy="338554"/>
            </a:xfrm>
            <a:prstGeom prst="rect">
              <a:avLst/>
            </a:prstGeom>
            <a:noFill/>
          </p:spPr>
          <p:txBody>
            <a:bodyPr wrap="none" rtlCol="0">
              <a:spAutoFit/>
            </a:bodyPr>
            <a:lstStyle/>
            <a:p>
              <a:r>
                <a:rPr lang="en-US" sz="1600" smtClean="0"/>
                <a:t>20ns</a:t>
              </a:r>
              <a:endParaRPr lang="en-US" sz="1600" dirty="0"/>
            </a:p>
          </p:txBody>
        </p:sp>
        <p:cxnSp>
          <p:nvCxnSpPr>
            <p:cNvPr id="37" name="Straight Arrow Connector 36"/>
            <p:cNvCxnSpPr/>
            <p:nvPr/>
          </p:nvCxnSpPr>
          <p:spPr>
            <a:xfrm>
              <a:off x="931519" y="3115308"/>
              <a:ext cx="2204670"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629054" y="3057494"/>
              <a:ext cx="582211" cy="338554"/>
            </a:xfrm>
            <a:prstGeom prst="rect">
              <a:avLst/>
            </a:prstGeom>
            <a:noFill/>
          </p:spPr>
          <p:txBody>
            <a:bodyPr wrap="none" rtlCol="0">
              <a:spAutoFit/>
            </a:bodyPr>
            <a:lstStyle/>
            <a:p>
              <a:r>
                <a:rPr lang="en-US" sz="1600" dirty="0"/>
                <a:t>5</a:t>
              </a:r>
              <a:r>
                <a:rPr lang="en-US" sz="1600" dirty="0" smtClean="0"/>
                <a:t>0ns</a:t>
              </a:r>
              <a:endParaRPr lang="en-US" sz="1600" dirty="0"/>
            </a:p>
          </p:txBody>
        </p:sp>
        <p:cxnSp>
          <p:nvCxnSpPr>
            <p:cNvPr id="41" name="Straight Arrow Connector 194"/>
            <p:cNvCxnSpPr/>
            <p:nvPr/>
          </p:nvCxnSpPr>
          <p:spPr>
            <a:xfrm>
              <a:off x="1582187" y="2459187"/>
              <a:ext cx="125908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2" name="TextBox 195"/>
            <p:cNvSpPr txBox="1"/>
            <p:nvPr/>
          </p:nvSpPr>
          <p:spPr>
            <a:xfrm>
              <a:off x="1875723" y="2450755"/>
              <a:ext cx="582211" cy="338554"/>
            </a:xfrm>
            <a:prstGeom prst="rect">
              <a:avLst/>
            </a:prstGeom>
            <a:noFill/>
          </p:spPr>
          <p:txBody>
            <a:bodyPr wrap="none" rtlCol="0">
              <a:spAutoFit/>
            </a:bodyPr>
            <a:lstStyle/>
            <a:p>
              <a:r>
                <a:rPr lang="en-US" sz="1600" dirty="0"/>
                <a:t>3</a:t>
              </a:r>
              <a:r>
                <a:rPr lang="en-US" sz="1600" dirty="0" smtClean="0"/>
                <a:t>0ns</a:t>
              </a:r>
              <a:endParaRPr lang="en-US" sz="1600" dirty="0"/>
            </a:p>
          </p:txBody>
        </p:sp>
        <p:grpSp>
          <p:nvGrpSpPr>
            <p:cNvPr id="46" name="Group 45"/>
            <p:cNvGrpSpPr/>
            <p:nvPr/>
          </p:nvGrpSpPr>
          <p:grpSpPr>
            <a:xfrm>
              <a:off x="5522303" y="2105966"/>
              <a:ext cx="2769038" cy="844723"/>
              <a:chOff x="6532771" y="2327332"/>
              <a:chExt cx="1388984" cy="562176"/>
            </a:xfrm>
          </p:grpSpPr>
          <p:cxnSp>
            <p:nvCxnSpPr>
              <p:cNvPr id="47" name="Straight Connector 46"/>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795268" y="2342720"/>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777862"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6279497" y="1956174"/>
              <a:ext cx="1653548" cy="852045"/>
              <a:chOff x="6532771" y="2327332"/>
              <a:chExt cx="1383086" cy="567049"/>
            </a:xfrm>
          </p:grpSpPr>
          <p:cxnSp>
            <p:nvCxnSpPr>
              <p:cNvPr id="53" name="Straight Connector 52"/>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0" name="Rectangle 69"/>
            <p:cNvSpPr/>
            <p:nvPr/>
          </p:nvSpPr>
          <p:spPr>
            <a:xfrm>
              <a:off x="5988347" y="1581084"/>
              <a:ext cx="770163" cy="338554"/>
            </a:xfrm>
            <a:prstGeom prst="rect">
              <a:avLst/>
            </a:prstGeom>
          </p:spPr>
          <p:txBody>
            <a:bodyPr wrap="none">
              <a:spAutoFit/>
            </a:bodyPr>
            <a:lstStyle/>
            <a:p>
              <a:r>
                <a:rPr lang="en-US" sz="1600" dirty="0" smtClean="0"/>
                <a:t>S0||S2</a:t>
              </a:r>
              <a:endParaRPr lang="en-US" sz="1600" dirty="0"/>
            </a:p>
          </p:txBody>
        </p:sp>
        <p:sp>
          <p:nvSpPr>
            <p:cNvPr id="72" name="Rectangle 71"/>
            <p:cNvSpPr/>
            <p:nvPr/>
          </p:nvSpPr>
          <p:spPr>
            <a:xfrm>
              <a:off x="5412256" y="1773068"/>
              <a:ext cx="428322" cy="338554"/>
            </a:xfrm>
            <a:prstGeom prst="rect">
              <a:avLst/>
            </a:prstGeom>
          </p:spPr>
          <p:txBody>
            <a:bodyPr wrap="none">
              <a:spAutoFit/>
            </a:bodyPr>
            <a:lstStyle/>
            <a:p>
              <a:r>
                <a:rPr lang="en-US" sz="1600" dirty="0" smtClean="0"/>
                <a:t>GC</a:t>
              </a:r>
              <a:endParaRPr lang="en-US" sz="1600" dirty="0"/>
            </a:p>
          </p:txBody>
        </p:sp>
        <p:cxnSp>
          <p:nvCxnSpPr>
            <p:cNvPr id="75" name="Straight Arrow Connector 74"/>
            <p:cNvCxnSpPr/>
            <p:nvPr/>
          </p:nvCxnSpPr>
          <p:spPr>
            <a:xfrm>
              <a:off x="5798994" y="2449156"/>
              <a:ext cx="642364"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5811888" y="2500805"/>
              <a:ext cx="582211" cy="338554"/>
            </a:xfrm>
            <a:prstGeom prst="rect">
              <a:avLst/>
            </a:prstGeom>
            <a:noFill/>
          </p:spPr>
          <p:txBody>
            <a:bodyPr wrap="none" rtlCol="0">
              <a:spAutoFit/>
            </a:bodyPr>
            <a:lstStyle/>
            <a:p>
              <a:r>
                <a:rPr lang="en-US" sz="1600" dirty="0" smtClean="0"/>
                <a:t>25ns</a:t>
              </a:r>
              <a:endParaRPr lang="en-US" sz="1600" dirty="0"/>
            </a:p>
          </p:txBody>
        </p:sp>
        <p:cxnSp>
          <p:nvCxnSpPr>
            <p:cNvPr id="78" name="Straight Arrow Connector 77"/>
            <p:cNvCxnSpPr/>
            <p:nvPr/>
          </p:nvCxnSpPr>
          <p:spPr>
            <a:xfrm>
              <a:off x="5834511" y="3115308"/>
              <a:ext cx="2204670"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6532046" y="3057494"/>
              <a:ext cx="582211" cy="338554"/>
            </a:xfrm>
            <a:prstGeom prst="rect">
              <a:avLst/>
            </a:prstGeom>
            <a:noFill/>
          </p:spPr>
          <p:txBody>
            <a:bodyPr wrap="none" rtlCol="0">
              <a:spAutoFit/>
            </a:bodyPr>
            <a:lstStyle/>
            <a:p>
              <a:r>
                <a:rPr lang="en-US" sz="1600" dirty="0"/>
                <a:t>5</a:t>
              </a:r>
              <a:r>
                <a:rPr lang="en-US" sz="1600" dirty="0" smtClean="0"/>
                <a:t>0ns</a:t>
              </a:r>
              <a:endParaRPr lang="en-US" sz="1600" dirty="0"/>
            </a:p>
          </p:txBody>
        </p:sp>
        <p:cxnSp>
          <p:nvCxnSpPr>
            <p:cNvPr id="82" name="Straight Arrow Connector 194"/>
            <p:cNvCxnSpPr/>
            <p:nvPr/>
          </p:nvCxnSpPr>
          <p:spPr>
            <a:xfrm>
              <a:off x="6485179" y="2459187"/>
              <a:ext cx="125908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3" name="TextBox 195"/>
            <p:cNvSpPr txBox="1"/>
            <p:nvPr/>
          </p:nvSpPr>
          <p:spPr>
            <a:xfrm>
              <a:off x="6778715" y="2450755"/>
              <a:ext cx="582211" cy="338554"/>
            </a:xfrm>
            <a:prstGeom prst="rect">
              <a:avLst/>
            </a:prstGeom>
            <a:noFill/>
          </p:spPr>
          <p:txBody>
            <a:bodyPr wrap="none" rtlCol="0">
              <a:spAutoFit/>
            </a:bodyPr>
            <a:lstStyle/>
            <a:p>
              <a:r>
                <a:rPr lang="en-US" sz="1600" dirty="0"/>
                <a:t>3</a:t>
              </a:r>
              <a:r>
                <a:rPr lang="en-US" sz="1600" dirty="0" smtClean="0"/>
                <a:t>0ns</a:t>
              </a:r>
              <a:endParaRPr lang="en-US" sz="1600" dirty="0"/>
            </a:p>
          </p:txBody>
        </p:sp>
        <p:sp>
          <p:nvSpPr>
            <p:cNvPr id="88" name="TextBox 87"/>
            <p:cNvSpPr txBox="1"/>
            <p:nvPr/>
          </p:nvSpPr>
          <p:spPr>
            <a:xfrm>
              <a:off x="223633" y="564396"/>
              <a:ext cx="1847681" cy="461665"/>
            </a:xfrm>
            <a:prstGeom prst="rect">
              <a:avLst/>
            </a:prstGeom>
            <a:noFill/>
          </p:spPr>
          <p:txBody>
            <a:bodyPr wrap="none" rtlCol="0">
              <a:spAutoFit/>
            </a:bodyPr>
            <a:lstStyle/>
            <a:p>
              <a:r>
                <a:rPr lang="en-US" sz="2400" b="1" dirty="0" smtClean="0"/>
                <a:t>(S0||S2)&amp;GC</a:t>
              </a:r>
              <a:endParaRPr lang="en-US" sz="2400" b="1" dirty="0"/>
            </a:p>
          </p:txBody>
        </p:sp>
        <p:sp>
          <p:nvSpPr>
            <p:cNvPr id="91" name="TextBox 90"/>
            <p:cNvSpPr txBox="1"/>
            <p:nvPr/>
          </p:nvSpPr>
          <p:spPr>
            <a:xfrm>
              <a:off x="2700475" y="1468250"/>
              <a:ext cx="825867" cy="461665"/>
            </a:xfrm>
            <a:prstGeom prst="rect">
              <a:avLst/>
            </a:prstGeom>
            <a:noFill/>
          </p:spPr>
          <p:txBody>
            <a:bodyPr wrap="none" rtlCol="0">
              <a:spAutoFit/>
            </a:bodyPr>
            <a:lstStyle/>
            <a:p>
              <a:r>
                <a:rPr lang="en-US" sz="2400" b="1" u="sng" dirty="0" smtClean="0"/>
                <a:t>REAL</a:t>
              </a:r>
              <a:endParaRPr lang="en-US" sz="2400" b="1" u="sng" dirty="0"/>
            </a:p>
          </p:txBody>
        </p:sp>
        <p:sp>
          <p:nvSpPr>
            <p:cNvPr id="92" name="TextBox 91"/>
            <p:cNvSpPr txBox="1"/>
            <p:nvPr/>
          </p:nvSpPr>
          <p:spPr>
            <a:xfrm>
              <a:off x="7529095" y="1468250"/>
              <a:ext cx="1360619" cy="461665"/>
            </a:xfrm>
            <a:prstGeom prst="rect">
              <a:avLst/>
            </a:prstGeom>
            <a:noFill/>
          </p:spPr>
          <p:txBody>
            <a:bodyPr wrap="none" rtlCol="0">
              <a:spAutoFit/>
            </a:bodyPr>
            <a:lstStyle/>
            <a:p>
              <a:r>
                <a:rPr lang="en-US" sz="2400" b="1" u="sng" dirty="0" smtClean="0"/>
                <a:t>COSMICS</a:t>
              </a:r>
              <a:endParaRPr lang="en-US" sz="2400" b="1" u="sng" dirty="0"/>
            </a:p>
          </p:txBody>
        </p:sp>
        <p:sp>
          <p:nvSpPr>
            <p:cNvPr id="94" name="Right Arrow 93"/>
            <p:cNvSpPr/>
            <p:nvPr/>
          </p:nvSpPr>
          <p:spPr>
            <a:xfrm>
              <a:off x="3986260" y="220843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8" name="Group 97"/>
          <p:cNvGrpSpPr/>
          <p:nvPr/>
        </p:nvGrpSpPr>
        <p:grpSpPr>
          <a:xfrm>
            <a:off x="187621" y="658539"/>
            <a:ext cx="8739959" cy="2904288"/>
            <a:chOff x="161514" y="3762717"/>
            <a:chExt cx="8739959" cy="2904288"/>
          </a:xfrm>
        </p:grpSpPr>
        <p:sp>
          <p:nvSpPr>
            <p:cNvPr id="87" name="Rectangle 86"/>
            <p:cNvSpPr/>
            <p:nvPr/>
          </p:nvSpPr>
          <p:spPr>
            <a:xfrm>
              <a:off x="176383" y="3762717"/>
              <a:ext cx="8725090" cy="2904288"/>
            </a:xfrm>
            <a:prstGeom prst="rect">
              <a:avLst/>
            </a:prstGeom>
            <a:solidFill>
              <a:schemeClr val="accent3">
                <a:lumMod val="20000"/>
                <a:lumOff val="8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17" name="Group 16"/>
            <p:cNvGrpSpPr/>
            <p:nvPr/>
          </p:nvGrpSpPr>
          <p:grpSpPr>
            <a:xfrm>
              <a:off x="653631" y="5332437"/>
              <a:ext cx="2769038" cy="844723"/>
              <a:chOff x="6532771" y="2327332"/>
              <a:chExt cx="1388984" cy="562176"/>
            </a:xfrm>
          </p:grpSpPr>
          <p:cxnSp>
            <p:nvCxnSpPr>
              <p:cNvPr id="18" name="Straight Connector 17"/>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795268" y="2342720"/>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777862"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410825" y="5182646"/>
              <a:ext cx="1653548" cy="852045"/>
              <a:chOff x="6532771" y="2327332"/>
              <a:chExt cx="1383086" cy="567049"/>
            </a:xfrm>
          </p:grpSpPr>
          <p:cxnSp>
            <p:nvCxnSpPr>
              <p:cNvPr id="24" name="Straight Connector 23"/>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0" name="Rectangle 29"/>
            <p:cNvSpPr/>
            <p:nvPr/>
          </p:nvSpPr>
          <p:spPr>
            <a:xfrm>
              <a:off x="1115397" y="4814973"/>
              <a:ext cx="721171" cy="338554"/>
            </a:xfrm>
            <a:prstGeom prst="rect">
              <a:avLst/>
            </a:prstGeom>
          </p:spPr>
          <p:txBody>
            <a:bodyPr wrap="none">
              <a:spAutoFit/>
            </a:bodyPr>
            <a:lstStyle/>
            <a:p>
              <a:r>
                <a:rPr lang="en-US" sz="1600" dirty="0" smtClean="0"/>
                <a:t>S0&amp;S2</a:t>
              </a:r>
              <a:endParaRPr lang="en-US" sz="1600" dirty="0"/>
            </a:p>
          </p:txBody>
        </p:sp>
        <p:sp>
          <p:nvSpPr>
            <p:cNvPr id="32" name="Rectangle 31"/>
            <p:cNvSpPr/>
            <p:nvPr/>
          </p:nvSpPr>
          <p:spPr>
            <a:xfrm>
              <a:off x="542687" y="4994394"/>
              <a:ext cx="428322" cy="338554"/>
            </a:xfrm>
            <a:prstGeom prst="rect">
              <a:avLst/>
            </a:prstGeom>
          </p:spPr>
          <p:txBody>
            <a:bodyPr wrap="none">
              <a:spAutoFit/>
            </a:bodyPr>
            <a:lstStyle/>
            <a:p>
              <a:r>
                <a:rPr lang="en-US" sz="1600" dirty="0" smtClean="0"/>
                <a:t>GC</a:t>
              </a:r>
              <a:endParaRPr lang="en-US" sz="1600" dirty="0"/>
            </a:p>
          </p:txBody>
        </p:sp>
        <p:cxnSp>
          <p:nvCxnSpPr>
            <p:cNvPr id="33" name="Straight Arrow Connector 32"/>
            <p:cNvCxnSpPr/>
            <p:nvPr/>
          </p:nvCxnSpPr>
          <p:spPr>
            <a:xfrm>
              <a:off x="940493" y="5658067"/>
              <a:ext cx="642364"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953381" y="5670103"/>
              <a:ext cx="582211" cy="338554"/>
            </a:xfrm>
            <a:prstGeom prst="rect">
              <a:avLst/>
            </a:prstGeom>
            <a:noFill/>
          </p:spPr>
          <p:txBody>
            <a:bodyPr wrap="none" rtlCol="0">
              <a:spAutoFit/>
            </a:bodyPr>
            <a:lstStyle/>
            <a:p>
              <a:r>
                <a:rPr lang="en-US" sz="1600" smtClean="0"/>
                <a:t>20ns</a:t>
              </a:r>
              <a:endParaRPr lang="en-US" sz="1600" dirty="0"/>
            </a:p>
          </p:txBody>
        </p:sp>
        <p:cxnSp>
          <p:nvCxnSpPr>
            <p:cNvPr id="39" name="Straight Arrow Connector 38"/>
            <p:cNvCxnSpPr/>
            <p:nvPr/>
          </p:nvCxnSpPr>
          <p:spPr>
            <a:xfrm>
              <a:off x="923533" y="6337164"/>
              <a:ext cx="2204670"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621068" y="6279350"/>
              <a:ext cx="582211" cy="338554"/>
            </a:xfrm>
            <a:prstGeom prst="rect">
              <a:avLst/>
            </a:prstGeom>
            <a:noFill/>
          </p:spPr>
          <p:txBody>
            <a:bodyPr wrap="none" rtlCol="0">
              <a:spAutoFit/>
            </a:bodyPr>
            <a:lstStyle/>
            <a:p>
              <a:r>
                <a:rPr lang="en-US" sz="1600" dirty="0"/>
                <a:t>5</a:t>
              </a:r>
              <a:r>
                <a:rPr lang="en-US" sz="1600" dirty="0" smtClean="0"/>
                <a:t>0ns</a:t>
              </a:r>
              <a:endParaRPr lang="en-US" sz="1600" dirty="0"/>
            </a:p>
          </p:txBody>
        </p:sp>
        <p:sp>
          <p:nvSpPr>
            <p:cNvPr id="43" name="TextBox 195"/>
            <p:cNvSpPr txBox="1"/>
            <p:nvPr/>
          </p:nvSpPr>
          <p:spPr>
            <a:xfrm>
              <a:off x="1871807" y="5679843"/>
              <a:ext cx="582211" cy="338554"/>
            </a:xfrm>
            <a:prstGeom prst="rect">
              <a:avLst/>
            </a:prstGeom>
            <a:noFill/>
          </p:spPr>
          <p:txBody>
            <a:bodyPr wrap="none" rtlCol="0">
              <a:spAutoFit/>
            </a:bodyPr>
            <a:lstStyle/>
            <a:p>
              <a:r>
                <a:rPr lang="en-US" sz="1600" dirty="0"/>
                <a:t>3</a:t>
              </a:r>
              <a:r>
                <a:rPr lang="en-US" sz="1600" dirty="0" smtClean="0"/>
                <a:t>0ns</a:t>
              </a:r>
              <a:endParaRPr lang="en-US" sz="1600" dirty="0"/>
            </a:p>
          </p:txBody>
        </p:sp>
        <p:cxnSp>
          <p:nvCxnSpPr>
            <p:cNvPr id="44" name="Straight Arrow Connector 194"/>
            <p:cNvCxnSpPr/>
            <p:nvPr/>
          </p:nvCxnSpPr>
          <p:spPr>
            <a:xfrm>
              <a:off x="1621068" y="5670103"/>
              <a:ext cx="125908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nvGrpSpPr>
            <p:cNvPr id="58" name="Group 57"/>
            <p:cNvGrpSpPr/>
            <p:nvPr/>
          </p:nvGrpSpPr>
          <p:grpSpPr>
            <a:xfrm>
              <a:off x="5556623" y="5332437"/>
              <a:ext cx="2769038" cy="844723"/>
              <a:chOff x="6532771" y="2327332"/>
              <a:chExt cx="1388984" cy="562176"/>
            </a:xfrm>
          </p:grpSpPr>
          <p:cxnSp>
            <p:nvCxnSpPr>
              <p:cNvPr id="59" name="Straight Connector 58"/>
              <p:cNvCxnSpPr/>
              <p:nvPr/>
            </p:nvCxnSpPr>
            <p:spPr>
              <a:xfrm>
                <a:off x="6532771"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6668157" y="2327332"/>
                <a:ext cx="8507" cy="56217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6661868" y="2869022"/>
                <a:ext cx="11334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7795268" y="2342720"/>
                <a:ext cx="0" cy="543836"/>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777862" y="2350545"/>
                <a:ext cx="143893"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6313817" y="5182646"/>
              <a:ext cx="1653548" cy="852045"/>
              <a:chOff x="6532771" y="2327332"/>
              <a:chExt cx="1383086" cy="567049"/>
            </a:xfrm>
          </p:grpSpPr>
          <p:cxnSp>
            <p:nvCxnSpPr>
              <p:cNvPr id="65" name="Straight Connector 64"/>
              <p:cNvCxnSpPr/>
              <p:nvPr/>
            </p:nvCxnSpPr>
            <p:spPr>
              <a:xfrm>
                <a:off x="6532771"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6668157" y="2327332"/>
                <a:ext cx="8507" cy="56217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61868" y="2869022"/>
                <a:ext cx="11334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795268" y="2350545"/>
                <a:ext cx="0" cy="543836"/>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771964" y="2350545"/>
                <a:ext cx="14389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1" name="Rectangle 70"/>
            <p:cNvSpPr/>
            <p:nvPr/>
          </p:nvSpPr>
          <p:spPr>
            <a:xfrm>
              <a:off x="6018389" y="4814973"/>
              <a:ext cx="721171" cy="338554"/>
            </a:xfrm>
            <a:prstGeom prst="rect">
              <a:avLst/>
            </a:prstGeom>
          </p:spPr>
          <p:txBody>
            <a:bodyPr wrap="none">
              <a:spAutoFit/>
            </a:bodyPr>
            <a:lstStyle/>
            <a:p>
              <a:r>
                <a:rPr lang="en-US" sz="1600" dirty="0" smtClean="0"/>
                <a:t>S0&amp;S2</a:t>
              </a:r>
              <a:endParaRPr lang="en-US" sz="1600" dirty="0"/>
            </a:p>
          </p:txBody>
        </p:sp>
        <p:sp>
          <p:nvSpPr>
            <p:cNvPr id="73" name="Rectangle 72"/>
            <p:cNvSpPr/>
            <p:nvPr/>
          </p:nvSpPr>
          <p:spPr>
            <a:xfrm>
              <a:off x="5445679" y="4994394"/>
              <a:ext cx="428322" cy="338554"/>
            </a:xfrm>
            <a:prstGeom prst="rect">
              <a:avLst/>
            </a:prstGeom>
          </p:spPr>
          <p:txBody>
            <a:bodyPr wrap="none">
              <a:spAutoFit/>
            </a:bodyPr>
            <a:lstStyle/>
            <a:p>
              <a:r>
                <a:rPr lang="en-US" sz="1600" dirty="0" smtClean="0"/>
                <a:t>GC</a:t>
              </a:r>
              <a:endParaRPr lang="en-US" sz="1600" dirty="0"/>
            </a:p>
          </p:txBody>
        </p:sp>
        <p:cxnSp>
          <p:nvCxnSpPr>
            <p:cNvPr id="74" name="Straight Arrow Connector 73"/>
            <p:cNvCxnSpPr/>
            <p:nvPr/>
          </p:nvCxnSpPr>
          <p:spPr>
            <a:xfrm>
              <a:off x="5843485" y="5658067"/>
              <a:ext cx="642364"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5856373" y="5670103"/>
              <a:ext cx="582211" cy="338554"/>
            </a:xfrm>
            <a:prstGeom prst="rect">
              <a:avLst/>
            </a:prstGeom>
            <a:noFill/>
          </p:spPr>
          <p:txBody>
            <a:bodyPr wrap="none" rtlCol="0">
              <a:spAutoFit/>
            </a:bodyPr>
            <a:lstStyle/>
            <a:p>
              <a:r>
                <a:rPr lang="en-US" sz="1600" dirty="0" smtClean="0"/>
                <a:t>15ns</a:t>
              </a:r>
              <a:endParaRPr lang="en-US" sz="1600" dirty="0"/>
            </a:p>
          </p:txBody>
        </p:sp>
        <p:cxnSp>
          <p:nvCxnSpPr>
            <p:cNvPr id="80" name="Straight Arrow Connector 79"/>
            <p:cNvCxnSpPr/>
            <p:nvPr/>
          </p:nvCxnSpPr>
          <p:spPr>
            <a:xfrm>
              <a:off x="5826525" y="6337164"/>
              <a:ext cx="2204670"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6524060" y="6279350"/>
              <a:ext cx="582211" cy="338554"/>
            </a:xfrm>
            <a:prstGeom prst="rect">
              <a:avLst/>
            </a:prstGeom>
            <a:noFill/>
          </p:spPr>
          <p:txBody>
            <a:bodyPr wrap="none" rtlCol="0">
              <a:spAutoFit/>
            </a:bodyPr>
            <a:lstStyle/>
            <a:p>
              <a:r>
                <a:rPr lang="en-US" sz="1600" dirty="0"/>
                <a:t>5</a:t>
              </a:r>
              <a:r>
                <a:rPr lang="en-US" sz="1600" dirty="0" smtClean="0"/>
                <a:t>0ns</a:t>
              </a:r>
              <a:endParaRPr lang="en-US" sz="1600" dirty="0"/>
            </a:p>
          </p:txBody>
        </p:sp>
        <p:sp>
          <p:nvSpPr>
            <p:cNvPr id="84" name="TextBox 195"/>
            <p:cNvSpPr txBox="1"/>
            <p:nvPr/>
          </p:nvSpPr>
          <p:spPr>
            <a:xfrm>
              <a:off x="6774799" y="5679843"/>
              <a:ext cx="582211" cy="338554"/>
            </a:xfrm>
            <a:prstGeom prst="rect">
              <a:avLst/>
            </a:prstGeom>
            <a:noFill/>
          </p:spPr>
          <p:txBody>
            <a:bodyPr wrap="none" rtlCol="0">
              <a:spAutoFit/>
            </a:bodyPr>
            <a:lstStyle/>
            <a:p>
              <a:r>
                <a:rPr lang="en-US" sz="1600" dirty="0"/>
                <a:t>3</a:t>
              </a:r>
              <a:r>
                <a:rPr lang="en-US" sz="1600" dirty="0" smtClean="0"/>
                <a:t>0ns</a:t>
              </a:r>
              <a:endParaRPr lang="en-US" sz="1600" dirty="0"/>
            </a:p>
          </p:txBody>
        </p:sp>
        <p:cxnSp>
          <p:nvCxnSpPr>
            <p:cNvPr id="85" name="Straight Arrow Connector 194"/>
            <p:cNvCxnSpPr/>
            <p:nvPr/>
          </p:nvCxnSpPr>
          <p:spPr>
            <a:xfrm>
              <a:off x="6524060" y="5670103"/>
              <a:ext cx="1259081"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161514" y="3762717"/>
              <a:ext cx="1772090" cy="461665"/>
            </a:xfrm>
            <a:prstGeom prst="rect">
              <a:avLst/>
            </a:prstGeom>
            <a:noFill/>
          </p:spPr>
          <p:txBody>
            <a:bodyPr wrap="none" rtlCol="0">
              <a:spAutoFit/>
            </a:bodyPr>
            <a:lstStyle/>
            <a:p>
              <a:r>
                <a:rPr lang="en-US" sz="2400" b="1" dirty="0" smtClean="0"/>
                <a:t>(S0&amp;S2)&amp;GC</a:t>
              </a:r>
              <a:endParaRPr lang="en-US" sz="2400" b="1" dirty="0"/>
            </a:p>
          </p:txBody>
        </p:sp>
        <p:sp>
          <p:nvSpPr>
            <p:cNvPr id="90" name="TextBox 89"/>
            <p:cNvSpPr txBox="1"/>
            <p:nvPr/>
          </p:nvSpPr>
          <p:spPr>
            <a:xfrm>
              <a:off x="2700475" y="4572073"/>
              <a:ext cx="825867" cy="461665"/>
            </a:xfrm>
            <a:prstGeom prst="rect">
              <a:avLst/>
            </a:prstGeom>
            <a:noFill/>
          </p:spPr>
          <p:txBody>
            <a:bodyPr wrap="none" rtlCol="0">
              <a:spAutoFit/>
            </a:bodyPr>
            <a:lstStyle/>
            <a:p>
              <a:r>
                <a:rPr lang="en-US" sz="2400" b="1" u="sng" dirty="0" smtClean="0"/>
                <a:t>REAL</a:t>
              </a:r>
              <a:endParaRPr lang="en-US" sz="2400" b="1" u="sng" dirty="0"/>
            </a:p>
          </p:txBody>
        </p:sp>
        <p:sp>
          <p:nvSpPr>
            <p:cNvPr id="93" name="TextBox 92"/>
            <p:cNvSpPr txBox="1"/>
            <p:nvPr/>
          </p:nvSpPr>
          <p:spPr>
            <a:xfrm>
              <a:off x="7540854" y="4691862"/>
              <a:ext cx="1360619" cy="461665"/>
            </a:xfrm>
            <a:prstGeom prst="rect">
              <a:avLst/>
            </a:prstGeom>
            <a:noFill/>
          </p:spPr>
          <p:txBody>
            <a:bodyPr wrap="none" rtlCol="0">
              <a:spAutoFit/>
            </a:bodyPr>
            <a:lstStyle/>
            <a:p>
              <a:r>
                <a:rPr lang="en-US" sz="2400" b="1" u="sng" dirty="0" smtClean="0"/>
                <a:t>COSMICS</a:t>
              </a:r>
              <a:endParaRPr lang="en-US" sz="2400" b="1" u="sng" dirty="0"/>
            </a:p>
          </p:txBody>
        </p:sp>
        <p:sp>
          <p:nvSpPr>
            <p:cNvPr id="95" name="Right Arrow 94"/>
            <p:cNvSpPr/>
            <p:nvPr/>
          </p:nvSpPr>
          <p:spPr>
            <a:xfrm>
              <a:off x="3986260" y="535555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6" name="TextBox 95"/>
          <p:cNvSpPr txBox="1"/>
          <p:nvPr/>
        </p:nvSpPr>
        <p:spPr>
          <a:xfrm>
            <a:off x="4058986" y="183306"/>
            <a:ext cx="4853725" cy="369332"/>
          </a:xfrm>
          <a:prstGeom prst="rect">
            <a:avLst/>
          </a:prstGeom>
          <a:noFill/>
        </p:spPr>
        <p:txBody>
          <a:bodyPr wrap="none" rtlCol="0">
            <a:spAutoFit/>
          </a:bodyPr>
          <a:lstStyle/>
          <a:p>
            <a:r>
              <a:rPr lang="en-US" dirty="0" smtClean="0"/>
              <a:t>(Assuming 2.5ns TOF between scintillator and GC)</a:t>
            </a:r>
            <a:endParaRPr lang="en-US" dirty="0"/>
          </a:p>
        </p:txBody>
      </p:sp>
    </p:spTree>
    <p:extLst>
      <p:ext uri="{BB962C8B-B14F-4D97-AF65-F5344CB8AC3E}">
        <p14:creationId xmlns:p14="http://schemas.microsoft.com/office/powerpoint/2010/main" val="1879304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580711"/>
            <a:ext cx="9144000" cy="1862048"/>
          </a:xfrm>
          <a:prstGeom prst="rect">
            <a:avLst/>
          </a:prstGeom>
          <a:noFill/>
        </p:spPr>
        <p:txBody>
          <a:bodyPr wrap="square" rtlCol="0">
            <a:spAutoFit/>
          </a:bodyPr>
          <a:lstStyle/>
          <a:p>
            <a:pPr algn="ctr"/>
            <a:r>
              <a:rPr lang="en-US" sz="11500" dirty="0"/>
              <a:t>L</a:t>
            </a:r>
            <a:r>
              <a:rPr lang="en-US" sz="11500" dirty="0" smtClean="0"/>
              <a:t>HRS</a:t>
            </a:r>
            <a:endParaRPr lang="en-US" sz="11500" dirty="0"/>
          </a:p>
        </p:txBody>
      </p:sp>
    </p:spTree>
    <p:extLst>
      <p:ext uri="{BB962C8B-B14F-4D97-AF65-F5344CB8AC3E}">
        <p14:creationId xmlns:p14="http://schemas.microsoft.com/office/powerpoint/2010/main" val="21362497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02548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Photo Aug 29, 17 27 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70" y="4371824"/>
            <a:ext cx="3075036" cy="2306277"/>
          </a:xfrm>
          <a:prstGeom prst="rect">
            <a:avLst/>
          </a:prstGeom>
          <a:ln w="38100" cmpd="sng">
            <a:solidFill>
              <a:srgbClr val="000000"/>
            </a:solidFill>
          </a:ln>
        </p:spPr>
      </p:pic>
      <p:sp>
        <p:nvSpPr>
          <p:cNvPr id="2" name="Rectangle 1"/>
          <p:cNvSpPr/>
          <p:nvPr/>
        </p:nvSpPr>
        <p:spPr>
          <a:xfrm>
            <a:off x="598373" y="1095317"/>
            <a:ext cx="1979246" cy="99544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8" name="Straight Connector 7"/>
          <p:cNvCxnSpPr>
            <a:stCxn id="2" idx="3"/>
          </p:cNvCxnSpPr>
          <p:nvPr/>
        </p:nvCxnSpPr>
        <p:spPr>
          <a:xfrm>
            <a:off x="2577619" y="1593041"/>
            <a:ext cx="223094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5601192" y="100969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5601192" y="1464074"/>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5601192" y="1918458"/>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686802" y="1032992"/>
            <a:ext cx="287258" cy="369332"/>
          </a:xfrm>
          <a:prstGeom prst="rect">
            <a:avLst/>
          </a:prstGeom>
          <a:noFill/>
        </p:spPr>
        <p:txBody>
          <a:bodyPr wrap="none" rtlCol="0">
            <a:spAutoFit/>
          </a:bodyPr>
          <a:lstStyle/>
          <a:p>
            <a:r>
              <a:rPr lang="en-US" dirty="0" smtClean="0"/>
              <a:t>L</a:t>
            </a:r>
            <a:endParaRPr lang="en-US" dirty="0"/>
          </a:p>
        </p:txBody>
      </p:sp>
      <p:sp>
        <p:nvSpPr>
          <p:cNvPr id="107" name="TextBox 106"/>
          <p:cNvSpPr txBox="1"/>
          <p:nvPr/>
        </p:nvSpPr>
        <p:spPr>
          <a:xfrm>
            <a:off x="5687726" y="1475726"/>
            <a:ext cx="312906" cy="369332"/>
          </a:xfrm>
          <a:prstGeom prst="rect">
            <a:avLst/>
          </a:prstGeom>
          <a:noFill/>
        </p:spPr>
        <p:txBody>
          <a:bodyPr wrap="none" rtlCol="0">
            <a:spAutoFit/>
          </a:bodyPr>
          <a:lstStyle/>
          <a:p>
            <a:r>
              <a:rPr lang="en-US" dirty="0" smtClean="0"/>
              <a:t>R</a:t>
            </a:r>
            <a:endParaRPr lang="en-US" dirty="0"/>
          </a:p>
        </p:txBody>
      </p:sp>
      <p:sp>
        <p:nvSpPr>
          <p:cNvPr id="109" name="TextBox 108"/>
          <p:cNvSpPr txBox="1"/>
          <p:nvPr/>
        </p:nvSpPr>
        <p:spPr>
          <a:xfrm>
            <a:off x="5601192" y="1968557"/>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110" name="Straight Arrow Connector 109"/>
          <p:cNvCxnSpPr/>
          <p:nvPr/>
        </p:nvCxnSpPr>
        <p:spPr>
          <a:xfrm flipH="1">
            <a:off x="6055624" y="2069919"/>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6300318" y="1685440"/>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6055625" y="1685440"/>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6277014" y="1720393"/>
            <a:ext cx="571791" cy="307777"/>
          </a:xfrm>
          <a:prstGeom prst="rect">
            <a:avLst/>
          </a:prstGeom>
          <a:noFill/>
        </p:spPr>
        <p:txBody>
          <a:bodyPr wrap="none" rtlCol="0">
            <a:spAutoFit/>
          </a:bodyPr>
          <a:lstStyle/>
          <a:p>
            <a:r>
              <a:rPr lang="en-US" sz="1400" dirty="0" smtClean="0"/>
              <a:t>24 ns</a:t>
            </a:r>
            <a:endParaRPr lang="en-US" sz="1400" dirty="0"/>
          </a:p>
        </p:txBody>
      </p:sp>
      <p:sp>
        <p:nvSpPr>
          <p:cNvPr id="126" name="TextBox 125"/>
          <p:cNvSpPr txBox="1"/>
          <p:nvPr/>
        </p:nvSpPr>
        <p:spPr>
          <a:xfrm>
            <a:off x="5397572" y="588768"/>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53" name="Straight Arrow Connector 152"/>
          <p:cNvCxnSpPr/>
          <p:nvPr/>
        </p:nvCxnSpPr>
        <p:spPr>
          <a:xfrm>
            <a:off x="5515059" y="3200778"/>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5" name="Rectangle 154"/>
          <p:cNvSpPr/>
          <p:nvPr/>
        </p:nvSpPr>
        <p:spPr>
          <a:xfrm>
            <a:off x="7428644" y="2991585"/>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TextBox 155"/>
          <p:cNvSpPr txBox="1"/>
          <p:nvPr/>
        </p:nvSpPr>
        <p:spPr>
          <a:xfrm>
            <a:off x="7463601" y="3247906"/>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sp>
        <p:nvSpPr>
          <p:cNvPr id="159" name="TextBox 158"/>
          <p:cNvSpPr txBox="1"/>
          <p:nvPr/>
        </p:nvSpPr>
        <p:spPr>
          <a:xfrm>
            <a:off x="6213154" y="2915466"/>
            <a:ext cx="571791" cy="307777"/>
          </a:xfrm>
          <a:prstGeom prst="rect">
            <a:avLst/>
          </a:prstGeom>
          <a:noFill/>
        </p:spPr>
        <p:txBody>
          <a:bodyPr wrap="none" rtlCol="0">
            <a:spAutoFit/>
          </a:bodyPr>
          <a:lstStyle/>
          <a:p>
            <a:r>
              <a:rPr lang="en-US" sz="1400" dirty="0" smtClean="0"/>
              <a:t>25 ns</a:t>
            </a:r>
            <a:endParaRPr lang="en-US" sz="1400" dirty="0"/>
          </a:p>
        </p:txBody>
      </p:sp>
      <p:cxnSp>
        <p:nvCxnSpPr>
          <p:cNvPr id="190" name="Straight Connector 189"/>
          <p:cNvCxnSpPr/>
          <p:nvPr/>
        </p:nvCxnSpPr>
        <p:spPr>
          <a:xfrm>
            <a:off x="8022902" y="3641860"/>
            <a:ext cx="246209"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6055624" y="2312241"/>
            <a:ext cx="2213487"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8" name="Rectangle 197"/>
          <p:cNvSpPr/>
          <p:nvPr/>
        </p:nvSpPr>
        <p:spPr>
          <a:xfrm>
            <a:off x="5025669" y="301214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5025669" y="346652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TextBox 199"/>
          <p:cNvSpPr txBox="1"/>
          <p:nvPr/>
        </p:nvSpPr>
        <p:spPr>
          <a:xfrm>
            <a:off x="5072278" y="2988842"/>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201" name="TextBox 200"/>
          <p:cNvSpPr txBox="1"/>
          <p:nvPr/>
        </p:nvSpPr>
        <p:spPr>
          <a:xfrm>
            <a:off x="5045920" y="3430099"/>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cxnSp>
        <p:nvCxnSpPr>
          <p:cNvPr id="202" name="Straight Connector 201"/>
          <p:cNvCxnSpPr/>
          <p:nvPr/>
        </p:nvCxnSpPr>
        <p:spPr>
          <a:xfrm>
            <a:off x="4808560" y="326643"/>
            <a:ext cx="166096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6469526" y="326643"/>
            <a:ext cx="0" cy="126180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4808560" y="326643"/>
            <a:ext cx="0" cy="12696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flipH="1">
            <a:off x="6055625" y="1588445"/>
            <a:ext cx="413901"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06" name="Rectangle 205"/>
          <p:cNvSpPr/>
          <p:nvPr/>
        </p:nvSpPr>
        <p:spPr>
          <a:xfrm>
            <a:off x="598373" y="2913625"/>
            <a:ext cx="1979246" cy="99544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207" name="Straight Connector 206"/>
          <p:cNvCxnSpPr/>
          <p:nvPr/>
        </p:nvCxnSpPr>
        <p:spPr>
          <a:xfrm>
            <a:off x="2577619" y="3200778"/>
            <a:ext cx="2448050"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25" name="TextBox 224"/>
          <p:cNvSpPr txBox="1"/>
          <p:nvPr/>
        </p:nvSpPr>
        <p:spPr>
          <a:xfrm>
            <a:off x="1273377" y="1303886"/>
            <a:ext cx="581209" cy="584776"/>
          </a:xfrm>
          <a:prstGeom prst="rect">
            <a:avLst/>
          </a:prstGeom>
          <a:noFill/>
        </p:spPr>
        <p:txBody>
          <a:bodyPr wrap="none" rtlCol="0">
            <a:spAutoFit/>
          </a:bodyPr>
          <a:lstStyle/>
          <a:p>
            <a:r>
              <a:rPr lang="en-US" sz="3200" dirty="0" smtClean="0"/>
              <a:t>S2</a:t>
            </a:r>
            <a:endParaRPr lang="en-US" sz="3200" dirty="0"/>
          </a:p>
        </p:txBody>
      </p:sp>
      <p:sp>
        <p:nvSpPr>
          <p:cNvPr id="209" name="TextBox 208"/>
          <p:cNvSpPr txBox="1"/>
          <p:nvPr/>
        </p:nvSpPr>
        <p:spPr>
          <a:xfrm>
            <a:off x="1273377" y="3137711"/>
            <a:ext cx="581209" cy="584776"/>
          </a:xfrm>
          <a:prstGeom prst="rect">
            <a:avLst/>
          </a:prstGeom>
          <a:noFill/>
        </p:spPr>
        <p:txBody>
          <a:bodyPr wrap="none" rtlCol="0">
            <a:spAutoFit/>
          </a:bodyPr>
          <a:lstStyle/>
          <a:p>
            <a:r>
              <a:rPr lang="en-US" sz="3200" dirty="0" smtClean="0"/>
              <a:t>S0</a:t>
            </a:r>
            <a:endParaRPr lang="en-US" sz="3200" dirty="0"/>
          </a:p>
        </p:txBody>
      </p:sp>
      <p:sp>
        <p:nvSpPr>
          <p:cNvPr id="211" name="TextBox 210"/>
          <p:cNvSpPr txBox="1"/>
          <p:nvPr/>
        </p:nvSpPr>
        <p:spPr>
          <a:xfrm>
            <a:off x="494470" y="4524558"/>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cxnSp>
        <p:nvCxnSpPr>
          <p:cNvPr id="212" name="Straight Connector 211"/>
          <p:cNvCxnSpPr/>
          <p:nvPr/>
        </p:nvCxnSpPr>
        <p:spPr>
          <a:xfrm>
            <a:off x="1828891" y="4980349"/>
            <a:ext cx="0" cy="123672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1527022" y="4980349"/>
            <a:ext cx="0" cy="12254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4" name="Straight Arrow Connector 213"/>
          <p:cNvCxnSpPr/>
          <p:nvPr/>
        </p:nvCxnSpPr>
        <p:spPr>
          <a:xfrm>
            <a:off x="862186" y="6032365"/>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15" name="TextBox 214"/>
          <p:cNvSpPr txBox="1"/>
          <p:nvPr/>
        </p:nvSpPr>
        <p:spPr>
          <a:xfrm>
            <a:off x="848431" y="6009481"/>
            <a:ext cx="684803" cy="369332"/>
          </a:xfrm>
          <a:prstGeom prst="rect">
            <a:avLst/>
          </a:prstGeom>
          <a:noFill/>
        </p:spPr>
        <p:txBody>
          <a:bodyPr wrap="none" rtlCol="0">
            <a:spAutoFit/>
          </a:bodyPr>
          <a:lstStyle/>
          <a:p>
            <a:r>
              <a:rPr lang="en-US" dirty="0" smtClean="0">
                <a:solidFill>
                  <a:srgbClr val="FF0000"/>
                </a:solidFill>
              </a:rPr>
              <a:t>21 ns</a:t>
            </a:r>
            <a:endParaRPr lang="en-US" dirty="0">
              <a:solidFill>
                <a:srgbClr val="FF0000"/>
              </a:solidFill>
            </a:endParaRPr>
          </a:p>
        </p:txBody>
      </p:sp>
      <p:sp>
        <p:nvSpPr>
          <p:cNvPr id="226" name="TextBox 225"/>
          <p:cNvSpPr txBox="1"/>
          <p:nvPr/>
        </p:nvSpPr>
        <p:spPr>
          <a:xfrm>
            <a:off x="3876116" y="4222065"/>
            <a:ext cx="4970944" cy="646331"/>
          </a:xfrm>
          <a:prstGeom prst="rect">
            <a:avLst/>
          </a:prstGeom>
          <a:noFill/>
        </p:spPr>
        <p:txBody>
          <a:bodyPr wrap="none" rtlCol="0">
            <a:spAutoFit/>
          </a:bodyPr>
          <a:lstStyle/>
          <a:p>
            <a:r>
              <a:rPr lang="en-US" dirty="0" smtClean="0"/>
              <a:t>(S0 cable to electronics) + 8ns + 25ns + 8ns + TOF</a:t>
            </a:r>
          </a:p>
          <a:p>
            <a:r>
              <a:rPr lang="en-US" dirty="0" smtClean="0"/>
              <a:t>- (S2 cable to electronics + 8ns + 24ns + 8ns) = 21ns</a:t>
            </a:r>
            <a:endParaRPr lang="en-US" dirty="0"/>
          </a:p>
        </p:txBody>
      </p:sp>
      <p:sp>
        <p:nvSpPr>
          <p:cNvPr id="216" name="TextBox 215"/>
          <p:cNvSpPr txBox="1"/>
          <p:nvPr/>
        </p:nvSpPr>
        <p:spPr>
          <a:xfrm>
            <a:off x="3937801" y="4974292"/>
            <a:ext cx="3761667" cy="369332"/>
          </a:xfrm>
          <a:prstGeom prst="rect">
            <a:avLst/>
          </a:prstGeom>
          <a:noFill/>
        </p:spPr>
        <p:txBody>
          <a:bodyPr wrap="none" rtlCol="0">
            <a:spAutoFit/>
          </a:bodyPr>
          <a:lstStyle/>
          <a:p>
            <a:r>
              <a:rPr lang="en-US" dirty="0" err="1" smtClean="0"/>
              <a:t>Δ</a:t>
            </a:r>
            <a:r>
              <a:rPr lang="en-US" dirty="0"/>
              <a:t>(S0-S2 cable </a:t>
            </a:r>
            <a:r>
              <a:rPr lang="en-US" dirty="0" smtClean="0"/>
              <a:t>length) = 21ns – TOF – 1</a:t>
            </a:r>
            <a:endParaRPr lang="en-US" dirty="0"/>
          </a:p>
        </p:txBody>
      </p:sp>
      <p:sp>
        <p:nvSpPr>
          <p:cNvPr id="217" name="TextBox 216"/>
          <p:cNvSpPr txBox="1"/>
          <p:nvPr/>
        </p:nvSpPr>
        <p:spPr>
          <a:xfrm>
            <a:off x="3917673" y="5311358"/>
            <a:ext cx="1107996" cy="369332"/>
          </a:xfrm>
          <a:prstGeom prst="rect">
            <a:avLst/>
          </a:prstGeom>
          <a:noFill/>
        </p:spPr>
        <p:txBody>
          <a:bodyPr wrap="none" rtlCol="0">
            <a:spAutoFit/>
          </a:bodyPr>
          <a:lstStyle/>
          <a:p>
            <a:r>
              <a:rPr lang="en-US" dirty="0" smtClean="0"/>
              <a:t>TOF ~ 5ns</a:t>
            </a:r>
            <a:endParaRPr lang="en-US" dirty="0"/>
          </a:p>
        </p:txBody>
      </p:sp>
      <p:sp>
        <p:nvSpPr>
          <p:cNvPr id="218" name="TextBox 217"/>
          <p:cNvSpPr txBox="1"/>
          <p:nvPr/>
        </p:nvSpPr>
        <p:spPr>
          <a:xfrm>
            <a:off x="3998609" y="5699390"/>
            <a:ext cx="2839239" cy="369332"/>
          </a:xfrm>
          <a:prstGeom prst="rect">
            <a:avLst/>
          </a:prstGeom>
          <a:noFill/>
        </p:spPr>
        <p:txBody>
          <a:bodyPr wrap="none" rtlCol="0">
            <a:spAutoFit/>
          </a:bodyPr>
          <a:lstStyle/>
          <a:p>
            <a:r>
              <a:rPr lang="en-US" dirty="0" err="1" smtClean="0"/>
              <a:t>Δ</a:t>
            </a:r>
            <a:r>
              <a:rPr lang="en-US" dirty="0"/>
              <a:t>(S0-S2 cable </a:t>
            </a:r>
            <a:r>
              <a:rPr lang="en-US" dirty="0" smtClean="0"/>
              <a:t>length) = 15ns</a:t>
            </a:r>
            <a:endParaRPr lang="en-US" dirty="0"/>
          </a:p>
        </p:txBody>
      </p:sp>
      <p:sp>
        <p:nvSpPr>
          <p:cNvPr id="227" name="TextBox 226"/>
          <p:cNvSpPr txBox="1"/>
          <p:nvPr/>
        </p:nvSpPr>
        <p:spPr>
          <a:xfrm>
            <a:off x="3998609" y="6315939"/>
            <a:ext cx="3712186" cy="369332"/>
          </a:xfrm>
          <a:prstGeom prst="rect">
            <a:avLst/>
          </a:prstGeom>
          <a:noFill/>
        </p:spPr>
        <p:txBody>
          <a:bodyPr wrap="none" rtlCol="0">
            <a:spAutoFit/>
          </a:bodyPr>
          <a:lstStyle/>
          <a:p>
            <a:r>
              <a:rPr lang="en-US" dirty="0" smtClean="0"/>
              <a:t>S0A cable is longer than S2_R by 15ns</a:t>
            </a:r>
            <a:endParaRPr lang="en-US" dirty="0"/>
          </a:p>
        </p:txBody>
      </p:sp>
      <p:cxnSp>
        <p:nvCxnSpPr>
          <p:cNvPr id="229" name="Straight Arrow Connector 228"/>
          <p:cNvCxnSpPr/>
          <p:nvPr/>
        </p:nvCxnSpPr>
        <p:spPr>
          <a:xfrm>
            <a:off x="862186" y="800935"/>
            <a:ext cx="0" cy="3409692"/>
          </a:xfrm>
          <a:prstGeom prst="straightConnector1">
            <a:avLst/>
          </a:prstGeom>
          <a:ln>
            <a:solidFill>
              <a:schemeClr val="bg1"/>
            </a:solidFill>
            <a:tailEnd type="arrow"/>
          </a:ln>
          <a:effectLst>
            <a:glow rad="2286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230" name="TextBox 229"/>
          <p:cNvSpPr txBox="1"/>
          <p:nvPr/>
        </p:nvSpPr>
        <p:spPr>
          <a:xfrm>
            <a:off x="940973" y="2327074"/>
            <a:ext cx="1051302" cy="369332"/>
          </a:xfrm>
          <a:prstGeom prst="rect">
            <a:avLst/>
          </a:prstGeom>
          <a:noFill/>
        </p:spPr>
        <p:txBody>
          <a:bodyPr wrap="none" rtlCol="0">
            <a:spAutoFit/>
          </a:bodyPr>
          <a:lstStyle/>
          <a:p>
            <a:r>
              <a:rPr lang="en-US" dirty="0" smtClean="0"/>
              <a:t>COSMICS</a:t>
            </a:r>
            <a:endParaRPr lang="en-US" dirty="0"/>
          </a:p>
        </p:txBody>
      </p:sp>
      <p:cxnSp>
        <p:nvCxnSpPr>
          <p:cNvPr id="60" name="Straight Arrow Connector 59"/>
          <p:cNvCxnSpPr/>
          <p:nvPr/>
        </p:nvCxnSpPr>
        <p:spPr>
          <a:xfrm flipH="1">
            <a:off x="1828891" y="6027053"/>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4023" y="-68662"/>
            <a:ext cx="2582758" cy="646331"/>
          </a:xfrm>
          <a:prstGeom prst="rect">
            <a:avLst/>
          </a:prstGeom>
          <a:noFill/>
        </p:spPr>
        <p:txBody>
          <a:bodyPr wrap="none" rtlCol="0">
            <a:spAutoFit/>
          </a:bodyPr>
          <a:lstStyle/>
          <a:p>
            <a:r>
              <a:rPr lang="en-US" sz="3600" dirty="0" smtClean="0"/>
              <a:t>S2_R &amp; S0_A</a:t>
            </a:r>
            <a:endParaRPr lang="en-US" sz="3600" dirty="0"/>
          </a:p>
        </p:txBody>
      </p:sp>
      <p:cxnSp>
        <p:nvCxnSpPr>
          <p:cNvPr id="57" name="Straight Connector 56"/>
          <p:cNvCxnSpPr/>
          <p:nvPr/>
        </p:nvCxnSpPr>
        <p:spPr>
          <a:xfrm flipH="1">
            <a:off x="7608083" y="4222065"/>
            <a:ext cx="205933" cy="646331"/>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6469526" y="4222065"/>
            <a:ext cx="205933" cy="646331"/>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8044420" y="0"/>
            <a:ext cx="1099580" cy="584776"/>
          </a:xfrm>
          <a:prstGeom prst="rect">
            <a:avLst/>
          </a:prstGeom>
          <a:noFill/>
        </p:spPr>
        <p:txBody>
          <a:bodyPr wrap="none" rtlCol="0">
            <a:spAutoFit/>
          </a:bodyPr>
          <a:lstStyle/>
          <a:p>
            <a:r>
              <a:rPr lang="en-US" sz="3200" b="1" u="sng" dirty="0" smtClean="0"/>
              <a:t>RHRS</a:t>
            </a:r>
            <a:endParaRPr lang="en-US" sz="3200" b="1" u="sng" dirty="0"/>
          </a:p>
        </p:txBody>
      </p:sp>
      <p:sp>
        <p:nvSpPr>
          <p:cNvPr id="61" name="TextBox 60"/>
          <p:cNvSpPr txBox="1"/>
          <p:nvPr/>
        </p:nvSpPr>
        <p:spPr>
          <a:xfrm>
            <a:off x="2692026" y="1106759"/>
            <a:ext cx="2046767" cy="369332"/>
          </a:xfrm>
          <a:prstGeom prst="rect">
            <a:avLst/>
          </a:prstGeom>
          <a:noFill/>
        </p:spPr>
        <p:txBody>
          <a:bodyPr wrap="none" rtlCol="0">
            <a:spAutoFit/>
          </a:bodyPr>
          <a:lstStyle/>
          <a:p>
            <a:r>
              <a:rPr lang="en-US" dirty="0" smtClean="0"/>
              <a:t>signal to electronics</a:t>
            </a:r>
            <a:endParaRPr lang="en-US" dirty="0"/>
          </a:p>
        </p:txBody>
      </p:sp>
      <p:sp>
        <p:nvSpPr>
          <p:cNvPr id="62" name="TextBox 61"/>
          <p:cNvSpPr txBox="1"/>
          <p:nvPr/>
        </p:nvSpPr>
        <p:spPr>
          <a:xfrm>
            <a:off x="2692026" y="3269594"/>
            <a:ext cx="2046767" cy="369332"/>
          </a:xfrm>
          <a:prstGeom prst="rect">
            <a:avLst/>
          </a:prstGeom>
          <a:noFill/>
        </p:spPr>
        <p:txBody>
          <a:bodyPr wrap="none" rtlCol="0">
            <a:spAutoFit/>
          </a:bodyPr>
          <a:lstStyle/>
          <a:p>
            <a:r>
              <a:rPr lang="en-US" dirty="0" smtClean="0"/>
              <a:t>signal to electronics</a:t>
            </a:r>
            <a:endParaRPr lang="en-US" dirty="0"/>
          </a:p>
        </p:txBody>
      </p:sp>
    </p:spTree>
    <p:extLst>
      <p:ext uri="{BB962C8B-B14F-4D97-AF65-F5344CB8AC3E}">
        <p14:creationId xmlns:p14="http://schemas.microsoft.com/office/powerpoint/2010/main" val="2992949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8373" y="1095317"/>
            <a:ext cx="1979246" cy="99544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8" name="Straight Connector 7"/>
          <p:cNvCxnSpPr>
            <a:stCxn id="2" idx="3"/>
          </p:cNvCxnSpPr>
          <p:nvPr/>
        </p:nvCxnSpPr>
        <p:spPr>
          <a:xfrm>
            <a:off x="2577619" y="1593041"/>
            <a:ext cx="223094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5601192" y="100969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5601192" y="1464074"/>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5601192" y="1918458"/>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686802" y="1032992"/>
            <a:ext cx="287258" cy="369332"/>
          </a:xfrm>
          <a:prstGeom prst="rect">
            <a:avLst/>
          </a:prstGeom>
          <a:noFill/>
        </p:spPr>
        <p:txBody>
          <a:bodyPr wrap="none" rtlCol="0">
            <a:spAutoFit/>
          </a:bodyPr>
          <a:lstStyle/>
          <a:p>
            <a:r>
              <a:rPr lang="en-US" dirty="0" smtClean="0"/>
              <a:t>L</a:t>
            </a:r>
            <a:endParaRPr lang="en-US" dirty="0"/>
          </a:p>
        </p:txBody>
      </p:sp>
      <p:sp>
        <p:nvSpPr>
          <p:cNvPr id="107" name="TextBox 106"/>
          <p:cNvSpPr txBox="1"/>
          <p:nvPr/>
        </p:nvSpPr>
        <p:spPr>
          <a:xfrm>
            <a:off x="5687726" y="1475726"/>
            <a:ext cx="312906" cy="369332"/>
          </a:xfrm>
          <a:prstGeom prst="rect">
            <a:avLst/>
          </a:prstGeom>
          <a:noFill/>
        </p:spPr>
        <p:txBody>
          <a:bodyPr wrap="none" rtlCol="0">
            <a:spAutoFit/>
          </a:bodyPr>
          <a:lstStyle/>
          <a:p>
            <a:r>
              <a:rPr lang="en-US" dirty="0" smtClean="0"/>
              <a:t>R</a:t>
            </a:r>
            <a:endParaRPr lang="en-US" dirty="0"/>
          </a:p>
        </p:txBody>
      </p:sp>
      <p:sp>
        <p:nvSpPr>
          <p:cNvPr id="109" name="TextBox 108"/>
          <p:cNvSpPr txBox="1"/>
          <p:nvPr/>
        </p:nvSpPr>
        <p:spPr>
          <a:xfrm>
            <a:off x="5601192" y="1968557"/>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111" name="Straight Arrow Connector 110"/>
          <p:cNvCxnSpPr/>
          <p:nvPr/>
        </p:nvCxnSpPr>
        <p:spPr>
          <a:xfrm>
            <a:off x="5356498" y="2069919"/>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V="1">
            <a:off x="5357421" y="1219405"/>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356498" y="121940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4916776" y="1475726"/>
            <a:ext cx="480796" cy="307777"/>
          </a:xfrm>
          <a:prstGeom prst="rect">
            <a:avLst/>
          </a:prstGeom>
          <a:noFill/>
        </p:spPr>
        <p:txBody>
          <a:bodyPr wrap="none" rtlCol="0">
            <a:spAutoFit/>
          </a:bodyPr>
          <a:lstStyle/>
          <a:p>
            <a:r>
              <a:rPr lang="en-US" sz="1400" dirty="0" smtClean="0"/>
              <a:t>1 ns</a:t>
            </a:r>
            <a:endParaRPr lang="en-US" sz="1400" dirty="0"/>
          </a:p>
        </p:txBody>
      </p:sp>
      <p:sp>
        <p:nvSpPr>
          <p:cNvPr id="126" name="TextBox 125"/>
          <p:cNvSpPr txBox="1"/>
          <p:nvPr/>
        </p:nvSpPr>
        <p:spPr>
          <a:xfrm>
            <a:off x="5397572" y="588768"/>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53" name="Straight Arrow Connector 152"/>
          <p:cNvCxnSpPr/>
          <p:nvPr/>
        </p:nvCxnSpPr>
        <p:spPr>
          <a:xfrm>
            <a:off x="5515059" y="3200778"/>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5" name="Rectangle 154"/>
          <p:cNvSpPr/>
          <p:nvPr/>
        </p:nvSpPr>
        <p:spPr>
          <a:xfrm>
            <a:off x="7428644" y="2991585"/>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TextBox 155"/>
          <p:cNvSpPr txBox="1"/>
          <p:nvPr/>
        </p:nvSpPr>
        <p:spPr>
          <a:xfrm>
            <a:off x="7463601" y="3247906"/>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sp>
        <p:nvSpPr>
          <p:cNvPr id="159" name="TextBox 158"/>
          <p:cNvSpPr txBox="1"/>
          <p:nvPr/>
        </p:nvSpPr>
        <p:spPr>
          <a:xfrm>
            <a:off x="6213154" y="2915466"/>
            <a:ext cx="571791" cy="307777"/>
          </a:xfrm>
          <a:prstGeom prst="rect">
            <a:avLst/>
          </a:prstGeom>
          <a:noFill/>
        </p:spPr>
        <p:txBody>
          <a:bodyPr wrap="none" rtlCol="0">
            <a:spAutoFit/>
          </a:bodyPr>
          <a:lstStyle/>
          <a:p>
            <a:r>
              <a:rPr lang="en-US" sz="1400" dirty="0" smtClean="0"/>
              <a:t>25 ns</a:t>
            </a:r>
            <a:endParaRPr lang="en-US" sz="1400" dirty="0"/>
          </a:p>
        </p:txBody>
      </p:sp>
      <p:cxnSp>
        <p:nvCxnSpPr>
          <p:cNvPr id="190" name="Straight Connector 189"/>
          <p:cNvCxnSpPr/>
          <p:nvPr/>
        </p:nvCxnSpPr>
        <p:spPr>
          <a:xfrm>
            <a:off x="8022902" y="3641860"/>
            <a:ext cx="246209"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6055624" y="2312241"/>
            <a:ext cx="2213487"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4808560" y="326643"/>
            <a:ext cx="166096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6469526" y="326643"/>
            <a:ext cx="0" cy="9365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4808560" y="326643"/>
            <a:ext cx="0" cy="12696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flipH="1">
            <a:off x="6055625" y="1263191"/>
            <a:ext cx="413901"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06" name="Rectangle 205"/>
          <p:cNvSpPr/>
          <p:nvPr/>
        </p:nvSpPr>
        <p:spPr>
          <a:xfrm>
            <a:off x="598373" y="2913625"/>
            <a:ext cx="1979246" cy="99544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207" name="Straight Connector 206"/>
          <p:cNvCxnSpPr/>
          <p:nvPr/>
        </p:nvCxnSpPr>
        <p:spPr>
          <a:xfrm>
            <a:off x="2577619" y="3200778"/>
            <a:ext cx="2448050"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25" name="TextBox 224"/>
          <p:cNvSpPr txBox="1"/>
          <p:nvPr/>
        </p:nvSpPr>
        <p:spPr>
          <a:xfrm>
            <a:off x="1273377" y="1303886"/>
            <a:ext cx="581209" cy="584776"/>
          </a:xfrm>
          <a:prstGeom prst="rect">
            <a:avLst/>
          </a:prstGeom>
          <a:noFill/>
        </p:spPr>
        <p:txBody>
          <a:bodyPr wrap="none" rtlCol="0">
            <a:spAutoFit/>
          </a:bodyPr>
          <a:lstStyle/>
          <a:p>
            <a:r>
              <a:rPr lang="en-US" sz="3200" dirty="0" smtClean="0"/>
              <a:t>S2</a:t>
            </a:r>
            <a:endParaRPr lang="en-US" sz="3200" dirty="0"/>
          </a:p>
        </p:txBody>
      </p:sp>
      <p:sp>
        <p:nvSpPr>
          <p:cNvPr id="209" name="TextBox 208"/>
          <p:cNvSpPr txBox="1"/>
          <p:nvPr/>
        </p:nvSpPr>
        <p:spPr>
          <a:xfrm>
            <a:off x="1273377" y="3137711"/>
            <a:ext cx="581209" cy="584776"/>
          </a:xfrm>
          <a:prstGeom prst="rect">
            <a:avLst/>
          </a:prstGeom>
          <a:noFill/>
        </p:spPr>
        <p:txBody>
          <a:bodyPr wrap="none" rtlCol="0">
            <a:spAutoFit/>
          </a:bodyPr>
          <a:lstStyle/>
          <a:p>
            <a:r>
              <a:rPr lang="en-US" sz="3200" dirty="0" smtClean="0"/>
              <a:t>S0</a:t>
            </a:r>
            <a:endParaRPr lang="en-US" sz="3200" dirty="0"/>
          </a:p>
        </p:txBody>
      </p:sp>
      <p:sp>
        <p:nvSpPr>
          <p:cNvPr id="226" name="TextBox 225"/>
          <p:cNvSpPr txBox="1"/>
          <p:nvPr/>
        </p:nvSpPr>
        <p:spPr>
          <a:xfrm>
            <a:off x="3876116" y="4222065"/>
            <a:ext cx="4970944" cy="646331"/>
          </a:xfrm>
          <a:prstGeom prst="rect">
            <a:avLst/>
          </a:prstGeom>
          <a:noFill/>
        </p:spPr>
        <p:txBody>
          <a:bodyPr wrap="none" rtlCol="0">
            <a:spAutoFit/>
          </a:bodyPr>
          <a:lstStyle/>
          <a:p>
            <a:r>
              <a:rPr lang="en-US" dirty="0" smtClean="0"/>
              <a:t>(S0 cable to electronics) + 8ns + 25ns + 8ns + TOF</a:t>
            </a:r>
          </a:p>
          <a:p>
            <a:r>
              <a:rPr lang="en-US" dirty="0" smtClean="0"/>
              <a:t>- (S2 cable to electronics + 8ns + 1ns + 8ns) = 44ns</a:t>
            </a:r>
            <a:endParaRPr lang="en-US" dirty="0"/>
          </a:p>
        </p:txBody>
      </p:sp>
      <p:sp>
        <p:nvSpPr>
          <p:cNvPr id="216" name="TextBox 215"/>
          <p:cNvSpPr txBox="1"/>
          <p:nvPr/>
        </p:nvSpPr>
        <p:spPr>
          <a:xfrm>
            <a:off x="3937801" y="4974292"/>
            <a:ext cx="4095993" cy="369332"/>
          </a:xfrm>
          <a:prstGeom prst="rect">
            <a:avLst/>
          </a:prstGeom>
          <a:noFill/>
        </p:spPr>
        <p:txBody>
          <a:bodyPr wrap="none" rtlCol="0">
            <a:spAutoFit/>
          </a:bodyPr>
          <a:lstStyle/>
          <a:p>
            <a:r>
              <a:rPr lang="en-US" dirty="0" err="1" smtClean="0"/>
              <a:t>Δ</a:t>
            </a:r>
            <a:r>
              <a:rPr lang="en-US" dirty="0"/>
              <a:t>(S0-S2 cable </a:t>
            </a:r>
            <a:r>
              <a:rPr lang="en-US" dirty="0" smtClean="0"/>
              <a:t>length) = 44ns – TOF – 24ns</a:t>
            </a:r>
            <a:endParaRPr lang="en-US" dirty="0"/>
          </a:p>
        </p:txBody>
      </p:sp>
      <p:sp>
        <p:nvSpPr>
          <p:cNvPr id="217" name="TextBox 216"/>
          <p:cNvSpPr txBox="1"/>
          <p:nvPr/>
        </p:nvSpPr>
        <p:spPr>
          <a:xfrm>
            <a:off x="3917673" y="5311358"/>
            <a:ext cx="1107996" cy="369332"/>
          </a:xfrm>
          <a:prstGeom prst="rect">
            <a:avLst/>
          </a:prstGeom>
          <a:noFill/>
        </p:spPr>
        <p:txBody>
          <a:bodyPr wrap="none" rtlCol="0">
            <a:spAutoFit/>
          </a:bodyPr>
          <a:lstStyle/>
          <a:p>
            <a:r>
              <a:rPr lang="en-US" dirty="0" smtClean="0"/>
              <a:t>TOF ~ 5ns</a:t>
            </a:r>
            <a:endParaRPr lang="en-US" dirty="0"/>
          </a:p>
        </p:txBody>
      </p:sp>
      <p:sp>
        <p:nvSpPr>
          <p:cNvPr id="218" name="TextBox 217"/>
          <p:cNvSpPr txBox="1"/>
          <p:nvPr/>
        </p:nvSpPr>
        <p:spPr>
          <a:xfrm>
            <a:off x="3998609" y="5699390"/>
            <a:ext cx="2890535" cy="369332"/>
          </a:xfrm>
          <a:prstGeom prst="rect">
            <a:avLst/>
          </a:prstGeom>
          <a:noFill/>
        </p:spPr>
        <p:txBody>
          <a:bodyPr wrap="none" rtlCol="0">
            <a:spAutoFit/>
          </a:bodyPr>
          <a:lstStyle/>
          <a:p>
            <a:r>
              <a:rPr lang="en-US" dirty="0" err="1" smtClean="0"/>
              <a:t>Δ</a:t>
            </a:r>
            <a:r>
              <a:rPr lang="en-US" dirty="0"/>
              <a:t>(S0-</a:t>
            </a:r>
            <a:r>
              <a:rPr lang="en-US" dirty="0" smtClean="0"/>
              <a:t>S2 cable length) = 15ns</a:t>
            </a:r>
            <a:endParaRPr lang="en-US" dirty="0"/>
          </a:p>
        </p:txBody>
      </p:sp>
      <p:sp>
        <p:nvSpPr>
          <p:cNvPr id="227" name="TextBox 226"/>
          <p:cNvSpPr txBox="1"/>
          <p:nvPr/>
        </p:nvSpPr>
        <p:spPr>
          <a:xfrm>
            <a:off x="3998609" y="6315939"/>
            <a:ext cx="3712186" cy="369332"/>
          </a:xfrm>
          <a:prstGeom prst="rect">
            <a:avLst/>
          </a:prstGeom>
          <a:noFill/>
        </p:spPr>
        <p:txBody>
          <a:bodyPr wrap="none" rtlCol="0">
            <a:spAutoFit/>
          </a:bodyPr>
          <a:lstStyle/>
          <a:p>
            <a:r>
              <a:rPr lang="en-US" dirty="0" smtClean="0"/>
              <a:t>S0A cable is longer than S2_L by 15ns</a:t>
            </a:r>
            <a:endParaRPr lang="en-US" dirty="0"/>
          </a:p>
        </p:txBody>
      </p:sp>
      <p:cxnSp>
        <p:nvCxnSpPr>
          <p:cNvPr id="229" name="Straight Arrow Connector 228"/>
          <p:cNvCxnSpPr/>
          <p:nvPr/>
        </p:nvCxnSpPr>
        <p:spPr>
          <a:xfrm>
            <a:off x="862186" y="800935"/>
            <a:ext cx="0" cy="3409692"/>
          </a:xfrm>
          <a:prstGeom prst="straightConnector1">
            <a:avLst/>
          </a:prstGeom>
          <a:ln>
            <a:solidFill>
              <a:schemeClr val="bg1"/>
            </a:solidFill>
            <a:tailEnd type="arrow"/>
          </a:ln>
          <a:effectLst>
            <a:glow rad="2286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940973" y="2327074"/>
            <a:ext cx="1051302" cy="369332"/>
          </a:xfrm>
          <a:prstGeom prst="rect">
            <a:avLst/>
          </a:prstGeom>
          <a:noFill/>
        </p:spPr>
        <p:txBody>
          <a:bodyPr wrap="none" rtlCol="0">
            <a:spAutoFit/>
          </a:bodyPr>
          <a:lstStyle/>
          <a:p>
            <a:r>
              <a:rPr lang="en-US" dirty="0" smtClean="0"/>
              <a:t>COSMICS</a:t>
            </a:r>
            <a:endParaRPr lang="en-US" dirty="0"/>
          </a:p>
        </p:txBody>
      </p:sp>
      <p:sp>
        <p:nvSpPr>
          <p:cNvPr id="57" name="TextBox 56"/>
          <p:cNvSpPr txBox="1"/>
          <p:nvPr/>
        </p:nvSpPr>
        <p:spPr>
          <a:xfrm>
            <a:off x="14023" y="-68662"/>
            <a:ext cx="2582758" cy="646331"/>
          </a:xfrm>
          <a:prstGeom prst="rect">
            <a:avLst/>
          </a:prstGeom>
          <a:noFill/>
        </p:spPr>
        <p:txBody>
          <a:bodyPr wrap="none" rtlCol="0">
            <a:spAutoFit/>
          </a:bodyPr>
          <a:lstStyle/>
          <a:p>
            <a:r>
              <a:rPr lang="en-US" sz="3600" dirty="0" smtClean="0"/>
              <a:t>S2_L &amp; S0_A</a:t>
            </a:r>
            <a:endParaRPr lang="en-US" sz="3600" dirty="0"/>
          </a:p>
        </p:txBody>
      </p:sp>
      <p:pic>
        <p:nvPicPr>
          <p:cNvPr id="59" name="Picture 58" descr="Photo Aug 30, 14 16 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78" y="4372001"/>
            <a:ext cx="3080415" cy="2310311"/>
          </a:xfrm>
          <a:prstGeom prst="rect">
            <a:avLst/>
          </a:prstGeom>
          <a:ln w="38100" cmpd="sng">
            <a:solidFill>
              <a:schemeClr val="tx1"/>
            </a:solidFill>
          </a:ln>
        </p:spPr>
      </p:pic>
      <p:sp>
        <p:nvSpPr>
          <p:cNvPr id="61" name="TextBox 60"/>
          <p:cNvSpPr txBox="1"/>
          <p:nvPr/>
        </p:nvSpPr>
        <p:spPr>
          <a:xfrm>
            <a:off x="379471" y="4475311"/>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cxnSp>
        <p:nvCxnSpPr>
          <p:cNvPr id="62" name="Straight Connector 61"/>
          <p:cNvCxnSpPr/>
          <p:nvPr/>
        </p:nvCxnSpPr>
        <p:spPr>
          <a:xfrm>
            <a:off x="1789040" y="4845790"/>
            <a:ext cx="0" cy="123672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1212587" y="4857241"/>
            <a:ext cx="0" cy="12254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47751" y="5909257"/>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533996" y="5886373"/>
            <a:ext cx="684803" cy="369332"/>
          </a:xfrm>
          <a:prstGeom prst="rect">
            <a:avLst/>
          </a:prstGeom>
          <a:noFill/>
        </p:spPr>
        <p:txBody>
          <a:bodyPr wrap="none" rtlCol="0">
            <a:spAutoFit/>
          </a:bodyPr>
          <a:lstStyle/>
          <a:p>
            <a:r>
              <a:rPr lang="en-US" dirty="0" smtClean="0">
                <a:solidFill>
                  <a:srgbClr val="FF0000"/>
                </a:solidFill>
              </a:rPr>
              <a:t>44 ns</a:t>
            </a:r>
            <a:endParaRPr lang="en-US" dirty="0">
              <a:solidFill>
                <a:srgbClr val="FF0000"/>
              </a:solidFill>
            </a:endParaRPr>
          </a:p>
        </p:txBody>
      </p:sp>
      <p:cxnSp>
        <p:nvCxnSpPr>
          <p:cNvPr id="66" name="Straight Arrow Connector 65"/>
          <p:cNvCxnSpPr/>
          <p:nvPr/>
        </p:nvCxnSpPr>
        <p:spPr>
          <a:xfrm flipH="1">
            <a:off x="1789040" y="5892494"/>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a:off x="7608083" y="4222065"/>
            <a:ext cx="205933" cy="646331"/>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6469526" y="4222065"/>
            <a:ext cx="205933" cy="646331"/>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8044420" y="0"/>
            <a:ext cx="1099580" cy="584776"/>
          </a:xfrm>
          <a:prstGeom prst="rect">
            <a:avLst/>
          </a:prstGeom>
          <a:noFill/>
        </p:spPr>
        <p:txBody>
          <a:bodyPr wrap="none" rtlCol="0">
            <a:spAutoFit/>
          </a:bodyPr>
          <a:lstStyle/>
          <a:p>
            <a:r>
              <a:rPr lang="en-US" sz="3200" b="1" u="sng" dirty="0" smtClean="0"/>
              <a:t>RHRS</a:t>
            </a:r>
            <a:endParaRPr lang="en-US" sz="3200" b="1" u="sng" dirty="0"/>
          </a:p>
        </p:txBody>
      </p:sp>
      <p:sp>
        <p:nvSpPr>
          <p:cNvPr id="70" name="TextBox 69"/>
          <p:cNvSpPr txBox="1"/>
          <p:nvPr/>
        </p:nvSpPr>
        <p:spPr>
          <a:xfrm>
            <a:off x="2692026" y="1106759"/>
            <a:ext cx="2046767" cy="369332"/>
          </a:xfrm>
          <a:prstGeom prst="rect">
            <a:avLst/>
          </a:prstGeom>
          <a:noFill/>
        </p:spPr>
        <p:txBody>
          <a:bodyPr wrap="none" rtlCol="0">
            <a:spAutoFit/>
          </a:bodyPr>
          <a:lstStyle/>
          <a:p>
            <a:r>
              <a:rPr lang="en-US" dirty="0" smtClean="0"/>
              <a:t>signal to electronics</a:t>
            </a:r>
            <a:endParaRPr lang="en-US" dirty="0"/>
          </a:p>
        </p:txBody>
      </p:sp>
      <p:sp>
        <p:nvSpPr>
          <p:cNvPr id="71" name="TextBox 70"/>
          <p:cNvSpPr txBox="1"/>
          <p:nvPr/>
        </p:nvSpPr>
        <p:spPr>
          <a:xfrm>
            <a:off x="2692026" y="3269594"/>
            <a:ext cx="2046767" cy="369332"/>
          </a:xfrm>
          <a:prstGeom prst="rect">
            <a:avLst/>
          </a:prstGeom>
          <a:noFill/>
        </p:spPr>
        <p:txBody>
          <a:bodyPr wrap="none" rtlCol="0">
            <a:spAutoFit/>
          </a:bodyPr>
          <a:lstStyle/>
          <a:p>
            <a:r>
              <a:rPr lang="en-US" dirty="0" smtClean="0"/>
              <a:t>signal to electronics</a:t>
            </a:r>
            <a:endParaRPr lang="en-US" dirty="0"/>
          </a:p>
        </p:txBody>
      </p:sp>
      <p:sp>
        <p:nvSpPr>
          <p:cNvPr id="53" name="Rectangle 52"/>
          <p:cNvSpPr/>
          <p:nvPr/>
        </p:nvSpPr>
        <p:spPr>
          <a:xfrm>
            <a:off x="5025669" y="301214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5025669" y="346652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5072278" y="2988842"/>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58" name="TextBox 57"/>
          <p:cNvSpPr txBox="1"/>
          <p:nvPr/>
        </p:nvSpPr>
        <p:spPr>
          <a:xfrm>
            <a:off x="5045920" y="3430099"/>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Tree>
    <p:extLst>
      <p:ext uri="{BB962C8B-B14F-4D97-AF65-F5344CB8AC3E}">
        <p14:creationId xmlns:p14="http://schemas.microsoft.com/office/powerpoint/2010/main" val="33140708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8373" y="1095317"/>
            <a:ext cx="1979246" cy="99544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8" name="Straight Connector 7"/>
          <p:cNvCxnSpPr>
            <a:stCxn id="2" idx="3"/>
          </p:cNvCxnSpPr>
          <p:nvPr/>
        </p:nvCxnSpPr>
        <p:spPr>
          <a:xfrm>
            <a:off x="2577619" y="1593041"/>
            <a:ext cx="223094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5601192" y="100969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5601192" y="1464074"/>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5601192" y="1918458"/>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686802" y="1032992"/>
            <a:ext cx="287258" cy="369332"/>
          </a:xfrm>
          <a:prstGeom prst="rect">
            <a:avLst/>
          </a:prstGeom>
          <a:noFill/>
        </p:spPr>
        <p:txBody>
          <a:bodyPr wrap="none" rtlCol="0">
            <a:spAutoFit/>
          </a:bodyPr>
          <a:lstStyle/>
          <a:p>
            <a:r>
              <a:rPr lang="en-US" dirty="0" smtClean="0"/>
              <a:t>L</a:t>
            </a:r>
            <a:endParaRPr lang="en-US" dirty="0"/>
          </a:p>
        </p:txBody>
      </p:sp>
      <p:sp>
        <p:nvSpPr>
          <p:cNvPr id="107" name="TextBox 106"/>
          <p:cNvSpPr txBox="1"/>
          <p:nvPr/>
        </p:nvSpPr>
        <p:spPr>
          <a:xfrm>
            <a:off x="5687726" y="1475726"/>
            <a:ext cx="312906" cy="369332"/>
          </a:xfrm>
          <a:prstGeom prst="rect">
            <a:avLst/>
          </a:prstGeom>
          <a:noFill/>
        </p:spPr>
        <p:txBody>
          <a:bodyPr wrap="none" rtlCol="0">
            <a:spAutoFit/>
          </a:bodyPr>
          <a:lstStyle/>
          <a:p>
            <a:r>
              <a:rPr lang="en-US" dirty="0" smtClean="0"/>
              <a:t>R</a:t>
            </a:r>
            <a:endParaRPr lang="en-US" dirty="0"/>
          </a:p>
        </p:txBody>
      </p:sp>
      <p:sp>
        <p:nvSpPr>
          <p:cNvPr id="109" name="TextBox 108"/>
          <p:cNvSpPr txBox="1"/>
          <p:nvPr/>
        </p:nvSpPr>
        <p:spPr>
          <a:xfrm>
            <a:off x="5601192" y="1968557"/>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110" name="Straight Arrow Connector 109"/>
          <p:cNvCxnSpPr/>
          <p:nvPr/>
        </p:nvCxnSpPr>
        <p:spPr>
          <a:xfrm flipH="1">
            <a:off x="6055624" y="2069919"/>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6300318" y="1685440"/>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6055625" y="1685440"/>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6277014" y="1720393"/>
            <a:ext cx="571791" cy="307777"/>
          </a:xfrm>
          <a:prstGeom prst="rect">
            <a:avLst/>
          </a:prstGeom>
          <a:noFill/>
        </p:spPr>
        <p:txBody>
          <a:bodyPr wrap="none" rtlCol="0">
            <a:spAutoFit/>
          </a:bodyPr>
          <a:lstStyle/>
          <a:p>
            <a:r>
              <a:rPr lang="en-US" sz="1400" dirty="0" smtClean="0"/>
              <a:t>24 ns</a:t>
            </a:r>
            <a:endParaRPr lang="en-US" sz="1400" dirty="0"/>
          </a:p>
        </p:txBody>
      </p:sp>
      <p:sp>
        <p:nvSpPr>
          <p:cNvPr id="126" name="TextBox 125"/>
          <p:cNvSpPr txBox="1"/>
          <p:nvPr/>
        </p:nvSpPr>
        <p:spPr>
          <a:xfrm>
            <a:off x="5397572" y="588768"/>
            <a:ext cx="862256" cy="444224"/>
          </a:xfrm>
          <a:prstGeom prst="rect">
            <a:avLst/>
          </a:prstGeom>
          <a:noFill/>
        </p:spPr>
        <p:txBody>
          <a:bodyPr wrap="square" rtlCol="0">
            <a:spAutoFit/>
          </a:bodyPr>
          <a:lstStyle/>
          <a:p>
            <a:pPr algn="ctr">
              <a:lnSpc>
                <a:spcPct val="80000"/>
              </a:lnSpc>
            </a:pPr>
            <a:r>
              <a:rPr lang="en-US" sz="1400" dirty="0" smtClean="0"/>
              <a:t>S2 Logic Unit</a:t>
            </a:r>
          </a:p>
        </p:txBody>
      </p:sp>
      <p:sp>
        <p:nvSpPr>
          <p:cNvPr id="155" name="Rectangle 154"/>
          <p:cNvSpPr/>
          <p:nvPr/>
        </p:nvSpPr>
        <p:spPr>
          <a:xfrm>
            <a:off x="7428644" y="2991585"/>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TextBox 155"/>
          <p:cNvSpPr txBox="1"/>
          <p:nvPr/>
        </p:nvSpPr>
        <p:spPr>
          <a:xfrm>
            <a:off x="7463601" y="3247906"/>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57" name="Straight Arrow Connector 156"/>
          <p:cNvCxnSpPr/>
          <p:nvPr/>
        </p:nvCxnSpPr>
        <p:spPr>
          <a:xfrm>
            <a:off x="5515059" y="3760959"/>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6224595" y="3716049"/>
            <a:ext cx="617114" cy="307777"/>
          </a:xfrm>
          <a:prstGeom prst="rect">
            <a:avLst/>
          </a:prstGeom>
          <a:noFill/>
        </p:spPr>
        <p:txBody>
          <a:bodyPr wrap="none" rtlCol="0">
            <a:spAutoFit/>
          </a:bodyPr>
          <a:lstStyle/>
          <a:p>
            <a:r>
              <a:rPr lang="en-US" sz="1400" dirty="0" smtClean="0"/>
              <a:t>0.5 ns</a:t>
            </a:r>
            <a:endParaRPr lang="en-US" sz="1400" dirty="0"/>
          </a:p>
        </p:txBody>
      </p:sp>
      <p:cxnSp>
        <p:nvCxnSpPr>
          <p:cNvPr id="190" name="Straight Connector 189"/>
          <p:cNvCxnSpPr/>
          <p:nvPr/>
        </p:nvCxnSpPr>
        <p:spPr>
          <a:xfrm>
            <a:off x="8022902" y="3641860"/>
            <a:ext cx="246209"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6055624" y="2312241"/>
            <a:ext cx="2213487"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4808560" y="326643"/>
            <a:ext cx="166096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6469526" y="326643"/>
            <a:ext cx="0" cy="126180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4808560" y="326643"/>
            <a:ext cx="0" cy="12696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flipH="1">
            <a:off x="6055625" y="1588445"/>
            <a:ext cx="413901"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06" name="Rectangle 205"/>
          <p:cNvSpPr/>
          <p:nvPr/>
        </p:nvSpPr>
        <p:spPr>
          <a:xfrm>
            <a:off x="598373" y="2913625"/>
            <a:ext cx="1979246" cy="99544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207" name="Straight Connector 206"/>
          <p:cNvCxnSpPr/>
          <p:nvPr/>
        </p:nvCxnSpPr>
        <p:spPr>
          <a:xfrm>
            <a:off x="2577619" y="3681342"/>
            <a:ext cx="2448050"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25" name="TextBox 224"/>
          <p:cNvSpPr txBox="1"/>
          <p:nvPr/>
        </p:nvSpPr>
        <p:spPr>
          <a:xfrm>
            <a:off x="1273377" y="1303886"/>
            <a:ext cx="581209" cy="584776"/>
          </a:xfrm>
          <a:prstGeom prst="rect">
            <a:avLst/>
          </a:prstGeom>
          <a:noFill/>
        </p:spPr>
        <p:txBody>
          <a:bodyPr wrap="none" rtlCol="0">
            <a:spAutoFit/>
          </a:bodyPr>
          <a:lstStyle/>
          <a:p>
            <a:r>
              <a:rPr lang="en-US" sz="3200" dirty="0" smtClean="0"/>
              <a:t>S2</a:t>
            </a:r>
            <a:endParaRPr lang="en-US" sz="3200" dirty="0"/>
          </a:p>
        </p:txBody>
      </p:sp>
      <p:sp>
        <p:nvSpPr>
          <p:cNvPr id="209" name="TextBox 208"/>
          <p:cNvSpPr txBox="1"/>
          <p:nvPr/>
        </p:nvSpPr>
        <p:spPr>
          <a:xfrm>
            <a:off x="1273377" y="3137711"/>
            <a:ext cx="581209" cy="584776"/>
          </a:xfrm>
          <a:prstGeom prst="rect">
            <a:avLst/>
          </a:prstGeom>
          <a:noFill/>
        </p:spPr>
        <p:txBody>
          <a:bodyPr wrap="none" rtlCol="0">
            <a:spAutoFit/>
          </a:bodyPr>
          <a:lstStyle/>
          <a:p>
            <a:r>
              <a:rPr lang="en-US" sz="3200" dirty="0" smtClean="0"/>
              <a:t>S0</a:t>
            </a:r>
            <a:endParaRPr lang="en-US" sz="3200" dirty="0"/>
          </a:p>
        </p:txBody>
      </p:sp>
      <p:sp>
        <p:nvSpPr>
          <p:cNvPr id="226" name="TextBox 225"/>
          <p:cNvSpPr txBox="1"/>
          <p:nvPr/>
        </p:nvSpPr>
        <p:spPr>
          <a:xfrm>
            <a:off x="3876116" y="4222065"/>
            <a:ext cx="5044971" cy="646331"/>
          </a:xfrm>
          <a:prstGeom prst="rect">
            <a:avLst/>
          </a:prstGeom>
          <a:noFill/>
        </p:spPr>
        <p:txBody>
          <a:bodyPr wrap="none" rtlCol="0">
            <a:spAutoFit/>
          </a:bodyPr>
          <a:lstStyle/>
          <a:p>
            <a:r>
              <a:rPr lang="en-US" dirty="0" smtClean="0"/>
              <a:t>(S0 cable to electronics) + 8ns + 0.5ns + 8ns + TOF</a:t>
            </a:r>
          </a:p>
          <a:p>
            <a:r>
              <a:rPr lang="en-US" dirty="0" smtClean="0"/>
              <a:t>- (S2 cable to electronics + 8ns + 24ns + 8ns) = -14ns</a:t>
            </a:r>
            <a:endParaRPr lang="en-US" dirty="0"/>
          </a:p>
        </p:txBody>
      </p:sp>
      <p:sp>
        <p:nvSpPr>
          <p:cNvPr id="216" name="TextBox 215"/>
          <p:cNvSpPr txBox="1"/>
          <p:nvPr/>
        </p:nvSpPr>
        <p:spPr>
          <a:xfrm>
            <a:off x="3937801" y="4974292"/>
            <a:ext cx="4672485" cy="369332"/>
          </a:xfrm>
          <a:prstGeom prst="rect">
            <a:avLst/>
          </a:prstGeom>
          <a:noFill/>
        </p:spPr>
        <p:txBody>
          <a:bodyPr wrap="none" rtlCol="0">
            <a:spAutoFit/>
          </a:bodyPr>
          <a:lstStyle/>
          <a:p>
            <a:r>
              <a:rPr lang="en-US" dirty="0" err="1" smtClean="0"/>
              <a:t>Δ</a:t>
            </a:r>
            <a:r>
              <a:rPr lang="en-US" dirty="0" smtClean="0"/>
              <a:t>(S0-S2 cable length) = -14ns – TOF + 24ns – 0.5 </a:t>
            </a:r>
            <a:endParaRPr lang="en-US" dirty="0"/>
          </a:p>
        </p:txBody>
      </p:sp>
      <p:sp>
        <p:nvSpPr>
          <p:cNvPr id="217" name="TextBox 216"/>
          <p:cNvSpPr txBox="1"/>
          <p:nvPr/>
        </p:nvSpPr>
        <p:spPr>
          <a:xfrm>
            <a:off x="3917673" y="5311358"/>
            <a:ext cx="1107996" cy="369332"/>
          </a:xfrm>
          <a:prstGeom prst="rect">
            <a:avLst/>
          </a:prstGeom>
          <a:noFill/>
        </p:spPr>
        <p:txBody>
          <a:bodyPr wrap="none" rtlCol="0">
            <a:spAutoFit/>
          </a:bodyPr>
          <a:lstStyle/>
          <a:p>
            <a:r>
              <a:rPr lang="en-US" dirty="0" smtClean="0"/>
              <a:t>TOF ~ 5ns</a:t>
            </a:r>
            <a:endParaRPr lang="en-US" dirty="0"/>
          </a:p>
        </p:txBody>
      </p:sp>
      <p:sp>
        <p:nvSpPr>
          <p:cNvPr id="218" name="TextBox 217"/>
          <p:cNvSpPr txBox="1"/>
          <p:nvPr/>
        </p:nvSpPr>
        <p:spPr>
          <a:xfrm>
            <a:off x="3998609" y="5699390"/>
            <a:ext cx="2892889" cy="369332"/>
          </a:xfrm>
          <a:prstGeom prst="rect">
            <a:avLst/>
          </a:prstGeom>
          <a:noFill/>
        </p:spPr>
        <p:txBody>
          <a:bodyPr wrap="none" rtlCol="0">
            <a:spAutoFit/>
          </a:bodyPr>
          <a:lstStyle/>
          <a:p>
            <a:r>
              <a:rPr lang="en-US" dirty="0" err="1" smtClean="0"/>
              <a:t>Δ</a:t>
            </a:r>
            <a:r>
              <a:rPr lang="en-US" dirty="0"/>
              <a:t>(S0-S2 cable </a:t>
            </a:r>
            <a:r>
              <a:rPr lang="en-US" dirty="0" smtClean="0"/>
              <a:t>length) = 4.5ns</a:t>
            </a:r>
            <a:endParaRPr lang="en-US" dirty="0"/>
          </a:p>
        </p:txBody>
      </p:sp>
      <p:sp>
        <p:nvSpPr>
          <p:cNvPr id="227" name="TextBox 226"/>
          <p:cNvSpPr txBox="1"/>
          <p:nvPr/>
        </p:nvSpPr>
        <p:spPr>
          <a:xfrm>
            <a:off x="3998609" y="6315939"/>
            <a:ext cx="3762568" cy="369332"/>
          </a:xfrm>
          <a:prstGeom prst="rect">
            <a:avLst/>
          </a:prstGeom>
          <a:noFill/>
        </p:spPr>
        <p:txBody>
          <a:bodyPr wrap="none" rtlCol="0">
            <a:spAutoFit/>
          </a:bodyPr>
          <a:lstStyle/>
          <a:p>
            <a:r>
              <a:rPr lang="en-US" dirty="0" smtClean="0"/>
              <a:t>S0B cable is longer than S2_R by 4.5ns</a:t>
            </a:r>
            <a:endParaRPr lang="en-US" dirty="0"/>
          </a:p>
        </p:txBody>
      </p:sp>
      <p:cxnSp>
        <p:nvCxnSpPr>
          <p:cNvPr id="229" name="Straight Arrow Connector 228"/>
          <p:cNvCxnSpPr/>
          <p:nvPr/>
        </p:nvCxnSpPr>
        <p:spPr>
          <a:xfrm>
            <a:off x="862186" y="800935"/>
            <a:ext cx="0" cy="3409692"/>
          </a:xfrm>
          <a:prstGeom prst="straightConnector1">
            <a:avLst/>
          </a:prstGeom>
          <a:ln>
            <a:solidFill>
              <a:schemeClr val="bg1"/>
            </a:solidFill>
            <a:tailEnd type="arrow"/>
          </a:ln>
          <a:effectLst>
            <a:glow rad="2286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14023" y="-68662"/>
            <a:ext cx="2562195" cy="646331"/>
          </a:xfrm>
          <a:prstGeom prst="rect">
            <a:avLst/>
          </a:prstGeom>
          <a:noFill/>
        </p:spPr>
        <p:txBody>
          <a:bodyPr wrap="none" rtlCol="0">
            <a:spAutoFit/>
          </a:bodyPr>
          <a:lstStyle/>
          <a:p>
            <a:r>
              <a:rPr lang="en-US" sz="3600" dirty="0" smtClean="0"/>
              <a:t>S2_R &amp; S0_B</a:t>
            </a:r>
            <a:endParaRPr lang="en-US" sz="3600" dirty="0"/>
          </a:p>
        </p:txBody>
      </p:sp>
      <p:sp>
        <p:nvSpPr>
          <p:cNvPr id="56" name="TextBox 55"/>
          <p:cNvSpPr txBox="1"/>
          <p:nvPr/>
        </p:nvSpPr>
        <p:spPr>
          <a:xfrm>
            <a:off x="940973" y="2327074"/>
            <a:ext cx="1051302" cy="369332"/>
          </a:xfrm>
          <a:prstGeom prst="rect">
            <a:avLst/>
          </a:prstGeom>
          <a:noFill/>
        </p:spPr>
        <p:txBody>
          <a:bodyPr wrap="none" rtlCol="0">
            <a:spAutoFit/>
          </a:bodyPr>
          <a:lstStyle/>
          <a:p>
            <a:r>
              <a:rPr lang="en-US" dirty="0" smtClean="0"/>
              <a:t>COSMICS</a:t>
            </a:r>
            <a:endParaRPr lang="en-US" dirty="0"/>
          </a:p>
        </p:txBody>
      </p:sp>
      <p:pic>
        <p:nvPicPr>
          <p:cNvPr id="47" name="Picture 46" descr="Photo Aug 30, 14 26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49" y="4344407"/>
            <a:ext cx="3278457" cy="2458843"/>
          </a:xfrm>
          <a:prstGeom prst="rect">
            <a:avLst/>
          </a:prstGeom>
          <a:ln w="38100" cmpd="sng">
            <a:solidFill>
              <a:srgbClr val="000000"/>
            </a:solidFill>
          </a:ln>
        </p:spPr>
      </p:pic>
      <p:sp>
        <p:nvSpPr>
          <p:cNvPr id="48" name="TextBox 47"/>
          <p:cNvSpPr txBox="1"/>
          <p:nvPr/>
        </p:nvSpPr>
        <p:spPr>
          <a:xfrm>
            <a:off x="202383" y="4439433"/>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cxnSp>
        <p:nvCxnSpPr>
          <p:cNvPr id="49" name="Straight Connector 48"/>
          <p:cNvCxnSpPr/>
          <p:nvPr/>
        </p:nvCxnSpPr>
        <p:spPr>
          <a:xfrm>
            <a:off x="1783567" y="4832805"/>
            <a:ext cx="0" cy="123672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561785" y="4832805"/>
            <a:ext cx="0" cy="12254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896949" y="5884821"/>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83194" y="5861937"/>
            <a:ext cx="684803" cy="369332"/>
          </a:xfrm>
          <a:prstGeom prst="rect">
            <a:avLst/>
          </a:prstGeom>
          <a:noFill/>
        </p:spPr>
        <p:txBody>
          <a:bodyPr wrap="none" rtlCol="0">
            <a:spAutoFit/>
          </a:bodyPr>
          <a:lstStyle/>
          <a:p>
            <a:r>
              <a:rPr lang="en-US" dirty="0" smtClean="0">
                <a:solidFill>
                  <a:srgbClr val="FF0000"/>
                </a:solidFill>
              </a:rPr>
              <a:t>14 ns</a:t>
            </a:r>
            <a:endParaRPr lang="en-US" dirty="0">
              <a:solidFill>
                <a:srgbClr val="FF0000"/>
              </a:solidFill>
            </a:endParaRPr>
          </a:p>
        </p:txBody>
      </p:sp>
      <p:cxnSp>
        <p:nvCxnSpPr>
          <p:cNvPr id="53" name="Straight Arrow Connector 52"/>
          <p:cNvCxnSpPr/>
          <p:nvPr/>
        </p:nvCxnSpPr>
        <p:spPr>
          <a:xfrm flipH="1">
            <a:off x="1783567" y="5879509"/>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7608083" y="4222065"/>
            <a:ext cx="205933" cy="646331"/>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6469526" y="4222065"/>
            <a:ext cx="205933" cy="646331"/>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8044420" y="0"/>
            <a:ext cx="1099580" cy="584776"/>
          </a:xfrm>
          <a:prstGeom prst="rect">
            <a:avLst/>
          </a:prstGeom>
          <a:noFill/>
        </p:spPr>
        <p:txBody>
          <a:bodyPr wrap="none" rtlCol="0">
            <a:spAutoFit/>
          </a:bodyPr>
          <a:lstStyle/>
          <a:p>
            <a:r>
              <a:rPr lang="en-US" sz="3200" b="1" u="sng" dirty="0" smtClean="0"/>
              <a:t>RHRS</a:t>
            </a:r>
            <a:endParaRPr lang="en-US" sz="3200" b="1" u="sng" dirty="0"/>
          </a:p>
        </p:txBody>
      </p:sp>
      <p:sp>
        <p:nvSpPr>
          <p:cNvPr id="59" name="TextBox 58"/>
          <p:cNvSpPr txBox="1"/>
          <p:nvPr/>
        </p:nvSpPr>
        <p:spPr>
          <a:xfrm>
            <a:off x="2692026" y="1106759"/>
            <a:ext cx="2046767" cy="369332"/>
          </a:xfrm>
          <a:prstGeom prst="rect">
            <a:avLst/>
          </a:prstGeom>
          <a:noFill/>
        </p:spPr>
        <p:txBody>
          <a:bodyPr wrap="none" rtlCol="0">
            <a:spAutoFit/>
          </a:bodyPr>
          <a:lstStyle/>
          <a:p>
            <a:r>
              <a:rPr lang="en-US" dirty="0" smtClean="0"/>
              <a:t>signal to electronics</a:t>
            </a:r>
            <a:endParaRPr lang="en-US" dirty="0"/>
          </a:p>
        </p:txBody>
      </p:sp>
      <p:sp>
        <p:nvSpPr>
          <p:cNvPr id="60" name="TextBox 59"/>
          <p:cNvSpPr txBox="1"/>
          <p:nvPr/>
        </p:nvSpPr>
        <p:spPr>
          <a:xfrm>
            <a:off x="2692026" y="3269594"/>
            <a:ext cx="2046767" cy="369332"/>
          </a:xfrm>
          <a:prstGeom prst="rect">
            <a:avLst/>
          </a:prstGeom>
          <a:noFill/>
        </p:spPr>
        <p:txBody>
          <a:bodyPr wrap="none" rtlCol="0">
            <a:spAutoFit/>
          </a:bodyPr>
          <a:lstStyle/>
          <a:p>
            <a:r>
              <a:rPr lang="en-US" dirty="0" smtClean="0"/>
              <a:t>signal to electronics</a:t>
            </a:r>
            <a:endParaRPr lang="en-US" dirty="0"/>
          </a:p>
        </p:txBody>
      </p:sp>
      <p:sp>
        <p:nvSpPr>
          <p:cNvPr id="61" name="Rectangle 60"/>
          <p:cNvSpPr/>
          <p:nvPr/>
        </p:nvSpPr>
        <p:spPr>
          <a:xfrm>
            <a:off x="5025669" y="301214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025669" y="346652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5072278" y="2988842"/>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64" name="TextBox 63"/>
          <p:cNvSpPr txBox="1"/>
          <p:nvPr/>
        </p:nvSpPr>
        <p:spPr>
          <a:xfrm>
            <a:off x="5045920" y="3430099"/>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Tree>
    <p:extLst>
      <p:ext uri="{BB962C8B-B14F-4D97-AF65-F5344CB8AC3E}">
        <p14:creationId xmlns:p14="http://schemas.microsoft.com/office/powerpoint/2010/main" val="33072087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8373" y="1095317"/>
            <a:ext cx="1979246" cy="99544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8" name="Straight Connector 7"/>
          <p:cNvCxnSpPr>
            <a:stCxn id="2" idx="3"/>
          </p:cNvCxnSpPr>
          <p:nvPr/>
        </p:nvCxnSpPr>
        <p:spPr>
          <a:xfrm>
            <a:off x="2577619" y="1593041"/>
            <a:ext cx="223094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692026" y="1106759"/>
            <a:ext cx="2046767" cy="369332"/>
          </a:xfrm>
          <a:prstGeom prst="rect">
            <a:avLst/>
          </a:prstGeom>
          <a:noFill/>
        </p:spPr>
        <p:txBody>
          <a:bodyPr wrap="none" rtlCol="0">
            <a:spAutoFit/>
          </a:bodyPr>
          <a:lstStyle/>
          <a:p>
            <a:r>
              <a:rPr lang="en-US" dirty="0" smtClean="0"/>
              <a:t>signal to electronics</a:t>
            </a:r>
            <a:endParaRPr lang="en-US" dirty="0"/>
          </a:p>
        </p:txBody>
      </p:sp>
      <p:sp>
        <p:nvSpPr>
          <p:cNvPr id="103" name="Rectangle 102"/>
          <p:cNvSpPr/>
          <p:nvPr/>
        </p:nvSpPr>
        <p:spPr>
          <a:xfrm>
            <a:off x="5601192" y="100969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5601192" y="1464074"/>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5601192" y="1918458"/>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686802" y="1032992"/>
            <a:ext cx="287258" cy="369332"/>
          </a:xfrm>
          <a:prstGeom prst="rect">
            <a:avLst/>
          </a:prstGeom>
          <a:noFill/>
        </p:spPr>
        <p:txBody>
          <a:bodyPr wrap="none" rtlCol="0">
            <a:spAutoFit/>
          </a:bodyPr>
          <a:lstStyle/>
          <a:p>
            <a:r>
              <a:rPr lang="en-US" dirty="0" smtClean="0"/>
              <a:t>L</a:t>
            </a:r>
            <a:endParaRPr lang="en-US" dirty="0"/>
          </a:p>
        </p:txBody>
      </p:sp>
      <p:sp>
        <p:nvSpPr>
          <p:cNvPr id="107" name="TextBox 106"/>
          <p:cNvSpPr txBox="1"/>
          <p:nvPr/>
        </p:nvSpPr>
        <p:spPr>
          <a:xfrm>
            <a:off x="5687726" y="1475726"/>
            <a:ext cx="312906" cy="369332"/>
          </a:xfrm>
          <a:prstGeom prst="rect">
            <a:avLst/>
          </a:prstGeom>
          <a:noFill/>
        </p:spPr>
        <p:txBody>
          <a:bodyPr wrap="none" rtlCol="0">
            <a:spAutoFit/>
          </a:bodyPr>
          <a:lstStyle/>
          <a:p>
            <a:r>
              <a:rPr lang="en-US" dirty="0" smtClean="0"/>
              <a:t>R</a:t>
            </a:r>
            <a:endParaRPr lang="en-US" dirty="0"/>
          </a:p>
        </p:txBody>
      </p:sp>
      <p:sp>
        <p:nvSpPr>
          <p:cNvPr id="109" name="TextBox 108"/>
          <p:cNvSpPr txBox="1"/>
          <p:nvPr/>
        </p:nvSpPr>
        <p:spPr>
          <a:xfrm>
            <a:off x="5601192" y="1968557"/>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111" name="Straight Arrow Connector 110"/>
          <p:cNvCxnSpPr/>
          <p:nvPr/>
        </p:nvCxnSpPr>
        <p:spPr>
          <a:xfrm>
            <a:off x="5356498" y="2069919"/>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V="1">
            <a:off x="5357421" y="1219405"/>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356498" y="121940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4916776" y="1475726"/>
            <a:ext cx="480796" cy="307777"/>
          </a:xfrm>
          <a:prstGeom prst="rect">
            <a:avLst/>
          </a:prstGeom>
          <a:noFill/>
        </p:spPr>
        <p:txBody>
          <a:bodyPr wrap="none" rtlCol="0">
            <a:spAutoFit/>
          </a:bodyPr>
          <a:lstStyle/>
          <a:p>
            <a:r>
              <a:rPr lang="en-US" sz="1400" dirty="0" smtClean="0"/>
              <a:t>1 ns</a:t>
            </a:r>
            <a:endParaRPr lang="en-US" sz="1400" dirty="0"/>
          </a:p>
        </p:txBody>
      </p:sp>
      <p:sp>
        <p:nvSpPr>
          <p:cNvPr id="126" name="TextBox 125"/>
          <p:cNvSpPr txBox="1"/>
          <p:nvPr/>
        </p:nvSpPr>
        <p:spPr>
          <a:xfrm>
            <a:off x="5397572" y="588768"/>
            <a:ext cx="862256" cy="444224"/>
          </a:xfrm>
          <a:prstGeom prst="rect">
            <a:avLst/>
          </a:prstGeom>
          <a:noFill/>
        </p:spPr>
        <p:txBody>
          <a:bodyPr wrap="square" rtlCol="0">
            <a:spAutoFit/>
          </a:bodyPr>
          <a:lstStyle/>
          <a:p>
            <a:pPr algn="ctr">
              <a:lnSpc>
                <a:spcPct val="80000"/>
              </a:lnSpc>
            </a:pPr>
            <a:r>
              <a:rPr lang="en-US" sz="1400" dirty="0" smtClean="0"/>
              <a:t>S2 Logic Unit</a:t>
            </a:r>
          </a:p>
        </p:txBody>
      </p:sp>
      <p:sp>
        <p:nvSpPr>
          <p:cNvPr id="155" name="Rectangle 154"/>
          <p:cNvSpPr/>
          <p:nvPr/>
        </p:nvSpPr>
        <p:spPr>
          <a:xfrm>
            <a:off x="7428644" y="2991585"/>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TextBox 155"/>
          <p:cNvSpPr txBox="1"/>
          <p:nvPr/>
        </p:nvSpPr>
        <p:spPr>
          <a:xfrm>
            <a:off x="7463601" y="3247906"/>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57" name="Straight Arrow Connector 156"/>
          <p:cNvCxnSpPr/>
          <p:nvPr/>
        </p:nvCxnSpPr>
        <p:spPr>
          <a:xfrm>
            <a:off x="5515059" y="3760959"/>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6224595" y="3716049"/>
            <a:ext cx="617114" cy="307777"/>
          </a:xfrm>
          <a:prstGeom prst="rect">
            <a:avLst/>
          </a:prstGeom>
          <a:noFill/>
        </p:spPr>
        <p:txBody>
          <a:bodyPr wrap="none" rtlCol="0">
            <a:spAutoFit/>
          </a:bodyPr>
          <a:lstStyle/>
          <a:p>
            <a:r>
              <a:rPr lang="en-US" sz="1400" dirty="0" smtClean="0"/>
              <a:t>0.5 ns</a:t>
            </a:r>
            <a:endParaRPr lang="en-US" sz="1400" dirty="0"/>
          </a:p>
        </p:txBody>
      </p:sp>
      <p:cxnSp>
        <p:nvCxnSpPr>
          <p:cNvPr id="190" name="Straight Connector 189"/>
          <p:cNvCxnSpPr/>
          <p:nvPr/>
        </p:nvCxnSpPr>
        <p:spPr>
          <a:xfrm>
            <a:off x="8022902" y="3641860"/>
            <a:ext cx="246209"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6055624" y="2312241"/>
            <a:ext cx="2213487"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4808560" y="326643"/>
            <a:ext cx="166096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4808560" y="326643"/>
            <a:ext cx="0" cy="12696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6" name="Rectangle 205"/>
          <p:cNvSpPr/>
          <p:nvPr/>
        </p:nvSpPr>
        <p:spPr>
          <a:xfrm>
            <a:off x="598373" y="2913625"/>
            <a:ext cx="1979246" cy="99544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TextBox 224"/>
          <p:cNvSpPr txBox="1"/>
          <p:nvPr/>
        </p:nvSpPr>
        <p:spPr>
          <a:xfrm>
            <a:off x="1273377" y="1303886"/>
            <a:ext cx="581209" cy="584776"/>
          </a:xfrm>
          <a:prstGeom prst="rect">
            <a:avLst/>
          </a:prstGeom>
          <a:noFill/>
        </p:spPr>
        <p:txBody>
          <a:bodyPr wrap="none" rtlCol="0">
            <a:spAutoFit/>
          </a:bodyPr>
          <a:lstStyle/>
          <a:p>
            <a:r>
              <a:rPr lang="en-US" sz="3200" dirty="0" smtClean="0"/>
              <a:t>S2</a:t>
            </a:r>
            <a:endParaRPr lang="en-US" sz="3200" dirty="0"/>
          </a:p>
        </p:txBody>
      </p:sp>
      <p:sp>
        <p:nvSpPr>
          <p:cNvPr id="209" name="TextBox 208"/>
          <p:cNvSpPr txBox="1"/>
          <p:nvPr/>
        </p:nvSpPr>
        <p:spPr>
          <a:xfrm>
            <a:off x="1273377" y="3137711"/>
            <a:ext cx="581209" cy="584776"/>
          </a:xfrm>
          <a:prstGeom prst="rect">
            <a:avLst/>
          </a:prstGeom>
          <a:noFill/>
        </p:spPr>
        <p:txBody>
          <a:bodyPr wrap="none" rtlCol="0">
            <a:spAutoFit/>
          </a:bodyPr>
          <a:lstStyle/>
          <a:p>
            <a:r>
              <a:rPr lang="en-US" sz="3200" dirty="0" smtClean="0"/>
              <a:t>S0</a:t>
            </a:r>
            <a:endParaRPr lang="en-US" sz="3200" dirty="0"/>
          </a:p>
        </p:txBody>
      </p:sp>
      <p:sp>
        <p:nvSpPr>
          <p:cNvPr id="226" name="TextBox 225"/>
          <p:cNvSpPr txBox="1"/>
          <p:nvPr/>
        </p:nvSpPr>
        <p:spPr>
          <a:xfrm>
            <a:off x="3876116" y="4222065"/>
            <a:ext cx="4853950" cy="646331"/>
          </a:xfrm>
          <a:prstGeom prst="rect">
            <a:avLst/>
          </a:prstGeom>
          <a:noFill/>
        </p:spPr>
        <p:txBody>
          <a:bodyPr wrap="none" rtlCol="0">
            <a:spAutoFit/>
          </a:bodyPr>
          <a:lstStyle/>
          <a:p>
            <a:r>
              <a:rPr lang="en-US" dirty="0" smtClean="0"/>
              <a:t>(S0 cable to electronics) + 8ns + 0.5ns + 8ns + TOF</a:t>
            </a:r>
          </a:p>
          <a:p>
            <a:r>
              <a:rPr lang="en-US" dirty="0" smtClean="0"/>
              <a:t>- (S2 cable to electronics + 8ns + </a:t>
            </a:r>
            <a:r>
              <a:rPr lang="en-US" dirty="0"/>
              <a:t>1</a:t>
            </a:r>
            <a:r>
              <a:rPr lang="en-US" dirty="0" smtClean="0"/>
              <a:t>ns + 8ns) = 9ns</a:t>
            </a:r>
            <a:endParaRPr lang="en-US" dirty="0"/>
          </a:p>
        </p:txBody>
      </p:sp>
      <p:sp>
        <p:nvSpPr>
          <p:cNvPr id="216" name="TextBox 215"/>
          <p:cNvSpPr txBox="1"/>
          <p:nvPr/>
        </p:nvSpPr>
        <p:spPr>
          <a:xfrm>
            <a:off x="3937801" y="4974292"/>
            <a:ext cx="4156269" cy="369332"/>
          </a:xfrm>
          <a:prstGeom prst="rect">
            <a:avLst/>
          </a:prstGeom>
          <a:noFill/>
        </p:spPr>
        <p:txBody>
          <a:bodyPr wrap="none" rtlCol="0">
            <a:spAutoFit/>
          </a:bodyPr>
          <a:lstStyle/>
          <a:p>
            <a:r>
              <a:rPr lang="en-US" dirty="0" err="1" smtClean="0"/>
              <a:t>Δ</a:t>
            </a:r>
            <a:r>
              <a:rPr lang="en-US" dirty="0"/>
              <a:t>(S0-S2 cable </a:t>
            </a:r>
            <a:r>
              <a:rPr lang="en-US" dirty="0" smtClean="0"/>
              <a:t>length) = 9ns – TOF – 0.5 + 1</a:t>
            </a:r>
            <a:endParaRPr lang="en-US" dirty="0"/>
          </a:p>
        </p:txBody>
      </p:sp>
      <p:sp>
        <p:nvSpPr>
          <p:cNvPr id="217" name="TextBox 216"/>
          <p:cNvSpPr txBox="1"/>
          <p:nvPr/>
        </p:nvSpPr>
        <p:spPr>
          <a:xfrm>
            <a:off x="3917673" y="5311358"/>
            <a:ext cx="1107996" cy="369332"/>
          </a:xfrm>
          <a:prstGeom prst="rect">
            <a:avLst/>
          </a:prstGeom>
          <a:noFill/>
        </p:spPr>
        <p:txBody>
          <a:bodyPr wrap="none" rtlCol="0">
            <a:spAutoFit/>
          </a:bodyPr>
          <a:lstStyle/>
          <a:p>
            <a:r>
              <a:rPr lang="en-US" dirty="0" smtClean="0"/>
              <a:t>TOF ~ 5ns</a:t>
            </a:r>
            <a:endParaRPr lang="en-US" dirty="0"/>
          </a:p>
        </p:txBody>
      </p:sp>
      <p:sp>
        <p:nvSpPr>
          <p:cNvPr id="218" name="TextBox 217"/>
          <p:cNvSpPr txBox="1"/>
          <p:nvPr/>
        </p:nvSpPr>
        <p:spPr>
          <a:xfrm>
            <a:off x="3998609" y="5699390"/>
            <a:ext cx="2892889" cy="369332"/>
          </a:xfrm>
          <a:prstGeom prst="rect">
            <a:avLst/>
          </a:prstGeom>
          <a:noFill/>
        </p:spPr>
        <p:txBody>
          <a:bodyPr wrap="none" rtlCol="0">
            <a:spAutoFit/>
          </a:bodyPr>
          <a:lstStyle/>
          <a:p>
            <a:r>
              <a:rPr lang="en-US" dirty="0" err="1" smtClean="0"/>
              <a:t>Δ</a:t>
            </a:r>
            <a:r>
              <a:rPr lang="en-US" dirty="0"/>
              <a:t>(S0-S2 cable </a:t>
            </a:r>
            <a:r>
              <a:rPr lang="en-US" dirty="0" smtClean="0"/>
              <a:t>length) = </a:t>
            </a:r>
            <a:r>
              <a:rPr lang="en-US" dirty="0"/>
              <a:t>4</a:t>
            </a:r>
            <a:r>
              <a:rPr lang="en-US" dirty="0" smtClean="0"/>
              <a:t>.5ns</a:t>
            </a:r>
            <a:endParaRPr lang="en-US" dirty="0"/>
          </a:p>
        </p:txBody>
      </p:sp>
      <p:sp>
        <p:nvSpPr>
          <p:cNvPr id="227" name="TextBox 226"/>
          <p:cNvSpPr txBox="1"/>
          <p:nvPr/>
        </p:nvSpPr>
        <p:spPr>
          <a:xfrm>
            <a:off x="3998609" y="6315939"/>
            <a:ext cx="3742168" cy="369332"/>
          </a:xfrm>
          <a:prstGeom prst="rect">
            <a:avLst/>
          </a:prstGeom>
          <a:noFill/>
        </p:spPr>
        <p:txBody>
          <a:bodyPr wrap="none" rtlCol="0">
            <a:spAutoFit/>
          </a:bodyPr>
          <a:lstStyle/>
          <a:p>
            <a:r>
              <a:rPr lang="en-US" dirty="0" smtClean="0"/>
              <a:t>S0B cable is longer than S2_L by </a:t>
            </a:r>
            <a:r>
              <a:rPr lang="en-US" dirty="0"/>
              <a:t>4</a:t>
            </a:r>
            <a:r>
              <a:rPr lang="en-US" dirty="0" smtClean="0"/>
              <a:t>.5ns</a:t>
            </a:r>
            <a:endParaRPr lang="en-US" dirty="0"/>
          </a:p>
        </p:txBody>
      </p:sp>
      <p:cxnSp>
        <p:nvCxnSpPr>
          <p:cNvPr id="229" name="Straight Arrow Connector 228"/>
          <p:cNvCxnSpPr/>
          <p:nvPr/>
        </p:nvCxnSpPr>
        <p:spPr>
          <a:xfrm>
            <a:off x="862186" y="800935"/>
            <a:ext cx="0" cy="3409692"/>
          </a:xfrm>
          <a:prstGeom prst="straightConnector1">
            <a:avLst/>
          </a:prstGeom>
          <a:ln>
            <a:solidFill>
              <a:schemeClr val="bg1"/>
            </a:solidFill>
            <a:tailEnd type="arrow"/>
          </a:ln>
          <a:effectLst>
            <a:glow rad="2286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14023" y="-68662"/>
            <a:ext cx="2505614" cy="646331"/>
          </a:xfrm>
          <a:prstGeom prst="rect">
            <a:avLst/>
          </a:prstGeom>
          <a:noFill/>
        </p:spPr>
        <p:txBody>
          <a:bodyPr wrap="none" rtlCol="0">
            <a:spAutoFit/>
          </a:bodyPr>
          <a:lstStyle/>
          <a:p>
            <a:r>
              <a:rPr lang="en-US" sz="3600" dirty="0" smtClean="0"/>
              <a:t>S2_L &amp; S0_B</a:t>
            </a:r>
            <a:endParaRPr lang="en-US" sz="3600" dirty="0"/>
          </a:p>
        </p:txBody>
      </p:sp>
      <p:sp>
        <p:nvSpPr>
          <p:cNvPr id="56" name="TextBox 55"/>
          <p:cNvSpPr txBox="1"/>
          <p:nvPr/>
        </p:nvSpPr>
        <p:spPr>
          <a:xfrm>
            <a:off x="940973" y="2327074"/>
            <a:ext cx="1051302" cy="369332"/>
          </a:xfrm>
          <a:prstGeom prst="rect">
            <a:avLst/>
          </a:prstGeom>
          <a:noFill/>
        </p:spPr>
        <p:txBody>
          <a:bodyPr wrap="none" rtlCol="0">
            <a:spAutoFit/>
          </a:bodyPr>
          <a:lstStyle/>
          <a:p>
            <a:r>
              <a:rPr lang="en-US" dirty="0" smtClean="0"/>
              <a:t>COSMICS</a:t>
            </a:r>
            <a:endParaRPr lang="en-US" dirty="0"/>
          </a:p>
        </p:txBody>
      </p:sp>
      <p:pic>
        <p:nvPicPr>
          <p:cNvPr id="57" name="Picture 56" descr="Photo Aug 30, 14 24 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57" y="4352143"/>
            <a:ext cx="3278457" cy="2458843"/>
          </a:xfrm>
          <a:prstGeom prst="rect">
            <a:avLst/>
          </a:prstGeom>
          <a:ln w="38100" cmpd="sng">
            <a:solidFill>
              <a:srgbClr val="000000"/>
            </a:solidFill>
          </a:ln>
        </p:spPr>
      </p:pic>
      <p:sp>
        <p:nvSpPr>
          <p:cNvPr id="59" name="TextBox 58"/>
          <p:cNvSpPr txBox="1"/>
          <p:nvPr/>
        </p:nvSpPr>
        <p:spPr>
          <a:xfrm>
            <a:off x="291891" y="4559155"/>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cxnSp>
        <p:nvCxnSpPr>
          <p:cNvPr id="61" name="Straight Connector 60"/>
          <p:cNvCxnSpPr/>
          <p:nvPr/>
        </p:nvCxnSpPr>
        <p:spPr>
          <a:xfrm>
            <a:off x="1301025" y="4952527"/>
            <a:ext cx="0" cy="123672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170771" y="4952527"/>
            <a:ext cx="0" cy="12254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505935" y="6004543"/>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492180" y="5981659"/>
            <a:ext cx="569387" cy="369332"/>
          </a:xfrm>
          <a:prstGeom prst="rect">
            <a:avLst/>
          </a:prstGeom>
          <a:noFill/>
        </p:spPr>
        <p:txBody>
          <a:bodyPr wrap="none" rtlCol="0">
            <a:spAutoFit/>
          </a:bodyPr>
          <a:lstStyle/>
          <a:p>
            <a:r>
              <a:rPr lang="en-US" dirty="0">
                <a:solidFill>
                  <a:srgbClr val="FF0000"/>
                </a:solidFill>
              </a:rPr>
              <a:t>9</a:t>
            </a:r>
            <a:r>
              <a:rPr lang="en-US" dirty="0" smtClean="0">
                <a:solidFill>
                  <a:srgbClr val="FF0000"/>
                </a:solidFill>
              </a:rPr>
              <a:t> ns</a:t>
            </a:r>
            <a:endParaRPr lang="en-US" dirty="0">
              <a:solidFill>
                <a:srgbClr val="FF0000"/>
              </a:solidFill>
            </a:endParaRPr>
          </a:p>
        </p:txBody>
      </p:sp>
      <p:cxnSp>
        <p:nvCxnSpPr>
          <p:cNvPr id="65" name="Straight Arrow Connector 64"/>
          <p:cNvCxnSpPr/>
          <p:nvPr/>
        </p:nvCxnSpPr>
        <p:spPr>
          <a:xfrm flipH="1">
            <a:off x="1301025" y="5999231"/>
            <a:ext cx="664836" cy="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577619" y="3681342"/>
            <a:ext cx="2448050"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2692026" y="3269594"/>
            <a:ext cx="2046767" cy="369332"/>
          </a:xfrm>
          <a:prstGeom prst="rect">
            <a:avLst/>
          </a:prstGeom>
          <a:noFill/>
        </p:spPr>
        <p:txBody>
          <a:bodyPr wrap="none" rtlCol="0">
            <a:spAutoFit/>
          </a:bodyPr>
          <a:lstStyle/>
          <a:p>
            <a:r>
              <a:rPr lang="en-US" dirty="0" smtClean="0"/>
              <a:t>signal to electronics</a:t>
            </a:r>
            <a:endParaRPr lang="en-US" dirty="0"/>
          </a:p>
        </p:txBody>
      </p:sp>
      <p:cxnSp>
        <p:nvCxnSpPr>
          <p:cNvPr id="68" name="Straight Connector 67"/>
          <p:cNvCxnSpPr/>
          <p:nvPr/>
        </p:nvCxnSpPr>
        <p:spPr>
          <a:xfrm>
            <a:off x="6469526" y="326643"/>
            <a:ext cx="0" cy="9365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6055625" y="1263191"/>
            <a:ext cx="413901"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7608083" y="4222065"/>
            <a:ext cx="205933" cy="646331"/>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6469526" y="4222065"/>
            <a:ext cx="205933" cy="646331"/>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8044420" y="0"/>
            <a:ext cx="1099580" cy="584776"/>
          </a:xfrm>
          <a:prstGeom prst="rect">
            <a:avLst/>
          </a:prstGeom>
          <a:noFill/>
        </p:spPr>
        <p:txBody>
          <a:bodyPr wrap="none" rtlCol="0">
            <a:spAutoFit/>
          </a:bodyPr>
          <a:lstStyle/>
          <a:p>
            <a:r>
              <a:rPr lang="en-US" sz="3200" b="1" u="sng" dirty="0" smtClean="0"/>
              <a:t>RHRS</a:t>
            </a:r>
            <a:endParaRPr lang="en-US" sz="3200" b="1" u="sng" dirty="0"/>
          </a:p>
        </p:txBody>
      </p:sp>
      <p:sp>
        <p:nvSpPr>
          <p:cNvPr id="53" name="Rectangle 52"/>
          <p:cNvSpPr/>
          <p:nvPr/>
        </p:nvSpPr>
        <p:spPr>
          <a:xfrm>
            <a:off x="5025669" y="301214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5025669" y="346652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5072278" y="2988842"/>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60" name="TextBox 59"/>
          <p:cNvSpPr txBox="1"/>
          <p:nvPr/>
        </p:nvSpPr>
        <p:spPr>
          <a:xfrm>
            <a:off x="5045920" y="3430099"/>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Tree>
    <p:extLst>
      <p:ext uri="{BB962C8B-B14F-4D97-AF65-F5344CB8AC3E}">
        <p14:creationId xmlns:p14="http://schemas.microsoft.com/office/powerpoint/2010/main" val="27846947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07886"/>
          </a:xfrm>
          <a:prstGeom prst="rect">
            <a:avLst/>
          </a:prstGeom>
          <a:noFill/>
        </p:spPr>
        <p:txBody>
          <a:bodyPr wrap="square" rtlCol="0">
            <a:spAutoFit/>
          </a:bodyPr>
          <a:lstStyle/>
          <a:p>
            <a:pPr algn="ctr"/>
            <a:r>
              <a:rPr lang="en-US" sz="4000" dirty="0" smtClean="0"/>
              <a:t>In conclusion</a:t>
            </a:r>
            <a:endParaRPr lang="en-US" sz="4000" dirty="0"/>
          </a:p>
        </p:txBody>
      </p:sp>
      <p:sp>
        <p:nvSpPr>
          <p:cNvPr id="4" name="Rectangle 3"/>
          <p:cNvSpPr/>
          <p:nvPr/>
        </p:nvSpPr>
        <p:spPr>
          <a:xfrm>
            <a:off x="598373" y="3059270"/>
            <a:ext cx="1979246" cy="58477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 name="TextBox 5"/>
          <p:cNvSpPr txBox="1"/>
          <p:nvPr/>
        </p:nvSpPr>
        <p:spPr>
          <a:xfrm>
            <a:off x="1193290" y="3059269"/>
            <a:ext cx="818654" cy="584776"/>
          </a:xfrm>
          <a:prstGeom prst="rect">
            <a:avLst/>
          </a:prstGeom>
          <a:noFill/>
        </p:spPr>
        <p:txBody>
          <a:bodyPr wrap="none" rtlCol="0">
            <a:spAutoFit/>
          </a:bodyPr>
          <a:lstStyle/>
          <a:p>
            <a:r>
              <a:rPr lang="en-US" sz="3200" dirty="0" smtClean="0"/>
              <a:t>S0A</a:t>
            </a:r>
            <a:endParaRPr lang="en-US" sz="3200" dirty="0"/>
          </a:p>
        </p:txBody>
      </p:sp>
      <p:sp>
        <p:nvSpPr>
          <p:cNvPr id="8" name="TextBox 7"/>
          <p:cNvSpPr txBox="1"/>
          <p:nvPr/>
        </p:nvSpPr>
        <p:spPr>
          <a:xfrm>
            <a:off x="8044420" y="0"/>
            <a:ext cx="1099580" cy="584776"/>
          </a:xfrm>
          <a:prstGeom prst="rect">
            <a:avLst/>
          </a:prstGeom>
          <a:noFill/>
        </p:spPr>
        <p:txBody>
          <a:bodyPr wrap="none" rtlCol="0">
            <a:spAutoFit/>
          </a:bodyPr>
          <a:lstStyle/>
          <a:p>
            <a:r>
              <a:rPr lang="en-US" sz="3200" b="1" u="sng" dirty="0" smtClean="0"/>
              <a:t>RHRS</a:t>
            </a:r>
            <a:endParaRPr lang="en-US" sz="3200" b="1" u="sng" dirty="0"/>
          </a:p>
        </p:txBody>
      </p:sp>
      <p:cxnSp>
        <p:nvCxnSpPr>
          <p:cNvPr id="9" name="Straight Connector 8"/>
          <p:cNvCxnSpPr/>
          <p:nvPr/>
        </p:nvCxnSpPr>
        <p:spPr>
          <a:xfrm>
            <a:off x="2577619" y="3380751"/>
            <a:ext cx="4515631"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543296" y="3057187"/>
            <a:ext cx="1839867" cy="338554"/>
          </a:xfrm>
          <a:prstGeom prst="rect">
            <a:avLst/>
          </a:prstGeom>
          <a:noFill/>
        </p:spPr>
        <p:txBody>
          <a:bodyPr wrap="none" rtlCol="0">
            <a:spAutoFit/>
          </a:bodyPr>
          <a:lstStyle/>
          <a:p>
            <a:r>
              <a:rPr lang="en-US" sz="1600" dirty="0" smtClean="0"/>
              <a:t>signal to electronics</a:t>
            </a:r>
            <a:endParaRPr lang="en-US" sz="1600" dirty="0"/>
          </a:p>
        </p:txBody>
      </p:sp>
      <p:sp>
        <p:nvSpPr>
          <p:cNvPr id="12" name="Rectangle 11"/>
          <p:cNvSpPr/>
          <p:nvPr/>
        </p:nvSpPr>
        <p:spPr>
          <a:xfrm>
            <a:off x="598373" y="3644046"/>
            <a:ext cx="1979246" cy="58477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 name="TextBox 12"/>
          <p:cNvSpPr txBox="1"/>
          <p:nvPr/>
        </p:nvSpPr>
        <p:spPr>
          <a:xfrm>
            <a:off x="1193290" y="3644045"/>
            <a:ext cx="804427" cy="584776"/>
          </a:xfrm>
          <a:prstGeom prst="rect">
            <a:avLst/>
          </a:prstGeom>
          <a:noFill/>
        </p:spPr>
        <p:txBody>
          <a:bodyPr wrap="none" rtlCol="0">
            <a:spAutoFit/>
          </a:bodyPr>
          <a:lstStyle/>
          <a:p>
            <a:r>
              <a:rPr lang="en-US" sz="3200" dirty="0" smtClean="0"/>
              <a:t>S0B</a:t>
            </a:r>
            <a:endParaRPr lang="en-US" sz="3200" dirty="0"/>
          </a:p>
        </p:txBody>
      </p:sp>
      <p:cxnSp>
        <p:nvCxnSpPr>
          <p:cNvPr id="14" name="Straight Connector 13"/>
          <p:cNvCxnSpPr/>
          <p:nvPr/>
        </p:nvCxnSpPr>
        <p:spPr>
          <a:xfrm>
            <a:off x="2577619" y="3965527"/>
            <a:ext cx="3154185"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543296" y="3641963"/>
            <a:ext cx="1839867" cy="338554"/>
          </a:xfrm>
          <a:prstGeom prst="rect">
            <a:avLst/>
          </a:prstGeom>
          <a:noFill/>
        </p:spPr>
        <p:txBody>
          <a:bodyPr wrap="none" rtlCol="0">
            <a:spAutoFit/>
          </a:bodyPr>
          <a:lstStyle/>
          <a:p>
            <a:r>
              <a:rPr lang="en-US" sz="1600" dirty="0" smtClean="0"/>
              <a:t>signal to electronics</a:t>
            </a:r>
            <a:endParaRPr lang="en-US" sz="1600" dirty="0"/>
          </a:p>
        </p:txBody>
      </p:sp>
      <p:sp>
        <p:nvSpPr>
          <p:cNvPr id="16" name="Rectangle 15"/>
          <p:cNvSpPr/>
          <p:nvPr/>
        </p:nvSpPr>
        <p:spPr>
          <a:xfrm>
            <a:off x="598373" y="1139362"/>
            <a:ext cx="1979246" cy="58477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Rectangle 16"/>
          <p:cNvSpPr/>
          <p:nvPr/>
        </p:nvSpPr>
        <p:spPr>
          <a:xfrm>
            <a:off x="598373" y="1724138"/>
            <a:ext cx="1979246" cy="58477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 name="TextBox 17"/>
          <p:cNvSpPr txBox="1"/>
          <p:nvPr/>
        </p:nvSpPr>
        <p:spPr>
          <a:xfrm>
            <a:off x="1076711" y="1139362"/>
            <a:ext cx="958115" cy="584776"/>
          </a:xfrm>
          <a:prstGeom prst="rect">
            <a:avLst/>
          </a:prstGeom>
          <a:noFill/>
        </p:spPr>
        <p:txBody>
          <a:bodyPr wrap="none" rtlCol="0">
            <a:spAutoFit/>
          </a:bodyPr>
          <a:lstStyle/>
          <a:p>
            <a:r>
              <a:rPr lang="en-US" sz="3200" dirty="0" smtClean="0"/>
              <a:t>S2_L</a:t>
            </a:r>
            <a:endParaRPr lang="en-US" sz="3200" dirty="0"/>
          </a:p>
        </p:txBody>
      </p:sp>
      <p:sp>
        <p:nvSpPr>
          <p:cNvPr id="19" name="TextBox 18"/>
          <p:cNvSpPr txBox="1"/>
          <p:nvPr/>
        </p:nvSpPr>
        <p:spPr>
          <a:xfrm>
            <a:off x="1083742" y="1724138"/>
            <a:ext cx="1008409" cy="584776"/>
          </a:xfrm>
          <a:prstGeom prst="rect">
            <a:avLst/>
          </a:prstGeom>
          <a:noFill/>
        </p:spPr>
        <p:txBody>
          <a:bodyPr wrap="none" rtlCol="0">
            <a:spAutoFit/>
          </a:bodyPr>
          <a:lstStyle/>
          <a:p>
            <a:r>
              <a:rPr lang="en-US" sz="3200" dirty="0" smtClean="0"/>
              <a:t>S2_R</a:t>
            </a:r>
            <a:endParaRPr lang="en-US" sz="3200" dirty="0"/>
          </a:p>
        </p:txBody>
      </p:sp>
      <p:cxnSp>
        <p:nvCxnSpPr>
          <p:cNvPr id="20" name="Straight Connector 19"/>
          <p:cNvCxnSpPr/>
          <p:nvPr/>
        </p:nvCxnSpPr>
        <p:spPr>
          <a:xfrm>
            <a:off x="2577619" y="1462164"/>
            <a:ext cx="2353334"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543296" y="1138600"/>
            <a:ext cx="1839867" cy="338554"/>
          </a:xfrm>
          <a:prstGeom prst="rect">
            <a:avLst/>
          </a:prstGeom>
          <a:noFill/>
        </p:spPr>
        <p:txBody>
          <a:bodyPr wrap="none" rtlCol="0">
            <a:spAutoFit/>
          </a:bodyPr>
          <a:lstStyle/>
          <a:p>
            <a:r>
              <a:rPr lang="en-US" sz="1600" dirty="0" smtClean="0"/>
              <a:t>signal to electronics</a:t>
            </a:r>
            <a:endParaRPr lang="en-US" sz="1600" dirty="0"/>
          </a:p>
        </p:txBody>
      </p:sp>
      <p:cxnSp>
        <p:nvCxnSpPr>
          <p:cNvPr id="22" name="Straight Connector 21"/>
          <p:cNvCxnSpPr/>
          <p:nvPr/>
        </p:nvCxnSpPr>
        <p:spPr>
          <a:xfrm>
            <a:off x="2577619" y="2046940"/>
            <a:ext cx="2353334" cy="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543296" y="1723376"/>
            <a:ext cx="1839867" cy="338554"/>
          </a:xfrm>
          <a:prstGeom prst="rect">
            <a:avLst/>
          </a:prstGeom>
          <a:noFill/>
        </p:spPr>
        <p:txBody>
          <a:bodyPr wrap="none" rtlCol="0">
            <a:spAutoFit/>
          </a:bodyPr>
          <a:lstStyle/>
          <a:p>
            <a:r>
              <a:rPr lang="en-US" sz="1600" dirty="0" smtClean="0"/>
              <a:t>signal to electronics</a:t>
            </a:r>
            <a:endParaRPr lang="en-US" sz="1600" dirty="0"/>
          </a:p>
        </p:txBody>
      </p:sp>
      <p:sp>
        <p:nvSpPr>
          <p:cNvPr id="26" name="TextBox 25"/>
          <p:cNvSpPr txBox="1"/>
          <p:nvPr/>
        </p:nvSpPr>
        <p:spPr>
          <a:xfrm>
            <a:off x="5011038" y="1277498"/>
            <a:ext cx="315636" cy="369332"/>
          </a:xfrm>
          <a:prstGeom prst="rect">
            <a:avLst/>
          </a:prstGeom>
          <a:noFill/>
        </p:spPr>
        <p:txBody>
          <a:bodyPr wrap="none" rtlCol="0">
            <a:spAutoFit/>
          </a:bodyPr>
          <a:lstStyle/>
          <a:p>
            <a:r>
              <a:rPr lang="en-US" dirty="0" smtClean="0"/>
              <a:t>l</a:t>
            </a:r>
            <a:r>
              <a:rPr lang="en-US" baseline="-25000" dirty="0" smtClean="0"/>
              <a:t>0</a:t>
            </a:r>
            <a:endParaRPr lang="en-US" baseline="-25000" dirty="0"/>
          </a:p>
        </p:txBody>
      </p:sp>
      <p:sp>
        <p:nvSpPr>
          <p:cNvPr id="27" name="TextBox 26"/>
          <p:cNvSpPr txBox="1"/>
          <p:nvPr/>
        </p:nvSpPr>
        <p:spPr>
          <a:xfrm>
            <a:off x="5011038" y="1844998"/>
            <a:ext cx="315636" cy="369332"/>
          </a:xfrm>
          <a:prstGeom prst="rect">
            <a:avLst/>
          </a:prstGeom>
          <a:noFill/>
        </p:spPr>
        <p:txBody>
          <a:bodyPr wrap="none" rtlCol="0">
            <a:spAutoFit/>
          </a:bodyPr>
          <a:lstStyle/>
          <a:p>
            <a:r>
              <a:rPr lang="en-US" dirty="0" smtClean="0"/>
              <a:t>l</a:t>
            </a:r>
            <a:r>
              <a:rPr lang="en-US" baseline="-25000" dirty="0" smtClean="0"/>
              <a:t>0</a:t>
            </a:r>
            <a:endParaRPr lang="en-US" baseline="-25000" dirty="0"/>
          </a:p>
        </p:txBody>
      </p:sp>
      <p:sp>
        <p:nvSpPr>
          <p:cNvPr id="28" name="TextBox 27"/>
          <p:cNvSpPr txBox="1"/>
          <p:nvPr/>
        </p:nvSpPr>
        <p:spPr>
          <a:xfrm>
            <a:off x="3678269" y="5011563"/>
            <a:ext cx="3762568" cy="1200329"/>
          </a:xfrm>
          <a:prstGeom prst="rect">
            <a:avLst/>
          </a:prstGeom>
          <a:noFill/>
        </p:spPr>
        <p:txBody>
          <a:bodyPr wrap="none" rtlCol="0">
            <a:spAutoFit/>
          </a:bodyPr>
          <a:lstStyle/>
          <a:p>
            <a:r>
              <a:rPr lang="en-US" dirty="0" smtClean="0"/>
              <a:t>S0A cable is longer than S2_R by 15ns</a:t>
            </a:r>
          </a:p>
          <a:p>
            <a:r>
              <a:rPr lang="en-US" dirty="0"/>
              <a:t>S0A cable is longer than S2_L by 15ns</a:t>
            </a:r>
          </a:p>
          <a:p>
            <a:r>
              <a:rPr lang="en-US" dirty="0"/>
              <a:t>S0B cable is longer than S2_R by 4.5ns</a:t>
            </a:r>
          </a:p>
          <a:p>
            <a:r>
              <a:rPr lang="en-US" dirty="0"/>
              <a:t>S0B cable is longer than S2_L by </a:t>
            </a:r>
            <a:r>
              <a:rPr lang="en-US" dirty="0" smtClean="0"/>
              <a:t>4.5ns</a:t>
            </a:r>
            <a:endParaRPr lang="en-US" dirty="0"/>
          </a:p>
        </p:txBody>
      </p:sp>
      <p:sp>
        <p:nvSpPr>
          <p:cNvPr id="32" name="TextBox 31"/>
          <p:cNvSpPr txBox="1"/>
          <p:nvPr/>
        </p:nvSpPr>
        <p:spPr>
          <a:xfrm>
            <a:off x="7080776" y="3196085"/>
            <a:ext cx="877163" cy="369332"/>
          </a:xfrm>
          <a:prstGeom prst="rect">
            <a:avLst/>
          </a:prstGeom>
          <a:noFill/>
        </p:spPr>
        <p:txBody>
          <a:bodyPr wrap="none" rtlCol="0">
            <a:spAutoFit/>
          </a:bodyPr>
          <a:lstStyle/>
          <a:p>
            <a:r>
              <a:rPr lang="en-US" dirty="0" smtClean="0"/>
              <a:t>l</a:t>
            </a:r>
            <a:r>
              <a:rPr lang="en-US" baseline="-25000" dirty="0" smtClean="0"/>
              <a:t>0</a:t>
            </a:r>
            <a:r>
              <a:rPr lang="en-US" dirty="0" smtClean="0"/>
              <a:t>+15ns</a:t>
            </a:r>
            <a:endParaRPr lang="en-US" dirty="0"/>
          </a:p>
        </p:txBody>
      </p:sp>
      <p:sp>
        <p:nvSpPr>
          <p:cNvPr id="33" name="TextBox 32"/>
          <p:cNvSpPr txBox="1"/>
          <p:nvPr/>
        </p:nvSpPr>
        <p:spPr>
          <a:xfrm>
            <a:off x="5708922" y="3769419"/>
            <a:ext cx="934420" cy="369332"/>
          </a:xfrm>
          <a:prstGeom prst="rect">
            <a:avLst/>
          </a:prstGeom>
          <a:noFill/>
        </p:spPr>
        <p:txBody>
          <a:bodyPr wrap="none" rtlCol="0">
            <a:spAutoFit/>
          </a:bodyPr>
          <a:lstStyle/>
          <a:p>
            <a:r>
              <a:rPr lang="en-US" dirty="0" smtClean="0"/>
              <a:t>l</a:t>
            </a:r>
            <a:r>
              <a:rPr lang="en-US" baseline="-25000" dirty="0" smtClean="0"/>
              <a:t>0</a:t>
            </a:r>
            <a:r>
              <a:rPr lang="en-US" dirty="0" smtClean="0"/>
              <a:t>+4.5ns</a:t>
            </a:r>
            <a:endParaRPr lang="en-US" dirty="0"/>
          </a:p>
        </p:txBody>
      </p:sp>
    </p:spTree>
    <p:extLst>
      <p:ext uri="{BB962C8B-B14F-4D97-AF65-F5344CB8AC3E}">
        <p14:creationId xmlns:p14="http://schemas.microsoft.com/office/powerpoint/2010/main" val="42538527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p:cNvSpPr/>
          <p:nvPr/>
        </p:nvSpPr>
        <p:spPr>
          <a:xfrm>
            <a:off x="5092914" y="1429569"/>
            <a:ext cx="3956700" cy="3115025"/>
          </a:xfrm>
          <a:prstGeom prst="rect">
            <a:avLst/>
          </a:prstGeom>
          <a:solidFill>
            <a:schemeClr val="bg1">
              <a:lumMod val="95000"/>
            </a:schemeClr>
          </a:solidFill>
          <a:ln>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212348" y="5027409"/>
            <a:ext cx="4453316" cy="1240766"/>
          </a:xfrm>
          <a:prstGeom prst="rect">
            <a:avLst/>
          </a:prstGeom>
          <a:solidFill>
            <a:schemeClr val="bg1">
              <a:lumMod val="95000"/>
            </a:schemeClr>
          </a:solidFill>
          <a:ln>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212347" y="3200110"/>
            <a:ext cx="4453317" cy="1562515"/>
          </a:xfrm>
          <a:prstGeom prst="rect">
            <a:avLst/>
          </a:prstGeom>
          <a:solidFill>
            <a:schemeClr val="bg1">
              <a:lumMod val="95000"/>
            </a:schemeClr>
          </a:solidFill>
          <a:ln>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2346" y="438142"/>
            <a:ext cx="4453317" cy="2527995"/>
          </a:xfrm>
          <a:prstGeom prst="rect">
            <a:avLst/>
          </a:prstGeom>
          <a:solidFill>
            <a:schemeClr val="bg1">
              <a:lumMod val="95000"/>
            </a:schemeClr>
          </a:solidFill>
          <a:ln>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sp>
        <p:nvSpPr>
          <p:cNvPr id="154" name="Rectangle 153"/>
          <p:cNvSpPr/>
          <p:nvPr/>
        </p:nvSpPr>
        <p:spPr>
          <a:xfrm>
            <a:off x="5243451" y="2637958"/>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278510" y="2684561"/>
            <a:ext cx="407721" cy="369332"/>
          </a:xfrm>
          <a:prstGeom prst="rect">
            <a:avLst/>
          </a:prstGeom>
          <a:noFill/>
        </p:spPr>
        <p:txBody>
          <a:bodyPr wrap="none" rtlCol="0">
            <a:spAutoFit/>
          </a:bodyPr>
          <a:lstStyle/>
          <a:p>
            <a:r>
              <a:rPr lang="en-US" dirty="0" smtClean="0"/>
              <a:t>S2</a:t>
            </a:r>
            <a:endParaRPr lang="en-US" dirty="0"/>
          </a:p>
        </p:txBody>
      </p:sp>
      <p:sp>
        <p:nvSpPr>
          <p:cNvPr id="156" name="Rectangle 155"/>
          <p:cNvSpPr/>
          <p:nvPr/>
        </p:nvSpPr>
        <p:spPr>
          <a:xfrm>
            <a:off x="5243451" y="219381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5278510" y="2228767"/>
            <a:ext cx="407721" cy="369332"/>
          </a:xfrm>
          <a:prstGeom prst="rect">
            <a:avLst/>
          </a:prstGeom>
          <a:noFill/>
        </p:spPr>
        <p:txBody>
          <a:bodyPr wrap="none" rtlCol="0">
            <a:spAutoFit/>
          </a:bodyPr>
          <a:lstStyle/>
          <a:p>
            <a:r>
              <a:rPr lang="en-US" dirty="0" smtClean="0"/>
              <a:t>S0</a:t>
            </a:r>
            <a:endParaRPr lang="en-US"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5243451" y="3096725"/>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p:cNvSpPr txBox="1"/>
          <p:nvPr/>
        </p:nvSpPr>
        <p:spPr>
          <a:xfrm>
            <a:off x="5278510" y="3143328"/>
            <a:ext cx="453970" cy="369332"/>
          </a:xfrm>
          <a:prstGeom prst="rect">
            <a:avLst/>
          </a:prstGeom>
          <a:noFill/>
        </p:spPr>
        <p:txBody>
          <a:bodyPr wrap="none" rtlCol="0">
            <a:spAutoFit/>
          </a:bodyPr>
          <a:lstStyle/>
          <a:p>
            <a:r>
              <a:rPr lang="en-US" dirty="0" smtClean="0"/>
              <a:t>GC</a:t>
            </a:r>
            <a:endParaRPr lang="en-US" dirty="0"/>
          </a:p>
        </p:txBody>
      </p: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226660" y="5334632"/>
            <a:ext cx="480796" cy="307777"/>
          </a:xfrm>
          <a:prstGeom prst="rect">
            <a:avLst/>
          </a:prstGeom>
          <a:noFill/>
        </p:spPr>
        <p:txBody>
          <a:bodyPr wrap="none" rtlCol="0">
            <a:spAutoFit/>
          </a:bodyPr>
          <a:lstStyle/>
          <a:p>
            <a:r>
              <a:rPr lang="en-US" sz="1400" dirty="0" smtClean="0"/>
              <a:t>8 ns</a:t>
            </a:r>
            <a:endParaRPr lang="en-US" sz="1400" dirty="0"/>
          </a:p>
        </p:txBody>
      </p:sp>
      <p:sp>
        <p:nvSpPr>
          <p:cNvPr id="193" name="Rectangle 192"/>
          <p:cNvSpPr/>
          <p:nvPr/>
        </p:nvSpPr>
        <p:spPr>
          <a:xfrm>
            <a:off x="7190276" y="1545332"/>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p:cNvSpPr/>
          <p:nvPr/>
        </p:nvSpPr>
        <p:spPr>
          <a:xfrm>
            <a:off x="7190276" y="2269026"/>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7190276" y="2992874"/>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7190276" y="3715887"/>
            <a:ext cx="977857" cy="72384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7" name="Straight Arrow Connector 196"/>
          <p:cNvCxnSpPr/>
          <p:nvPr/>
        </p:nvCxnSpPr>
        <p:spPr>
          <a:xfrm>
            <a:off x="6059100" y="1699093"/>
            <a:ext cx="1131176"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a:off x="5697883" y="2508808"/>
            <a:ext cx="149239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a:off x="6443620" y="2013259"/>
            <a:ext cx="74665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a:off x="5686231" y="2860890"/>
            <a:ext cx="149239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5697883" y="2295228"/>
            <a:ext cx="361217"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6059100" y="1699093"/>
            <a:ext cx="0" cy="59613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5686231" y="2753058"/>
            <a:ext cx="75738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V="1">
            <a:off x="6443620" y="2013453"/>
            <a:ext cx="0" cy="7396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8" name="TextBox 217"/>
          <p:cNvSpPr txBox="1"/>
          <p:nvPr/>
        </p:nvSpPr>
        <p:spPr>
          <a:xfrm>
            <a:off x="7190276" y="1717540"/>
            <a:ext cx="977857" cy="261610"/>
          </a:xfrm>
          <a:prstGeom prst="rect">
            <a:avLst/>
          </a:prstGeom>
          <a:noFill/>
        </p:spPr>
        <p:txBody>
          <a:bodyPr wrap="square" rtlCol="0">
            <a:spAutoFit/>
          </a:bodyPr>
          <a:lstStyle/>
          <a:p>
            <a:pPr algn="ctr"/>
            <a:r>
              <a:rPr lang="en-US" sz="1100" dirty="0" smtClean="0"/>
              <a:t>(S0||S2)</a:t>
            </a:r>
            <a:endParaRPr lang="en-US" sz="1100" dirty="0"/>
          </a:p>
        </p:txBody>
      </p:sp>
      <p:sp>
        <p:nvSpPr>
          <p:cNvPr id="219" name="TextBox 218"/>
          <p:cNvSpPr txBox="1"/>
          <p:nvPr/>
        </p:nvSpPr>
        <p:spPr>
          <a:xfrm>
            <a:off x="7190276" y="2464505"/>
            <a:ext cx="977857" cy="261610"/>
          </a:xfrm>
          <a:prstGeom prst="rect">
            <a:avLst/>
          </a:prstGeom>
          <a:noFill/>
        </p:spPr>
        <p:txBody>
          <a:bodyPr wrap="square" rtlCol="0">
            <a:spAutoFit/>
          </a:bodyPr>
          <a:lstStyle/>
          <a:p>
            <a:pPr algn="ctr"/>
            <a:r>
              <a:rPr lang="en-US" sz="1100" dirty="0" smtClean="0"/>
              <a:t>(S0&amp;S2)</a:t>
            </a:r>
            <a:endParaRPr lang="en-US" sz="1100" dirty="0"/>
          </a:p>
        </p:txBody>
      </p:sp>
      <p:sp>
        <p:nvSpPr>
          <p:cNvPr id="220" name="TextBox 219"/>
          <p:cNvSpPr txBox="1"/>
          <p:nvPr/>
        </p:nvSpPr>
        <p:spPr>
          <a:xfrm>
            <a:off x="7190276" y="3223413"/>
            <a:ext cx="977857" cy="261610"/>
          </a:xfrm>
          <a:prstGeom prst="rect">
            <a:avLst/>
          </a:prstGeom>
          <a:noFill/>
        </p:spPr>
        <p:txBody>
          <a:bodyPr wrap="square" rtlCol="0">
            <a:spAutoFit/>
          </a:bodyPr>
          <a:lstStyle/>
          <a:p>
            <a:pPr algn="ctr"/>
            <a:r>
              <a:rPr lang="en-US" sz="1100" dirty="0" smtClean="0"/>
              <a:t>(S0||S2)&amp;GC</a:t>
            </a:r>
            <a:endParaRPr lang="en-US" sz="1100" dirty="0"/>
          </a:p>
        </p:txBody>
      </p:sp>
      <p:sp>
        <p:nvSpPr>
          <p:cNvPr id="221" name="TextBox 220"/>
          <p:cNvSpPr txBox="1"/>
          <p:nvPr/>
        </p:nvSpPr>
        <p:spPr>
          <a:xfrm>
            <a:off x="7190276" y="3950313"/>
            <a:ext cx="977857" cy="261610"/>
          </a:xfrm>
          <a:prstGeom prst="rect">
            <a:avLst/>
          </a:prstGeom>
          <a:noFill/>
        </p:spPr>
        <p:txBody>
          <a:bodyPr wrap="square" rtlCol="0">
            <a:spAutoFit/>
          </a:bodyPr>
          <a:lstStyle/>
          <a:p>
            <a:pPr algn="ctr"/>
            <a:r>
              <a:rPr lang="en-US" sz="1100" dirty="0" smtClean="0"/>
              <a:t>(S0&amp;S2)&amp;GC</a:t>
            </a:r>
            <a:endParaRPr lang="en-US" sz="1100" dirty="0"/>
          </a:p>
        </p:txBody>
      </p:sp>
      <p:cxnSp>
        <p:nvCxnSpPr>
          <p:cNvPr id="222" name="Straight Arrow Connector 221"/>
          <p:cNvCxnSpPr/>
          <p:nvPr/>
        </p:nvCxnSpPr>
        <p:spPr>
          <a:xfrm>
            <a:off x="5697883" y="3223413"/>
            <a:ext cx="1492393"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p:nvPr/>
        </p:nvCxnSpPr>
        <p:spPr>
          <a:xfrm>
            <a:off x="6443620" y="3950313"/>
            <a:ext cx="746656"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5697883" y="3424633"/>
            <a:ext cx="745737"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6444539" y="3424633"/>
            <a:ext cx="0" cy="52568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0" name="Straight Arrow Connector 229"/>
          <p:cNvCxnSpPr/>
          <p:nvPr/>
        </p:nvCxnSpPr>
        <p:spPr>
          <a:xfrm flipH="1">
            <a:off x="8166916" y="3953681"/>
            <a:ext cx="27965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8168133" y="2495799"/>
            <a:ext cx="27843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8436760" y="2495799"/>
            <a:ext cx="9809" cy="145451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p:nvPr/>
        </p:nvCxnSpPr>
        <p:spPr>
          <a:xfrm flipH="1">
            <a:off x="8168133" y="3228218"/>
            <a:ext cx="55930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8166916" y="1840844"/>
            <a:ext cx="560521"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8727437" y="2380786"/>
            <a:ext cx="0" cy="84262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42" name="TextBox 241"/>
          <p:cNvSpPr txBox="1"/>
          <p:nvPr/>
        </p:nvSpPr>
        <p:spPr>
          <a:xfrm>
            <a:off x="6552798" y="1427082"/>
            <a:ext cx="480796" cy="307777"/>
          </a:xfrm>
          <a:prstGeom prst="rect">
            <a:avLst/>
          </a:prstGeom>
          <a:noFill/>
        </p:spPr>
        <p:txBody>
          <a:bodyPr wrap="none" rtlCol="0">
            <a:spAutoFit/>
          </a:bodyPr>
          <a:lstStyle/>
          <a:p>
            <a:r>
              <a:rPr lang="en-US" sz="1400" dirty="0" smtClean="0"/>
              <a:t>1 ns</a:t>
            </a:r>
            <a:endParaRPr lang="en-US" sz="1400" dirty="0"/>
          </a:p>
        </p:txBody>
      </p:sp>
      <p:sp>
        <p:nvSpPr>
          <p:cNvPr id="243" name="TextBox 242"/>
          <p:cNvSpPr txBox="1"/>
          <p:nvPr/>
        </p:nvSpPr>
        <p:spPr>
          <a:xfrm>
            <a:off x="6552798" y="1754434"/>
            <a:ext cx="480796" cy="307777"/>
          </a:xfrm>
          <a:prstGeom prst="rect">
            <a:avLst/>
          </a:prstGeom>
          <a:noFill/>
        </p:spPr>
        <p:txBody>
          <a:bodyPr wrap="none" rtlCol="0">
            <a:spAutoFit/>
          </a:bodyPr>
          <a:lstStyle/>
          <a:p>
            <a:r>
              <a:rPr lang="en-US" sz="1400" dirty="0" smtClean="0"/>
              <a:t>1 ns</a:t>
            </a:r>
            <a:endParaRPr lang="en-US" sz="1400" dirty="0"/>
          </a:p>
        </p:txBody>
      </p:sp>
      <p:sp>
        <p:nvSpPr>
          <p:cNvPr id="244" name="TextBox 243"/>
          <p:cNvSpPr txBox="1"/>
          <p:nvPr/>
        </p:nvSpPr>
        <p:spPr>
          <a:xfrm>
            <a:off x="6552798" y="2244870"/>
            <a:ext cx="480796" cy="307777"/>
          </a:xfrm>
          <a:prstGeom prst="rect">
            <a:avLst/>
          </a:prstGeom>
          <a:noFill/>
        </p:spPr>
        <p:txBody>
          <a:bodyPr wrap="none" rtlCol="0">
            <a:spAutoFit/>
          </a:bodyPr>
          <a:lstStyle/>
          <a:p>
            <a:r>
              <a:rPr lang="en-US" sz="1400" dirty="0" smtClean="0"/>
              <a:t>1 ns</a:t>
            </a:r>
            <a:endParaRPr lang="en-US" sz="1400" dirty="0"/>
          </a:p>
        </p:txBody>
      </p:sp>
      <p:sp>
        <p:nvSpPr>
          <p:cNvPr id="245" name="TextBox 244"/>
          <p:cNvSpPr txBox="1"/>
          <p:nvPr/>
        </p:nvSpPr>
        <p:spPr>
          <a:xfrm>
            <a:off x="6560164" y="2603005"/>
            <a:ext cx="480796" cy="307777"/>
          </a:xfrm>
          <a:prstGeom prst="rect">
            <a:avLst/>
          </a:prstGeom>
          <a:noFill/>
        </p:spPr>
        <p:txBody>
          <a:bodyPr wrap="none" rtlCol="0">
            <a:spAutoFit/>
          </a:bodyPr>
          <a:lstStyle/>
          <a:p>
            <a:r>
              <a:rPr lang="en-US" sz="1400" dirty="0" smtClean="0"/>
              <a:t>1 ns</a:t>
            </a:r>
            <a:endParaRPr lang="en-US" sz="1400" dirty="0"/>
          </a:p>
        </p:txBody>
      </p:sp>
      <p:sp>
        <p:nvSpPr>
          <p:cNvPr id="246" name="TextBox 245"/>
          <p:cNvSpPr txBox="1"/>
          <p:nvPr/>
        </p:nvSpPr>
        <p:spPr>
          <a:xfrm>
            <a:off x="6560164" y="2966138"/>
            <a:ext cx="480796" cy="307777"/>
          </a:xfrm>
          <a:prstGeom prst="rect">
            <a:avLst/>
          </a:prstGeom>
          <a:noFill/>
        </p:spPr>
        <p:txBody>
          <a:bodyPr wrap="none" rtlCol="0">
            <a:spAutoFit/>
          </a:bodyPr>
          <a:lstStyle/>
          <a:p>
            <a:r>
              <a:rPr lang="en-US" sz="1400" dirty="0" smtClean="0"/>
              <a:t>1 ns</a:t>
            </a:r>
            <a:endParaRPr lang="en-US" sz="1400" dirty="0"/>
          </a:p>
        </p:txBody>
      </p:sp>
      <p:sp>
        <p:nvSpPr>
          <p:cNvPr id="247" name="TextBox 246"/>
          <p:cNvSpPr txBox="1"/>
          <p:nvPr/>
        </p:nvSpPr>
        <p:spPr>
          <a:xfrm>
            <a:off x="6571816" y="3687019"/>
            <a:ext cx="480796" cy="307777"/>
          </a:xfrm>
          <a:prstGeom prst="rect">
            <a:avLst/>
          </a:prstGeom>
          <a:noFill/>
        </p:spPr>
        <p:txBody>
          <a:bodyPr wrap="none" rtlCol="0">
            <a:spAutoFit/>
          </a:bodyPr>
          <a:lstStyle/>
          <a:p>
            <a:r>
              <a:rPr lang="en-US" sz="1400" dirty="0" smtClean="0"/>
              <a:t>1 ns</a:t>
            </a:r>
            <a:endParaRPr lang="en-US" sz="1400" dirty="0"/>
          </a:p>
        </p:txBody>
      </p:sp>
      <p:sp>
        <p:nvSpPr>
          <p:cNvPr id="248" name="TextBox 247"/>
          <p:cNvSpPr txBox="1"/>
          <p:nvPr/>
        </p:nvSpPr>
        <p:spPr>
          <a:xfrm>
            <a:off x="8203113" y="1577243"/>
            <a:ext cx="480796" cy="307777"/>
          </a:xfrm>
          <a:prstGeom prst="rect">
            <a:avLst/>
          </a:prstGeom>
          <a:noFill/>
        </p:spPr>
        <p:txBody>
          <a:bodyPr wrap="none" rtlCol="0">
            <a:spAutoFit/>
          </a:bodyPr>
          <a:lstStyle/>
          <a:p>
            <a:r>
              <a:rPr lang="en-US" sz="1400" dirty="0" smtClean="0"/>
              <a:t>8 ns</a:t>
            </a:r>
            <a:endParaRPr lang="en-US" sz="1400" dirty="0"/>
          </a:p>
        </p:txBody>
      </p:sp>
      <p:sp>
        <p:nvSpPr>
          <p:cNvPr id="249" name="TextBox 248"/>
          <p:cNvSpPr txBox="1"/>
          <p:nvPr/>
        </p:nvSpPr>
        <p:spPr>
          <a:xfrm>
            <a:off x="8378817" y="3632981"/>
            <a:ext cx="480796" cy="307777"/>
          </a:xfrm>
          <a:prstGeom prst="rect">
            <a:avLst/>
          </a:prstGeom>
          <a:noFill/>
        </p:spPr>
        <p:txBody>
          <a:bodyPr wrap="none" rtlCol="0">
            <a:spAutoFit/>
          </a:bodyPr>
          <a:lstStyle/>
          <a:p>
            <a:r>
              <a:rPr lang="en-US" sz="1400" dirty="0" smtClean="0"/>
              <a:t>1 ns</a:t>
            </a:r>
            <a:endParaRPr lang="en-US" sz="1400" dirty="0"/>
          </a:p>
        </p:txBody>
      </p:sp>
      <p:sp>
        <p:nvSpPr>
          <p:cNvPr id="250" name="TextBox 249"/>
          <p:cNvSpPr txBox="1"/>
          <p:nvPr/>
        </p:nvSpPr>
        <p:spPr>
          <a:xfrm>
            <a:off x="5162826" y="1840994"/>
            <a:ext cx="607784" cy="369332"/>
          </a:xfrm>
          <a:prstGeom prst="rect">
            <a:avLst/>
          </a:prstGeom>
          <a:noFill/>
        </p:spPr>
        <p:txBody>
          <a:bodyPr wrap="none" rtlCol="0">
            <a:spAutoFit/>
          </a:bodyPr>
          <a:lstStyle/>
          <a:p>
            <a:r>
              <a:rPr lang="en-US" dirty="0" smtClean="0"/>
              <a:t>FIFO</a:t>
            </a:r>
            <a:endParaRPr lang="en-US"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sp>
        <p:nvSpPr>
          <p:cNvPr id="123" name="TextBox 122"/>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sp>
        <p:nvSpPr>
          <p:cNvPr id="129" name="Rectangle 128"/>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TextBox 132"/>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137" name="TextBox 136"/>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116" name="Rectangle 115"/>
          <p:cNvSpPr/>
          <p:nvPr/>
        </p:nvSpPr>
        <p:spPr>
          <a:xfrm>
            <a:off x="8413347" y="2012739"/>
            <a:ext cx="529669" cy="368047"/>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TextBox 116"/>
          <p:cNvSpPr txBox="1"/>
          <p:nvPr/>
        </p:nvSpPr>
        <p:spPr>
          <a:xfrm>
            <a:off x="8372980" y="197841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5 ns</a:t>
            </a:r>
            <a:endParaRPr lang="en-US" sz="1400" dirty="0"/>
          </a:p>
        </p:txBody>
      </p:sp>
      <p:sp>
        <p:nvSpPr>
          <p:cNvPr id="121" name="TextBox 120"/>
          <p:cNvSpPr txBox="1"/>
          <p:nvPr/>
        </p:nvSpPr>
        <p:spPr>
          <a:xfrm>
            <a:off x="8436159" y="3166941"/>
            <a:ext cx="480796" cy="307777"/>
          </a:xfrm>
          <a:prstGeom prst="rect">
            <a:avLst/>
          </a:prstGeom>
          <a:noFill/>
        </p:spPr>
        <p:txBody>
          <a:bodyPr wrap="none" rtlCol="0">
            <a:spAutoFit/>
          </a:bodyPr>
          <a:lstStyle/>
          <a:p>
            <a:r>
              <a:rPr lang="en-US" sz="1400" dirty="0" smtClean="0"/>
              <a:t>8 ns</a:t>
            </a:r>
            <a:endParaRPr lang="en-US" sz="1400" dirty="0"/>
          </a:p>
        </p:txBody>
      </p:sp>
      <p:cxnSp>
        <p:nvCxnSpPr>
          <p:cNvPr id="141" name="Straight Connector 140"/>
          <p:cNvCxnSpPr/>
          <p:nvPr/>
        </p:nvCxnSpPr>
        <p:spPr>
          <a:xfrm>
            <a:off x="8727437" y="1840844"/>
            <a:ext cx="0" cy="172609"/>
          </a:xfrm>
          <a:prstGeom prst="line">
            <a:avLst/>
          </a:prstGeom>
          <a:ln>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7356" y="5774340"/>
            <a:ext cx="1011457" cy="544765"/>
          </a:xfrm>
          <a:prstGeom prst="rect">
            <a:avLst/>
          </a:prstGeom>
          <a:noFill/>
        </p:spPr>
        <p:txBody>
          <a:bodyPr wrap="square" rtlCol="0">
            <a:spAutoFit/>
          </a:bodyPr>
          <a:lstStyle/>
          <a:p>
            <a:pPr algn="ctr">
              <a:lnSpc>
                <a:spcPct val="80000"/>
              </a:lnSpc>
            </a:pPr>
            <a:r>
              <a:rPr lang="en-US" dirty="0" smtClean="0"/>
              <a:t>Analog sum</a:t>
            </a:r>
            <a:endParaRPr lang="en-US" dirty="0"/>
          </a:p>
        </p:txBody>
      </p:sp>
      <p:sp>
        <p:nvSpPr>
          <p:cNvPr id="2" name="TextBox 1"/>
          <p:cNvSpPr txBox="1"/>
          <p:nvPr/>
        </p:nvSpPr>
        <p:spPr>
          <a:xfrm>
            <a:off x="4835628" y="511154"/>
            <a:ext cx="2311187" cy="369332"/>
          </a:xfrm>
          <a:prstGeom prst="rect">
            <a:avLst/>
          </a:prstGeom>
          <a:noFill/>
        </p:spPr>
        <p:txBody>
          <a:bodyPr wrap="none" rtlCol="0">
            <a:spAutoFit/>
          </a:bodyPr>
          <a:lstStyle/>
          <a:p>
            <a:r>
              <a:rPr lang="en-US" dirty="0" smtClean="0"/>
              <a:t>10 ns delay (09/26/17)</a:t>
            </a:r>
            <a:endParaRPr lang="en-US" dirty="0"/>
          </a:p>
        </p:txBody>
      </p:sp>
      <p:cxnSp>
        <p:nvCxnSpPr>
          <p:cNvPr id="115" name="Straight Arrow Connector 114"/>
          <p:cNvCxnSpPr/>
          <p:nvPr/>
        </p:nvCxnSpPr>
        <p:spPr>
          <a:xfrm>
            <a:off x="5401097" y="880486"/>
            <a:ext cx="0" cy="96035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5401097" y="880636"/>
            <a:ext cx="2277452" cy="61441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09952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681705" y="5118577"/>
            <a:ext cx="2434399" cy="0"/>
          </a:xfrm>
          <a:prstGeom prst="line">
            <a:avLst/>
          </a:prstGeom>
          <a:ln w="76200" cmpd="sng">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681257" y="4560279"/>
            <a:ext cx="2434847" cy="0"/>
          </a:xfrm>
          <a:prstGeom prst="line">
            <a:avLst/>
          </a:prstGeom>
          <a:ln w="76200" cmpd="sng">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183554" y="4336711"/>
            <a:ext cx="3872290" cy="1200328"/>
          </a:xfrm>
          <a:prstGeom prst="rect">
            <a:avLst/>
          </a:prstGeom>
          <a:noFill/>
        </p:spPr>
        <p:txBody>
          <a:bodyPr wrap="square" rtlCol="0">
            <a:spAutoFit/>
          </a:bodyPr>
          <a:lstStyle/>
          <a:p>
            <a:pPr algn="ctr"/>
            <a:r>
              <a:rPr lang="en-US" sz="2400" dirty="0" smtClean="0"/>
              <a:t>(Same length) cables used to project information onto the scope.</a:t>
            </a:r>
            <a:endParaRPr lang="en-US" sz="2400" dirty="0"/>
          </a:p>
        </p:txBody>
      </p:sp>
      <p:cxnSp>
        <p:nvCxnSpPr>
          <p:cNvPr id="11" name="Straight Arrow Connector 10"/>
          <p:cNvCxnSpPr/>
          <p:nvPr/>
        </p:nvCxnSpPr>
        <p:spPr>
          <a:xfrm>
            <a:off x="1598909" y="2919131"/>
            <a:ext cx="1517195"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3" name="Picture 12" descr="unnam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257" y="2403541"/>
            <a:ext cx="1011574" cy="1011574"/>
          </a:xfrm>
          <a:prstGeom prst="rect">
            <a:avLst/>
          </a:prstGeom>
        </p:spPr>
      </p:pic>
      <p:sp>
        <p:nvSpPr>
          <p:cNvPr id="14" name="TextBox 13"/>
          <p:cNvSpPr txBox="1"/>
          <p:nvPr/>
        </p:nvSpPr>
        <p:spPr>
          <a:xfrm>
            <a:off x="4183554" y="2688298"/>
            <a:ext cx="3872290" cy="461665"/>
          </a:xfrm>
          <a:prstGeom prst="rect">
            <a:avLst/>
          </a:prstGeom>
          <a:noFill/>
        </p:spPr>
        <p:txBody>
          <a:bodyPr wrap="square" rtlCol="0">
            <a:spAutoFit/>
          </a:bodyPr>
          <a:lstStyle/>
          <a:p>
            <a:pPr algn="ctr"/>
            <a:r>
              <a:rPr lang="en-US" sz="2400" dirty="0" smtClean="0"/>
              <a:t>Clock input</a:t>
            </a:r>
            <a:endParaRPr lang="en-US" sz="2400" dirty="0"/>
          </a:p>
        </p:txBody>
      </p:sp>
      <p:sp>
        <p:nvSpPr>
          <p:cNvPr id="15" name="TextBox 14"/>
          <p:cNvSpPr txBox="1"/>
          <p:nvPr/>
        </p:nvSpPr>
        <p:spPr>
          <a:xfrm>
            <a:off x="0" y="129340"/>
            <a:ext cx="9144000" cy="769441"/>
          </a:xfrm>
          <a:prstGeom prst="rect">
            <a:avLst/>
          </a:prstGeom>
          <a:noFill/>
        </p:spPr>
        <p:txBody>
          <a:bodyPr wrap="square" rtlCol="0">
            <a:spAutoFit/>
          </a:bodyPr>
          <a:lstStyle/>
          <a:p>
            <a:pPr algn="ctr"/>
            <a:r>
              <a:rPr lang="en-US" sz="4400" dirty="0" smtClean="0"/>
              <a:t>Legend</a:t>
            </a:r>
            <a:endParaRPr lang="en-US" sz="4400" dirty="0"/>
          </a:p>
        </p:txBody>
      </p:sp>
    </p:spTree>
    <p:extLst>
      <p:ext uri="{BB962C8B-B14F-4D97-AF65-F5344CB8AC3E}">
        <p14:creationId xmlns:p14="http://schemas.microsoft.com/office/powerpoint/2010/main" val="4262657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sp>
        <p:nvSpPr>
          <p:cNvPr id="17" name="TextBox 16"/>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354832" y="5334632"/>
            <a:ext cx="480796" cy="307777"/>
          </a:xfrm>
          <a:prstGeom prst="rect">
            <a:avLst/>
          </a:prstGeom>
          <a:noFill/>
        </p:spPr>
        <p:txBody>
          <a:bodyPr wrap="none" rtlCol="0">
            <a:spAutoFit/>
          </a:bodyPr>
          <a:lstStyle/>
          <a:p>
            <a:r>
              <a:rPr lang="en-US" sz="1400" dirty="0" smtClean="0"/>
              <a:t>8 ns</a:t>
            </a:r>
            <a:endParaRPr lang="en-US" sz="1400"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pic>
        <p:nvPicPr>
          <p:cNvPr id="8" name="Picture 7" descr="Photo Aug 25, 14 39 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8235" y="837468"/>
            <a:ext cx="3632547" cy="2724410"/>
          </a:xfrm>
          <a:prstGeom prst="rect">
            <a:avLst/>
          </a:prstGeom>
          <a:ln w="38100" cmpd="sng">
            <a:solidFill>
              <a:srgbClr val="000000"/>
            </a:solidFill>
          </a:ln>
        </p:spPr>
      </p:pic>
      <p:cxnSp>
        <p:nvCxnSpPr>
          <p:cNvPr id="10" name="Straight Connector 9"/>
          <p:cNvCxnSpPr/>
          <p:nvPr/>
        </p:nvCxnSpPr>
        <p:spPr>
          <a:xfrm flipV="1">
            <a:off x="1316687" y="1502967"/>
            <a:ext cx="4101548" cy="5826"/>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1316239" y="944669"/>
            <a:ext cx="4101548" cy="5826"/>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6" name="TextBox 125"/>
          <p:cNvSpPr txBox="1"/>
          <p:nvPr/>
        </p:nvSpPr>
        <p:spPr>
          <a:xfrm>
            <a:off x="5907624" y="1184241"/>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cxnSp>
        <p:nvCxnSpPr>
          <p:cNvPr id="13" name="Straight Connector 12"/>
          <p:cNvCxnSpPr/>
          <p:nvPr/>
        </p:nvCxnSpPr>
        <p:spPr>
          <a:xfrm>
            <a:off x="6606752" y="2703004"/>
            <a:ext cx="0" cy="263977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5954232" y="2703004"/>
            <a:ext cx="0" cy="263977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954232" y="5277851"/>
            <a:ext cx="652520"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945253" y="5238746"/>
            <a:ext cx="684803" cy="369332"/>
          </a:xfrm>
          <a:prstGeom prst="rect">
            <a:avLst/>
          </a:prstGeom>
          <a:noFill/>
        </p:spPr>
        <p:txBody>
          <a:bodyPr wrap="none" rtlCol="0">
            <a:spAutoFit/>
          </a:bodyPr>
          <a:lstStyle/>
          <a:p>
            <a:r>
              <a:rPr lang="en-US" dirty="0" smtClean="0">
                <a:solidFill>
                  <a:srgbClr val="FF0000"/>
                </a:solidFill>
              </a:rPr>
              <a:t>25 ns</a:t>
            </a:r>
            <a:endParaRPr lang="en-US" dirty="0">
              <a:solidFill>
                <a:srgbClr val="FF0000"/>
              </a:solidFill>
            </a:endParaRPr>
          </a:p>
        </p:txBody>
      </p:sp>
      <p:sp>
        <p:nvSpPr>
          <p:cNvPr id="129" name="Rectangle 128"/>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TextBox 132"/>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137" name="TextBox 136"/>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2" name="TextBox 1"/>
          <p:cNvSpPr txBox="1"/>
          <p:nvPr/>
        </p:nvSpPr>
        <p:spPr>
          <a:xfrm>
            <a:off x="4241348" y="5787317"/>
            <a:ext cx="4822336" cy="987963"/>
          </a:xfrm>
          <a:prstGeom prst="rect">
            <a:avLst/>
          </a:prstGeom>
          <a:noFill/>
        </p:spPr>
        <p:txBody>
          <a:bodyPr wrap="square" rtlCol="0">
            <a:spAutoFit/>
          </a:bodyPr>
          <a:lstStyle/>
          <a:p>
            <a:pPr algn="r">
              <a:lnSpc>
                <a:spcPct val="80000"/>
              </a:lnSpc>
            </a:pPr>
            <a:r>
              <a:rPr lang="en-US" dirty="0" smtClean="0"/>
              <a:t>We wanted for S2_R to lead the S2 time, and S2_R is already delayed (by 25 ns) with respect to S2_L in the cables from the detectors to the electronics</a:t>
            </a:r>
            <a:endParaRPr lang="en-US" dirty="0"/>
          </a:p>
        </p:txBody>
      </p:sp>
    </p:spTree>
    <p:extLst>
      <p:ext uri="{BB962C8B-B14F-4D97-AF65-F5344CB8AC3E}">
        <p14:creationId xmlns:p14="http://schemas.microsoft.com/office/powerpoint/2010/main" val="6901407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sp>
        <p:nvSpPr>
          <p:cNvPr id="17" name="TextBox 16"/>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354832" y="5334632"/>
            <a:ext cx="480796" cy="307777"/>
          </a:xfrm>
          <a:prstGeom prst="rect">
            <a:avLst/>
          </a:prstGeom>
          <a:noFill/>
        </p:spPr>
        <p:txBody>
          <a:bodyPr wrap="none" rtlCol="0">
            <a:spAutoFit/>
          </a:bodyPr>
          <a:lstStyle/>
          <a:p>
            <a:r>
              <a:rPr lang="en-US" sz="1400" dirty="0" smtClean="0"/>
              <a:t>8 ns</a:t>
            </a:r>
            <a:endParaRPr lang="en-US" sz="1400"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cxnSp>
        <p:nvCxnSpPr>
          <p:cNvPr id="10" name="Straight Connector 9"/>
          <p:cNvCxnSpPr/>
          <p:nvPr/>
        </p:nvCxnSpPr>
        <p:spPr>
          <a:xfrm>
            <a:off x="767698" y="3116614"/>
            <a:ext cx="4988449"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177839" y="2996163"/>
            <a:ext cx="5577890"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9" name="Picture 8" descr="Photo Aug 25, 14 46 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148" y="2234626"/>
            <a:ext cx="3233252" cy="2424939"/>
          </a:xfrm>
          <a:prstGeom prst="rect">
            <a:avLst/>
          </a:prstGeom>
          <a:ln w="38100" cmpd="sng">
            <a:solidFill>
              <a:schemeClr val="tx1"/>
            </a:solidFill>
          </a:ln>
        </p:spPr>
      </p:pic>
      <p:cxnSp>
        <p:nvCxnSpPr>
          <p:cNvPr id="70" name="Straight Connector 69"/>
          <p:cNvCxnSpPr/>
          <p:nvPr/>
        </p:nvCxnSpPr>
        <p:spPr>
          <a:xfrm>
            <a:off x="177839" y="4255013"/>
            <a:ext cx="375353" cy="0"/>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183973" y="2996163"/>
            <a:ext cx="0" cy="1250579"/>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781739" y="3116614"/>
            <a:ext cx="0" cy="434496"/>
          </a:xfrm>
          <a:prstGeom prst="line">
            <a:avLst/>
          </a:prstGeom>
          <a:ln>
            <a:solidFill>
              <a:srgbClr val="B6B6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47449" y="2469328"/>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cxnSp>
        <p:nvCxnSpPr>
          <p:cNvPr id="80" name="Straight Connector 79"/>
          <p:cNvCxnSpPr/>
          <p:nvPr/>
        </p:nvCxnSpPr>
        <p:spPr>
          <a:xfrm>
            <a:off x="6746576" y="3139990"/>
            <a:ext cx="0" cy="263977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6508429" y="5673060"/>
            <a:ext cx="569387" cy="369332"/>
          </a:xfrm>
          <a:prstGeom prst="rect">
            <a:avLst/>
          </a:prstGeom>
          <a:noFill/>
        </p:spPr>
        <p:txBody>
          <a:bodyPr wrap="none" rtlCol="0">
            <a:spAutoFit/>
          </a:bodyPr>
          <a:lstStyle/>
          <a:p>
            <a:r>
              <a:rPr lang="en-US" dirty="0" smtClean="0">
                <a:solidFill>
                  <a:srgbClr val="FF0000"/>
                </a:solidFill>
              </a:rPr>
              <a:t>0 ns</a:t>
            </a:r>
            <a:endParaRPr lang="en-US" dirty="0">
              <a:solidFill>
                <a:srgbClr val="FF0000"/>
              </a:solidFill>
            </a:endParaRPr>
          </a:p>
        </p:txBody>
      </p:sp>
      <p:cxnSp>
        <p:nvCxnSpPr>
          <p:cNvPr id="83" name="Straight Arrow Connector 82"/>
          <p:cNvCxnSpPr/>
          <p:nvPr/>
        </p:nvCxnSpPr>
        <p:spPr>
          <a:xfrm>
            <a:off x="6397013" y="5675732"/>
            <a:ext cx="34058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a:off x="6758167" y="5675732"/>
            <a:ext cx="34058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90" name="TextBox 89"/>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sp>
        <p:nvSpPr>
          <p:cNvPr id="74" name="TextBox 73"/>
          <p:cNvSpPr txBox="1"/>
          <p:nvPr/>
        </p:nvSpPr>
        <p:spPr>
          <a:xfrm>
            <a:off x="4241348" y="830728"/>
            <a:ext cx="4822336" cy="987963"/>
          </a:xfrm>
          <a:prstGeom prst="rect">
            <a:avLst/>
          </a:prstGeom>
          <a:noFill/>
        </p:spPr>
        <p:txBody>
          <a:bodyPr wrap="square" rtlCol="0">
            <a:spAutoFit/>
          </a:bodyPr>
          <a:lstStyle/>
          <a:p>
            <a:pPr algn="r">
              <a:lnSpc>
                <a:spcPct val="80000"/>
              </a:lnSpc>
            </a:pPr>
            <a:r>
              <a:rPr lang="en-US" dirty="0" smtClean="0"/>
              <a:t>We wanted for S0A to lead the S0 time, and in this case there is no delay in the cables from the detectors to the electronics, so we need to create this delay ourselves.</a:t>
            </a:r>
            <a:endParaRPr lang="en-US" dirty="0"/>
          </a:p>
        </p:txBody>
      </p:sp>
    </p:spTree>
    <p:extLst>
      <p:ext uri="{BB962C8B-B14F-4D97-AF65-F5344CB8AC3E}">
        <p14:creationId xmlns:p14="http://schemas.microsoft.com/office/powerpoint/2010/main" val="34426539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sp>
        <p:nvSpPr>
          <p:cNvPr id="17" name="TextBox 16"/>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354832" y="5334632"/>
            <a:ext cx="480796" cy="307777"/>
          </a:xfrm>
          <a:prstGeom prst="rect">
            <a:avLst/>
          </a:prstGeom>
          <a:noFill/>
        </p:spPr>
        <p:txBody>
          <a:bodyPr wrap="none" rtlCol="0">
            <a:spAutoFit/>
          </a:bodyPr>
          <a:lstStyle/>
          <a:p>
            <a:r>
              <a:rPr lang="en-US" sz="1400" dirty="0" smtClean="0"/>
              <a:t>8 ns</a:t>
            </a:r>
            <a:endParaRPr lang="en-US" sz="1400"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cxnSp>
        <p:nvCxnSpPr>
          <p:cNvPr id="10" name="Straight Connector 9"/>
          <p:cNvCxnSpPr/>
          <p:nvPr/>
        </p:nvCxnSpPr>
        <p:spPr>
          <a:xfrm>
            <a:off x="2925977" y="4299923"/>
            <a:ext cx="2643736"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2926395" y="3732412"/>
            <a:ext cx="2643318"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8" name="Picture 7" descr="Photo Aug 25, 15 19 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9713" y="1046501"/>
            <a:ext cx="3397791" cy="2548344"/>
          </a:xfrm>
          <a:prstGeom prst="rect">
            <a:avLst/>
          </a:prstGeom>
          <a:ln w="38100" cmpd="sng">
            <a:solidFill>
              <a:srgbClr val="000000"/>
            </a:solidFill>
          </a:ln>
        </p:spPr>
      </p:pic>
      <p:sp>
        <p:nvSpPr>
          <p:cNvPr id="76" name="TextBox 75"/>
          <p:cNvSpPr txBox="1"/>
          <p:nvPr/>
        </p:nvSpPr>
        <p:spPr>
          <a:xfrm>
            <a:off x="5872667" y="2870114"/>
            <a:ext cx="2247280" cy="369332"/>
          </a:xfrm>
          <a:prstGeom prst="rect">
            <a:avLst/>
          </a:prstGeom>
          <a:noFill/>
        </p:spPr>
        <p:txBody>
          <a:bodyPr wrap="none" rtlCol="0">
            <a:spAutoFit/>
          </a:bodyPr>
          <a:lstStyle/>
          <a:p>
            <a:r>
              <a:rPr lang="en-US" dirty="0" smtClean="0">
                <a:solidFill>
                  <a:schemeClr val="bg1"/>
                </a:solidFill>
              </a:rPr>
              <a:t>COSMICS (single shot)</a:t>
            </a:r>
            <a:endParaRPr lang="en-US" dirty="0">
              <a:solidFill>
                <a:schemeClr val="bg1"/>
              </a:solidFill>
            </a:endParaRPr>
          </a:p>
        </p:txBody>
      </p:sp>
      <p:pic>
        <p:nvPicPr>
          <p:cNvPr id="14" name="Picture 13" descr="Photo Aug 25, 15 21 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713" y="3642908"/>
            <a:ext cx="3396185" cy="2547139"/>
          </a:xfrm>
          <a:prstGeom prst="rect">
            <a:avLst/>
          </a:prstGeom>
          <a:ln w="38100" cmpd="sng">
            <a:solidFill>
              <a:srgbClr val="000000"/>
            </a:solidFill>
          </a:ln>
        </p:spPr>
      </p:pic>
      <p:sp>
        <p:nvSpPr>
          <p:cNvPr id="77" name="TextBox 76"/>
          <p:cNvSpPr txBox="1"/>
          <p:nvPr/>
        </p:nvSpPr>
        <p:spPr>
          <a:xfrm>
            <a:off x="5814407" y="3826908"/>
            <a:ext cx="800632" cy="369332"/>
          </a:xfrm>
          <a:prstGeom prst="rect">
            <a:avLst/>
          </a:prstGeom>
          <a:noFill/>
        </p:spPr>
        <p:txBody>
          <a:bodyPr wrap="none" rtlCol="0">
            <a:spAutoFit/>
          </a:bodyPr>
          <a:lstStyle/>
          <a:p>
            <a:r>
              <a:rPr lang="en-US" dirty="0" smtClean="0">
                <a:solidFill>
                  <a:schemeClr val="bg1"/>
                </a:solidFill>
              </a:rPr>
              <a:t>CLOCK</a:t>
            </a:r>
            <a:endParaRPr lang="en-US" dirty="0">
              <a:solidFill>
                <a:schemeClr val="bg1"/>
              </a:solidFill>
            </a:endParaRPr>
          </a:p>
        </p:txBody>
      </p:sp>
      <p:cxnSp>
        <p:nvCxnSpPr>
          <p:cNvPr id="78" name="Straight Arrow Connector 77"/>
          <p:cNvCxnSpPr/>
          <p:nvPr/>
        </p:nvCxnSpPr>
        <p:spPr>
          <a:xfrm>
            <a:off x="125117" y="429992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125117" y="3785466"/>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85" name="TextBox 84"/>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cxnSp>
        <p:nvCxnSpPr>
          <p:cNvPr id="86" name="Straight Connector 85"/>
          <p:cNvCxnSpPr/>
          <p:nvPr/>
        </p:nvCxnSpPr>
        <p:spPr>
          <a:xfrm>
            <a:off x="7026228" y="4562790"/>
            <a:ext cx="0" cy="200709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6431968" y="4562790"/>
            <a:ext cx="0" cy="200709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6431968" y="6504958"/>
            <a:ext cx="594260"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6407447" y="6465853"/>
            <a:ext cx="684803" cy="369332"/>
          </a:xfrm>
          <a:prstGeom prst="rect">
            <a:avLst/>
          </a:prstGeom>
          <a:noFill/>
        </p:spPr>
        <p:txBody>
          <a:bodyPr wrap="none" rtlCol="0">
            <a:spAutoFit/>
          </a:bodyPr>
          <a:lstStyle/>
          <a:p>
            <a:r>
              <a:rPr lang="en-US" dirty="0" smtClean="0">
                <a:solidFill>
                  <a:srgbClr val="FF0000"/>
                </a:solidFill>
              </a:rPr>
              <a:t>25 ns</a:t>
            </a:r>
            <a:endParaRPr lang="en-US" dirty="0">
              <a:solidFill>
                <a:srgbClr val="FF0000"/>
              </a:solidFill>
            </a:endParaRPr>
          </a:p>
        </p:txBody>
      </p:sp>
      <p:cxnSp>
        <p:nvCxnSpPr>
          <p:cNvPr id="93" name="Straight Connector 92"/>
          <p:cNvCxnSpPr/>
          <p:nvPr/>
        </p:nvCxnSpPr>
        <p:spPr>
          <a:xfrm>
            <a:off x="7139781" y="696556"/>
            <a:ext cx="0" cy="162187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805758" y="695820"/>
            <a:ext cx="0" cy="162261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6805758" y="795071"/>
            <a:ext cx="334023"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6649995" y="355833"/>
            <a:ext cx="684803" cy="369332"/>
          </a:xfrm>
          <a:prstGeom prst="rect">
            <a:avLst/>
          </a:prstGeom>
          <a:noFill/>
        </p:spPr>
        <p:txBody>
          <a:bodyPr wrap="none" rtlCol="0">
            <a:spAutoFit/>
          </a:bodyPr>
          <a:lstStyle/>
          <a:p>
            <a:r>
              <a:rPr lang="en-US" dirty="0" smtClean="0">
                <a:solidFill>
                  <a:srgbClr val="FF0000"/>
                </a:solidFill>
              </a:rPr>
              <a:t>25 ns</a:t>
            </a:r>
            <a:endParaRPr lang="en-US" dirty="0">
              <a:solidFill>
                <a:srgbClr val="FF0000"/>
              </a:solidFill>
            </a:endParaRPr>
          </a:p>
        </p:txBody>
      </p:sp>
      <p:pic>
        <p:nvPicPr>
          <p:cNvPr id="26" name="Picture 25" descr="unnam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5452" y="87166"/>
            <a:ext cx="537333" cy="537333"/>
          </a:xfrm>
          <a:prstGeom prst="rect">
            <a:avLst/>
          </a:prstGeom>
        </p:spPr>
      </p:pic>
      <p:cxnSp>
        <p:nvCxnSpPr>
          <p:cNvPr id="101" name="Straight Arrow Connector 100"/>
          <p:cNvCxnSpPr/>
          <p:nvPr/>
        </p:nvCxnSpPr>
        <p:spPr>
          <a:xfrm>
            <a:off x="4354832" y="35583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412833" y="6216900"/>
            <a:ext cx="4822336" cy="323165"/>
          </a:xfrm>
          <a:prstGeom prst="rect">
            <a:avLst/>
          </a:prstGeom>
          <a:noFill/>
        </p:spPr>
        <p:txBody>
          <a:bodyPr wrap="square" rtlCol="0">
            <a:spAutoFit/>
          </a:bodyPr>
          <a:lstStyle/>
          <a:p>
            <a:pPr>
              <a:lnSpc>
                <a:spcPct val="80000"/>
              </a:lnSpc>
            </a:pPr>
            <a:r>
              <a:rPr lang="en-US" dirty="0" smtClean="0"/>
              <a:t>S0A delayed with respect to S0B by ~25ns</a:t>
            </a:r>
            <a:endParaRPr lang="en-US" dirty="0"/>
          </a:p>
        </p:txBody>
      </p:sp>
    </p:spTree>
    <p:extLst>
      <p:ext uri="{BB962C8B-B14F-4D97-AF65-F5344CB8AC3E}">
        <p14:creationId xmlns:p14="http://schemas.microsoft.com/office/powerpoint/2010/main" val="369692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62255" y="932076"/>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862255" y="1386460"/>
            <a:ext cx="454432"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62255" y="1840844"/>
            <a:ext cx="454432" cy="454384"/>
          </a:xfrm>
          <a:prstGeom prst="rect">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47865" y="955378"/>
            <a:ext cx="287258" cy="369332"/>
          </a:xfrm>
          <a:prstGeom prst="rect">
            <a:avLst/>
          </a:prstGeom>
          <a:noFill/>
        </p:spPr>
        <p:txBody>
          <a:bodyPr wrap="none" rtlCol="0">
            <a:spAutoFit/>
          </a:bodyPr>
          <a:lstStyle/>
          <a:p>
            <a:r>
              <a:rPr lang="en-US" dirty="0" smtClean="0"/>
              <a:t>L</a:t>
            </a:r>
            <a:endParaRPr lang="en-US" dirty="0"/>
          </a:p>
        </p:txBody>
      </p:sp>
      <p:sp>
        <p:nvSpPr>
          <p:cNvPr id="113" name="TextBox 112"/>
          <p:cNvSpPr txBox="1"/>
          <p:nvPr/>
        </p:nvSpPr>
        <p:spPr>
          <a:xfrm>
            <a:off x="948789" y="1398112"/>
            <a:ext cx="312906" cy="369332"/>
          </a:xfrm>
          <a:prstGeom prst="rect">
            <a:avLst/>
          </a:prstGeom>
          <a:noFill/>
        </p:spPr>
        <p:txBody>
          <a:bodyPr wrap="none" rtlCol="0">
            <a:spAutoFit/>
          </a:bodyPr>
          <a:lstStyle/>
          <a:p>
            <a:r>
              <a:rPr lang="en-US" dirty="0" smtClean="0"/>
              <a:t>R</a:t>
            </a:r>
            <a:endParaRPr lang="en-US" dirty="0"/>
          </a:p>
        </p:txBody>
      </p:sp>
      <p:sp>
        <p:nvSpPr>
          <p:cNvPr id="5" name="TextBox 4"/>
          <p:cNvSpPr txBox="1"/>
          <p:nvPr/>
        </p:nvSpPr>
        <p:spPr>
          <a:xfrm>
            <a:off x="862255" y="1890943"/>
            <a:ext cx="454432" cy="343684"/>
          </a:xfrm>
          <a:prstGeom prst="rect">
            <a:avLst/>
          </a:prstGeom>
          <a:noFill/>
        </p:spPr>
        <p:txBody>
          <a:bodyPr wrap="square" rtlCol="0">
            <a:spAutoFit/>
          </a:bodyPr>
          <a:lstStyle/>
          <a:p>
            <a:pPr algn="ctr">
              <a:lnSpc>
                <a:spcPct val="80000"/>
              </a:lnSpc>
            </a:pPr>
            <a:r>
              <a:rPr lang="en-US" sz="1000" dirty="0" smtClean="0"/>
              <a:t>S2 </a:t>
            </a:r>
            <a:r>
              <a:rPr lang="en-US" sz="1000" dirty="0" err="1" smtClean="0"/>
              <a:t>coinc</a:t>
            </a:r>
            <a:endParaRPr lang="en-US" sz="1000" dirty="0"/>
          </a:p>
        </p:txBody>
      </p:sp>
      <p:cxnSp>
        <p:nvCxnSpPr>
          <p:cNvPr id="7" name="Straight Arrow Connector 6"/>
          <p:cNvCxnSpPr/>
          <p:nvPr/>
        </p:nvCxnSpPr>
        <p:spPr>
          <a:xfrm flipH="1">
            <a:off x="1316687"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17561" y="1992305"/>
            <a:ext cx="24469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561381" y="1607826"/>
            <a:ext cx="0" cy="38447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618484" y="1141791"/>
            <a:ext cx="0" cy="85051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17561" y="1141792"/>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316688" y="1607826"/>
            <a:ext cx="247466"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38077" y="1642779"/>
            <a:ext cx="480796" cy="307777"/>
          </a:xfrm>
          <a:prstGeom prst="rect">
            <a:avLst/>
          </a:prstGeom>
          <a:noFill/>
        </p:spPr>
        <p:txBody>
          <a:bodyPr wrap="none" rtlCol="0">
            <a:spAutoFit/>
          </a:bodyPr>
          <a:lstStyle/>
          <a:p>
            <a:r>
              <a:rPr lang="en-US" sz="1400" dirty="0" smtClean="0"/>
              <a:t>1 ns</a:t>
            </a:r>
            <a:endParaRPr lang="en-US" sz="1400" dirty="0"/>
          </a:p>
        </p:txBody>
      </p:sp>
      <p:sp>
        <p:nvSpPr>
          <p:cNvPr id="122" name="TextBox 121"/>
          <p:cNvSpPr txBox="1"/>
          <p:nvPr/>
        </p:nvSpPr>
        <p:spPr>
          <a:xfrm>
            <a:off x="177839" y="1398112"/>
            <a:ext cx="480796" cy="307777"/>
          </a:xfrm>
          <a:prstGeom prst="rect">
            <a:avLst/>
          </a:prstGeom>
          <a:noFill/>
        </p:spPr>
        <p:txBody>
          <a:bodyPr wrap="none" rtlCol="0">
            <a:spAutoFit/>
          </a:bodyPr>
          <a:lstStyle/>
          <a:p>
            <a:r>
              <a:rPr lang="en-US" sz="1400" dirty="0" smtClean="0"/>
              <a:t>1 ns</a:t>
            </a:r>
            <a:endParaRPr lang="en-US" sz="1400" dirty="0"/>
          </a:p>
        </p:txBody>
      </p:sp>
      <p:sp>
        <p:nvSpPr>
          <p:cNvPr id="16" name="TextBox 15"/>
          <p:cNvSpPr txBox="1"/>
          <p:nvPr/>
        </p:nvSpPr>
        <p:spPr>
          <a:xfrm>
            <a:off x="658635" y="511154"/>
            <a:ext cx="862256" cy="444224"/>
          </a:xfrm>
          <a:prstGeom prst="rect">
            <a:avLst/>
          </a:prstGeom>
          <a:noFill/>
        </p:spPr>
        <p:txBody>
          <a:bodyPr wrap="square" rtlCol="0">
            <a:spAutoFit/>
          </a:bodyPr>
          <a:lstStyle/>
          <a:p>
            <a:pPr algn="ctr">
              <a:lnSpc>
                <a:spcPct val="80000"/>
              </a:lnSpc>
            </a:pPr>
            <a:r>
              <a:rPr lang="en-US" sz="1400" dirty="0" smtClean="0"/>
              <a:t>S2 Logic Unit</a:t>
            </a:r>
          </a:p>
        </p:txBody>
      </p:sp>
      <p:sp>
        <p:nvSpPr>
          <p:cNvPr id="17" name="TextBox 16"/>
          <p:cNvSpPr txBox="1"/>
          <p:nvPr/>
        </p:nvSpPr>
        <p:spPr>
          <a:xfrm>
            <a:off x="1270080" y="953359"/>
            <a:ext cx="1503123" cy="541687"/>
          </a:xfrm>
          <a:prstGeom prst="rect">
            <a:avLst/>
          </a:prstGeom>
          <a:noFill/>
        </p:spPr>
        <p:txBody>
          <a:bodyPr wrap="square" rtlCol="0">
            <a:spAutoFit/>
          </a:bodyPr>
          <a:lstStyle/>
          <a:p>
            <a:pPr algn="ctr">
              <a:lnSpc>
                <a:spcPct val="80000"/>
              </a:lnSpc>
            </a:pPr>
            <a:r>
              <a:rPr lang="en-US" sz="1200" dirty="0" smtClean="0"/>
              <a:t>S2_R gets here delayed by 25 ns with respect to S2_L</a:t>
            </a:r>
            <a:endParaRPr lang="en-US" sz="1200" dirty="0"/>
          </a:p>
        </p:txBody>
      </p:sp>
      <p:cxnSp>
        <p:nvCxnSpPr>
          <p:cNvPr id="124" name="Straight Arrow Connector 123"/>
          <p:cNvCxnSpPr/>
          <p:nvPr/>
        </p:nvCxnSpPr>
        <p:spPr>
          <a:xfrm>
            <a:off x="1319460" y="2235565"/>
            <a:ext cx="859485"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2178946" y="2008373"/>
            <a:ext cx="594258" cy="454384"/>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Arrow Connector 126"/>
          <p:cNvCxnSpPr/>
          <p:nvPr/>
        </p:nvCxnSpPr>
        <p:spPr>
          <a:xfrm>
            <a:off x="2773203" y="2234627"/>
            <a:ext cx="58260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4114119" y="2853062"/>
            <a:ext cx="112933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798590" y="2234626"/>
            <a:ext cx="31552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114119" y="2235565"/>
            <a:ext cx="0" cy="6174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561381" y="2188022"/>
            <a:ext cx="480796" cy="307777"/>
          </a:xfrm>
          <a:prstGeom prst="rect">
            <a:avLst/>
          </a:prstGeom>
          <a:noFill/>
        </p:spPr>
        <p:txBody>
          <a:bodyPr wrap="none" rtlCol="0">
            <a:spAutoFit/>
          </a:bodyPr>
          <a:lstStyle/>
          <a:p>
            <a:r>
              <a:rPr lang="en-US" sz="1400" dirty="0" smtClean="0"/>
              <a:t>8 ns</a:t>
            </a:r>
            <a:endParaRPr lang="en-US" sz="1400" dirty="0"/>
          </a:p>
        </p:txBody>
      </p:sp>
      <p:sp>
        <p:nvSpPr>
          <p:cNvPr id="136" name="TextBox 135"/>
          <p:cNvSpPr txBox="1"/>
          <p:nvPr/>
        </p:nvSpPr>
        <p:spPr>
          <a:xfrm>
            <a:off x="4093873" y="2295228"/>
            <a:ext cx="571791" cy="307777"/>
          </a:xfrm>
          <a:prstGeom prst="rect">
            <a:avLst/>
          </a:prstGeom>
          <a:noFill/>
        </p:spPr>
        <p:txBody>
          <a:bodyPr wrap="none" rtlCol="0">
            <a:spAutoFit/>
          </a:bodyPr>
          <a:lstStyle/>
          <a:p>
            <a:r>
              <a:rPr lang="en-US" sz="1400" dirty="0" smtClean="0"/>
              <a:t>10 ns</a:t>
            </a:r>
            <a:endParaRPr lang="en-US" sz="1400" dirty="0"/>
          </a:p>
        </p:txBody>
      </p:sp>
      <p:sp>
        <p:nvSpPr>
          <p:cNvPr id="138" name="TextBox 137"/>
          <p:cNvSpPr txBox="1"/>
          <p:nvPr/>
        </p:nvSpPr>
        <p:spPr>
          <a:xfrm>
            <a:off x="2773203" y="2199673"/>
            <a:ext cx="617114" cy="307777"/>
          </a:xfrm>
          <a:prstGeom prst="rect">
            <a:avLst/>
          </a:prstGeom>
          <a:noFill/>
        </p:spPr>
        <p:txBody>
          <a:bodyPr wrap="none" rtlCol="0">
            <a:spAutoFit/>
          </a:bodyPr>
          <a:lstStyle/>
          <a:p>
            <a:r>
              <a:rPr lang="en-US" sz="1400" dirty="0" smtClean="0"/>
              <a:t>0.5 ns</a:t>
            </a:r>
            <a:endParaRPr lang="en-US" sz="1400" dirty="0"/>
          </a:p>
        </p:txBody>
      </p:sp>
      <p:sp>
        <p:nvSpPr>
          <p:cNvPr id="140" name="Rectangle 139"/>
          <p:cNvSpPr/>
          <p:nvPr/>
        </p:nvSpPr>
        <p:spPr>
          <a:xfrm>
            <a:off x="3355809" y="2008373"/>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180286" y="2025104"/>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sp>
        <p:nvSpPr>
          <p:cNvPr id="152" name="TextBox 151"/>
          <p:cNvSpPr txBox="1"/>
          <p:nvPr/>
        </p:nvSpPr>
        <p:spPr>
          <a:xfrm>
            <a:off x="3357149" y="2013453"/>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smtClean="0"/>
              <a:t>10 ns</a:t>
            </a:r>
            <a:endParaRPr lang="en-US" sz="1400" dirty="0"/>
          </a:p>
        </p:txBody>
      </p:sp>
      <p:cxnSp>
        <p:nvCxnSpPr>
          <p:cNvPr id="158" name="Straight Arrow Connector 157"/>
          <p:cNvCxnSpPr/>
          <p:nvPr/>
        </p:nvCxnSpPr>
        <p:spPr>
          <a:xfrm>
            <a:off x="4835628" y="2457207"/>
            <a:ext cx="40782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306743" y="326488"/>
            <a:ext cx="659155" cy="369332"/>
          </a:xfrm>
          <a:prstGeom prst="rect">
            <a:avLst/>
          </a:prstGeom>
          <a:noFill/>
        </p:spPr>
        <p:txBody>
          <a:bodyPr wrap="none" rtlCol="0">
            <a:spAutoFit/>
          </a:bodyPr>
          <a:lstStyle/>
          <a:p>
            <a:r>
              <a:rPr lang="en-US" dirty="0" smtClean="0"/>
              <a:t>LHRS</a:t>
            </a:r>
            <a:endParaRPr lang="en-US" dirty="0"/>
          </a:p>
        </p:txBody>
      </p:sp>
      <p:sp>
        <p:nvSpPr>
          <p:cNvPr id="164" name="Rectangle 163"/>
          <p:cNvSpPr/>
          <p:nvPr/>
        </p:nvSpPr>
        <p:spPr>
          <a:xfrm>
            <a:off x="1676564" y="3495929"/>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677904" y="3512660"/>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66" name="Straight Arrow Connector 165"/>
          <p:cNvCxnSpPr/>
          <p:nvPr/>
        </p:nvCxnSpPr>
        <p:spPr>
          <a:xfrm>
            <a:off x="1022331"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2270822" y="3739742"/>
            <a:ext cx="65557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2935916" y="3530549"/>
            <a:ext cx="594258" cy="929328"/>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2970873" y="3786870"/>
            <a:ext cx="547649" cy="393954"/>
          </a:xfrm>
          <a:prstGeom prst="rect">
            <a:avLst/>
          </a:prstGeom>
          <a:noFill/>
        </p:spPr>
        <p:txBody>
          <a:bodyPr wrap="square" rtlCol="0">
            <a:spAutoFit/>
          </a:bodyPr>
          <a:lstStyle/>
          <a:p>
            <a:pPr algn="ctr">
              <a:lnSpc>
                <a:spcPct val="80000"/>
              </a:lnSpc>
            </a:pPr>
            <a:r>
              <a:rPr lang="en-US" sz="1200" dirty="0" smtClean="0"/>
              <a:t>S0 </a:t>
            </a:r>
            <a:r>
              <a:rPr lang="en-US" sz="1200" dirty="0" err="1" smtClean="0"/>
              <a:t>coinc</a:t>
            </a:r>
            <a:endParaRPr lang="en-US" sz="1200" dirty="0"/>
          </a:p>
        </p:txBody>
      </p:sp>
      <p:cxnSp>
        <p:nvCxnSpPr>
          <p:cNvPr id="170" name="Straight Arrow Connector 169"/>
          <p:cNvCxnSpPr/>
          <p:nvPr/>
        </p:nvCxnSpPr>
        <p:spPr>
          <a:xfrm>
            <a:off x="1022331" y="4299923"/>
            <a:ext cx="191358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1083358" y="3397220"/>
            <a:ext cx="480796" cy="307777"/>
          </a:xfrm>
          <a:prstGeom prst="rect">
            <a:avLst/>
          </a:prstGeom>
          <a:noFill/>
        </p:spPr>
        <p:txBody>
          <a:bodyPr wrap="none" rtlCol="0">
            <a:spAutoFit/>
          </a:bodyPr>
          <a:lstStyle/>
          <a:p>
            <a:r>
              <a:rPr lang="en-US" sz="1400" dirty="0" smtClean="0"/>
              <a:t>3 ns</a:t>
            </a:r>
            <a:endParaRPr lang="en-US" sz="1400" dirty="0"/>
          </a:p>
        </p:txBody>
      </p:sp>
      <p:sp>
        <p:nvSpPr>
          <p:cNvPr id="172" name="TextBox 171"/>
          <p:cNvSpPr txBox="1"/>
          <p:nvPr/>
        </p:nvSpPr>
        <p:spPr>
          <a:xfrm>
            <a:off x="2337676" y="3409614"/>
            <a:ext cx="480796" cy="307777"/>
          </a:xfrm>
          <a:prstGeom prst="rect">
            <a:avLst/>
          </a:prstGeom>
          <a:noFill/>
        </p:spPr>
        <p:txBody>
          <a:bodyPr wrap="none" rtlCol="0">
            <a:spAutoFit/>
          </a:bodyPr>
          <a:lstStyle/>
          <a:p>
            <a:r>
              <a:rPr lang="en-US" sz="1400" dirty="0" smtClean="0"/>
              <a:t>3 ns</a:t>
            </a:r>
            <a:endParaRPr lang="en-US" sz="1400" dirty="0"/>
          </a:p>
        </p:txBody>
      </p:sp>
      <p:sp>
        <p:nvSpPr>
          <p:cNvPr id="173" name="TextBox 172"/>
          <p:cNvSpPr txBox="1"/>
          <p:nvPr/>
        </p:nvSpPr>
        <p:spPr>
          <a:xfrm>
            <a:off x="1731867" y="4255013"/>
            <a:ext cx="480796" cy="307777"/>
          </a:xfrm>
          <a:prstGeom prst="rect">
            <a:avLst/>
          </a:prstGeom>
          <a:noFill/>
        </p:spPr>
        <p:txBody>
          <a:bodyPr wrap="none" rtlCol="0">
            <a:spAutoFit/>
          </a:bodyPr>
          <a:lstStyle/>
          <a:p>
            <a:r>
              <a:rPr lang="en-US" sz="1400" dirty="0" smtClean="0"/>
              <a:t>1 ns</a:t>
            </a:r>
            <a:endParaRPr lang="en-US" sz="1400" dirty="0"/>
          </a:p>
        </p:txBody>
      </p:sp>
      <p:cxnSp>
        <p:nvCxnSpPr>
          <p:cNvPr id="174" name="Straight Connector 173"/>
          <p:cNvCxnSpPr/>
          <p:nvPr/>
        </p:nvCxnSpPr>
        <p:spPr>
          <a:xfrm>
            <a:off x="3518522" y="4015735"/>
            <a:ext cx="131710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4835628" y="2457677"/>
            <a:ext cx="0" cy="1558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28073"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48324" y="5333155"/>
            <a:ext cx="547649" cy="494494"/>
          </a:xfrm>
          <a:prstGeom prst="rect">
            <a:avLst/>
          </a:prstGeom>
          <a:noFill/>
        </p:spPr>
        <p:txBody>
          <a:bodyPr wrap="square" rtlCol="0">
            <a:spAutoFit/>
          </a:bodyPr>
          <a:lstStyle/>
          <a:p>
            <a:pPr algn="ctr">
              <a:lnSpc>
                <a:spcPct val="80000"/>
              </a:lnSpc>
            </a:pPr>
            <a:r>
              <a:rPr lang="en-US" sz="1600" dirty="0" smtClean="0"/>
              <a:t>GC disc</a:t>
            </a:r>
            <a:endParaRPr lang="en-US" sz="1600" dirty="0"/>
          </a:p>
        </p:txBody>
      </p:sp>
      <p:sp>
        <p:nvSpPr>
          <p:cNvPr id="178" name="Rectangle 177"/>
          <p:cNvSpPr/>
          <p:nvPr/>
        </p:nvSpPr>
        <p:spPr>
          <a:xfrm>
            <a:off x="1998622" y="5369585"/>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Box 178"/>
          <p:cNvSpPr txBox="1"/>
          <p:nvPr/>
        </p:nvSpPr>
        <p:spPr>
          <a:xfrm>
            <a:off x="2018873" y="5414712"/>
            <a:ext cx="547649" cy="393954"/>
          </a:xfrm>
          <a:prstGeom prst="rect">
            <a:avLst/>
          </a:prstGeom>
          <a:noFill/>
        </p:spPr>
        <p:txBody>
          <a:bodyPr wrap="square" rtlCol="0">
            <a:spAutoFit/>
          </a:bodyPr>
          <a:lstStyle/>
          <a:p>
            <a:pPr algn="ctr">
              <a:lnSpc>
                <a:spcPct val="80000"/>
              </a:lnSpc>
            </a:pPr>
            <a:r>
              <a:rPr lang="en-US" sz="1200" dirty="0" smtClean="0"/>
              <a:t>GC </a:t>
            </a:r>
            <a:r>
              <a:rPr lang="en-US" sz="1200" dirty="0" err="1" smtClean="0"/>
              <a:t>coinc</a:t>
            </a:r>
            <a:endParaRPr lang="en-US" sz="1200" dirty="0"/>
          </a:p>
        </p:txBody>
      </p:sp>
      <p:sp>
        <p:nvSpPr>
          <p:cNvPr id="180" name="Rectangle 179"/>
          <p:cNvSpPr/>
          <p:nvPr/>
        </p:nvSpPr>
        <p:spPr>
          <a:xfrm>
            <a:off x="3508210" y="5369860"/>
            <a:ext cx="594258" cy="454384"/>
          </a:xfrm>
          <a:prstGeom prst="rect">
            <a:avLst/>
          </a:prstGeom>
          <a:solidFill>
            <a:srgbClr val="EBF1D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3509550" y="5386591"/>
            <a:ext cx="592918" cy="444224"/>
          </a:xfrm>
          <a:prstGeom prst="rect">
            <a:avLst/>
          </a:prstGeom>
          <a:noFill/>
        </p:spPr>
        <p:txBody>
          <a:bodyPr wrap="none" rtlCol="0">
            <a:spAutoFit/>
          </a:bodyPr>
          <a:lstStyle/>
          <a:p>
            <a:pPr algn="ctr">
              <a:lnSpc>
                <a:spcPct val="80000"/>
              </a:lnSpc>
            </a:pPr>
            <a:r>
              <a:rPr lang="en-US" sz="1400" dirty="0" smtClean="0"/>
              <a:t>Delay</a:t>
            </a:r>
          </a:p>
          <a:p>
            <a:pPr algn="ctr">
              <a:lnSpc>
                <a:spcPct val="80000"/>
              </a:lnSpc>
            </a:pPr>
            <a:r>
              <a:rPr lang="en-US" sz="1400" dirty="0"/>
              <a:t>2</a:t>
            </a:r>
            <a:r>
              <a:rPr lang="en-US" sz="1400" dirty="0" smtClean="0"/>
              <a:t>0 ns</a:t>
            </a:r>
            <a:endParaRPr lang="en-US" sz="1400" dirty="0"/>
          </a:p>
        </p:txBody>
      </p:sp>
      <p:cxnSp>
        <p:nvCxnSpPr>
          <p:cNvPr id="182" name="Straight Arrow Connector 181"/>
          <p:cNvCxnSpPr/>
          <p:nvPr/>
        </p:nvCxnSpPr>
        <p:spPr>
          <a:xfrm>
            <a:off x="1022331" y="5630552"/>
            <a:ext cx="976291"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2592880" y="5618157"/>
            <a:ext cx="91533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273465" y="5342777"/>
            <a:ext cx="480796" cy="307777"/>
          </a:xfrm>
          <a:prstGeom prst="rect">
            <a:avLst/>
          </a:prstGeom>
          <a:noFill/>
        </p:spPr>
        <p:txBody>
          <a:bodyPr wrap="none" rtlCol="0">
            <a:spAutoFit/>
          </a:bodyPr>
          <a:lstStyle/>
          <a:p>
            <a:r>
              <a:rPr lang="en-US" sz="1400" dirty="0" smtClean="0"/>
              <a:t>1 ns</a:t>
            </a:r>
            <a:endParaRPr lang="en-US" sz="1400" dirty="0"/>
          </a:p>
        </p:txBody>
      </p:sp>
      <p:sp>
        <p:nvSpPr>
          <p:cNvPr id="184" name="TextBox 183"/>
          <p:cNvSpPr txBox="1"/>
          <p:nvPr/>
        </p:nvSpPr>
        <p:spPr>
          <a:xfrm>
            <a:off x="2806820" y="5331954"/>
            <a:ext cx="480796" cy="307777"/>
          </a:xfrm>
          <a:prstGeom prst="rect">
            <a:avLst/>
          </a:prstGeom>
          <a:noFill/>
        </p:spPr>
        <p:txBody>
          <a:bodyPr wrap="none" rtlCol="0">
            <a:spAutoFit/>
          </a:bodyPr>
          <a:lstStyle/>
          <a:p>
            <a:r>
              <a:rPr lang="en-US" sz="1400" dirty="0"/>
              <a:t>3</a:t>
            </a:r>
            <a:r>
              <a:rPr lang="en-US" sz="1400" dirty="0" smtClean="0"/>
              <a:t> ns</a:t>
            </a:r>
            <a:endParaRPr lang="en-US" sz="1400" dirty="0"/>
          </a:p>
        </p:txBody>
      </p:sp>
      <p:cxnSp>
        <p:nvCxnSpPr>
          <p:cNvPr id="185" name="Straight Arrow Connector 184"/>
          <p:cNvCxnSpPr/>
          <p:nvPr/>
        </p:nvCxnSpPr>
        <p:spPr>
          <a:xfrm>
            <a:off x="5022062" y="3300570"/>
            <a:ext cx="22139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5022062" y="3300570"/>
            <a:ext cx="0" cy="231758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4093873" y="5618157"/>
            <a:ext cx="92818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4354832" y="5334632"/>
            <a:ext cx="480796" cy="307777"/>
          </a:xfrm>
          <a:prstGeom prst="rect">
            <a:avLst/>
          </a:prstGeom>
          <a:noFill/>
        </p:spPr>
        <p:txBody>
          <a:bodyPr wrap="none" rtlCol="0">
            <a:spAutoFit/>
          </a:bodyPr>
          <a:lstStyle/>
          <a:p>
            <a:r>
              <a:rPr lang="en-US" sz="1400" dirty="0" smtClean="0"/>
              <a:t>8 ns</a:t>
            </a:r>
            <a:endParaRPr lang="en-US" sz="1400" dirty="0"/>
          </a:p>
        </p:txBody>
      </p:sp>
      <p:sp>
        <p:nvSpPr>
          <p:cNvPr id="251" name="TextBox 250"/>
          <p:cNvSpPr txBox="1"/>
          <p:nvPr/>
        </p:nvSpPr>
        <p:spPr>
          <a:xfrm>
            <a:off x="3929819" y="3746292"/>
            <a:ext cx="480796" cy="307777"/>
          </a:xfrm>
          <a:prstGeom prst="rect">
            <a:avLst/>
          </a:prstGeom>
          <a:noFill/>
        </p:spPr>
        <p:txBody>
          <a:bodyPr wrap="none" rtlCol="0">
            <a:spAutoFit/>
          </a:bodyPr>
          <a:lstStyle/>
          <a:p>
            <a:r>
              <a:rPr lang="en-US" sz="1400" dirty="0" smtClean="0"/>
              <a:t>8 ns</a:t>
            </a:r>
            <a:endParaRPr lang="en-US" sz="1400" dirty="0"/>
          </a:p>
        </p:txBody>
      </p:sp>
      <p:cxnSp>
        <p:nvCxnSpPr>
          <p:cNvPr id="10" name="Straight Connector 9"/>
          <p:cNvCxnSpPr/>
          <p:nvPr/>
        </p:nvCxnSpPr>
        <p:spPr>
          <a:xfrm>
            <a:off x="3530174" y="4180824"/>
            <a:ext cx="2225973" cy="0"/>
          </a:xfrm>
          <a:prstGeom prst="line">
            <a:avLst/>
          </a:prstGeom>
          <a:ln>
            <a:solidFill>
              <a:srgbClr val="B6B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441539" y="3436303"/>
            <a:ext cx="314608" cy="0"/>
          </a:xfrm>
          <a:prstGeom prst="line">
            <a:avLst/>
          </a:prstGeom>
          <a:ln>
            <a:solidFill>
              <a:srgbClr val="12CBD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1319460" y="1840844"/>
            <a:ext cx="1018216" cy="341812"/>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331936" y="1840844"/>
            <a:ext cx="3109603" cy="0"/>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441539" y="1840844"/>
            <a:ext cx="0" cy="1595459"/>
          </a:xfrm>
          <a:prstGeom prst="line">
            <a:avLst/>
          </a:prstGeom>
          <a:ln>
            <a:solidFill>
              <a:srgbClr val="12CBD4"/>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19" name="Picture 18" descr="Photo Aug 25, 15 29 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147" y="1742483"/>
            <a:ext cx="3082114" cy="2311586"/>
          </a:xfrm>
          <a:prstGeom prst="rect">
            <a:avLst/>
          </a:prstGeom>
          <a:ln w="38100" cmpd="sng">
            <a:solidFill>
              <a:srgbClr val="000000"/>
            </a:solidFill>
          </a:ln>
        </p:spPr>
      </p:pic>
      <p:pic>
        <p:nvPicPr>
          <p:cNvPr id="20" name="Picture 19" descr="Photo Aug 25, 15 34 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147" y="4054069"/>
            <a:ext cx="3088020" cy="2316015"/>
          </a:xfrm>
          <a:prstGeom prst="rect">
            <a:avLst/>
          </a:prstGeom>
          <a:ln w="38100" cmpd="sng">
            <a:solidFill>
              <a:srgbClr val="000000"/>
            </a:solidFill>
          </a:ln>
        </p:spPr>
      </p:pic>
      <p:sp>
        <p:nvSpPr>
          <p:cNvPr id="80" name="TextBox 79"/>
          <p:cNvSpPr txBox="1"/>
          <p:nvPr/>
        </p:nvSpPr>
        <p:spPr>
          <a:xfrm>
            <a:off x="5814407" y="1858590"/>
            <a:ext cx="1051302" cy="369332"/>
          </a:xfrm>
          <a:prstGeom prst="rect">
            <a:avLst/>
          </a:prstGeom>
          <a:noFill/>
        </p:spPr>
        <p:txBody>
          <a:bodyPr wrap="none" rtlCol="0">
            <a:spAutoFit/>
          </a:bodyPr>
          <a:lstStyle/>
          <a:p>
            <a:r>
              <a:rPr lang="en-US" dirty="0" smtClean="0">
                <a:solidFill>
                  <a:schemeClr val="bg1"/>
                </a:solidFill>
              </a:rPr>
              <a:t>COSMICS</a:t>
            </a:r>
            <a:endParaRPr lang="en-US" dirty="0">
              <a:solidFill>
                <a:schemeClr val="bg1"/>
              </a:solidFill>
            </a:endParaRPr>
          </a:p>
        </p:txBody>
      </p:sp>
      <p:sp>
        <p:nvSpPr>
          <p:cNvPr id="81" name="TextBox 80"/>
          <p:cNvSpPr txBox="1"/>
          <p:nvPr/>
        </p:nvSpPr>
        <p:spPr>
          <a:xfrm>
            <a:off x="5814407" y="4292948"/>
            <a:ext cx="800632" cy="369332"/>
          </a:xfrm>
          <a:prstGeom prst="rect">
            <a:avLst/>
          </a:prstGeom>
          <a:noFill/>
        </p:spPr>
        <p:txBody>
          <a:bodyPr wrap="none" rtlCol="0">
            <a:spAutoFit/>
          </a:bodyPr>
          <a:lstStyle/>
          <a:p>
            <a:r>
              <a:rPr lang="en-US" dirty="0" smtClean="0">
                <a:solidFill>
                  <a:schemeClr val="bg1"/>
                </a:solidFill>
              </a:rPr>
              <a:t>CLOCK</a:t>
            </a:r>
            <a:endParaRPr lang="en-US" dirty="0">
              <a:solidFill>
                <a:schemeClr val="bg1"/>
              </a:solidFill>
            </a:endParaRPr>
          </a:p>
        </p:txBody>
      </p:sp>
      <p:cxnSp>
        <p:nvCxnSpPr>
          <p:cNvPr id="83" name="Straight Arrow Connector 82"/>
          <p:cNvCxnSpPr/>
          <p:nvPr/>
        </p:nvCxnSpPr>
        <p:spPr>
          <a:xfrm>
            <a:off x="2528092" y="400549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474682" y="2235565"/>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32941" y="3551109"/>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532941" y="4005493"/>
            <a:ext cx="594258" cy="454384"/>
          </a:xfrm>
          <a:prstGeom prst="rect">
            <a:avLst/>
          </a:prstGeom>
          <a:solidFill>
            <a:srgbClr val="DCE6F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extBox 87"/>
          <p:cNvSpPr txBox="1"/>
          <p:nvPr/>
        </p:nvSpPr>
        <p:spPr>
          <a:xfrm>
            <a:off x="579550" y="3527806"/>
            <a:ext cx="547649" cy="494494"/>
          </a:xfrm>
          <a:prstGeom prst="rect">
            <a:avLst/>
          </a:prstGeom>
          <a:noFill/>
        </p:spPr>
        <p:txBody>
          <a:bodyPr wrap="square" rtlCol="0">
            <a:spAutoFit/>
          </a:bodyPr>
          <a:lstStyle/>
          <a:p>
            <a:pPr>
              <a:lnSpc>
                <a:spcPct val="80000"/>
              </a:lnSpc>
            </a:pPr>
            <a:r>
              <a:rPr lang="en-US" sz="1600" dirty="0" smtClean="0"/>
              <a:t>S0A disc</a:t>
            </a:r>
            <a:endParaRPr lang="en-US" sz="1600" dirty="0"/>
          </a:p>
        </p:txBody>
      </p:sp>
      <p:sp>
        <p:nvSpPr>
          <p:cNvPr id="89" name="TextBox 88"/>
          <p:cNvSpPr txBox="1"/>
          <p:nvPr/>
        </p:nvSpPr>
        <p:spPr>
          <a:xfrm>
            <a:off x="553192" y="3969063"/>
            <a:ext cx="547649" cy="494494"/>
          </a:xfrm>
          <a:prstGeom prst="rect">
            <a:avLst/>
          </a:prstGeom>
          <a:noFill/>
        </p:spPr>
        <p:txBody>
          <a:bodyPr wrap="square" rtlCol="0">
            <a:spAutoFit/>
          </a:bodyPr>
          <a:lstStyle/>
          <a:p>
            <a:pPr>
              <a:lnSpc>
                <a:spcPct val="80000"/>
              </a:lnSpc>
            </a:pPr>
            <a:r>
              <a:rPr lang="en-US" sz="1600" dirty="0" smtClean="0"/>
              <a:t>S0B disc</a:t>
            </a:r>
            <a:endParaRPr lang="en-US" sz="1600" dirty="0"/>
          </a:p>
        </p:txBody>
      </p:sp>
      <p:pic>
        <p:nvPicPr>
          <p:cNvPr id="90" name="Picture 89" descr="unnam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5452" y="87166"/>
            <a:ext cx="537333" cy="537333"/>
          </a:xfrm>
          <a:prstGeom prst="rect">
            <a:avLst/>
          </a:prstGeom>
        </p:spPr>
      </p:pic>
      <p:cxnSp>
        <p:nvCxnSpPr>
          <p:cNvPr id="91" name="Straight Arrow Connector 90"/>
          <p:cNvCxnSpPr/>
          <p:nvPr/>
        </p:nvCxnSpPr>
        <p:spPr>
          <a:xfrm>
            <a:off x="4354832" y="355833"/>
            <a:ext cx="407824" cy="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566689" y="4662280"/>
            <a:ext cx="0" cy="198606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6328542" y="6541638"/>
            <a:ext cx="569387" cy="369332"/>
          </a:xfrm>
          <a:prstGeom prst="rect">
            <a:avLst/>
          </a:prstGeom>
          <a:noFill/>
        </p:spPr>
        <p:txBody>
          <a:bodyPr wrap="none" rtlCol="0">
            <a:spAutoFit/>
          </a:bodyPr>
          <a:lstStyle/>
          <a:p>
            <a:r>
              <a:rPr lang="en-US" dirty="0" smtClean="0">
                <a:solidFill>
                  <a:srgbClr val="FF0000"/>
                </a:solidFill>
              </a:rPr>
              <a:t>0 ns</a:t>
            </a:r>
            <a:endParaRPr lang="en-US" dirty="0">
              <a:solidFill>
                <a:srgbClr val="FF0000"/>
              </a:solidFill>
            </a:endParaRPr>
          </a:p>
        </p:txBody>
      </p:sp>
      <p:cxnSp>
        <p:nvCxnSpPr>
          <p:cNvPr id="95" name="Straight Arrow Connector 94"/>
          <p:cNvCxnSpPr/>
          <p:nvPr/>
        </p:nvCxnSpPr>
        <p:spPr>
          <a:xfrm>
            <a:off x="6217126" y="6544310"/>
            <a:ext cx="34058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a:off x="6578280" y="6543382"/>
            <a:ext cx="34058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125946" y="2314381"/>
            <a:ext cx="0" cy="123672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6182123" y="2325700"/>
            <a:ext cx="0" cy="12254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6182123" y="3436303"/>
            <a:ext cx="943823"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6328542" y="3366397"/>
            <a:ext cx="684803" cy="369332"/>
          </a:xfrm>
          <a:prstGeom prst="rect">
            <a:avLst/>
          </a:prstGeom>
          <a:noFill/>
        </p:spPr>
        <p:txBody>
          <a:bodyPr wrap="none" rtlCol="0">
            <a:spAutoFit/>
          </a:bodyPr>
          <a:lstStyle/>
          <a:p>
            <a:r>
              <a:rPr lang="en-US" dirty="0" smtClean="0">
                <a:solidFill>
                  <a:srgbClr val="FF0000"/>
                </a:solidFill>
              </a:rPr>
              <a:t>37 ns</a:t>
            </a:r>
            <a:endParaRPr lang="en-US" dirty="0">
              <a:solidFill>
                <a:srgbClr val="FF0000"/>
              </a:solidFill>
            </a:endParaRPr>
          </a:p>
        </p:txBody>
      </p:sp>
    </p:spTree>
    <p:extLst>
      <p:ext uri="{BB962C8B-B14F-4D97-AF65-F5344CB8AC3E}">
        <p14:creationId xmlns:p14="http://schemas.microsoft.com/office/powerpoint/2010/main" val="4029712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26209</TotalTime>
  <Words>2937</Words>
  <Application>Microsoft Macintosh PowerPoint</Application>
  <PresentationFormat>On-screen Show (4:3)</PresentationFormat>
  <Paragraphs>1175</Paragraphs>
  <Slides>35</Slides>
  <Notes>6</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Reynier Cruz Torres</dc:creator>
  <cp:lastModifiedBy>Reynier Cruz Torres</cp:lastModifiedBy>
  <cp:revision>138</cp:revision>
  <cp:lastPrinted>2017-08-29T15:22:23Z</cp:lastPrinted>
  <dcterms:created xsi:type="dcterms:W3CDTF">2017-08-11T18:00:59Z</dcterms:created>
  <dcterms:modified xsi:type="dcterms:W3CDTF">2017-09-26T17:38:05Z</dcterms:modified>
</cp:coreProperties>
</file>