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259" r:id="rId3"/>
    <p:sldId id="294" r:id="rId4"/>
    <p:sldId id="264" r:id="rId5"/>
    <p:sldId id="274" r:id="rId6"/>
    <p:sldId id="284" r:id="rId7"/>
    <p:sldId id="285" r:id="rId8"/>
    <p:sldId id="286" r:id="rId9"/>
    <p:sldId id="287" r:id="rId10"/>
    <p:sldId id="288" r:id="rId11"/>
    <p:sldId id="297" r:id="rId12"/>
    <p:sldId id="298" r:id="rId13"/>
    <p:sldId id="295" r:id="rId14"/>
    <p:sldId id="258" r:id="rId15"/>
    <p:sldId id="293" r:id="rId16"/>
    <p:sldId id="289" r:id="rId17"/>
    <p:sldId id="290" r:id="rId18"/>
    <p:sldId id="291" r:id="rId19"/>
    <p:sldId id="292" r:id="rId20"/>
    <p:sldId id="296" r:id="rId21"/>
    <p:sldId id="311" r:id="rId22"/>
    <p:sldId id="312" r:id="rId23"/>
    <p:sldId id="313" r:id="rId24"/>
    <p:sldId id="314" r:id="rId25"/>
    <p:sldId id="265" r:id="rId26"/>
    <p:sldId id="307" r:id="rId27"/>
    <p:sldId id="308" r:id="rId28"/>
    <p:sldId id="269" r:id="rId29"/>
    <p:sldId id="270" r:id="rId30"/>
    <p:sldId id="271" r:id="rId31"/>
    <p:sldId id="309" r:id="rId32"/>
    <p:sldId id="310" r:id="rId33"/>
    <p:sldId id="316" r:id="rId34"/>
    <p:sldId id="320" r:id="rId35"/>
    <p:sldId id="319" r:id="rId36"/>
    <p:sldId id="317" r:id="rId37"/>
    <p:sldId id="276" r:id="rId38"/>
    <p:sldId id="277" r:id="rId39"/>
    <p:sldId id="278" r:id="rId40"/>
    <p:sldId id="279" r:id="rId41"/>
    <p:sldId id="281" r:id="rId42"/>
    <p:sldId id="282" r:id="rId43"/>
    <p:sldId id="318" r:id="rId44"/>
    <p:sldId id="266" r:id="rId45"/>
    <p:sldId id="261" r:id="rId46"/>
    <p:sldId id="262" r:id="rId47"/>
    <p:sldId id="263" r:id="rId48"/>
    <p:sldId id="299" r:id="rId49"/>
    <p:sldId id="300" r:id="rId50"/>
    <p:sldId id="301" r:id="rId51"/>
    <p:sldId id="302" r:id="rId52"/>
    <p:sldId id="303" r:id="rId53"/>
    <p:sldId id="305" r:id="rId54"/>
    <p:sldId id="306" r:id="rId5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C3"/>
    <a:srgbClr val="8DFFFC"/>
    <a:srgbClr val="E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0"/>
  </p:normalViewPr>
  <p:slideViewPr>
    <p:cSldViewPr snapToGrid="0" snapToObjects="1">
      <p:cViewPr varScale="1">
        <p:scale>
          <a:sx n="96" d="100"/>
          <a:sy n="96" d="100"/>
        </p:scale>
        <p:origin x="154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BB863-8CD8-F544-A0CC-DA9FBEA4CE9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549AD-A306-114A-B123-3548C22ADD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7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88B8A-0B80-4446-A3A9-BDA2E922D15F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71299-195D-4E46-BABB-EDB37BFDDC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A1644-B4CF-264D-A0C6-E574138753C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898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A1644-B4CF-264D-A0C6-E574138753CA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898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1299-195D-4E46-BABB-EDB37BFDDC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11EA-67AF-2442-8B71-5F7D268220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9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7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3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0E2C-A65A-9D4B-8A80-F98A723CF563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C3DB-EF1A-984A-AB64-873DC8F3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4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microsoft.com/office/2007/relationships/hdphoto" Target="../media/hdphoto3.wdp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0" y="113275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Trigger Setup</a:t>
            </a:r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Reynier Cruz Torres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2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90" name="TextBox 89"/>
          <p:cNvSpPr txBox="1"/>
          <p:nvPr/>
        </p:nvSpPr>
        <p:spPr>
          <a:xfrm>
            <a:off x="1973553" y="2200596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23.4 ns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973553" y="1648728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21.4 ns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1973553" y="1082996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31.4 ns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973553" y="505723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= </a:t>
            </a:r>
            <a:r>
              <a:rPr lang="en-US" sz="2000" dirty="0" smtClean="0"/>
              <a:t>34.4 ns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661090" y="3652314"/>
            <a:ext cx="37166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S2_R delay = l</a:t>
            </a:r>
            <a:r>
              <a:rPr lang="en-US" sz="2800" baseline="-25000" dirty="0" smtClean="0"/>
              <a:t>0</a:t>
            </a:r>
          </a:p>
          <a:p>
            <a:r>
              <a:rPr lang="en-US" sz="2800" dirty="0"/>
              <a:t>S2_L delay = l</a:t>
            </a:r>
            <a:r>
              <a:rPr lang="en-US" sz="2800" baseline="-25000" dirty="0"/>
              <a:t>0</a:t>
            </a:r>
            <a:r>
              <a:rPr lang="en-US" sz="2800" dirty="0"/>
              <a:t> + 3 ns</a:t>
            </a:r>
          </a:p>
          <a:p>
            <a:r>
              <a:rPr lang="en-US" sz="2800" dirty="0"/>
              <a:t>S0_A delay = l</a:t>
            </a:r>
            <a:r>
              <a:rPr lang="en-US" sz="2800" baseline="-25000" dirty="0"/>
              <a:t>0</a:t>
            </a:r>
            <a:r>
              <a:rPr lang="en-US" sz="2800" dirty="0"/>
              <a:t> + 34.4 ns</a:t>
            </a:r>
          </a:p>
          <a:p>
            <a:r>
              <a:rPr lang="en-US" sz="2800" dirty="0"/>
              <a:t>S0_B delay = l</a:t>
            </a:r>
            <a:r>
              <a:rPr lang="en-US" sz="2800" baseline="-25000" dirty="0"/>
              <a:t>0</a:t>
            </a:r>
            <a:r>
              <a:rPr lang="en-US" sz="2800" dirty="0"/>
              <a:t> + 23.4 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69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IMG_48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27" y="3600126"/>
            <a:ext cx="4065176" cy="3048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3303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pic>
        <p:nvPicPr>
          <p:cNvPr id="12" name="Picture 11" descr="IMG_48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0" y="3654259"/>
            <a:ext cx="4065176" cy="304888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63231" y="536012"/>
            <a:ext cx="3235028" cy="2915387"/>
            <a:chOff x="948083" y="1048579"/>
            <a:chExt cx="2575119" cy="2262938"/>
          </a:xfrm>
        </p:grpSpPr>
        <p:grpSp>
          <p:nvGrpSpPr>
            <p:cNvPr id="10" name="Group 9"/>
            <p:cNvGrpSpPr/>
            <p:nvPr/>
          </p:nvGrpSpPr>
          <p:grpSpPr>
            <a:xfrm>
              <a:off x="948083" y="1086199"/>
              <a:ext cx="2575119" cy="2225318"/>
              <a:chOff x="1817730" y="3262247"/>
              <a:chExt cx="3553897" cy="315738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817730" y="3332152"/>
                <a:ext cx="3553897" cy="3087484"/>
                <a:chOff x="1817730" y="3332152"/>
                <a:chExt cx="3553897" cy="3087484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817730" y="3332152"/>
                  <a:ext cx="3460681" cy="3040880"/>
                  <a:chOff x="1817730" y="3332152"/>
                  <a:chExt cx="3460681" cy="3040880"/>
                </a:xfrm>
              </p:grpSpPr>
              <p:pic>
                <p:nvPicPr>
                  <p:cNvPr id="8" name="Picture 7" descr="spectrometer.png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748" t="30655" r="13880" b="10455"/>
                  <a:stretch/>
                </p:blipFill>
                <p:spPr>
                  <a:xfrm>
                    <a:off x="1945905" y="3332152"/>
                    <a:ext cx="3332506" cy="2994278"/>
                  </a:xfrm>
                  <a:prstGeom prst="rect">
                    <a:avLst/>
                  </a:prstGeom>
                </p:spPr>
              </p:pic>
              <p:sp>
                <p:nvSpPr>
                  <p:cNvPr id="4" name="Freeform 3"/>
                  <p:cNvSpPr/>
                  <p:nvPr/>
                </p:nvSpPr>
                <p:spPr>
                  <a:xfrm>
                    <a:off x="1817730" y="4660353"/>
                    <a:ext cx="1934252" cy="1712679"/>
                  </a:xfrm>
                  <a:custGeom>
                    <a:avLst/>
                    <a:gdLst>
                      <a:gd name="connsiteX0" fmla="*/ 69913 w 1934252"/>
                      <a:gd name="connsiteY0" fmla="*/ 0 h 1712679"/>
                      <a:gd name="connsiteX1" fmla="*/ 1538080 w 1934252"/>
                      <a:gd name="connsiteY1" fmla="*/ 1386454 h 1712679"/>
                      <a:gd name="connsiteX2" fmla="*/ 1934252 w 1934252"/>
                      <a:gd name="connsiteY2" fmla="*/ 1677726 h 1712679"/>
                      <a:gd name="connsiteX3" fmla="*/ 1677906 w 1934252"/>
                      <a:gd name="connsiteY3" fmla="*/ 1712679 h 1712679"/>
                      <a:gd name="connsiteX4" fmla="*/ 58261 w 1934252"/>
                      <a:gd name="connsiteY4" fmla="*/ 1712679 h 1712679"/>
                      <a:gd name="connsiteX5" fmla="*/ 46609 w 1934252"/>
                      <a:gd name="connsiteY5" fmla="*/ 1316549 h 1712679"/>
                      <a:gd name="connsiteX6" fmla="*/ 687475 w 1934252"/>
                      <a:gd name="connsiteY6" fmla="*/ 1223342 h 1712679"/>
                      <a:gd name="connsiteX7" fmla="*/ 0 w 1934252"/>
                      <a:gd name="connsiteY7" fmla="*/ 337875 h 1712679"/>
                      <a:gd name="connsiteX8" fmla="*/ 69913 w 1934252"/>
                      <a:gd name="connsiteY8" fmla="*/ 0 h 1712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4252" h="1712679">
                        <a:moveTo>
                          <a:pt x="69913" y="0"/>
                        </a:moveTo>
                        <a:lnTo>
                          <a:pt x="1538080" y="1386454"/>
                        </a:lnTo>
                        <a:lnTo>
                          <a:pt x="1934252" y="1677726"/>
                        </a:lnTo>
                        <a:lnTo>
                          <a:pt x="1677906" y="1712679"/>
                        </a:lnTo>
                        <a:lnTo>
                          <a:pt x="58261" y="1712679"/>
                        </a:lnTo>
                        <a:lnTo>
                          <a:pt x="46609" y="1316549"/>
                        </a:lnTo>
                        <a:lnTo>
                          <a:pt x="687475" y="1223342"/>
                        </a:lnTo>
                        <a:lnTo>
                          <a:pt x="0" y="337875"/>
                        </a:lnTo>
                        <a:lnTo>
                          <a:pt x="699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Freeform 5"/>
                <p:cNvSpPr/>
                <p:nvPr/>
              </p:nvSpPr>
              <p:spPr>
                <a:xfrm>
                  <a:off x="4183111" y="5242897"/>
                  <a:ext cx="1188516" cy="1176739"/>
                </a:xfrm>
                <a:custGeom>
                  <a:avLst/>
                  <a:gdLst>
                    <a:gd name="connsiteX0" fmla="*/ 0 w 1188516"/>
                    <a:gd name="connsiteY0" fmla="*/ 1118484 h 1176739"/>
                    <a:gd name="connsiteX1" fmla="*/ 1153559 w 1188516"/>
                    <a:gd name="connsiteY1" fmla="*/ 0 h 1176739"/>
                    <a:gd name="connsiteX2" fmla="*/ 1188516 w 1188516"/>
                    <a:gd name="connsiteY2" fmla="*/ 454384 h 1176739"/>
                    <a:gd name="connsiteX3" fmla="*/ 419476 w 1188516"/>
                    <a:gd name="connsiteY3" fmla="*/ 1176739 h 1176739"/>
                    <a:gd name="connsiteX4" fmla="*/ 0 w 1188516"/>
                    <a:gd name="connsiteY4" fmla="*/ 1118484 h 1176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8516" h="1176739">
                      <a:moveTo>
                        <a:pt x="0" y="1118484"/>
                      </a:moveTo>
                      <a:lnTo>
                        <a:pt x="1153559" y="0"/>
                      </a:lnTo>
                      <a:lnTo>
                        <a:pt x="1188516" y="454384"/>
                      </a:lnTo>
                      <a:lnTo>
                        <a:pt x="419476" y="1176739"/>
                      </a:lnTo>
                      <a:lnTo>
                        <a:pt x="0" y="11184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Freeform 8"/>
              <p:cNvSpPr/>
              <p:nvPr/>
            </p:nvSpPr>
            <p:spPr>
              <a:xfrm>
                <a:off x="1829383" y="3262247"/>
                <a:ext cx="967125" cy="943721"/>
              </a:xfrm>
              <a:custGeom>
                <a:avLst/>
                <a:gdLst>
                  <a:gd name="connsiteX0" fmla="*/ 58260 w 967125"/>
                  <a:gd name="connsiteY0" fmla="*/ 943721 h 943721"/>
                  <a:gd name="connsiteX1" fmla="*/ 967125 w 967125"/>
                  <a:gd name="connsiteY1" fmla="*/ 34952 h 943721"/>
                  <a:gd name="connsiteX2" fmla="*/ 827300 w 967125"/>
                  <a:gd name="connsiteY2" fmla="*/ 0 h 943721"/>
                  <a:gd name="connsiteX3" fmla="*/ 454432 w 967125"/>
                  <a:gd name="connsiteY3" fmla="*/ 0 h 943721"/>
                  <a:gd name="connsiteX4" fmla="*/ 0 w 967125"/>
                  <a:gd name="connsiteY4" fmla="*/ 535940 h 943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125" h="943721">
                    <a:moveTo>
                      <a:pt x="58260" y="943721"/>
                    </a:moveTo>
                    <a:lnTo>
                      <a:pt x="967125" y="34952"/>
                    </a:lnTo>
                    <a:lnTo>
                      <a:pt x="827300" y="0"/>
                    </a:lnTo>
                    <a:lnTo>
                      <a:pt x="454432" y="0"/>
                    </a:lnTo>
                    <a:lnTo>
                      <a:pt x="0" y="535940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1736166" y="1048579"/>
              <a:ext cx="1782774" cy="1654425"/>
            </a:xfrm>
            <a:custGeom>
              <a:avLst/>
              <a:gdLst>
                <a:gd name="connsiteX0" fmla="*/ 0 w 1782774"/>
                <a:gd name="connsiteY0" fmla="*/ 46604 h 1654425"/>
                <a:gd name="connsiteX1" fmla="*/ 1677905 w 1782774"/>
                <a:gd name="connsiteY1" fmla="*/ 1654425 h 1654425"/>
                <a:gd name="connsiteX2" fmla="*/ 1782774 w 1782774"/>
                <a:gd name="connsiteY2" fmla="*/ 1293248 h 1654425"/>
                <a:gd name="connsiteX3" fmla="*/ 1747817 w 1782774"/>
                <a:gd name="connsiteY3" fmla="*/ 967023 h 1654425"/>
                <a:gd name="connsiteX4" fmla="*/ 687475 w 1782774"/>
                <a:gd name="connsiteY4" fmla="*/ 0 h 1654425"/>
                <a:gd name="connsiteX5" fmla="*/ 0 w 1782774"/>
                <a:gd name="connsiteY5" fmla="*/ 46604 h 16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74" h="1654425">
                  <a:moveTo>
                    <a:pt x="0" y="46604"/>
                  </a:moveTo>
                  <a:lnTo>
                    <a:pt x="1677905" y="1654425"/>
                  </a:lnTo>
                  <a:lnTo>
                    <a:pt x="1782774" y="1293248"/>
                  </a:lnTo>
                  <a:lnTo>
                    <a:pt x="1747817" y="967023"/>
                  </a:lnTo>
                  <a:lnTo>
                    <a:pt x="687475" y="0"/>
                  </a:lnTo>
                  <a:lnTo>
                    <a:pt x="0" y="4660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73470" y="516045"/>
            <a:ext cx="3235028" cy="2915387"/>
            <a:chOff x="948083" y="1048579"/>
            <a:chExt cx="2575119" cy="2262938"/>
          </a:xfrm>
        </p:grpSpPr>
        <p:grpSp>
          <p:nvGrpSpPr>
            <p:cNvPr id="28" name="Group 27"/>
            <p:cNvGrpSpPr/>
            <p:nvPr/>
          </p:nvGrpSpPr>
          <p:grpSpPr>
            <a:xfrm>
              <a:off x="948083" y="1086199"/>
              <a:ext cx="2575119" cy="2225318"/>
              <a:chOff x="1817730" y="3262247"/>
              <a:chExt cx="3553897" cy="315738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817730" y="3332152"/>
                <a:ext cx="3553897" cy="3087484"/>
                <a:chOff x="1817730" y="3332152"/>
                <a:chExt cx="3553897" cy="3087484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817730" y="3332152"/>
                  <a:ext cx="3460681" cy="3040880"/>
                  <a:chOff x="1817730" y="3332152"/>
                  <a:chExt cx="3460681" cy="3040880"/>
                </a:xfrm>
              </p:grpSpPr>
              <p:pic>
                <p:nvPicPr>
                  <p:cNvPr id="34" name="Picture 33" descr="spectrometer.png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748" t="30655" r="13880" b="10455"/>
                  <a:stretch/>
                </p:blipFill>
                <p:spPr>
                  <a:xfrm>
                    <a:off x="1945905" y="3332152"/>
                    <a:ext cx="3332506" cy="2994278"/>
                  </a:xfrm>
                  <a:prstGeom prst="rect">
                    <a:avLst/>
                  </a:prstGeom>
                </p:spPr>
              </p:pic>
              <p:sp>
                <p:nvSpPr>
                  <p:cNvPr id="35" name="Freeform 34"/>
                  <p:cNvSpPr/>
                  <p:nvPr/>
                </p:nvSpPr>
                <p:spPr>
                  <a:xfrm>
                    <a:off x="1817730" y="4660353"/>
                    <a:ext cx="1934252" cy="1712679"/>
                  </a:xfrm>
                  <a:custGeom>
                    <a:avLst/>
                    <a:gdLst>
                      <a:gd name="connsiteX0" fmla="*/ 69913 w 1934252"/>
                      <a:gd name="connsiteY0" fmla="*/ 0 h 1712679"/>
                      <a:gd name="connsiteX1" fmla="*/ 1538080 w 1934252"/>
                      <a:gd name="connsiteY1" fmla="*/ 1386454 h 1712679"/>
                      <a:gd name="connsiteX2" fmla="*/ 1934252 w 1934252"/>
                      <a:gd name="connsiteY2" fmla="*/ 1677726 h 1712679"/>
                      <a:gd name="connsiteX3" fmla="*/ 1677906 w 1934252"/>
                      <a:gd name="connsiteY3" fmla="*/ 1712679 h 1712679"/>
                      <a:gd name="connsiteX4" fmla="*/ 58261 w 1934252"/>
                      <a:gd name="connsiteY4" fmla="*/ 1712679 h 1712679"/>
                      <a:gd name="connsiteX5" fmla="*/ 46609 w 1934252"/>
                      <a:gd name="connsiteY5" fmla="*/ 1316549 h 1712679"/>
                      <a:gd name="connsiteX6" fmla="*/ 687475 w 1934252"/>
                      <a:gd name="connsiteY6" fmla="*/ 1223342 h 1712679"/>
                      <a:gd name="connsiteX7" fmla="*/ 0 w 1934252"/>
                      <a:gd name="connsiteY7" fmla="*/ 337875 h 1712679"/>
                      <a:gd name="connsiteX8" fmla="*/ 69913 w 1934252"/>
                      <a:gd name="connsiteY8" fmla="*/ 0 h 1712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4252" h="1712679">
                        <a:moveTo>
                          <a:pt x="69913" y="0"/>
                        </a:moveTo>
                        <a:lnTo>
                          <a:pt x="1538080" y="1386454"/>
                        </a:lnTo>
                        <a:lnTo>
                          <a:pt x="1934252" y="1677726"/>
                        </a:lnTo>
                        <a:lnTo>
                          <a:pt x="1677906" y="1712679"/>
                        </a:lnTo>
                        <a:lnTo>
                          <a:pt x="58261" y="1712679"/>
                        </a:lnTo>
                        <a:lnTo>
                          <a:pt x="46609" y="1316549"/>
                        </a:lnTo>
                        <a:lnTo>
                          <a:pt x="687475" y="1223342"/>
                        </a:lnTo>
                        <a:lnTo>
                          <a:pt x="0" y="337875"/>
                        </a:lnTo>
                        <a:lnTo>
                          <a:pt x="699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Freeform 32"/>
                <p:cNvSpPr/>
                <p:nvPr/>
              </p:nvSpPr>
              <p:spPr>
                <a:xfrm>
                  <a:off x="4183111" y="5242897"/>
                  <a:ext cx="1188516" cy="1176739"/>
                </a:xfrm>
                <a:custGeom>
                  <a:avLst/>
                  <a:gdLst>
                    <a:gd name="connsiteX0" fmla="*/ 0 w 1188516"/>
                    <a:gd name="connsiteY0" fmla="*/ 1118484 h 1176739"/>
                    <a:gd name="connsiteX1" fmla="*/ 1153559 w 1188516"/>
                    <a:gd name="connsiteY1" fmla="*/ 0 h 1176739"/>
                    <a:gd name="connsiteX2" fmla="*/ 1188516 w 1188516"/>
                    <a:gd name="connsiteY2" fmla="*/ 454384 h 1176739"/>
                    <a:gd name="connsiteX3" fmla="*/ 419476 w 1188516"/>
                    <a:gd name="connsiteY3" fmla="*/ 1176739 h 1176739"/>
                    <a:gd name="connsiteX4" fmla="*/ 0 w 1188516"/>
                    <a:gd name="connsiteY4" fmla="*/ 1118484 h 1176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8516" h="1176739">
                      <a:moveTo>
                        <a:pt x="0" y="1118484"/>
                      </a:moveTo>
                      <a:lnTo>
                        <a:pt x="1153559" y="0"/>
                      </a:lnTo>
                      <a:lnTo>
                        <a:pt x="1188516" y="454384"/>
                      </a:lnTo>
                      <a:lnTo>
                        <a:pt x="419476" y="1176739"/>
                      </a:lnTo>
                      <a:lnTo>
                        <a:pt x="0" y="11184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>
              <a:xfrm>
                <a:off x="1829383" y="3262247"/>
                <a:ext cx="967125" cy="943721"/>
              </a:xfrm>
              <a:custGeom>
                <a:avLst/>
                <a:gdLst>
                  <a:gd name="connsiteX0" fmla="*/ 58260 w 967125"/>
                  <a:gd name="connsiteY0" fmla="*/ 943721 h 943721"/>
                  <a:gd name="connsiteX1" fmla="*/ 967125 w 967125"/>
                  <a:gd name="connsiteY1" fmla="*/ 34952 h 943721"/>
                  <a:gd name="connsiteX2" fmla="*/ 827300 w 967125"/>
                  <a:gd name="connsiteY2" fmla="*/ 0 h 943721"/>
                  <a:gd name="connsiteX3" fmla="*/ 454432 w 967125"/>
                  <a:gd name="connsiteY3" fmla="*/ 0 h 943721"/>
                  <a:gd name="connsiteX4" fmla="*/ 0 w 967125"/>
                  <a:gd name="connsiteY4" fmla="*/ 535940 h 943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125" h="943721">
                    <a:moveTo>
                      <a:pt x="58260" y="943721"/>
                    </a:moveTo>
                    <a:lnTo>
                      <a:pt x="967125" y="34952"/>
                    </a:lnTo>
                    <a:lnTo>
                      <a:pt x="827300" y="0"/>
                    </a:lnTo>
                    <a:lnTo>
                      <a:pt x="454432" y="0"/>
                    </a:lnTo>
                    <a:lnTo>
                      <a:pt x="0" y="535940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28"/>
            <p:cNvSpPr/>
            <p:nvPr/>
          </p:nvSpPr>
          <p:spPr>
            <a:xfrm>
              <a:off x="1736166" y="1048579"/>
              <a:ext cx="1782774" cy="1654425"/>
            </a:xfrm>
            <a:custGeom>
              <a:avLst/>
              <a:gdLst>
                <a:gd name="connsiteX0" fmla="*/ 0 w 1782774"/>
                <a:gd name="connsiteY0" fmla="*/ 46604 h 1654425"/>
                <a:gd name="connsiteX1" fmla="*/ 1677905 w 1782774"/>
                <a:gd name="connsiteY1" fmla="*/ 1654425 h 1654425"/>
                <a:gd name="connsiteX2" fmla="*/ 1782774 w 1782774"/>
                <a:gd name="connsiteY2" fmla="*/ 1293248 h 1654425"/>
                <a:gd name="connsiteX3" fmla="*/ 1747817 w 1782774"/>
                <a:gd name="connsiteY3" fmla="*/ 967023 h 1654425"/>
                <a:gd name="connsiteX4" fmla="*/ 687475 w 1782774"/>
                <a:gd name="connsiteY4" fmla="*/ 0 h 1654425"/>
                <a:gd name="connsiteX5" fmla="*/ 0 w 1782774"/>
                <a:gd name="connsiteY5" fmla="*/ 46604 h 16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74" h="1654425">
                  <a:moveTo>
                    <a:pt x="0" y="46604"/>
                  </a:moveTo>
                  <a:lnTo>
                    <a:pt x="1677905" y="1654425"/>
                  </a:lnTo>
                  <a:lnTo>
                    <a:pt x="1782774" y="1293248"/>
                  </a:lnTo>
                  <a:lnTo>
                    <a:pt x="1747817" y="967023"/>
                  </a:lnTo>
                  <a:lnTo>
                    <a:pt x="687475" y="0"/>
                  </a:lnTo>
                  <a:lnTo>
                    <a:pt x="0" y="4660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H="1">
            <a:off x="2226995" y="2038909"/>
            <a:ext cx="1350206" cy="1350206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207381" y="876056"/>
            <a:ext cx="1350206" cy="1350206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623558" y="841103"/>
            <a:ext cx="934029" cy="195129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510980" y="852754"/>
            <a:ext cx="1" cy="250569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700871" y="2126597"/>
            <a:ext cx="1887982" cy="79132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240244" y="2050560"/>
            <a:ext cx="301998" cy="301998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6424" y="795422"/>
            <a:ext cx="301998" cy="301998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654192" y="4171962"/>
            <a:ext cx="65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S0B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7587" y="4188917"/>
            <a:ext cx="65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S0B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24199" y="548944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S0A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21808" y="548944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S0A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6610" y="119993"/>
            <a:ext cx="2953634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Triggering externally on S2_L(16) &amp; S2_R(</a:t>
            </a:r>
            <a:r>
              <a:rPr lang="en-US" dirty="0"/>
              <a:t>16</a:t>
            </a:r>
            <a:r>
              <a:rPr lang="en-US" dirty="0" smtClean="0"/>
              <a:t>) &amp; S0A &amp; S0B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791104" y="218047"/>
            <a:ext cx="3017898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Triggering externally on S2_L(1) &amp; S2_R(1) &amp; S0A &amp; S0B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573177" y="593820"/>
            <a:ext cx="0" cy="60551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61470" y="135982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674848" y="300077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371709" y="134149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985087" y="298243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433211" y="4089460"/>
            <a:ext cx="355600" cy="2167064"/>
            <a:chOff x="1433211" y="4089460"/>
            <a:chExt cx="355600" cy="216706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433211" y="4089460"/>
              <a:ext cx="0" cy="2167064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433211" y="6164255"/>
              <a:ext cx="355600" cy="0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37911" y="4089460"/>
            <a:ext cx="397095" cy="2167064"/>
            <a:chOff x="337911" y="4089460"/>
            <a:chExt cx="397095" cy="2167064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735006" y="4089460"/>
              <a:ext cx="0" cy="2167064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37911" y="6166132"/>
              <a:ext cx="397095" cy="0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5994667" y="4089460"/>
            <a:ext cx="355600" cy="2167064"/>
            <a:chOff x="1433211" y="4089460"/>
            <a:chExt cx="355600" cy="2167064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433211" y="4089460"/>
              <a:ext cx="0" cy="2167064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433211" y="6164255"/>
              <a:ext cx="355600" cy="0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260579" y="4089460"/>
            <a:ext cx="397095" cy="2167064"/>
            <a:chOff x="337911" y="4089460"/>
            <a:chExt cx="397095" cy="2167064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735006" y="4089460"/>
              <a:ext cx="0" cy="2167064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37911" y="6166132"/>
              <a:ext cx="397095" cy="0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748408" y="59347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21 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64262" y="5796673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9 ns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G_48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75" y="3621414"/>
            <a:ext cx="4079150" cy="3059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3303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grpSp>
        <p:nvGrpSpPr>
          <p:cNvPr id="27" name="Group 26"/>
          <p:cNvGrpSpPr/>
          <p:nvPr/>
        </p:nvGrpSpPr>
        <p:grpSpPr>
          <a:xfrm>
            <a:off x="5173470" y="516045"/>
            <a:ext cx="3235028" cy="2915387"/>
            <a:chOff x="948083" y="1048579"/>
            <a:chExt cx="2575119" cy="2262938"/>
          </a:xfrm>
        </p:grpSpPr>
        <p:grpSp>
          <p:nvGrpSpPr>
            <p:cNvPr id="28" name="Group 27"/>
            <p:cNvGrpSpPr/>
            <p:nvPr/>
          </p:nvGrpSpPr>
          <p:grpSpPr>
            <a:xfrm>
              <a:off x="948083" y="1086199"/>
              <a:ext cx="2575119" cy="2225318"/>
              <a:chOff x="1817730" y="3262247"/>
              <a:chExt cx="3553897" cy="315738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817730" y="3332152"/>
                <a:ext cx="3553897" cy="3087484"/>
                <a:chOff x="1817730" y="3332152"/>
                <a:chExt cx="3553897" cy="3087484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817730" y="3332152"/>
                  <a:ext cx="3460681" cy="3040880"/>
                  <a:chOff x="1817730" y="3332152"/>
                  <a:chExt cx="3460681" cy="3040880"/>
                </a:xfrm>
              </p:grpSpPr>
              <p:pic>
                <p:nvPicPr>
                  <p:cNvPr id="34" name="Picture 33" descr="spectrometer.png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748" t="30655" r="13880" b="10455"/>
                  <a:stretch/>
                </p:blipFill>
                <p:spPr>
                  <a:xfrm>
                    <a:off x="1945905" y="3332152"/>
                    <a:ext cx="3332506" cy="2994278"/>
                  </a:xfrm>
                  <a:prstGeom prst="rect">
                    <a:avLst/>
                  </a:prstGeom>
                </p:spPr>
              </p:pic>
              <p:sp>
                <p:nvSpPr>
                  <p:cNvPr id="35" name="Freeform 34"/>
                  <p:cNvSpPr/>
                  <p:nvPr/>
                </p:nvSpPr>
                <p:spPr>
                  <a:xfrm>
                    <a:off x="1817730" y="4660353"/>
                    <a:ext cx="1934252" cy="1712679"/>
                  </a:xfrm>
                  <a:custGeom>
                    <a:avLst/>
                    <a:gdLst>
                      <a:gd name="connsiteX0" fmla="*/ 69913 w 1934252"/>
                      <a:gd name="connsiteY0" fmla="*/ 0 h 1712679"/>
                      <a:gd name="connsiteX1" fmla="*/ 1538080 w 1934252"/>
                      <a:gd name="connsiteY1" fmla="*/ 1386454 h 1712679"/>
                      <a:gd name="connsiteX2" fmla="*/ 1934252 w 1934252"/>
                      <a:gd name="connsiteY2" fmla="*/ 1677726 h 1712679"/>
                      <a:gd name="connsiteX3" fmla="*/ 1677906 w 1934252"/>
                      <a:gd name="connsiteY3" fmla="*/ 1712679 h 1712679"/>
                      <a:gd name="connsiteX4" fmla="*/ 58261 w 1934252"/>
                      <a:gd name="connsiteY4" fmla="*/ 1712679 h 1712679"/>
                      <a:gd name="connsiteX5" fmla="*/ 46609 w 1934252"/>
                      <a:gd name="connsiteY5" fmla="*/ 1316549 h 1712679"/>
                      <a:gd name="connsiteX6" fmla="*/ 687475 w 1934252"/>
                      <a:gd name="connsiteY6" fmla="*/ 1223342 h 1712679"/>
                      <a:gd name="connsiteX7" fmla="*/ 0 w 1934252"/>
                      <a:gd name="connsiteY7" fmla="*/ 337875 h 1712679"/>
                      <a:gd name="connsiteX8" fmla="*/ 69913 w 1934252"/>
                      <a:gd name="connsiteY8" fmla="*/ 0 h 1712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4252" h="1712679">
                        <a:moveTo>
                          <a:pt x="69913" y="0"/>
                        </a:moveTo>
                        <a:lnTo>
                          <a:pt x="1538080" y="1386454"/>
                        </a:lnTo>
                        <a:lnTo>
                          <a:pt x="1934252" y="1677726"/>
                        </a:lnTo>
                        <a:lnTo>
                          <a:pt x="1677906" y="1712679"/>
                        </a:lnTo>
                        <a:lnTo>
                          <a:pt x="58261" y="1712679"/>
                        </a:lnTo>
                        <a:lnTo>
                          <a:pt x="46609" y="1316549"/>
                        </a:lnTo>
                        <a:lnTo>
                          <a:pt x="687475" y="1223342"/>
                        </a:lnTo>
                        <a:lnTo>
                          <a:pt x="0" y="337875"/>
                        </a:lnTo>
                        <a:lnTo>
                          <a:pt x="699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Freeform 32"/>
                <p:cNvSpPr/>
                <p:nvPr/>
              </p:nvSpPr>
              <p:spPr>
                <a:xfrm>
                  <a:off x="4183111" y="5242897"/>
                  <a:ext cx="1188516" cy="1176739"/>
                </a:xfrm>
                <a:custGeom>
                  <a:avLst/>
                  <a:gdLst>
                    <a:gd name="connsiteX0" fmla="*/ 0 w 1188516"/>
                    <a:gd name="connsiteY0" fmla="*/ 1118484 h 1176739"/>
                    <a:gd name="connsiteX1" fmla="*/ 1153559 w 1188516"/>
                    <a:gd name="connsiteY1" fmla="*/ 0 h 1176739"/>
                    <a:gd name="connsiteX2" fmla="*/ 1188516 w 1188516"/>
                    <a:gd name="connsiteY2" fmla="*/ 454384 h 1176739"/>
                    <a:gd name="connsiteX3" fmla="*/ 419476 w 1188516"/>
                    <a:gd name="connsiteY3" fmla="*/ 1176739 h 1176739"/>
                    <a:gd name="connsiteX4" fmla="*/ 0 w 1188516"/>
                    <a:gd name="connsiteY4" fmla="*/ 1118484 h 1176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8516" h="1176739">
                      <a:moveTo>
                        <a:pt x="0" y="1118484"/>
                      </a:moveTo>
                      <a:lnTo>
                        <a:pt x="1153559" y="0"/>
                      </a:lnTo>
                      <a:lnTo>
                        <a:pt x="1188516" y="454384"/>
                      </a:lnTo>
                      <a:lnTo>
                        <a:pt x="419476" y="1176739"/>
                      </a:lnTo>
                      <a:lnTo>
                        <a:pt x="0" y="11184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>
              <a:xfrm>
                <a:off x="1829383" y="3262247"/>
                <a:ext cx="967125" cy="943721"/>
              </a:xfrm>
              <a:custGeom>
                <a:avLst/>
                <a:gdLst>
                  <a:gd name="connsiteX0" fmla="*/ 58260 w 967125"/>
                  <a:gd name="connsiteY0" fmla="*/ 943721 h 943721"/>
                  <a:gd name="connsiteX1" fmla="*/ 967125 w 967125"/>
                  <a:gd name="connsiteY1" fmla="*/ 34952 h 943721"/>
                  <a:gd name="connsiteX2" fmla="*/ 827300 w 967125"/>
                  <a:gd name="connsiteY2" fmla="*/ 0 h 943721"/>
                  <a:gd name="connsiteX3" fmla="*/ 454432 w 967125"/>
                  <a:gd name="connsiteY3" fmla="*/ 0 h 943721"/>
                  <a:gd name="connsiteX4" fmla="*/ 0 w 967125"/>
                  <a:gd name="connsiteY4" fmla="*/ 535940 h 943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125" h="943721">
                    <a:moveTo>
                      <a:pt x="58260" y="943721"/>
                    </a:moveTo>
                    <a:lnTo>
                      <a:pt x="967125" y="34952"/>
                    </a:lnTo>
                    <a:lnTo>
                      <a:pt x="827300" y="0"/>
                    </a:lnTo>
                    <a:lnTo>
                      <a:pt x="454432" y="0"/>
                    </a:lnTo>
                    <a:lnTo>
                      <a:pt x="0" y="535940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28"/>
            <p:cNvSpPr/>
            <p:nvPr/>
          </p:nvSpPr>
          <p:spPr>
            <a:xfrm>
              <a:off x="1736166" y="1048579"/>
              <a:ext cx="1782774" cy="1654425"/>
            </a:xfrm>
            <a:custGeom>
              <a:avLst/>
              <a:gdLst>
                <a:gd name="connsiteX0" fmla="*/ 0 w 1782774"/>
                <a:gd name="connsiteY0" fmla="*/ 46604 h 1654425"/>
                <a:gd name="connsiteX1" fmla="*/ 1677905 w 1782774"/>
                <a:gd name="connsiteY1" fmla="*/ 1654425 h 1654425"/>
                <a:gd name="connsiteX2" fmla="*/ 1782774 w 1782774"/>
                <a:gd name="connsiteY2" fmla="*/ 1293248 h 1654425"/>
                <a:gd name="connsiteX3" fmla="*/ 1747817 w 1782774"/>
                <a:gd name="connsiteY3" fmla="*/ 967023 h 1654425"/>
                <a:gd name="connsiteX4" fmla="*/ 687475 w 1782774"/>
                <a:gd name="connsiteY4" fmla="*/ 0 h 1654425"/>
                <a:gd name="connsiteX5" fmla="*/ 0 w 1782774"/>
                <a:gd name="connsiteY5" fmla="*/ 46604 h 16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2774" h="1654425">
                  <a:moveTo>
                    <a:pt x="0" y="46604"/>
                  </a:moveTo>
                  <a:lnTo>
                    <a:pt x="1677905" y="1654425"/>
                  </a:lnTo>
                  <a:lnTo>
                    <a:pt x="1782774" y="1293248"/>
                  </a:lnTo>
                  <a:lnTo>
                    <a:pt x="1747817" y="967023"/>
                  </a:lnTo>
                  <a:lnTo>
                    <a:pt x="687475" y="0"/>
                  </a:lnTo>
                  <a:lnTo>
                    <a:pt x="0" y="4660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>
            <a:off x="5882484" y="1421414"/>
            <a:ext cx="1350206" cy="1350206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619856" y="1341493"/>
            <a:ext cx="511241" cy="204762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946643" y="1402913"/>
            <a:ext cx="301998" cy="301998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557587" y="4188917"/>
            <a:ext cx="65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S0B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24199" y="5489446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S0A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91104" y="218047"/>
            <a:ext cx="3017898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Triggering externally on S2_L(8) &amp; S2_R(8) &amp; S0A &amp; S0B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371709" y="134149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985087" y="298243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5865931" y="4089460"/>
            <a:ext cx="355600" cy="2167064"/>
            <a:chOff x="1433211" y="4089460"/>
            <a:chExt cx="355600" cy="2167064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433211" y="4089460"/>
              <a:ext cx="0" cy="2167064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433211" y="6164255"/>
              <a:ext cx="355600" cy="0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724587" y="4089460"/>
            <a:ext cx="397095" cy="2167064"/>
            <a:chOff x="337911" y="4089460"/>
            <a:chExt cx="397095" cy="2167064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735006" y="4089460"/>
              <a:ext cx="0" cy="2167064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37911" y="6166132"/>
              <a:ext cx="397095" cy="0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5105375" y="5796673"/>
            <a:ext cx="68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21 ns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415334" y="1438336"/>
            <a:ext cx="1887982" cy="79132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0443" y="2515670"/>
            <a:ext cx="27006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R</a:t>
            </a:r>
            <a:r>
              <a:rPr lang="en-US" sz="8800" b="1" dirty="0" smtClean="0"/>
              <a:t>HRS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4987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4396911" y="6445457"/>
            <a:ext cx="0" cy="21374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521616" y="5967129"/>
            <a:ext cx="17264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4633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R</a:t>
            </a:r>
            <a:r>
              <a:rPr lang="en-US" sz="2800" b="1" u="sng" dirty="0" smtClean="0"/>
              <a:t>HRS</a:t>
            </a:r>
            <a:endParaRPr lang="en-US" sz="2800" b="1" u="sng" dirty="0"/>
          </a:p>
        </p:txBody>
      </p:sp>
      <p:pic>
        <p:nvPicPr>
          <p:cNvPr id="12" name="Picture 11" descr="S0&amp;S2_RH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69" y="2242618"/>
            <a:ext cx="2737592" cy="43136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23608" y="2505314"/>
            <a:ext cx="338554" cy="360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/>
              <a:t>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9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10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207303" y="4014557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663591" y="4023113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68095" y="411909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26268" y="5833783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2069" y="2574432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380093" y="4223316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96488" y="1175338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5485" y="4714379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5485" y="1175517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2554" y="81542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45487" y="5240874"/>
            <a:ext cx="155226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70761" y="944685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521616" y="5248556"/>
            <a:ext cx="0" cy="7293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16200000">
            <a:off x="6492157" y="4219375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408551" y="1171399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33679" y="5248556"/>
            <a:ext cx="0" cy="75226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57548" y="4710437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57548" y="1171576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444617" y="8114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857550" y="5236933"/>
            <a:ext cx="155226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182825" y="940744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907213" y="6000823"/>
            <a:ext cx="17264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396911" y="984003"/>
            <a:ext cx="0" cy="136159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963101" y="984003"/>
            <a:ext cx="0" cy="56783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396913" y="6654603"/>
            <a:ext cx="566191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247406" y="5121517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359470" y="5125458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1738798" y="5731473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12 ns</a:t>
            </a:r>
            <a:endParaRPr lang="en-US" sz="12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6598505" y="5760543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11 ns</a:t>
            </a:r>
            <a:endParaRPr lang="en-US" sz="1200" i="1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1918159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94 ns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8039399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</a:t>
            </a:r>
            <a:r>
              <a:rPr lang="en-US" sz="1200" dirty="0" smtClean="0"/>
              <a:t>4 ns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372035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55 ns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6493375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 ns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688998" y="4980105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8</a:t>
            </a:r>
            <a:r>
              <a:rPr lang="en-US" sz="1200" i="1" dirty="0" smtClean="0"/>
              <a:t> ns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6807057" y="4972972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7</a:t>
            </a:r>
            <a:r>
              <a:rPr lang="en-US" sz="1200" i="1" dirty="0" smtClean="0"/>
              <a:t> ns</a:t>
            </a:r>
            <a:endParaRPr lang="en-US" sz="1200" i="1" dirty="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4036323" y="154209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 ns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4596467" y="154209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 ns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" y="6469935"/>
            <a:ext cx="18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Italic</a:t>
            </a:r>
            <a:r>
              <a:rPr lang="en-US" dirty="0" smtClean="0"/>
              <a:t> = calculated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0814" y="765697"/>
            <a:ext cx="1350004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19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5092915" y="1429571"/>
            <a:ext cx="3956700" cy="3115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12350" y="5027410"/>
            <a:ext cx="4453316" cy="124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12347" y="3200112"/>
            <a:ext cx="4453317" cy="1562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47" y="438143"/>
            <a:ext cx="445331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2255" y="93207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62255" y="1386462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84084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7865" y="9553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48789" y="13981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2255" y="1890943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16689" y="1992305"/>
            <a:ext cx="244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617563" y="1992305"/>
            <a:ext cx="244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61381" y="1699095"/>
            <a:ext cx="0" cy="2932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618484" y="1141793"/>
            <a:ext cx="0" cy="85051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7561" y="1141794"/>
            <a:ext cx="247467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77839" y="139811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511156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223556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178945" y="2008374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4114120" y="2853062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773203" y="2234626"/>
            <a:ext cx="13409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14119" y="2235567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561383" y="218802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289776" y="222689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180286" y="2025104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154" name="Rectangle 153"/>
          <p:cNvSpPr/>
          <p:nvPr/>
        </p:nvSpPr>
        <p:spPr>
          <a:xfrm>
            <a:off x="5243451" y="263796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78513" y="268456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243451" y="219381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278513" y="22287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4835628" y="2457207"/>
            <a:ext cx="40782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243451" y="309672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5278510" y="314332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6743" y="326488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1555757" y="3495930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1548790" y="3512660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1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1022334" y="3739742"/>
            <a:ext cx="54182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2149244" y="3739742"/>
            <a:ext cx="42998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1022334" y="4299923"/>
            <a:ext cx="274824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83359" y="339722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ns</a:t>
            </a:r>
            <a:endParaRPr lang="en-US" sz="1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147599" y="340894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4114120" y="4015735"/>
            <a:ext cx="721509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4835628" y="2457679"/>
            <a:ext cx="0" cy="155805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428073" y="5369586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448326" y="533315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GC disc</a:t>
            </a:r>
            <a:endParaRPr lang="en-US" sz="1600" dirty="0"/>
          </a:p>
        </p:txBody>
      </p:sp>
      <p:sp>
        <p:nvSpPr>
          <p:cNvPr id="178" name="Rectangle 177"/>
          <p:cNvSpPr/>
          <p:nvPr/>
        </p:nvSpPr>
        <p:spPr>
          <a:xfrm>
            <a:off x="1998621" y="5369586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2018876" y="5414714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GC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80" name="Rectangle 179"/>
          <p:cNvSpPr/>
          <p:nvPr/>
        </p:nvSpPr>
        <p:spPr>
          <a:xfrm>
            <a:off x="3508209" y="5369862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3509550" y="5386591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1022333" y="5630552"/>
            <a:ext cx="97629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2592881" y="5618157"/>
            <a:ext cx="91533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273465" y="5342779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0.3 ns</a:t>
            </a:r>
            <a:endParaRPr lang="en-US" sz="1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806820" y="533195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ns</a:t>
            </a:r>
            <a:endParaRPr lang="en-US" sz="1400" dirty="0"/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5022063" y="3300570"/>
            <a:ext cx="22139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5022063" y="3300572"/>
            <a:ext cx="0" cy="231758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093875" y="5618157"/>
            <a:ext cx="928189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226660" y="533463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93" name="Rectangle 192"/>
          <p:cNvSpPr/>
          <p:nvPr/>
        </p:nvSpPr>
        <p:spPr>
          <a:xfrm>
            <a:off x="7190278" y="1545334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7190278" y="2269027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190278" y="2992876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190278" y="3715888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6059100" y="1699093"/>
            <a:ext cx="113117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5697886" y="2508808"/>
            <a:ext cx="149239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6443620" y="2013259"/>
            <a:ext cx="7466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86234" y="2860890"/>
            <a:ext cx="149239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5697886" y="2295228"/>
            <a:ext cx="3612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6059100" y="1699095"/>
            <a:ext cx="0" cy="59613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686232" y="2753058"/>
            <a:ext cx="75738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6443620" y="2013455"/>
            <a:ext cx="0" cy="73960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7190278" y="171754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(S0||S2)</a:t>
            </a:r>
            <a:endParaRPr lang="en-US" sz="1100" dirty="0"/>
          </a:p>
        </p:txBody>
      </p:sp>
      <p:sp>
        <p:nvSpPr>
          <p:cNvPr id="219" name="TextBox 218"/>
          <p:cNvSpPr txBox="1"/>
          <p:nvPr/>
        </p:nvSpPr>
        <p:spPr>
          <a:xfrm>
            <a:off x="7190278" y="246450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20" name="TextBox 219"/>
          <p:cNvSpPr txBox="1"/>
          <p:nvPr/>
        </p:nvSpPr>
        <p:spPr>
          <a:xfrm>
            <a:off x="7190278" y="322341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(S0||S2)&amp;GC</a:t>
            </a:r>
            <a:endParaRPr lang="en-US" sz="1100" dirty="0"/>
          </a:p>
        </p:txBody>
      </p:sp>
      <p:sp>
        <p:nvSpPr>
          <p:cNvPr id="221" name="TextBox 220"/>
          <p:cNvSpPr txBox="1"/>
          <p:nvPr/>
        </p:nvSpPr>
        <p:spPr>
          <a:xfrm>
            <a:off x="7190278" y="395031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(S0&amp;S2)&amp;GC</a:t>
            </a:r>
            <a:endParaRPr lang="en-US" sz="1100" dirty="0"/>
          </a:p>
        </p:txBody>
      </p:sp>
      <p:cxnSp>
        <p:nvCxnSpPr>
          <p:cNvPr id="222" name="Straight Arrow Connector 221"/>
          <p:cNvCxnSpPr/>
          <p:nvPr/>
        </p:nvCxnSpPr>
        <p:spPr>
          <a:xfrm>
            <a:off x="5697886" y="3223413"/>
            <a:ext cx="149239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443620" y="3950313"/>
            <a:ext cx="7466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5697886" y="3424633"/>
            <a:ext cx="745737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444539" y="3424633"/>
            <a:ext cx="0" cy="52568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8166916" y="3953681"/>
            <a:ext cx="2796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168135" y="2495799"/>
            <a:ext cx="27843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8436762" y="2495799"/>
            <a:ext cx="9809" cy="14545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H="1">
            <a:off x="8168133" y="3228218"/>
            <a:ext cx="55930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8166918" y="1840844"/>
            <a:ext cx="560521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8727437" y="1840846"/>
            <a:ext cx="0" cy="1382569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6552799" y="142708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6552799" y="175443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6552799" y="224487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6560164" y="260300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6560164" y="296614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6571816" y="3687021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8203115" y="1577245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8378819" y="363298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5162827" y="1840994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251" name="TextBox 250"/>
          <p:cNvSpPr txBox="1"/>
          <p:nvPr/>
        </p:nvSpPr>
        <p:spPr>
          <a:xfrm>
            <a:off x="4179182" y="3746294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 ns</a:t>
            </a:r>
            <a:endParaRPr lang="en-US" sz="1400" dirty="0"/>
          </a:p>
        </p:txBody>
      </p:sp>
      <p:sp>
        <p:nvSpPr>
          <p:cNvPr id="129" name="Rectangle 128"/>
          <p:cNvSpPr/>
          <p:nvPr/>
        </p:nvSpPr>
        <p:spPr>
          <a:xfrm>
            <a:off x="532941" y="3551109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32941" y="4005495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79553" y="352780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53194" y="396906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7358" y="5774342"/>
            <a:ext cx="1011457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Analog sum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2180285" y="136894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1564155" y="1698944"/>
            <a:ext cx="616132" cy="15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643120" y="163100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188243" y="1374862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594222" y="3519100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5 ns</a:t>
            </a:r>
            <a:endParaRPr lang="en-US" sz="1400" dirty="0"/>
          </a:p>
        </p:txBody>
      </p:sp>
      <p:sp>
        <p:nvSpPr>
          <p:cNvPr id="146" name="Rectangle 145"/>
          <p:cNvSpPr/>
          <p:nvPr/>
        </p:nvSpPr>
        <p:spPr>
          <a:xfrm>
            <a:off x="2592881" y="3519102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3187137" y="3746886"/>
            <a:ext cx="58343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770573" y="3530549"/>
            <a:ext cx="469787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3737397" y="3817970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594222" y="3527806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5 ns</a:t>
            </a:r>
            <a:endParaRPr lang="en-US" sz="1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3222187" y="3424635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ns</a:t>
            </a:r>
            <a:endParaRPr lang="en-US" sz="1400" dirty="0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1316690" y="1553844"/>
            <a:ext cx="862257" cy="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1538079" y="125275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731867" y="4255015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0.5 or 1? </a:t>
            </a:r>
            <a:r>
              <a:rPr lang="en-US" sz="1400" dirty="0" smtClean="0"/>
              <a:t>ns</a:t>
            </a:r>
            <a:endParaRPr 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314963" y="4551734"/>
            <a:ext cx="219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ns delay (10/02/17)</a:t>
            </a:r>
            <a:endParaRPr lang="en-US" dirty="0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3268827" y="4463557"/>
            <a:ext cx="434156" cy="194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8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2" y="4677407"/>
            <a:ext cx="2484257" cy="1863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4046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1134388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973623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42" y="2680938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or 0.5?</a:t>
            </a:r>
          </a:p>
          <a:p>
            <a:r>
              <a:rPr lang="en-US" sz="1400" dirty="0" smtClean="0"/>
              <a:t> </a:t>
            </a:r>
            <a:r>
              <a:rPr lang="en-US" sz="1400" dirty="0" smtClean="0"/>
              <a:t>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45929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9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S2_R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70" y="250648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S0_A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203499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070775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405939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392187" y="6116518"/>
            <a:ext cx="7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6.2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delay) + 57 + 9.8 + </a:t>
            </a:r>
            <a:r>
              <a:rPr lang="en-US" dirty="0"/>
              <a:t>1</a:t>
            </a:r>
            <a:r>
              <a:rPr lang="en-US" dirty="0" smtClean="0"/>
              <a:t> + 8 + TOF - [(S2_R PMT delay) + </a:t>
            </a:r>
            <a:r>
              <a:rPr lang="en-US" dirty="0"/>
              <a:t>7</a:t>
            </a:r>
            <a:r>
              <a:rPr lang="en-US" dirty="0" smtClean="0"/>
              <a:t>5 + 16 + 24 + 8] = - 6.2 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203499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3" y="-68661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S2_R &amp; S0_A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44420" y="0"/>
            <a:ext cx="109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R</a:t>
            </a:r>
            <a:r>
              <a:rPr lang="en-US" sz="3200" b="1" u="sng" dirty="0" smtClean="0"/>
              <a:t>HRS</a:t>
            </a:r>
            <a:endParaRPr lang="en-US" sz="32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7</a:t>
            </a:r>
            <a:r>
              <a:rPr lang="en-US" sz="1600" dirty="0" smtClean="0"/>
              <a:t>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57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118579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856752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1654" y="1599649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9.8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</a:t>
            </a:r>
            <a:r>
              <a:rPr lang="en-US" dirty="0"/>
              <a:t>delay) - (</a:t>
            </a:r>
            <a:r>
              <a:rPr lang="en-US" dirty="0" smtClean="0"/>
              <a:t>S2_R </a:t>
            </a:r>
            <a:r>
              <a:rPr lang="en-US" dirty="0"/>
              <a:t>PMT delay) </a:t>
            </a:r>
            <a:r>
              <a:rPr lang="en-US" dirty="0" smtClean="0"/>
              <a:t>= -6.2 + 42.2 = 36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36 ns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7256312" y="3017415"/>
            <a:ext cx="41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</a:t>
            </a:r>
            <a:r>
              <a:rPr lang="en-US" sz="1100" dirty="0" smtClean="0"/>
              <a:t> 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572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8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3" y="4677408"/>
            <a:ext cx="2471139" cy="18533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1737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9034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973623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42" y="2680938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</a:t>
            </a:r>
            <a:r>
              <a:rPr lang="en-US" sz="1400" dirty="0" smtClean="0"/>
              <a:t>or 0.5</a:t>
            </a:r>
          </a:p>
          <a:p>
            <a:r>
              <a:rPr lang="en-US" sz="1400" dirty="0" smtClean="0"/>
              <a:t>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18221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S2_L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70" y="250648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S0_A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551824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149111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484275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70522" y="57841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delay) + 57 + 9.8 + </a:t>
            </a:r>
            <a:r>
              <a:rPr lang="en-US" dirty="0"/>
              <a:t>1</a:t>
            </a:r>
            <a:r>
              <a:rPr lang="en-US" dirty="0" smtClean="0"/>
              <a:t> + 8 + TOF - [(S2_L PMT delay) + 75 + 16 + 1 + 8] = 18 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551826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6" y="-68661"/>
            <a:ext cx="252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S2_L &amp; S0_A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57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90871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856752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9.8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</a:t>
            </a:r>
            <a:r>
              <a:rPr lang="en-US" dirty="0"/>
              <a:t>delay) - (</a:t>
            </a:r>
            <a:r>
              <a:rPr lang="en-US" dirty="0" smtClean="0"/>
              <a:t>S2_L </a:t>
            </a:r>
            <a:r>
              <a:rPr lang="en-US" dirty="0"/>
              <a:t>PMT delay) </a:t>
            </a:r>
            <a:r>
              <a:rPr lang="en-US" dirty="0" smtClean="0"/>
              <a:t>= 18 + 19.2 = 37.2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</a:t>
            </a:r>
            <a:r>
              <a:rPr lang="en-US" sz="2000" dirty="0" smtClean="0"/>
              <a:t>= 37.2 ns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8044420" y="0"/>
            <a:ext cx="109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R</a:t>
            </a:r>
            <a:r>
              <a:rPr lang="en-US" sz="3200" b="1" u="sng" dirty="0" smtClean="0"/>
              <a:t>HRS</a:t>
            </a:r>
            <a:endParaRPr lang="en-US" sz="3200" b="1" u="sng" dirty="0"/>
          </a:p>
        </p:txBody>
      </p:sp>
      <p:sp>
        <p:nvSpPr>
          <p:cNvPr id="62" name="TextBox 61"/>
          <p:cNvSpPr txBox="1"/>
          <p:nvPr/>
        </p:nvSpPr>
        <p:spPr>
          <a:xfrm>
            <a:off x="5241654" y="1599649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7256312" y="3017415"/>
            <a:ext cx="41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</a:t>
            </a:r>
            <a:r>
              <a:rPr lang="en-US" sz="1100" dirty="0" smtClean="0"/>
              <a:t> 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558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8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4" y="4658311"/>
            <a:ext cx="2471138" cy="18533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1737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9034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615728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39" y="2323043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18221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S2_L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67" y="2506481"/>
            <a:ext cx="69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S0_B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784095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107591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442755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29002" y="57841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33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delay) + 57 + 10 + 25 + 8 + TOF - [(S2_L PMT delay) + 75 + 16 + 1 + 8] = 33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784095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4" y="-68661"/>
            <a:ext cx="250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S2_L &amp; S0_B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57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90871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614307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</a:t>
            </a:r>
            <a:r>
              <a:rPr lang="en-US" dirty="0"/>
              <a:t>delay) - (</a:t>
            </a:r>
            <a:r>
              <a:rPr lang="en-US" dirty="0" smtClean="0"/>
              <a:t>S2_L </a:t>
            </a:r>
            <a:r>
              <a:rPr lang="en-US" dirty="0"/>
              <a:t>PMT delay) </a:t>
            </a:r>
            <a:r>
              <a:rPr lang="en-US" dirty="0" smtClean="0"/>
              <a:t>= - 5 + 33 = 28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</a:t>
            </a:r>
            <a:r>
              <a:rPr lang="en-US" sz="2000" dirty="0" smtClean="0"/>
              <a:t>= 28 ns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8044420" y="0"/>
            <a:ext cx="109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R</a:t>
            </a:r>
            <a:r>
              <a:rPr lang="en-US" sz="3200" b="1" u="sng" dirty="0" smtClean="0"/>
              <a:t>HRS</a:t>
            </a:r>
            <a:endParaRPr lang="en-US" sz="3200" b="1" u="sng" dirty="0"/>
          </a:p>
        </p:txBody>
      </p:sp>
      <p:sp>
        <p:nvSpPr>
          <p:cNvPr id="62" name="TextBox 61"/>
          <p:cNvSpPr txBox="1"/>
          <p:nvPr/>
        </p:nvSpPr>
        <p:spPr>
          <a:xfrm>
            <a:off x="5241654" y="1599649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7256312" y="3017415"/>
            <a:ext cx="41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</a:t>
            </a:r>
            <a:r>
              <a:rPr lang="en-US" sz="1100" dirty="0" smtClean="0"/>
              <a:t> 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3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8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" y="4658311"/>
            <a:ext cx="2471267" cy="185345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737730" y="14046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718711" y="1134388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 ns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184155" y="145929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65570" y="1100471"/>
            <a:ext cx="69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S2_R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7</a:t>
            </a:r>
            <a:r>
              <a:rPr lang="en-US" sz="1600" dirty="0" smtClean="0"/>
              <a:t>5 ns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93" name="Rectangle 92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5448176" y="118579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295792" y="2615728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065567" y="2506481"/>
            <a:ext cx="69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S0_B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408948" y="501811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214542" y="501811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549706" y="607013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535954" y="5714888"/>
            <a:ext cx="7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9.4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delay) + 57 + 10 + 25 + 8 + TOF - [(S2_R PMT delay) + </a:t>
            </a:r>
            <a:r>
              <a:rPr lang="en-US" dirty="0"/>
              <a:t>7</a:t>
            </a:r>
            <a:r>
              <a:rPr lang="en-US" dirty="0" smtClean="0"/>
              <a:t>5 + 16 + 24 + 8] = 9.4 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408950" y="606482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6" y="-68661"/>
            <a:ext cx="2562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S2_R &amp; S0_B</a:t>
            </a:r>
            <a:endParaRPr lang="en-US" sz="3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57 ns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614307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</a:t>
            </a:r>
            <a:r>
              <a:rPr lang="en-US" dirty="0"/>
              <a:t>delay) - (</a:t>
            </a:r>
            <a:r>
              <a:rPr lang="en-US" dirty="0" smtClean="0"/>
              <a:t>S2_R </a:t>
            </a:r>
            <a:r>
              <a:rPr lang="en-US" dirty="0"/>
              <a:t>PMT delay) </a:t>
            </a:r>
            <a:r>
              <a:rPr lang="en-US" dirty="0" smtClean="0"/>
              <a:t>= 9.4 + 18 = 27.4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27.4 ns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8044420" y="0"/>
            <a:ext cx="109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R</a:t>
            </a:r>
            <a:r>
              <a:rPr lang="en-US" sz="3200" b="1" u="sng" dirty="0" smtClean="0"/>
              <a:t>HRS</a:t>
            </a:r>
            <a:endParaRPr lang="en-US" sz="32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5241654" y="1599649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 ns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6396839" y="2323043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 ns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7256312" y="3017415"/>
            <a:ext cx="417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</a:t>
            </a:r>
            <a:r>
              <a:rPr lang="en-US" sz="1100" dirty="0" smtClean="0"/>
              <a:t> 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765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0&amp;S2_LH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" y="2242618"/>
            <a:ext cx="2936051" cy="4313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5262" y="2505314"/>
            <a:ext cx="338554" cy="360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/>
              <a:t>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9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10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961173" y="4014557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504887" y="4023112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70694" y="411909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334780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LHRS</a:t>
            </a:r>
            <a:endParaRPr lang="en-US" sz="2800" b="1" u="sng" dirty="0"/>
          </a:p>
        </p:txBody>
      </p:sp>
      <p:sp>
        <p:nvSpPr>
          <p:cNvPr id="77" name="TextBox 76"/>
          <p:cNvSpPr txBox="1"/>
          <p:nvPr/>
        </p:nvSpPr>
        <p:spPr>
          <a:xfrm>
            <a:off x="1990608" y="2574432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990610" y="5840629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pic>
        <p:nvPicPr>
          <p:cNvPr id="46" name="Picture 45" descr="S0&amp;S2_RH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63" y="2242618"/>
            <a:ext cx="2737592" cy="431360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772802" y="2505314"/>
            <a:ext cx="338554" cy="360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/>
              <a:t>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9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10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16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656495" y="4014557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7112786" y="4023113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617289" y="411909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75461" y="5833783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1262" y="2574432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158784" y="6334780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RHRS</a:t>
            </a:r>
            <a:endParaRPr lang="en-US" sz="2800" b="1" u="sng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576291" y="1762057"/>
            <a:ext cx="0" cy="4988677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7691" y="423351"/>
            <a:ext cx="7991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S0A and S0B have different meanings in the two arms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84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44420" y="0"/>
            <a:ext cx="109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R</a:t>
            </a:r>
            <a:r>
              <a:rPr lang="en-US" sz="3200" b="1" u="sng" dirty="0" smtClean="0"/>
              <a:t>HRS</a:t>
            </a:r>
            <a:endParaRPr lang="en-US" sz="32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661090" y="3652314"/>
            <a:ext cx="34440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S2_L delay = l</a:t>
            </a:r>
            <a:r>
              <a:rPr lang="en-US" sz="2800" baseline="-25000" dirty="0"/>
              <a:t>1</a:t>
            </a:r>
            <a:endParaRPr lang="en-US" sz="2800" baseline="-25000" dirty="0" smtClean="0"/>
          </a:p>
          <a:p>
            <a:r>
              <a:rPr lang="en-US" sz="2800" dirty="0" smtClean="0"/>
              <a:t>S2_R </a:t>
            </a:r>
            <a:r>
              <a:rPr lang="en-US" sz="2800" dirty="0"/>
              <a:t>delay = </a:t>
            </a:r>
            <a:r>
              <a:rPr lang="en-US" sz="2800" dirty="0" smtClean="0"/>
              <a:t>l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1 </a:t>
            </a:r>
            <a:r>
              <a:rPr lang="en-US" sz="2800" dirty="0"/>
              <a:t>ns</a:t>
            </a:r>
          </a:p>
          <a:p>
            <a:r>
              <a:rPr lang="en-US" sz="2800" dirty="0"/>
              <a:t>S0_A delay = </a:t>
            </a:r>
            <a:r>
              <a:rPr lang="en-US" sz="2800" dirty="0" smtClean="0"/>
              <a:t>l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37 </a:t>
            </a:r>
            <a:r>
              <a:rPr lang="en-US" sz="2800" dirty="0"/>
              <a:t>ns</a:t>
            </a:r>
          </a:p>
          <a:p>
            <a:r>
              <a:rPr lang="en-US" sz="2800" dirty="0"/>
              <a:t>S0_B delay = </a:t>
            </a:r>
            <a:r>
              <a:rPr lang="en-US" sz="2800" dirty="0" smtClean="0"/>
              <a:t>l</a:t>
            </a:r>
            <a:r>
              <a:rPr lang="en-US" sz="2800" baseline="-25000" dirty="0"/>
              <a:t>1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28 </a:t>
            </a:r>
            <a:r>
              <a:rPr lang="en-US" sz="2800" dirty="0"/>
              <a:t>ns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76635" y="992123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36 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76635" y="1597968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</a:t>
            </a:r>
            <a:r>
              <a:rPr lang="en-US" sz="2000" dirty="0" smtClean="0"/>
              <a:t>= 37.2 ns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76635" y="2146482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</a:t>
            </a:r>
            <a:r>
              <a:rPr lang="en-US" sz="2000" dirty="0" smtClean="0"/>
              <a:t>= 28 ns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6635" y="2698992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27.4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76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Sep 21, 16 08 5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13" y="421061"/>
            <a:ext cx="2751544" cy="2063462"/>
          </a:xfrm>
          <a:prstGeom prst="rect">
            <a:avLst/>
          </a:prstGeom>
        </p:spPr>
      </p:pic>
      <p:pic>
        <p:nvPicPr>
          <p:cNvPr id="5" name="Picture 4" descr="Photo Sep 21, 16 11 25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13" y="2570000"/>
            <a:ext cx="2751281" cy="2063658"/>
          </a:xfrm>
          <a:prstGeom prst="rect">
            <a:avLst/>
          </a:prstGeom>
        </p:spPr>
      </p:pic>
      <p:pic>
        <p:nvPicPr>
          <p:cNvPr id="6" name="Picture 5" descr="Photo Sep 21, 16 12 35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50" y="4714750"/>
            <a:ext cx="2751543" cy="206365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166780" y="887791"/>
            <a:ext cx="1654239" cy="768574"/>
            <a:chOff x="3430317" y="918539"/>
            <a:chExt cx="1654239" cy="768574"/>
          </a:xfrm>
        </p:grpSpPr>
        <p:cxnSp>
          <p:nvCxnSpPr>
            <p:cNvPr id="20" name="Elbow Connector 19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384788" y="1129232"/>
            <a:ext cx="1654239" cy="768574"/>
            <a:chOff x="3430317" y="918539"/>
            <a:chExt cx="1654239" cy="768574"/>
          </a:xfrm>
        </p:grpSpPr>
        <p:cxnSp>
          <p:nvCxnSpPr>
            <p:cNvPr id="26" name="Elbow Connector 25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893286" y="1362011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8.20 ns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988704" y="1422044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839353" y="1422044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763004" y="3039589"/>
            <a:ext cx="1654239" cy="405628"/>
            <a:chOff x="3430317" y="918539"/>
            <a:chExt cx="1654239" cy="768574"/>
          </a:xfrm>
        </p:grpSpPr>
        <p:cxnSp>
          <p:nvCxnSpPr>
            <p:cNvPr id="34" name="Elbow Connector 33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03519" y="3272242"/>
            <a:ext cx="1654239" cy="768574"/>
            <a:chOff x="3430317" y="918539"/>
            <a:chExt cx="1654239" cy="768574"/>
          </a:xfrm>
        </p:grpSpPr>
        <p:cxnSp>
          <p:nvCxnSpPr>
            <p:cNvPr id="37" name="Elbow Connector 36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089783" y="3288286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14.0 ns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230143" y="3358516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217386" y="3358516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816103" y="5153662"/>
            <a:ext cx="1654239" cy="811277"/>
            <a:chOff x="3430317" y="918539"/>
            <a:chExt cx="1654239" cy="768574"/>
          </a:xfrm>
        </p:grpSpPr>
        <p:cxnSp>
          <p:nvCxnSpPr>
            <p:cNvPr id="43" name="Elbow Connector 42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576313" y="5403596"/>
            <a:ext cx="1654239" cy="768574"/>
            <a:chOff x="3430317" y="918539"/>
            <a:chExt cx="1654239" cy="768574"/>
          </a:xfrm>
        </p:grpSpPr>
        <p:cxnSp>
          <p:nvCxnSpPr>
            <p:cNvPr id="46" name="Elbow Connector 45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230143" y="5521337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8.80 ns</a:t>
            </a:r>
            <a:endParaRPr lang="en-US" sz="16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403519" y="5580581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265799" y="5580581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60097" y="1838890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5839353" y="3965366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6040641" y="6090919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4981448" y="561812"/>
            <a:ext cx="77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S0||S2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5396784" y="2694548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(S0||S2)&amp;GC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5478580" y="4837350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(S0&amp;S2)&amp;GC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86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 Sep 21, 16 21 14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52" y="410594"/>
            <a:ext cx="2751283" cy="2063658"/>
          </a:xfrm>
          <a:prstGeom prst="rect">
            <a:avLst/>
          </a:prstGeom>
        </p:spPr>
      </p:pic>
      <p:pic>
        <p:nvPicPr>
          <p:cNvPr id="11" name="Picture 10" descr="Photo Sep 21, 16 22 50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52" y="2576326"/>
            <a:ext cx="2751543" cy="2063463"/>
          </a:xfrm>
          <a:prstGeom prst="rect">
            <a:avLst/>
          </a:prstGeom>
        </p:spPr>
      </p:pic>
      <p:pic>
        <p:nvPicPr>
          <p:cNvPr id="12" name="Picture 11" descr="Photo Sep 21, 16 25 47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28" y="4721076"/>
            <a:ext cx="2751543" cy="206365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013974" y="933025"/>
            <a:ext cx="1654239" cy="430020"/>
            <a:chOff x="3430317" y="918539"/>
            <a:chExt cx="1654239" cy="768574"/>
          </a:xfrm>
        </p:grpSpPr>
        <p:cxnSp>
          <p:nvCxnSpPr>
            <p:cNvPr id="17" name="Elbow Connector 16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51878" y="1010510"/>
            <a:ext cx="1654239" cy="1060568"/>
            <a:chOff x="3430317" y="918539"/>
            <a:chExt cx="1654239" cy="768574"/>
          </a:xfrm>
        </p:grpSpPr>
        <p:cxnSp>
          <p:nvCxnSpPr>
            <p:cNvPr id="20" name="Elbow Connector 19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729895" y="1140848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8.80 ns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42419" y="1206120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703007" y="1206120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153551" y="3172612"/>
            <a:ext cx="2645344" cy="405628"/>
            <a:chOff x="3430317" y="918539"/>
            <a:chExt cx="1654239" cy="768574"/>
          </a:xfrm>
        </p:grpSpPr>
        <p:cxnSp>
          <p:nvCxnSpPr>
            <p:cNvPr id="26" name="Elbow Connector 25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828393" y="3247862"/>
            <a:ext cx="1613356" cy="1019257"/>
            <a:chOff x="3430317" y="918539"/>
            <a:chExt cx="1654239" cy="768574"/>
          </a:xfrm>
        </p:grpSpPr>
        <p:cxnSp>
          <p:nvCxnSpPr>
            <p:cNvPr id="29" name="Elbow Connector 28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936496" y="3403671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23.6 ns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642668" y="3412467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870509" y="3412467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235861" y="5295340"/>
            <a:ext cx="2343118" cy="811277"/>
            <a:chOff x="3430317" y="918539"/>
            <a:chExt cx="1654239" cy="768574"/>
          </a:xfrm>
        </p:grpSpPr>
        <p:cxnSp>
          <p:nvCxnSpPr>
            <p:cNvPr id="35" name="Elbow Connector 34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018660" y="5367744"/>
            <a:ext cx="1654239" cy="1014179"/>
            <a:chOff x="3430317" y="918539"/>
            <a:chExt cx="1654239" cy="768574"/>
          </a:xfrm>
        </p:grpSpPr>
        <p:cxnSp>
          <p:nvCxnSpPr>
            <p:cNvPr id="38" name="Elbow Connector 37"/>
            <p:cNvCxnSpPr/>
            <p:nvPr/>
          </p:nvCxnSpPr>
          <p:spPr>
            <a:xfrm>
              <a:off x="3430317" y="918539"/>
              <a:ext cx="88101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rot="10800000" flipV="1">
              <a:off x="4197195" y="918539"/>
              <a:ext cx="887361" cy="768574"/>
            </a:xfrm>
            <a:prstGeom prst="bentConnector3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752735" y="5527464"/>
            <a:ext cx="78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16.6 ns</a:t>
            </a:r>
            <a:endParaRPr lang="en-US" sz="16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842419" y="5586907"/>
            <a:ext cx="6092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865823" y="5586907"/>
            <a:ext cx="4708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20577" y="1785444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271359" y="3972598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444520" y="6097245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984926" y="568138"/>
            <a:ext cx="77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S0||S2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4979151" y="2864859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(S0||S2)&amp;GC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057296" y="4980216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(S0&amp;S2)&amp;GC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67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2125" y="46163"/>
            <a:ext cx="8927230" cy="3304864"/>
            <a:chOff x="6492246" y="1575218"/>
            <a:chExt cx="2239070" cy="3868097"/>
          </a:xfrm>
        </p:grpSpPr>
        <p:grpSp>
          <p:nvGrpSpPr>
            <p:cNvPr id="57" name="Group 56"/>
            <p:cNvGrpSpPr/>
            <p:nvPr/>
          </p:nvGrpSpPr>
          <p:grpSpPr>
            <a:xfrm>
              <a:off x="6492246" y="4334668"/>
              <a:ext cx="1654239" cy="768574"/>
              <a:chOff x="3430317" y="918539"/>
              <a:chExt cx="1654239" cy="768574"/>
            </a:xfrm>
          </p:grpSpPr>
          <p:cxnSp>
            <p:nvCxnSpPr>
              <p:cNvPr id="58" name="Elbow Connector 57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58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6710254" y="3513752"/>
              <a:ext cx="1654239" cy="768574"/>
              <a:chOff x="3430317" y="918539"/>
              <a:chExt cx="1654239" cy="768574"/>
            </a:xfrm>
          </p:grpSpPr>
          <p:cxnSp>
            <p:nvCxnSpPr>
              <p:cNvPr id="61" name="Elbow Connector 60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7077077" y="2173321"/>
              <a:ext cx="1654239" cy="405628"/>
              <a:chOff x="3430317" y="918539"/>
              <a:chExt cx="1654239" cy="768574"/>
            </a:xfrm>
          </p:grpSpPr>
          <p:cxnSp>
            <p:nvCxnSpPr>
              <p:cNvPr id="69" name="Elbow Connector 68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6950044" y="2637339"/>
              <a:ext cx="1654239" cy="811277"/>
              <a:chOff x="3430317" y="918539"/>
              <a:chExt cx="1654239" cy="768574"/>
            </a:xfrm>
          </p:grpSpPr>
          <p:cxnSp>
            <p:nvCxnSpPr>
              <p:cNvPr id="80" name="Elbow Connector 79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Straight Connector 90"/>
            <p:cNvCxnSpPr/>
            <p:nvPr/>
          </p:nvCxnSpPr>
          <p:spPr>
            <a:xfrm flipV="1">
              <a:off x="6934769" y="1575218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7149210" y="1575218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391555" y="1584189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516508" y="1584189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1886476" y="2027025"/>
            <a:ext cx="854981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741457" y="2027025"/>
            <a:ext cx="966236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707693" y="2027025"/>
            <a:ext cx="498191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3273" y="203711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8.2 ns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2911782" y="203711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8.8 ns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3683587" y="203711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5.2 ns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7545" y="182155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RHRS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2125" y="3575371"/>
            <a:ext cx="8927230" cy="3201863"/>
            <a:chOff x="5907325" y="1489559"/>
            <a:chExt cx="3214815" cy="3868097"/>
          </a:xfrm>
        </p:grpSpPr>
        <p:grpSp>
          <p:nvGrpSpPr>
            <p:cNvPr id="71" name="Group 70"/>
            <p:cNvGrpSpPr/>
            <p:nvPr/>
          </p:nvGrpSpPr>
          <p:grpSpPr>
            <a:xfrm>
              <a:off x="5907325" y="4745498"/>
              <a:ext cx="1654239" cy="430020"/>
              <a:chOff x="3430317" y="918539"/>
              <a:chExt cx="1654239" cy="768574"/>
            </a:xfrm>
          </p:grpSpPr>
          <p:cxnSp>
            <p:nvCxnSpPr>
              <p:cNvPr id="72" name="Elbow Connector 71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72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6145229" y="3601883"/>
              <a:ext cx="1654239" cy="1060568"/>
              <a:chOff x="3430317" y="918539"/>
              <a:chExt cx="1654239" cy="768574"/>
            </a:xfrm>
          </p:grpSpPr>
          <p:cxnSp>
            <p:nvCxnSpPr>
              <p:cNvPr id="75" name="Elbow Connector 74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75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476796" y="2238453"/>
              <a:ext cx="2645344" cy="405628"/>
              <a:chOff x="3430317" y="918539"/>
              <a:chExt cx="1654239" cy="768574"/>
            </a:xfrm>
          </p:grpSpPr>
          <p:cxnSp>
            <p:nvCxnSpPr>
              <p:cNvPr id="78" name="Elbow Connector 77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6390005" y="2710122"/>
              <a:ext cx="2343118" cy="811277"/>
              <a:chOff x="3430317" y="918539"/>
              <a:chExt cx="1654239" cy="768574"/>
            </a:xfrm>
          </p:grpSpPr>
          <p:cxnSp>
            <p:nvCxnSpPr>
              <p:cNvPr id="84" name="Elbow Connector 83"/>
              <p:cNvCxnSpPr/>
              <p:nvPr/>
            </p:nvCxnSpPr>
            <p:spPr>
              <a:xfrm>
                <a:off x="3430317" y="918539"/>
                <a:ext cx="881011" cy="768574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/>
              <p:cNvCxnSpPr/>
              <p:nvPr/>
            </p:nvCxnSpPr>
            <p:spPr>
              <a:xfrm rot="10800000" flipV="1">
                <a:off x="4197195" y="918539"/>
                <a:ext cx="887361" cy="768574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 flipV="1">
              <a:off x="6350007" y="1489559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582746" y="1489559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017460" y="1498530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182072" y="1498530"/>
              <a:ext cx="0" cy="385912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/>
          <p:cNvCxnSpPr/>
          <p:nvPr/>
        </p:nvCxnSpPr>
        <p:spPr>
          <a:xfrm flipH="1">
            <a:off x="0" y="3469384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7545" y="3578446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LHRS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358471" y="4939110"/>
            <a:ext cx="639233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970743" y="4939110"/>
            <a:ext cx="1208945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204862" y="4939110"/>
            <a:ext cx="457112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386249" y="4968041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8.8 ns</a:t>
            </a:r>
            <a:endParaRPr lang="en-US" sz="1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284758" y="4968041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16.6 ns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215319" y="496804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 ns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85467" y="5944170"/>
            <a:ext cx="77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S0||S2</a:t>
            </a:r>
            <a:endParaRPr lang="en-US" sz="1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85467" y="2083781"/>
            <a:ext cx="77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S0||S2</a:t>
            </a:r>
            <a:endParaRPr lang="en-US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70961" y="1416444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70961" y="5036645"/>
            <a:ext cx="72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537153" y="903742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S0&amp;S2&amp;GC</a:t>
            </a:r>
            <a:endParaRPr lang="en-US" sz="1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537153" y="4524651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S0&amp;S2&amp;GC</a:t>
            </a:r>
            <a:endParaRPr lang="en-US" sz="16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786859" y="3881145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(S0||S2)&amp;GC</a:t>
            </a:r>
            <a:endParaRPr lang="en-US" sz="16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786859" y="231396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(S0||S2)&amp;GC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66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165" y="1735982"/>
            <a:ext cx="5662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Fake signal for coincidence trigger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9876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176425">
            <a:off x="6582464" y="3833001"/>
            <a:ext cx="1288149" cy="1758382"/>
            <a:chOff x="3944590" y="2051448"/>
            <a:chExt cx="1288149" cy="1758382"/>
          </a:xfrm>
        </p:grpSpPr>
        <p:sp>
          <p:nvSpPr>
            <p:cNvPr id="5" name="Rectangle 4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054502" y="3370235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94150" y="328325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 rot="13106340">
            <a:off x="1391936" y="3808005"/>
            <a:ext cx="1288149" cy="1758382"/>
            <a:chOff x="3944590" y="2051448"/>
            <a:chExt cx="1288149" cy="1758382"/>
          </a:xfrm>
        </p:grpSpPr>
        <p:sp>
          <p:nvSpPr>
            <p:cNvPr id="43" name="Rectangle 42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047912" y="2455519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0863292">
              <a:off x="4325369" y="217541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cxnSp>
        <p:nvCxnSpPr>
          <p:cNvPr id="13" name="Straight Connector 12"/>
          <p:cNvCxnSpPr>
            <a:stCxn id="44" idx="2"/>
          </p:cNvCxnSpPr>
          <p:nvPr/>
        </p:nvCxnSpPr>
        <p:spPr>
          <a:xfrm flipH="1" flipV="1">
            <a:off x="2105201" y="1196679"/>
            <a:ext cx="15947" cy="243562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8"/>
            <a:ext cx="0" cy="433464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9" y="1196679"/>
            <a:ext cx="0" cy="341329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7"/>
            <a:ext cx="0" cy="349805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328001" y="4059693"/>
            <a:ext cx="3361539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688939" y="4059693"/>
            <a:ext cx="3139176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4694791" y="6447407"/>
            <a:ext cx="0" cy="257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6200000">
            <a:off x="2382836" y="170045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 ns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1649342" y="170045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 ns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5400000">
            <a:off x="6199060" y="184064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 ns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39732" y="184064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ns</a:t>
            </a:r>
            <a:endParaRPr lang="en-US" dirty="0"/>
          </a:p>
        </p:txBody>
      </p:sp>
      <p:sp>
        <p:nvSpPr>
          <p:cNvPr id="62" name="Explosion 2 61"/>
          <p:cNvSpPr/>
          <p:nvPr/>
        </p:nvSpPr>
        <p:spPr>
          <a:xfrm>
            <a:off x="2418244" y="4778823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 2 89"/>
          <p:cNvSpPr/>
          <p:nvPr/>
        </p:nvSpPr>
        <p:spPr>
          <a:xfrm>
            <a:off x="1501965" y="4097537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 2 90"/>
          <p:cNvSpPr/>
          <p:nvPr/>
        </p:nvSpPr>
        <p:spPr>
          <a:xfrm>
            <a:off x="6554952" y="4771733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xplosion 2 91"/>
          <p:cNvSpPr/>
          <p:nvPr/>
        </p:nvSpPr>
        <p:spPr>
          <a:xfrm>
            <a:off x="7459608" y="4066025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 rot="2369632">
            <a:off x="2207711" y="4996677"/>
            <a:ext cx="37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rot="19362832">
            <a:off x="6288006" y="4903096"/>
            <a:ext cx="109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 + 20 ns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5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3" y="83658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83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397197" y="845619"/>
            <a:ext cx="1823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</a:t>
            </a:r>
            <a:r>
              <a:rPr lang="en-US" sz="1400" dirty="0" err="1"/>
              <a:t>t</a:t>
            </a:r>
            <a:r>
              <a:rPr lang="en-US" sz="1400" baseline="-25000" dirty="0" err="1"/>
              <a:t>PMT</a:t>
            </a:r>
            <a:r>
              <a:rPr lang="en-US" sz="1400" dirty="0"/>
              <a:t> </a:t>
            </a:r>
            <a:r>
              <a:rPr lang="en-US" sz="1400" dirty="0" smtClean="0"/>
              <a:t>+ 34ns </a:t>
            </a:r>
            <a:r>
              <a:rPr lang="en-US" sz="1400" dirty="0"/>
              <a:t>+ </a:t>
            </a:r>
            <a:r>
              <a:rPr lang="en-US" sz="1400" dirty="0" smtClean="0"/>
              <a:t>69ns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994049" y="528803"/>
            <a:ext cx="1732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PMT</a:t>
            </a:r>
            <a:r>
              <a:rPr lang="en-US" sz="1400" dirty="0" smtClean="0"/>
              <a:t> + 5ns + 95ns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9528" y="824632"/>
            <a:ext cx="2299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</a:t>
            </a:r>
            <a:r>
              <a:rPr lang="en-US" sz="1400" dirty="0"/>
              <a:t>+ </a:t>
            </a:r>
            <a:r>
              <a:rPr lang="en-US" sz="1400" dirty="0" err="1"/>
              <a:t>t</a:t>
            </a:r>
            <a:r>
              <a:rPr lang="en-US" sz="1400" baseline="-25000" dirty="0" err="1"/>
              <a:t>PMT</a:t>
            </a:r>
            <a:r>
              <a:rPr lang="en-US" sz="1400" dirty="0"/>
              <a:t> + </a:t>
            </a:r>
            <a:r>
              <a:rPr lang="en-US" sz="1400" dirty="0" smtClean="0"/>
              <a:t>28ns+ 20ns + 57ns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569155" y="0"/>
            <a:ext cx="2594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t0+ </a:t>
            </a:r>
            <a:r>
              <a:rPr lang="en-US" sz="1400" dirty="0" err="1"/>
              <a:t>t</a:t>
            </a:r>
            <a:r>
              <a:rPr lang="en-US" sz="1400" baseline="-25000" dirty="0" err="1"/>
              <a:t>PMT</a:t>
            </a:r>
            <a:r>
              <a:rPr lang="en-US" sz="1400" dirty="0"/>
              <a:t> + </a:t>
            </a:r>
            <a:r>
              <a:rPr lang="en-US" sz="1400" dirty="0" smtClean="0"/>
              <a:t>1ns + 20ns + 5ns+ 75ns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629342" y="492132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1642083" y="32996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237933" y="480392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45105" y="4397280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050069" y="438507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123109" y="2876981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856757" y="3853520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421263" y="3914980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8248485" y="4200437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1634860" y="2864221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PMT</a:t>
            </a:r>
            <a:endParaRPr lang="en-US" baseline="-25000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2106947" y="3833580"/>
            <a:ext cx="116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PMT</a:t>
            </a:r>
            <a:r>
              <a:rPr lang="en-US" dirty="0" smtClean="0"/>
              <a:t>+34 ns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5630266" y="3739286"/>
            <a:ext cx="116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PMT</a:t>
            </a:r>
            <a:r>
              <a:rPr lang="en-US" dirty="0" smtClean="0"/>
              <a:t>+28 ns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854053" y="397869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PMT</a:t>
            </a:r>
            <a:r>
              <a:rPr lang="en-US" dirty="0" smtClean="0"/>
              <a:t>+1 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176425">
            <a:off x="6582464" y="3833001"/>
            <a:ext cx="1288149" cy="1758382"/>
            <a:chOff x="3944590" y="2051448"/>
            <a:chExt cx="1288149" cy="1758382"/>
          </a:xfrm>
        </p:grpSpPr>
        <p:sp>
          <p:nvSpPr>
            <p:cNvPr id="5" name="Rectangle 4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054502" y="3370235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94150" y="328325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 rot="13106340">
            <a:off x="1391936" y="3808005"/>
            <a:ext cx="1288149" cy="1758382"/>
            <a:chOff x="3944590" y="2051448"/>
            <a:chExt cx="1288149" cy="1758382"/>
          </a:xfrm>
        </p:grpSpPr>
        <p:sp>
          <p:nvSpPr>
            <p:cNvPr id="43" name="Rectangle 42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047912" y="2455519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0863292">
              <a:off x="4325369" y="217541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cxnSp>
        <p:nvCxnSpPr>
          <p:cNvPr id="13" name="Straight Connector 12"/>
          <p:cNvCxnSpPr>
            <a:stCxn id="44" idx="2"/>
          </p:cNvCxnSpPr>
          <p:nvPr/>
        </p:nvCxnSpPr>
        <p:spPr>
          <a:xfrm flipH="1" flipV="1">
            <a:off x="2105201" y="1196679"/>
            <a:ext cx="15947" cy="243562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8"/>
            <a:ext cx="0" cy="433464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9" y="1196679"/>
            <a:ext cx="0" cy="341329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7"/>
            <a:ext cx="0" cy="349805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328001" y="4059693"/>
            <a:ext cx="3361539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688939" y="4059693"/>
            <a:ext cx="3139176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4694791" y="6447407"/>
            <a:ext cx="0" cy="257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6200000">
            <a:off x="2382836" y="170045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 ns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1649342" y="170045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 ns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5400000">
            <a:off x="6199060" y="184064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 ns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39732" y="184064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ns</a:t>
            </a:r>
            <a:endParaRPr lang="en-US" dirty="0"/>
          </a:p>
        </p:txBody>
      </p:sp>
      <p:sp>
        <p:nvSpPr>
          <p:cNvPr id="62" name="Explosion 2 61"/>
          <p:cNvSpPr/>
          <p:nvPr/>
        </p:nvSpPr>
        <p:spPr>
          <a:xfrm>
            <a:off x="2418244" y="4778823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 2 89"/>
          <p:cNvSpPr/>
          <p:nvPr/>
        </p:nvSpPr>
        <p:spPr>
          <a:xfrm>
            <a:off x="1501965" y="4097537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 2 90"/>
          <p:cNvSpPr/>
          <p:nvPr/>
        </p:nvSpPr>
        <p:spPr>
          <a:xfrm>
            <a:off x="6554952" y="4771733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xplosion 2 91"/>
          <p:cNvSpPr/>
          <p:nvPr/>
        </p:nvSpPr>
        <p:spPr>
          <a:xfrm>
            <a:off x="7459608" y="4066025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 rot="2369632">
            <a:off x="2207711" y="4996677"/>
            <a:ext cx="37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rot="19362832">
            <a:off x="6288006" y="4903096"/>
            <a:ext cx="109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 + 20 ns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5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3" y="83658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83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397197" y="845619"/>
            <a:ext cx="13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</a:t>
            </a:r>
            <a:r>
              <a:rPr lang="en-US" sz="1400" dirty="0" err="1"/>
              <a:t>t</a:t>
            </a:r>
            <a:r>
              <a:rPr lang="en-US" sz="1400" baseline="-25000" dirty="0" err="1"/>
              <a:t>PMT</a:t>
            </a:r>
            <a:r>
              <a:rPr lang="en-US" sz="1400" dirty="0"/>
              <a:t> </a:t>
            </a:r>
            <a:r>
              <a:rPr lang="en-US" sz="1400" dirty="0" smtClean="0"/>
              <a:t>+ 103ns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994049" y="528803"/>
            <a:ext cx="13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PMT</a:t>
            </a:r>
            <a:r>
              <a:rPr lang="en-US" sz="1400" dirty="0" smtClean="0"/>
              <a:t> + 100ns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319528" y="824632"/>
            <a:ext cx="13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</a:t>
            </a:r>
            <a:r>
              <a:rPr lang="en-US" sz="1400" dirty="0"/>
              <a:t>+ </a:t>
            </a:r>
            <a:r>
              <a:rPr lang="en-US" sz="1400" dirty="0" err="1"/>
              <a:t>t</a:t>
            </a:r>
            <a:r>
              <a:rPr lang="en-US" sz="1400" baseline="-25000" dirty="0" err="1"/>
              <a:t>PMT</a:t>
            </a:r>
            <a:r>
              <a:rPr lang="en-US" sz="1400" dirty="0"/>
              <a:t> + </a:t>
            </a:r>
            <a:r>
              <a:rPr lang="en-US" sz="1400" dirty="0" smtClean="0"/>
              <a:t>105ns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661022" y="0"/>
            <a:ext cx="1356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t0+ </a:t>
            </a:r>
            <a:r>
              <a:rPr lang="en-US" sz="1400" dirty="0" err="1"/>
              <a:t>t</a:t>
            </a:r>
            <a:r>
              <a:rPr lang="en-US" sz="1400" baseline="-25000" dirty="0" err="1"/>
              <a:t>PMT</a:t>
            </a:r>
            <a:r>
              <a:rPr lang="en-US" sz="1400" dirty="0"/>
              <a:t> + </a:t>
            </a:r>
            <a:r>
              <a:rPr lang="en-US" sz="1400" dirty="0" smtClean="0"/>
              <a:t>101ns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629342" y="492132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1642083" y="32996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237933" y="480392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45105" y="4397280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050069" y="438507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123109" y="2876981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856757" y="3853520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421263" y="3914980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8248485" y="4200437"/>
            <a:ext cx="0" cy="755327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1634860" y="2864221"/>
            <a:ext cx="5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PMT</a:t>
            </a:r>
            <a:endParaRPr lang="en-US" baseline="-25000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2106947" y="3833580"/>
            <a:ext cx="116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PMT</a:t>
            </a:r>
            <a:r>
              <a:rPr lang="en-US" dirty="0" smtClean="0"/>
              <a:t>+34 ns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5630266" y="3739286"/>
            <a:ext cx="116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PMT</a:t>
            </a:r>
            <a:r>
              <a:rPr lang="en-US" dirty="0" smtClean="0"/>
              <a:t>+28 ns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854053" y="397869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PMT</a:t>
            </a:r>
            <a:r>
              <a:rPr lang="en-US" dirty="0" smtClean="0"/>
              <a:t>+1 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105201" y="1196679"/>
            <a:ext cx="1" cy="1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9"/>
            <a:ext cx="0" cy="174317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9" y="1196680"/>
            <a:ext cx="0" cy="121437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7"/>
            <a:ext cx="0" cy="123880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5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3" y="83658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83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514141" y="833702"/>
            <a:ext cx="68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t1+3ns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639177" y="537842"/>
            <a:ext cx="33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077974" y="824632"/>
            <a:ext cx="68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t1+5ns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188503" y="0"/>
            <a:ext cx="68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t1+1ns</a:t>
            </a: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46548" y="2411057"/>
            <a:ext cx="889221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88853" y="123111"/>
            <a:ext cx="194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= t0 +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PMT</a:t>
            </a:r>
            <a:r>
              <a:rPr lang="en-US" dirty="0" smtClean="0"/>
              <a:t> + 100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flipH="1" flipV="1">
            <a:off x="2105202" y="1196680"/>
            <a:ext cx="15946" cy="121437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773545" y="23462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677510" y="234623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907723" y="235280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202245" y="236830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2105201" y="1196680"/>
            <a:ext cx="0" cy="315077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7"/>
            <a:ext cx="0" cy="3679572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9" y="1196680"/>
            <a:ext cx="0" cy="315077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5"/>
            <a:ext cx="0" cy="3175194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5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3" y="83658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83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2615505" y="2554598"/>
            <a:ext cx="68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t1+3ns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1832261" y="2486186"/>
            <a:ext cx="33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922514" y="2513954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+ 5ns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748471" y="2512192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+ 1ns</a:t>
            </a:r>
            <a:endParaRPr lang="en-US" sz="1400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9" y="5275565"/>
            <a:ext cx="667439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9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201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80" y="5487949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52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7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9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02031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045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11910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367" y="5252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40514" y="5254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87113" y="39375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91078" y="393758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4563" y="3944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52449" y="395965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320647" y="2813456"/>
            <a:ext cx="0" cy="1533995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2813456"/>
            <a:ext cx="0" cy="1533995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99" idx="2"/>
          </p:cNvCxnSpPr>
          <p:nvPr/>
        </p:nvCxnSpPr>
        <p:spPr>
          <a:xfrm flipV="1">
            <a:off x="2859741" y="2684187"/>
            <a:ext cx="1" cy="166326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100" idx="2"/>
          </p:cNvCxnSpPr>
          <p:nvPr/>
        </p:nvCxnSpPr>
        <p:spPr>
          <a:xfrm flipV="1">
            <a:off x="6418356" y="2684187"/>
            <a:ext cx="1" cy="166326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5" y="245335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609589" y="245335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8" y="2453355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37483" y="2453355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2602822" y="3171245"/>
            <a:ext cx="69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t1+3ns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1030385" y="3249698"/>
            <a:ext cx="33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922514" y="3204200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+ 5ns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749353" y="3249698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+ 1ns</a:t>
            </a:r>
            <a:endParaRPr lang="en-US" sz="1400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9" y="5275565"/>
            <a:ext cx="667439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9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201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80" y="5487949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52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7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9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02031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045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11910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367" y="5252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40514" y="5254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2559" y="39375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91727" y="3937584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4563" y="3944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52449" y="395965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320647" y="1408728"/>
            <a:ext cx="0" cy="1044631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8209" y="1048629"/>
            <a:ext cx="997247" cy="367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S2_R </a:t>
            </a:r>
            <a:r>
              <a:rPr lang="en-US" sz="1200" dirty="0" err="1" smtClean="0"/>
              <a:t>coinc</a:t>
            </a:r>
            <a:r>
              <a:rPr lang="en-US" sz="1200" dirty="0" smtClean="0"/>
              <a:t> module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56983" y="1048629"/>
            <a:ext cx="0" cy="17648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1320916" y="1611853"/>
            <a:ext cx="667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15.8ns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320647" y="608671"/>
            <a:ext cx="0" cy="43995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5917" y="156949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948606" y="655375"/>
            <a:ext cx="440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1ns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2391727" y="1048630"/>
            <a:ext cx="9972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Disc module</a:t>
            </a:r>
            <a:endParaRPr lang="en-US" sz="12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3489012" y="1048629"/>
            <a:ext cx="0" cy="163555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6200000">
            <a:off x="3264940" y="1611852"/>
            <a:ext cx="667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15.4ns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2859739" y="1279462"/>
            <a:ext cx="0" cy="117389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859739" y="608671"/>
            <a:ext cx="0" cy="43995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401810" y="655375"/>
            <a:ext cx="53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26ns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2138985" y="300383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7982485" y="1048631"/>
            <a:ext cx="997247" cy="367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S2_R </a:t>
            </a:r>
            <a:r>
              <a:rPr lang="en-US" sz="1200" dirty="0" err="1" smtClean="0"/>
              <a:t>coinc</a:t>
            </a:r>
            <a:r>
              <a:rPr lang="en-US" sz="1200" dirty="0" smtClean="0"/>
              <a:t> module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5919731" y="1048630"/>
            <a:ext cx="9972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Disc module</a:t>
            </a:r>
            <a:endParaRPr lang="en-US" sz="1200" dirty="0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6418353" y="1279459"/>
            <a:ext cx="0" cy="117389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246617" y="1408726"/>
            <a:ext cx="0" cy="1044631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815211" y="1048627"/>
            <a:ext cx="0" cy="163555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896711" y="1048629"/>
            <a:ext cx="0" cy="17648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7477224" y="1611854"/>
            <a:ext cx="53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5412926" y="1680013"/>
            <a:ext cx="53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18ns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6418353" y="601171"/>
            <a:ext cx="0" cy="43995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8248080" y="608671"/>
            <a:ext cx="0" cy="43995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936430" y="651354"/>
            <a:ext cx="53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25ns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5697601" y="361226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7781451" y="665412"/>
            <a:ext cx="53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24ns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7563457" y="164446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25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0443" y="2515670"/>
            <a:ext cx="25425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LHRS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6332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320647" y="608671"/>
            <a:ext cx="0" cy="373878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08673"/>
            <a:ext cx="0" cy="373877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859741" y="608673"/>
            <a:ext cx="1" cy="373877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78" idx="2"/>
          </p:cNvCxnSpPr>
          <p:nvPr/>
        </p:nvCxnSpPr>
        <p:spPr>
          <a:xfrm flipV="1">
            <a:off x="6418354" y="633095"/>
            <a:ext cx="1" cy="371435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617767" y="2337817"/>
            <a:ext cx="136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 + 48.0ns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596173" y="245393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+ </a:t>
            </a:r>
            <a:r>
              <a:rPr lang="en-US" dirty="0"/>
              <a:t>4</a:t>
            </a:r>
            <a:r>
              <a:rPr lang="en-US" dirty="0" smtClean="0"/>
              <a:t>1ns</a:t>
            </a:r>
            <a:endParaRPr lang="en-US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9" y="5275565"/>
            <a:ext cx="667439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9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201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80" y="5487949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52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7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9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02031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045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11910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367" y="5252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40514" y="5254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2559" y="39375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91727" y="3937584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4563" y="3944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52449" y="395965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917" y="156949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2138985" y="300383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557452" y="226868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+ 16.8ns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100005" y="230311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+ 44.4ns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697601" y="361226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7563457" y="164446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22467" y="113262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= t1+16.8ns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320647" y="608671"/>
            <a:ext cx="0" cy="373878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08673"/>
            <a:ext cx="0" cy="373877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859741" y="608673"/>
            <a:ext cx="1" cy="373877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78" idx="2"/>
          </p:cNvCxnSpPr>
          <p:nvPr/>
        </p:nvCxnSpPr>
        <p:spPr>
          <a:xfrm flipV="1">
            <a:off x="6418354" y="633095"/>
            <a:ext cx="1" cy="371435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617767" y="2337817"/>
            <a:ext cx="136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 + 31ns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596175" y="245393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+ 24ns</a:t>
            </a:r>
            <a:endParaRPr lang="en-US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9" y="5275565"/>
            <a:ext cx="667439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9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201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80" y="5487949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52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7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9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02031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045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11910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367" y="5252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40514" y="5254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2559" y="39375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91727" y="3937584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4563" y="3944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52449" y="395965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917" y="156949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2138985" y="300383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979668" y="2268689"/>
            <a:ext cx="37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189775" y="230311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+ 27ns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697601" y="361226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7563457" y="164446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22467" y="113262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= t1+16.8ns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320647" y="608671"/>
            <a:ext cx="0" cy="373878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08673"/>
            <a:ext cx="0" cy="373877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859741" y="608673"/>
            <a:ext cx="1" cy="373877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78" idx="2"/>
          </p:cNvCxnSpPr>
          <p:nvPr/>
        </p:nvCxnSpPr>
        <p:spPr>
          <a:xfrm flipV="1">
            <a:off x="6418354" y="633095"/>
            <a:ext cx="1" cy="371435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617767" y="2337817"/>
            <a:ext cx="136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39ns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801359" y="245393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32ns</a:t>
            </a:r>
            <a:endParaRPr lang="en-US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9" y="5275565"/>
            <a:ext cx="667439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9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201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80" y="5487949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52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7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9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02031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045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11910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367" y="5252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40514" y="5254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2559" y="39375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91727" y="3937584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4563" y="3944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52449" y="395965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917" y="156949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2138985" y="300383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910113" y="226868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394959" y="230311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35ns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697601" y="361226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7563457" y="164446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22467" y="113262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= t1+16.8ns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3460" y="171268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t2 = 8 ns</a:t>
            </a:r>
          </a:p>
        </p:txBody>
      </p:sp>
    </p:spTree>
    <p:extLst>
      <p:ext uri="{BB962C8B-B14F-4D97-AF65-F5344CB8AC3E}">
        <p14:creationId xmlns:p14="http://schemas.microsoft.com/office/powerpoint/2010/main" val="16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165" y="1735982"/>
            <a:ext cx="5662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Single arm triggers with fake signal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6784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94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80134"/>
            <a:ext cx="3779523" cy="2834643"/>
          </a:xfrm>
          <a:prstGeom prst="rect">
            <a:avLst/>
          </a:prstGeom>
        </p:spPr>
      </p:pic>
      <p:pic>
        <p:nvPicPr>
          <p:cNvPr id="4" name="Picture 3" descr="IMG_4946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19" y="3480134"/>
            <a:ext cx="3779523" cy="28346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44084" y="1735593"/>
            <a:ext cx="792975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7108" y="1735593"/>
            <a:ext cx="570450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37059" y="2897798"/>
            <a:ext cx="1970049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37059" y="1735593"/>
            <a:ext cx="0" cy="1162206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07108" y="1735593"/>
            <a:ext cx="0" cy="1162206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44085" y="1943749"/>
            <a:ext cx="1325755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521255" y="1943749"/>
            <a:ext cx="756304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69840" y="2653710"/>
            <a:ext cx="1251415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69840" y="1943749"/>
            <a:ext cx="1" cy="709961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21254" y="1943749"/>
            <a:ext cx="1" cy="709961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49042" y="1735593"/>
            <a:ext cx="792975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50926" y="1735593"/>
            <a:ext cx="831590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42017" y="2897798"/>
            <a:ext cx="1708909" cy="0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42017" y="1735593"/>
            <a:ext cx="0" cy="1162206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550926" y="1735593"/>
            <a:ext cx="0" cy="1162206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049042" y="1943749"/>
            <a:ext cx="1135837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305723" y="1943749"/>
            <a:ext cx="886874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184879" y="2653710"/>
            <a:ext cx="1138630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84878" y="1943749"/>
            <a:ext cx="1" cy="709961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05722" y="1943749"/>
            <a:ext cx="1" cy="709961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4085" y="1367618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37694" y="296756"/>
            <a:ext cx="333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LHRS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5042652" y="296756"/>
            <a:ext cx="333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</a:t>
            </a:r>
            <a:r>
              <a:rPr lang="en-US" sz="4000" dirty="0" smtClean="0"/>
              <a:t>HRS</a:t>
            </a:r>
            <a:endParaRPr lang="en-US" sz="40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4562937" y="139811"/>
            <a:ext cx="0" cy="651284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744940" y="1211692"/>
            <a:ext cx="0" cy="198064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269841" y="1211692"/>
            <a:ext cx="0" cy="198064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842017" y="1211692"/>
            <a:ext cx="0" cy="198064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184879" y="1211692"/>
            <a:ext cx="0" cy="198064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198695" y="3060913"/>
            <a:ext cx="538364" cy="1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303653" y="3060912"/>
            <a:ext cx="538364" cy="1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184879" y="3060914"/>
            <a:ext cx="538364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69840" y="3060914"/>
            <a:ext cx="538364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01557" y="307256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ns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722460" y="3110802"/>
            <a:ext cx="85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10.4 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165" y="1735982"/>
            <a:ext cx="5662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C</a:t>
            </a:r>
            <a:r>
              <a:rPr lang="en-US" sz="7200" b="1" dirty="0" smtClean="0"/>
              <a:t>oincidence trigger with fake signal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3866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609" y="2576495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8" idx="1"/>
          </p:cNvCxnSpPr>
          <p:nvPr/>
        </p:nvCxnSpPr>
        <p:spPr>
          <a:xfrm flipV="1">
            <a:off x="1709909" y="2735441"/>
            <a:ext cx="70680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-31447" y="1136264"/>
            <a:ext cx="604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LHRS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09738" y="-46606"/>
            <a:ext cx="2725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Coincidence triggers</a:t>
            </a:r>
            <a:endParaRPr lang="en-US" sz="2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85766" y="750232"/>
            <a:ext cx="11373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(S0&amp;S2)&amp;GC</a:t>
            </a:r>
          </a:p>
          <a:p>
            <a:endParaRPr lang="en-US" sz="1400" dirty="0" smtClean="0"/>
          </a:p>
          <a:p>
            <a:r>
              <a:rPr lang="en-US" sz="1400" dirty="0"/>
              <a:t>(</a:t>
            </a:r>
            <a:r>
              <a:rPr lang="en-US" sz="1400" dirty="0" smtClean="0"/>
              <a:t>S0||S2)&amp;GC</a:t>
            </a:r>
          </a:p>
          <a:p>
            <a:endParaRPr lang="en-US" sz="1400" dirty="0" smtClean="0"/>
          </a:p>
          <a:p>
            <a:r>
              <a:rPr lang="en-US" sz="1400" dirty="0" smtClean="0"/>
              <a:t>S0&amp;S2 (T1)</a:t>
            </a:r>
            <a:endParaRPr lang="en-US" sz="1400" dirty="0"/>
          </a:p>
        </p:txBody>
      </p:sp>
      <p:sp>
        <p:nvSpPr>
          <p:cNvPr id="3" name="Left Brace 2"/>
          <p:cNvSpPr/>
          <p:nvPr/>
        </p:nvSpPr>
        <p:spPr>
          <a:xfrm>
            <a:off x="573004" y="750231"/>
            <a:ext cx="235423" cy="1169551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581363" y="797601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2688717" y="750231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</a:t>
            </a: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2581363" y="1206936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2688717" y="1159566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2581363" y="1609472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2688717" y="1562102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</a:t>
            </a:r>
            <a:endParaRPr lang="en-US" dirty="0"/>
          </a:p>
        </p:txBody>
      </p:sp>
      <p:cxnSp>
        <p:nvCxnSpPr>
          <p:cNvPr id="191" name="Straight Connector 190"/>
          <p:cNvCxnSpPr/>
          <p:nvPr/>
        </p:nvCxnSpPr>
        <p:spPr>
          <a:xfrm>
            <a:off x="2350708" y="937988"/>
            <a:ext cx="229626" cy="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379" idx="3"/>
            <a:endCxn id="174" idx="1"/>
          </p:cNvCxnSpPr>
          <p:nvPr/>
        </p:nvCxnSpPr>
        <p:spPr>
          <a:xfrm flipV="1">
            <a:off x="2294953" y="1370049"/>
            <a:ext cx="286410" cy="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2207520" y="1777278"/>
            <a:ext cx="355894" cy="0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882609" y="3276487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882609" y="4034732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2429653" y="4034732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2429653" y="3276487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429653" y="2576495"/>
            <a:ext cx="82730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16716" y="2541542"/>
            <a:ext cx="85998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Delay Gen.</a:t>
            </a:r>
          </a:p>
          <a:p>
            <a:pPr algn="ctr">
              <a:lnSpc>
                <a:spcPct val="80000"/>
              </a:lnSpc>
            </a:pPr>
            <a:r>
              <a:rPr lang="en-US" sz="1200" dirty="0" smtClean="0"/>
              <a:t>(&gt;200ns)</a:t>
            </a:r>
            <a:endParaRPr lang="en-US" sz="1200" dirty="0"/>
          </a:p>
        </p:txBody>
      </p:sp>
      <p:sp>
        <p:nvSpPr>
          <p:cNvPr id="202" name="TextBox 201"/>
          <p:cNvSpPr txBox="1"/>
          <p:nvPr/>
        </p:nvSpPr>
        <p:spPr>
          <a:xfrm>
            <a:off x="2414056" y="3242474"/>
            <a:ext cx="85998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Delay Gen.</a:t>
            </a:r>
          </a:p>
          <a:p>
            <a:pPr algn="ctr">
              <a:lnSpc>
                <a:spcPct val="80000"/>
              </a:lnSpc>
            </a:pPr>
            <a:r>
              <a:rPr lang="en-US" sz="1200" dirty="0" smtClean="0"/>
              <a:t>(&gt;200ns)</a:t>
            </a:r>
            <a:endParaRPr lang="en-US" sz="12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414056" y="4000868"/>
            <a:ext cx="85998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Delay Gen.</a:t>
            </a:r>
          </a:p>
          <a:p>
            <a:pPr algn="ctr">
              <a:lnSpc>
                <a:spcPct val="80000"/>
              </a:lnSpc>
            </a:pPr>
            <a:r>
              <a:rPr lang="en-US" sz="1200" dirty="0" smtClean="0"/>
              <a:t>(&gt;200ns)</a:t>
            </a:r>
            <a:endParaRPr lang="en-US" sz="1200" dirty="0"/>
          </a:p>
        </p:txBody>
      </p:sp>
      <p:cxnSp>
        <p:nvCxnSpPr>
          <p:cNvPr id="204" name="Straight Connector 203"/>
          <p:cNvCxnSpPr>
            <a:endCxn id="202" idx="1"/>
          </p:cNvCxnSpPr>
          <p:nvPr/>
        </p:nvCxnSpPr>
        <p:spPr>
          <a:xfrm flipV="1">
            <a:off x="1709909" y="3436373"/>
            <a:ext cx="70414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endCxn id="203" idx="1"/>
          </p:cNvCxnSpPr>
          <p:nvPr/>
        </p:nvCxnSpPr>
        <p:spPr>
          <a:xfrm flipV="1">
            <a:off x="1707879" y="4194767"/>
            <a:ext cx="706177" cy="4956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6885" y="404485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S0&amp;S2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206" name="TextBox 205"/>
          <p:cNvSpPr txBox="1"/>
          <p:nvPr/>
        </p:nvSpPr>
        <p:spPr>
          <a:xfrm>
            <a:off x="979285" y="2598458"/>
            <a:ext cx="65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S0 FIFO</a:t>
            </a:r>
            <a:endParaRPr lang="en-US" sz="1200" dirty="0"/>
          </a:p>
        </p:txBody>
      </p:sp>
      <p:sp>
        <p:nvSpPr>
          <p:cNvPr id="207" name="TextBox 206"/>
          <p:cNvSpPr txBox="1"/>
          <p:nvPr/>
        </p:nvSpPr>
        <p:spPr>
          <a:xfrm>
            <a:off x="979285" y="3288138"/>
            <a:ext cx="65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S2 FIFO</a:t>
            </a:r>
            <a:endParaRPr lang="en-US" sz="1200" dirty="0"/>
          </a:p>
        </p:txBody>
      </p:sp>
      <p:sp>
        <p:nvSpPr>
          <p:cNvPr id="210" name="TextBox 209"/>
          <p:cNvSpPr txBox="1"/>
          <p:nvPr/>
        </p:nvSpPr>
        <p:spPr>
          <a:xfrm>
            <a:off x="8473" y="3265776"/>
            <a:ext cx="62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HRS</a:t>
            </a:r>
            <a:endParaRPr lang="en-US" sz="1600" dirty="0"/>
          </a:p>
        </p:txBody>
      </p:sp>
      <p:sp>
        <p:nvSpPr>
          <p:cNvPr id="211" name="Left Brace 210"/>
          <p:cNvSpPr/>
          <p:nvPr/>
        </p:nvSpPr>
        <p:spPr>
          <a:xfrm>
            <a:off x="591463" y="2576495"/>
            <a:ext cx="176120" cy="1784462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Connector 211"/>
          <p:cNvCxnSpPr/>
          <p:nvPr/>
        </p:nvCxnSpPr>
        <p:spPr>
          <a:xfrm flipV="1">
            <a:off x="3266184" y="2818026"/>
            <a:ext cx="12255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3734421" y="1610410"/>
            <a:ext cx="563420" cy="3262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3831097" y="1632373"/>
            <a:ext cx="466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FIFO</a:t>
            </a:r>
            <a:endParaRPr lang="en-US" sz="1200" dirty="0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3419815" y="1791745"/>
            <a:ext cx="314607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4297841" y="1791745"/>
            <a:ext cx="21930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3419814" y="1365356"/>
            <a:ext cx="109732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3419814" y="961330"/>
            <a:ext cx="109732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9" name="Picture 218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3" y="891727"/>
            <a:ext cx="503418" cy="209112"/>
          </a:xfrm>
          <a:prstGeom prst="rect">
            <a:avLst/>
          </a:prstGeom>
        </p:spPr>
      </p:pic>
      <p:sp>
        <p:nvSpPr>
          <p:cNvPr id="220" name="TextBox 219"/>
          <p:cNvSpPr txBox="1"/>
          <p:nvPr/>
        </p:nvSpPr>
        <p:spPr>
          <a:xfrm>
            <a:off x="4441335" y="975550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pic>
        <p:nvPicPr>
          <p:cNvPr id="221" name="Picture 220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3" y="1299100"/>
            <a:ext cx="503418" cy="209112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441335" y="1382923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pic>
        <p:nvPicPr>
          <p:cNvPr id="223" name="Picture 222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3" y="1719573"/>
            <a:ext cx="503418" cy="209112"/>
          </a:xfrm>
          <a:prstGeom prst="rect">
            <a:avLst/>
          </a:prstGeom>
        </p:spPr>
      </p:pic>
      <p:sp>
        <p:nvSpPr>
          <p:cNvPr id="224" name="TextBox 223"/>
          <p:cNvSpPr txBox="1"/>
          <p:nvPr/>
        </p:nvSpPr>
        <p:spPr>
          <a:xfrm>
            <a:off x="4452486" y="1816603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cxnSp>
        <p:nvCxnSpPr>
          <p:cNvPr id="225" name="Straight Connector 224"/>
          <p:cNvCxnSpPr/>
          <p:nvPr/>
        </p:nvCxnSpPr>
        <p:spPr>
          <a:xfrm>
            <a:off x="5020561" y="1777278"/>
            <a:ext cx="21930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5020561" y="1347686"/>
            <a:ext cx="21930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5008909" y="948189"/>
            <a:ext cx="21930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5239864" y="872299"/>
            <a:ext cx="827300" cy="103707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367751" y="1100839"/>
            <a:ext cx="58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NIM</a:t>
            </a:r>
          </a:p>
          <a:p>
            <a:pPr algn="ctr"/>
            <a:r>
              <a:rPr lang="en-US" dirty="0" smtClean="0"/>
              <a:t>ECL</a:t>
            </a:r>
            <a:endParaRPr lang="en-US" dirty="0"/>
          </a:p>
        </p:txBody>
      </p:sp>
      <p:cxnSp>
        <p:nvCxnSpPr>
          <p:cNvPr id="229" name="Straight Connector 228"/>
          <p:cNvCxnSpPr/>
          <p:nvPr/>
        </p:nvCxnSpPr>
        <p:spPr>
          <a:xfrm>
            <a:off x="3831097" y="1929419"/>
            <a:ext cx="0" cy="7863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3999064" y="1939875"/>
            <a:ext cx="1233" cy="70259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4201817" y="1939875"/>
            <a:ext cx="1233" cy="70259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5443850" y="3465445"/>
            <a:ext cx="1250537" cy="627251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3994848" y="2879952"/>
            <a:ext cx="4216" cy="55510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endCxn id="237" idx="0"/>
          </p:cNvCxnSpPr>
          <p:nvPr/>
        </p:nvCxnSpPr>
        <p:spPr>
          <a:xfrm>
            <a:off x="4203050" y="2879952"/>
            <a:ext cx="631" cy="46667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 flipV="1">
            <a:off x="3256953" y="4271473"/>
            <a:ext cx="1188284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211732" y="3599373"/>
            <a:ext cx="5819" cy="54864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4500504" y="2425218"/>
            <a:ext cx="931866" cy="5847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(S0&amp;S2)</a:t>
            </a:r>
            <a:r>
              <a:rPr lang="en-US" sz="1600" baseline="-25000" dirty="0" smtClean="0"/>
              <a:t>L</a:t>
            </a:r>
          </a:p>
          <a:p>
            <a:pPr algn="ctr"/>
            <a:r>
              <a:rPr lang="en-US" sz="1600" dirty="0" smtClean="0"/>
              <a:t>&amp;S0</a:t>
            </a:r>
            <a:r>
              <a:rPr lang="en-US" sz="1600" baseline="-25000" dirty="0" smtClean="0"/>
              <a:t>R</a:t>
            </a:r>
            <a:endParaRPr lang="en-US" sz="1600" baseline="-25000" dirty="0"/>
          </a:p>
        </p:txBody>
      </p:sp>
      <p:sp>
        <p:nvSpPr>
          <p:cNvPr id="244" name="TextBox 243"/>
          <p:cNvSpPr txBox="1"/>
          <p:nvPr/>
        </p:nvSpPr>
        <p:spPr>
          <a:xfrm>
            <a:off x="4511982" y="3136662"/>
            <a:ext cx="931866" cy="5847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(S0&amp;S2)</a:t>
            </a:r>
            <a:r>
              <a:rPr lang="en-US" sz="1600" baseline="-25000" dirty="0" smtClean="0"/>
              <a:t>L</a:t>
            </a:r>
          </a:p>
          <a:p>
            <a:pPr algn="ctr"/>
            <a:r>
              <a:rPr lang="en-US" sz="1600" dirty="0" smtClean="0"/>
              <a:t>&amp;S2</a:t>
            </a:r>
            <a:r>
              <a:rPr lang="en-US" sz="1600" baseline="-25000" dirty="0" smtClean="0"/>
              <a:t>R</a:t>
            </a:r>
            <a:endParaRPr lang="en-US" sz="1600" baseline="-25000" dirty="0"/>
          </a:p>
        </p:txBody>
      </p:sp>
      <p:sp>
        <p:nvSpPr>
          <p:cNvPr id="245" name="TextBox 244"/>
          <p:cNvSpPr txBox="1"/>
          <p:nvPr/>
        </p:nvSpPr>
        <p:spPr>
          <a:xfrm>
            <a:off x="4445238" y="3875620"/>
            <a:ext cx="1059839" cy="5847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(S0&amp;S2)</a:t>
            </a:r>
            <a:r>
              <a:rPr lang="en-US" sz="1600" baseline="-25000" dirty="0" smtClean="0"/>
              <a:t>L</a:t>
            </a:r>
          </a:p>
          <a:p>
            <a:pPr algn="ctr"/>
            <a:r>
              <a:rPr lang="en-US" sz="1600" dirty="0" smtClean="0"/>
              <a:t>&amp;(S0&amp;S2)</a:t>
            </a:r>
            <a:r>
              <a:rPr lang="en-US" sz="1600" baseline="-25000" dirty="0" smtClean="0"/>
              <a:t>R</a:t>
            </a:r>
            <a:endParaRPr lang="en-US" sz="1600" baseline="-25000" dirty="0"/>
          </a:p>
        </p:txBody>
      </p:sp>
      <p:grpSp>
        <p:nvGrpSpPr>
          <p:cNvPr id="246" name="Group 245"/>
          <p:cNvGrpSpPr/>
          <p:nvPr/>
        </p:nvGrpSpPr>
        <p:grpSpPr>
          <a:xfrm>
            <a:off x="6787468" y="2762817"/>
            <a:ext cx="2029941" cy="637509"/>
            <a:chOff x="6532771" y="2327332"/>
            <a:chExt cx="1383086" cy="567049"/>
          </a:xfrm>
        </p:grpSpPr>
        <p:cxnSp>
          <p:nvCxnSpPr>
            <p:cNvPr id="247" name="Straight Connector 246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6787468" y="3894276"/>
            <a:ext cx="2029941" cy="637509"/>
            <a:chOff x="6532771" y="2327332"/>
            <a:chExt cx="1383086" cy="567049"/>
          </a:xfrm>
        </p:grpSpPr>
        <p:cxnSp>
          <p:nvCxnSpPr>
            <p:cNvPr id="253" name="Straight Connector 252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6787468" y="5145744"/>
            <a:ext cx="2029941" cy="637509"/>
            <a:chOff x="6532771" y="2327332"/>
            <a:chExt cx="1383086" cy="567049"/>
          </a:xfrm>
        </p:grpSpPr>
        <p:cxnSp>
          <p:nvCxnSpPr>
            <p:cNvPr id="259" name="Straight Connector 258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4" name="Straight Connector 263"/>
          <p:cNvCxnSpPr/>
          <p:nvPr/>
        </p:nvCxnSpPr>
        <p:spPr>
          <a:xfrm>
            <a:off x="5441098" y="2909573"/>
            <a:ext cx="1152483" cy="147836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245" idx="3"/>
          </p:cNvCxnSpPr>
          <p:nvPr/>
        </p:nvCxnSpPr>
        <p:spPr>
          <a:xfrm>
            <a:off x="5505077" y="4168008"/>
            <a:ext cx="1111355" cy="1251682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6712394" y="2472685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271" name="TextBox 270"/>
          <p:cNvSpPr txBox="1"/>
          <p:nvPr/>
        </p:nvSpPr>
        <p:spPr>
          <a:xfrm>
            <a:off x="6726473" y="3592767"/>
            <a:ext cx="490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r>
              <a:rPr lang="en-US" baseline="-25000" dirty="0"/>
              <a:t>R</a:t>
            </a:r>
          </a:p>
          <a:p>
            <a:endParaRPr lang="en-US" dirty="0"/>
          </a:p>
        </p:txBody>
      </p:sp>
      <p:sp>
        <p:nvSpPr>
          <p:cNvPr id="272" name="TextBox 271"/>
          <p:cNvSpPr txBox="1"/>
          <p:nvPr/>
        </p:nvSpPr>
        <p:spPr>
          <a:xfrm>
            <a:off x="6524565" y="4843607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(S0&amp;S2)</a:t>
            </a:r>
            <a:r>
              <a:rPr lang="en-US" baseline="-25000" dirty="0" smtClean="0"/>
              <a:t>R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274" name="Rectangle 273"/>
          <p:cNvSpPr/>
          <p:nvPr/>
        </p:nvSpPr>
        <p:spPr>
          <a:xfrm>
            <a:off x="6594098" y="870526"/>
            <a:ext cx="827300" cy="103707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TS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293" name="Group 292"/>
          <p:cNvGrpSpPr/>
          <p:nvPr/>
        </p:nvGrpSpPr>
        <p:grpSpPr>
          <a:xfrm>
            <a:off x="7727269" y="2788715"/>
            <a:ext cx="816053" cy="374018"/>
            <a:chOff x="6532771" y="2327332"/>
            <a:chExt cx="1383086" cy="567049"/>
          </a:xfrm>
        </p:grpSpPr>
        <p:cxnSp>
          <p:nvCxnSpPr>
            <p:cNvPr id="294" name="Straight Connector 293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7" name="Straight Arrow Connector 316"/>
          <p:cNvCxnSpPr/>
          <p:nvPr/>
        </p:nvCxnSpPr>
        <p:spPr>
          <a:xfrm>
            <a:off x="7832835" y="2966884"/>
            <a:ext cx="611024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922210" y="2768148"/>
            <a:ext cx="432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</a:t>
            </a:r>
            <a:r>
              <a:rPr lang="en-US" sz="1000" dirty="0" smtClean="0"/>
              <a:t>0ns</a:t>
            </a:r>
            <a:endParaRPr lang="en-US" sz="1000" dirty="0"/>
          </a:p>
        </p:txBody>
      </p:sp>
      <p:cxnSp>
        <p:nvCxnSpPr>
          <p:cNvPr id="358" name="Straight Arrow Connector 357"/>
          <p:cNvCxnSpPr/>
          <p:nvPr/>
        </p:nvCxnSpPr>
        <p:spPr>
          <a:xfrm>
            <a:off x="7019330" y="2958680"/>
            <a:ext cx="759076" cy="16005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7011960" y="3434411"/>
            <a:ext cx="1594259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>
            <a:off x="7011960" y="4578136"/>
            <a:ext cx="1594259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>
            <a:off x="7011960" y="5864119"/>
            <a:ext cx="1594259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81"/>
          <p:cNvSpPr txBox="1"/>
          <p:nvPr/>
        </p:nvSpPr>
        <p:spPr>
          <a:xfrm>
            <a:off x="7010310" y="3395735"/>
            <a:ext cx="1582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150ns</a:t>
            </a:r>
            <a:endParaRPr lang="en-US" sz="1000" dirty="0"/>
          </a:p>
        </p:txBody>
      </p:sp>
      <p:sp>
        <p:nvSpPr>
          <p:cNvPr id="162" name="TextBox 81"/>
          <p:cNvSpPr txBox="1"/>
          <p:nvPr/>
        </p:nvSpPr>
        <p:spPr>
          <a:xfrm>
            <a:off x="7033192" y="4562646"/>
            <a:ext cx="1582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150ns</a:t>
            </a:r>
            <a:endParaRPr lang="en-US" sz="1000" dirty="0"/>
          </a:p>
        </p:txBody>
      </p:sp>
      <p:sp>
        <p:nvSpPr>
          <p:cNvPr id="163" name="TextBox 81"/>
          <p:cNvSpPr txBox="1"/>
          <p:nvPr/>
        </p:nvSpPr>
        <p:spPr>
          <a:xfrm>
            <a:off x="7017584" y="5835684"/>
            <a:ext cx="1582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150ns</a:t>
            </a:r>
            <a:endParaRPr lang="en-US" sz="1000" dirty="0"/>
          </a:p>
        </p:txBody>
      </p:sp>
      <p:sp>
        <p:nvSpPr>
          <p:cNvPr id="167" name="TextBox 81"/>
          <p:cNvSpPr txBox="1"/>
          <p:nvPr/>
        </p:nvSpPr>
        <p:spPr>
          <a:xfrm>
            <a:off x="4537833" y="691767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≈50ns</a:t>
            </a:r>
            <a:endParaRPr lang="en-US" sz="1000" dirty="0"/>
          </a:p>
        </p:txBody>
      </p:sp>
      <p:cxnSp>
        <p:nvCxnSpPr>
          <p:cNvPr id="170" name="Straight Connector 211"/>
          <p:cNvCxnSpPr>
            <a:endCxn id="243" idx="1"/>
          </p:cNvCxnSpPr>
          <p:nvPr/>
        </p:nvCxnSpPr>
        <p:spPr>
          <a:xfrm>
            <a:off x="3822923" y="2715803"/>
            <a:ext cx="677581" cy="1803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239"/>
          <p:cNvCxnSpPr>
            <a:stCxn id="245" idx="1"/>
          </p:cNvCxnSpPr>
          <p:nvPr/>
        </p:nvCxnSpPr>
        <p:spPr>
          <a:xfrm flipH="1" flipV="1">
            <a:off x="4201817" y="4140944"/>
            <a:ext cx="243421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239"/>
          <p:cNvCxnSpPr/>
          <p:nvPr/>
        </p:nvCxnSpPr>
        <p:spPr>
          <a:xfrm flipH="1" flipV="1">
            <a:off x="3989829" y="3426637"/>
            <a:ext cx="522154" cy="1340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239"/>
          <p:cNvCxnSpPr/>
          <p:nvPr/>
        </p:nvCxnSpPr>
        <p:spPr>
          <a:xfrm flipH="1" flipV="1">
            <a:off x="3275978" y="3524799"/>
            <a:ext cx="122435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Arc 236"/>
          <p:cNvSpPr/>
          <p:nvPr/>
        </p:nvSpPr>
        <p:spPr>
          <a:xfrm rot="5400000">
            <a:off x="4075550" y="3320493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Arc 231"/>
          <p:cNvSpPr/>
          <p:nvPr/>
        </p:nvSpPr>
        <p:spPr>
          <a:xfrm rot="5400000">
            <a:off x="3860976" y="2605147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Arc 230"/>
          <p:cNvSpPr/>
          <p:nvPr/>
        </p:nvSpPr>
        <p:spPr>
          <a:xfrm rot="5400000">
            <a:off x="4075549" y="2609109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81"/>
          <p:cNvSpPr txBox="1"/>
          <p:nvPr/>
        </p:nvSpPr>
        <p:spPr>
          <a:xfrm>
            <a:off x="7067855" y="2758709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60ns (</a:t>
            </a:r>
            <a:r>
              <a:rPr lang="en-US" sz="1000" dirty="0" err="1" smtClean="0"/>
              <a:t>e’p</a:t>
            </a:r>
            <a:r>
              <a:rPr lang="en-US" sz="1000" dirty="0"/>
              <a:t>)</a:t>
            </a:r>
            <a:endParaRPr lang="en-US" sz="1000" dirty="0" smtClean="0"/>
          </a:p>
        </p:txBody>
      </p:sp>
      <p:sp>
        <p:nvSpPr>
          <p:cNvPr id="188" name="TextBox 81"/>
          <p:cNvSpPr txBox="1"/>
          <p:nvPr/>
        </p:nvSpPr>
        <p:spPr>
          <a:xfrm>
            <a:off x="7072536" y="2949367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20ns (</a:t>
            </a:r>
            <a:r>
              <a:rPr lang="en-US" sz="1000" dirty="0" err="1" smtClean="0"/>
              <a:t>e’d</a:t>
            </a:r>
            <a:r>
              <a:rPr lang="en-US" sz="1000" dirty="0" smtClean="0"/>
              <a:t>)</a:t>
            </a:r>
          </a:p>
        </p:txBody>
      </p:sp>
      <p:grpSp>
        <p:nvGrpSpPr>
          <p:cNvPr id="306" name="Group 292"/>
          <p:cNvGrpSpPr/>
          <p:nvPr/>
        </p:nvGrpSpPr>
        <p:grpSpPr>
          <a:xfrm>
            <a:off x="7723680" y="3932044"/>
            <a:ext cx="816053" cy="374018"/>
            <a:chOff x="6532771" y="2327332"/>
            <a:chExt cx="1383086" cy="567049"/>
          </a:xfrm>
        </p:grpSpPr>
        <p:cxnSp>
          <p:nvCxnSpPr>
            <p:cNvPr id="307" name="Straight Connector 293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294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95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296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297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2" name="Straight Arrow Connector 316"/>
          <p:cNvCxnSpPr/>
          <p:nvPr/>
        </p:nvCxnSpPr>
        <p:spPr>
          <a:xfrm>
            <a:off x="7829246" y="4110213"/>
            <a:ext cx="611024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3" name="TextBox 81"/>
          <p:cNvSpPr txBox="1"/>
          <p:nvPr/>
        </p:nvSpPr>
        <p:spPr>
          <a:xfrm>
            <a:off x="7918621" y="3911477"/>
            <a:ext cx="432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</a:t>
            </a:r>
            <a:r>
              <a:rPr lang="en-US" sz="1000" dirty="0" smtClean="0"/>
              <a:t>0ns</a:t>
            </a:r>
            <a:endParaRPr lang="en-US" sz="1000" dirty="0"/>
          </a:p>
        </p:txBody>
      </p:sp>
      <p:cxnSp>
        <p:nvCxnSpPr>
          <p:cNvPr id="314" name="Straight Arrow Connector 357"/>
          <p:cNvCxnSpPr/>
          <p:nvPr/>
        </p:nvCxnSpPr>
        <p:spPr>
          <a:xfrm>
            <a:off x="7015741" y="4102009"/>
            <a:ext cx="759076" cy="16005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TextBox 81"/>
          <p:cNvSpPr txBox="1"/>
          <p:nvPr/>
        </p:nvSpPr>
        <p:spPr>
          <a:xfrm>
            <a:off x="7064266" y="3902038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60ns (</a:t>
            </a:r>
            <a:r>
              <a:rPr lang="en-US" sz="1000" dirty="0" err="1" smtClean="0"/>
              <a:t>e’p</a:t>
            </a:r>
            <a:r>
              <a:rPr lang="en-US" sz="1000" dirty="0"/>
              <a:t>)</a:t>
            </a:r>
            <a:endParaRPr lang="en-US" sz="1000" dirty="0" smtClean="0"/>
          </a:p>
        </p:txBody>
      </p:sp>
      <p:sp>
        <p:nvSpPr>
          <p:cNvPr id="316" name="TextBox 81"/>
          <p:cNvSpPr txBox="1"/>
          <p:nvPr/>
        </p:nvSpPr>
        <p:spPr>
          <a:xfrm>
            <a:off x="7068947" y="4092696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20ns (</a:t>
            </a:r>
            <a:r>
              <a:rPr lang="en-US" sz="1000" dirty="0" err="1" smtClean="0"/>
              <a:t>e’d</a:t>
            </a:r>
            <a:r>
              <a:rPr lang="en-US" sz="1000" dirty="0" smtClean="0"/>
              <a:t>)</a:t>
            </a:r>
          </a:p>
        </p:txBody>
      </p:sp>
      <p:grpSp>
        <p:nvGrpSpPr>
          <p:cNvPr id="366" name="Group 292"/>
          <p:cNvGrpSpPr/>
          <p:nvPr/>
        </p:nvGrpSpPr>
        <p:grpSpPr>
          <a:xfrm>
            <a:off x="7745916" y="5194036"/>
            <a:ext cx="816053" cy="374018"/>
            <a:chOff x="6532771" y="2327332"/>
            <a:chExt cx="1383086" cy="567049"/>
          </a:xfrm>
        </p:grpSpPr>
        <p:cxnSp>
          <p:nvCxnSpPr>
            <p:cNvPr id="367" name="Straight Connector 293"/>
            <p:cNvCxnSpPr/>
            <p:nvPr/>
          </p:nvCxnSpPr>
          <p:spPr>
            <a:xfrm>
              <a:off x="6532771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294"/>
            <p:cNvCxnSpPr/>
            <p:nvPr/>
          </p:nvCxnSpPr>
          <p:spPr>
            <a:xfrm flipH="1">
              <a:off x="6668157" y="2327332"/>
              <a:ext cx="8507" cy="56217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295"/>
            <p:cNvCxnSpPr/>
            <p:nvPr/>
          </p:nvCxnSpPr>
          <p:spPr>
            <a:xfrm>
              <a:off x="6661868" y="2869022"/>
              <a:ext cx="113340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296"/>
            <p:cNvCxnSpPr/>
            <p:nvPr/>
          </p:nvCxnSpPr>
          <p:spPr>
            <a:xfrm>
              <a:off x="7795268" y="2350545"/>
              <a:ext cx="0" cy="54383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297"/>
            <p:cNvCxnSpPr/>
            <p:nvPr/>
          </p:nvCxnSpPr>
          <p:spPr>
            <a:xfrm>
              <a:off x="7771964" y="2350545"/>
              <a:ext cx="143893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2" name="Straight Arrow Connector 316"/>
          <p:cNvCxnSpPr/>
          <p:nvPr/>
        </p:nvCxnSpPr>
        <p:spPr>
          <a:xfrm>
            <a:off x="7851482" y="5372205"/>
            <a:ext cx="611024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TextBox 81"/>
          <p:cNvSpPr txBox="1"/>
          <p:nvPr/>
        </p:nvSpPr>
        <p:spPr>
          <a:xfrm>
            <a:off x="7940857" y="5173469"/>
            <a:ext cx="432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</a:t>
            </a:r>
            <a:r>
              <a:rPr lang="en-US" sz="1000" dirty="0" smtClean="0"/>
              <a:t>0ns</a:t>
            </a:r>
            <a:endParaRPr lang="en-US" sz="1000" dirty="0"/>
          </a:p>
        </p:txBody>
      </p:sp>
      <p:cxnSp>
        <p:nvCxnSpPr>
          <p:cNvPr id="374" name="Straight Arrow Connector 357"/>
          <p:cNvCxnSpPr/>
          <p:nvPr/>
        </p:nvCxnSpPr>
        <p:spPr>
          <a:xfrm>
            <a:off x="7037977" y="5364001"/>
            <a:ext cx="759076" cy="16005"/>
          </a:xfrm>
          <a:prstGeom prst="straightConnector1">
            <a:avLst/>
          </a:prstGeom>
          <a:ln w="1587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5" name="TextBox 81"/>
          <p:cNvSpPr txBox="1"/>
          <p:nvPr/>
        </p:nvSpPr>
        <p:spPr>
          <a:xfrm>
            <a:off x="7086502" y="5164030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60ns (</a:t>
            </a:r>
            <a:r>
              <a:rPr lang="en-US" sz="1000" dirty="0" err="1" smtClean="0"/>
              <a:t>e’p</a:t>
            </a:r>
            <a:r>
              <a:rPr lang="en-US" sz="1000" dirty="0"/>
              <a:t>)</a:t>
            </a:r>
            <a:endParaRPr lang="en-US" sz="1000" dirty="0" smtClean="0"/>
          </a:p>
        </p:txBody>
      </p:sp>
      <p:sp>
        <p:nvSpPr>
          <p:cNvPr id="376" name="TextBox 81"/>
          <p:cNvSpPr txBox="1"/>
          <p:nvPr/>
        </p:nvSpPr>
        <p:spPr>
          <a:xfrm>
            <a:off x="7091183" y="5354688"/>
            <a:ext cx="72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20ns (</a:t>
            </a:r>
            <a:r>
              <a:rPr lang="en-US" sz="1000" dirty="0" err="1" smtClean="0"/>
              <a:t>e’d</a:t>
            </a:r>
            <a:r>
              <a:rPr lang="en-US" sz="1000" dirty="0" smtClean="0"/>
              <a:t>)</a:t>
            </a:r>
          </a:p>
        </p:txBody>
      </p:sp>
      <p:pic>
        <p:nvPicPr>
          <p:cNvPr id="377" name="Picture 218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35" y="891727"/>
            <a:ext cx="503418" cy="209112"/>
          </a:xfrm>
          <a:prstGeom prst="rect">
            <a:avLst/>
          </a:prstGeom>
        </p:spPr>
      </p:pic>
      <p:sp>
        <p:nvSpPr>
          <p:cNvPr id="378" name="TextBox 219"/>
          <p:cNvSpPr txBox="1"/>
          <p:nvPr/>
        </p:nvSpPr>
        <p:spPr>
          <a:xfrm>
            <a:off x="1715727" y="975550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pic>
        <p:nvPicPr>
          <p:cNvPr id="379" name="Picture 220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35" y="1299100"/>
            <a:ext cx="503418" cy="209112"/>
          </a:xfrm>
          <a:prstGeom prst="rect">
            <a:avLst/>
          </a:prstGeom>
        </p:spPr>
      </p:pic>
      <p:sp>
        <p:nvSpPr>
          <p:cNvPr id="380" name="TextBox 221"/>
          <p:cNvSpPr txBox="1"/>
          <p:nvPr/>
        </p:nvSpPr>
        <p:spPr>
          <a:xfrm>
            <a:off x="1715727" y="1382923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pic>
        <p:nvPicPr>
          <p:cNvPr id="381" name="Picture 222" descr="Screen Shot 2017-07-17 at 11.21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35" y="1719573"/>
            <a:ext cx="503418" cy="209112"/>
          </a:xfrm>
          <a:prstGeom prst="rect">
            <a:avLst/>
          </a:prstGeom>
        </p:spPr>
      </p:pic>
      <p:sp>
        <p:nvSpPr>
          <p:cNvPr id="382" name="TextBox 223"/>
          <p:cNvSpPr txBox="1"/>
          <p:nvPr/>
        </p:nvSpPr>
        <p:spPr>
          <a:xfrm>
            <a:off x="1715727" y="1816603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383" name="TextBox 81"/>
          <p:cNvSpPr txBox="1"/>
          <p:nvPr/>
        </p:nvSpPr>
        <p:spPr>
          <a:xfrm>
            <a:off x="1756470" y="691767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≈220ns</a:t>
            </a:r>
            <a:endParaRPr lang="en-US" sz="1000" dirty="0"/>
          </a:p>
        </p:txBody>
      </p:sp>
      <p:cxnSp>
        <p:nvCxnSpPr>
          <p:cNvPr id="384" name="Straight Connector 228"/>
          <p:cNvCxnSpPr/>
          <p:nvPr/>
        </p:nvCxnSpPr>
        <p:spPr>
          <a:xfrm>
            <a:off x="5600048" y="1920282"/>
            <a:ext cx="0" cy="81515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5" name="TextBox 269"/>
          <p:cNvSpPr txBox="1"/>
          <p:nvPr/>
        </p:nvSpPr>
        <p:spPr>
          <a:xfrm>
            <a:off x="7563160" y="245891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baseline="-25000" dirty="0"/>
          </a:p>
        </p:txBody>
      </p:sp>
      <p:sp>
        <p:nvSpPr>
          <p:cNvPr id="386" name="TextBox 269"/>
          <p:cNvSpPr txBox="1"/>
          <p:nvPr/>
        </p:nvSpPr>
        <p:spPr>
          <a:xfrm>
            <a:off x="7579735" y="360325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baseline="-25000" dirty="0"/>
          </a:p>
        </p:txBody>
      </p:sp>
      <p:sp>
        <p:nvSpPr>
          <p:cNvPr id="387" name="TextBox 269"/>
          <p:cNvSpPr txBox="1"/>
          <p:nvPr/>
        </p:nvSpPr>
        <p:spPr>
          <a:xfrm>
            <a:off x="7598292" y="488068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baseline="-25000" dirty="0"/>
          </a:p>
        </p:txBody>
      </p:sp>
      <p:cxnSp>
        <p:nvCxnSpPr>
          <p:cNvPr id="388" name="Straight Connector 239"/>
          <p:cNvCxnSpPr/>
          <p:nvPr/>
        </p:nvCxnSpPr>
        <p:spPr>
          <a:xfrm flipH="1" flipV="1">
            <a:off x="5517379" y="4068170"/>
            <a:ext cx="362355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233"/>
          <p:cNvCxnSpPr/>
          <p:nvPr/>
        </p:nvCxnSpPr>
        <p:spPr>
          <a:xfrm>
            <a:off x="5879734" y="1919782"/>
            <a:ext cx="2465" cy="89235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237"/>
          <p:cNvCxnSpPr/>
          <p:nvPr/>
        </p:nvCxnSpPr>
        <p:spPr>
          <a:xfrm>
            <a:off x="5882199" y="3049619"/>
            <a:ext cx="631" cy="46667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1" name="Arc 230"/>
          <p:cNvSpPr/>
          <p:nvPr/>
        </p:nvSpPr>
        <p:spPr>
          <a:xfrm rot="5400000">
            <a:off x="5743260" y="2774311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Arc 236"/>
          <p:cNvSpPr/>
          <p:nvPr/>
        </p:nvSpPr>
        <p:spPr>
          <a:xfrm rot="5400000">
            <a:off x="5732108" y="3482925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3" name="Straight Connector 233"/>
          <p:cNvCxnSpPr/>
          <p:nvPr/>
        </p:nvCxnSpPr>
        <p:spPr>
          <a:xfrm>
            <a:off x="5879734" y="3757801"/>
            <a:ext cx="1232" cy="32004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203"/>
          <p:cNvCxnSpPr/>
          <p:nvPr/>
        </p:nvCxnSpPr>
        <p:spPr>
          <a:xfrm>
            <a:off x="6067164" y="1011123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203"/>
          <p:cNvCxnSpPr/>
          <p:nvPr/>
        </p:nvCxnSpPr>
        <p:spPr>
          <a:xfrm>
            <a:off x="6067164" y="1276798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203"/>
          <p:cNvCxnSpPr/>
          <p:nvPr/>
        </p:nvCxnSpPr>
        <p:spPr>
          <a:xfrm>
            <a:off x="6067163" y="1489598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203"/>
          <p:cNvCxnSpPr/>
          <p:nvPr/>
        </p:nvCxnSpPr>
        <p:spPr>
          <a:xfrm>
            <a:off x="6060754" y="1645371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203"/>
          <p:cNvCxnSpPr/>
          <p:nvPr/>
        </p:nvCxnSpPr>
        <p:spPr>
          <a:xfrm>
            <a:off x="6060753" y="1794301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203"/>
          <p:cNvCxnSpPr/>
          <p:nvPr/>
        </p:nvCxnSpPr>
        <p:spPr>
          <a:xfrm>
            <a:off x="6060753" y="1150261"/>
            <a:ext cx="521053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214"/>
          <p:cNvCxnSpPr/>
          <p:nvPr/>
        </p:nvCxnSpPr>
        <p:spPr>
          <a:xfrm>
            <a:off x="5432370" y="2724788"/>
            <a:ext cx="16767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1" name="Arc 231"/>
          <p:cNvSpPr/>
          <p:nvPr/>
        </p:nvSpPr>
        <p:spPr>
          <a:xfrm rot="5400000">
            <a:off x="5608031" y="2765782"/>
            <a:ext cx="257705" cy="309969"/>
          </a:xfrm>
          <a:prstGeom prst="arc">
            <a:avLst>
              <a:gd name="adj1" fmla="val 10780749"/>
              <a:gd name="adj2" fmla="val 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2" name="Straight Connector 232"/>
          <p:cNvCxnSpPr>
            <a:endCxn id="401" idx="0"/>
          </p:cNvCxnSpPr>
          <p:nvPr/>
        </p:nvCxnSpPr>
        <p:spPr>
          <a:xfrm>
            <a:off x="5735650" y="1916530"/>
            <a:ext cx="512" cy="8753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232"/>
          <p:cNvCxnSpPr/>
          <p:nvPr/>
        </p:nvCxnSpPr>
        <p:spPr>
          <a:xfrm>
            <a:off x="5729868" y="3041220"/>
            <a:ext cx="0" cy="29257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239"/>
          <p:cNvCxnSpPr/>
          <p:nvPr/>
        </p:nvCxnSpPr>
        <p:spPr>
          <a:xfrm flipH="1" flipV="1">
            <a:off x="5445087" y="3326075"/>
            <a:ext cx="29179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5" name="TextBox 269"/>
          <p:cNvSpPr txBox="1"/>
          <p:nvPr/>
        </p:nvSpPr>
        <p:spPr>
          <a:xfrm>
            <a:off x="2263168" y="66180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baseline="-25000" dirty="0"/>
          </a:p>
        </p:txBody>
      </p:sp>
      <p:sp>
        <p:nvSpPr>
          <p:cNvPr id="407" name="TextBox 269"/>
          <p:cNvSpPr txBox="1"/>
          <p:nvPr/>
        </p:nvSpPr>
        <p:spPr>
          <a:xfrm>
            <a:off x="2270604" y="109298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</a:t>
            </a:r>
            <a:endParaRPr lang="en-US" sz="1400" baseline="-25000" dirty="0"/>
          </a:p>
        </p:txBody>
      </p:sp>
      <p:sp>
        <p:nvSpPr>
          <p:cNvPr id="408" name="TextBox 269"/>
          <p:cNvSpPr txBox="1"/>
          <p:nvPr/>
        </p:nvSpPr>
        <p:spPr>
          <a:xfrm>
            <a:off x="2259446" y="1516732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baseline="-25000" dirty="0"/>
          </a:p>
        </p:txBody>
      </p:sp>
      <p:sp>
        <p:nvSpPr>
          <p:cNvPr id="164" name="TextBox 193"/>
          <p:cNvSpPr txBox="1"/>
          <p:nvPr/>
        </p:nvSpPr>
        <p:spPr>
          <a:xfrm>
            <a:off x="117494" y="5158656"/>
            <a:ext cx="6282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All coincidence trigger timed on T1 which </a:t>
            </a:r>
          </a:p>
          <a:p>
            <a:r>
              <a:rPr lang="en-US" sz="2400" dirty="0" smtClean="0"/>
              <a:t>corresponds to S2</a:t>
            </a:r>
            <a:r>
              <a:rPr lang="en-US" sz="2400" baseline="-25000" dirty="0" smtClean="0"/>
              <a:t>LHRS</a:t>
            </a:r>
          </a:p>
          <a:p>
            <a:r>
              <a:rPr lang="en-US" sz="2400" dirty="0" smtClean="0"/>
              <a:t>-&gt; all trigger </a:t>
            </a:r>
            <a:r>
              <a:rPr lang="en-US" sz="2400" dirty="0"/>
              <a:t>but (S0||S2)&amp;</a:t>
            </a:r>
            <a:r>
              <a:rPr lang="en-US" sz="2400" dirty="0" smtClean="0"/>
              <a:t>GC</a:t>
            </a:r>
            <a:r>
              <a:rPr lang="en-US" sz="2400" baseline="-25000" dirty="0" smtClean="0"/>
              <a:t>LHRS</a:t>
            </a:r>
            <a:r>
              <a:rPr lang="en-US" sz="2400" dirty="0" smtClean="0"/>
              <a:t> timed on S2</a:t>
            </a:r>
            <a:r>
              <a:rPr lang="en-US" sz="2400" baseline="-25000" dirty="0" smtClean="0"/>
              <a:t>LHRS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(S0||S2)&amp;GC</a:t>
            </a:r>
            <a:r>
              <a:rPr lang="en-US" sz="2400" baseline="-25000" dirty="0" smtClean="0"/>
              <a:t>LHRS</a:t>
            </a:r>
            <a:r>
              <a:rPr lang="en-US" sz="2400" dirty="0" smtClean="0"/>
              <a:t> timed on S0</a:t>
            </a:r>
            <a:r>
              <a:rPr lang="en-US" sz="2400" baseline="-25000" dirty="0" smtClean="0"/>
              <a:t>LHRS</a:t>
            </a:r>
            <a:r>
              <a:rPr lang="en-US" sz="2400" dirty="0" smtClean="0"/>
              <a:t> if S0 fires</a:t>
            </a:r>
            <a:endParaRPr lang="en-US" sz="2400" dirty="0"/>
          </a:p>
        </p:txBody>
      </p:sp>
      <p:sp>
        <p:nvSpPr>
          <p:cNvPr id="166" name="Left Brace 210"/>
          <p:cNvSpPr/>
          <p:nvPr/>
        </p:nvSpPr>
        <p:spPr>
          <a:xfrm rot="5400000">
            <a:off x="4768991" y="-1862489"/>
            <a:ext cx="229893" cy="5074920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209"/>
          <p:cNvSpPr txBox="1"/>
          <p:nvPr/>
        </p:nvSpPr>
        <p:spPr>
          <a:xfrm>
            <a:off x="3774822" y="385493"/>
            <a:ext cx="1958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LHRS signals on RHRS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84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279"/>
          <p:cNvSpPr/>
          <p:nvPr/>
        </p:nvSpPr>
        <p:spPr>
          <a:xfrm>
            <a:off x="212347" y="4953793"/>
            <a:ext cx="4453317" cy="1418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/>
          <p:cNvSpPr txBox="1"/>
          <p:nvPr/>
        </p:nvSpPr>
        <p:spPr>
          <a:xfrm>
            <a:off x="526081" y="4965444"/>
            <a:ext cx="13296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092915" y="1175581"/>
            <a:ext cx="3956700" cy="1872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47" y="184154"/>
            <a:ext cx="445331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58685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2255" y="1636954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623611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198157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178945" y="175438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773205" y="1980637"/>
            <a:ext cx="5826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114120" y="2599072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798593" y="1980636"/>
            <a:ext cx="31552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14119" y="1981577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561383" y="193403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093875" y="2041240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773203" y="1945685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40" name="Rectangle 139"/>
          <p:cNvSpPr/>
          <p:nvPr/>
        </p:nvSpPr>
        <p:spPr>
          <a:xfrm>
            <a:off x="3355809" y="1754385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180286" y="1771114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357150" y="1759463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54" name="Rectangle 153"/>
          <p:cNvSpPr/>
          <p:nvPr/>
        </p:nvSpPr>
        <p:spPr>
          <a:xfrm>
            <a:off x="5243451" y="2383968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78513" y="243057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243451" y="193982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278513" y="197477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6746" y="724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LHRS</a:t>
            </a:r>
            <a:endParaRPr lang="en-US" dirty="0"/>
          </a:p>
        </p:txBody>
      </p:sp>
      <p:sp>
        <p:nvSpPr>
          <p:cNvPr id="250" name="TextBox 249"/>
          <p:cNvSpPr txBox="1"/>
          <p:nvPr/>
        </p:nvSpPr>
        <p:spPr>
          <a:xfrm>
            <a:off x="5162827" y="1587004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35631" y="257164"/>
            <a:ext cx="23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 delay (09/26/17)</a:t>
            </a:r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401097" y="626496"/>
            <a:ext cx="0" cy="960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401099" y="626646"/>
            <a:ext cx="2277452" cy="13073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2437492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285963" y="2430573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81001" y="2872987"/>
            <a:ext cx="7904963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42180" y="2622725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77.5 ns</a:t>
            </a:r>
            <a:endParaRPr lang="en-US" sz="1400" dirty="0"/>
          </a:p>
        </p:txBody>
      </p:sp>
      <p:sp>
        <p:nvSpPr>
          <p:cNvPr id="148" name="Rectangle 147"/>
          <p:cNvSpPr/>
          <p:nvPr/>
        </p:nvSpPr>
        <p:spPr>
          <a:xfrm>
            <a:off x="5092915" y="4835466"/>
            <a:ext cx="3956700" cy="1765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62255" y="5246739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862255" y="5296839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615715" y="5398200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1319460" y="5641460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2178945" y="5414268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4114120" y="6258957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773203" y="5640521"/>
            <a:ext cx="13409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114119" y="5641462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1561383" y="559391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212" name="TextBox 211"/>
          <p:cNvSpPr txBox="1"/>
          <p:nvPr/>
        </p:nvSpPr>
        <p:spPr>
          <a:xfrm>
            <a:off x="3289776" y="563279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180286" y="5430999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215" name="Rectangle 214"/>
          <p:cNvSpPr/>
          <p:nvPr/>
        </p:nvSpPr>
        <p:spPr>
          <a:xfrm>
            <a:off x="5243451" y="6043854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5278513" y="6090456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5243451" y="559971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5278513" y="5634662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8306743" y="3732383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241" name="TextBox 240"/>
          <p:cNvSpPr txBox="1"/>
          <p:nvPr/>
        </p:nvSpPr>
        <p:spPr>
          <a:xfrm>
            <a:off x="5162827" y="5246889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cxnSp>
        <p:nvCxnSpPr>
          <p:cNvPr id="258" name="Straight Connector 257"/>
          <p:cNvCxnSpPr/>
          <p:nvPr/>
        </p:nvCxnSpPr>
        <p:spPr>
          <a:xfrm>
            <a:off x="381000" y="6097377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901245" y="6293206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61 ns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59727"/>
            <a:ext cx="914400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615715" y="1754383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Rectangle 262"/>
          <p:cNvSpPr/>
          <p:nvPr/>
        </p:nvSpPr>
        <p:spPr>
          <a:xfrm>
            <a:off x="6335916" y="2037757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Arrow Connector 263"/>
          <p:cNvCxnSpPr/>
          <p:nvPr/>
        </p:nvCxnSpPr>
        <p:spPr>
          <a:xfrm>
            <a:off x="5697883" y="2254818"/>
            <a:ext cx="64057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5686231" y="2606900"/>
            <a:ext cx="6522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6335916" y="2233234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67" name="TextBox 266"/>
          <p:cNvSpPr txBox="1"/>
          <p:nvPr/>
        </p:nvSpPr>
        <p:spPr>
          <a:xfrm>
            <a:off x="5770611" y="199088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68" name="TextBox 267"/>
          <p:cNvSpPr txBox="1"/>
          <p:nvPr/>
        </p:nvSpPr>
        <p:spPr>
          <a:xfrm>
            <a:off x="5770611" y="234901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69" name="Rectangle 268"/>
          <p:cNvSpPr/>
          <p:nvPr/>
        </p:nvSpPr>
        <p:spPr>
          <a:xfrm>
            <a:off x="6350825" y="5681929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0" name="Straight Arrow Connector 269"/>
          <p:cNvCxnSpPr/>
          <p:nvPr/>
        </p:nvCxnSpPr>
        <p:spPr>
          <a:xfrm flipV="1">
            <a:off x="5697883" y="5914705"/>
            <a:ext cx="640572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5686231" y="6266785"/>
            <a:ext cx="6522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6350825" y="593967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73" name="TextBox 272"/>
          <p:cNvSpPr txBox="1"/>
          <p:nvPr/>
        </p:nvSpPr>
        <p:spPr>
          <a:xfrm>
            <a:off x="5770611" y="565076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5777976" y="600890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7325005" y="6090458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381003" y="6532872"/>
            <a:ext cx="6947679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901245" y="3502081"/>
            <a:ext cx="2342206" cy="2399615"/>
            <a:chOff x="2901245" y="3502081"/>
            <a:chExt cx="2342206" cy="2399615"/>
          </a:xfrm>
        </p:grpSpPr>
        <p:sp>
          <p:nvSpPr>
            <p:cNvPr id="282" name="Rectangle 281"/>
            <p:cNvSpPr/>
            <p:nvPr/>
          </p:nvSpPr>
          <p:spPr>
            <a:xfrm>
              <a:off x="2901245" y="3502081"/>
              <a:ext cx="1764419" cy="1365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0" name="Straight Connector 289"/>
            <p:cNvCxnSpPr/>
            <p:nvPr/>
          </p:nvCxnSpPr>
          <p:spPr>
            <a:xfrm>
              <a:off x="4114120" y="4178849"/>
              <a:ext cx="721509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4179182" y="3909408"/>
              <a:ext cx="5717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17 ns</a:t>
              </a:r>
              <a:endParaRPr lang="en-US" sz="1400" dirty="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770573" y="3693663"/>
              <a:ext cx="469787" cy="929328"/>
            </a:xfrm>
            <a:prstGeom prst="rect">
              <a:avLst/>
            </a:prstGeom>
            <a:solidFill>
              <a:srgbClr val="DCE6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3737397" y="3981084"/>
              <a:ext cx="547649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/>
                <a:t>S0 </a:t>
              </a:r>
              <a:r>
                <a:rPr lang="en-US" sz="1200" dirty="0" err="1" smtClean="0"/>
                <a:t>coinc</a:t>
              </a:r>
              <a:endParaRPr lang="en-US" sz="1200" dirty="0"/>
            </a:p>
          </p:txBody>
        </p:sp>
        <p:cxnSp>
          <p:nvCxnSpPr>
            <p:cNvPr id="304" name="Straight Arrow Connector 303"/>
            <p:cNvCxnSpPr/>
            <p:nvPr/>
          </p:nvCxnSpPr>
          <p:spPr>
            <a:xfrm>
              <a:off x="4835629" y="5901696"/>
              <a:ext cx="40782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4835631" y="4178849"/>
              <a:ext cx="0" cy="172284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>
              <a:off x="3524030" y="4178849"/>
              <a:ext cx="246543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92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212347" y="4953793"/>
            <a:ext cx="4453317" cy="1418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26081" y="4965444"/>
            <a:ext cx="13296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092915" y="1175581"/>
            <a:ext cx="3956700" cy="1872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47" y="184154"/>
            <a:ext cx="445331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58685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2255" y="1636954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623611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198157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178945" y="175438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773205" y="1980637"/>
            <a:ext cx="5826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114120" y="2599072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798593" y="1980636"/>
            <a:ext cx="31552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14119" y="1981577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093875" y="2041240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773203" y="1945685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40" name="Rectangle 139"/>
          <p:cNvSpPr/>
          <p:nvPr/>
        </p:nvSpPr>
        <p:spPr>
          <a:xfrm>
            <a:off x="3355809" y="1754385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180286" y="1771114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357150" y="1759463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54" name="Rectangle 153"/>
          <p:cNvSpPr/>
          <p:nvPr/>
        </p:nvSpPr>
        <p:spPr>
          <a:xfrm>
            <a:off x="5243451" y="2383968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78513" y="243057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243451" y="193982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278513" y="197477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6746" y="724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LHRS</a:t>
            </a:r>
            <a:endParaRPr lang="en-US" dirty="0"/>
          </a:p>
        </p:txBody>
      </p:sp>
      <p:sp>
        <p:nvSpPr>
          <p:cNvPr id="250" name="TextBox 249"/>
          <p:cNvSpPr txBox="1"/>
          <p:nvPr/>
        </p:nvSpPr>
        <p:spPr>
          <a:xfrm>
            <a:off x="5162827" y="1587004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35631" y="257164"/>
            <a:ext cx="23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 delay (09/26/17)</a:t>
            </a:r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401097" y="626496"/>
            <a:ext cx="0" cy="960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401099" y="626646"/>
            <a:ext cx="2277452" cy="13073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2437492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965899" y="2430573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81001" y="2872987"/>
            <a:ext cx="8584899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42177" y="2622725"/>
            <a:ext cx="799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307.5 ns</a:t>
            </a:r>
            <a:endParaRPr lang="en-US" sz="1400" dirty="0"/>
          </a:p>
        </p:txBody>
      </p:sp>
      <p:sp>
        <p:nvSpPr>
          <p:cNvPr id="148" name="Rectangle 147"/>
          <p:cNvSpPr/>
          <p:nvPr/>
        </p:nvSpPr>
        <p:spPr>
          <a:xfrm>
            <a:off x="5092915" y="4835466"/>
            <a:ext cx="3956700" cy="1765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62255" y="5246739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862255" y="5296839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615715" y="5398200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1319460" y="5641460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2178945" y="5414268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4114120" y="6258957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773203" y="5640521"/>
            <a:ext cx="13409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114119" y="5641462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3289776" y="563279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180286" y="5430999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215" name="Rectangle 214"/>
          <p:cNvSpPr/>
          <p:nvPr/>
        </p:nvSpPr>
        <p:spPr>
          <a:xfrm>
            <a:off x="5243451" y="6043854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5278513" y="6090456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5243451" y="559971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5278513" y="5634662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8306743" y="3732383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241" name="TextBox 240"/>
          <p:cNvSpPr txBox="1"/>
          <p:nvPr/>
        </p:nvSpPr>
        <p:spPr>
          <a:xfrm>
            <a:off x="5162827" y="5246889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cxnSp>
        <p:nvCxnSpPr>
          <p:cNvPr id="258" name="Straight Connector 257"/>
          <p:cNvCxnSpPr/>
          <p:nvPr/>
        </p:nvCxnSpPr>
        <p:spPr>
          <a:xfrm>
            <a:off x="381000" y="6097377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901245" y="6293206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61 ns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59727"/>
            <a:ext cx="914400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615715" y="1754383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561383" y="193403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1561383" y="559391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6335916" y="2037757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5697883" y="2254818"/>
            <a:ext cx="64057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686231" y="2606900"/>
            <a:ext cx="6522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335916" y="2233234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82" name="TextBox 81"/>
          <p:cNvSpPr txBox="1"/>
          <p:nvPr/>
        </p:nvSpPr>
        <p:spPr>
          <a:xfrm>
            <a:off x="5770611" y="199088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5770611" y="234901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6350825" y="5681929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5697883" y="5914705"/>
            <a:ext cx="640572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686231" y="6266785"/>
            <a:ext cx="6522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350825" y="593967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88" name="TextBox 87"/>
          <p:cNvSpPr txBox="1"/>
          <p:nvPr/>
        </p:nvSpPr>
        <p:spPr>
          <a:xfrm>
            <a:off x="5770611" y="565076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5777976" y="600890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7313773" y="2406687"/>
            <a:ext cx="97219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259400" y="2114623"/>
            <a:ext cx="924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+ 222 ns</a:t>
            </a:r>
            <a:endParaRPr lang="en-US" sz="1400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7325005" y="6090458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81003" y="6532872"/>
            <a:ext cx="6947679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901245" y="3502081"/>
            <a:ext cx="2342206" cy="2399615"/>
            <a:chOff x="2901245" y="3502081"/>
            <a:chExt cx="2342206" cy="2399615"/>
          </a:xfrm>
        </p:grpSpPr>
        <p:sp>
          <p:nvSpPr>
            <p:cNvPr id="98" name="Rectangle 97"/>
            <p:cNvSpPr/>
            <p:nvPr/>
          </p:nvSpPr>
          <p:spPr>
            <a:xfrm>
              <a:off x="2901245" y="3502081"/>
              <a:ext cx="1764419" cy="1365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4114120" y="4178849"/>
              <a:ext cx="721509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4179182" y="3909408"/>
              <a:ext cx="5717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17 ns</a:t>
              </a:r>
              <a:endParaRPr lang="en-US" sz="14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770573" y="3693663"/>
              <a:ext cx="469787" cy="929328"/>
            </a:xfrm>
            <a:prstGeom prst="rect">
              <a:avLst/>
            </a:prstGeom>
            <a:solidFill>
              <a:srgbClr val="DCE6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37397" y="3981084"/>
              <a:ext cx="547649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/>
                <a:t>S0 </a:t>
              </a:r>
              <a:r>
                <a:rPr lang="en-US" sz="1200" dirty="0" err="1" smtClean="0"/>
                <a:t>coinc</a:t>
              </a:r>
              <a:endParaRPr lang="en-US" sz="1200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835629" y="5901696"/>
              <a:ext cx="40782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835631" y="4178849"/>
              <a:ext cx="0" cy="172284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3524030" y="4178849"/>
              <a:ext cx="246543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80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212347" y="4953793"/>
            <a:ext cx="4453317" cy="1418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26081" y="4965444"/>
            <a:ext cx="13296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092915" y="1175581"/>
            <a:ext cx="3956700" cy="1872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47" y="184154"/>
            <a:ext cx="445331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58685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2255" y="1636954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623611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198157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178945" y="175438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773205" y="1980637"/>
            <a:ext cx="5826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114120" y="2599072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798593" y="1980636"/>
            <a:ext cx="31552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14119" y="1981577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093875" y="2041240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773203" y="1945685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40" name="Rectangle 139"/>
          <p:cNvSpPr/>
          <p:nvPr/>
        </p:nvSpPr>
        <p:spPr>
          <a:xfrm>
            <a:off x="3355809" y="1754385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180286" y="1771114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357150" y="1759463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54" name="Rectangle 153"/>
          <p:cNvSpPr/>
          <p:nvPr/>
        </p:nvSpPr>
        <p:spPr>
          <a:xfrm>
            <a:off x="5243451" y="2383968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78513" y="243057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243451" y="193982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278513" y="197477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6746" y="724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LHRS</a:t>
            </a:r>
            <a:endParaRPr 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6335916" y="2037757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Arrow Connector 197"/>
          <p:cNvCxnSpPr/>
          <p:nvPr/>
        </p:nvCxnSpPr>
        <p:spPr>
          <a:xfrm>
            <a:off x="5697883" y="2254818"/>
            <a:ext cx="64057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86231" y="2606900"/>
            <a:ext cx="6522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6335916" y="2233234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44" name="TextBox 243"/>
          <p:cNvSpPr txBox="1"/>
          <p:nvPr/>
        </p:nvSpPr>
        <p:spPr>
          <a:xfrm>
            <a:off x="5770611" y="199088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5770611" y="234901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5162827" y="1587004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35631" y="257164"/>
            <a:ext cx="23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 delay (09/26/17)</a:t>
            </a:r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401097" y="626496"/>
            <a:ext cx="0" cy="960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401099" y="626646"/>
            <a:ext cx="2277452" cy="13073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2437492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965899" y="2430573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81001" y="2872987"/>
            <a:ext cx="8584899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42177" y="2622725"/>
            <a:ext cx="112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+ 307.5 ns</a:t>
            </a:r>
            <a:endParaRPr lang="en-US" sz="1400" dirty="0"/>
          </a:p>
        </p:txBody>
      </p:sp>
      <p:sp>
        <p:nvSpPr>
          <p:cNvPr id="148" name="Rectangle 147"/>
          <p:cNvSpPr/>
          <p:nvPr/>
        </p:nvSpPr>
        <p:spPr>
          <a:xfrm>
            <a:off x="5092915" y="4835466"/>
            <a:ext cx="3956700" cy="1765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62255" y="5246739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862255" y="5296839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615715" y="5398200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1319460" y="5641460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2178945" y="5414268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4114120" y="6258957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773203" y="5640521"/>
            <a:ext cx="13409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114119" y="5641462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3289776" y="563279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180286" y="5430999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215" name="Rectangle 214"/>
          <p:cNvSpPr/>
          <p:nvPr/>
        </p:nvSpPr>
        <p:spPr>
          <a:xfrm>
            <a:off x="5243451" y="6043854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5278513" y="6090456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5243451" y="559971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5278513" y="5634662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8306743" y="3732383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229" name="Rectangle 228"/>
          <p:cNvSpPr/>
          <p:nvPr/>
        </p:nvSpPr>
        <p:spPr>
          <a:xfrm>
            <a:off x="6350825" y="5681929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Straight Arrow Connector 230"/>
          <p:cNvCxnSpPr/>
          <p:nvPr/>
        </p:nvCxnSpPr>
        <p:spPr>
          <a:xfrm flipV="1">
            <a:off x="5697883" y="5914705"/>
            <a:ext cx="640572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5686231" y="6266785"/>
            <a:ext cx="6522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6350825" y="593967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37" name="TextBox 236"/>
          <p:cNvSpPr txBox="1"/>
          <p:nvPr/>
        </p:nvSpPr>
        <p:spPr>
          <a:xfrm>
            <a:off x="5770611" y="565076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39" name="TextBox 238"/>
          <p:cNvSpPr txBox="1"/>
          <p:nvPr/>
        </p:nvSpPr>
        <p:spPr>
          <a:xfrm>
            <a:off x="5777976" y="600890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162827" y="5246889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cxnSp>
        <p:nvCxnSpPr>
          <p:cNvPr id="258" name="Straight Connector 257"/>
          <p:cNvCxnSpPr/>
          <p:nvPr/>
        </p:nvCxnSpPr>
        <p:spPr>
          <a:xfrm>
            <a:off x="381000" y="6097377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901245" y="6293206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+ 85 ns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359727"/>
            <a:ext cx="9144000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615715" y="1754383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13773" y="2406687"/>
            <a:ext cx="97219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59400" y="2114623"/>
            <a:ext cx="924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+ 222 ns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1561383" y="193403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1561383" y="559391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5354" y="5246664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+ 24 ns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332834" y="1600496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</a:t>
            </a:r>
            <a:endParaRPr lang="en-US" sz="14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7325005" y="6090458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81003" y="6532872"/>
            <a:ext cx="6947679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901245" y="3502081"/>
            <a:ext cx="2342206" cy="2399615"/>
            <a:chOff x="2901245" y="3502081"/>
            <a:chExt cx="2342206" cy="2399615"/>
          </a:xfrm>
        </p:grpSpPr>
        <p:sp>
          <p:nvSpPr>
            <p:cNvPr id="87" name="Rectangle 86"/>
            <p:cNvSpPr/>
            <p:nvPr/>
          </p:nvSpPr>
          <p:spPr>
            <a:xfrm>
              <a:off x="2901245" y="3502081"/>
              <a:ext cx="1764419" cy="1365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4114120" y="4178849"/>
              <a:ext cx="721509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4179182" y="3909408"/>
              <a:ext cx="5717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17 ns</a:t>
              </a:r>
              <a:endParaRPr lang="en-US" sz="14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770573" y="3693663"/>
              <a:ext cx="469787" cy="929328"/>
            </a:xfrm>
            <a:prstGeom prst="rect">
              <a:avLst/>
            </a:prstGeom>
            <a:solidFill>
              <a:srgbClr val="DCE6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37397" y="3981084"/>
              <a:ext cx="547649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/>
                <a:t>S0 </a:t>
              </a:r>
              <a:r>
                <a:rPr lang="en-US" sz="1200" dirty="0" err="1" smtClean="0"/>
                <a:t>coinc</a:t>
              </a:r>
              <a:endParaRPr lang="en-US" sz="12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4835629" y="5901696"/>
              <a:ext cx="40782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835631" y="4178849"/>
              <a:ext cx="0" cy="172284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3524030" y="4178849"/>
              <a:ext cx="246543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 rot="16200000">
            <a:off x="2905094" y="4020056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+ 31 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45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/>
          <p:cNvCxnSpPr/>
          <p:nvPr/>
        </p:nvCxnSpPr>
        <p:spPr>
          <a:xfrm flipV="1">
            <a:off x="4765189" y="6445457"/>
            <a:ext cx="0" cy="21374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5907213" y="5977939"/>
            <a:ext cx="17264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0&amp;S2_LH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69" y="2242618"/>
            <a:ext cx="2936051" cy="4313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3742" y="2505314"/>
            <a:ext cx="338554" cy="360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 smtClean="0"/>
              <a:t>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9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10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11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12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13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14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15</a:t>
            </a:r>
          </a:p>
          <a:p>
            <a:pPr>
              <a:lnSpc>
                <a:spcPct val="130000"/>
              </a:lnSpc>
            </a:pPr>
            <a:r>
              <a:rPr lang="en-US" sz="1100" dirty="0" smtClean="0"/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489652" y="4014557"/>
            <a:ext cx="8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33366" y="4023112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99174" y="411909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4633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LHRS</a:t>
            </a:r>
            <a:endParaRPr lang="en-US" sz="2800" b="1" u="sng" dirty="0"/>
          </a:p>
        </p:txBody>
      </p:sp>
      <p:sp>
        <p:nvSpPr>
          <p:cNvPr id="77" name="TextBox 76"/>
          <p:cNvSpPr txBox="1"/>
          <p:nvPr/>
        </p:nvSpPr>
        <p:spPr>
          <a:xfrm>
            <a:off x="4519087" y="2574432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519090" y="5840629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1521616" y="6001455"/>
            <a:ext cx="17264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 rot="16200000">
            <a:off x="380093" y="4223316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2296488" y="1175338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521616" y="5252496"/>
            <a:ext cx="0" cy="74896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45485" y="4714379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45485" y="1175517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32554" y="81542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745487" y="5240874"/>
            <a:ext cx="155226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070761" y="944685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sp>
        <p:nvSpPr>
          <p:cNvPr id="109" name="Rectangle 108"/>
          <p:cNvSpPr/>
          <p:nvPr/>
        </p:nvSpPr>
        <p:spPr>
          <a:xfrm rot="16200000">
            <a:off x="6492157" y="4219375"/>
            <a:ext cx="730787" cy="251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8408551" y="1171399"/>
            <a:ext cx="0" cy="406553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633679" y="5248556"/>
            <a:ext cx="0" cy="7293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57548" y="4710437"/>
            <a:ext cx="0" cy="52649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857548" y="1171576"/>
            <a:ext cx="0" cy="2808252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444617" y="8114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6857550" y="5236933"/>
            <a:ext cx="155226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182825" y="940744"/>
            <a:ext cx="45397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err="1" smtClean="0"/>
              <a:t>fadc</a:t>
            </a:r>
            <a:endParaRPr lang="en-US" sz="1200" dirty="0"/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4765189" y="980814"/>
            <a:ext cx="0" cy="136159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4200495" y="980816"/>
            <a:ext cx="0" cy="566375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4199001" y="6659199"/>
            <a:ext cx="566191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900814" y="765697"/>
            <a:ext cx="1350004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247406" y="5121517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359470" y="5125458"/>
            <a:ext cx="54842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Mixer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38798" y="5765799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12 ns</a:t>
            </a:r>
            <a:endParaRPr lang="en-US" sz="1200" i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598505" y="5737659"/>
            <a:ext cx="550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11 ns</a:t>
            </a:r>
            <a:endParaRPr lang="en-US" sz="1200" i="1" dirty="0"/>
          </a:p>
        </p:txBody>
      </p:sp>
      <p:sp>
        <p:nvSpPr>
          <p:cNvPr id="126" name="TextBox 125"/>
          <p:cNvSpPr txBox="1"/>
          <p:nvPr/>
        </p:nvSpPr>
        <p:spPr>
          <a:xfrm rot="16200000">
            <a:off x="1918159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88 ns</a:t>
            </a:r>
            <a:endParaRPr lang="en-US" sz="1200" dirty="0"/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8039399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84 ns</a:t>
            </a:r>
            <a:endParaRPr lang="en-US" sz="1200" dirty="0"/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372035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46 ns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6493375" y="261807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76 ns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688998" y="4980105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7 ns</a:t>
            </a:r>
            <a:endParaRPr lang="en-US" sz="1200" i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6807057" y="4972972"/>
            <a:ext cx="47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8 ns</a:t>
            </a:r>
            <a:endParaRPr lang="en-US" sz="1200" i="1" dirty="0"/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3841827" y="154209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69 ns</a:t>
            </a:r>
            <a:endParaRPr lang="en-US" sz="1200" dirty="0"/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4401970" y="1542096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69 ns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" y="6469935"/>
            <a:ext cx="183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Italic</a:t>
            </a:r>
            <a:r>
              <a:rPr lang="en-US" dirty="0" smtClean="0"/>
              <a:t> = calculated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212347" y="4953793"/>
            <a:ext cx="4453317" cy="1418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26081" y="4965444"/>
            <a:ext cx="13296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349" y="184154"/>
            <a:ext cx="256085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58685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2255" y="1636955"/>
            <a:ext cx="454432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T1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623611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1981575"/>
            <a:ext cx="13129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14052" y="26822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LHRS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2437492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773204" y="2430573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81001" y="2872987"/>
            <a:ext cx="2392203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14944" y="2622725"/>
            <a:ext cx="112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+ 307.5 ns</a:t>
            </a:r>
            <a:endParaRPr lang="en-US" sz="1400" dirty="0"/>
          </a:p>
        </p:txBody>
      </p:sp>
      <p:sp>
        <p:nvSpPr>
          <p:cNvPr id="148" name="Rectangle 147"/>
          <p:cNvSpPr/>
          <p:nvPr/>
        </p:nvSpPr>
        <p:spPr>
          <a:xfrm>
            <a:off x="5092915" y="4835466"/>
            <a:ext cx="3956700" cy="1765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62255" y="5246739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862255" y="5296839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615715" y="5398200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1319460" y="5641460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2178945" y="5414268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4114120" y="6258957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773203" y="5640521"/>
            <a:ext cx="13409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114119" y="5641462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3289776" y="563279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180286" y="5430999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215" name="Rectangle 214"/>
          <p:cNvSpPr/>
          <p:nvPr/>
        </p:nvSpPr>
        <p:spPr>
          <a:xfrm>
            <a:off x="5243451" y="6043854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5278513" y="6090456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5243451" y="559971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5278513" y="5634662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8306743" y="3732383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229" name="Rectangle 228"/>
          <p:cNvSpPr/>
          <p:nvPr/>
        </p:nvSpPr>
        <p:spPr>
          <a:xfrm>
            <a:off x="6350825" y="5681929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Straight Arrow Connector 230"/>
          <p:cNvCxnSpPr/>
          <p:nvPr/>
        </p:nvCxnSpPr>
        <p:spPr>
          <a:xfrm flipV="1">
            <a:off x="5697883" y="5914705"/>
            <a:ext cx="640572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5686231" y="6266785"/>
            <a:ext cx="6522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6350825" y="593967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37" name="TextBox 236"/>
          <p:cNvSpPr txBox="1"/>
          <p:nvPr/>
        </p:nvSpPr>
        <p:spPr>
          <a:xfrm>
            <a:off x="5770611" y="565076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39" name="TextBox 238"/>
          <p:cNvSpPr txBox="1"/>
          <p:nvPr/>
        </p:nvSpPr>
        <p:spPr>
          <a:xfrm>
            <a:off x="5777976" y="600890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162827" y="5246889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cxnSp>
        <p:nvCxnSpPr>
          <p:cNvPr id="258" name="Straight Connector 257"/>
          <p:cNvCxnSpPr/>
          <p:nvPr/>
        </p:nvCxnSpPr>
        <p:spPr>
          <a:xfrm>
            <a:off x="381000" y="6097377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25005" y="6090458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381003" y="6532872"/>
            <a:ext cx="6947679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901245" y="6293206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+ 85 ns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" y="3359727"/>
            <a:ext cx="4665663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615715" y="1754383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561383" y="559391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5354" y="5246664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+ 24 ns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332834" y="1600496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2632366" y="1392460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Patch </a:t>
            </a:r>
            <a:r>
              <a:rPr lang="en-US" sz="1600" dirty="0" err="1" smtClean="0">
                <a:solidFill>
                  <a:schemeClr val="tx1"/>
                </a:solidFill>
              </a:rPr>
              <a:t>pannel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on RHRS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3616080" y="198670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475565" y="175951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532140" y="1776246"/>
            <a:ext cx="482461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Disc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3765643" y="193916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069824" y="198157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05435" y="196242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ns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5929309" y="175438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994532" y="1787727"/>
            <a:ext cx="513757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FIFO</a:t>
            </a:r>
            <a:endParaRPr lang="en-US" sz="1400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508284" y="198157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643895" y="196242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ns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7351772" y="1694680"/>
            <a:ext cx="934193" cy="576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err="1" smtClean="0">
                <a:solidFill>
                  <a:srgbClr val="000000"/>
                </a:solidFill>
              </a:rPr>
              <a:t>Coinc</a:t>
            </a:r>
            <a:r>
              <a:rPr lang="en-US" sz="1400" dirty="0" smtClean="0">
                <a:solidFill>
                  <a:srgbClr val="000000"/>
                </a:solidFill>
              </a:rPr>
              <a:t> unit for </a:t>
            </a:r>
            <a:r>
              <a:rPr lang="en-US" sz="1400" dirty="0" err="1" smtClean="0">
                <a:solidFill>
                  <a:srgbClr val="000000"/>
                </a:solidFill>
              </a:rPr>
              <a:t>coinc</a:t>
            </a:r>
            <a:r>
              <a:rPr lang="en-US" sz="1400" dirty="0" smtClean="0">
                <a:solidFill>
                  <a:srgbClr val="000000"/>
                </a:solidFill>
              </a:rPr>
              <a:t> trigger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5900647" y="4074492"/>
            <a:ext cx="0" cy="15417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4733349" y="3727529"/>
            <a:ext cx="2391345" cy="346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Delay Generator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5712659" y="5616221"/>
            <a:ext cx="187991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929909" y="6093269"/>
            <a:ext cx="326912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4944683" y="4074492"/>
            <a:ext cx="0" cy="20228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9" idx="0"/>
          </p:cNvCxnSpPr>
          <p:nvPr/>
        </p:nvCxnSpPr>
        <p:spPr>
          <a:xfrm flipH="1" flipV="1">
            <a:off x="6839751" y="4074492"/>
            <a:ext cx="3" cy="1607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82299" y="442297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858791" y="442633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783259" y="442970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901245" y="3502081"/>
            <a:ext cx="2342206" cy="2399615"/>
            <a:chOff x="2901245" y="3502081"/>
            <a:chExt cx="2342206" cy="2399615"/>
          </a:xfrm>
        </p:grpSpPr>
        <p:sp>
          <p:nvSpPr>
            <p:cNvPr id="112" name="Rectangle 111"/>
            <p:cNvSpPr/>
            <p:nvPr/>
          </p:nvSpPr>
          <p:spPr>
            <a:xfrm>
              <a:off x="2901245" y="3502081"/>
              <a:ext cx="1764419" cy="1365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4114120" y="4178849"/>
              <a:ext cx="721509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4179182" y="3909408"/>
              <a:ext cx="5717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17 ns</a:t>
              </a:r>
              <a:endParaRPr lang="en-US" sz="14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770573" y="3693663"/>
              <a:ext cx="469787" cy="929328"/>
            </a:xfrm>
            <a:prstGeom prst="rect">
              <a:avLst/>
            </a:prstGeom>
            <a:solidFill>
              <a:srgbClr val="DCE6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737397" y="3981084"/>
              <a:ext cx="547649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/>
                <a:t>S0 </a:t>
              </a:r>
              <a:r>
                <a:rPr lang="en-US" sz="1200" dirty="0" err="1" smtClean="0"/>
                <a:t>coinc</a:t>
              </a:r>
              <a:endParaRPr lang="en-US" sz="1200" dirty="0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4835629" y="5901696"/>
              <a:ext cx="40782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835631" y="4178849"/>
              <a:ext cx="0" cy="172284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3524030" y="4178849"/>
              <a:ext cx="246543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 rot="16200000">
            <a:off x="2905094" y="4020056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+ 31 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05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349" y="184154"/>
            <a:ext cx="256085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58685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2255" y="1636955"/>
            <a:ext cx="454432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T1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623611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1981575"/>
            <a:ext cx="13129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14052" y="26822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LHRS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2437492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773204" y="2430573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81001" y="2872987"/>
            <a:ext cx="2392203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14944" y="2622725"/>
            <a:ext cx="112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+ 307.5 ns</a:t>
            </a:r>
            <a:endParaRPr lang="en-US" sz="1400" dirty="0"/>
          </a:p>
        </p:txBody>
      </p:sp>
      <p:sp>
        <p:nvSpPr>
          <p:cNvPr id="148" name="Rectangle 147"/>
          <p:cNvSpPr/>
          <p:nvPr/>
        </p:nvSpPr>
        <p:spPr>
          <a:xfrm>
            <a:off x="5092915" y="4835466"/>
            <a:ext cx="3956700" cy="1765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12347" y="4953793"/>
            <a:ext cx="4453317" cy="1418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62255" y="5246739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862255" y="5296839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615715" y="5398200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526081" y="4965444"/>
            <a:ext cx="13296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205" name="Straight Arrow Connector 204"/>
          <p:cNvCxnSpPr/>
          <p:nvPr/>
        </p:nvCxnSpPr>
        <p:spPr>
          <a:xfrm>
            <a:off x="1319460" y="5641460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2178945" y="5414268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4114120" y="6258957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773203" y="5640521"/>
            <a:ext cx="13409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4114119" y="5641462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3289776" y="563279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213" name="TextBox 212"/>
          <p:cNvSpPr txBox="1"/>
          <p:nvPr/>
        </p:nvSpPr>
        <p:spPr>
          <a:xfrm>
            <a:off x="2180286" y="5430999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215" name="Rectangle 214"/>
          <p:cNvSpPr/>
          <p:nvPr/>
        </p:nvSpPr>
        <p:spPr>
          <a:xfrm>
            <a:off x="5243451" y="6043854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5278513" y="6090456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5243451" y="559971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5278513" y="5634662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8306743" y="3732383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HRS</a:t>
            </a:r>
            <a:endParaRPr lang="en-US" dirty="0"/>
          </a:p>
        </p:txBody>
      </p:sp>
      <p:sp>
        <p:nvSpPr>
          <p:cNvPr id="229" name="Rectangle 228"/>
          <p:cNvSpPr/>
          <p:nvPr/>
        </p:nvSpPr>
        <p:spPr>
          <a:xfrm>
            <a:off x="6350825" y="5681929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Straight Arrow Connector 230"/>
          <p:cNvCxnSpPr/>
          <p:nvPr/>
        </p:nvCxnSpPr>
        <p:spPr>
          <a:xfrm flipV="1">
            <a:off x="5697883" y="5914705"/>
            <a:ext cx="640572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5686231" y="6266785"/>
            <a:ext cx="6522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6350825" y="593967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37" name="TextBox 236"/>
          <p:cNvSpPr txBox="1"/>
          <p:nvPr/>
        </p:nvSpPr>
        <p:spPr>
          <a:xfrm>
            <a:off x="5770611" y="565076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39" name="TextBox 238"/>
          <p:cNvSpPr txBox="1"/>
          <p:nvPr/>
        </p:nvSpPr>
        <p:spPr>
          <a:xfrm>
            <a:off x="5777976" y="600890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5162827" y="5246889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cxnSp>
        <p:nvCxnSpPr>
          <p:cNvPr id="258" name="Straight Connector 257"/>
          <p:cNvCxnSpPr/>
          <p:nvPr/>
        </p:nvCxnSpPr>
        <p:spPr>
          <a:xfrm>
            <a:off x="381000" y="6097377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901245" y="6293206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+ 85 ns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" y="3359727"/>
            <a:ext cx="4665663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615715" y="1754383"/>
            <a:ext cx="2465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561383" y="559391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5354" y="5246664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+ 24 ns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332834" y="1600496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2632366" y="1392460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Patch </a:t>
            </a:r>
            <a:r>
              <a:rPr lang="en-US" sz="1600" dirty="0" err="1" smtClean="0">
                <a:solidFill>
                  <a:schemeClr val="tx1"/>
                </a:solidFill>
              </a:rPr>
              <a:t>pannel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on RHRS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3616080" y="198670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475565" y="175951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4532140" y="1776246"/>
            <a:ext cx="482461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Disc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3765643" y="193916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069824" y="198157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05435" y="196242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ns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5929309" y="1754385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994532" y="1787727"/>
            <a:ext cx="513757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FIFO</a:t>
            </a:r>
            <a:endParaRPr lang="en-US" sz="1400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508284" y="198157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643895" y="196242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ns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7351772" y="1694680"/>
            <a:ext cx="934193" cy="576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err="1" smtClean="0">
                <a:solidFill>
                  <a:srgbClr val="000000"/>
                </a:solidFill>
              </a:rPr>
              <a:t>Coinc</a:t>
            </a:r>
            <a:r>
              <a:rPr lang="en-US" sz="1400" dirty="0" smtClean="0">
                <a:solidFill>
                  <a:srgbClr val="000000"/>
                </a:solidFill>
              </a:rPr>
              <a:t> unit for </a:t>
            </a:r>
            <a:r>
              <a:rPr lang="en-US" sz="1400" dirty="0" err="1" smtClean="0">
                <a:solidFill>
                  <a:srgbClr val="000000"/>
                </a:solidFill>
              </a:rPr>
              <a:t>coinc</a:t>
            </a:r>
            <a:r>
              <a:rPr lang="en-US" sz="1400" dirty="0" smtClean="0">
                <a:solidFill>
                  <a:srgbClr val="000000"/>
                </a:solidFill>
              </a:rPr>
              <a:t> trigger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5712659" y="5616221"/>
            <a:ext cx="187991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929909" y="6093269"/>
            <a:ext cx="326912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82301" y="4422970"/>
            <a:ext cx="77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t3+77ns</a:t>
            </a:r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783259" y="4429704"/>
            <a:ext cx="77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t3+86ns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7325005" y="6090458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1003" y="6532872"/>
            <a:ext cx="6947679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733638" y="3012765"/>
            <a:ext cx="2391345" cy="346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Disc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4946992" y="3359727"/>
            <a:ext cx="0" cy="484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900647" y="3359727"/>
            <a:ext cx="0" cy="484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6842980" y="3359727"/>
            <a:ext cx="0" cy="484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03925" y="3459243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4891153" y="3468704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5848333" y="3459243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42981" y="2278163"/>
            <a:ext cx="1096595" cy="734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89" idx="2"/>
          </p:cNvCxnSpPr>
          <p:nvPr/>
        </p:nvCxnSpPr>
        <p:spPr>
          <a:xfrm flipV="1">
            <a:off x="5886167" y="2270997"/>
            <a:ext cx="1932701" cy="741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4944686" y="2270995"/>
            <a:ext cx="2610327" cy="7409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946992" y="2690965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750449" y="2704818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630544" y="2734508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937002" y="184152"/>
            <a:ext cx="412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– S0</a:t>
            </a:r>
            <a:r>
              <a:rPr lang="en-US" baseline="-25000" dirty="0" smtClean="0"/>
              <a:t>R</a:t>
            </a:r>
            <a:r>
              <a:rPr lang="en-US" dirty="0" smtClean="0"/>
              <a:t> = T1 – S2</a:t>
            </a:r>
            <a:r>
              <a:rPr lang="en-US" baseline="-25000" dirty="0" smtClean="0"/>
              <a:t>R</a:t>
            </a:r>
            <a:r>
              <a:rPr lang="en-US" dirty="0" smtClean="0"/>
              <a:t> = T1 – (S0&amp;S2)</a:t>
            </a:r>
            <a:r>
              <a:rPr lang="en-US" baseline="-25000" dirty="0" smtClean="0"/>
              <a:t>R</a:t>
            </a:r>
            <a:r>
              <a:rPr lang="en-US" dirty="0" smtClean="0"/>
              <a:t> = 60 ns</a:t>
            </a:r>
            <a:endParaRPr lang="en-US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381000" y="1067837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81003" y="1224296"/>
            <a:ext cx="6947679" cy="0"/>
          </a:xfrm>
          <a:prstGeom prst="line">
            <a:avLst/>
          </a:prstGeom>
          <a:ln w="12700" cmpd="sng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328679" y="1067837"/>
            <a:ext cx="0" cy="473995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901243" y="965900"/>
            <a:ext cx="112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+ 336.5 ns</a:t>
            </a:r>
            <a:endParaRPr lang="en-US" sz="1400" dirty="0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5900647" y="4074492"/>
            <a:ext cx="0" cy="15417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4733349" y="3727529"/>
            <a:ext cx="2391345" cy="346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Delay Generator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x                     x                     x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4944683" y="4074492"/>
            <a:ext cx="0" cy="20228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6839751" y="4074492"/>
            <a:ext cx="3" cy="1607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2901245" y="3502081"/>
            <a:ext cx="2342206" cy="2399615"/>
            <a:chOff x="2901245" y="3502081"/>
            <a:chExt cx="2342206" cy="2399615"/>
          </a:xfrm>
        </p:grpSpPr>
        <p:sp>
          <p:nvSpPr>
            <p:cNvPr id="116" name="Rectangle 115"/>
            <p:cNvSpPr/>
            <p:nvPr/>
          </p:nvSpPr>
          <p:spPr>
            <a:xfrm>
              <a:off x="2901245" y="3502081"/>
              <a:ext cx="1764419" cy="1365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4114120" y="4178849"/>
              <a:ext cx="721509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4179182" y="3909408"/>
              <a:ext cx="5717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17 ns</a:t>
              </a:r>
              <a:endParaRPr lang="en-US" sz="1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770573" y="3693663"/>
              <a:ext cx="469787" cy="929328"/>
            </a:xfrm>
            <a:prstGeom prst="rect">
              <a:avLst/>
            </a:prstGeom>
            <a:solidFill>
              <a:srgbClr val="DCE6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737397" y="3981084"/>
              <a:ext cx="547649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/>
                <a:t>S0 </a:t>
              </a:r>
              <a:r>
                <a:rPr lang="en-US" sz="1200" dirty="0" err="1" smtClean="0"/>
                <a:t>coinc</a:t>
              </a:r>
              <a:endParaRPr lang="en-US" sz="1200" dirty="0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4835629" y="5901696"/>
              <a:ext cx="40782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4835631" y="4178849"/>
              <a:ext cx="0" cy="172284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524030" y="4178849"/>
              <a:ext cx="246543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 rot="16200000">
            <a:off x="2905094" y="4020056"/>
            <a:ext cx="893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 + 31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858794" y="4426337"/>
            <a:ext cx="77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t3+65ns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53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6406" y="247587"/>
            <a:ext cx="8516875" cy="5755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Prediction for the delays on RHRS for </a:t>
            </a:r>
            <a:r>
              <a:rPr lang="en-US" sz="3200" dirty="0" err="1" smtClean="0"/>
              <a:t>coinc</a:t>
            </a:r>
            <a:r>
              <a:rPr lang="en-US" sz="3200" dirty="0" smtClean="0"/>
              <a:t> trigger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Need to set delay in RHRS delay generator for S2 (RHRS) to:</a:t>
            </a:r>
          </a:p>
          <a:p>
            <a:pPr algn="ctr"/>
            <a:r>
              <a:rPr lang="en-US" sz="2400" dirty="0"/>
              <a:t>t3 + 336.5 – (t3 + 77 + x + 0.5 + 8 + 0.5) ns = 60 ns  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x = 190.5 </a:t>
            </a:r>
            <a:r>
              <a:rPr lang="en-US" sz="2400" dirty="0" smtClean="0"/>
              <a:t>ns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Need to set delay in RHRS delay generator for </a:t>
            </a:r>
            <a:r>
              <a:rPr lang="en-US" sz="2400" dirty="0" smtClean="0"/>
              <a:t>S0 </a:t>
            </a:r>
            <a:r>
              <a:rPr lang="en-US" sz="2400" dirty="0"/>
              <a:t>(RHRS) to</a:t>
            </a:r>
            <a:r>
              <a:rPr lang="en-US" sz="2400" dirty="0" smtClean="0"/>
              <a:t>:</a:t>
            </a:r>
            <a:endParaRPr lang="en-US" sz="2400" dirty="0"/>
          </a:p>
          <a:p>
            <a:pPr algn="ctr"/>
            <a:r>
              <a:rPr lang="en-US" sz="2400" dirty="0"/>
              <a:t>t3 + 336.5 – (t3 + 65 + x + 0.5 + 8 + 0.5) ns = 60 ns  </a:t>
            </a:r>
          </a:p>
          <a:p>
            <a:pPr algn="ctr"/>
            <a:r>
              <a:rPr lang="en-US" sz="2400" dirty="0"/>
              <a:t>x = 202.5 ns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Need to set delay in RHRS delay generator for </a:t>
            </a:r>
            <a:r>
              <a:rPr lang="en-US" sz="2400" dirty="0" smtClean="0"/>
              <a:t>S0&amp;S2 </a:t>
            </a:r>
            <a:r>
              <a:rPr lang="en-US" sz="2400" dirty="0"/>
              <a:t>(RHRS) to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/>
              <a:t>t3 + 336.5 – (t3 + 86 + x + 0.5 + 8 + 0.5) ns = 60 ns  </a:t>
            </a:r>
          </a:p>
          <a:p>
            <a:pPr algn="ctr"/>
            <a:r>
              <a:rPr lang="en-US" sz="2400" dirty="0"/>
              <a:t>x = 181.5 </a:t>
            </a:r>
            <a:r>
              <a:rPr lang="en-US" sz="2400" dirty="0" smtClean="0"/>
              <a:t>ns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89389" y="1013627"/>
            <a:ext cx="8144831" cy="1444709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489389" y="2773849"/>
            <a:ext cx="8144831" cy="1444709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89389" y="4569950"/>
            <a:ext cx="8144831" cy="1444709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98404" y="4923598"/>
            <a:ext cx="3190360" cy="1453177"/>
            <a:chOff x="927795" y="4772775"/>
            <a:chExt cx="3190360" cy="1453177"/>
          </a:xfrm>
        </p:grpSpPr>
        <p:grpSp>
          <p:nvGrpSpPr>
            <p:cNvPr id="246" name="Group 245"/>
            <p:cNvGrpSpPr/>
            <p:nvPr/>
          </p:nvGrpSpPr>
          <p:grpSpPr>
            <a:xfrm>
              <a:off x="1040746" y="5227195"/>
              <a:ext cx="3077409" cy="742494"/>
              <a:chOff x="6532771" y="2327332"/>
              <a:chExt cx="1393640" cy="567049"/>
            </a:xfrm>
          </p:grpSpPr>
          <p:cxnSp>
            <p:nvCxnSpPr>
              <p:cNvPr id="247" name="Straight Connector 246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7782518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0" name="TextBox 269"/>
            <p:cNvSpPr txBox="1"/>
            <p:nvPr/>
          </p:nvSpPr>
          <p:spPr>
            <a:xfrm>
              <a:off x="927795" y="4772775"/>
              <a:ext cx="59348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S0</a:t>
              </a:r>
              <a:r>
                <a:rPr lang="en-US" sz="2400" baseline="-25000" dirty="0" smtClean="0"/>
                <a:t>R</a:t>
              </a:r>
              <a:endParaRPr lang="en-US" sz="2400" baseline="-25000" dirty="0"/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2454704" y="5257358"/>
              <a:ext cx="1227775" cy="435612"/>
              <a:chOff x="6532771" y="2327332"/>
              <a:chExt cx="1383086" cy="567049"/>
            </a:xfrm>
          </p:grpSpPr>
          <p:cxnSp>
            <p:nvCxnSpPr>
              <p:cNvPr id="294" name="Straight Connector 293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7771964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7" name="Straight Arrow Connector 316"/>
            <p:cNvCxnSpPr/>
            <p:nvPr/>
          </p:nvCxnSpPr>
          <p:spPr>
            <a:xfrm>
              <a:off x="2613531" y="5464868"/>
              <a:ext cx="91930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2747998" y="5233404"/>
              <a:ext cx="45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6</a:t>
              </a:r>
              <a:r>
                <a:rPr lang="en-US" sz="1100" dirty="0" smtClean="0"/>
                <a:t>0ns</a:t>
              </a:r>
              <a:endParaRPr lang="en-US" sz="1100" dirty="0"/>
            </a:p>
          </p:txBody>
        </p:sp>
        <p:cxnSp>
          <p:nvCxnSpPr>
            <p:cNvPr id="358" name="Straight Arrow Connector 357"/>
            <p:cNvCxnSpPr/>
            <p:nvPr/>
          </p:nvCxnSpPr>
          <p:spPr>
            <a:xfrm>
              <a:off x="1389589" y="5455313"/>
              <a:ext cx="1142051" cy="18641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>
              <a:off x="1378501" y="6009388"/>
              <a:ext cx="2398608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81"/>
            <p:cNvSpPr txBox="1"/>
            <p:nvPr/>
          </p:nvSpPr>
          <p:spPr>
            <a:xfrm>
              <a:off x="1376018" y="5964343"/>
              <a:ext cx="2380456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150ns</a:t>
              </a:r>
              <a:endParaRPr lang="en-US" sz="1100" dirty="0"/>
            </a:p>
          </p:txBody>
        </p:sp>
        <p:sp>
          <p:nvSpPr>
            <p:cNvPr id="185" name="TextBox 81"/>
            <p:cNvSpPr txBox="1"/>
            <p:nvPr/>
          </p:nvSpPr>
          <p:spPr>
            <a:xfrm>
              <a:off x="1462596" y="5222411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60ns (</a:t>
              </a:r>
              <a:r>
                <a:rPr lang="en-US" sz="1100" dirty="0" err="1" smtClean="0"/>
                <a:t>e’p</a:t>
              </a:r>
              <a:r>
                <a:rPr lang="en-US" sz="1100" dirty="0"/>
                <a:t>)</a:t>
              </a:r>
              <a:endParaRPr lang="en-US" sz="1100" dirty="0" smtClean="0"/>
            </a:p>
          </p:txBody>
        </p:sp>
        <p:sp>
          <p:nvSpPr>
            <p:cNvPr id="188" name="TextBox 81"/>
            <p:cNvSpPr txBox="1"/>
            <p:nvPr/>
          </p:nvSpPr>
          <p:spPr>
            <a:xfrm>
              <a:off x="1469639" y="5444466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20ns (</a:t>
              </a:r>
              <a:r>
                <a:rPr lang="en-US" sz="1100" dirty="0" err="1" smtClean="0"/>
                <a:t>e’d</a:t>
              </a:r>
              <a:r>
                <a:rPr lang="en-US" sz="1100" dirty="0" smtClean="0"/>
                <a:t>)</a:t>
              </a:r>
            </a:p>
          </p:txBody>
        </p:sp>
        <p:sp>
          <p:nvSpPr>
            <p:cNvPr id="385" name="TextBox 269"/>
            <p:cNvSpPr txBox="1"/>
            <p:nvPr/>
          </p:nvSpPr>
          <p:spPr>
            <a:xfrm>
              <a:off x="2207797" y="4826643"/>
              <a:ext cx="49063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T1</a:t>
              </a:r>
              <a:endParaRPr lang="en-US" sz="2400" baseline="-25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21851" y="2799982"/>
            <a:ext cx="3169178" cy="1507720"/>
            <a:chOff x="966508" y="2814663"/>
            <a:chExt cx="3169178" cy="1507720"/>
          </a:xfrm>
        </p:grpSpPr>
        <p:grpSp>
          <p:nvGrpSpPr>
            <p:cNvPr id="252" name="Group 251"/>
            <p:cNvGrpSpPr/>
            <p:nvPr/>
          </p:nvGrpSpPr>
          <p:grpSpPr>
            <a:xfrm>
              <a:off x="1058277" y="3282336"/>
              <a:ext cx="3077409" cy="742494"/>
              <a:chOff x="6532771" y="2327332"/>
              <a:chExt cx="1393640" cy="567049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7782518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" name="TextBox 270"/>
            <p:cNvSpPr txBox="1"/>
            <p:nvPr/>
          </p:nvSpPr>
          <p:spPr>
            <a:xfrm>
              <a:off x="966508" y="2814663"/>
              <a:ext cx="593482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S2</a:t>
              </a:r>
              <a:r>
                <a:rPr lang="en-US" sz="2400" baseline="-25000" dirty="0"/>
                <a:t>R</a:t>
              </a:r>
            </a:p>
            <a:p>
              <a:endParaRPr lang="en-US" sz="2400" dirty="0"/>
            </a:p>
          </p:txBody>
        </p:sp>
        <p:cxnSp>
          <p:nvCxnSpPr>
            <p:cNvPr id="362" name="Straight Arrow Connector 361"/>
            <p:cNvCxnSpPr/>
            <p:nvPr/>
          </p:nvCxnSpPr>
          <p:spPr>
            <a:xfrm>
              <a:off x="1396032" y="4078814"/>
              <a:ext cx="2398608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81"/>
            <p:cNvSpPr txBox="1"/>
            <p:nvPr/>
          </p:nvSpPr>
          <p:spPr>
            <a:xfrm>
              <a:off x="1427976" y="4060774"/>
              <a:ext cx="2380456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150ns</a:t>
              </a:r>
              <a:endParaRPr lang="en-US" sz="1100" dirty="0"/>
            </a:p>
          </p:txBody>
        </p:sp>
        <p:grpSp>
          <p:nvGrpSpPr>
            <p:cNvPr id="306" name="Group 292"/>
            <p:cNvGrpSpPr/>
            <p:nvPr/>
          </p:nvGrpSpPr>
          <p:grpSpPr>
            <a:xfrm>
              <a:off x="2466835" y="3326324"/>
              <a:ext cx="1227775" cy="435612"/>
              <a:chOff x="6532771" y="2327332"/>
              <a:chExt cx="1383086" cy="567049"/>
            </a:xfrm>
          </p:grpSpPr>
          <p:cxnSp>
            <p:nvCxnSpPr>
              <p:cNvPr id="307" name="Straight Connector 293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294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295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296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297"/>
              <p:cNvCxnSpPr/>
              <p:nvPr/>
            </p:nvCxnSpPr>
            <p:spPr>
              <a:xfrm>
                <a:off x="7771964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2" name="Straight Arrow Connector 316"/>
            <p:cNvCxnSpPr/>
            <p:nvPr/>
          </p:nvCxnSpPr>
          <p:spPr>
            <a:xfrm>
              <a:off x="2625662" y="3533834"/>
              <a:ext cx="91930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TextBox 81"/>
            <p:cNvSpPr txBox="1"/>
            <p:nvPr/>
          </p:nvSpPr>
          <p:spPr>
            <a:xfrm>
              <a:off x="2760129" y="3302370"/>
              <a:ext cx="45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6</a:t>
              </a:r>
              <a:r>
                <a:rPr lang="en-US" sz="1100" dirty="0" smtClean="0"/>
                <a:t>0ns</a:t>
              </a:r>
              <a:endParaRPr lang="en-US" sz="1100" dirty="0"/>
            </a:p>
          </p:txBody>
        </p:sp>
        <p:cxnSp>
          <p:nvCxnSpPr>
            <p:cNvPr id="314" name="Straight Arrow Connector 357"/>
            <p:cNvCxnSpPr/>
            <p:nvPr/>
          </p:nvCxnSpPr>
          <p:spPr>
            <a:xfrm>
              <a:off x="1401720" y="3524279"/>
              <a:ext cx="1142051" cy="18641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81"/>
            <p:cNvSpPr txBox="1"/>
            <p:nvPr/>
          </p:nvSpPr>
          <p:spPr>
            <a:xfrm>
              <a:off x="1474727" y="3291376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60ns (</a:t>
              </a:r>
              <a:r>
                <a:rPr lang="en-US" sz="1100" dirty="0" err="1" smtClean="0"/>
                <a:t>e’p</a:t>
              </a:r>
              <a:r>
                <a:rPr lang="en-US" sz="1100" dirty="0"/>
                <a:t>)</a:t>
              </a:r>
              <a:endParaRPr lang="en-US" sz="1100" dirty="0" smtClean="0"/>
            </a:p>
          </p:txBody>
        </p:sp>
        <p:sp>
          <p:nvSpPr>
            <p:cNvPr id="316" name="TextBox 81"/>
            <p:cNvSpPr txBox="1"/>
            <p:nvPr/>
          </p:nvSpPr>
          <p:spPr>
            <a:xfrm>
              <a:off x="1481770" y="3513432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20ns (</a:t>
              </a:r>
              <a:r>
                <a:rPr lang="en-US" sz="1100" dirty="0" err="1" smtClean="0"/>
                <a:t>e’d</a:t>
              </a:r>
              <a:r>
                <a:rPr lang="en-US" sz="1100" dirty="0" smtClean="0"/>
                <a:t>)</a:t>
              </a:r>
            </a:p>
          </p:txBody>
        </p:sp>
        <p:sp>
          <p:nvSpPr>
            <p:cNvPr id="386" name="TextBox 269"/>
            <p:cNvSpPr txBox="1"/>
            <p:nvPr/>
          </p:nvSpPr>
          <p:spPr>
            <a:xfrm>
              <a:off x="2250265" y="2920089"/>
              <a:ext cx="49063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T1</a:t>
              </a:r>
              <a:endParaRPr lang="en-US" sz="2400" baseline="-25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6503" y="846160"/>
            <a:ext cx="3472954" cy="1475319"/>
            <a:chOff x="662732" y="543840"/>
            <a:chExt cx="3472954" cy="1475319"/>
          </a:xfrm>
        </p:grpSpPr>
        <p:grpSp>
          <p:nvGrpSpPr>
            <p:cNvPr id="258" name="Group 257"/>
            <p:cNvGrpSpPr/>
            <p:nvPr/>
          </p:nvGrpSpPr>
          <p:grpSpPr>
            <a:xfrm>
              <a:off x="1058277" y="953990"/>
              <a:ext cx="3077409" cy="742494"/>
              <a:chOff x="6532771" y="2327332"/>
              <a:chExt cx="1393640" cy="567049"/>
            </a:xfrm>
          </p:grpSpPr>
          <p:cxnSp>
            <p:nvCxnSpPr>
              <p:cNvPr id="259" name="Straight Connector 258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7782518" y="2350545"/>
                <a:ext cx="143893" cy="0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2" name="TextBox 271"/>
            <p:cNvSpPr txBox="1"/>
            <p:nvPr/>
          </p:nvSpPr>
          <p:spPr>
            <a:xfrm>
              <a:off x="662732" y="543840"/>
              <a:ext cx="1287482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(S0&amp;S2)</a:t>
              </a:r>
              <a:r>
                <a:rPr lang="en-US" sz="2400" baseline="-25000" dirty="0" smtClean="0"/>
                <a:t>R</a:t>
              </a:r>
              <a:endParaRPr lang="en-US" sz="2400" baseline="-25000" dirty="0"/>
            </a:p>
            <a:p>
              <a:endParaRPr lang="en-US" sz="2400" dirty="0"/>
            </a:p>
          </p:txBody>
        </p:sp>
        <p:cxnSp>
          <p:nvCxnSpPr>
            <p:cNvPr id="363" name="Straight Arrow Connector 362"/>
            <p:cNvCxnSpPr/>
            <p:nvPr/>
          </p:nvCxnSpPr>
          <p:spPr>
            <a:xfrm>
              <a:off x="1396032" y="1790668"/>
              <a:ext cx="2398608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81"/>
            <p:cNvSpPr txBox="1"/>
            <p:nvPr/>
          </p:nvSpPr>
          <p:spPr>
            <a:xfrm>
              <a:off x="1404493" y="1757550"/>
              <a:ext cx="2380456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150ns</a:t>
              </a:r>
              <a:endParaRPr lang="en-US" sz="1100" dirty="0"/>
            </a:p>
          </p:txBody>
        </p:sp>
        <p:grpSp>
          <p:nvGrpSpPr>
            <p:cNvPr id="366" name="Group 292"/>
            <p:cNvGrpSpPr/>
            <p:nvPr/>
          </p:nvGrpSpPr>
          <p:grpSpPr>
            <a:xfrm>
              <a:off x="2500289" y="1010235"/>
              <a:ext cx="1227775" cy="435612"/>
              <a:chOff x="6532771" y="2327332"/>
              <a:chExt cx="1383086" cy="567049"/>
            </a:xfrm>
          </p:grpSpPr>
          <p:cxnSp>
            <p:nvCxnSpPr>
              <p:cNvPr id="367" name="Straight Connector 293"/>
              <p:cNvCxnSpPr/>
              <p:nvPr/>
            </p:nvCxnSpPr>
            <p:spPr>
              <a:xfrm>
                <a:off x="6532771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294"/>
              <p:cNvCxnSpPr/>
              <p:nvPr/>
            </p:nvCxnSpPr>
            <p:spPr>
              <a:xfrm flipH="1">
                <a:off x="6668157" y="2327332"/>
                <a:ext cx="8507" cy="56217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295"/>
              <p:cNvCxnSpPr/>
              <p:nvPr/>
            </p:nvCxnSpPr>
            <p:spPr>
              <a:xfrm>
                <a:off x="6661868" y="2869022"/>
                <a:ext cx="1133400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296"/>
              <p:cNvCxnSpPr/>
              <p:nvPr/>
            </p:nvCxnSpPr>
            <p:spPr>
              <a:xfrm>
                <a:off x="7795268" y="2350545"/>
                <a:ext cx="0" cy="543836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297"/>
              <p:cNvCxnSpPr/>
              <p:nvPr/>
            </p:nvCxnSpPr>
            <p:spPr>
              <a:xfrm>
                <a:off x="7771964" y="2350545"/>
                <a:ext cx="143893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2" name="Straight Arrow Connector 316"/>
            <p:cNvCxnSpPr/>
            <p:nvPr/>
          </p:nvCxnSpPr>
          <p:spPr>
            <a:xfrm>
              <a:off x="2659116" y="1217745"/>
              <a:ext cx="91930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TextBox 81"/>
            <p:cNvSpPr txBox="1"/>
            <p:nvPr/>
          </p:nvSpPr>
          <p:spPr>
            <a:xfrm>
              <a:off x="2793584" y="986281"/>
              <a:ext cx="45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6</a:t>
              </a:r>
              <a:r>
                <a:rPr lang="en-US" sz="1100" dirty="0" smtClean="0"/>
                <a:t>0ns</a:t>
              </a:r>
              <a:endParaRPr lang="en-US" sz="1100" dirty="0"/>
            </a:p>
          </p:txBody>
        </p:sp>
        <p:cxnSp>
          <p:nvCxnSpPr>
            <p:cNvPr id="374" name="Straight Arrow Connector 357"/>
            <p:cNvCxnSpPr/>
            <p:nvPr/>
          </p:nvCxnSpPr>
          <p:spPr>
            <a:xfrm>
              <a:off x="1435175" y="1208190"/>
              <a:ext cx="1142051" cy="18641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TextBox 81"/>
            <p:cNvSpPr txBox="1"/>
            <p:nvPr/>
          </p:nvSpPr>
          <p:spPr>
            <a:xfrm>
              <a:off x="1508182" y="975288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60ns (</a:t>
              </a:r>
              <a:r>
                <a:rPr lang="en-US" sz="1100" dirty="0" err="1" smtClean="0"/>
                <a:t>e’p</a:t>
              </a:r>
              <a:r>
                <a:rPr lang="en-US" sz="1100" dirty="0"/>
                <a:t>)</a:t>
              </a:r>
              <a:endParaRPr lang="en-US" sz="1100" dirty="0" smtClean="0"/>
            </a:p>
          </p:txBody>
        </p:sp>
        <p:sp>
          <p:nvSpPr>
            <p:cNvPr id="376" name="TextBox 81"/>
            <p:cNvSpPr txBox="1"/>
            <p:nvPr/>
          </p:nvSpPr>
          <p:spPr>
            <a:xfrm>
              <a:off x="1515225" y="1197343"/>
              <a:ext cx="1086793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20ns (</a:t>
              </a:r>
              <a:r>
                <a:rPr lang="en-US" sz="1100" dirty="0" err="1" smtClean="0"/>
                <a:t>e’d</a:t>
              </a:r>
              <a:r>
                <a:rPr lang="en-US" sz="1100" dirty="0" smtClean="0"/>
                <a:t>)</a:t>
              </a:r>
            </a:p>
          </p:txBody>
        </p:sp>
        <p:sp>
          <p:nvSpPr>
            <p:cNvPr id="387" name="TextBox 269"/>
            <p:cNvSpPr txBox="1"/>
            <p:nvPr/>
          </p:nvSpPr>
          <p:spPr>
            <a:xfrm>
              <a:off x="2278185" y="598675"/>
              <a:ext cx="49063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T1</a:t>
              </a:r>
              <a:endParaRPr lang="en-US" sz="2400" baseline="-25000" dirty="0"/>
            </a:p>
          </p:txBody>
        </p:sp>
      </p:grpSp>
      <p:pic>
        <p:nvPicPr>
          <p:cNvPr id="2" name="Picture 1" descr="IMG_49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48" y="485213"/>
            <a:ext cx="2996351" cy="1999128"/>
          </a:xfrm>
          <a:prstGeom prst="rect">
            <a:avLst/>
          </a:prstGeom>
        </p:spPr>
      </p:pic>
      <p:pic>
        <p:nvPicPr>
          <p:cNvPr id="5" name="Picture 4" descr="IMG_49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48" y="2606148"/>
            <a:ext cx="2996351" cy="1994446"/>
          </a:xfrm>
          <a:prstGeom prst="rect">
            <a:avLst/>
          </a:prstGeom>
        </p:spPr>
      </p:pic>
      <p:pic>
        <p:nvPicPr>
          <p:cNvPr id="6" name="Picture 5" descr="IMG_494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48" y="4689784"/>
            <a:ext cx="2996351" cy="19944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1478" y="1382660"/>
            <a:ext cx="7212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C1: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C2: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C3: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41143" y="622041"/>
            <a:ext cx="826278" cy="1643224"/>
            <a:chOff x="6241143" y="622041"/>
            <a:chExt cx="826278" cy="1643224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6241143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7067421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17856" y="2881668"/>
            <a:ext cx="914874" cy="1643224"/>
            <a:chOff x="6241143" y="622041"/>
            <a:chExt cx="914874" cy="1643224"/>
          </a:xfrm>
        </p:grpSpPr>
        <p:cxnSp>
          <p:nvCxnSpPr>
            <p:cNvPr id="189" name="Straight Connector 188"/>
            <p:cNvCxnSpPr/>
            <p:nvPr/>
          </p:nvCxnSpPr>
          <p:spPr>
            <a:xfrm flipV="1">
              <a:off x="6241143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7156017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6270256" y="4824224"/>
            <a:ext cx="808044" cy="1643224"/>
            <a:chOff x="6241143" y="622041"/>
            <a:chExt cx="808044" cy="1643224"/>
          </a:xfrm>
        </p:grpSpPr>
        <p:cxnSp>
          <p:nvCxnSpPr>
            <p:cNvPr id="209" name="Straight Connector 208"/>
            <p:cNvCxnSpPr/>
            <p:nvPr/>
          </p:nvCxnSpPr>
          <p:spPr>
            <a:xfrm flipV="1">
              <a:off x="6241143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V="1">
              <a:off x="7049187" y="622041"/>
              <a:ext cx="0" cy="1643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7" name="Straight Arrow Connector 266"/>
          <p:cNvCxnSpPr/>
          <p:nvPr/>
        </p:nvCxnSpPr>
        <p:spPr>
          <a:xfrm>
            <a:off x="6270256" y="6087307"/>
            <a:ext cx="797165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6117856" y="4174294"/>
            <a:ext cx="914874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6241143" y="1761272"/>
            <a:ext cx="826278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53346" y="148825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60 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6292364" y="390385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60 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6391064" y="58163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60 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540" y="35611"/>
            <a:ext cx="3148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Coincidence triggers</a:t>
            </a:r>
            <a:endParaRPr lang="en-US" sz="2800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5639648" y="3086727"/>
            <a:ext cx="390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DFFFC"/>
                </a:solidFill>
              </a:rPr>
              <a:t>T1</a:t>
            </a:r>
            <a:endParaRPr lang="en-US" sz="1600" b="1" dirty="0">
              <a:solidFill>
                <a:srgbClr val="8DFFFC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779449" y="5102241"/>
            <a:ext cx="390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8DFFFC"/>
                </a:solidFill>
              </a:rPr>
              <a:t>T1</a:t>
            </a:r>
            <a:endParaRPr lang="en-US" sz="1600" b="1" dirty="0">
              <a:solidFill>
                <a:srgbClr val="8DFFFC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 flipH="1">
            <a:off x="5756145" y="877692"/>
            <a:ext cx="51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DFFFC"/>
                </a:solidFill>
              </a:rPr>
              <a:t>T1</a:t>
            </a:r>
            <a:endParaRPr lang="en-US" sz="1600" b="1" dirty="0">
              <a:solidFill>
                <a:srgbClr val="8DFFFC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241143" y="2092250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C3"/>
                </a:solidFill>
              </a:rPr>
              <a:t>(S0&amp;S2)</a:t>
            </a:r>
            <a:r>
              <a:rPr lang="en-US" sz="1600" b="1" baseline="-25000" dirty="0" smtClean="0">
                <a:solidFill>
                  <a:srgbClr val="FFFFC3"/>
                </a:solidFill>
              </a:rPr>
              <a:t>R</a:t>
            </a:r>
            <a:endParaRPr lang="en-US" sz="1600" b="1" baseline="-25000" dirty="0">
              <a:solidFill>
                <a:srgbClr val="FFFFC3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7817667" y="4029221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C3"/>
                </a:solidFill>
              </a:rPr>
              <a:t>S2</a:t>
            </a:r>
            <a:r>
              <a:rPr lang="en-US" sz="1600" b="1" baseline="-25000" dirty="0" smtClean="0">
                <a:solidFill>
                  <a:srgbClr val="FFFFC3"/>
                </a:solidFill>
              </a:rPr>
              <a:t>R</a:t>
            </a:r>
            <a:endParaRPr lang="en-US" sz="1600" b="1" baseline="-25000" dirty="0">
              <a:solidFill>
                <a:srgbClr val="FFFFC3"/>
              </a:solidFill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7829319" y="5952243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C3"/>
                </a:solidFill>
              </a:rPr>
              <a:t>S0</a:t>
            </a:r>
            <a:r>
              <a:rPr lang="en-US" sz="1600" b="1" baseline="-25000" dirty="0" smtClean="0">
                <a:solidFill>
                  <a:srgbClr val="FFFFC3"/>
                </a:solidFill>
              </a:rPr>
              <a:t>R</a:t>
            </a:r>
            <a:endParaRPr lang="en-US" sz="1600" b="1" baseline="-25000" dirty="0">
              <a:solidFill>
                <a:srgbClr val="FFFFC3"/>
              </a:solidFill>
            </a:endParaRPr>
          </a:p>
        </p:txBody>
      </p:sp>
      <p:cxnSp>
        <p:nvCxnSpPr>
          <p:cNvPr id="281" name="Straight Connector 280"/>
          <p:cNvCxnSpPr/>
          <p:nvPr/>
        </p:nvCxnSpPr>
        <p:spPr>
          <a:xfrm flipV="1">
            <a:off x="8326577" y="622041"/>
            <a:ext cx="0" cy="16432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V="1">
            <a:off x="8373185" y="2881668"/>
            <a:ext cx="0" cy="16432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V="1">
            <a:off x="8307765" y="4824225"/>
            <a:ext cx="0" cy="164322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6241143" y="880619"/>
            <a:ext cx="2066622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6117856" y="3086727"/>
            <a:ext cx="2255329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6270255" y="5079121"/>
            <a:ext cx="2056322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7032730" y="61039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150 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046775" y="282423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150 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092611" y="479446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150 ns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3" descr="Screen Shot 2017-01-24 at 10.38.12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5880" y="594981"/>
            <a:ext cx="3601093" cy="340421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8" name="Picture 27" descr="spectrome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73499"/>
            <a:ext cx="6129119" cy="50845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16134" y="6147500"/>
            <a:ext cx="6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VDC</a:t>
            </a:r>
            <a:endParaRPr lang="en-US" sz="20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94079" y="6147500"/>
            <a:ext cx="4622055" cy="200055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2494079" y="6347557"/>
            <a:ext cx="4622055" cy="111470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514294" y="5503103"/>
            <a:ext cx="1828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Straw Chamber</a:t>
            </a:r>
            <a:endParaRPr lang="en-US" sz="2000" b="1" dirty="0"/>
          </a:p>
        </p:txBody>
      </p:sp>
      <p:cxnSp>
        <p:nvCxnSpPr>
          <p:cNvPr id="147" name="Straight Arrow Connector 146"/>
          <p:cNvCxnSpPr/>
          <p:nvPr/>
        </p:nvCxnSpPr>
        <p:spPr>
          <a:xfrm flipH="1">
            <a:off x="3182230" y="5714600"/>
            <a:ext cx="3332065" cy="0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2023300" y="1430597"/>
            <a:ext cx="149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S0              S2</a:t>
            </a:r>
            <a:endParaRPr lang="en-US" sz="2000" b="1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2229803" y="1773497"/>
            <a:ext cx="0" cy="2846334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3274580" y="1773498"/>
            <a:ext cx="0" cy="1956568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3182230" y="5134717"/>
            <a:ext cx="3332065" cy="0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514295" y="4934662"/>
            <a:ext cx="1777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Gas Cherenkov</a:t>
            </a:r>
            <a:endParaRPr lang="en-US" sz="2000" b="1" dirty="0"/>
          </a:p>
        </p:txBody>
      </p:sp>
      <p:cxnSp>
        <p:nvCxnSpPr>
          <p:cNvPr id="153" name="Straight Arrow Connector 152"/>
          <p:cNvCxnSpPr/>
          <p:nvPr/>
        </p:nvCxnSpPr>
        <p:spPr>
          <a:xfrm flipH="1">
            <a:off x="4519089" y="4497625"/>
            <a:ext cx="1995207" cy="0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497121" y="4297570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Lead-Glass Calorimeter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94492" y="225648"/>
            <a:ext cx="47830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HRS Detector Configuration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3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pectr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73499"/>
            <a:ext cx="6129119" cy="5084503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2023300" y="1430597"/>
            <a:ext cx="149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S0              S2</a:t>
            </a:r>
            <a:endParaRPr lang="en-US" sz="2000" b="1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2229803" y="1773497"/>
            <a:ext cx="0" cy="2846334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3274580" y="1773498"/>
            <a:ext cx="0" cy="1956568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690498" y="225648"/>
            <a:ext cx="17910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S0 and S2</a:t>
            </a:r>
            <a:endParaRPr lang="en-US" sz="3200" dirty="0"/>
          </a:p>
        </p:txBody>
      </p:sp>
      <p:pic>
        <p:nvPicPr>
          <p:cNvPr id="17" name="Picture 16" descr="S0&amp;S2_RH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21" y="42576"/>
            <a:ext cx="3313107" cy="52204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51731" y="282392"/>
            <a:ext cx="409727" cy="450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4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5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6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7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8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9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10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11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12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13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14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15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742737" y="2181136"/>
            <a:ext cx="98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 Left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8375781" y="2204522"/>
            <a:ext cx="114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 Right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97930" y="4285223"/>
            <a:ext cx="86421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/>
              <a:t>S0 down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388511" y="554332"/>
            <a:ext cx="868415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/>
              <a:t>S0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/>
              <a:t>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8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pectr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73499"/>
            <a:ext cx="6129119" cy="5084503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2023303" y="1430597"/>
            <a:ext cx="435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S0              </a:t>
            </a:r>
            <a:endParaRPr lang="en-US" sz="2000" b="1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2229803" y="1773497"/>
            <a:ext cx="0" cy="2846334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45361" y="137303"/>
            <a:ext cx="3935611" cy="2173965"/>
          </a:xfrm>
          <a:prstGeom prst="rect">
            <a:avLst/>
          </a:prstGeom>
          <a:gradFill>
            <a:gsLst>
              <a:gs pos="51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5045361" y="2311268"/>
            <a:ext cx="3935611" cy="2173965"/>
          </a:xfrm>
          <a:prstGeom prst="rect">
            <a:avLst/>
          </a:prstGeom>
          <a:gradFill>
            <a:gsLst>
              <a:gs pos="51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045361" y="2311268"/>
            <a:ext cx="3935611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3669674" y="2126601"/>
            <a:ext cx="242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downstairs         upstairs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62738" y="3764393"/>
            <a:ext cx="1132631" cy="5034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Scintillator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5365" y="3890253"/>
            <a:ext cx="663563" cy="25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PMT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5369" y="438449"/>
            <a:ext cx="1132631" cy="503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Amplifier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7" idx="3"/>
          </p:cNvCxnSpPr>
          <p:nvPr/>
        </p:nvCxnSpPr>
        <p:spPr>
          <a:xfrm flipV="1">
            <a:off x="7058930" y="4004672"/>
            <a:ext cx="1487295" cy="1144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546223" y="686516"/>
            <a:ext cx="0" cy="33103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531669" y="686517"/>
            <a:ext cx="1014555" cy="1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1862" y="213980"/>
            <a:ext cx="581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09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pectrome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73499"/>
            <a:ext cx="6129119" cy="5084503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2023300" y="1430597"/>
            <a:ext cx="149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S0</a:t>
            </a:r>
            <a:r>
              <a:rPr lang="en-US" sz="2000" b="1" dirty="0" smtClean="0"/>
              <a:t>              S2</a:t>
            </a:r>
            <a:endParaRPr lang="en-US" sz="2000" b="1" dirty="0"/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3274580" y="1773498"/>
            <a:ext cx="0" cy="1956568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81862" y="213980"/>
            <a:ext cx="581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S2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045361" y="137303"/>
            <a:ext cx="3935611" cy="2173965"/>
          </a:xfrm>
          <a:prstGeom prst="rect">
            <a:avLst/>
          </a:prstGeom>
          <a:gradFill>
            <a:gsLst>
              <a:gs pos="51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5045361" y="2311268"/>
            <a:ext cx="3935611" cy="2173965"/>
          </a:xfrm>
          <a:prstGeom prst="rect">
            <a:avLst/>
          </a:prstGeom>
          <a:gradFill>
            <a:gsLst>
              <a:gs pos="51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045361" y="2311268"/>
            <a:ext cx="3935611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3669674" y="2126601"/>
            <a:ext cx="242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downstairs         upstairs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62738" y="3764393"/>
            <a:ext cx="1132631" cy="5034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Scintillator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5365" y="3890253"/>
            <a:ext cx="663563" cy="25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PMT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53423" y="2875577"/>
            <a:ext cx="1132631" cy="503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Mixer/Splitter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>
            <a:stCxn id="7" idx="3"/>
          </p:cNvCxnSpPr>
          <p:nvPr/>
        </p:nvCxnSpPr>
        <p:spPr>
          <a:xfrm flipV="1">
            <a:off x="7058930" y="4009779"/>
            <a:ext cx="823732" cy="6337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882660" y="3379023"/>
            <a:ext cx="0" cy="630757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878775" y="1096276"/>
            <a:ext cx="3887" cy="1779302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16347" y="592829"/>
            <a:ext cx="1132631" cy="503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fadc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2735" y="2875577"/>
            <a:ext cx="1300572" cy="503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Discriminator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578417" y="3133636"/>
            <a:ext cx="675003" cy="1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25166" y="1096276"/>
            <a:ext cx="3887" cy="1779302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62736" y="592829"/>
            <a:ext cx="1132631" cy="503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Level Translator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685540">
            <a:off x="3432220" y="3995958"/>
            <a:ext cx="457629" cy="183070"/>
          </a:xfrm>
          <a:prstGeom prst="rect">
            <a:avLst/>
          </a:prstGeom>
          <a:solidFill>
            <a:srgbClr val="EEFFFC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09378" y="624978"/>
            <a:ext cx="1697901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Mixer/Splitter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+ Disc</a:t>
            </a:r>
            <a:endParaRPr lang="en-US" sz="20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694215" y="1096276"/>
            <a:ext cx="0" cy="3045701"/>
          </a:xfrm>
          <a:prstGeom prst="straightConnector1">
            <a:avLst/>
          </a:prstGeom>
          <a:ln w="38100" cap="flat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Shot 2017-09-12 at 2.36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65" y="4462352"/>
            <a:ext cx="2093411" cy="23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301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176425">
            <a:off x="6582464" y="3833001"/>
            <a:ext cx="1288149" cy="1758382"/>
            <a:chOff x="3944590" y="2051448"/>
            <a:chExt cx="1288149" cy="1758382"/>
          </a:xfrm>
        </p:grpSpPr>
        <p:sp>
          <p:nvSpPr>
            <p:cNvPr id="5" name="Rectangle 4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054502" y="3370235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294150" y="328325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 rot="13106340">
            <a:off x="1391936" y="3808005"/>
            <a:ext cx="1288149" cy="1758382"/>
            <a:chOff x="3944590" y="2051448"/>
            <a:chExt cx="1288149" cy="1758382"/>
          </a:xfrm>
        </p:grpSpPr>
        <p:sp>
          <p:nvSpPr>
            <p:cNvPr id="43" name="Rectangle 42"/>
            <p:cNvSpPr/>
            <p:nvPr/>
          </p:nvSpPr>
          <p:spPr>
            <a:xfrm>
              <a:off x="3944590" y="2368933"/>
              <a:ext cx="109912" cy="11356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22827" y="2051448"/>
              <a:ext cx="109912" cy="17583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4047912" y="2455519"/>
              <a:ext cx="1068325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0863292">
              <a:off x="4325369" y="217541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ns</a:t>
              </a:r>
              <a:endParaRPr lang="en-US" dirty="0"/>
            </a:p>
          </p:txBody>
        </p:sp>
      </p:grpSp>
      <p:cxnSp>
        <p:nvCxnSpPr>
          <p:cNvPr id="13" name="Straight Connector 12"/>
          <p:cNvCxnSpPr>
            <a:stCxn id="44" idx="2"/>
          </p:cNvCxnSpPr>
          <p:nvPr/>
        </p:nvCxnSpPr>
        <p:spPr>
          <a:xfrm flipH="1" flipV="1">
            <a:off x="2105201" y="1196679"/>
            <a:ext cx="15947" cy="243562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1023642" y="667878"/>
            <a:ext cx="1" cy="4334645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8"/>
            <a:ext cx="0" cy="433464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96599" y="1172257"/>
            <a:ext cx="0" cy="249668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9" y="1196679"/>
            <a:ext cx="0" cy="341329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7"/>
            <a:ext cx="0" cy="349805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328001" y="4059693"/>
            <a:ext cx="3361539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688939" y="4059693"/>
            <a:ext cx="3139176" cy="2387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4694791" y="6447407"/>
            <a:ext cx="0" cy="257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542164" y="25276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 ns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2382836" y="252767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 ns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 rot="16200000">
            <a:off x="1649342" y="25276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 ns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 rot="5400000">
            <a:off x="6199060" y="26678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 ns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 rot="5400000">
            <a:off x="8039732" y="266786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ns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5400000">
            <a:off x="6908118" y="26678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ns</a:t>
            </a:r>
            <a:endParaRPr lang="en-US" dirty="0"/>
          </a:p>
        </p:txBody>
      </p:sp>
      <p:sp>
        <p:nvSpPr>
          <p:cNvPr id="62" name="Explosion 2 61"/>
          <p:cNvSpPr/>
          <p:nvPr/>
        </p:nvSpPr>
        <p:spPr>
          <a:xfrm>
            <a:off x="2418244" y="4778823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 2 89"/>
          <p:cNvSpPr/>
          <p:nvPr/>
        </p:nvSpPr>
        <p:spPr>
          <a:xfrm>
            <a:off x="1501965" y="4097537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 2 90"/>
          <p:cNvSpPr/>
          <p:nvPr/>
        </p:nvSpPr>
        <p:spPr>
          <a:xfrm>
            <a:off x="6554952" y="4771733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xplosion 2 91"/>
          <p:cNvSpPr/>
          <p:nvPr/>
        </p:nvSpPr>
        <p:spPr>
          <a:xfrm>
            <a:off x="7459608" y="4066025"/>
            <a:ext cx="269075" cy="35100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 rot="2369632">
            <a:off x="2207711" y="4996677"/>
            <a:ext cx="37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rot="19362832">
            <a:off x="6288006" y="4903096"/>
            <a:ext cx="109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 + 20 ns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95918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5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3" y="83658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02251" y="827631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83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397197" y="857270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+ 69ns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95915" y="12213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+ 70ns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336005" y="571348"/>
            <a:ext cx="94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+ 100ns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015809" y="855466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+ 77ns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094833" y="12213"/>
            <a:ext cx="94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+ 100ns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926844" y="559900"/>
            <a:ext cx="94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t0 + 100ns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29342" y="492132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092623" y="333624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642083" y="32996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237933" y="480392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5105" y="4397280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50069" y="438507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05901" y="15361"/>
            <a:ext cx="3155941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* We were originally setting up the fake signal for </a:t>
            </a:r>
            <a:r>
              <a:rPr lang="en-US" sz="1400" dirty="0" err="1" smtClean="0"/>
              <a:t>coinc</a:t>
            </a:r>
            <a:r>
              <a:rPr lang="en-US" sz="1400" dirty="0" smtClean="0"/>
              <a:t> trigger this way (we forgot to include the </a:t>
            </a:r>
            <a:r>
              <a:rPr lang="en-US" sz="1400" dirty="0" err="1" smtClean="0"/>
              <a:t>pmt</a:t>
            </a:r>
            <a:r>
              <a:rPr lang="en-US" sz="1400" dirty="0" smtClean="0"/>
              <a:t> delays)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73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5092915" y="1429571"/>
            <a:ext cx="3956700" cy="3115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12350" y="5027410"/>
            <a:ext cx="4453316" cy="124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12347" y="3200112"/>
            <a:ext cx="4453317" cy="1562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47" y="438143"/>
            <a:ext cx="4453317" cy="2527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2255" y="93207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62255" y="1386462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62255" y="1840845"/>
            <a:ext cx="454432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7865" y="9553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48789" y="13981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2255" y="1890943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16689" y="1992305"/>
            <a:ext cx="244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617563" y="1992305"/>
            <a:ext cx="2446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61381" y="1607826"/>
            <a:ext cx="0" cy="3844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618484" y="1141793"/>
            <a:ext cx="0" cy="85051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7561" y="1141794"/>
            <a:ext cx="247467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316689" y="1607828"/>
            <a:ext cx="247467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8079" y="1642781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77839" y="139811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8635" y="511156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319460" y="2235565"/>
            <a:ext cx="8594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178945" y="2008374"/>
            <a:ext cx="594259" cy="454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773205" y="2234627"/>
            <a:ext cx="5826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114120" y="2853062"/>
            <a:ext cx="112933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798593" y="2234626"/>
            <a:ext cx="31552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14119" y="2235567"/>
            <a:ext cx="0" cy="6174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561383" y="218802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093875" y="2295230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773203" y="2199675"/>
            <a:ext cx="617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ns</a:t>
            </a:r>
            <a:endParaRPr lang="en-US" sz="1400" dirty="0"/>
          </a:p>
        </p:txBody>
      </p:sp>
      <p:sp>
        <p:nvSpPr>
          <p:cNvPr id="140" name="Rectangle 139"/>
          <p:cNvSpPr/>
          <p:nvPr/>
        </p:nvSpPr>
        <p:spPr>
          <a:xfrm>
            <a:off x="3355809" y="2008374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180286" y="2025104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357150" y="2013453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10 ns</a:t>
            </a:r>
            <a:endParaRPr lang="en-US" sz="1400" dirty="0"/>
          </a:p>
        </p:txBody>
      </p:sp>
      <p:sp>
        <p:nvSpPr>
          <p:cNvPr id="154" name="Rectangle 153"/>
          <p:cNvSpPr/>
          <p:nvPr/>
        </p:nvSpPr>
        <p:spPr>
          <a:xfrm>
            <a:off x="5243451" y="263796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78513" y="268456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5243451" y="219381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278513" y="222876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4835628" y="2457207"/>
            <a:ext cx="40782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243451" y="3096726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5278510" y="314332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306746" y="3264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LHRS</a:t>
            </a:r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1676565" y="3495930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1677904" y="3512660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1022331" y="3739742"/>
            <a:ext cx="65557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2270824" y="3739742"/>
            <a:ext cx="65557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2935917" y="3530549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2970876" y="3786872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022334" y="4299923"/>
            <a:ext cx="191358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83359" y="339722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ns</a:t>
            </a:r>
            <a:endParaRPr lang="en-US" sz="14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337676" y="340961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ns</a:t>
            </a:r>
            <a:endParaRPr lang="en-US" sz="1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1731867" y="4255015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3518521" y="4015735"/>
            <a:ext cx="131710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4835628" y="2457679"/>
            <a:ext cx="0" cy="155805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428073" y="5369586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448326" y="533315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GC disc</a:t>
            </a:r>
            <a:endParaRPr lang="en-US" sz="1600" dirty="0"/>
          </a:p>
        </p:txBody>
      </p:sp>
      <p:sp>
        <p:nvSpPr>
          <p:cNvPr id="178" name="Rectangle 177"/>
          <p:cNvSpPr/>
          <p:nvPr/>
        </p:nvSpPr>
        <p:spPr>
          <a:xfrm>
            <a:off x="1998621" y="5369586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2018876" y="5414714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GC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80" name="Rectangle 179"/>
          <p:cNvSpPr/>
          <p:nvPr/>
        </p:nvSpPr>
        <p:spPr>
          <a:xfrm>
            <a:off x="3508209" y="5369862"/>
            <a:ext cx="594259" cy="454384"/>
          </a:xfrm>
          <a:prstGeom prst="rect">
            <a:avLst/>
          </a:prstGeom>
          <a:solidFill>
            <a:srgbClr val="EBF1DE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3509550" y="5386591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2</a:t>
            </a:r>
            <a:r>
              <a:rPr lang="en-US" sz="1400" dirty="0" smtClean="0"/>
              <a:t>0 ns</a:t>
            </a:r>
            <a:endParaRPr lang="en-US" sz="14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1022333" y="5630552"/>
            <a:ext cx="97629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2592881" y="5618157"/>
            <a:ext cx="91533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273467" y="5342779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84" name="TextBox 183"/>
          <p:cNvSpPr txBox="1"/>
          <p:nvPr/>
        </p:nvSpPr>
        <p:spPr>
          <a:xfrm>
            <a:off x="2806820" y="533195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 ns</a:t>
            </a:r>
            <a:endParaRPr lang="en-US" sz="1400" dirty="0"/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5022063" y="3300570"/>
            <a:ext cx="22139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5022063" y="3300572"/>
            <a:ext cx="0" cy="231758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093875" y="5618157"/>
            <a:ext cx="928189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4226660" y="533463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93" name="Rectangle 192"/>
          <p:cNvSpPr/>
          <p:nvPr/>
        </p:nvSpPr>
        <p:spPr>
          <a:xfrm>
            <a:off x="7190278" y="1545334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7190278" y="2269027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190278" y="2992876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190278" y="3715888"/>
            <a:ext cx="977857" cy="72384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6059100" y="1699093"/>
            <a:ext cx="113117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5697886" y="2508808"/>
            <a:ext cx="149239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6443620" y="2013259"/>
            <a:ext cx="7466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86234" y="2860890"/>
            <a:ext cx="149239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5697886" y="2295228"/>
            <a:ext cx="3612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6059100" y="1699095"/>
            <a:ext cx="0" cy="59613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686232" y="2753058"/>
            <a:ext cx="75738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6443620" y="2013455"/>
            <a:ext cx="0" cy="73960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7190278" y="1717540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(S0||S2)</a:t>
            </a:r>
            <a:endParaRPr lang="en-US" sz="1100" dirty="0"/>
          </a:p>
        </p:txBody>
      </p:sp>
      <p:sp>
        <p:nvSpPr>
          <p:cNvPr id="219" name="TextBox 218"/>
          <p:cNvSpPr txBox="1"/>
          <p:nvPr/>
        </p:nvSpPr>
        <p:spPr>
          <a:xfrm>
            <a:off x="7190278" y="246450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</a:t>
            </a:r>
            <a:endParaRPr lang="en-US" sz="1100" dirty="0"/>
          </a:p>
        </p:txBody>
      </p:sp>
      <p:sp>
        <p:nvSpPr>
          <p:cNvPr id="220" name="TextBox 219"/>
          <p:cNvSpPr txBox="1"/>
          <p:nvPr/>
        </p:nvSpPr>
        <p:spPr>
          <a:xfrm>
            <a:off x="7190278" y="322341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(S0||S2)&amp;GC</a:t>
            </a:r>
            <a:endParaRPr lang="en-US" sz="1100" dirty="0"/>
          </a:p>
        </p:txBody>
      </p:sp>
      <p:sp>
        <p:nvSpPr>
          <p:cNvPr id="221" name="TextBox 220"/>
          <p:cNvSpPr txBox="1"/>
          <p:nvPr/>
        </p:nvSpPr>
        <p:spPr>
          <a:xfrm>
            <a:off x="7190278" y="3950315"/>
            <a:ext cx="977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(S0&amp;S2)&amp;GC</a:t>
            </a:r>
            <a:endParaRPr lang="en-US" sz="1100" dirty="0"/>
          </a:p>
        </p:txBody>
      </p:sp>
      <p:cxnSp>
        <p:nvCxnSpPr>
          <p:cNvPr id="222" name="Straight Arrow Connector 221"/>
          <p:cNvCxnSpPr/>
          <p:nvPr/>
        </p:nvCxnSpPr>
        <p:spPr>
          <a:xfrm>
            <a:off x="5697886" y="3223413"/>
            <a:ext cx="149239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443620" y="3950313"/>
            <a:ext cx="74665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5697886" y="3424633"/>
            <a:ext cx="745737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444539" y="3424633"/>
            <a:ext cx="0" cy="52568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8166916" y="3953681"/>
            <a:ext cx="2796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8168135" y="2495799"/>
            <a:ext cx="27843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8436762" y="2495799"/>
            <a:ext cx="9809" cy="14545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H="1">
            <a:off x="8168133" y="3228218"/>
            <a:ext cx="55930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8166918" y="1840844"/>
            <a:ext cx="560521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8727437" y="2380788"/>
            <a:ext cx="0" cy="842627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6552799" y="142708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6552799" y="175443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6552799" y="2244872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6560164" y="2603007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6560164" y="2966140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6571816" y="3687021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48" name="TextBox 247"/>
          <p:cNvSpPr txBox="1"/>
          <p:nvPr/>
        </p:nvSpPr>
        <p:spPr>
          <a:xfrm>
            <a:off x="8203115" y="1577245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249" name="TextBox 248"/>
          <p:cNvSpPr txBox="1"/>
          <p:nvPr/>
        </p:nvSpPr>
        <p:spPr>
          <a:xfrm>
            <a:off x="8378819" y="363298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5162827" y="1840994"/>
            <a:ext cx="60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251" name="TextBox 250"/>
          <p:cNvSpPr txBox="1"/>
          <p:nvPr/>
        </p:nvSpPr>
        <p:spPr>
          <a:xfrm>
            <a:off x="3929819" y="3746294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270081" y="953361"/>
            <a:ext cx="1503123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S2_R gets here delayed by 25 ns with respect to S2_L</a:t>
            </a:r>
            <a:endParaRPr lang="en-US" sz="1200" dirty="0"/>
          </a:p>
        </p:txBody>
      </p:sp>
      <p:sp>
        <p:nvSpPr>
          <p:cNvPr id="129" name="Rectangle 128"/>
          <p:cNvSpPr/>
          <p:nvPr/>
        </p:nvSpPr>
        <p:spPr>
          <a:xfrm>
            <a:off x="532941" y="3551109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32941" y="4005495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79553" y="352780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53194" y="396906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116" name="Rectangle 115"/>
          <p:cNvSpPr/>
          <p:nvPr/>
        </p:nvSpPr>
        <p:spPr>
          <a:xfrm>
            <a:off x="8413348" y="2012741"/>
            <a:ext cx="529669" cy="368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372982" y="1978413"/>
            <a:ext cx="592918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Delay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5 ns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8436159" y="316694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 ns</a:t>
            </a:r>
            <a:endParaRPr lang="en-US" sz="1400" dirty="0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8727437" y="1840846"/>
            <a:ext cx="0" cy="172609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7358" y="5774342"/>
            <a:ext cx="1011457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Analog sum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35631" y="511154"/>
            <a:ext cx="231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ns delay (09/26/17)</a:t>
            </a:r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401097" y="880488"/>
            <a:ext cx="0" cy="960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401099" y="880638"/>
            <a:ext cx="2277452" cy="614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9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2105201" y="1196678"/>
            <a:ext cx="0" cy="107456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023642" y="667877"/>
            <a:ext cx="1" cy="160336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7"/>
            <a:ext cx="0" cy="160336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96599" y="1172255"/>
            <a:ext cx="0" cy="109899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9" y="1196678"/>
            <a:ext cx="0" cy="107456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5"/>
            <a:ext cx="0" cy="109899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95918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5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3" y="83658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02251" y="827631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83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678077" y="857270"/>
            <a:ext cx="33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95918" y="12213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+ 1ns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336005" y="571348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015814" y="855466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+ 8ns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094833" y="12213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926844" y="559900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46548" y="2271245"/>
            <a:ext cx="889221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6980" y="906296"/>
            <a:ext cx="145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 = t0 + 69ns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3211" y="228675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87113" y="226467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91078" y="226467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97390" y="22933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721291" y="227124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5813" y="2286750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05901" y="15361"/>
            <a:ext cx="3155941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* We were originally setting up the fake signal for </a:t>
            </a:r>
            <a:r>
              <a:rPr lang="en-US" sz="1400" dirty="0" err="1" smtClean="0"/>
              <a:t>coinc</a:t>
            </a:r>
            <a:r>
              <a:rPr lang="en-US" sz="1400" dirty="0" smtClean="0"/>
              <a:t> trigger this way (we forgot to include the </a:t>
            </a:r>
            <a:r>
              <a:rPr lang="en-US" sz="1400" dirty="0" err="1" smtClean="0"/>
              <a:t>pmt</a:t>
            </a:r>
            <a:r>
              <a:rPr lang="en-US" sz="1400" dirty="0" smtClean="0"/>
              <a:t> delays)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42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2105201" y="1196680"/>
            <a:ext cx="0" cy="315077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023640" y="667877"/>
            <a:ext cx="0" cy="3679572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67877"/>
            <a:ext cx="0" cy="3679572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96599" y="1172255"/>
            <a:ext cx="0" cy="3175194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859739" y="1196680"/>
            <a:ext cx="0" cy="315077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418353" y="1172255"/>
            <a:ext cx="0" cy="3175194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95918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5" y="307779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394143" y="836580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02251" y="827631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8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62283" y="1116701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2787983" y="2554598"/>
            <a:ext cx="33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529507" y="2531684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+ 1ns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1573696" y="2486186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922514" y="2513954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+ 8ns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702974" y="2512192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6551358" y="2486186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9" y="5275565"/>
            <a:ext cx="667439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9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201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80" y="5487949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52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7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9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02031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045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11910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367" y="5252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40514" y="5254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63211" y="395965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87113" y="39375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91078" y="393758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60754" y="396622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s2L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4563" y="3944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52449" y="395965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05901" y="15361"/>
            <a:ext cx="3155941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* We were originally setting up the fake signal for </a:t>
            </a:r>
            <a:r>
              <a:rPr lang="en-US" sz="1400" dirty="0" err="1" smtClean="0"/>
              <a:t>coinc</a:t>
            </a:r>
            <a:r>
              <a:rPr lang="en-US" sz="1400" dirty="0" smtClean="0"/>
              <a:t> trigger this way (we forgot to include the </a:t>
            </a:r>
            <a:r>
              <a:rPr lang="en-US" sz="1400" dirty="0" err="1" smtClean="0"/>
              <a:t>pmt</a:t>
            </a:r>
            <a:r>
              <a:rPr lang="en-US" sz="1400" dirty="0" smtClean="0"/>
              <a:t> delays)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84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320647" y="2813456"/>
            <a:ext cx="0" cy="1533995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2813456"/>
            <a:ext cx="0" cy="1533995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99" idx="2"/>
          </p:cNvCxnSpPr>
          <p:nvPr/>
        </p:nvCxnSpPr>
        <p:spPr>
          <a:xfrm flipV="1">
            <a:off x="2859741" y="2684187"/>
            <a:ext cx="1" cy="166326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100" idx="2"/>
          </p:cNvCxnSpPr>
          <p:nvPr/>
        </p:nvCxnSpPr>
        <p:spPr>
          <a:xfrm flipV="1">
            <a:off x="6418356" y="2684187"/>
            <a:ext cx="1" cy="166326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153865" y="245335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609589" y="2453357"/>
            <a:ext cx="825867" cy="360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Level</a:t>
            </a:r>
          </a:p>
          <a:p>
            <a:pPr algn="ctr">
              <a:lnSpc>
                <a:spcPct val="70000"/>
              </a:lnSpc>
            </a:pPr>
            <a:r>
              <a:rPr lang="en-US" sz="1200" dirty="0" smtClean="0"/>
              <a:t>Translator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478868" y="2453355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037483" y="2453355"/>
            <a:ext cx="7617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Amplifier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2732569" y="3300991"/>
            <a:ext cx="43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t1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771820" y="3249698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922514" y="3204200"/>
            <a:ext cx="76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+ 8ns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703856" y="3249698"/>
            <a:ext cx="85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t1 + 31ns</a:t>
            </a:r>
            <a:endParaRPr lang="en-US" sz="1400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9" y="5275565"/>
            <a:ext cx="667439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9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201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80" y="5487949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52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7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9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02031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045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11910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367" y="5252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40514" y="5254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2559" y="39375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91727" y="3937584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4563" y="3944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52449" y="395965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320647" y="1408728"/>
            <a:ext cx="0" cy="1044631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8209" y="1048629"/>
            <a:ext cx="997247" cy="367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S2_R </a:t>
            </a:r>
            <a:r>
              <a:rPr lang="en-US" sz="1200" dirty="0" err="1" smtClean="0"/>
              <a:t>coinc</a:t>
            </a:r>
            <a:r>
              <a:rPr lang="en-US" sz="1200" dirty="0" smtClean="0"/>
              <a:t> module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56983" y="1048629"/>
            <a:ext cx="0" cy="17648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1320916" y="1611853"/>
            <a:ext cx="667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15.8ns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320647" y="608671"/>
            <a:ext cx="0" cy="43995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5917" y="156949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948606" y="655375"/>
            <a:ext cx="440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1ns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2391727" y="1048630"/>
            <a:ext cx="9972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Disc module</a:t>
            </a:r>
            <a:endParaRPr lang="en-US" sz="12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3489012" y="1048629"/>
            <a:ext cx="0" cy="163555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6200000">
            <a:off x="3264940" y="1611852"/>
            <a:ext cx="667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15.4ns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2859739" y="1279462"/>
            <a:ext cx="0" cy="117389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859739" y="608671"/>
            <a:ext cx="0" cy="43995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401810" y="655375"/>
            <a:ext cx="53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26ns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2138985" y="300383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7982485" y="1048631"/>
            <a:ext cx="997247" cy="367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S2_R </a:t>
            </a:r>
            <a:r>
              <a:rPr lang="en-US" sz="1200" dirty="0" err="1" smtClean="0"/>
              <a:t>coinc</a:t>
            </a:r>
            <a:r>
              <a:rPr lang="en-US" sz="1200" dirty="0" smtClean="0"/>
              <a:t> module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5919731" y="1048630"/>
            <a:ext cx="997247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Disc module</a:t>
            </a:r>
            <a:endParaRPr lang="en-US" sz="1200" dirty="0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6418353" y="1279459"/>
            <a:ext cx="0" cy="1173896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246617" y="1408726"/>
            <a:ext cx="0" cy="1044631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815211" y="1048627"/>
            <a:ext cx="0" cy="163555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896711" y="1048629"/>
            <a:ext cx="0" cy="17648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7477224" y="1611854"/>
            <a:ext cx="53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16ns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5412926" y="1680013"/>
            <a:ext cx="53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18ns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6418353" y="601171"/>
            <a:ext cx="0" cy="43995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8248080" y="608671"/>
            <a:ext cx="0" cy="43995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936430" y="651354"/>
            <a:ext cx="53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25ns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5697601" y="361226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7781451" y="665412"/>
            <a:ext cx="53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24ns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7563457" y="164446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3799199" y="15361"/>
            <a:ext cx="1511484" cy="130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* We were originally setting up the fake signal for </a:t>
            </a:r>
            <a:r>
              <a:rPr lang="en-US" sz="1400" dirty="0" err="1" smtClean="0"/>
              <a:t>coinc</a:t>
            </a:r>
            <a:r>
              <a:rPr lang="en-US" sz="1400" dirty="0" smtClean="0"/>
              <a:t> trigger this way (we forgot to include the </a:t>
            </a:r>
            <a:r>
              <a:rPr lang="en-US" sz="1400" dirty="0" err="1" smtClean="0"/>
              <a:t>pmt</a:t>
            </a:r>
            <a:r>
              <a:rPr lang="en-US" sz="1400" dirty="0" smtClean="0"/>
              <a:t> delays)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14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320647" y="608671"/>
            <a:ext cx="0" cy="373878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08673"/>
            <a:ext cx="0" cy="373877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859741" y="608673"/>
            <a:ext cx="1" cy="373877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78" idx="2"/>
          </p:cNvCxnSpPr>
          <p:nvPr/>
        </p:nvCxnSpPr>
        <p:spPr>
          <a:xfrm flipV="1">
            <a:off x="6418354" y="633095"/>
            <a:ext cx="1" cy="371435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617767" y="2337817"/>
            <a:ext cx="136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 + </a:t>
            </a:r>
            <a:r>
              <a:rPr lang="en-US" dirty="0"/>
              <a:t>1</a:t>
            </a:r>
            <a:r>
              <a:rPr lang="en-US" dirty="0" smtClean="0"/>
              <a:t>0ns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596173" y="245393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+ 30ns</a:t>
            </a:r>
            <a:endParaRPr lang="en-US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9" y="5275565"/>
            <a:ext cx="667439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9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201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80" y="5487949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52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7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9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02031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045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11910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367" y="5252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40514" y="5254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2559" y="39375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91727" y="3937584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4563" y="3944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52449" y="395965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917" y="156949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2138985" y="300383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04932" y="226868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+ 7ns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522219" y="2303111"/>
            <a:ext cx="37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697601" y="361226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7563457" y="164446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00735" y="1757965"/>
            <a:ext cx="135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= t1+41ns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799199" y="15361"/>
            <a:ext cx="1511484" cy="130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* We were originally setting up the fake signal for </a:t>
            </a:r>
            <a:r>
              <a:rPr lang="en-US" sz="1400" dirty="0" err="1" smtClean="0"/>
              <a:t>coinc</a:t>
            </a:r>
            <a:r>
              <a:rPr lang="en-US" sz="1400" dirty="0" smtClean="0"/>
              <a:t> trigger this way (we forgot to include the </a:t>
            </a:r>
            <a:r>
              <a:rPr lang="en-US" sz="1400" dirty="0" err="1" smtClean="0"/>
              <a:t>pmt</a:t>
            </a:r>
            <a:r>
              <a:rPr lang="en-US" sz="1400" dirty="0" smtClean="0"/>
              <a:t> delays)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12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1320647" y="608671"/>
            <a:ext cx="0" cy="3738780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46617" y="608673"/>
            <a:ext cx="0" cy="3738779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859741" y="608673"/>
            <a:ext cx="1" cy="3738778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78" idx="2"/>
          </p:cNvCxnSpPr>
          <p:nvPr/>
        </p:nvCxnSpPr>
        <p:spPr>
          <a:xfrm flipV="1">
            <a:off x="6418354" y="633095"/>
            <a:ext cx="1" cy="3714357"/>
          </a:xfrm>
          <a:prstGeom prst="line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212" y="6342136"/>
            <a:ext cx="93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LHRS</a:t>
            </a:r>
            <a:endParaRPr lang="en-US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8178319" y="6342136"/>
            <a:ext cx="98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RHRS</a:t>
            </a:r>
            <a:endParaRPr lang="en-US" sz="2800" b="1" dirty="0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5655506" y="2375556"/>
            <a:ext cx="128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18ns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7801359" y="238066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38ns</a:t>
            </a:r>
            <a:endParaRPr lang="en-US" dirty="0"/>
          </a:p>
        </p:txBody>
      </p:sp>
      <p:pic>
        <p:nvPicPr>
          <p:cNvPr id="2" name="Picture 1" descr="Screen Shot 2017-09-22 at 4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19" y="5275565"/>
            <a:ext cx="667439" cy="671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7689" y="5898037"/>
            <a:ext cx="935471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Clock on the LHRS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19201" y="555424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 delay</a:t>
            </a:r>
            <a:endParaRPr lang="en-US" dirty="0"/>
          </a:p>
        </p:txBody>
      </p:sp>
      <p:pic>
        <p:nvPicPr>
          <p:cNvPr id="6" name="Picture 5" descr="Screen Shot 2017-09-22 at 4.3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80" y="5487949"/>
            <a:ext cx="1648371" cy="1913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303052" y="5569674"/>
            <a:ext cx="8289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99457" y="5569674"/>
            <a:ext cx="247097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54679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70435" y="4579125"/>
            <a:ext cx="0" cy="99055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5915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35033" y="4347449"/>
            <a:ext cx="2944696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 smtClean="0"/>
              <a:t>FIFO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02031" y="55194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222 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045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11910" y="477299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367" y="52523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40514" y="5254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ns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2559" y="39375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91727" y="3937584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4563" y="39441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36998" y="3959657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S0B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917" y="156949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2138985" y="300383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52407" y="226868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452667" y="230311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8ns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697601" y="361226"/>
            <a:ext cx="144150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S0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7563457" y="164446"/>
            <a:ext cx="1441507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input to S2_L&amp;R </a:t>
            </a:r>
            <a:r>
              <a:rPr lang="en-US" sz="1400" dirty="0" err="1" smtClean="0"/>
              <a:t>coinc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822470" y="2062659"/>
            <a:ext cx="136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use: t2 = 8ns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00735" y="1757965"/>
            <a:ext cx="135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 = t1+41ns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99199" y="15361"/>
            <a:ext cx="1511484" cy="130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* We were originally setting up the fake signal for </a:t>
            </a:r>
            <a:r>
              <a:rPr lang="en-US" sz="1400" dirty="0" err="1" smtClean="0"/>
              <a:t>coinc</a:t>
            </a:r>
            <a:r>
              <a:rPr lang="en-US" sz="1400" dirty="0" smtClean="0"/>
              <a:t> trigger this way (we forgot to include the </a:t>
            </a:r>
            <a:r>
              <a:rPr lang="en-US" sz="1400" dirty="0" err="1" smtClean="0"/>
              <a:t>pmt</a:t>
            </a:r>
            <a:r>
              <a:rPr lang="en-US" sz="1400" dirty="0" smtClean="0"/>
              <a:t> delays)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5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G_48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2" y="4677406"/>
            <a:ext cx="2484256" cy="1863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4046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11343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973623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42" y="2680938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45929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9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S2_R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70" y="250648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S0_A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772999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344135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679299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665547" y="61165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38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delay) + 69 + 15.4 + 26 + 8 + TOF - [(S2_R PMT delay) + 95 + 15.8 + 1 + 8] = 38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772999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3" y="-68661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S2_R &amp; S0_A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69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118579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856752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1654" y="1599649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15.8 ns</a:t>
            </a:r>
            <a:endParaRPr lang="en-US" sz="1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15.4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</a:t>
            </a:r>
            <a:r>
              <a:rPr lang="en-US" dirty="0"/>
              <a:t>delay) - (</a:t>
            </a:r>
            <a:r>
              <a:rPr lang="en-US" dirty="0" smtClean="0"/>
              <a:t>S2_R </a:t>
            </a:r>
            <a:r>
              <a:rPr lang="en-US" dirty="0"/>
              <a:t>PMT delay) = </a:t>
            </a:r>
            <a:r>
              <a:rPr lang="en-US" dirty="0" smtClean="0"/>
              <a:t>38 – 3.6 = 34.4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= </a:t>
            </a:r>
            <a:r>
              <a:rPr lang="en-US" sz="2000" dirty="0" smtClean="0"/>
              <a:t>34.4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8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3" y="4677407"/>
            <a:ext cx="2471139" cy="1853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1737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9034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973623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42" y="2680938"/>
            <a:ext cx="57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18221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S2_L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70" y="250648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S0_A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842269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240231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575395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561642" y="57841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65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delay) + 69 + 15.4 + 26 + 8 + TOF - [(S2_L PMT delay) + </a:t>
            </a:r>
            <a:r>
              <a:rPr lang="en-US" dirty="0"/>
              <a:t>6</a:t>
            </a:r>
            <a:r>
              <a:rPr lang="en-US" dirty="0" smtClean="0"/>
              <a:t>5 + 15.8 + 1 + 8] = 65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842271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6" y="-68661"/>
            <a:ext cx="252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S2_L &amp; S0_A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</a:t>
            </a:r>
            <a:r>
              <a:rPr lang="en-US" sz="1600" dirty="0" smtClean="0"/>
              <a:t>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69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90871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856752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1654" y="1599649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15.8 ns</a:t>
            </a:r>
            <a:endParaRPr lang="en-US" sz="1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15.4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(S0_A PMT </a:t>
            </a:r>
            <a:r>
              <a:rPr lang="en-US" dirty="0"/>
              <a:t>delay) - (</a:t>
            </a:r>
            <a:r>
              <a:rPr lang="en-US" dirty="0" smtClean="0"/>
              <a:t>S2_L </a:t>
            </a:r>
            <a:r>
              <a:rPr lang="en-US" dirty="0"/>
              <a:t>PMT delay) = </a:t>
            </a:r>
            <a:r>
              <a:rPr lang="en-US" dirty="0" smtClean="0"/>
              <a:t>65 –  33.6 = 31.4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(S0_A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31.4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40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8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3" y="4658311"/>
            <a:ext cx="2471139" cy="18533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37730" y="11737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718711" y="9034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615728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39" y="232304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5184155" y="118221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1065570" y="1100471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S2_L</a:t>
            </a:r>
            <a:endParaRPr lang="en-US" sz="2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065567" y="2506481"/>
            <a:ext cx="69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S0_B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669095" y="508738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332591" y="508738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667755" y="613940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654002" y="57841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delay) + 69 + 15.4 + </a:t>
            </a:r>
            <a:r>
              <a:rPr lang="en-US" dirty="0"/>
              <a:t>1</a:t>
            </a:r>
            <a:r>
              <a:rPr lang="en-US" dirty="0" smtClean="0"/>
              <a:t> + 8 + TOF - [(S2_L PMT delay) + </a:t>
            </a:r>
            <a:r>
              <a:rPr lang="en-US" dirty="0"/>
              <a:t>6</a:t>
            </a:r>
            <a:r>
              <a:rPr lang="en-US" dirty="0" smtClean="0"/>
              <a:t>5 + 15.8 + 1 + 8] = 30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669095" y="613409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4" y="-68661"/>
            <a:ext cx="250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S2_L &amp; S0_B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</a:t>
            </a:r>
            <a:r>
              <a:rPr lang="en-US" sz="1600" dirty="0" smtClean="0"/>
              <a:t>5 ns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69 ns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448176" y="90871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614307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1654" y="1599649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15.8 ns</a:t>
            </a:r>
            <a:endParaRPr lang="en-US" sz="1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15.4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</a:t>
            </a:r>
            <a:r>
              <a:rPr lang="en-US" dirty="0"/>
              <a:t>delay) - (</a:t>
            </a:r>
            <a:r>
              <a:rPr lang="en-US" dirty="0" smtClean="0"/>
              <a:t>S2_L </a:t>
            </a:r>
            <a:r>
              <a:rPr lang="en-US" dirty="0"/>
              <a:t>PMT delay) = </a:t>
            </a:r>
            <a:r>
              <a:rPr lang="en-US" dirty="0" smtClean="0"/>
              <a:t>30 – 8.6 = 21.4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S2_L </a:t>
            </a:r>
            <a:r>
              <a:rPr lang="en-US" sz="2000" dirty="0"/>
              <a:t>PMT delay) = </a:t>
            </a:r>
            <a:r>
              <a:rPr lang="en-US" sz="2000" dirty="0" smtClean="0"/>
              <a:t>21.4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33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8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" y="4658311"/>
            <a:ext cx="2471267" cy="185345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98375" y="1008099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83295" y="875547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283295" y="1329930"/>
            <a:ext cx="454432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257231" y="748552"/>
            <a:ext cx="454432" cy="908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368905" y="8988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369829" y="1341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256363" y="1040755"/>
            <a:ext cx="454432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S2 </a:t>
            </a:r>
            <a:r>
              <a:rPr lang="en-US" sz="1000" dirty="0" err="1" smtClean="0"/>
              <a:t>coinc</a:t>
            </a:r>
            <a:endParaRPr lang="en-US" sz="1000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737730" y="1404614"/>
            <a:ext cx="5195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718711" y="1134388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024095" y="454624"/>
            <a:ext cx="86225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S2 Logic Unit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7699470" y="1194029"/>
            <a:ext cx="570343" cy="0"/>
          </a:xfrm>
          <a:prstGeom prst="line">
            <a:avLst/>
          </a:prstGeom>
          <a:ln>
            <a:solidFill>
              <a:srgbClr val="B6B6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184155" y="1459293"/>
            <a:ext cx="109650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65570" y="1100471"/>
            <a:ext cx="69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S2_R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155667" y="1031188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95 ns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2000371" y="1164276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087617" y="699535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S2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93" name="Rectangle 92"/>
          <p:cNvSpPr/>
          <p:nvPr/>
        </p:nvSpPr>
        <p:spPr>
          <a:xfrm>
            <a:off x="4448420" y="1100115"/>
            <a:ext cx="747059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456494" y="1155463"/>
            <a:ext cx="72766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Level translator</a:t>
            </a:r>
            <a:endParaRPr lang="en-US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5448176" y="1185796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3000329" y="132075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48419" y="1874037"/>
            <a:ext cx="228155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241654" y="1599649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15.8 ns</a:t>
            </a:r>
            <a:endParaRPr lang="en-US" sz="1400" dirty="0"/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6295792" y="2615728"/>
            <a:ext cx="841499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7148524" y="2314175"/>
            <a:ext cx="594259" cy="929328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7193348" y="2570498"/>
            <a:ext cx="54764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S0 </a:t>
            </a:r>
            <a:r>
              <a:rPr lang="en-US" sz="1200" dirty="0" err="1" smtClean="0"/>
              <a:t>coinc</a:t>
            </a:r>
            <a:endParaRPr lang="en-US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396839" y="2323043"/>
            <a:ext cx="480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ns</a:t>
            </a:r>
            <a:endParaRPr lang="en-US" sz="14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742783" y="2964450"/>
            <a:ext cx="527029" cy="0"/>
          </a:xfrm>
          <a:prstGeom prst="line">
            <a:avLst/>
          </a:prstGeom>
          <a:ln>
            <a:solidFill>
              <a:srgbClr val="12CBD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5701533" y="2303430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5701533" y="2757813"/>
            <a:ext cx="594259" cy="454384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748144" y="2280126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S0B disc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721786" y="2721383"/>
            <a:ext cx="547649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/>
              <a:t>S0A disc</a:t>
            </a:r>
            <a:endParaRPr lang="en-US" sz="1600" dirty="0"/>
          </a:p>
        </p:txBody>
      </p:sp>
      <p:sp>
        <p:nvSpPr>
          <p:cNvPr id="206" name="Rectangle 205"/>
          <p:cNvSpPr/>
          <p:nvPr/>
        </p:nvSpPr>
        <p:spPr>
          <a:xfrm>
            <a:off x="598375" y="2398593"/>
            <a:ext cx="1393903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992257" y="2742723"/>
            <a:ext cx="1456163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1065567" y="2506481"/>
            <a:ext cx="69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S0_B</a:t>
            </a:r>
            <a:endParaRPr 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11583" y="4631595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276564" y="5018116"/>
            <a:ext cx="0" cy="123672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251775" y="5018118"/>
            <a:ext cx="0" cy="122540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586939" y="6070132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573187" y="571488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73183" y="3658792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delay) + 69 + 15.4 + </a:t>
            </a:r>
            <a:r>
              <a:rPr lang="en-US" dirty="0"/>
              <a:t>1</a:t>
            </a:r>
            <a:r>
              <a:rPr lang="en-US" dirty="0" smtClean="0"/>
              <a:t> + 8 + TOF - [(S2_R PMT delay) + 95 + 15.8 + 1 + 8] = 2</a:t>
            </a:r>
            <a:endParaRPr lang="en-US" dirty="0"/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862187" y="800937"/>
            <a:ext cx="0" cy="258721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405805" y="1836607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COSMICS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1276566" y="6064820"/>
            <a:ext cx="664836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026" y="-68661"/>
            <a:ext cx="2562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S2_R &amp; S0_B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44420" y="0"/>
            <a:ext cx="1042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LHRS</a:t>
            </a:r>
            <a:endParaRPr lang="en-US" sz="3200" b="1" u="sng" dirty="0"/>
          </a:p>
        </p:txBody>
      </p:sp>
      <p:sp>
        <p:nvSpPr>
          <p:cNvPr id="64" name="Rectangle 63"/>
          <p:cNvSpPr/>
          <p:nvPr/>
        </p:nvSpPr>
        <p:spPr>
          <a:xfrm>
            <a:off x="2000371" y="2556777"/>
            <a:ext cx="991887" cy="318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087617" y="2092038"/>
            <a:ext cx="81073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S0 PMT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delay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3155667" y="2417982"/>
            <a:ext cx="113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69 ns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4448640" y="2501427"/>
            <a:ext cx="608293" cy="454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75454" y="2556779"/>
            <a:ext cx="727660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 smtClean="0"/>
              <a:t>Amplifier</a:t>
            </a:r>
            <a:endParaRPr lang="en-US" sz="10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056934" y="2614307"/>
            <a:ext cx="64070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48642" y="3388152"/>
            <a:ext cx="1847151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40000" y="3122763"/>
            <a:ext cx="708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15.4 ns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73183" y="4018037"/>
            <a:ext cx="88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(S0_B PMT </a:t>
            </a:r>
            <a:r>
              <a:rPr lang="en-US" dirty="0"/>
              <a:t>delay) - (</a:t>
            </a:r>
            <a:r>
              <a:rPr lang="en-US" dirty="0" smtClean="0"/>
              <a:t>S2_R </a:t>
            </a:r>
            <a:r>
              <a:rPr lang="en-US" dirty="0"/>
              <a:t>PMT delay) = 2</a:t>
            </a:r>
            <a:r>
              <a:rPr lang="en-US" dirty="0" smtClean="0"/>
              <a:t> + 21.4 = 23.4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0918" y="4247303"/>
            <a:ext cx="28552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where we assumed TOF = 5 ns</a:t>
            </a:r>
          </a:p>
          <a:p>
            <a:r>
              <a:rPr lang="en-US" sz="1600" dirty="0" smtClean="0"/>
              <a:t>* all numbers 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-seconds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428281" y="5675777"/>
            <a:ext cx="51916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(S0_B PMT </a:t>
            </a:r>
            <a:r>
              <a:rPr lang="en-US" sz="2000" dirty="0"/>
              <a:t>delay) - (</a:t>
            </a:r>
            <a:r>
              <a:rPr lang="en-US" sz="2000" dirty="0" smtClean="0"/>
              <a:t>S2_R </a:t>
            </a:r>
            <a:r>
              <a:rPr lang="en-US" sz="2000" dirty="0"/>
              <a:t>PMT delay) </a:t>
            </a:r>
            <a:r>
              <a:rPr lang="en-US" sz="2000" dirty="0" smtClean="0"/>
              <a:t>= 23.4 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69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3461</Words>
  <Application>Microsoft Macintosh PowerPoint</Application>
  <PresentationFormat>Letter (8,5x11 Zoll)</PresentationFormat>
  <Paragraphs>1377</Paragraphs>
  <Slides>54</Slides>
  <Notes>38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57" baseType="lpstr">
      <vt:lpstr>Calibri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Junk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MIT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Reynier Cruz Torres</dc:creator>
  <cp:lastModifiedBy>Hauenstein, Florian</cp:lastModifiedBy>
  <cp:revision>99</cp:revision>
  <cp:lastPrinted>2017-09-28T17:08:58Z</cp:lastPrinted>
  <dcterms:created xsi:type="dcterms:W3CDTF">2017-09-06T20:52:52Z</dcterms:created>
  <dcterms:modified xsi:type="dcterms:W3CDTF">2017-10-29T22:32:00Z</dcterms:modified>
</cp:coreProperties>
</file>