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78" r:id="rId2"/>
    <p:sldId id="280" r:id="rId3"/>
    <p:sldId id="281" r:id="rId4"/>
    <p:sldId id="270" r:id="rId5"/>
    <p:sldId id="282" r:id="rId6"/>
    <p:sldId id="283" r:id="rId7"/>
    <p:sldId id="284" r:id="rId8"/>
    <p:sldId id="285" r:id="rId9"/>
    <p:sldId id="287" r:id="rId10"/>
    <p:sldId id="286" r:id="rId11"/>
    <p:sldId id="272" r:id="rId12"/>
    <p:sldId id="273" r:id="rId13"/>
    <p:sldId id="277" r:id="rId14"/>
    <p:sldId id="266" r:id="rId15"/>
    <p:sldId id="269" r:id="rId16"/>
    <p:sldId id="259" r:id="rId17"/>
    <p:sldId id="260" r:id="rId18"/>
    <p:sldId id="26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2CFF"/>
    <a:srgbClr val="1D5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569"/>
    <p:restoredTop sz="94585"/>
  </p:normalViewPr>
  <p:slideViewPr>
    <p:cSldViewPr snapToGrid="0" snapToObjects="1">
      <p:cViewPr>
        <p:scale>
          <a:sx n="61" d="100"/>
          <a:sy n="61" d="100"/>
        </p:scale>
        <p:origin x="1768" y="9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89853-DA6F-9F42-8FCE-46366010AF79}" type="datetimeFigureOut">
              <a:rPr lang="de-DE" smtClean="0"/>
              <a:t>13.09.17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EC21D-4FAE-0247-99CC-3A7DFD1E2B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0861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EC21D-4FAE-0247-99CC-3A7DFD1E2BE1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0825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A1644-B4CF-264D-A0C6-E574138753CA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3898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EC21D-4FAE-0247-99CC-3A7DFD1E2BE1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5690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F7FF-9D21-2A4E-80EA-2BB244AF4311}" type="datetimeFigureOut">
              <a:rPr lang="en-US" smtClean="0"/>
              <a:t>9/13/17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63CF-90E0-F94E-AF76-4427483460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210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F7FF-9D21-2A4E-80EA-2BB244AF4311}" type="datetimeFigureOut">
              <a:rPr lang="en-US" smtClean="0"/>
              <a:t>9/13/17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63CF-90E0-F94E-AF76-4427483460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959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F7FF-9D21-2A4E-80EA-2BB244AF4311}" type="datetimeFigureOut">
              <a:rPr lang="en-US" smtClean="0"/>
              <a:t>9/13/17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63CF-90E0-F94E-AF76-4427483460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459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F7FF-9D21-2A4E-80EA-2BB244AF4311}" type="datetimeFigureOut">
              <a:rPr lang="en-US" smtClean="0"/>
              <a:t>9/13/17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63CF-90E0-F94E-AF76-4427483460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082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F7FF-9D21-2A4E-80EA-2BB244AF4311}" type="datetimeFigureOut">
              <a:rPr lang="en-US" smtClean="0"/>
              <a:t>9/13/17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63CF-90E0-F94E-AF76-4427483460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292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F7FF-9D21-2A4E-80EA-2BB244AF4311}" type="datetimeFigureOut">
              <a:rPr lang="en-US" smtClean="0"/>
              <a:t>9/13/17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63CF-90E0-F94E-AF76-4427483460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82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F7FF-9D21-2A4E-80EA-2BB244AF4311}" type="datetimeFigureOut">
              <a:rPr lang="en-US" smtClean="0"/>
              <a:t>9/13/17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63CF-90E0-F94E-AF76-4427483460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383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F7FF-9D21-2A4E-80EA-2BB244AF4311}" type="datetimeFigureOut">
              <a:rPr lang="en-US" smtClean="0"/>
              <a:t>9/13/17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63CF-90E0-F94E-AF76-4427483460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54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F7FF-9D21-2A4E-80EA-2BB244AF4311}" type="datetimeFigureOut">
              <a:rPr lang="en-US" smtClean="0"/>
              <a:t>9/13/17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63CF-90E0-F94E-AF76-4427483460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671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F7FF-9D21-2A4E-80EA-2BB244AF4311}" type="datetimeFigureOut">
              <a:rPr lang="en-US" smtClean="0"/>
              <a:t>9/13/17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63CF-90E0-F94E-AF76-4427483460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72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F7FF-9D21-2A4E-80EA-2BB244AF4311}" type="datetimeFigureOut">
              <a:rPr lang="en-US" smtClean="0"/>
              <a:t>9/13/17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63CF-90E0-F94E-AF76-4427483460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92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2F7FF-9D21-2A4E-80EA-2BB244AF4311}" type="datetimeFigureOut">
              <a:rPr lang="en-US" smtClean="0"/>
              <a:t>9/13/17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863CF-90E0-F94E-AF76-4427483460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45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26405" y="217923"/>
            <a:ext cx="6172200" cy="276225"/>
          </a:xfrm>
        </p:spPr>
        <p:txBody>
          <a:bodyPr>
            <a:noAutofit/>
          </a:bodyPr>
          <a:lstStyle/>
          <a:p>
            <a:r>
              <a:rPr lang="de-DE" sz="2400" dirty="0" smtClean="0"/>
              <a:t>Trigger </a:t>
            </a:r>
            <a:r>
              <a:rPr lang="de-DE" sz="2400" dirty="0" err="1"/>
              <a:t>Logic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1 DAQ </a:t>
            </a:r>
            <a:r>
              <a:rPr lang="de-DE" sz="2400" dirty="0" err="1"/>
              <a:t>mode</a:t>
            </a:r>
            <a:endParaRPr lang="de-DE" sz="2400" dirty="0"/>
          </a:p>
        </p:txBody>
      </p:sp>
      <p:sp>
        <p:nvSpPr>
          <p:cNvPr id="6" name="Textfeld 5"/>
          <p:cNvSpPr txBox="1"/>
          <p:nvPr/>
        </p:nvSpPr>
        <p:spPr>
          <a:xfrm>
            <a:off x="761694" y="5248581"/>
            <a:ext cx="7965927" cy="1232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charset="0"/>
              <a:buChar char="•"/>
            </a:pP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signals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RHRS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delayed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in time </a:t>
            </a:r>
            <a:r>
              <a:rPr lang="de-DE" dirty="0" err="1"/>
              <a:t>with</a:t>
            </a:r>
            <a:r>
              <a:rPr lang="de-DE" dirty="0"/>
              <a:t> LHRS </a:t>
            </a:r>
            <a:r>
              <a:rPr lang="de-DE" dirty="0" err="1"/>
              <a:t>triggers</a:t>
            </a:r>
            <a:endParaRPr lang="de-DE" dirty="0"/>
          </a:p>
          <a:p>
            <a:pPr marL="214313" indent="-214313">
              <a:buFont typeface="Arial" charset="0"/>
              <a:buChar char="•"/>
            </a:pPr>
            <a:r>
              <a:rPr lang="de-DE" dirty="0"/>
              <a:t>T1 </a:t>
            </a:r>
            <a:r>
              <a:rPr lang="mr-IN" dirty="0"/>
              <a:t>–</a:t>
            </a:r>
            <a:r>
              <a:rPr lang="de-DE" dirty="0"/>
              <a:t> T3 LHRS </a:t>
            </a:r>
            <a:r>
              <a:rPr lang="de-DE" dirty="0" err="1"/>
              <a:t>triggers</a:t>
            </a:r>
            <a:r>
              <a:rPr lang="de-DE" dirty="0"/>
              <a:t> - </a:t>
            </a:r>
            <a:r>
              <a:rPr lang="de-DE" dirty="0" err="1"/>
              <a:t>similar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all </a:t>
            </a:r>
            <a:r>
              <a:rPr lang="de-DE" dirty="0" err="1"/>
              <a:t>experiments</a:t>
            </a:r>
            <a:endParaRPr lang="de-DE" dirty="0"/>
          </a:p>
          <a:p>
            <a:pPr marL="214313" indent="-214313">
              <a:buFont typeface="Arial" charset="0"/>
              <a:buChar char="•"/>
            </a:pPr>
            <a:r>
              <a:rPr lang="de-DE" dirty="0"/>
              <a:t>T4 </a:t>
            </a:r>
            <a:r>
              <a:rPr lang="mr-IN" dirty="0"/>
              <a:t>–</a:t>
            </a:r>
            <a:r>
              <a:rPr lang="de-DE" dirty="0"/>
              <a:t> T6 RHRS </a:t>
            </a:r>
            <a:r>
              <a:rPr lang="de-DE" dirty="0" err="1"/>
              <a:t>triggers</a:t>
            </a:r>
            <a:r>
              <a:rPr lang="de-DE" dirty="0"/>
              <a:t> (</a:t>
            </a:r>
            <a:r>
              <a:rPr lang="de-DE" dirty="0" err="1"/>
              <a:t>single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concidence</a:t>
            </a:r>
            <a:r>
              <a:rPr lang="de-DE" dirty="0"/>
              <a:t> </a:t>
            </a:r>
            <a:r>
              <a:rPr lang="de-DE" dirty="0" err="1"/>
              <a:t>triggers</a:t>
            </a:r>
            <a:r>
              <a:rPr lang="de-DE" dirty="0"/>
              <a:t>) </a:t>
            </a:r>
          </a:p>
        </p:txBody>
      </p:sp>
      <p:cxnSp>
        <p:nvCxnSpPr>
          <p:cNvPr id="4" name="Straight Arrow Connector 63"/>
          <p:cNvCxnSpPr/>
          <p:nvPr/>
        </p:nvCxnSpPr>
        <p:spPr>
          <a:xfrm>
            <a:off x="1886259" y="1708536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90"/>
          <p:cNvSpPr/>
          <p:nvPr/>
        </p:nvSpPr>
        <p:spPr>
          <a:xfrm>
            <a:off x="2491443" y="1445726"/>
            <a:ext cx="1156329" cy="11079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>
                <a:solidFill>
                  <a:srgbClr val="000000"/>
                </a:solidFill>
              </a:rPr>
              <a:t>NIM Logic</a:t>
            </a:r>
            <a:endParaRPr lang="en-US" sz="1350" dirty="0">
              <a:solidFill>
                <a:srgbClr val="000000"/>
              </a:solidFill>
            </a:endParaRPr>
          </a:p>
        </p:txBody>
      </p:sp>
      <p:sp>
        <p:nvSpPr>
          <p:cNvPr id="13" name="TextBox 91"/>
          <p:cNvSpPr txBox="1"/>
          <p:nvPr/>
        </p:nvSpPr>
        <p:spPr>
          <a:xfrm>
            <a:off x="1227847" y="1607898"/>
            <a:ext cx="561372" cy="7728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1100" dirty="0"/>
              <a:t>S0</a:t>
            </a:r>
          </a:p>
          <a:p>
            <a:pPr algn="r">
              <a:lnSpc>
                <a:spcPct val="80000"/>
              </a:lnSpc>
            </a:pPr>
            <a:r>
              <a:rPr lang="en-US" sz="1100" dirty="0"/>
              <a:t>S2</a:t>
            </a:r>
          </a:p>
          <a:p>
            <a:pPr algn="r">
              <a:lnSpc>
                <a:spcPct val="80000"/>
              </a:lnSpc>
            </a:pPr>
            <a:r>
              <a:rPr lang="en-US" sz="1100" dirty="0"/>
              <a:t>GC</a:t>
            </a:r>
          </a:p>
          <a:p>
            <a:pPr algn="r">
              <a:lnSpc>
                <a:spcPct val="80000"/>
              </a:lnSpc>
            </a:pPr>
            <a:r>
              <a:rPr lang="en-US" sz="1100" dirty="0"/>
              <a:t>SH</a:t>
            </a:r>
          </a:p>
          <a:p>
            <a:pPr algn="r">
              <a:lnSpc>
                <a:spcPct val="80000"/>
              </a:lnSpc>
            </a:pPr>
            <a:r>
              <a:rPr lang="en-US" sz="1100" dirty="0"/>
              <a:t>CLOCK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2491442" y="1142582"/>
            <a:ext cx="115125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50"/>
              <a:t>LHRS</a:t>
            </a:r>
          </a:p>
        </p:txBody>
      </p:sp>
      <p:cxnSp>
        <p:nvCxnSpPr>
          <p:cNvPr id="23" name="Straight Arrow Connector 63"/>
          <p:cNvCxnSpPr/>
          <p:nvPr/>
        </p:nvCxnSpPr>
        <p:spPr>
          <a:xfrm>
            <a:off x="1884931" y="1839638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63"/>
          <p:cNvCxnSpPr/>
          <p:nvPr/>
        </p:nvCxnSpPr>
        <p:spPr>
          <a:xfrm>
            <a:off x="1884931" y="1975967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63"/>
          <p:cNvCxnSpPr/>
          <p:nvPr/>
        </p:nvCxnSpPr>
        <p:spPr>
          <a:xfrm>
            <a:off x="1884931" y="2131099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63"/>
          <p:cNvCxnSpPr/>
          <p:nvPr/>
        </p:nvCxnSpPr>
        <p:spPr>
          <a:xfrm>
            <a:off x="1884931" y="2268769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91"/>
          <p:cNvSpPr txBox="1"/>
          <p:nvPr/>
        </p:nvSpPr>
        <p:spPr>
          <a:xfrm>
            <a:off x="4269511" y="1512839"/>
            <a:ext cx="17272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dirty="0">
                <a:solidFill>
                  <a:srgbClr val="002CFF"/>
                </a:solidFill>
              </a:rPr>
              <a:t>T1: S0 &amp; S2</a:t>
            </a:r>
          </a:p>
          <a:p>
            <a:pPr>
              <a:lnSpc>
                <a:spcPct val="80000"/>
              </a:lnSpc>
            </a:pPr>
            <a:r>
              <a:rPr lang="en-US" sz="1000" dirty="0" smtClean="0">
                <a:solidFill>
                  <a:srgbClr val="002CFF"/>
                </a:solidFill>
              </a:rPr>
              <a:t>T2</a:t>
            </a:r>
            <a:r>
              <a:rPr lang="en-US" sz="1000" dirty="0">
                <a:solidFill>
                  <a:srgbClr val="002CFF"/>
                </a:solidFill>
              </a:rPr>
              <a:t>: (S0||S2) &amp; GC 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solidFill>
                  <a:srgbClr val="002CFF"/>
                </a:solidFill>
              </a:rPr>
              <a:t>T3: </a:t>
            </a:r>
            <a:r>
              <a:rPr lang="en-US" sz="1000" dirty="0" smtClean="0">
                <a:solidFill>
                  <a:srgbClr val="002CFF"/>
                </a:solidFill>
              </a:rPr>
              <a:t>(S0 </a:t>
            </a:r>
            <a:r>
              <a:rPr lang="en-US" sz="1000" dirty="0">
                <a:solidFill>
                  <a:srgbClr val="002CFF"/>
                </a:solidFill>
              </a:rPr>
              <a:t>&amp; </a:t>
            </a:r>
            <a:r>
              <a:rPr lang="en-US" sz="1000" dirty="0" smtClean="0">
                <a:solidFill>
                  <a:srgbClr val="002CFF"/>
                </a:solidFill>
              </a:rPr>
              <a:t>S2) </a:t>
            </a:r>
            <a:r>
              <a:rPr lang="en-US" sz="1000" dirty="0">
                <a:solidFill>
                  <a:srgbClr val="002CFF"/>
                </a:solidFill>
              </a:rPr>
              <a:t>&amp; GC</a:t>
            </a:r>
          </a:p>
          <a:p>
            <a:pPr>
              <a:lnSpc>
                <a:spcPct val="80000"/>
              </a:lnSpc>
            </a:pPr>
            <a:r>
              <a:rPr lang="en-US" sz="1000" dirty="0" smtClean="0"/>
              <a:t>control </a:t>
            </a:r>
            <a:r>
              <a:rPr lang="en-US" sz="1000" dirty="0"/>
              <a:t>triggers or free</a:t>
            </a:r>
          </a:p>
          <a:p>
            <a:pPr>
              <a:lnSpc>
                <a:spcPct val="80000"/>
              </a:lnSpc>
            </a:pPr>
            <a:r>
              <a:rPr lang="en-US" sz="1000" dirty="0"/>
              <a:t>control triggers or free</a:t>
            </a:r>
          </a:p>
          <a:p>
            <a:pPr>
              <a:lnSpc>
                <a:spcPct val="80000"/>
              </a:lnSpc>
            </a:pPr>
            <a:r>
              <a:rPr lang="en-US" sz="1000" dirty="0"/>
              <a:t>control triggers or free</a:t>
            </a:r>
          </a:p>
          <a:p>
            <a:pPr>
              <a:lnSpc>
                <a:spcPct val="80000"/>
              </a:lnSpc>
            </a:pPr>
            <a:r>
              <a:rPr lang="en-US" sz="1000" dirty="0"/>
              <a:t>control triggers or free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solidFill>
                  <a:srgbClr val="002CFF"/>
                </a:solidFill>
              </a:rPr>
              <a:t>CLOCK</a:t>
            </a:r>
          </a:p>
        </p:txBody>
      </p:sp>
      <p:cxnSp>
        <p:nvCxnSpPr>
          <p:cNvPr id="31" name="Straight Arrow Connector 63"/>
          <p:cNvCxnSpPr/>
          <p:nvPr/>
        </p:nvCxnSpPr>
        <p:spPr>
          <a:xfrm>
            <a:off x="3642901" y="1597728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63"/>
          <p:cNvCxnSpPr/>
          <p:nvPr/>
        </p:nvCxnSpPr>
        <p:spPr>
          <a:xfrm>
            <a:off x="3642901" y="1712787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63"/>
          <p:cNvCxnSpPr/>
          <p:nvPr/>
        </p:nvCxnSpPr>
        <p:spPr>
          <a:xfrm>
            <a:off x="3642901" y="1979579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63"/>
          <p:cNvCxnSpPr/>
          <p:nvPr/>
        </p:nvCxnSpPr>
        <p:spPr>
          <a:xfrm>
            <a:off x="3642901" y="2088143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63"/>
          <p:cNvCxnSpPr/>
          <p:nvPr/>
        </p:nvCxnSpPr>
        <p:spPr>
          <a:xfrm>
            <a:off x="3642901" y="2327315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63"/>
          <p:cNvCxnSpPr/>
          <p:nvPr/>
        </p:nvCxnSpPr>
        <p:spPr>
          <a:xfrm>
            <a:off x="3642700" y="2214303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63"/>
          <p:cNvCxnSpPr/>
          <p:nvPr/>
        </p:nvCxnSpPr>
        <p:spPr>
          <a:xfrm>
            <a:off x="3642700" y="1844713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63"/>
          <p:cNvCxnSpPr/>
          <p:nvPr/>
        </p:nvCxnSpPr>
        <p:spPr>
          <a:xfrm>
            <a:off x="1822139" y="3513793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90"/>
          <p:cNvSpPr/>
          <p:nvPr/>
        </p:nvSpPr>
        <p:spPr>
          <a:xfrm>
            <a:off x="2428649" y="3448542"/>
            <a:ext cx="1203132" cy="1126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>
                <a:solidFill>
                  <a:srgbClr val="000000"/>
                </a:solidFill>
              </a:rPr>
              <a:t>NIM</a:t>
            </a:r>
          </a:p>
          <a:p>
            <a:pPr algn="ctr"/>
            <a:r>
              <a:rPr lang="en-US" sz="1350" dirty="0" smtClean="0">
                <a:solidFill>
                  <a:srgbClr val="000000"/>
                </a:solidFill>
              </a:rPr>
              <a:t>Logic</a:t>
            </a:r>
            <a:endParaRPr lang="en-US" sz="1350" dirty="0">
              <a:solidFill>
                <a:srgbClr val="000000"/>
              </a:solidFill>
            </a:endParaRPr>
          </a:p>
        </p:txBody>
      </p:sp>
      <p:sp>
        <p:nvSpPr>
          <p:cNvPr id="56" name="TextBox 91"/>
          <p:cNvSpPr txBox="1"/>
          <p:nvPr/>
        </p:nvSpPr>
        <p:spPr>
          <a:xfrm>
            <a:off x="149534" y="3428028"/>
            <a:ext cx="1600098" cy="117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1100" dirty="0"/>
              <a:t>S0</a:t>
            </a:r>
          </a:p>
          <a:p>
            <a:pPr algn="r">
              <a:lnSpc>
                <a:spcPct val="80000"/>
              </a:lnSpc>
            </a:pPr>
            <a:r>
              <a:rPr lang="en-US" sz="1100" dirty="0"/>
              <a:t>S2</a:t>
            </a:r>
          </a:p>
          <a:p>
            <a:pPr algn="r">
              <a:lnSpc>
                <a:spcPct val="80000"/>
              </a:lnSpc>
            </a:pPr>
            <a:r>
              <a:rPr lang="en-US" sz="1100" dirty="0"/>
              <a:t>GC</a:t>
            </a:r>
          </a:p>
          <a:p>
            <a:pPr algn="r">
              <a:lnSpc>
                <a:spcPct val="80000"/>
              </a:lnSpc>
            </a:pPr>
            <a:r>
              <a:rPr lang="en-US" sz="1100" dirty="0"/>
              <a:t>SH</a:t>
            </a:r>
          </a:p>
          <a:p>
            <a:pPr algn="r">
              <a:lnSpc>
                <a:spcPct val="80000"/>
              </a:lnSpc>
            </a:pPr>
            <a:r>
              <a:rPr lang="en-US" sz="1100" dirty="0">
                <a:solidFill>
                  <a:srgbClr val="002CFF"/>
                </a:solidFill>
              </a:rPr>
              <a:t>LHRS T1: S0&amp;S2</a:t>
            </a:r>
          </a:p>
          <a:p>
            <a:pPr algn="r">
              <a:lnSpc>
                <a:spcPct val="80000"/>
              </a:lnSpc>
            </a:pPr>
            <a:r>
              <a:rPr lang="en-US" sz="1100" dirty="0">
                <a:solidFill>
                  <a:srgbClr val="002CFF"/>
                </a:solidFill>
              </a:rPr>
              <a:t>LHRS T2: (S0||S2)&amp;</a:t>
            </a:r>
            <a:r>
              <a:rPr lang="en-US" sz="1100" dirty="0" smtClean="0">
                <a:solidFill>
                  <a:srgbClr val="002CFF"/>
                </a:solidFill>
              </a:rPr>
              <a:t>GC</a:t>
            </a:r>
          </a:p>
          <a:p>
            <a:pPr algn="r">
              <a:lnSpc>
                <a:spcPct val="80000"/>
              </a:lnSpc>
            </a:pPr>
            <a:r>
              <a:rPr lang="en-US" sz="1100" dirty="0">
                <a:solidFill>
                  <a:srgbClr val="002CFF"/>
                </a:solidFill>
              </a:rPr>
              <a:t>LHRS </a:t>
            </a:r>
            <a:r>
              <a:rPr lang="en-US" sz="1100" dirty="0" smtClean="0">
                <a:solidFill>
                  <a:srgbClr val="002CFF"/>
                </a:solidFill>
              </a:rPr>
              <a:t>T3: </a:t>
            </a:r>
            <a:r>
              <a:rPr lang="en-US" sz="1100" dirty="0">
                <a:solidFill>
                  <a:srgbClr val="002CFF"/>
                </a:solidFill>
              </a:rPr>
              <a:t>(</a:t>
            </a:r>
            <a:r>
              <a:rPr lang="en-US" sz="1100" dirty="0" smtClean="0">
                <a:solidFill>
                  <a:srgbClr val="002CFF"/>
                </a:solidFill>
              </a:rPr>
              <a:t>S0 &amp; S2</a:t>
            </a:r>
            <a:r>
              <a:rPr lang="en-US" sz="1100" dirty="0">
                <a:solidFill>
                  <a:srgbClr val="002CFF"/>
                </a:solidFill>
              </a:rPr>
              <a:t>)&amp;</a:t>
            </a:r>
            <a:r>
              <a:rPr lang="en-US" sz="1100" dirty="0" smtClean="0">
                <a:solidFill>
                  <a:srgbClr val="002CFF"/>
                </a:solidFill>
              </a:rPr>
              <a:t>GC </a:t>
            </a:r>
            <a:endParaRPr lang="en-US" sz="1100" dirty="0">
              <a:solidFill>
                <a:srgbClr val="002CFF"/>
              </a:solidFill>
            </a:endParaRPr>
          </a:p>
          <a:p>
            <a:pPr algn="r">
              <a:lnSpc>
                <a:spcPct val="80000"/>
              </a:lnSpc>
            </a:pPr>
            <a:r>
              <a:rPr lang="en-US" sz="1100" dirty="0">
                <a:solidFill>
                  <a:srgbClr val="002CFF"/>
                </a:solidFill>
              </a:rPr>
              <a:t>CLOCK</a:t>
            </a:r>
          </a:p>
        </p:txBody>
      </p:sp>
      <p:cxnSp>
        <p:nvCxnSpPr>
          <p:cNvPr id="57" name="Straight Arrow Connector 63"/>
          <p:cNvCxnSpPr/>
          <p:nvPr/>
        </p:nvCxnSpPr>
        <p:spPr>
          <a:xfrm>
            <a:off x="1822139" y="3662479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63"/>
          <p:cNvCxnSpPr/>
          <p:nvPr/>
        </p:nvCxnSpPr>
        <p:spPr>
          <a:xfrm>
            <a:off x="1822139" y="3805255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63"/>
          <p:cNvCxnSpPr/>
          <p:nvPr/>
        </p:nvCxnSpPr>
        <p:spPr>
          <a:xfrm>
            <a:off x="1822139" y="3950985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3"/>
          <p:cNvCxnSpPr/>
          <p:nvPr/>
        </p:nvCxnSpPr>
        <p:spPr>
          <a:xfrm>
            <a:off x="1834495" y="4357926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3"/>
          <p:cNvCxnSpPr/>
          <p:nvPr/>
        </p:nvCxnSpPr>
        <p:spPr>
          <a:xfrm>
            <a:off x="3652847" y="3610730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652847" y="3727849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3"/>
          <p:cNvCxnSpPr/>
          <p:nvPr/>
        </p:nvCxnSpPr>
        <p:spPr>
          <a:xfrm>
            <a:off x="3652847" y="3862113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3"/>
          <p:cNvCxnSpPr/>
          <p:nvPr/>
        </p:nvCxnSpPr>
        <p:spPr>
          <a:xfrm>
            <a:off x="3652847" y="3993602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3"/>
          <p:cNvCxnSpPr/>
          <p:nvPr/>
        </p:nvCxnSpPr>
        <p:spPr>
          <a:xfrm>
            <a:off x="3652847" y="4233804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3"/>
          <p:cNvCxnSpPr/>
          <p:nvPr/>
        </p:nvCxnSpPr>
        <p:spPr>
          <a:xfrm>
            <a:off x="3642415" y="4346032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3"/>
          <p:cNvCxnSpPr/>
          <p:nvPr/>
        </p:nvCxnSpPr>
        <p:spPr>
          <a:xfrm>
            <a:off x="3652646" y="4099928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feld 70"/>
          <p:cNvSpPr txBox="1"/>
          <p:nvPr/>
        </p:nvSpPr>
        <p:spPr>
          <a:xfrm>
            <a:off x="2428649" y="3096198"/>
            <a:ext cx="122399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50"/>
              <a:t>RHRS</a:t>
            </a:r>
          </a:p>
        </p:txBody>
      </p:sp>
      <p:sp>
        <p:nvSpPr>
          <p:cNvPr id="81" name="TextBox 91"/>
          <p:cNvSpPr txBox="1"/>
          <p:nvPr/>
        </p:nvSpPr>
        <p:spPr>
          <a:xfrm>
            <a:off x="4300589" y="3521985"/>
            <a:ext cx="1273802" cy="108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dirty="0">
                <a:solidFill>
                  <a:srgbClr val="FF0000"/>
                </a:solidFill>
              </a:rPr>
              <a:t>T1: (S0 &amp; S2)</a:t>
            </a:r>
            <a:r>
              <a:rPr lang="en-US" sz="1000" baseline="-25000" dirty="0">
                <a:solidFill>
                  <a:srgbClr val="FF0000"/>
                </a:solidFill>
              </a:rPr>
              <a:t>L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solidFill>
                  <a:srgbClr val="FF0000"/>
                </a:solidFill>
              </a:rPr>
              <a:t>T2: ((S0||S2) &amp; GC)</a:t>
            </a:r>
            <a:r>
              <a:rPr lang="en-US" sz="1000" baseline="-25000" dirty="0">
                <a:solidFill>
                  <a:srgbClr val="FF0000"/>
                </a:solidFill>
              </a:rPr>
              <a:t>L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solidFill>
                  <a:srgbClr val="FF0000"/>
                </a:solidFill>
              </a:rPr>
              <a:t>T3: (S0 &amp; S2 &amp; GC)</a:t>
            </a:r>
            <a:r>
              <a:rPr lang="en-US" sz="1000" baseline="-25000" dirty="0">
                <a:solidFill>
                  <a:srgbClr val="FF0000"/>
                </a:solidFill>
              </a:rPr>
              <a:t>L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solidFill>
                  <a:srgbClr val="FF0000"/>
                </a:solidFill>
              </a:rPr>
              <a:t>T4: (S0 &amp; S2)</a:t>
            </a:r>
            <a:r>
              <a:rPr lang="en-US" sz="1000" baseline="-25000" dirty="0">
                <a:solidFill>
                  <a:srgbClr val="FF0000"/>
                </a:solidFill>
              </a:rPr>
              <a:t>R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solidFill>
                  <a:srgbClr val="FF0000"/>
                </a:solidFill>
              </a:rPr>
              <a:t>T5: ((S0||S2) &amp; GC)</a:t>
            </a:r>
            <a:r>
              <a:rPr lang="en-US" sz="1000" baseline="-25000" dirty="0">
                <a:solidFill>
                  <a:srgbClr val="FF0000"/>
                </a:solidFill>
              </a:rPr>
              <a:t>R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solidFill>
                  <a:srgbClr val="FF0000"/>
                </a:solidFill>
              </a:rPr>
              <a:t>T6: (S0 &amp; S2 &amp; GC)</a:t>
            </a:r>
            <a:r>
              <a:rPr lang="en-US" sz="1000" baseline="-25000" dirty="0">
                <a:solidFill>
                  <a:srgbClr val="FF0000"/>
                </a:solidFill>
              </a:rPr>
              <a:t>R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solidFill>
                  <a:srgbClr val="FF0000"/>
                </a:solidFill>
              </a:rPr>
              <a:t>Not used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solidFill>
                  <a:srgbClr val="FF0000"/>
                </a:solidFill>
              </a:rPr>
              <a:t>CLOCK</a:t>
            </a:r>
          </a:p>
        </p:txBody>
      </p:sp>
      <p:cxnSp>
        <p:nvCxnSpPr>
          <p:cNvPr id="50" name="Straight Arrow Connector 63"/>
          <p:cNvCxnSpPr/>
          <p:nvPr/>
        </p:nvCxnSpPr>
        <p:spPr>
          <a:xfrm>
            <a:off x="1823878" y="4088344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63"/>
          <p:cNvCxnSpPr/>
          <p:nvPr/>
        </p:nvCxnSpPr>
        <p:spPr>
          <a:xfrm>
            <a:off x="1823878" y="4223963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feld 51"/>
          <p:cNvSpPr txBox="1"/>
          <p:nvPr/>
        </p:nvSpPr>
        <p:spPr>
          <a:xfrm>
            <a:off x="4327646" y="3175647"/>
            <a:ext cx="832219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25" dirty="0" err="1"/>
              <a:t>for</a:t>
            </a:r>
            <a:r>
              <a:rPr lang="de-DE" sz="825" dirty="0"/>
              <a:t> x &gt;1 </a:t>
            </a:r>
            <a:r>
              <a:rPr lang="de-DE" sz="825" dirty="0" err="1"/>
              <a:t>and</a:t>
            </a:r>
            <a:r>
              <a:rPr lang="de-DE" sz="825" dirty="0"/>
              <a:t> MARATHON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5681905" y="3218190"/>
            <a:ext cx="832219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25" dirty="0" err="1"/>
              <a:t>for</a:t>
            </a:r>
            <a:r>
              <a:rPr lang="de-DE" sz="825" dirty="0"/>
              <a:t> (</a:t>
            </a:r>
            <a:r>
              <a:rPr lang="de-DE" sz="825" dirty="0" err="1"/>
              <a:t>e,e‘p</a:t>
            </a:r>
            <a:r>
              <a:rPr lang="de-DE" sz="825" dirty="0"/>
              <a:t>)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057501" y="2037842"/>
            <a:ext cx="46922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60" name="Textfeld 59"/>
          <p:cNvSpPr txBox="1"/>
          <p:nvPr/>
        </p:nvSpPr>
        <p:spPr>
          <a:xfrm>
            <a:off x="2000658" y="3862300"/>
            <a:ext cx="46922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62" name="Textfeld 61"/>
          <p:cNvSpPr txBox="1"/>
          <p:nvPr/>
        </p:nvSpPr>
        <p:spPr>
          <a:xfrm>
            <a:off x="3827254" y="1882851"/>
            <a:ext cx="46922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2" name="Textfeld 71"/>
          <p:cNvSpPr txBox="1"/>
          <p:nvPr/>
        </p:nvSpPr>
        <p:spPr>
          <a:xfrm>
            <a:off x="3826452" y="1997645"/>
            <a:ext cx="46922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3825650" y="2123126"/>
            <a:ext cx="46922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5" name="Textfeld 74"/>
          <p:cNvSpPr txBox="1"/>
          <p:nvPr/>
        </p:nvSpPr>
        <p:spPr>
          <a:xfrm>
            <a:off x="1178788" y="2635382"/>
            <a:ext cx="2177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rgbClr val="FF0000"/>
                </a:solidFill>
              </a:rPr>
              <a:t>X </a:t>
            </a:r>
            <a:r>
              <a:rPr lang="de-DE" sz="1000" dirty="0"/>
              <a:t>: in/</a:t>
            </a:r>
            <a:r>
              <a:rPr lang="de-DE" sz="1000" dirty="0" err="1"/>
              <a:t>output</a:t>
            </a:r>
            <a:r>
              <a:rPr lang="de-DE" sz="1000" dirty="0"/>
              <a:t> not </a:t>
            </a:r>
            <a:r>
              <a:rPr lang="de-DE" sz="1000" dirty="0" err="1"/>
              <a:t>used</a:t>
            </a:r>
            <a:r>
              <a:rPr lang="de-DE" sz="1000" dirty="0"/>
              <a:t> in </a:t>
            </a:r>
            <a:r>
              <a:rPr lang="de-DE" sz="1000" dirty="0" err="1"/>
              <a:t>trigger</a:t>
            </a:r>
            <a:r>
              <a:rPr lang="de-DE" sz="1000" dirty="0"/>
              <a:t> design</a:t>
            </a:r>
            <a:endParaRPr lang="de-DE" sz="1000" dirty="0">
              <a:solidFill>
                <a:srgbClr val="FF0000"/>
              </a:solidFill>
            </a:endParaRPr>
          </a:p>
        </p:txBody>
      </p:sp>
      <p:cxnSp>
        <p:nvCxnSpPr>
          <p:cNvPr id="9" name="Gerade Verbindung 8"/>
          <p:cNvCxnSpPr/>
          <p:nvPr/>
        </p:nvCxnSpPr>
        <p:spPr>
          <a:xfrm flipH="1">
            <a:off x="5512190" y="3342056"/>
            <a:ext cx="1" cy="118181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91"/>
          <p:cNvSpPr txBox="1"/>
          <p:nvPr/>
        </p:nvSpPr>
        <p:spPr>
          <a:xfrm>
            <a:off x="5505506" y="3518247"/>
            <a:ext cx="1571141" cy="108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00" dirty="0">
                <a:solidFill>
                  <a:srgbClr val="FF0000"/>
                </a:solidFill>
              </a:rPr>
              <a:t>T1: (S0 &amp; S2)</a:t>
            </a:r>
            <a:r>
              <a:rPr lang="en-US" sz="1000" baseline="-25000" dirty="0">
                <a:solidFill>
                  <a:srgbClr val="FF0000"/>
                </a:solidFill>
              </a:rPr>
              <a:t>L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solidFill>
                  <a:srgbClr val="FF0000"/>
                </a:solidFill>
              </a:rPr>
              <a:t>T2: ((S0||S2) &amp; GC)</a:t>
            </a:r>
            <a:r>
              <a:rPr lang="en-US" sz="1000" baseline="-25000" dirty="0">
                <a:solidFill>
                  <a:srgbClr val="FF0000"/>
                </a:solidFill>
              </a:rPr>
              <a:t>L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solidFill>
                  <a:srgbClr val="FF0000"/>
                </a:solidFill>
              </a:rPr>
              <a:t>T3: (S0&amp;S2 &amp; GC)</a:t>
            </a:r>
            <a:r>
              <a:rPr lang="en-US" sz="1000" baseline="-25000" dirty="0">
                <a:solidFill>
                  <a:srgbClr val="FF0000"/>
                </a:solidFill>
              </a:rPr>
              <a:t>L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solidFill>
                  <a:srgbClr val="FF0000"/>
                </a:solidFill>
              </a:rPr>
              <a:t>T4: (S0&amp;S2)</a:t>
            </a:r>
            <a:r>
              <a:rPr lang="en-US" sz="1000" baseline="-25000" dirty="0">
                <a:solidFill>
                  <a:srgbClr val="FF0000"/>
                </a:solidFill>
              </a:rPr>
              <a:t>L</a:t>
            </a:r>
            <a:r>
              <a:rPr lang="en-US" sz="1000" dirty="0">
                <a:solidFill>
                  <a:srgbClr val="FF0000"/>
                </a:solidFill>
              </a:rPr>
              <a:t>&amp; (S0&amp;S2)</a:t>
            </a:r>
            <a:r>
              <a:rPr lang="en-US" sz="1000" baseline="-25000" dirty="0">
                <a:solidFill>
                  <a:srgbClr val="FF0000"/>
                </a:solidFill>
              </a:rPr>
              <a:t>R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solidFill>
                  <a:srgbClr val="FF0000"/>
                </a:solidFill>
              </a:rPr>
              <a:t>T5: (S0&amp;S2)</a:t>
            </a:r>
            <a:r>
              <a:rPr lang="en-US" sz="1000" baseline="-25000" dirty="0">
                <a:solidFill>
                  <a:srgbClr val="FF0000"/>
                </a:solidFill>
              </a:rPr>
              <a:t>L </a:t>
            </a:r>
            <a:r>
              <a:rPr lang="en-US" sz="1000" dirty="0">
                <a:solidFill>
                  <a:srgbClr val="FF0000"/>
                </a:solidFill>
              </a:rPr>
              <a:t>&amp; </a:t>
            </a:r>
            <a:r>
              <a:rPr lang="en-US" sz="1000" baseline="-25000" dirty="0">
                <a:solidFill>
                  <a:srgbClr val="FF0000"/>
                </a:solidFill>
              </a:rPr>
              <a:t> </a:t>
            </a:r>
            <a:r>
              <a:rPr lang="en-US" sz="1000" dirty="0">
                <a:solidFill>
                  <a:srgbClr val="FF0000"/>
                </a:solidFill>
              </a:rPr>
              <a:t>S2</a:t>
            </a:r>
            <a:r>
              <a:rPr lang="en-US" sz="1000" baseline="-25000" dirty="0">
                <a:solidFill>
                  <a:srgbClr val="FF0000"/>
                </a:solidFill>
              </a:rPr>
              <a:t>R</a:t>
            </a:r>
            <a:endParaRPr lang="en-US" sz="10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000" dirty="0">
                <a:solidFill>
                  <a:srgbClr val="FF0000"/>
                </a:solidFill>
              </a:rPr>
              <a:t>T6: (S0&amp;S2)</a:t>
            </a:r>
            <a:r>
              <a:rPr lang="en-US" sz="1000" baseline="-25000" dirty="0">
                <a:solidFill>
                  <a:srgbClr val="FF0000"/>
                </a:solidFill>
              </a:rPr>
              <a:t>L </a:t>
            </a:r>
            <a:r>
              <a:rPr lang="en-US" sz="1000" dirty="0">
                <a:solidFill>
                  <a:srgbClr val="FF0000"/>
                </a:solidFill>
              </a:rPr>
              <a:t>&amp;</a:t>
            </a:r>
            <a:r>
              <a:rPr lang="en-US" sz="1000" baseline="-25000" dirty="0">
                <a:solidFill>
                  <a:srgbClr val="FF0000"/>
                </a:solidFill>
              </a:rPr>
              <a:t> </a:t>
            </a:r>
            <a:r>
              <a:rPr lang="en-US" sz="1000" dirty="0">
                <a:solidFill>
                  <a:srgbClr val="FF0000"/>
                </a:solidFill>
              </a:rPr>
              <a:t> S0</a:t>
            </a:r>
            <a:r>
              <a:rPr lang="en-US" sz="1000" baseline="-25000" dirty="0">
                <a:solidFill>
                  <a:srgbClr val="FF0000"/>
                </a:solidFill>
              </a:rPr>
              <a:t>R</a:t>
            </a:r>
            <a:endParaRPr lang="en-US" sz="10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000" dirty="0">
                <a:solidFill>
                  <a:srgbClr val="FF0000"/>
                </a:solidFill>
              </a:rPr>
              <a:t>Not used</a:t>
            </a:r>
          </a:p>
          <a:p>
            <a:pPr>
              <a:lnSpc>
                <a:spcPct val="80000"/>
              </a:lnSpc>
            </a:pPr>
            <a:r>
              <a:rPr lang="en-US" sz="1000" dirty="0">
                <a:solidFill>
                  <a:srgbClr val="FF0000"/>
                </a:solidFill>
              </a:rPr>
              <a:t>CLOCK</a:t>
            </a:r>
          </a:p>
        </p:txBody>
      </p:sp>
      <p:cxnSp>
        <p:nvCxnSpPr>
          <p:cNvPr id="70" name="Straight Arrow Connector 63"/>
          <p:cNvCxnSpPr/>
          <p:nvPr/>
        </p:nvCxnSpPr>
        <p:spPr>
          <a:xfrm>
            <a:off x="6917385" y="1556603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63"/>
          <p:cNvCxnSpPr/>
          <p:nvPr/>
        </p:nvCxnSpPr>
        <p:spPr>
          <a:xfrm>
            <a:off x="6917385" y="1702958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63"/>
          <p:cNvCxnSpPr/>
          <p:nvPr/>
        </p:nvCxnSpPr>
        <p:spPr>
          <a:xfrm>
            <a:off x="6917385" y="1948887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63"/>
          <p:cNvCxnSpPr/>
          <p:nvPr/>
        </p:nvCxnSpPr>
        <p:spPr>
          <a:xfrm>
            <a:off x="6917385" y="2067883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63"/>
          <p:cNvCxnSpPr/>
          <p:nvPr/>
        </p:nvCxnSpPr>
        <p:spPr>
          <a:xfrm>
            <a:off x="6917385" y="2317487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63"/>
          <p:cNvCxnSpPr/>
          <p:nvPr/>
        </p:nvCxnSpPr>
        <p:spPr>
          <a:xfrm>
            <a:off x="6917184" y="2194043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63"/>
          <p:cNvCxnSpPr/>
          <p:nvPr/>
        </p:nvCxnSpPr>
        <p:spPr>
          <a:xfrm>
            <a:off x="6917184" y="1824453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Textfeld 85"/>
          <p:cNvSpPr txBox="1"/>
          <p:nvPr/>
        </p:nvSpPr>
        <p:spPr>
          <a:xfrm>
            <a:off x="7101738" y="1841726"/>
            <a:ext cx="46922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87" name="Textfeld 86"/>
          <p:cNvSpPr txBox="1"/>
          <p:nvPr/>
        </p:nvSpPr>
        <p:spPr>
          <a:xfrm>
            <a:off x="7100936" y="1977385"/>
            <a:ext cx="46922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88" name="Textfeld 87"/>
          <p:cNvSpPr txBox="1"/>
          <p:nvPr/>
        </p:nvSpPr>
        <p:spPr>
          <a:xfrm>
            <a:off x="7100134" y="2102864"/>
            <a:ext cx="46922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90" name="Rectangle 90"/>
          <p:cNvSpPr/>
          <p:nvPr/>
        </p:nvSpPr>
        <p:spPr>
          <a:xfrm>
            <a:off x="7523693" y="1117635"/>
            <a:ext cx="791262" cy="15777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00000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538290" y="1142582"/>
            <a:ext cx="76623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/>
              <a:t>LHRS TS</a:t>
            </a:r>
          </a:p>
        </p:txBody>
      </p:sp>
      <p:sp>
        <p:nvSpPr>
          <p:cNvPr id="91" name="Textfeld 90"/>
          <p:cNvSpPr txBox="1"/>
          <p:nvPr/>
        </p:nvSpPr>
        <p:spPr>
          <a:xfrm>
            <a:off x="7539962" y="1493335"/>
            <a:ext cx="584176" cy="1192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PS1 = 0</a:t>
            </a:r>
          </a:p>
          <a:p>
            <a:r>
              <a:rPr lang="de-DE" sz="800" dirty="0"/>
              <a:t>PS2 = 0</a:t>
            </a:r>
          </a:p>
          <a:p>
            <a:r>
              <a:rPr lang="de-DE" sz="800" dirty="0"/>
              <a:t>PS3 = 0</a:t>
            </a:r>
          </a:p>
          <a:p>
            <a:r>
              <a:rPr lang="de-DE" sz="800" dirty="0"/>
              <a:t>PS4 = 0</a:t>
            </a:r>
          </a:p>
          <a:p>
            <a:r>
              <a:rPr lang="de-DE" sz="800" dirty="0"/>
              <a:t>PS5 = 0</a:t>
            </a:r>
          </a:p>
          <a:p>
            <a:r>
              <a:rPr lang="de-DE" sz="800" dirty="0"/>
              <a:t>PS6 = 0</a:t>
            </a:r>
          </a:p>
          <a:p>
            <a:r>
              <a:rPr lang="de-DE" sz="800" dirty="0"/>
              <a:t>PS7 = 0</a:t>
            </a:r>
          </a:p>
          <a:p>
            <a:r>
              <a:rPr lang="de-DE" sz="800" dirty="0"/>
              <a:t>PS8 = 0</a:t>
            </a:r>
          </a:p>
          <a:p>
            <a:endParaRPr lang="de-DE" sz="750" dirty="0"/>
          </a:p>
        </p:txBody>
      </p:sp>
      <p:cxnSp>
        <p:nvCxnSpPr>
          <p:cNvPr id="92" name="Straight Arrow Connector 63"/>
          <p:cNvCxnSpPr/>
          <p:nvPr/>
        </p:nvCxnSpPr>
        <p:spPr>
          <a:xfrm>
            <a:off x="3644640" y="2443809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Textfeld 92"/>
          <p:cNvSpPr txBox="1"/>
          <p:nvPr/>
        </p:nvSpPr>
        <p:spPr>
          <a:xfrm>
            <a:off x="3829680" y="2238679"/>
            <a:ext cx="46922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cxnSp>
        <p:nvCxnSpPr>
          <p:cNvPr id="94" name="Straight Arrow Connector 63"/>
          <p:cNvCxnSpPr/>
          <p:nvPr/>
        </p:nvCxnSpPr>
        <p:spPr>
          <a:xfrm>
            <a:off x="6929557" y="2465278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63"/>
          <p:cNvCxnSpPr/>
          <p:nvPr/>
        </p:nvCxnSpPr>
        <p:spPr>
          <a:xfrm>
            <a:off x="3642215" y="4456418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extfeld 95"/>
          <p:cNvSpPr txBox="1"/>
          <p:nvPr/>
        </p:nvSpPr>
        <p:spPr>
          <a:xfrm>
            <a:off x="3767329" y="4252853"/>
            <a:ext cx="46922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cxnSp>
        <p:nvCxnSpPr>
          <p:cNvPr id="97" name="Straight Arrow Connector 63"/>
          <p:cNvCxnSpPr/>
          <p:nvPr/>
        </p:nvCxnSpPr>
        <p:spPr>
          <a:xfrm>
            <a:off x="6946580" y="3576020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63"/>
          <p:cNvCxnSpPr/>
          <p:nvPr/>
        </p:nvCxnSpPr>
        <p:spPr>
          <a:xfrm>
            <a:off x="6946580" y="3722376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63"/>
          <p:cNvCxnSpPr/>
          <p:nvPr/>
        </p:nvCxnSpPr>
        <p:spPr>
          <a:xfrm>
            <a:off x="6946580" y="3968304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63"/>
          <p:cNvCxnSpPr/>
          <p:nvPr/>
        </p:nvCxnSpPr>
        <p:spPr>
          <a:xfrm>
            <a:off x="6946580" y="4087300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63"/>
          <p:cNvCxnSpPr/>
          <p:nvPr/>
        </p:nvCxnSpPr>
        <p:spPr>
          <a:xfrm>
            <a:off x="6946580" y="4336904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63"/>
          <p:cNvCxnSpPr/>
          <p:nvPr/>
        </p:nvCxnSpPr>
        <p:spPr>
          <a:xfrm>
            <a:off x="6946380" y="4213460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63"/>
          <p:cNvCxnSpPr/>
          <p:nvPr/>
        </p:nvCxnSpPr>
        <p:spPr>
          <a:xfrm>
            <a:off x="6946380" y="3843870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Textfeld 105"/>
          <p:cNvSpPr txBox="1"/>
          <p:nvPr/>
        </p:nvSpPr>
        <p:spPr>
          <a:xfrm>
            <a:off x="7118605" y="4247330"/>
            <a:ext cx="46922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08" name="Rectangle 90"/>
          <p:cNvSpPr/>
          <p:nvPr/>
        </p:nvSpPr>
        <p:spPr>
          <a:xfrm>
            <a:off x="7552888" y="3137052"/>
            <a:ext cx="791262" cy="15777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000000"/>
              </a:solidFill>
            </a:endParaRPr>
          </a:p>
        </p:txBody>
      </p:sp>
      <p:sp>
        <p:nvSpPr>
          <p:cNvPr id="109" name="Textfeld 108"/>
          <p:cNvSpPr txBox="1"/>
          <p:nvPr/>
        </p:nvSpPr>
        <p:spPr>
          <a:xfrm>
            <a:off x="7567484" y="3161999"/>
            <a:ext cx="79233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/>
              <a:t>RHRS TS</a:t>
            </a:r>
          </a:p>
        </p:txBody>
      </p:sp>
      <p:sp>
        <p:nvSpPr>
          <p:cNvPr id="110" name="Textfeld 109"/>
          <p:cNvSpPr txBox="1"/>
          <p:nvPr/>
        </p:nvSpPr>
        <p:spPr>
          <a:xfrm>
            <a:off x="7556049" y="3500959"/>
            <a:ext cx="960215" cy="1192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PS1 = 1-1000</a:t>
            </a:r>
          </a:p>
          <a:p>
            <a:r>
              <a:rPr lang="de-DE" sz="800" dirty="0"/>
              <a:t>PS2 = 1-1000</a:t>
            </a:r>
          </a:p>
          <a:p>
            <a:r>
              <a:rPr lang="de-DE" sz="800" dirty="0"/>
              <a:t>PS3 = 1-1000</a:t>
            </a:r>
          </a:p>
          <a:p>
            <a:r>
              <a:rPr lang="de-DE" sz="800" dirty="0"/>
              <a:t>PS4 = 1-1000</a:t>
            </a:r>
          </a:p>
          <a:p>
            <a:r>
              <a:rPr lang="de-DE" sz="800" dirty="0"/>
              <a:t>PS5 = 1-1000</a:t>
            </a:r>
          </a:p>
          <a:p>
            <a:r>
              <a:rPr lang="de-DE" sz="800" dirty="0"/>
              <a:t>PS6 = 1-1000</a:t>
            </a:r>
          </a:p>
          <a:p>
            <a:r>
              <a:rPr lang="de-DE" sz="800" dirty="0"/>
              <a:t>PS7 = 0</a:t>
            </a:r>
          </a:p>
          <a:p>
            <a:r>
              <a:rPr lang="de-DE" sz="800" dirty="0"/>
              <a:t>PS8 = 1-10000</a:t>
            </a:r>
          </a:p>
          <a:p>
            <a:endParaRPr lang="de-DE" sz="750" dirty="0"/>
          </a:p>
        </p:txBody>
      </p:sp>
      <p:cxnSp>
        <p:nvCxnSpPr>
          <p:cNvPr id="111" name="Straight Arrow Connector 63"/>
          <p:cNvCxnSpPr/>
          <p:nvPr/>
        </p:nvCxnSpPr>
        <p:spPr>
          <a:xfrm>
            <a:off x="6958752" y="4484695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Textfeld 111"/>
          <p:cNvSpPr txBox="1"/>
          <p:nvPr/>
        </p:nvSpPr>
        <p:spPr>
          <a:xfrm>
            <a:off x="7100134" y="2229730"/>
            <a:ext cx="46922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63CF-90E0-F94E-AF76-442748346066}" type="slidenum">
              <a:rPr lang="en-US" smtClean="0"/>
              <a:t>1</a:t>
            </a:fld>
            <a:endParaRPr lang="en-US"/>
          </a:p>
        </p:txBody>
      </p:sp>
      <p:cxnSp>
        <p:nvCxnSpPr>
          <p:cNvPr id="104" name="Straight Arrow Connector 63"/>
          <p:cNvCxnSpPr/>
          <p:nvPr/>
        </p:nvCxnSpPr>
        <p:spPr>
          <a:xfrm>
            <a:off x="1826254" y="4485612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176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Status at 09/13/17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err="1" smtClean="0"/>
              <a:t>Done</a:t>
            </a:r>
            <a:r>
              <a:rPr lang="de-DE" dirty="0" smtClean="0"/>
              <a:t>: </a:t>
            </a:r>
          </a:p>
          <a:p>
            <a:pPr lvl="1"/>
            <a:r>
              <a:rPr lang="de-DE" dirty="0" smtClean="0"/>
              <a:t>Single arm </a:t>
            </a:r>
            <a:r>
              <a:rPr lang="de-DE" dirty="0" err="1" smtClean="0"/>
              <a:t>trigger</a:t>
            </a:r>
            <a:r>
              <a:rPr lang="de-DE" dirty="0" smtClean="0"/>
              <a:t> </a:t>
            </a:r>
            <a:r>
              <a:rPr lang="de-DE" dirty="0" err="1" smtClean="0"/>
              <a:t>setup</a:t>
            </a:r>
            <a:r>
              <a:rPr lang="de-DE" dirty="0" smtClean="0"/>
              <a:t> (</a:t>
            </a:r>
            <a:r>
              <a:rPr lang="de-DE" dirty="0" err="1" smtClean="0"/>
              <a:t>connections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timing</a:t>
            </a:r>
            <a:r>
              <a:rPr lang="de-DE" dirty="0" smtClean="0"/>
              <a:t>)</a:t>
            </a:r>
          </a:p>
          <a:p>
            <a:pPr lvl="1"/>
            <a:r>
              <a:rPr lang="de-DE" dirty="0" err="1" smtClean="0"/>
              <a:t>Coincidence</a:t>
            </a:r>
            <a:r>
              <a:rPr lang="de-DE" dirty="0" smtClean="0"/>
              <a:t> </a:t>
            </a:r>
            <a:r>
              <a:rPr lang="de-DE" dirty="0" err="1" smtClean="0"/>
              <a:t>trigger</a:t>
            </a:r>
            <a:r>
              <a:rPr lang="de-DE" dirty="0" smtClean="0"/>
              <a:t> </a:t>
            </a:r>
            <a:r>
              <a:rPr lang="de-DE" dirty="0" err="1" smtClean="0"/>
              <a:t>connections</a:t>
            </a:r>
            <a:endParaRPr lang="de-DE" dirty="0" smtClean="0"/>
          </a:p>
          <a:p>
            <a:r>
              <a:rPr lang="de-DE" dirty="0" err="1"/>
              <a:t>Current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:</a:t>
            </a:r>
          </a:p>
          <a:p>
            <a:pPr lvl="1"/>
            <a:r>
              <a:rPr lang="de-DE" dirty="0" err="1"/>
              <a:t>Coincidence</a:t>
            </a:r>
            <a:r>
              <a:rPr lang="de-DE" dirty="0"/>
              <a:t> </a:t>
            </a:r>
            <a:r>
              <a:rPr lang="de-DE" dirty="0" err="1"/>
              <a:t>trigger</a:t>
            </a:r>
            <a:r>
              <a:rPr lang="de-DE" dirty="0"/>
              <a:t> </a:t>
            </a:r>
            <a:r>
              <a:rPr lang="de-DE" dirty="0" err="1"/>
              <a:t>timing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physics</a:t>
            </a:r>
            <a:r>
              <a:rPr lang="de-DE" dirty="0"/>
              <a:t> </a:t>
            </a:r>
            <a:r>
              <a:rPr lang="de-DE" dirty="0" err="1"/>
              <a:t>simulation</a:t>
            </a:r>
            <a:r>
              <a:rPr lang="de-DE" dirty="0"/>
              <a:t>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clock</a:t>
            </a:r>
            <a:endParaRPr lang="de-DE" dirty="0"/>
          </a:p>
          <a:p>
            <a:pPr lvl="1"/>
            <a:r>
              <a:rPr lang="de-DE" dirty="0"/>
              <a:t>Connection </a:t>
            </a:r>
            <a:r>
              <a:rPr lang="de-DE" dirty="0" err="1"/>
              <a:t>of</a:t>
            </a:r>
            <a:r>
              <a:rPr lang="de-DE" dirty="0"/>
              <a:t> TM remote </a:t>
            </a:r>
            <a:r>
              <a:rPr lang="de-DE" dirty="0" err="1" smtClean="0"/>
              <a:t>signals</a:t>
            </a:r>
            <a:endParaRPr lang="de-DE" dirty="0" smtClean="0"/>
          </a:p>
          <a:p>
            <a:r>
              <a:rPr lang="de-DE" dirty="0" smtClean="0"/>
              <a:t>Next </a:t>
            </a:r>
            <a:r>
              <a:rPr lang="de-DE" dirty="0" err="1" smtClean="0"/>
              <a:t>steps</a:t>
            </a:r>
            <a:r>
              <a:rPr lang="de-DE" dirty="0" smtClean="0"/>
              <a:t>:</a:t>
            </a:r>
          </a:p>
          <a:p>
            <a:pPr lvl="1"/>
            <a:r>
              <a:rPr lang="de-DE" dirty="0" err="1" smtClean="0"/>
              <a:t>Coincidence</a:t>
            </a:r>
            <a:r>
              <a:rPr lang="de-DE" dirty="0" smtClean="0"/>
              <a:t> </a:t>
            </a:r>
            <a:r>
              <a:rPr lang="de-DE" dirty="0" err="1" smtClean="0"/>
              <a:t>simulation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additional </a:t>
            </a:r>
            <a:r>
              <a:rPr lang="de-DE" dirty="0" err="1" smtClean="0"/>
              <a:t>randoms</a:t>
            </a:r>
            <a:endParaRPr lang="de-DE" dirty="0" smtClean="0"/>
          </a:p>
          <a:p>
            <a:pPr lvl="1"/>
            <a:r>
              <a:rPr lang="de-DE" dirty="0" smtClean="0"/>
              <a:t>Timing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trigger</a:t>
            </a:r>
            <a:r>
              <a:rPr lang="de-DE" dirty="0" smtClean="0"/>
              <a:t> </a:t>
            </a:r>
            <a:r>
              <a:rPr lang="de-DE" dirty="0" err="1" smtClean="0"/>
              <a:t>inputs</a:t>
            </a:r>
            <a:r>
              <a:rPr lang="de-DE" dirty="0" smtClean="0"/>
              <a:t> in TS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8012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7476"/>
            <a:ext cx="8229600" cy="368300"/>
          </a:xfrm>
        </p:spPr>
        <p:txBody>
          <a:bodyPr>
            <a:noAutofit/>
          </a:bodyPr>
          <a:lstStyle/>
          <a:p>
            <a:r>
              <a:rPr lang="de-DE" sz="2800" dirty="0"/>
              <a:t>Trigger </a:t>
            </a:r>
            <a:r>
              <a:rPr lang="de-DE" sz="2800" dirty="0" err="1"/>
              <a:t>Logic</a:t>
            </a:r>
            <a:r>
              <a:rPr lang="de-DE" sz="2800" dirty="0"/>
              <a:t> </a:t>
            </a:r>
            <a:r>
              <a:rPr lang="de-DE" sz="2800" dirty="0" err="1"/>
              <a:t>for</a:t>
            </a:r>
            <a:r>
              <a:rPr lang="de-DE" sz="2800" dirty="0"/>
              <a:t> 1 DAQ </a:t>
            </a:r>
            <a:r>
              <a:rPr lang="de-DE" sz="2800" dirty="0" err="1"/>
              <a:t>mode</a:t>
            </a:r>
            <a:endParaRPr lang="de-DE" sz="2800" dirty="0"/>
          </a:p>
        </p:txBody>
      </p:sp>
      <p:cxnSp>
        <p:nvCxnSpPr>
          <p:cNvPr id="4" name="Straight Arrow Connector 63"/>
          <p:cNvCxnSpPr/>
          <p:nvPr/>
        </p:nvCxnSpPr>
        <p:spPr>
          <a:xfrm>
            <a:off x="2110262" y="1406818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90"/>
          <p:cNvSpPr/>
          <p:nvPr/>
        </p:nvSpPr>
        <p:spPr>
          <a:xfrm>
            <a:off x="2836904" y="1091264"/>
            <a:ext cx="831407" cy="13302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Trigger Logic</a:t>
            </a:r>
          </a:p>
        </p:txBody>
      </p:sp>
      <p:sp>
        <p:nvSpPr>
          <p:cNvPr id="13" name="TextBox 91"/>
          <p:cNvSpPr txBox="1"/>
          <p:nvPr/>
        </p:nvSpPr>
        <p:spPr>
          <a:xfrm>
            <a:off x="1333568" y="1285983"/>
            <a:ext cx="660181" cy="9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1400" dirty="0"/>
              <a:t>S0</a:t>
            </a:r>
          </a:p>
          <a:p>
            <a:pPr algn="r">
              <a:lnSpc>
                <a:spcPct val="80000"/>
              </a:lnSpc>
            </a:pPr>
            <a:r>
              <a:rPr lang="en-US" sz="1400" dirty="0"/>
              <a:t>S2</a:t>
            </a:r>
          </a:p>
          <a:p>
            <a:pPr algn="r">
              <a:lnSpc>
                <a:spcPct val="80000"/>
              </a:lnSpc>
            </a:pPr>
            <a:r>
              <a:rPr lang="en-US" sz="1400" dirty="0"/>
              <a:t>GC</a:t>
            </a:r>
          </a:p>
          <a:p>
            <a:pPr algn="r">
              <a:lnSpc>
                <a:spcPct val="80000"/>
              </a:lnSpc>
            </a:pPr>
            <a:r>
              <a:rPr lang="en-US" sz="1400" dirty="0"/>
              <a:t>SH</a:t>
            </a:r>
          </a:p>
          <a:p>
            <a:pPr algn="r">
              <a:lnSpc>
                <a:spcPct val="80000"/>
              </a:lnSpc>
            </a:pPr>
            <a:r>
              <a:rPr lang="en-US" sz="1400" dirty="0"/>
              <a:t>CLOCK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1588717" y="727738"/>
            <a:ext cx="3299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/>
              <a:t>LHRS</a:t>
            </a:r>
          </a:p>
        </p:txBody>
      </p:sp>
      <p:cxnSp>
        <p:nvCxnSpPr>
          <p:cNvPr id="23" name="Straight Arrow Connector 63"/>
          <p:cNvCxnSpPr/>
          <p:nvPr/>
        </p:nvCxnSpPr>
        <p:spPr>
          <a:xfrm>
            <a:off x="2108668" y="1564232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63"/>
          <p:cNvCxnSpPr/>
          <p:nvPr/>
        </p:nvCxnSpPr>
        <p:spPr>
          <a:xfrm>
            <a:off x="2108668" y="1727921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63"/>
          <p:cNvCxnSpPr/>
          <p:nvPr/>
        </p:nvCxnSpPr>
        <p:spPr>
          <a:xfrm>
            <a:off x="2108668" y="1914188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63"/>
          <p:cNvCxnSpPr/>
          <p:nvPr/>
        </p:nvCxnSpPr>
        <p:spPr>
          <a:xfrm>
            <a:off x="2108668" y="2079486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91"/>
          <p:cNvSpPr txBox="1"/>
          <p:nvPr/>
        </p:nvSpPr>
        <p:spPr>
          <a:xfrm>
            <a:off x="4391748" y="1171045"/>
            <a:ext cx="2073894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dirty="0">
                <a:solidFill>
                  <a:srgbClr val="002CFF"/>
                </a:solidFill>
              </a:rPr>
              <a:t>T1: S0 &amp; S2</a:t>
            </a:r>
          </a:p>
          <a:p>
            <a:pPr>
              <a:lnSpc>
                <a:spcPct val="80000"/>
              </a:lnSpc>
            </a:pPr>
            <a:r>
              <a:rPr lang="en-US" sz="1200" dirty="0">
                <a:solidFill>
                  <a:srgbClr val="002CFF"/>
                </a:solidFill>
              </a:rPr>
              <a:t>T2: (S0||S2) &amp; GC </a:t>
            </a:r>
          </a:p>
          <a:p>
            <a:pPr>
              <a:lnSpc>
                <a:spcPct val="80000"/>
              </a:lnSpc>
            </a:pPr>
            <a:r>
              <a:rPr lang="en-US" sz="1200" dirty="0"/>
              <a:t>T3: S0 &amp; S2 &amp; GC*</a:t>
            </a:r>
          </a:p>
          <a:p>
            <a:pPr>
              <a:lnSpc>
                <a:spcPct val="80000"/>
              </a:lnSpc>
            </a:pPr>
            <a:r>
              <a:rPr lang="en-US" sz="1200" dirty="0"/>
              <a:t>control triggers or free</a:t>
            </a:r>
          </a:p>
          <a:p>
            <a:pPr>
              <a:lnSpc>
                <a:spcPct val="80000"/>
              </a:lnSpc>
            </a:pPr>
            <a:r>
              <a:rPr lang="en-US" sz="1200" dirty="0"/>
              <a:t>control triggers or free</a:t>
            </a:r>
          </a:p>
          <a:p>
            <a:pPr>
              <a:lnSpc>
                <a:spcPct val="80000"/>
              </a:lnSpc>
            </a:pPr>
            <a:r>
              <a:rPr lang="en-US" sz="1200" dirty="0"/>
              <a:t>control triggers or free</a:t>
            </a:r>
          </a:p>
          <a:p>
            <a:pPr>
              <a:lnSpc>
                <a:spcPct val="80000"/>
              </a:lnSpc>
            </a:pPr>
            <a:r>
              <a:rPr lang="en-US" sz="1200" dirty="0">
                <a:solidFill>
                  <a:srgbClr val="002CFF"/>
                </a:solidFill>
              </a:rPr>
              <a:t>CLOCK</a:t>
            </a:r>
          </a:p>
        </p:txBody>
      </p:sp>
      <p:cxnSp>
        <p:nvCxnSpPr>
          <p:cNvPr id="31" name="Straight Arrow Connector 63"/>
          <p:cNvCxnSpPr/>
          <p:nvPr/>
        </p:nvCxnSpPr>
        <p:spPr>
          <a:xfrm>
            <a:off x="3668309" y="1273772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63"/>
          <p:cNvCxnSpPr/>
          <p:nvPr/>
        </p:nvCxnSpPr>
        <p:spPr>
          <a:xfrm>
            <a:off x="3668309" y="1411922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63"/>
          <p:cNvCxnSpPr/>
          <p:nvPr/>
        </p:nvCxnSpPr>
        <p:spPr>
          <a:xfrm>
            <a:off x="3668309" y="1732259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63"/>
          <p:cNvCxnSpPr/>
          <p:nvPr/>
        </p:nvCxnSpPr>
        <p:spPr>
          <a:xfrm>
            <a:off x="3668309" y="1862611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63"/>
          <p:cNvCxnSpPr/>
          <p:nvPr/>
        </p:nvCxnSpPr>
        <p:spPr>
          <a:xfrm>
            <a:off x="3668309" y="2149783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63"/>
          <p:cNvCxnSpPr/>
          <p:nvPr/>
        </p:nvCxnSpPr>
        <p:spPr>
          <a:xfrm>
            <a:off x="3668068" y="2014091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63"/>
          <p:cNvCxnSpPr/>
          <p:nvPr/>
        </p:nvCxnSpPr>
        <p:spPr>
          <a:xfrm>
            <a:off x="3668068" y="1570325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63"/>
          <p:cNvCxnSpPr/>
          <p:nvPr/>
        </p:nvCxnSpPr>
        <p:spPr>
          <a:xfrm>
            <a:off x="2132842" y="3478607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90"/>
          <p:cNvSpPr/>
          <p:nvPr/>
        </p:nvSpPr>
        <p:spPr>
          <a:xfrm>
            <a:off x="2861075" y="3333194"/>
            <a:ext cx="906618" cy="12762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Trigger Logic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6" name="TextBox 91"/>
          <p:cNvSpPr txBox="1"/>
          <p:nvPr/>
        </p:nvSpPr>
        <p:spPr>
          <a:xfrm>
            <a:off x="124556" y="3375630"/>
            <a:ext cx="1921229" cy="129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1400" dirty="0"/>
              <a:t>S0</a:t>
            </a:r>
          </a:p>
          <a:p>
            <a:pPr algn="r">
              <a:lnSpc>
                <a:spcPct val="80000"/>
              </a:lnSpc>
            </a:pPr>
            <a:r>
              <a:rPr lang="en-US" sz="1400" dirty="0"/>
              <a:t>S2</a:t>
            </a:r>
          </a:p>
          <a:p>
            <a:pPr algn="r">
              <a:lnSpc>
                <a:spcPct val="80000"/>
              </a:lnSpc>
            </a:pPr>
            <a:r>
              <a:rPr lang="en-US" sz="1400" dirty="0"/>
              <a:t>GC</a:t>
            </a:r>
          </a:p>
          <a:p>
            <a:pPr algn="r">
              <a:lnSpc>
                <a:spcPct val="80000"/>
              </a:lnSpc>
            </a:pPr>
            <a:r>
              <a:rPr lang="en-US" sz="1400" dirty="0"/>
              <a:t>SH</a:t>
            </a:r>
          </a:p>
          <a:p>
            <a:pPr algn="r">
              <a:lnSpc>
                <a:spcPct val="80000"/>
              </a:lnSpc>
            </a:pPr>
            <a:r>
              <a:rPr lang="en-US" sz="1400" dirty="0">
                <a:solidFill>
                  <a:srgbClr val="002CFF"/>
                </a:solidFill>
              </a:rPr>
              <a:t>LHRS T1: S0&amp;S2</a:t>
            </a:r>
          </a:p>
          <a:p>
            <a:pPr algn="r">
              <a:lnSpc>
                <a:spcPct val="80000"/>
              </a:lnSpc>
            </a:pPr>
            <a:r>
              <a:rPr lang="en-US" sz="1400" dirty="0">
                <a:solidFill>
                  <a:srgbClr val="002CFF"/>
                </a:solidFill>
              </a:rPr>
              <a:t>LHRS T2: (S0||S2)&amp;GC </a:t>
            </a:r>
          </a:p>
          <a:p>
            <a:pPr algn="r">
              <a:lnSpc>
                <a:spcPct val="80000"/>
              </a:lnSpc>
            </a:pPr>
            <a:r>
              <a:rPr lang="en-US" sz="1400" dirty="0">
                <a:solidFill>
                  <a:srgbClr val="002CFF"/>
                </a:solidFill>
              </a:rPr>
              <a:t>CLOCK</a:t>
            </a:r>
          </a:p>
        </p:txBody>
      </p:sp>
      <p:cxnSp>
        <p:nvCxnSpPr>
          <p:cNvPr id="57" name="Straight Arrow Connector 63"/>
          <p:cNvCxnSpPr/>
          <p:nvPr/>
        </p:nvCxnSpPr>
        <p:spPr>
          <a:xfrm>
            <a:off x="2132842" y="3642296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63"/>
          <p:cNvCxnSpPr/>
          <p:nvPr/>
        </p:nvCxnSpPr>
        <p:spPr>
          <a:xfrm>
            <a:off x="2132842" y="3828563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63"/>
          <p:cNvCxnSpPr/>
          <p:nvPr/>
        </p:nvCxnSpPr>
        <p:spPr>
          <a:xfrm>
            <a:off x="2132842" y="4003541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3"/>
          <p:cNvCxnSpPr/>
          <p:nvPr/>
        </p:nvCxnSpPr>
        <p:spPr>
          <a:xfrm>
            <a:off x="2132840" y="4492153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3"/>
          <p:cNvCxnSpPr/>
          <p:nvPr/>
        </p:nvCxnSpPr>
        <p:spPr>
          <a:xfrm>
            <a:off x="3792985" y="3527935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792985" y="3668559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3"/>
          <p:cNvCxnSpPr/>
          <p:nvPr/>
        </p:nvCxnSpPr>
        <p:spPr>
          <a:xfrm>
            <a:off x="3792985" y="3829769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3"/>
          <p:cNvCxnSpPr/>
          <p:nvPr/>
        </p:nvCxnSpPr>
        <p:spPr>
          <a:xfrm>
            <a:off x="3792985" y="3987647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3"/>
          <p:cNvCxnSpPr/>
          <p:nvPr/>
        </p:nvCxnSpPr>
        <p:spPr>
          <a:xfrm>
            <a:off x="3792985" y="4276056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3"/>
          <p:cNvCxnSpPr/>
          <p:nvPr/>
        </p:nvCxnSpPr>
        <p:spPr>
          <a:xfrm>
            <a:off x="3792985" y="4410808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3"/>
          <p:cNvCxnSpPr/>
          <p:nvPr/>
        </p:nvCxnSpPr>
        <p:spPr>
          <a:xfrm>
            <a:off x="3792744" y="4115312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feld 70"/>
          <p:cNvSpPr txBox="1"/>
          <p:nvPr/>
        </p:nvSpPr>
        <p:spPr>
          <a:xfrm>
            <a:off x="1663656" y="2910139"/>
            <a:ext cx="3205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/>
              <a:t>RHRS</a:t>
            </a:r>
          </a:p>
        </p:txBody>
      </p:sp>
      <p:sp>
        <p:nvSpPr>
          <p:cNvPr id="81" name="TextBox 91"/>
          <p:cNvSpPr txBox="1"/>
          <p:nvPr/>
        </p:nvSpPr>
        <p:spPr>
          <a:xfrm>
            <a:off x="4570728" y="3436415"/>
            <a:ext cx="1529448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dirty="0">
                <a:solidFill>
                  <a:srgbClr val="FF0000"/>
                </a:solidFill>
              </a:rPr>
              <a:t>T1: (S0 &amp; S2)</a:t>
            </a:r>
            <a:r>
              <a:rPr lang="en-US" sz="1200" baseline="-25000" dirty="0">
                <a:solidFill>
                  <a:srgbClr val="FF0000"/>
                </a:solidFill>
              </a:rPr>
              <a:t>L</a:t>
            </a:r>
          </a:p>
          <a:p>
            <a:pPr>
              <a:lnSpc>
                <a:spcPct val="80000"/>
              </a:lnSpc>
            </a:pPr>
            <a:r>
              <a:rPr lang="en-US" sz="1200" dirty="0">
                <a:solidFill>
                  <a:srgbClr val="FF0000"/>
                </a:solidFill>
              </a:rPr>
              <a:t>T2: ((S0||S2) &amp; GC)</a:t>
            </a:r>
            <a:r>
              <a:rPr lang="en-US" sz="1200" baseline="-25000" dirty="0">
                <a:solidFill>
                  <a:srgbClr val="FF0000"/>
                </a:solidFill>
              </a:rPr>
              <a:t>L</a:t>
            </a:r>
          </a:p>
          <a:p>
            <a:pPr>
              <a:lnSpc>
                <a:spcPct val="80000"/>
              </a:lnSpc>
            </a:pPr>
            <a:r>
              <a:rPr lang="en-US" sz="1200" dirty="0">
                <a:solidFill>
                  <a:srgbClr val="FF0000"/>
                </a:solidFill>
              </a:rPr>
              <a:t>T3: (S0 &amp; S2 &amp; GC)</a:t>
            </a:r>
            <a:r>
              <a:rPr lang="en-US" sz="1200" baseline="-25000" dirty="0">
                <a:solidFill>
                  <a:srgbClr val="FF0000"/>
                </a:solidFill>
              </a:rPr>
              <a:t>L</a:t>
            </a:r>
          </a:p>
          <a:p>
            <a:pPr>
              <a:lnSpc>
                <a:spcPct val="80000"/>
              </a:lnSpc>
            </a:pPr>
            <a:r>
              <a:rPr lang="en-US" sz="1200" dirty="0">
                <a:solidFill>
                  <a:srgbClr val="FF0000"/>
                </a:solidFill>
              </a:rPr>
              <a:t>T4: (S0 &amp; S2)</a:t>
            </a:r>
            <a:r>
              <a:rPr lang="en-US" sz="1200" baseline="-25000" dirty="0">
                <a:solidFill>
                  <a:srgbClr val="FF0000"/>
                </a:solidFill>
              </a:rPr>
              <a:t>R</a:t>
            </a:r>
          </a:p>
          <a:p>
            <a:pPr>
              <a:lnSpc>
                <a:spcPct val="80000"/>
              </a:lnSpc>
            </a:pPr>
            <a:r>
              <a:rPr lang="en-US" sz="1200" dirty="0">
                <a:solidFill>
                  <a:srgbClr val="FF0000"/>
                </a:solidFill>
              </a:rPr>
              <a:t>T5: ((S0||S2) &amp; GC)</a:t>
            </a:r>
            <a:r>
              <a:rPr lang="en-US" sz="1200" baseline="-25000" dirty="0">
                <a:solidFill>
                  <a:srgbClr val="FF0000"/>
                </a:solidFill>
              </a:rPr>
              <a:t>R</a:t>
            </a:r>
          </a:p>
          <a:p>
            <a:pPr>
              <a:lnSpc>
                <a:spcPct val="80000"/>
              </a:lnSpc>
            </a:pPr>
            <a:r>
              <a:rPr lang="en-US" sz="1200" dirty="0">
                <a:solidFill>
                  <a:srgbClr val="FF0000"/>
                </a:solidFill>
              </a:rPr>
              <a:t>T6: (S0 &amp; S2 &amp; GC)</a:t>
            </a:r>
            <a:r>
              <a:rPr lang="en-US" sz="1200" baseline="-25000" dirty="0">
                <a:solidFill>
                  <a:srgbClr val="FF0000"/>
                </a:solidFill>
              </a:rPr>
              <a:t>R</a:t>
            </a:r>
          </a:p>
          <a:p>
            <a:pPr>
              <a:lnSpc>
                <a:spcPct val="80000"/>
              </a:lnSpc>
            </a:pPr>
            <a:r>
              <a:rPr lang="en-US" sz="1200" dirty="0">
                <a:solidFill>
                  <a:srgbClr val="FF0000"/>
                </a:solidFill>
              </a:rPr>
              <a:t>CLOCK</a:t>
            </a:r>
          </a:p>
        </p:txBody>
      </p:sp>
      <p:sp>
        <p:nvSpPr>
          <p:cNvPr id="82" name="Geschweifte Klammer rechts 81"/>
          <p:cNvSpPr/>
          <p:nvPr/>
        </p:nvSpPr>
        <p:spPr>
          <a:xfrm>
            <a:off x="7576708" y="3435626"/>
            <a:ext cx="130755" cy="1015973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0" name="Straight Arrow Connector 63"/>
          <p:cNvCxnSpPr/>
          <p:nvPr/>
        </p:nvCxnSpPr>
        <p:spPr>
          <a:xfrm>
            <a:off x="5987794" y="1240001"/>
            <a:ext cx="1637554" cy="0"/>
          </a:xfrm>
          <a:prstGeom prst="straightConnector1">
            <a:avLst/>
          </a:prstGeom>
          <a:ln w="15875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63"/>
          <p:cNvCxnSpPr/>
          <p:nvPr/>
        </p:nvCxnSpPr>
        <p:spPr>
          <a:xfrm>
            <a:off x="5987794" y="1389086"/>
            <a:ext cx="1637554" cy="0"/>
          </a:xfrm>
          <a:prstGeom prst="straightConnector1">
            <a:avLst/>
          </a:prstGeom>
          <a:ln w="15875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63"/>
          <p:cNvCxnSpPr/>
          <p:nvPr/>
        </p:nvCxnSpPr>
        <p:spPr>
          <a:xfrm>
            <a:off x="5976505" y="2168118"/>
            <a:ext cx="1637554" cy="0"/>
          </a:xfrm>
          <a:prstGeom prst="straightConnector1">
            <a:avLst/>
          </a:prstGeom>
          <a:ln w="15875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Geschweifte Klammer rechts 43"/>
          <p:cNvSpPr/>
          <p:nvPr/>
        </p:nvSpPr>
        <p:spPr>
          <a:xfrm>
            <a:off x="5961442" y="1556462"/>
            <a:ext cx="104479" cy="510589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Textfeld 44"/>
          <p:cNvSpPr txBox="1"/>
          <p:nvPr/>
        </p:nvSpPr>
        <p:spPr>
          <a:xfrm>
            <a:off x="6356342" y="1625946"/>
            <a:ext cx="1772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/>
              <a:t>To</a:t>
            </a:r>
            <a:r>
              <a:rPr lang="de-DE" sz="1000" dirty="0"/>
              <a:t> LHRS </a:t>
            </a:r>
            <a:r>
              <a:rPr lang="de-DE" sz="1000" dirty="0" err="1"/>
              <a:t>scaler</a:t>
            </a:r>
            <a:r>
              <a:rPr lang="de-DE" sz="1000" dirty="0"/>
              <a:t> </a:t>
            </a:r>
            <a:r>
              <a:rPr lang="de-DE" sz="1000" dirty="0" err="1"/>
              <a:t>and</a:t>
            </a:r>
            <a:r>
              <a:rPr lang="de-DE" sz="1000" dirty="0"/>
              <a:t> TDC via NIM </a:t>
            </a:r>
            <a:r>
              <a:rPr lang="de-DE" sz="1000" dirty="0" err="1"/>
              <a:t>to</a:t>
            </a:r>
            <a:r>
              <a:rPr lang="de-DE" sz="1000" dirty="0"/>
              <a:t> ECL </a:t>
            </a:r>
            <a:r>
              <a:rPr lang="de-DE" sz="1000" dirty="0" err="1"/>
              <a:t>custom</a:t>
            </a:r>
            <a:r>
              <a:rPr lang="de-DE" sz="1000" dirty="0"/>
              <a:t> </a:t>
            </a:r>
            <a:r>
              <a:rPr lang="de-DE" sz="1000" dirty="0" err="1"/>
              <a:t>converter</a:t>
            </a:r>
            <a:endParaRPr lang="de-DE" sz="1000" dirty="0"/>
          </a:p>
        </p:txBody>
      </p:sp>
      <p:sp>
        <p:nvSpPr>
          <p:cNvPr id="3" name="Rechteck 2"/>
          <p:cNvSpPr/>
          <p:nvPr/>
        </p:nvSpPr>
        <p:spPr>
          <a:xfrm>
            <a:off x="7643060" y="1092511"/>
            <a:ext cx="1202573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50" dirty="0"/>
              <a:t>T1 </a:t>
            </a:r>
            <a:r>
              <a:rPr lang="de-DE" sz="1050" dirty="0" err="1"/>
              <a:t>and</a:t>
            </a:r>
            <a:r>
              <a:rPr lang="de-DE" sz="1050" dirty="0"/>
              <a:t> T2 </a:t>
            </a:r>
            <a:r>
              <a:rPr lang="de-DE" sz="1050" dirty="0" err="1"/>
              <a:t>to</a:t>
            </a:r>
            <a:r>
              <a:rPr lang="de-DE" sz="1050" dirty="0"/>
              <a:t> </a:t>
            </a:r>
          </a:p>
          <a:p>
            <a:r>
              <a:rPr lang="de-DE" sz="1050" dirty="0"/>
              <a:t>RHRS Trigger </a:t>
            </a:r>
            <a:r>
              <a:rPr lang="de-DE" sz="1050" dirty="0" err="1"/>
              <a:t>Logic</a:t>
            </a:r>
            <a:endParaRPr lang="de-DE" sz="1050" dirty="0"/>
          </a:p>
        </p:txBody>
      </p:sp>
      <p:sp>
        <p:nvSpPr>
          <p:cNvPr id="49" name="Rechteck 48"/>
          <p:cNvSpPr/>
          <p:nvPr/>
        </p:nvSpPr>
        <p:spPr>
          <a:xfrm>
            <a:off x="7643060" y="2041160"/>
            <a:ext cx="976549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50" dirty="0" err="1"/>
              <a:t>Clock</a:t>
            </a:r>
            <a:r>
              <a:rPr lang="de-DE" sz="1050" dirty="0"/>
              <a:t> </a:t>
            </a:r>
            <a:r>
              <a:rPr lang="de-DE" sz="1050" dirty="0" err="1"/>
              <a:t>to</a:t>
            </a:r>
            <a:r>
              <a:rPr lang="de-DE" sz="1050" dirty="0"/>
              <a:t> RHRS </a:t>
            </a:r>
          </a:p>
          <a:p>
            <a:r>
              <a:rPr lang="de-DE" sz="1050" dirty="0"/>
              <a:t>Trigger </a:t>
            </a:r>
            <a:r>
              <a:rPr lang="de-DE" sz="1050" dirty="0" err="1"/>
              <a:t>Logic</a:t>
            </a:r>
            <a:endParaRPr lang="de-DE" sz="1050" dirty="0"/>
          </a:p>
        </p:txBody>
      </p:sp>
      <p:sp>
        <p:nvSpPr>
          <p:cNvPr id="5" name="Textfeld 4"/>
          <p:cNvSpPr txBox="1"/>
          <p:nvPr/>
        </p:nvSpPr>
        <p:spPr>
          <a:xfrm>
            <a:off x="4391749" y="2379955"/>
            <a:ext cx="297680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/>
              <a:t>*T3 </a:t>
            </a:r>
            <a:r>
              <a:rPr lang="de-DE" sz="1050" dirty="0" err="1"/>
              <a:t>is</a:t>
            </a:r>
            <a:r>
              <a:rPr lang="de-DE" sz="1050" dirty="0"/>
              <a:t> </a:t>
            </a:r>
            <a:r>
              <a:rPr lang="de-DE" sz="1050" dirty="0" err="1"/>
              <a:t>regenerated</a:t>
            </a:r>
            <a:r>
              <a:rPr lang="de-DE" sz="1050" dirty="0"/>
              <a:t> </a:t>
            </a:r>
            <a:r>
              <a:rPr lang="de-DE" sz="1050" dirty="0" err="1"/>
              <a:t>from</a:t>
            </a:r>
            <a:r>
              <a:rPr lang="de-DE" sz="1050" dirty="0"/>
              <a:t> T1 </a:t>
            </a:r>
            <a:r>
              <a:rPr lang="de-DE" sz="1050" dirty="0" err="1"/>
              <a:t>and</a:t>
            </a:r>
            <a:r>
              <a:rPr lang="de-DE" sz="1050" dirty="0"/>
              <a:t> T2 on RHRS </a:t>
            </a:r>
            <a:r>
              <a:rPr lang="de-DE" sz="1050" dirty="0" err="1"/>
              <a:t>to</a:t>
            </a:r>
            <a:r>
              <a:rPr lang="de-DE" sz="1050" dirty="0"/>
              <a:t> save </a:t>
            </a:r>
            <a:r>
              <a:rPr lang="de-DE" sz="1050" dirty="0" err="1"/>
              <a:t>one</a:t>
            </a:r>
            <a:r>
              <a:rPr lang="de-DE" sz="1050" dirty="0"/>
              <a:t> </a:t>
            </a:r>
            <a:r>
              <a:rPr lang="de-DE" sz="1050" dirty="0" err="1"/>
              <a:t>connection</a:t>
            </a:r>
            <a:r>
              <a:rPr lang="de-DE" sz="1050" dirty="0"/>
              <a:t> </a:t>
            </a:r>
            <a:r>
              <a:rPr lang="de-DE" sz="1050" dirty="0" err="1"/>
              <a:t>cable</a:t>
            </a:r>
            <a:endParaRPr lang="de-DE" sz="1050" dirty="0"/>
          </a:p>
        </p:txBody>
      </p:sp>
      <p:cxnSp>
        <p:nvCxnSpPr>
          <p:cNvPr id="50" name="Straight Arrow Connector 63"/>
          <p:cNvCxnSpPr/>
          <p:nvPr/>
        </p:nvCxnSpPr>
        <p:spPr>
          <a:xfrm>
            <a:off x="2134930" y="4168467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63"/>
          <p:cNvCxnSpPr/>
          <p:nvPr/>
        </p:nvCxnSpPr>
        <p:spPr>
          <a:xfrm>
            <a:off x="2134930" y="4331305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feld 51"/>
          <p:cNvSpPr txBox="1"/>
          <p:nvPr/>
        </p:nvSpPr>
        <p:spPr>
          <a:xfrm>
            <a:off x="4603212" y="3005530"/>
            <a:ext cx="9992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err="1"/>
              <a:t>for</a:t>
            </a:r>
            <a:r>
              <a:rPr lang="de-DE" sz="1100" dirty="0"/>
              <a:t> x &gt;1 </a:t>
            </a:r>
            <a:r>
              <a:rPr lang="de-DE" sz="1100" dirty="0" err="1"/>
              <a:t>and</a:t>
            </a:r>
            <a:r>
              <a:rPr lang="de-DE" sz="1100" dirty="0"/>
              <a:t> MARATHON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418945" y="4918466"/>
            <a:ext cx="82045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de-DE" dirty="0"/>
              <a:t>Trigger </a:t>
            </a:r>
            <a:r>
              <a:rPr lang="de-DE" dirty="0" err="1"/>
              <a:t>logic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either</a:t>
            </a:r>
            <a:r>
              <a:rPr lang="de-DE" dirty="0"/>
              <a:t> NIM </a:t>
            </a:r>
            <a:r>
              <a:rPr lang="de-DE" dirty="0" err="1"/>
              <a:t>or</a:t>
            </a:r>
            <a:r>
              <a:rPr lang="de-DE" dirty="0"/>
              <a:t> MLU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output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control</a:t>
            </a:r>
            <a:r>
              <a:rPr lang="de-DE" dirty="0"/>
              <a:t> in </a:t>
            </a:r>
            <a:r>
              <a:rPr lang="de-DE" dirty="0" err="1"/>
              <a:t>scaler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TDC</a:t>
            </a:r>
          </a:p>
          <a:p>
            <a:pPr marL="285750" indent="-285750">
              <a:buFont typeface="Arial" charset="0"/>
              <a:buChar char="•"/>
            </a:pP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signals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RHRS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delayed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in time </a:t>
            </a:r>
            <a:r>
              <a:rPr lang="de-DE" dirty="0" err="1"/>
              <a:t>with</a:t>
            </a:r>
            <a:r>
              <a:rPr lang="de-DE" dirty="0"/>
              <a:t> LHRS </a:t>
            </a:r>
            <a:r>
              <a:rPr lang="de-DE" dirty="0" err="1"/>
              <a:t>triggers</a:t>
            </a:r>
            <a:endParaRPr lang="de-DE" dirty="0"/>
          </a:p>
          <a:p>
            <a:pPr marL="285750" indent="-285750">
              <a:buFont typeface="Arial" charset="0"/>
              <a:buChar char="•"/>
            </a:pPr>
            <a:r>
              <a:rPr lang="de-DE" dirty="0"/>
              <a:t>T1 </a:t>
            </a:r>
            <a:r>
              <a:rPr lang="mr-IN" dirty="0"/>
              <a:t>–</a:t>
            </a:r>
            <a:r>
              <a:rPr lang="de-DE" dirty="0"/>
              <a:t> T3 LHRS </a:t>
            </a:r>
            <a:r>
              <a:rPr lang="de-DE" dirty="0" err="1"/>
              <a:t>triggers</a:t>
            </a:r>
            <a:r>
              <a:rPr lang="de-DE" dirty="0"/>
              <a:t> - </a:t>
            </a:r>
            <a:r>
              <a:rPr lang="de-DE" dirty="0" err="1"/>
              <a:t>similar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all </a:t>
            </a:r>
            <a:r>
              <a:rPr lang="de-DE" dirty="0" err="1"/>
              <a:t>experiments</a:t>
            </a:r>
            <a:endParaRPr lang="de-DE" dirty="0"/>
          </a:p>
          <a:p>
            <a:pPr marL="285750" indent="-285750">
              <a:buFont typeface="Arial" charset="0"/>
              <a:buChar char="•"/>
            </a:pPr>
            <a:r>
              <a:rPr lang="de-DE" dirty="0"/>
              <a:t>T4 </a:t>
            </a:r>
            <a:r>
              <a:rPr lang="mr-IN" dirty="0"/>
              <a:t>–</a:t>
            </a:r>
            <a:r>
              <a:rPr lang="de-DE" dirty="0"/>
              <a:t> T6 RHRS </a:t>
            </a:r>
            <a:r>
              <a:rPr lang="de-DE" dirty="0" err="1"/>
              <a:t>triggers</a:t>
            </a:r>
            <a:r>
              <a:rPr lang="de-DE" dirty="0"/>
              <a:t> (</a:t>
            </a:r>
            <a:r>
              <a:rPr lang="de-DE" dirty="0" err="1"/>
              <a:t>single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concidence</a:t>
            </a:r>
            <a:r>
              <a:rPr lang="de-DE" dirty="0"/>
              <a:t> </a:t>
            </a:r>
            <a:r>
              <a:rPr lang="de-DE" dirty="0" err="1"/>
              <a:t>triggers</a:t>
            </a:r>
            <a:r>
              <a:rPr lang="de-DE" dirty="0"/>
              <a:t>) 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6229264" y="3056610"/>
            <a:ext cx="999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err="1"/>
              <a:t>for</a:t>
            </a:r>
            <a:r>
              <a:rPr lang="de-DE" sz="1100" dirty="0"/>
              <a:t> (</a:t>
            </a:r>
            <a:r>
              <a:rPr lang="de-DE" sz="1100" dirty="0" err="1"/>
              <a:t>e,e‘p</a:t>
            </a:r>
            <a:r>
              <a:rPr lang="de-DE" sz="1100" dirty="0"/>
              <a:t>)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315874" y="1802212"/>
            <a:ext cx="563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60" name="Textfeld 59"/>
          <p:cNvSpPr txBox="1"/>
          <p:nvPr/>
        </p:nvSpPr>
        <p:spPr>
          <a:xfrm>
            <a:off x="2347191" y="3897056"/>
            <a:ext cx="563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62" name="Textfeld 61"/>
          <p:cNvSpPr txBox="1"/>
          <p:nvPr/>
        </p:nvSpPr>
        <p:spPr>
          <a:xfrm>
            <a:off x="3889663" y="1616115"/>
            <a:ext cx="563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2" name="Textfeld 71"/>
          <p:cNvSpPr txBox="1"/>
          <p:nvPr/>
        </p:nvSpPr>
        <p:spPr>
          <a:xfrm>
            <a:off x="3888700" y="1753949"/>
            <a:ext cx="563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3887737" y="1904612"/>
            <a:ext cx="563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4" name="Textfeld 73"/>
          <p:cNvSpPr txBox="1"/>
          <p:nvPr/>
        </p:nvSpPr>
        <p:spPr>
          <a:xfrm>
            <a:off x="3885991" y="1453467"/>
            <a:ext cx="563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5" name="Textfeld 74"/>
          <p:cNvSpPr txBox="1"/>
          <p:nvPr/>
        </p:nvSpPr>
        <p:spPr>
          <a:xfrm>
            <a:off x="521773" y="2519677"/>
            <a:ext cx="261412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rgbClr val="FF0000"/>
                </a:solidFill>
              </a:rPr>
              <a:t>X </a:t>
            </a:r>
            <a:r>
              <a:rPr lang="de-DE" sz="1050" dirty="0"/>
              <a:t>: in/</a:t>
            </a:r>
            <a:r>
              <a:rPr lang="de-DE" sz="1050" dirty="0" err="1"/>
              <a:t>output</a:t>
            </a:r>
            <a:r>
              <a:rPr lang="de-DE" sz="1050" dirty="0"/>
              <a:t> not </a:t>
            </a:r>
            <a:r>
              <a:rPr lang="de-DE" sz="1050" dirty="0" err="1"/>
              <a:t>used</a:t>
            </a:r>
            <a:r>
              <a:rPr lang="de-DE" sz="1050" dirty="0"/>
              <a:t> in </a:t>
            </a:r>
            <a:r>
              <a:rPr lang="de-DE" sz="1050" dirty="0" err="1"/>
              <a:t>trigger</a:t>
            </a:r>
            <a:r>
              <a:rPr lang="de-DE" sz="1050" dirty="0"/>
              <a:t> design</a:t>
            </a:r>
            <a:endParaRPr lang="de-DE" sz="1000" dirty="0">
              <a:solidFill>
                <a:srgbClr val="FF0000"/>
              </a:solidFill>
            </a:endParaRPr>
          </a:p>
        </p:txBody>
      </p:sp>
      <p:sp>
        <p:nvSpPr>
          <p:cNvPr id="76" name="Textfeld 75"/>
          <p:cNvSpPr txBox="1"/>
          <p:nvPr/>
        </p:nvSpPr>
        <p:spPr>
          <a:xfrm>
            <a:off x="7717421" y="3333194"/>
            <a:ext cx="134616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err="1"/>
              <a:t>To</a:t>
            </a:r>
            <a:r>
              <a:rPr lang="de-DE" sz="1400" dirty="0"/>
              <a:t> RHRS TS, </a:t>
            </a:r>
            <a:r>
              <a:rPr lang="de-DE" sz="1400" dirty="0" err="1"/>
              <a:t>scaler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TDC via </a:t>
            </a:r>
            <a:r>
              <a:rPr lang="de-DE" sz="1400" dirty="0" err="1"/>
              <a:t>custom</a:t>
            </a:r>
            <a:r>
              <a:rPr lang="de-DE" sz="1400" dirty="0"/>
              <a:t> NIM -&gt; ECL </a:t>
            </a:r>
            <a:r>
              <a:rPr lang="de-DE" sz="1400" dirty="0" err="1"/>
              <a:t>converter</a:t>
            </a:r>
            <a:endParaRPr lang="de-DE" sz="1400" dirty="0"/>
          </a:p>
        </p:txBody>
      </p:sp>
      <p:cxnSp>
        <p:nvCxnSpPr>
          <p:cNvPr id="9" name="Gerade Verbindung 8"/>
          <p:cNvCxnSpPr/>
          <p:nvPr/>
        </p:nvCxnSpPr>
        <p:spPr>
          <a:xfrm flipH="1">
            <a:off x="6025489" y="3205339"/>
            <a:ext cx="1" cy="1419002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91"/>
          <p:cNvSpPr txBox="1"/>
          <p:nvPr/>
        </p:nvSpPr>
        <p:spPr>
          <a:xfrm>
            <a:off x="6017462" y="3416887"/>
            <a:ext cx="2212138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dirty="0">
                <a:solidFill>
                  <a:srgbClr val="FF0000"/>
                </a:solidFill>
              </a:rPr>
              <a:t>T1: (S0 &amp; S2)</a:t>
            </a:r>
            <a:r>
              <a:rPr lang="en-US" sz="1200" baseline="-25000" dirty="0">
                <a:solidFill>
                  <a:srgbClr val="FF0000"/>
                </a:solidFill>
              </a:rPr>
              <a:t>L</a:t>
            </a:r>
          </a:p>
          <a:p>
            <a:pPr>
              <a:lnSpc>
                <a:spcPct val="80000"/>
              </a:lnSpc>
            </a:pPr>
            <a:r>
              <a:rPr lang="en-US" sz="1200" dirty="0">
                <a:solidFill>
                  <a:srgbClr val="FF0000"/>
                </a:solidFill>
              </a:rPr>
              <a:t>T2: ((S0||S2) &amp; GC)</a:t>
            </a:r>
            <a:r>
              <a:rPr lang="en-US" sz="1200" baseline="-25000" dirty="0">
                <a:solidFill>
                  <a:srgbClr val="FF0000"/>
                </a:solidFill>
              </a:rPr>
              <a:t>L</a:t>
            </a:r>
          </a:p>
          <a:p>
            <a:pPr>
              <a:lnSpc>
                <a:spcPct val="80000"/>
              </a:lnSpc>
            </a:pPr>
            <a:r>
              <a:rPr lang="en-US" sz="1200" dirty="0">
                <a:solidFill>
                  <a:srgbClr val="FF0000"/>
                </a:solidFill>
              </a:rPr>
              <a:t>T3: (S0&amp;S2 &amp; GC)</a:t>
            </a:r>
            <a:r>
              <a:rPr lang="en-US" sz="1200" baseline="-25000" dirty="0">
                <a:solidFill>
                  <a:srgbClr val="FF0000"/>
                </a:solidFill>
              </a:rPr>
              <a:t>L</a:t>
            </a:r>
          </a:p>
          <a:p>
            <a:pPr>
              <a:lnSpc>
                <a:spcPct val="80000"/>
              </a:lnSpc>
            </a:pPr>
            <a:r>
              <a:rPr lang="en-US" sz="1200" dirty="0">
                <a:solidFill>
                  <a:srgbClr val="FF0000"/>
                </a:solidFill>
              </a:rPr>
              <a:t>T4: (S0&amp;S2)</a:t>
            </a:r>
            <a:r>
              <a:rPr lang="en-US" sz="1200" baseline="-25000" dirty="0">
                <a:solidFill>
                  <a:srgbClr val="FF0000"/>
                </a:solidFill>
              </a:rPr>
              <a:t>L</a:t>
            </a:r>
            <a:r>
              <a:rPr lang="en-US" sz="1200" dirty="0">
                <a:solidFill>
                  <a:srgbClr val="FF0000"/>
                </a:solidFill>
              </a:rPr>
              <a:t>&amp; (S0&amp;S2)</a:t>
            </a:r>
            <a:r>
              <a:rPr lang="en-US" sz="1200" baseline="-25000" dirty="0">
                <a:solidFill>
                  <a:srgbClr val="FF0000"/>
                </a:solidFill>
              </a:rPr>
              <a:t>R</a:t>
            </a:r>
          </a:p>
          <a:p>
            <a:pPr>
              <a:lnSpc>
                <a:spcPct val="80000"/>
              </a:lnSpc>
            </a:pPr>
            <a:r>
              <a:rPr lang="en-US" sz="1200" dirty="0">
                <a:solidFill>
                  <a:srgbClr val="FF0000"/>
                </a:solidFill>
              </a:rPr>
              <a:t>T5: (S0&amp;S2)</a:t>
            </a:r>
            <a:r>
              <a:rPr lang="en-US" sz="1200" baseline="-25000" dirty="0">
                <a:solidFill>
                  <a:srgbClr val="FF0000"/>
                </a:solidFill>
              </a:rPr>
              <a:t>L </a:t>
            </a:r>
            <a:r>
              <a:rPr lang="en-US" sz="1200" dirty="0">
                <a:solidFill>
                  <a:srgbClr val="FF0000"/>
                </a:solidFill>
              </a:rPr>
              <a:t>&amp; </a:t>
            </a:r>
            <a:r>
              <a:rPr lang="en-US" sz="1200" baseline="-25000" dirty="0">
                <a:solidFill>
                  <a:srgbClr val="FF0000"/>
                </a:solidFill>
              </a:rPr>
              <a:t> </a:t>
            </a:r>
            <a:r>
              <a:rPr lang="en-US" sz="1200" dirty="0">
                <a:solidFill>
                  <a:srgbClr val="FF0000"/>
                </a:solidFill>
              </a:rPr>
              <a:t>S2</a:t>
            </a:r>
            <a:r>
              <a:rPr lang="en-US" sz="1200" baseline="-25000" dirty="0">
                <a:solidFill>
                  <a:srgbClr val="FF0000"/>
                </a:solidFill>
              </a:rPr>
              <a:t>R</a:t>
            </a:r>
            <a:endParaRPr lang="en-US" sz="12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200" dirty="0">
                <a:solidFill>
                  <a:srgbClr val="FF0000"/>
                </a:solidFill>
              </a:rPr>
              <a:t>T6: (S0&amp;S2)</a:t>
            </a:r>
            <a:r>
              <a:rPr lang="en-US" sz="1200" baseline="-25000" dirty="0">
                <a:solidFill>
                  <a:srgbClr val="FF0000"/>
                </a:solidFill>
              </a:rPr>
              <a:t>L </a:t>
            </a:r>
            <a:r>
              <a:rPr lang="en-US" sz="1200" dirty="0">
                <a:solidFill>
                  <a:srgbClr val="FF0000"/>
                </a:solidFill>
              </a:rPr>
              <a:t>&amp;</a:t>
            </a:r>
            <a:r>
              <a:rPr lang="en-US" sz="1200" baseline="-25000" dirty="0">
                <a:solidFill>
                  <a:srgbClr val="FF0000"/>
                </a:solidFill>
              </a:rPr>
              <a:t> </a:t>
            </a:r>
            <a:r>
              <a:rPr lang="en-US" sz="1200" dirty="0">
                <a:solidFill>
                  <a:srgbClr val="FF0000"/>
                </a:solidFill>
              </a:rPr>
              <a:t> S0</a:t>
            </a:r>
            <a:r>
              <a:rPr lang="en-US" sz="1200" baseline="-25000" dirty="0">
                <a:solidFill>
                  <a:srgbClr val="FF0000"/>
                </a:solidFill>
              </a:rPr>
              <a:t>R</a:t>
            </a:r>
            <a:endParaRPr lang="en-US" sz="12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200" dirty="0">
                <a:solidFill>
                  <a:srgbClr val="FF0000"/>
                </a:solidFill>
              </a:rPr>
              <a:t>CLOCK</a:t>
            </a:r>
          </a:p>
        </p:txBody>
      </p:sp>
    </p:spTree>
    <p:extLst>
      <p:ext uri="{BB962C8B-B14F-4D97-AF65-F5344CB8AC3E}">
        <p14:creationId xmlns:p14="http://schemas.microsoft.com/office/powerpoint/2010/main" val="626421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7476"/>
            <a:ext cx="8229600" cy="368300"/>
          </a:xfrm>
        </p:spPr>
        <p:txBody>
          <a:bodyPr>
            <a:noAutofit/>
          </a:bodyPr>
          <a:lstStyle/>
          <a:p>
            <a:r>
              <a:rPr lang="de-DE" sz="2800" dirty="0"/>
              <a:t>Trigger </a:t>
            </a:r>
            <a:r>
              <a:rPr lang="de-DE" sz="2800" dirty="0" err="1"/>
              <a:t>Logic</a:t>
            </a:r>
            <a:r>
              <a:rPr lang="de-DE" sz="2800" dirty="0"/>
              <a:t> </a:t>
            </a:r>
            <a:r>
              <a:rPr lang="de-DE" sz="2800" dirty="0" err="1"/>
              <a:t>for</a:t>
            </a:r>
            <a:r>
              <a:rPr lang="de-DE" sz="2800" dirty="0"/>
              <a:t> </a:t>
            </a:r>
            <a:r>
              <a:rPr lang="de-DE" sz="2800" dirty="0" smtClean="0"/>
              <a:t>2 </a:t>
            </a:r>
            <a:r>
              <a:rPr lang="de-DE" sz="2800" dirty="0"/>
              <a:t>DAQ </a:t>
            </a:r>
            <a:r>
              <a:rPr lang="de-DE" sz="2800" dirty="0" err="1"/>
              <a:t>mode</a:t>
            </a:r>
            <a:endParaRPr lang="de-DE" sz="2800" dirty="0"/>
          </a:p>
        </p:txBody>
      </p:sp>
      <p:cxnSp>
        <p:nvCxnSpPr>
          <p:cNvPr id="4" name="Straight Arrow Connector 63"/>
          <p:cNvCxnSpPr/>
          <p:nvPr/>
        </p:nvCxnSpPr>
        <p:spPr>
          <a:xfrm>
            <a:off x="2110262" y="1406818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90"/>
          <p:cNvSpPr/>
          <p:nvPr/>
        </p:nvSpPr>
        <p:spPr>
          <a:xfrm>
            <a:off x="2836904" y="1091266"/>
            <a:ext cx="831407" cy="12886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Trigger Logic</a:t>
            </a:r>
          </a:p>
        </p:txBody>
      </p:sp>
      <p:sp>
        <p:nvSpPr>
          <p:cNvPr id="13" name="TextBox 91"/>
          <p:cNvSpPr txBox="1"/>
          <p:nvPr/>
        </p:nvSpPr>
        <p:spPr>
          <a:xfrm>
            <a:off x="1333568" y="1285983"/>
            <a:ext cx="660181" cy="958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1400" dirty="0"/>
              <a:t>S0</a:t>
            </a:r>
          </a:p>
          <a:p>
            <a:pPr algn="r">
              <a:lnSpc>
                <a:spcPct val="80000"/>
              </a:lnSpc>
            </a:pPr>
            <a:r>
              <a:rPr lang="en-US" sz="1400" dirty="0"/>
              <a:t>S2</a:t>
            </a:r>
          </a:p>
          <a:p>
            <a:pPr algn="r">
              <a:lnSpc>
                <a:spcPct val="80000"/>
              </a:lnSpc>
            </a:pPr>
            <a:r>
              <a:rPr lang="en-US" sz="1400" dirty="0"/>
              <a:t>GC</a:t>
            </a:r>
          </a:p>
          <a:p>
            <a:pPr algn="r">
              <a:lnSpc>
                <a:spcPct val="80000"/>
              </a:lnSpc>
            </a:pPr>
            <a:r>
              <a:rPr lang="en-US" sz="1400" dirty="0"/>
              <a:t>SH</a:t>
            </a:r>
          </a:p>
          <a:p>
            <a:pPr algn="r">
              <a:lnSpc>
                <a:spcPct val="80000"/>
              </a:lnSpc>
            </a:pPr>
            <a:r>
              <a:rPr lang="en-US" sz="1400" dirty="0"/>
              <a:t>CLOCK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1588717" y="727738"/>
            <a:ext cx="3299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/>
              <a:t>LHRS</a:t>
            </a:r>
          </a:p>
        </p:txBody>
      </p:sp>
      <p:cxnSp>
        <p:nvCxnSpPr>
          <p:cNvPr id="23" name="Straight Arrow Connector 63"/>
          <p:cNvCxnSpPr/>
          <p:nvPr/>
        </p:nvCxnSpPr>
        <p:spPr>
          <a:xfrm>
            <a:off x="2108668" y="1564232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63"/>
          <p:cNvCxnSpPr/>
          <p:nvPr/>
        </p:nvCxnSpPr>
        <p:spPr>
          <a:xfrm>
            <a:off x="2108668" y="1727921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63"/>
          <p:cNvCxnSpPr/>
          <p:nvPr/>
        </p:nvCxnSpPr>
        <p:spPr>
          <a:xfrm>
            <a:off x="2108668" y="1914188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63"/>
          <p:cNvCxnSpPr/>
          <p:nvPr/>
        </p:nvCxnSpPr>
        <p:spPr>
          <a:xfrm>
            <a:off x="2108668" y="2079486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91"/>
          <p:cNvSpPr txBox="1"/>
          <p:nvPr/>
        </p:nvSpPr>
        <p:spPr>
          <a:xfrm>
            <a:off x="4391748" y="1158521"/>
            <a:ext cx="1837514" cy="1130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dirty="0">
                <a:solidFill>
                  <a:srgbClr val="FF0000"/>
                </a:solidFill>
              </a:rPr>
              <a:t>T1: S0 &amp; S2 *</a:t>
            </a:r>
          </a:p>
          <a:p>
            <a:pPr>
              <a:lnSpc>
                <a:spcPct val="80000"/>
              </a:lnSpc>
            </a:pPr>
            <a:r>
              <a:rPr lang="en-US" sz="1200" dirty="0">
                <a:solidFill>
                  <a:srgbClr val="FF0000"/>
                </a:solidFill>
              </a:rPr>
              <a:t>T2: (S0||S2) &amp; GC  *</a:t>
            </a:r>
          </a:p>
          <a:p>
            <a:pPr>
              <a:lnSpc>
                <a:spcPct val="80000"/>
              </a:lnSpc>
            </a:pPr>
            <a:r>
              <a:rPr lang="en-US" sz="1200" dirty="0">
                <a:solidFill>
                  <a:srgbClr val="FF0000"/>
                </a:solidFill>
              </a:rPr>
              <a:t>T3: S0 &amp; S2 &amp; GC  *</a:t>
            </a:r>
          </a:p>
          <a:p>
            <a:pPr>
              <a:lnSpc>
                <a:spcPct val="80000"/>
              </a:lnSpc>
            </a:pPr>
            <a:r>
              <a:rPr lang="en-US" sz="1200" dirty="0"/>
              <a:t>Another trigger or free</a:t>
            </a:r>
          </a:p>
          <a:p>
            <a:pPr>
              <a:lnSpc>
                <a:spcPct val="80000"/>
              </a:lnSpc>
            </a:pPr>
            <a:r>
              <a:rPr lang="en-US" sz="1200" dirty="0"/>
              <a:t>Another trigger or free</a:t>
            </a:r>
          </a:p>
          <a:p>
            <a:pPr>
              <a:lnSpc>
                <a:spcPct val="80000"/>
              </a:lnSpc>
            </a:pPr>
            <a:r>
              <a:rPr lang="en-US" sz="1200" dirty="0"/>
              <a:t>Another trigger or free</a:t>
            </a:r>
          </a:p>
          <a:p>
            <a:pPr>
              <a:lnSpc>
                <a:spcPct val="80000"/>
              </a:lnSpc>
            </a:pPr>
            <a:r>
              <a:rPr lang="en-US" sz="1200" dirty="0">
                <a:solidFill>
                  <a:srgbClr val="FF0000"/>
                </a:solidFill>
              </a:rPr>
              <a:t>CLOCK  *</a:t>
            </a:r>
          </a:p>
        </p:txBody>
      </p:sp>
      <p:cxnSp>
        <p:nvCxnSpPr>
          <p:cNvPr id="31" name="Straight Arrow Connector 63"/>
          <p:cNvCxnSpPr/>
          <p:nvPr/>
        </p:nvCxnSpPr>
        <p:spPr>
          <a:xfrm>
            <a:off x="3668309" y="1273772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63"/>
          <p:cNvCxnSpPr/>
          <p:nvPr/>
        </p:nvCxnSpPr>
        <p:spPr>
          <a:xfrm>
            <a:off x="3668309" y="1399396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63"/>
          <p:cNvCxnSpPr/>
          <p:nvPr/>
        </p:nvCxnSpPr>
        <p:spPr>
          <a:xfrm>
            <a:off x="3668309" y="1707207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63"/>
          <p:cNvCxnSpPr/>
          <p:nvPr/>
        </p:nvCxnSpPr>
        <p:spPr>
          <a:xfrm>
            <a:off x="3668309" y="1837559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63"/>
          <p:cNvCxnSpPr/>
          <p:nvPr/>
        </p:nvCxnSpPr>
        <p:spPr>
          <a:xfrm>
            <a:off x="3668309" y="2124731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63"/>
          <p:cNvCxnSpPr/>
          <p:nvPr/>
        </p:nvCxnSpPr>
        <p:spPr>
          <a:xfrm>
            <a:off x="3668068" y="1989039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63"/>
          <p:cNvCxnSpPr/>
          <p:nvPr/>
        </p:nvCxnSpPr>
        <p:spPr>
          <a:xfrm>
            <a:off x="3668068" y="1570325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63"/>
          <p:cNvCxnSpPr/>
          <p:nvPr/>
        </p:nvCxnSpPr>
        <p:spPr>
          <a:xfrm>
            <a:off x="2132842" y="3478607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90"/>
          <p:cNvSpPr/>
          <p:nvPr/>
        </p:nvSpPr>
        <p:spPr>
          <a:xfrm>
            <a:off x="2861075" y="3333194"/>
            <a:ext cx="906618" cy="12762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Trigger Logic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6" name="TextBox 91"/>
          <p:cNvSpPr txBox="1"/>
          <p:nvPr/>
        </p:nvSpPr>
        <p:spPr>
          <a:xfrm>
            <a:off x="124556" y="3375630"/>
            <a:ext cx="1921229" cy="129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1400" dirty="0"/>
              <a:t>S0</a:t>
            </a:r>
          </a:p>
          <a:p>
            <a:pPr algn="r">
              <a:lnSpc>
                <a:spcPct val="80000"/>
              </a:lnSpc>
            </a:pPr>
            <a:r>
              <a:rPr lang="en-US" sz="1400" dirty="0"/>
              <a:t>S2</a:t>
            </a:r>
          </a:p>
          <a:p>
            <a:pPr algn="r">
              <a:lnSpc>
                <a:spcPct val="80000"/>
              </a:lnSpc>
            </a:pPr>
            <a:r>
              <a:rPr lang="en-US" sz="1400" dirty="0"/>
              <a:t>GC</a:t>
            </a:r>
          </a:p>
          <a:p>
            <a:pPr algn="r">
              <a:lnSpc>
                <a:spcPct val="80000"/>
              </a:lnSpc>
            </a:pPr>
            <a:r>
              <a:rPr lang="en-US" sz="1400" dirty="0"/>
              <a:t>SH</a:t>
            </a:r>
          </a:p>
          <a:p>
            <a:pPr algn="r">
              <a:lnSpc>
                <a:spcPct val="80000"/>
              </a:lnSpc>
            </a:pPr>
            <a:r>
              <a:rPr lang="en-US" sz="1400" dirty="0">
                <a:solidFill>
                  <a:srgbClr val="002CFF"/>
                </a:solidFill>
              </a:rPr>
              <a:t>LHRS T1: S0&amp;S2</a:t>
            </a:r>
          </a:p>
          <a:p>
            <a:pPr algn="r">
              <a:lnSpc>
                <a:spcPct val="80000"/>
              </a:lnSpc>
            </a:pPr>
            <a:r>
              <a:rPr lang="en-US" sz="1400" dirty="0">
                <a:solidFill>
                  <a:srgbClr val="002CFF"/>
                </a:solidFill>
              </a:rPr>
              <a:t>LHRS T2: (S0||S2)&amp;GC </a:t>
            </a:r>
          </a:p>
          <a:p>
            <a:pPr algn="r">
              <a:lnSpc>
                <a:spcPct val="80000"/>
              </a:lnSpc>
            </a:pPr>
            <a:r>
              <a:rPr lang="en-US" sz="1400" dirty="0">
                <a:solidFill>
                  <a:srgbClr val="002CFF"/>
                </a:solidFill>
              </a:rPr>
              <a:t>LHRS CLOCK</a:t>
            </a:r>
          </a:p>
        </p:txBody>
      </p:sp>
      <p:cxnSp>
        <p:nvCxnSpPr>
          <p:cNvPr id="57" name="Straight Arrow Connector 63"/>
          <p:cNvCxnSpPr/>
          <p:nvPr/>
        </p:nvCxnSpPr>
        <p:spPr>
          <a:xfrm>
            <a:off x="2132842" y="3642296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63"/>
          <p:cNvCxnSpPr/>
          <p:nvPr/>
        </p:nvCxnSpPr>
        <p:spPr>
          <a:xfrm>
            <a:off x="2132842" y="3828563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63"/>
          <p:cNvCxnSpPr/>
          <p:nvPr/>
        </p:nvCxnSpPr>
        <p:spPr>
          <a:xfrm>
            <a:off x="2132842" y="4003541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3"/>
          <p:cNvCxnSpPr/>
          <p:nvPr/>
        </p:nvCxnSpPr>
        <p:spPr>
          <a:xfrm>
            <a:off x="2132840" y="4492153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3"/>
          <p:cNvCxnSpPr/>
          <p:nvPr/>
        </p:nvCxnSpPr>
        <p:spPr>
          <a:xfrm>
            <a:off x="3792985" y="3527935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792985" y="3668559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3"/>
          <p:cNvCxnSpPr/>
          <p:nvPr/>
        </p:nvCxnSpPr>
        <p:spPr>
          <a:xfrm>
            <a:off x="3792985" y="3829769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3"/>
          <p:cNvCxnSpPr/>
          <p:nvPr/>
        </p:nvCxnSpPr>
        <p:spPr>
          <a:xfrm>
            <a:off x="3792985" y="3987647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3"/>
          <p:cNvCxnSpPr/>
          <p:nvPr/>
        </p:nvCxnSpPr>
        <p:spPr>
          <a:xfrm>
            <a:off x="3792985" y="4276056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3"/>
          <p:cNvCxnSpPr/>
          <p:nvPr/>
        </p:nvCxnSpPr>
        <p:spPr>
          <a:xfrm>
            <a:off x="3792985" y="4410808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3"/>
          <p:cNvCxnSpPr/>
          <p:nvPr/>
        </p:nvCxnSpPr>
        <p:spPr>
          <a:xfrm>
            <a:off x="3792744" y="4115312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feld 70"/>
          <p:cNvSpPr txBox="1"/>
          <p:nvPr/>
        </p:nvSpPr>
        <p:spPr>
          <a:xfrm>
            <a:off x="1663656" y="2910139"/>
            <a:ext cx="3205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RHRS</a:t>
            </a:r>
          </a:p>
        </p:txBody>
      </p:sp>
      <p:sp>
        <p:nvSpPr>
          <p:cNvPr id="81" name="TextBox 91"/>
          <p:cNvSpPr txBox="1"/>
          <p:nvPr/>
        </p:nvSpPr>
        <p:spPr>
          <a:xfrm>
            <a:off x="4570728" y="3436415"/>
            <a:ext cx="1529448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dirty="0"/>
              <a:t>Inactive T1 (left)</a:t>
            </a:r>
          </a:p>
          <a:p>
            <a:pPr>
              <a:lnSpc>
                <a:spcPct val="80000"/>
              </a:lnSpc>
            </a:pPr>
            <a:r>
              <a:rPr lang="en-US" sz="1200" dirty="0"/>
              <a:t>Inactive T2 (left)</a:t>
            </a:r>
          </a:p>
          <a:p>
            <a:pPr>
              <a:lnSpc>
                <a:spcPct val="80000"/>
              </a:lnSpc>
            </a:pPr>
            <a:r>
              <a:rPr lang="en-US" sz="1200" dirty="0"/>
              <a:t>Inactive T3 (left)</a:t>
            </a:r>
          </a:p>
          <a:p>
            <a:pPr>
              <a:lnSpc>
                <a:spcPct val="80000"/>
              </a:lnSpc>
            </a:pPr>
            <a:r>
              <a:rPr lang="en-US" sz="1200" dirty="0">
                <a:solidFill>
                  <a:srgbClr val="FF0000"/>
                </a:solidFill>
              </a:rPr>
              <a:t>T4: (S0 &amp; S2)</a:t>
            </a:r>
            <a:r>
              <a:rPr lang="en-US" sz="1200" baseline="-25000" dirty="0">
                <a:solidFill>
                  <a:srgbClr val="FF0000"/>
                </a:solidFill>
              </a:rPr>
              <a:t>R</a:t>
            </a:r>
          </a:p>
          <a:p>
            <a:pPr>
              <a:lnSpc>
                <a:spcPct val="80000"/>
              </a:lnSpc>
            </a:pPr>
            <a:r>
              <a:rPr lang="en-US" sz="1200" dirty="0">
                <a:solidFill>
                  <a:srgbClr val="FF0000"/>
                </a:solidFill>
              </a:rPr>
              <a:t>T5: ((S0||S2) &amp; GC)</a:t>
            </a:r>
            <a:r>
              <a:rPr lang="en-US" sz="1200" baseline="-25000" dirty="0">
                <a:solidFill>
                  <a:srgbClr val="FF0000"/>
                </a:solidFill>
              </a:rPr>
              <a:t>R</a:t>
            </a:r>
          </a:p>
          <a:p>
            <a:pPr>
              <a:lnSpc>
                <a:spcPct val="80000"/>
              </a:lnSpc>
            </a:pPr>
            <a:r>
              <a:rPr lang="en-US" sz="1200" dirty="0">
                <a:solidFill>
                  <a:srgbClr val="FF0000"/>
                </a:solidFill>
              </a:rPr>
              <a:t>T6: (S0 &amp; S2 &amp; GC)</a:t>
            </a:r>
            <a:r>
              <a:rPr lang="en-US" sz="1200" baseline="-25000" dirty="0">
                <a:solidFill>
                  <a:srgbClr val="FF0000"/>
                </a:solidFill>
              </a:rPr>
              <a:t>R</a:t>
            </a:r>
          </a:p>
          <a:p>
            <a:pPr>
              <a:lnSpc>
                <a:spcPct val="80000"/>
              </a:lnSpc>
            </a:pPr>
            <a:r>
              <a:rPr lang="en-US" sz="1200" dirty="0">
                <a:solidFill>
                  <a:srgbClr val="FF0000"/>
                </a:solidFill>
              </a:rPr>
              <a:t>CLOCK</a:t>
            </a:r>
          </a:p>
        </p:txBody>
      </p:sp>
      <p:sp>
        <p:nvSpPr>
          <p:cNvPr id="82" name="Geschweifte Klammer rechts 81"/>
          <p:cNvSpPr/>
          <p:nvPr/>
        </p:nvSpPr>
        <p:spPr>
          <a:xfrm>
            <a:off x="6202239" y="3445033"/>
            <a:ext cx="130755" cy="1015973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0" name="Straight Arrow Connector 63"/>
          <p:cNvCxnSpPr/>
          <p:nvPr/>
        </p:nvCxnSpPr>
        <p:spPr>
          <a:xfrm>
            <a:off x="2134930" y="4168467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63"/>
          <p:cNvCxnSpPr/>
          <p:nvPr/>
        </p:nvCxnSpPr>
        <p:spPr>
          <a:xfrm>
            <a:off x="2134930" y="4331305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418945" y="4918466"/>
            <a:ext cx="82045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de-DE" dirty="0"/>
              <a:t>Trigger </a:t>
            </a:r>
            <a:r>
              <a:rPr lang="de-DE" dirty="0" err="1"/>
              <a:t>logic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either</a:t>
            </a:r>
            <a:r>
              <a:rPr lang="de-DE" dirty="0"/>
              <a:t> NIM </a:t>
            </a:r>
            <a:r>
              <a:rPr lang="de-DE" dirty="0" err="1"/>
              <a:t>or</a:t>
            </a:r>
            <a:r>
              <a:rPr lang="de-DE" dirty="0"/>
              <a:t> MLU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output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control</a:t>
            </a:r>
            <a:r>
              <a:rPr lang="de-DE" dirty="0"/>
              <a:t> in </a:t>
            </a:r>
            <a:r>
              <a:rPr lang="de-DE" dirty="0" err="1"/>
              <a:t>scaler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TDC</a:t>
            </a:r>
          </a:p>
          <a:p>
            <a:pPr marL="285750" indent="-285750">
              <a:buFont typeface="Arial" charset="0"/>
              <a:buChar char="•"/>
            </a:pPr>
            <a:r>
              <a:rPr lang="de-DE" dirty="0"/>
              <a:t>T1 </a:t>
            </a:r>
            <a:r>
              <a:rPr lang="mr-IN" dirty="0"/>
              <a:t>–</a:t>
            </a:r>
            <a:r>
              <a:rPr lang="de-DE" dirty="0"/>
              <a:t> T3 LHRS </a:t>
            </a:r>
            <a:r>
              <a:rPr lang="de-DE" dirty="0" err="1"/>
              <a:t>single</a:t>
            </a:r>
            <a:r>
              <a:rPr lang="de-DE" dirty="0"/>
              <a:t> </a:t>
            </a:r>
            <a:r>
              <a:rPr lang="de-DE" dirty="0" err="1"/>
              <a:t>triggers</a:t>
            </a:r>
            <a:endParaRPr lang="de-DE" dirty="0"/>
          </a:p>
          <a:p>
            <a:pPr marL="285750" indent="-285750">
              <a:buFont typeface="Arial" charset="0"/>
              <a:buChar char="•"/>
            </a:pPr>
            <a:r>
              <a:rPr lang="de-DE" dirty="0"/>
              <a:t>T4 </a:t>
            </a:r>
            <a:r>
              <a:rPr lang="mr-IN" dirty="0"/>
              <a:t>–</a:t>
            </a:r>
            <a:r>
              <a:rPr lang="de-DE" dirty="0"/>
              <a:t> T6 RHRS </a:t>
            </a:r>
            <a:r>
              <a:rPr lang="de-DE" dirty="0" err="1"/>
              <a:t>single</a:t>
            </a:r>
            <a:r>
              <a:rPr lang="de-DE" dirty="0"/>
              <a:t> </a:t>
            </a:r>
            <a:r>
              <a:rPr lang="de-DE" dirty="0" err="1"/>
              <a:t>triggers</a:t>
            </a:r>
            <a:endParaRPr lang="de-DE" dirty="0"/>
          </a:p>
          <a:p>
            <a:pPr marL="285750" indent="-285750">
              <a:buFont typeface="Arial" charset="0"/>
              <a:buChar char="•"/>
            </a:pPr>
            <a:r>
              <a:rPr lang="de-DE" dirty="0"/>
              <a:t>Single </a:t>
            </a:r>
            <a:r>
              <a:rPr lang="de-DE" dirty="0" err="1"/>
              <a:t>triggers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fed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indivual</a:t>
            </a:r>
            <a:r>
              <a:rPr lang="de-DE" dirty="0"/>
              <a:t> TS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corresponding</a:t>
            </a:r>
            <a:r>
              <a:rPr lang="de-DE" dirty="0"/>
              <a:t> </a:t>
            </a:r>
            <a:r>
              <a:rPr lang="de-DE" dirty="0" err="1"/>
              <a:t>sides</a:t>
            </a:r>
            <a:endParaRPr lang="de-DE" dirty="0"/>
          </a:p>
          <a:p>
            <a:pPr marL="285750" indent="-285750">
              <a:buFont typeface="Arial" charset="0"/>
              <a:buChar char="•"/>
            </a:pP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triggers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RHRS </a:t>
            </a:r>
            <a:r>
              <a:rPr lang="de-DE" dirty="0" err="1"/>
              <a:t>involves</a:t>
            </a:r>
            <a:r>
              <a:rPr lang="de-DE" dirty="0"/>
              <a:t> </a:t>
            </a:r>
            <a:r>
              <a:rPr lang="de-DE" dirty="0" err="1"/>
              <a:t>changing</a:t>
            </a:r>
            <a:r>
              <a:rPr lang="de-DE" dirty="0"/>
              <a:t> </a:t>
            </a:r>
            <a:r>
              <a:rPr lang="de-DE" dirty="0" err="1"/>
              <a:t>cables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2315874" y="1802212"/>
            <a:ext cx="563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60" name="Textfeld 59"/>
          <p:cNvSpPr txBox="1"/>
          <p:nvPr/>
        </p:nvSpPr>
        <p:spPr>
          <a:xfrm>
            <a:off x="2347191" y="3897056"/>
            <a:ext cx="563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62" name="Textfeld 61"/>
          <p:cNvSpPr txBox="1"/>
          <p:nvPr/>
        </p:nvSpPr>
        <p:spPr>
          <a:xfrm>
            <a:off x="3889663" y="1591063"/>
            <a:ext cx="563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2" name="Textfeld 71"/>
          <p:cNvSpPr txBox="1"/>
          <p:nvPr/>
        </p:nvSpPr>
        <p:spPr>
          <a:xfrm>
            <a:off x="3888700" y="1728897"/>
            <a:ext cx="563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3887737" y="1879560"/>
            <a:ext cx="563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5" name="Textfeld 74"/>
          <p:cNvSpPr txBox="1"/>
          <p:nvPr/>
        </p:nvSpPr>
        <p:spPr>
          <a:xfrm>
            <a:off x="521773" y="2519677"/>
            <a:ext cx="261412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rgbClr val="FF0000"/>
                </a:solidFill>
              </a:rPr>
              <a:t>X </a:t>
            </a:r>
            <a:r>
              <a:rPr lang="de-DE" sz="1050" dirty="0"/>
              <a:t>: in/</a:t>
            </a:r>
            <a:r>
              <a:rPr lang="de-DE" sz="1050" dirty="0" err="1"/>
              <a:t>output</a:t>
            </a:r>
            <a:r>
              <a:rPr lang="de-DE" sz="1050" dirty="0"/>
              <a:t> not </a:t>
            </a:r>
            <a:r>
              <a:rPr lang="de-DE" sz="1050" dirty="0" err="1"/>
              <a:t>used</a:t>
            </a:r>
            <a:r>
              <a:rPr lang="de-DE" sz="1050" dirty="0"/>
              <a:t> in </a:t>
            </a:r>
            <a:r>
              <a:rPr lang="de-DE" sz="1050" dirty="0" err="1"/>
              <a:t>trigger</a:t>
            </a:r>
            <a:r>
              <a:rPr lang="de-DE" sz="1050" dirty="0"/>
              <a:t> design</a:t>
            </a:r>
            <a:endParaRPr lang="de-DE" sz="1000" dirty="0">
              <a:solidFill>
                <a:srgbClr val="FF0000"/>
              </a:solidFill>
            </a:endParaRPr>
          </a:p>
        </p:txBody>
      </p:sp>
      <p:sp>
        <p:nvSpPr>
          <p:cNvPr id="70" name="Geschweifte Klammer rechts 69"/>
          <p:cNvSpPr/>
          <p:nvPr/>
        </p:nvSpPr>
        <p:spPr>
          <a:xfrm>
            <a:off x="6202239" y="1213671"/>
            <a:ext cx="130755" cy="1015973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Textfeld 77"/>
          <p:cNvSpPr txBox="1"/>
          <p:nvPr/>
        </p:nvSpPr>
        <p:spPr>
          <a:xfrm>
            <a:off x="6544782" y="1365481"/>
            <a:ext cx="24933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err="1"/>
              <a:t>To</a:t>
            </a:r>
            <a:r>
              <a:rPr lang="de-DE" sz="1400" dirty="0"/>
              <a:t> LHRS TS, </a:t>
            </a:r>
            <a:r>
              <a:rPr lang="de-DE" sz="1400" dirty="0" err="1"/>
              <a:t>scaler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TDC after </a:t>
            </a:r>
            <a:r>
              <a:rPr lang="de-DE" sz="1400" dirty="0" err="1"/>
              <a:t>custom</a:t>
            </a:r>
            <a:r>
              <a:rPr lang="de-DE" sz="1400" dirty="0"/>
              <a:t> NIM -&gt; ECL </a:t>
            </a:r>
            <a:r>
              <a:rPr lang="de-DE" sz="1400" dirty="0" err="1"/>
              <a:t>converter</a:t>
            </a:r>
            <a:endParaRPr lang="de-DE" sz="1400" dirty="0"/>
          </a:p>
        </p:txBody>
      </p:sp>
      <p:sp>
        <p:nvSpPr>
          <p:cNvPr id="79" name="Textfeld 78"/>
          <p:cNvSpPr txBox="1"/>
          <p:nvPr/>
        </p:nvSpPr>
        <p:spPr>
          <a:xfrm>
            <a:off x="6492946" y="3513371"/>
            <a:ext cx="24933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err="1"/>
              <a:t>To</a:t>
            </a:r>
            <a:r>
              <a:rPr lang="de-DE" sz="1400" dirty="0"/>
              <a:t> RHRS TS, </a:t>
            </a:r>
            <a:r>
              <a:rPr lang="de-DE" sz="1400" dirty="0" err="1"/>
              <a:t>scaler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TDC after </a:t>
            </a:r>
            <a:r>
              <a:rPr lang="de-DE" sz="1400" dirty="0" err="1"/>
              <a:t>custom</a:t>
            </a:r>
            <a:r>
              <a:rPr lang="de-DE" sz="1400" dirty="0"/>
              <a:t> NIM -&gt; ECL </a:t>
            </a:r>
            <a:r>
              <a:rPr lang="de-DE" sz="1400" dirty="0" err="1"/>
              <a:t>converter</a:t>
            </a:r>
            <a:endParaRPr lang="de-DE" sz="1400" dirty="0"/>
          </a:p>
        </p:txBody>
      </p:sp>
      <p:sp>
        <p:nvSpPr>
          <p:cNvPr id="80" name="Textfeld 79"/>
          <p:cNvSpPr txBox="1"/>
          <p:nvPr/>
        </p:nvSpPr>
        <p:spPr>
          <a:xfrm>
            <a:off x="4391749" y="2379955"/>
            <a:ext cx="297680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/>
              <a:t>* Connections </a:t>
            </a:r>
            <a:r>
              <a:rPr lang="de-DE" sz="1050" dirty="0" err="1"/>
              <a:t>to</a:t>
            </a:r>
            <a:r>
              <a:rPr lang="de-DE" sz="1050" dirty="0"/>
              <a:t> RHRS </a:t>
            </a:r>
            <a:r>
              <a:rPr lang="de-DE" sz="1050" dirty="0" err="1"/>
              <a:t>are</a:t>
            </a:r>
            <a:r>
              <a:rPr lang="de-DE" sz="1050" dirty="0"/>
              <a:t> </a:t>
            </a:r>
            <a:r>
              <a:rPr lang="de-DE" sz="1050" dirty="0" err="1"/>
              <a:t>intact</a:t>
            </a:r>
            <a:r>
              <a:rPr lang="de-DE" sz="1050" dirty="0"/>
              <a:t> but </a:t>
            </a:r>
            <a:r>
              <a:rPr lang="de-DE" sz="1050" dirty="0" err="1"/>
              <a:t>triggers</a:t>
            </a:r>
            <a:r>
              <a:rPr lang="de-DE" sz="1050" dirty="0"/>
              <a:t> </a:t>
            </a:r>
            <a:r>
              <a:rPr lang="de-DE" sz="1050" dirty="0" err="1"/>
              <a:t>are</a:t>
            </a:r>
            <a:r>
              <a:rPr lang="de-DE" sz="1050" dirty="0"/>
              <a:t> </a:t>
            </a:r>
            <a:r>
              <a:rPr lang="de-DE" sz="1050" dirty="0" err="1"/>
              <a:t>disabled</a:t>
            </a:r>
            <a:r>
              <a:rPr lang="de-DE" sz="1050" dirty="0"/>
              <a:t> </a:t>
            </a:r>
            <a:r>
              <a:rPr lang="de-DE" sz="1050" dirty="0" err="1"/>
              <a:t>by</a:t>
            </a:r>
            <a:r>
              <a:rPr lang="de-DE" sz="1050" dirty="0"/>
              <a:t> TS </a:t>
            </a:r>
            <a:r>
              <a:rPr lang="de-DE" sz="1050" dirty="0" err="1"/>
              <a:t>prescales</a:t>
            </a:r>
            <a:endParaRPr lang="de-DE" sz="1050" dirty="0"/>
          </a:p>
        </p:txBody>
      </p:sp>
      <p:sp>
        <p:nvSpPr>
          <p:cNvPr id="83" name="Textfeld 82"/>
          <p:cNvSpPr txBox="1"/>
          <p:nvPr/>
        </p:nvSpPr>
        <p:spPr>
          <a:xfrm>
            <a:off x="2339353" y="4058523"/>
            <a:ext cx="563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84" name="Textfeld 83"/>
          <p:cNvSpPr txBox="1"/>
          <p:nvPr/>
        </p:nvSpPr>
        <p:spPr>
          <a:xfrm>
            <a:off x="2336817" y="4223448"/>
            <a:ext cx="563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85" name="Textfeld 84"/>
          <p:cNvSpPr txBox="1"/>
          <p:nvPr/>
        </p:nvSpPr>
        <p:spPr>
          <a:xfrm>
            <a:off x="3959595" y="3422340"/>
            <a:ext cx="563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86" name="Textfeld 85"/>
          <p:cNvSpPr txBox="1"/>
          <p:nvPr/>
        </p:nvSpPr>
        <p:spPr>
          <a:xfrm>
            <a:off x="3956005" y="3560385"/>
            <a:ext cx="563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87" name="Textfeld 86"/>
          <p:cNvSpPr txBox="1"/>
          <p:nvPr/>
        </p:nvSpPr>
        <p:spPr>
          <a:xfrm>
            <a:off x="3948345" y="3708881"/>
            <a:ext cx="563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rgbClr val="FF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07005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5625121"/>
          </a:xfrm>
        </p:spPr>
        <p:txBody>
          <a:bodyPr/>
          <a:lstStyle/>
          <a:p>
            <a:r>
              <a:rPr lang="de-DE" dirty="0" smtClean="0"/>
              <a:t>Next </a:t>
            </a:r>
            <a:r>
              <a:rPr lang="de-DE" dirty="0" err="1" smtClean="0"/>
              <a:t>slides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not </a:t>
            </a:r>
            <a:r>
              <a:rPr lang="de-DE" dirty="0" err="1" smtClean="0"/>
              <a:t>up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date</a:t>
            </a:r>
            <a:r>
              <a:rPr lang="de-DE" dirty="0" smtClean="0"/>
              <a:t>!!!</a:t>
            </a:r>
            <a:br>
              <a:rPr lang="de-DE" dirty="0" smtClean="0"/>
            </a:br>
            <a:r>
              <a:rPr lang="de-DE" dirty="0" smtClean="0"/>
              <a:t>27 June 2017</a:t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modified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correct</a:t>
            </a:r>
            <a:r>
              <a:rPr lang="de-DE" dirty="0" smtClean="0"/>
              <a:t> </a:t>
            </a:r>
            <a:r>
              <a:rPr lang="de-DE" dirty="0" err="1" smtClean="0"/>
              <a:t>setup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3489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0685" y="166000"/>
            <a:ext cx="1857737" cy="6287467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16200000">
            <a:off x="2972950" y="4968239"/>
            <a:ext cx="713204" cy="561474"/>
            <a:chOff x="1216527" y="1684421"/>
            <a:chExt cx="1363578" cy="561474"/>
          </a:xfrm>
        </p:grpSpPr>
        <p:sp>
          <p:nvSpPr>
            <p:cNvPr id="5" name="Rectangle 4"/>
            <p:cNvSpPr/>
            <p:nvPr/>
          </p:nvSpPr>
          <p:spPr>
            <a:xfrm>
              <a:off x="1216527" y="1684421"/>
              <a:ext cx="1363578" cy="280737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Downstairs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216527" y="1965158"/>
              <a:ext cx="1363578" cy="280737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LHRS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892065" y="254628"/>
            <a:ext cx="591973" cy="2091342"/>
            <a:chOff x="6389137" y="2936687"/>
            <a:chExt cx="591973" cy="2091342"/>
          </a:xfrm>
        </p:grpSpPr>
        <p:sp>
          <p:nvSpPr>
            <p:cNvPr id="15" name="Rectangle 14"/>
            <p:cNvSpPr/>
            <p:nvPr/>
          </p:nvSpPr>
          <p:spPr>
            <a:xfrm rot="16200000">
              <a:off x="6784412" y="4539612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 rot="16200000">
              <a:off x="6784412" y="4427315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 rot="16200000">
              <a:off x="6784472" y="432042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 rot="16200000">
              <a:off x="6784472" y="420813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 rot="16200000">
              <a:off x="6784472" y="410591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 rot="16200000">
              <a:off x="6784472" y="3993620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 rot="16200000">
              <a:off x="6784532" y="3886733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 rot="16200000">
              <a:off x="6784532" y="3774436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 rot="16200000">
              <a:off x="6784532" y="3660467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 rot="16200000">
              <a:off x="6784532" y="3548170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 rot="16200000">
              <a:off x="6784592" y="3441283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 rot="16200000">
              <a:off x="6784592" y="3328986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 rot="16200000">
              <a:off x="6784412" y="4764206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 rot="16200000">
              <a:off x="6784412" y="4651909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 rot="16200000">
              <a:off x="6784292" y="3216137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 rot="16200000">
              <a:off x="6784292" y="3103840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 rot="16200000">
              <a:off x="6784352" y="2996953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 rot="16200000">
              <a:off x="6784352" y="2884656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389137" y="2936687"/>
              <a:ext cx="365692" cy="20913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80000"/>
                </a:lnSpc>
              </a:pPr>
              <a:r>
                <a:rPr lang="en-US" sz="900" dirty="0"/>
                <a:t>C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T1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2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3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4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5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6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7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8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9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12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EXT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2P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2F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3F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3F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FB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INB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2892365" y="2512321"/>
            <a:ext cx="591973" cy="2312941"/>
            <a:chOff x="6541537" y="3089087"/>
            <a:chExt cx="591973" cy="2312941"/>
          </a:xfrm>
        </p:grpSpPr>
        <p:sp>
          <p:nvSpPr>
            <p:cNvPr id="40" name="Rectangle 39"/>
            <p:cNvSpPr/>
            <p:nvPr/>
          </p:nvSpPr>
          <p:spPr>
            <a:xfrm rot="16200000">
              <a:off x="6936812" y="4692012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 rot="16200000">
              <a:off x="6936812" y="4579715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 rot="16200000">
              <a:off x="6936872" y="447282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 rot="16200000">
              <a:off x="6936872" y="436053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 rot="16200000">
              <a:off x="6936872" y="4258317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 rot="16200000">
              <a:off x="6936872" y="4146020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 rot="16200000">
              <a:off x="6936932" y="4039133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 rot="16200000">
              <a:off x="6936932" y="3926836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 rot="16200000">
              <a:off x="6936932" y="381286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 rot="16200000">
              <a:off x="6936932" y="3700570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 rot="16200000">
              <a:off x="6936992" y="3593683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 rot="16200000">
              <a:off x="6936992" y="3481386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 rot="16200000">
              <a:off x="6936752" y="5135790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 rot="16200000">
              <a:off x="6936752" y="5023493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 rot="16200000">
              <a:off x="6936812" y="4916606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 rot="16200000">
              <a:off x="6936812" y="4804309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 rot="16200000">
              <a:off x="6936692" y="3368537"/>
              <a:ext cx="112297" cy="280739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 rot="16200000">
              <a:off x="6936692" y="3256240"/>
              <a:ext cx="112297" cy="280739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 rot="16200000">
              <a:off x="6936752" y="3149353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 rot="16200000">
              <a:off x="6936752" y="3037056"/>
              <a:ext cx="112297" cy="280739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541537" y="3089087"/>
              <a:ext cx="365692" cy="2312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80000"/>
                </a:lnSpc>
              </a:pPr>
              <a:r>
                <a:rPr lang="en-US" sz="900" dirty="0"/>
                <a:t>1A0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1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2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3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4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5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6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7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8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2A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3A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CLR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2S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3S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ENI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LIV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BSY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ORI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GO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/>
                <a:t>GT</a:t>
              </a:r>
            </a:p>
          </p:txBody>
        </p:sp>
      </p:grpSp>
      <p:cxnSp>
        <p:nvCxnSpPr>
          <p:cNvPr id="64" name="Straight Arrow Connector 63"/>
          <p:cNvCxnSpPr/>
          <p:nvPr/>
        </p:nvCxnSpPr>
        <p:spPr>
          <a:xfrm>
            <a:off x="4081754" y="454168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081754" y="562163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4081754" y="669807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4081754" y="779507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4081754" y="887151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4081754" y="992673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4081754" y="1100317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4081754" y="1210017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0" name="Group 89"/>
          <p:cNvGrpSpPr/>
          <p:nvPr/>
        </p:nvGrpSpPr>
        <p:grpSpPr>
          <a:xfrm>
            <a:off x="3483738" y="454170"/>
            <a:ext cx="701393" cy="755849"/>
            <a:chOff x="4726186" y="412750"/>
            <a:chExt cx="728234" cy="755849"/>
          </a:xfrm>
        </p:grpSpPr>
        <p:cxnSp>
          <p:nvCxnSpPr>
            <p:cNvPr id="81" name="Straight Arrow Connector 80"/>
            <p:cNvCxnSpPr/>
            <p:nvPr/>
          </p:nvCxnSpPr>
          <p:spPr>
            <a:xfrm>
              <a:off x="4726186" y="412750"/>
              <a:ext cx="728234" cy="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>
              <a:off x="4726186" y="520745"/>
              <a:ext cx="728234" cy="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>
              <a:off x="4726186" y="628389"/>
              <a:ext cx="728234" cy="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>
              <a:off x="4726186" y="738089"/>
              <a:ext cx="728234" cy="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/>
            <p:nvPr/>
          </p:nvCxnSpPr>
          <p:spPr>
            <a:xfrm>
              <a:off x="4726186" y="845733"/>
              <a:ext cx="728234" cy="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>
              <a:off x="4726186" y="951255"/>
              <a:ext cx="728234" cy="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>
              <a:off x="4726186" y="1058899"/>
              <a:ext cx="728234" cy="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>
            <a:xfrm>
              <a:off x="4726186" y="1168599"/>
              <a:ext cx="728234" cy="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Rectangle 90"/>
          <p:cNvSpPr/>
          <p:nvPr/>
        </p:nvSpPr>
        <p:spPr>
          <a:xfrm>
            <a:off x="4809990" y="326924"/>
            <a:ext cx="765457" cy="10020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NIM to ECL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457390" y="165998"/>
            <a:ext cx="573194" cy="58477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TS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5754941" y="1829476"/>
            <a:ext cx="1761920" cy="4959680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0" name="Group 209"/>
          <p:cNvGrpSpPr/>
          <p:nvPr/>
        </p:nvGrpSpPr>
        <p:grpSpPr>
          <a:xfrm rot="16200000">
            <a:off x="2972951" y="5707364"/>
            <a:ext cx="713204" cy="561474"/>
            <a:chOff x="1216527" y="1684421"/>
            <a:chExt cx="1363578" cy="561474"/>
          </a:xfrm>
        </p:grpSpPr>
        <p:sp>
          <p:nvSpPr>
            <p:cNvPr id="211" name="Rectangle 210"/>
            <p:cNvSpPr/>
            <p:nvPr/>
          </p:nvSpPr>
          <p:spPr>
            <a:xfrm>
              <a:off x="1216527" y="1684421"/>
              <a:ext cx="1363578" cy="280737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1216527" y="1965158"/>
              <a:ext cx="1363578" cy="280737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TI input</a:t>
              </a:r>
            </a:p>
          </p:txBody>
        </p:sp>
      </p:grpSp>
      <p:grpSp>
        <p:nvGrpSpPr>
          <p:cNvPr id="244" name="Group 243"/>
          <p:cNvGrpSpPr/>
          <p:nvPr/>
        </p:nvGrpSpPr>
        <p:grpSpPr>
          <a:xfrm>
            <a:off x="6854980" y="4324868"/>
            <a:ext cx="661883" cy="1253451"/>
            <a:chOff x="980964" y="3935878"/>
            <a:chExt cx="661883" cy="1253451"/>
          </a:xfrm>
        </p:grpSpPr>
        <p:sp>
          <p:nvSpPr>
            <p:cNvPr id="219" name="Rectangle 218"/>
            <p:cNvSpPr/>
            <p:nvPr/>
          </p:nvSpPr>
          <p:spPr>
            <a:xfrm rot="16200000">
              <a:off x="1065365" y="499281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20" name="Rectangle 219"/>
            <p:cNvSpPr/>
            <p:nvPr/>
          </p:nvSpPr>
          <p:spPr>
            <a:xfrm rot="16200000">
              <a:off x="1065425" y="488592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21" name="Rectangle 220"/>
            <p:cNvSpPr/>
            <p:nvPr/>
          </p:nvSpPr>
          <p:spPr>
            <a:xfrm rot="16200000">
              <a:off x="1065425" y="477362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22" name="Rectangle 221"/>
            <p:cNvSpPr/>
            <p:nvPr/>
          </p:nvSpPr>
          <p:spPr>
            <a:xfrm rot="16200000">
              <a:off x="1065425" y="465965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23" name="Rectangle 222"/>
            <p:cNvSpPr/>
            <p:nvPr/>
          </p:nvSpPr>
          <p:spPr>
            <a:xfrm rot="16200000">
              <a:off x="1065425" y="4547361"/>
              <a:ext cx="112297" cy="280739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24" name="Rectangle 223"/>
            <p:cNvSpPr/>
            <p:nvPr/>
          </p:nvSpPr>
          <p:spPr>
            <a:xfrm rot="16200000">
              <a:off x="1065485" y="4440474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25" name="Rectangle 224"/>
            <p:cNvSpPr/>
            <p:nvPr/>
          </p:nvSpPr>
          <p:spPr>
            <a:xfrm rot="16200000">
              <a:off x="1065485" y="4328177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28" name="Rectangle 227"/>
            <p:cNvSpPr/>
            <p:nvPr/>
          </p:nvSpPr>
          <p:spPr>
            <a:xfrm rot="16200000">
              <a:off x="1065185" y="4215328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 rot="16200000">
              <a:off x="1065185" y="4103031"/>
              <a:ext cx="112297" cy="280739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0" name="Rectangle 229"/>
            <p:cNvSpPr/>
            <p:nvPr/>
          </p:nvSpPr>
          <p:spPr>
            <a:xfrm rot="16200000">
              <a:off x="1065245" y="3996144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1" name="Rectangle 230"/>
            <p:cNvSpPr/>
            <p:nvPr/>
          </p:nvSpPr>
          <p:spPr>
            <a:xfrm rot="16200000">
              <a:off x="1065245" y="3883847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2" name="TextBox 231"/>
            <p:cNvSpPr txBox="1"/>
            <p:nvPr/>
          </p:nvSpPr>
          <p:spPr>
            <a:xfrm>
              <a:off x="1201547" y="3935878"/>
              <a:ext cx="441300" cy="10895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900" dirty="0"/>
                <a:t>L1A</a:t>
              </a:r>
            </a:p>
            <a:p>
              <a:pPr>
                <a:lnSpc>
                  <a:spcPct val="80000"/>
                </a:lnSpc>
              </a:pPr>
              <a:r>
                <a:rPr lang="en-US" sz="900" dirty="0"/>
                <a:t>GO</a:t>
              </a:r>
            </a:p>
            <a:p>
              <a:pPr>
                <a:lnSpc>
                  <a:spcPct val="80000"/>
                </a:lnSpc>
              </a:pPr>
              <a:r>
                <a:rPr lang="en-US" sz="900" dirty="0"/>
                <a:t>BSY </a:t>
              </a:r>
            </a:p>
            <a:p>
              <a:pPr>
                <a:lnSpc>
                  <a:spcPct val="80000"/>
                </a:lnSpc>
              </a:pPr>
              <a:r>
                <a:rPr lang="en-US" sz="900" dirty="0"/>
                <a:t>EL1</a:t>
              </a:r>
            </a:p>
            <a:p>
              <a:pPr>
                <a:lnSpc>
                  <a:spcPct val="80000"/>
                </a:lnSpc>
              </a:pPr>
              <a:r>
                <a:rPr lang="en-US" sz="900" dirty="0"/>
                <a:t>LIV</a:t>
              </a:r>
            </a:p>
            <a:p>
              <a:pPr>
                <a:lnSpc>
                  <a:spcPct val="80000"/>
                </a:lnSpc>
              </a:pPr>
              <a:r>
                <a:rPr lang="en-US" sz="900" dirty="0"/>
                <a:t>CLR</a:t>
              </a:r>
            </a:p>
            <a:p>
              <a:pPr>
                <a:lnSpc>
                  <a:spcPct val="80000"/>
                </a:lnSpc>
              </a:pPr>
              <a:r>
                <a:rPr lang="en-US" sz="900" dirty="0"/>
                <a:t>L1T1</a:t>
              </a:r>
            </a:p>
            <a:p>
              <a:pPr>
                <a:lnSpc>
                  <a:spcPct val="80000"/>
                </a:lnSpc>
              </a:pPr>
              <a:r>
                <a:rPr lang="en-US" sz="900" dirty="0"/>
                <a:t>SG01</a:t>
              </a:r>
            </a:p>
            <a:p>
              <a:pPr>
                <a:lnSpc>
                  <a:spcPct val="80000"/>
                </a:lnSpc>
              </a:pPr>
              <a:r>
                <a:rPr lang="en-US" sz="900" dirty="0"/>
                <a:t>SG02</a:t>
              </a:r>
            </a:p>
          </p:txBody>
        </p:sp>
      </p:grpSp>
      <p:grpSp>
        <p:nvGrpSpPr>
          <p:cNvPr id="245" name="Group 244"/>
          <p:cNvGrpSpPr/>
          <p:nvPr/>
        </p:nvGrpSpPr>
        <p:grpSpPr>
          <a:xfrm>
            <a:off x="6184945" y="4357058"/>
            <a:ext cx="281039" cy="1221261"/>
            <a:chOff x="310929" y="3968068"/>
            <a:chExt cx="281039" cy="1221261"/>
          </a:xfrm>
        </p:grpSpPr>
        <p:sp>
          <p:nvSpPr>
            <p:cNvPr id="233" name="Rectangle 232"/>
            <p:cNvSpPr/>
            <p:nvPr/>
          </p:nvSpPr>
          <p:spPr>
            <a:xfrm rot="16200000">
              <a:off x="395330" y="499281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4" name="Rectangle 233"/>
            <p:cNvSpPr/>
            <p:nvPr/>
          </p:nvSpPr>
          <p:spPr>
            <a:xfrm rot="16200000">
              <a:off x="395390" y="488592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5" name="Rectangle 234"/>
            <p:cNvSpPr/>
            <p:nvPr/>
          </p:nvSpPr>
          <p:spPr>
            <a:xfrm rot="16200000">
              <a:off x="395390" y="477362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6" name="Rectangle 235"/>
            <p:cNvSpPr/>
            <p:nvPr/>
          </p:nvSpPr>
          <p:spPr>
            <a:xfrm rot="16200000">
              <a:off x="395390" y="465965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7" name="Rectangle 236"/>
            <p:cNvSpPr/>
            <p:nvPr/>
          </p:nvSpPr>
          <p:spPr>
            <a:xfrm rot="16200000">
              <a:off x="395390" y="454736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8" name="Rectangle 237"/>
            <p:cNvSpPr/>
            <p:nvPr/>
          </p:nvSpPr>
          <p:spPr>
            <a:xfrm rot="16200000">
              <a:off x="395450" y="444047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9" name="Rectangle 238"/>
            <p:cNvSpPr/>
            <p:nvPr/>
          </p:nvSpPr>
          <p:spPr>
            <a:xfrm rot="16200000">
              <a:off x="395450" y="432817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40" name="Rectangle 239"/>
            <p:cNvSpPr/>
            <p:nvPr/>
          </p:nvSpPr>
          <p:spPr>
            <a:xfrm rot="16200000">
              <a:off x="395150" y="421532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41" name="Rectangle 240"/>
            <p:cNvSpPr/>
            <p:nvPr/>
          </p:nvSpPr>
          <p:spPr>
            <a:xfrm rot="16200000">
              <a:off x="395150" y="4103031"/>
              <a:ext cx="112297" cy="280739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42" name="Rectangle 241"/>
            <p:cNvSpPr/>
            <p:nvPr/>
          </p:nvSpPr>
          <p:spPr>
            <a:xfrm rot="16200000">
              <a:off x="395210" y="399614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43" name="Rectangle 242"/>
            <p:cNvSpPr/>
            <p:nvPr/>
          </p:nvSpPr>
          <p:spPr>
            <a:xfrm rot="16200000">
              <a:off x="395210" y="388384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46" name="Straight Connector 245"/>
          <p:cNvCxnSpPr/>
          <p:nvPr/>
        </p:nvCxnSpPr>
        <p:spPr>
          <a:xfrm>
            <a:off x="3497543" y="3826566"/>
            <a:ext cx="584213" cy="0"/>
          </a:xfrm>
          <a:prstGeom prst="line">
            <a:avLst/>
          </a:prstGeom>
          <a:ln w="12700" cmpd="sng">
            <a:solidFill>
              <a:srgbClr val="3366F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/>
          <p:cNvCxnSpPr/>
          <p:nvPr/>
        </p:nvCxnSpPr>
        <p:spPr>
          <a:xfrm>
            <a:off x="4081754" y="3826568"/>
            <a:ext cx="0" cy="1929477"/>
          </a:xfrm>
          <a:prstGeom prst="line">
            <a:avLst/>
          </a:prstGeom>
          <a:ln w="12700" cmpd="sng">
            <a:solidFill>
              <a:srgbClr val="3366F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/>
          <p:cNvCxnSpPr/>
          <p:nvPr/>
        </p:nvCxnSpPr>
        <p:spPr>
          <a:xfrm flipH="1">
            <a:off x="6627521" y="4968127"/>
            <a:ext cx="223833" cy="0"/>
          </a:xfrm>
          <a:prstGeom prst="line">
            <a:avLst/>
          </a:prstGeom>
          <a:ln w="12700" cmpd="sng">
            <a:solidFill>
              <a:srgbClr val="3366FF"/>
            </a:solidFill>
            <a:prstDash val="sysDash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/>
          <p:cNvCxnSpPr/>
          <p:nvPr/>
        </p:nvCxnSpPr>
        <p:spPr>
          <a:xfrm>
            <a:off x="4081756" y="5756043"/>
            <a:ext cx="2554147" cy="0"/>
          </a:xfrm>
          <a:prstGeom prst="line">
            <a:avLst/>
          </a:prstGeom>
          <a:ln w="12700" cmpd="sng">
            <a:solidFill>
              <a:srgbClr val="3366F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/>
          <p:nvPr/>
        </p:nvCxnSpPr>
        <p:spPr>
          <a:xfrm>
            <a:off x="6635901" y="4968127"/>
            <a:ext cx="0" cy="787916"/>
          </a:xfrm>
          <a:prstGeom prst="line">
            <a:avLst/>
          </a:prstGeom>
          <a:ln w="12700" cmpd="sng">
            <a:solidFill>
              <a:srgbClr val="3366F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2" name="Arc 261"/>
          <p:cNvSpPr/>
          <p:nvPr/>
        </p:nvSpPr>
        <p:spPr>
          <a:xfrm>
            <a:off x="3987859" y="4056648"/>
            <a:ext cx="191610" cy="191610"/>
          </a:xfrm>
          <a:prstGeom prst="arc">
            <a:avLst>
              <a:gd name="adj1" fmla="val 10818330"/>
              <a:gd name="adj2" fmla="val 0"/>
            </a:avLst>
          </a:prstGeom>
          <a:ln w="1270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3" name="Straight Connector 262"/>
          <p:cNvCxnSpPr/>
          <p:nvPr/>
        </p:nvCxnSpPr>
        <p:spPr>
          <a:xfrm>
            <a:off x="3489522" y="4147766"/>
            <a:ext cx="495599" cy="0"/>
          </a:xfrm>
          <a:prstGeom prst="line">
            <a:avLst/>
          </a:prstGeom>
          <a:ln w="1270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/>
          <p:cNvCxnSpPr/>
          <p:nvPr/>
        </p:nvCxnSpPr>
        <p:spPr>
          <a:xfrm>
            <a:off x="4179471" y="4150344"/>
            <a:ext cx="2387549" cy="0"/>
          </a:xfrm>
          <a:prstGeom prst="line">
            <a:avLst/>
          </a:prstGeom>
          <a:ln w="1270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3489159" y="4596175"/>
            <a:ext cx="492920" cy="0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0" name="Arc 269"/>
          <p:cNvSpPr/>
          <p:nvPr/>
        </p:nvSpPr>
        <p:spPr>
          <a:xfrm>
            <a:off x="3985119" y="4501800"/>
            <a:ext cx="191610" cy="191610"/>
          </a:xfrm>
          <a:prstGeom prst="arc">
            <a:avLst>
              <a:gd name="adj1" fmla="val 10818330"/>
              <a:gd name="adj2" fmla="val 0"/>
            </a:avLst>
          </a:prstGeom>
          <a:ln w="12700" cmpd="sng">
            <a:solidFill>
              <a:srgbClr val="4F6228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2" name="Straight Connector 271"/>
          <p:cNvCxnSpPr/>
          <p:nvPr/>
        </p:nvCxnSpPr>
        <p:spPr>
          <a:xfrm>
            <a:off x="4177959" y="4596175"/>
            <a:ext cx="1034429" cy="0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/>
          <p:nvPr/>
        </p:nvCxnSpPr>
        <p:spPr>
          <a:xfrm>
            <a:off x="6699641" y="4525670"/>
            <a:ext cx="151571" cy="0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/>
          <p:cNvCxnSpPr/>
          <p:nvPr/>
        </p:nvCxnSpPr>
        <p:spPr>
          <a:xfrm flipH="1">
            <a:off x="6699641" y="4329670"/>
            <a:ext cx="3967" cy="196000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/>
          <p:cNvCxnSpPr/>
          <p:nvPr/>
        </p:nvCxnSpPr>
        <p:spPr>
          <a:xfrm>
            <a:off x="6566876" y="4747794"/>
            <a:ext cx="284334" cy="0"/>
          </a:xfrm>
          <a:prstGeom prst="line">
            <a:avLst/>
          </a:prstGeom>
          <a:ln w="12700" cmpd="sng">
            <a:solidFill>
              <a:srgbClr val="FF0000"/>
            </a:solidFill>
            <a:prstDash val="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/>
          <p:cNvCxnSpPr/>
          <p:nvPr/>
        </p:nvCxnSpPr>
        <p:spPr>
          <a:xfrm>
            <a:off x="6566876" y="4147766"/>
            <a:ext cx="0" cy="600028"/>
          </a:xfrm>
          <a:prstGeom prst="line">
            <a:avLst/>
          </a:prstGeom>
          <a:ln w="1270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/>
          <p:cNvCxnSpPr/>
          <p:nvPr/>
        </p:nvCxnSpPr>
        <p:spPr>
          <a:xfrm>
            <a:off x="6566189" y="4864200"/>
            <a:ext cx="284334" cy="0"/>
          </a:xfrm>
          <a:prstGeom prst="line">
            <a:avLst/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dashDot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Connector 295"/>
          <p:cNvCxnSpPr/>
          <p:nvPr/>
        </p:nvCxnSpPr>
        <p:spPr>
          <a:xfrm>
            <a:off x="6567018" y="4870926"/>
            <a:ext cx="0" cy="826320"/>
          </a:xfrm>
          <a:prstGeom prst="line">
            <a:avLst/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dashDot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Connector 297"/>
          <p:cNvCxnSpPr/>
          <p:nvPr/>
        </p:nvCxnSpPr>
        <p:spPr>
          <a:xfrm flipH="1">
            <a:off x="4159535" y="5675250"/>
            <a:ext cx="2406657" cy="0"/>
          </a:xfrm>
          <a:prstGeom prst="line">
            <a:avLst/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dashDot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2" name="Arc 301"/>
          <p:cNvSpPr/>
          <p:nvPr/>
        </p:nvSpPr>
        <p:spPr>
          <a:xfrm>
            <a:off x="3967923" y="5564433"/>
            <a:ext cx="191610" cy="191610"/>
          </a:xfrm>
          <a:prstGeom prst="arc">
            <a:avLst>
              <a:gd name="adj1" fmla="val 10818330"/>
              <a:gd name="adj2" fmla="val 0"/>
            </a:avLst>
          </a:prstGeom>
          <a:ln w="12700" cmpd="sng">
            <a:solidFill>
              <a:srgbClr val="595959"/>
            </a:solidFill>
            <a:prstDash val="dash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4" name="Straight Connector 303"/>
          <p:cNvCxnSpPr/>
          <p:nvPr/>
        </p:nvCxnSpPr>
        <p:spPr>
          <a:xfrm flipH="1">
            <a:off x="3715923" y="5675250"/>
            <a:ext cx="252002" cy="0"/>
          </a:xfrm>
          <a:prstGeom prst="line">
            <a:avLst/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dashDot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/>
          <p:cNvCxnSpPr/>
          <p:nvPr/>
        </p:nvCxnSpPr>
        <p:spPr>
          <a:xfrm>
            <a:off x="3711839" y="4712880"/>
            <a:ext cx="0" cy="962370"/>
          </a:xfrm>
          <a:prstGeom prst="line">
            <a:avLst/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dashDot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1" name="Arc 310"/>
          <p:cNvSpPr/>
          <p:nvPr/>
        </p:nvSpPr>
        <p:spPr>
          <a:xfrm rot="5400000">
            <a:off x="3610291" y="4521270"/>
            <a:ext cx="191610" cy="191610"/>
          </a:xfrm>
          <a:prstGeom prst="arc">
            <a:avLst>
              <a:gd name="adj1" fmla="val 10818330"/>
              <a:gd name="adj2" fmla="val 0"/>
            </a:avLst>
          </a:prstGeom>
          <a:ln w="12700" cmpd="sng">
            <a:solidFill>
              <a:srgbClr val="595959"/>
            </a:solidFill>
            <a:prstDash val="dash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4" name="Straight Connector 313"/>
          <p:cNvCxnSpPr/>
          <p:nvPr/>
        </p:nvCxnSpPr>
        <p:spPr>
          <a:xfrm>
            <a:off x="3709155" y="4248260"/>
            <a:ext cx="1536" cy="273013"/>
          </a:xfrm>
          <a:prstGeom prst="line">
            <a:avLst/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dashDot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/>
          <p:cNvCxnSpPr/>
          <p:nvPr/>
        </p:nvCxnSpPr>
        <p:spPr>
          <a:xfrm>
            <a:off x="3487822" y="4257806"/>
            <a:ext cx="228103" cy="0"/>
          </a:xfrm>
          <a:prstGeom prst="line">
            <a:avLst/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dashDot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0" name="Rectangle 319"/>
          <p:cNvSpPr/>
          <p:nvPr/>
        </p:nvSpPr>
        <p:spPr>
          <a:xfrm rot="16200000">
            <a:off x="3364806" y="3222565"/>
            <a:ext cx="713204" cy="280737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Downstairs</a:t>
            </a:r>
          </a:p>
        </p:txBody>
      </p:sp>
      <p:grpSp>
        <p:nvGrpSpPr>
          <p:cNvPr id="384" name="Group 383"/>
          <p:cNvGrpSpPr/>
          <p:nvPr/>
        </p:nvGrpSpPr>
        <p:grpSpPr>
          <a:xfrm>
            <a:off x="6279015" y="2405746"/>
            <a:ext cx="259448" cy="1341883"/>
            <a:chOff x="6700071" y="2968877"/>
            <a:chExt cx="281039" cy="1654956"/>
          </a:xfrm>
        </p:grpSpPr>
        <p:sp>
          <p:nvSpPr>
            <p:cNvPr id="386" name="Rectangle 385"/>
            <p:cNvSpPr/>
            <p:nvPr/>
          </p:nvSpPr>
          <p:spPr>
            <a:xfrm rot="16200000">
              <a:off x="6784412" y="4427315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87" name="Rectangle 386"/>
            <p:cNvSpPr/>
            <p:nvPr/>
          </p:nvSpPr>
          <p:spPr>
            <a:xfrm rot="16200000">
              <a:off x="6784472" y="432042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88" name="Rectangle 387"/>
            <p:cNvSpPr/>
            <p:nvPr/>
          </p:nvSpPr>
          <p:spPr>
            <a:xfrm rot="16200000">
              <a:off x="6784472" y="420813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89" name="Rectangle 388"/>
            <p:cNvSpPr/>
            <p:nvPr/>
          </p:nvSpPr>
          <p:spPr>
            <a:xfrm rot="16200000">
              <a:off x="6784472" y="410591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90" name="Rectangle 389"/>
            <p:cNvSpPr/>
            <p:nvPr/>
          </p:nvSpPr>
          <p:spPr>
            <a:xfrm rot="16200000">
              <a:off x="6784472" y="3993620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91" name="Rectangle 390"/>
            <p:cNvSpPr/>
            <p:nvPr/>
          </p:nvSpPr>
          <p:spPr>
            <a:xfrm rot="16200000">
              <a:off x="6784532" y="3886733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92" name="Rectangle 391"/>
            <p:cNvSpPr/>
            <p:nvPr/>
          </p:nvSpPr>
          <p:spPr>
            <a:xfrm rot="16200000">
              <a:off x="6784532" y="3774436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93" name="Rectangle 392"/>
            <p:cNvSpPr/>
            <p:nvPr/>
          </p:nvSpPr>
          <p:spPr>
            <a:xfrm rot="16200000">
              <a:off x="6784532" y="366046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94" name="Rectangle 393"/>
            <p:cNvSpPr/>
            <p:nvPr/>
          </p:nvSpPr>
          <p:spPr>
            <a:xfrm rot="16200000">
              <a:off x="6784532" y="3548170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95" name="Rectangle 394"/>
            <p:cNvSpPr/>
            <p:nvPr/>
          </p:nvSpPr>
          <p:spPr>
            <a:xfrm rot="16200000">
              <a:off x="6784592" y="3441283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96" name="Rectangle 395"/>
            <p:cNvSpPr/>
            <p:nvPr/>
          </p:nvSpPr>
          <p:spPr>
            <a:xfrm rot="16200000">
              <a:off x="6784592" y="3328986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99" name="Rectangle 398"/>
            <p:cNvSpPr/>
            <p:nvPr/>
          </p:nvSpPr>
          <p:spPr>
            <a:xfrm rot="16200000">
              <a:off x="6784292" y="321613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00" name="Rectangle 399"/>
            <p:cNvSpPr/>
            <p:nvPr/>
          </p:nvSpPr>
          <p:spPr>
            <a:xfrm rot="16200000">
              <a:off x="6784292" y="3103840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01" name="Rectangle 400"/>
            <p:cNvSpPr/>
            <p:nvPr/>
          </p:nvSpPr>
          <p:spPr>
            <a:xfrm rot="16200000">
              <a:off x="6784352" y="2996953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02" name="Rectangle 401"/>
            <p:cNvSpPr/>
            <p:nvPr/>
          </p:nvSpPr>
          <p:spPr>
            <a:xfrm rot="16200000">
              <a:off x="6784352" y="2884656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4" name="Group 403"/>
          <p:cNvGrpSpPr/>
          <p:nvPr/>
        </p:nvGrpSpPr>
        <p:grpSpPr>
          <a:xfrm>
            <a:off x="6858719" y="3172658"/>
            <a:ext cx="259227" cy="495753"/>
            <a:chOff x="6700251" y="3858657"/>
            <a:chExt cx="280799" cy="545992"/>
          </a:xfrm>
        </p:grpSpPr>
        <p:sp>
          <p:nvSpPr>
            <p:cNvPr id="407" name="Rectangle 406"/>
            <p:cNvSpPr/>
            <p:nvPr/>
          </p:nvSpPr>
          <p:spPr>
            <a:xfrm rot="16200000">
              <a:off x="6784472" y="420813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08" name="Rectangle 407"/>
            <p:cNvSpPr/>
            <p:nvPr/>
          </p:nvSpPr>
          <p:spPr>
            <a:xfrm rot="16200000">
              <a:off x="6784472" y="410591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09" name="Rectangle 408"/>
            <p:cNvSpPr/>
            <p:nvPr/>
          </p:nvSpPr>
          <p:spPr>
            <a:xfrm rot="16200000">
              <a:off x="6784472" y="3993620"/>
              <a:ext cx="112297" cy="280739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10" name="Rectangle 409"/>
            <p:cNvSpPr/>
            <p:nvPr/>
          </p:nvSpPr>
          <p:spPr>
            <a:xfrm rot="16200000">
              <a:off x="6784532" y="3886733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11" name="Rectangle 410"/>
            <p:cNvSpPr/>
            <p:nvPr/>
          </p:nvSpPr>
          <p:spPr>
            <a:xfrm rot="16200000">
              <a:off x="6784532" y="3774436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420" name="Oval 419"/>
          <p:cNvSpPr/>
          <p:nvPr/>
        </p:nvSpPr>
        <p:spPr>
          <a:xfrm>
            <a:off x="6063597" y="1908660"/>
            <a:ext cx="67039" cy="6703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Oval 420"/>
          <p:cNvSpPr/>
          <p:nvPr/>
        </p:nvSpPr>
        <p:spPr>
          <a:xfrm>
            <a:off x="6249516" y="1908660"/>
            <a:ext cx="67039" cy="6703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/>
        </p:nvSpPr>
        <p:spPr>
          <a:xfrm>
            <a:off x="6063597" y="2029843"/>
            <a:ext cx="67039" cy="6703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Oval 422"/>
          <p:cNvSpPr/>
          <p:nvPr/>
        </p:nvSpPr>
        <p:spPr>
          <a:xfrm>
            <a:off x="6249516" y="2029843"/>
            <a:ext cx="67039" cy="6703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Oval 423"/>
          <p:cNvSpPr/>
          <p:nvPr/>
        </p:nvSpPr>
        <p:spPr>
          <a:xfrm>
            <a:off x="6063597" y="2151995"/>
            <a:ext cx="67039" cy="6703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/>
        </p:nvSpPr>
        <p:spPr>
          <a:xfrm>
            <a:off x="6249516" y="2147420"/>
            <a:ext cx="67039" cy="6703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Oval 425"/>
          <p:cNvSpPr/>
          <p:nvPr/>
        </p:nvSpPr>
        <p:spPr>
          <a:xfrm>
            <a:off x="6183915" y="4030623"/>
            <a:ext cx="67039" cy="6703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Oval 426"/>
          <p:cNvSpPr/>
          <p:nvPr/>
        </p:nvSpPr>
        <p:spPr>
          <a:xfrm>
            <a:off x="6905241" y="4021264"/>
            <a:ext cx="77570" cy="7757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/>
        </p:nvSpPr>
        <p:spPr>
          <a:xfrm>
            <a:off x="6377713" y="3820632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Oval 428"/>
          <p:cNvSpPr/>
          <p:nvPr/>
        </p:nvSpPr>
        <p:spPr>
          <a:xfrm>
            <a:off x="6377713" y="3919735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TextBox 429"/>
          <p:cNvSpPr txBox="1"/>
          <p:nvPr/>
        </p:nvSpPr>
        <p:spPr>
          <a:xfrm>
            <a:off x="6101391" y="3730747"/>
            <a:ext cx="339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TDC</a:t>
            </a:r>
          </a:p>
          <a:p>
            <a:r>
              <a:rPr lang="en-US" sz="700" dirty="0"/>
              <a:t>ADC</a:t>
            </a:r>
          </a:p>
        </p:txBody>
      </p:sp>
      <p:sp>
        <p:nvSpPr>
          <p:cNvPr id="431" name="Oval 430"/>
          <p:cNvSpPr/>
          <p:nvPr/>
        </p:nvSpPr>
        <p:spPr>
          <a:xfrm>
            <a:off x="6997440" y="2909539"/>
            <a:ext cx="125255" cy="12525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Oval 431"/>
          <p:cNvSpPr/>
          <p:nvPr/>
        </p:nvSpPr>
        <p:spPr>
          <a:xfrm>
            <a:off x="6851172" y="2703392"/>
            <a:ext cx="125255" cy="12525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Oval 432"/>
          <p:cNvSpPr/>
          <p:nvPr/>
        </p:nvSpPr>
        <p:spPr>
          <a:xfrm>
            <a:off x="7003572" y="2521992"/>
            <a:ext cx="125255" cy="12525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TextBox 433"/>
          <p:cNvSpPr txBox="1"/>
          <p:nvPr/>
        </p:nvSpPr>
        <p:spPr>
          <a:xfrm>
            <a:off x="6706339" y="1896766"/>
            <a:ext cx="735498" cy="58477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TM</a:t>
            </a:r>
          </a:p>
        </p:txBody>
      </p:sp>
      <p:sp>
        <p:nvSpPr>
          <p:cNvPr id="435" name="TextBox 434"/>
          <p:cNvSpPr txBox="1"/>
          <p:nvPr/>
        </p:nvSpPr>
        <p:spPr>
          <a:xfrm>
            <a:off x="7673456" y="3040559"/>
            <a:ext cx="1357046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TDC gate to </a:t>
            </a:r>
            <a:r>
              <a:rPr lang="en-US" sz="1200" dirty="0" err="1"/>
              <a:t>LeCroy</a:t>
            </a:r>
            <a:r>
              <a:rPr lang="en-US" sz="1200" dirty="0"/>
              <a:t> 4616 input 15 (ECL)</a:t>
            </a:r>
          </a:p>
        </p:txBody>
      </p:sp>
      <p:cxnSp>
        <p:nvCxnSpPr>
          <p:cNvPr id="437" name="Straight Connector 436"/>
          <p:cNvCxnSpPr/>
          <p:nvPr/>
        </p:nvCxnSpPr>
        <p:spPr>
          <a:xfrm>
            <a:off x="6699601" y="3775728"/>
            <a:ext cx="973857" cy="0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8" name="Straight Connector 437"/>
          <p:cNvCxnSpPr/>
          <p:nvPr/>
        </p:nvCxnSpPr>
        <p:spPr>
          <a:xfrm>
            <a:off x="6699599" y="3352029"/>
            <a:ext cx="0" cy="423701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1" name="Straight Connector 440"/>
          <p:cNvCxnSpPr>
            <a:stCxn id="390" idx="2"/>
          </p:cNvCxnSpPr>
          <p:nvPr/>
        </p:nvCxnSpPr>
        <p:spPr>
          <a:xfrm>
            <a:off x="6538354" y="3350450"/>
            <a:ext cx="165703" cy="1579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5" name="TextBox 444"/>
          <p:cNvSpPr txBox="1"/>
          <p:nvPr/>
        </p:nvSpPr>
        <p:spPr>
          <a:xfrm>
            <a:off x="4462622" y="1439340"/>
            <a:ext cx="2129814" cy="27699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From NIM -&gt; ECL (</a:t>
            </a:r>
            <a:r>
              <a:rPr lang="en-US" sz="1200" dirty="0" err="1"/>
              <a:t>LeCroy</a:t>
            </a:r>
            <a:r>
              <a:rPr lang="en-US" sz="1200" dirty="0"/>
              <a:t> 4616)</a:t>
            </a:r>
          </a:p>
        </p:txBody>
      </p:sp>
      <p:cxnSp>
        <p:nvCxnSpPr>
          <p:cNvPr id="446" name="Straight Connector 445"/>
          <p:cNvCxnSpPr/>
          <p:nvPr/>
        </p:nvCxnSpPr>
        <p:spPr>
          <a:xfrm flipH="1">
            <a:off x="3489941" y="2110021"/>
            <a:ext cx="477982" cy="0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1" name="Oval 450"/>
          <p:cNvSpPr/>
          <p:nvPr/>
        </p:nvSpPr>
        <p:spPr>
          <a:xfrm>
            <a:off x="6156006" y="5928170"/>
            <a:ext cx="156342" cy="15634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2" name="Oval 451"/>
          <p:cNvSpPr/>
          <p:nvPr/>
        </p:nvSpPr>
        <p:spPr>
          <a:xfrm>
            <a:off x="6156006" y="6205152"/>
            <a:ext cx="156342" cy="15634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3" name="Oval 452"/>
          <p:cNvSpPr/>
          <p:nvPr/>
        </p:nvSpPr>
        <p:spPr>
          <a:xfrm>
            <a:off x="6157966" y="6465847"/>
            <a:ext cx="156342" cy="15634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4" name="TextBox 453"/>
          <p:cNvSpPr txBox="1"/>
          <p:nvPr/>
        </p:nvSpPr>
        <p:spPr>
          <a:xfrm>
            <a:off x="5893880" y="5690031"/>
            <a:ext cx="12804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en-US" sz="800" dirty="0"/>
              <a:t>BI1	BOT FB</a:t>
            </a:r>
          </a:p>
          <a:p>
            <a:pPr>
              <a:lnSpc>
                <a:spcPct val="250000"/>
              </a:lnSpc>
            </a:pPr>
            <a:r>
              <a:rPr lang="en-US" sz="800" dirty="0"/>
              <a:t>BI2	MID FB</a:t>
            </a:r>
          </a:p>
          <a:p>
            <a:pPr>
              <a:lnSpc>
                <a:spcPct val="250000"/>
              </a:lnSpc>
            </a:pPr>
            <a:r>
              <a:rPr lang="en-US" sz="800" dirty="0"/>
              <a:t>BIR	BUSY REMOTE</a:t>
            </a:r>
          </a:p>
        </p:txBody>
      </p:sp>
      <p:cxnSp>
        <p:nvCxnSpPr>
          <p:cNvPr id="457" name="Straight Connector 456"/>
          <p:cNvCxnSpPr/>
          <p:nvPr/>
        </p:nvCxnSpPr>
        <p:spPr>
          <a:xfrm flipH="1">
            <a:off x="6214941" y="5996157"/>
            <a:ext cx="184718" cy="0"/>
          </a:xfrm>
          <a:prstGeom prst="line">
            <a:avLst/>
          </a:prstGeom>
          <a:ln w="12700" cmpd="sng">
            <a:solidFill>
              <a:srgbClr val="002CFF"/>
            </a:solidFill>
            <a:prstDash val="solid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8" name="Straight Connector 457"/>
          <p:cNvCxnSpPr/>
          <p:nvPr/>
        </p:nvCxnSpPr>
        <p:spPr>
          <a:xfrm>
            <a:off x="6215170" y="6544496"/>
            <a:ext cx="184719" cy="0"/>
          </a:xfrm>
          <a:prstGeom prst="line">
            <a:avLst/>
          </a:prstGeom>
          <a:ln w="12700" cmpd="sng">
            <a:solidFill>
              <a:srgbClr val="002CFF"/>
            </a:solidFill>
            <a:prstDash val="solid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9" name="TextBox 458"/>
          <p:cNvSpPr txBox="1"/>
          <p:nvPr/>
        </p:nvSpPr>
        <p:spPr>
          <a:xfrm>
            <a:off x="484518" y="5692874"/>
            <a:ext cx="906594" cy="707886"/>
          </a:xfrm>
          <a:prstGeom prst="rect">
            <a:avLst/>
          </a:prstGeom>
          <a:solidFill>
            <a:srgbClr val="D9D9D9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RHRS</a:t>
            </a:r>
          </a:p>
          <a:p>
            <a:pPr algn="ctr"/>
            <a:r>
              <a:rPr lang="en-US" sz="2000" b="1" dirty="0"/>
              <a:t>TS, TM</a:t>
            </a:r>
          </a:p>
        </p:txBody>
      </p:sp>
      <p:cxnSp>
        <p:nvCxnSpPr>
          <p:cNvPr id="462" name="Straight Arrow Connector 461"/>
          <p:cNvCxnSpPr/>
          <p:nvPr/>
        </p:nvCxnSpPr>
        <p:spPr>
          <a:xfrm>
            <a:off x="7644477" y="6253753"/>
            <a:ext cx="280801" cy="0"/>
          </a:xfrm>
          <a:prstGeom prst="straightConnector1">
            <a:avLst/>
          </a:prstGeom>
          <a:ln w="12700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4" name="Oval 463"/>
          <p:cNvSpPr/>
          <p:nvPr/>
        </p:nvSpPr>
        <p:spPr>
          <a:xfrm>
            <a:off x="7013999" y="6222901"/>
            <a:ext cx="67039" cy="6703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8" name="Straight Connector 467"/>
          <p:cNvCxnSpPr/>
          <p:nvPr/>
        </p:nvCxnSpPr>
        <p:spPr>
          <a:xfrm>
            <a:off x="7049161" y="6255839"/>
            <a:ext cx="617720" cy="0"/>
          </a:xfrm>
          <a:prstGeom prst="line">
            <a:avLst/>
          </a:prstGeom>
          <a:ln w="12700" cmpd="sng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9" name="TextBox 468"/>
          <p:cNvSpPr txBox="1"/>
          <p:nvPr/>
        </p:nvSpPr>
        <p:spPr>
          <a:xfrm>
            <a:off x="6844986" y="6225842"/>
            <a:ext cx="428322" cy="200055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700" dirty="0"/>
              <a:t>SG_03</a:t>
            </a:r>
          </a:p>
        </p:txBody>
      </p:sp>
      <p:sp>
        <p:nvSpPr>
          <p:cNvPr id="471" name="TextBox 470"/>
          <p:cNvSpPr txBox="1">
            <a:spLocks/>
          </p:cNvSpPr>
          <p:nvPr/>
        </p:nvSpPr>
        <p:spPr>
          <a:xfrm>
            <a:off x="7947689" y="6115255"/>
            <a:ext cx="95723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</p:txBody>
      </p:sp>
      <p:cxnSp>
        <p:nvCxnSpPr>
          <p:cNvPr id="482" name="Straight Arrow Connector 481"/>
          <p:cNvCxnSpPr/>
          <p:nvPr/>
        </p:nvCxnSpPr>
        <p:spPr>
          <a:xfrm>
            <a:off x="5584114" y="454168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3" name="Straight Arrow Connector 482"/>
          <p:cNvCxnSpPr/>
          <p:nvPr/>
        </p:nvCxnSpPr>
        <p:spPr>
          <a:xfrm>
            <a:off x="5584114" y="562163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4" name="Straight Arrow Connector 483"/>
          <p:cNvCxnSpPr/>
          <p:nvPr/>
        </p:nvCxnSpPr>
        <p:spPr>
          <a:xfrm>
            <a:off x="5584114" y="669807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5" name="Straight Arrow Connector 484"/>
          <p:cNvCxnSpPr/>
          <p:nvPr/>
        </p:nvCxnSpPr>
        <p:spPr>
          <a:xfrm>
            <a:off x="5584114" y="779507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6" name="Straight Arrow Connector 485"/>
          <p:cNvCxnSpPr/>
          <p:nvPr/>
        </p:nvCxnSpPr>
        <p:spPr>
          <a:xfrm>
            <a:off x="5584114" y="887151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7" name="Straight Arrow Connector 486"/>
          <p:cNvCxnSpPr/>
          <p:nvPr/>
        </p:nvCxnSpPr>
        <p:spPr>
          <a:xfrm>
            <a:off x="5584114" y="992673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8" name="Straight Arrow Connector 487"/>
          <p:cNvCxnSpPr/>
          <p:nvPr/>
        </p:nvCxnSpPr>
        <p:spPr>
          <a:xfrm>
            <a:off x="5584114" y="1100317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9" name="Straight Arrow Connector 488"/>
          <p:cNvCxnSpPr/>
          <p:nvPr/>
        </p:nvCxnSpPr>
        <p:spPr>
          <a:xfrm>
            <a:off x="5584114" y="1210017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1" name="Straight Connector 490"/>
          <p:cNvCxnSpPr/>
          <p:nvPr/>
        </p:nvCxnSpPr>
        <p:spPr>
          <a:xfrm>
            <a:off x="3967923" y="1608534"/>
            <a:ext cx="492920" cy="0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2" name="Straight Connector 491"/>
          <p:cNvCxnSpPr/>
          <p:nvPr/>
        </p:nvCxnSpPr>
        <p:spPr>
          <a:xfrm flipV="1">
            <a:off x="3966818" y="1608536"/>
            <a:ext cx="0" cy="501487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0" name="Straight Connector 499"/>
          <p:cNvCxnSpPr/>
          <p:nvPr/>
        </p:nvCxnSpPr>
        <p:spPr>
          <a:xfrm>
            <a:off x="5216510" y="4331029"/>
            <a:ext cx="1489831" cy="0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3" name="Straight Connector 502"/>
          <p:cNvCxnSpPr/>
          <p:nvPr/>
        </p:nvCxnSpPr>
        <p:spPr>
          <a:xfrm flipH="1">
            <a:off x="5206638" y="4324866"/>
            <a:ext cx="5748" cy="270710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741327" y="1847869"/>
            <a:ext cx="364202" cy="4267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800" dirty="0"/>
              <a:t>ADC</a:t>
            </a:r>
          </a:p>
          <a:p>
            <a:pPr>
              <a:lnSpc>
                <a:spcPct val="90000"/>
              </a:lnSpc>
            </a:pPr>
            <a:r>
              <a:rPr lang="en-US" sz="800" dirty="0"/>
              <a:t>ADC</a:t>
            </a:r>
          </a:p>
          <a:p>
            <a:pPr>
              <a:lnSpc>
                <a:spcPct val="90000"/>
              </a:lnSpc>
            </a:pPr>
            <a:r>
              <a:rPr lang="en-US" sz="800" dirty="0"/>
              <a:t>TDC</a:t>
            </a:r>
          </a:p>
        </p:txBody>
      </p:sp>
      <p:sp>
        <p:nvSpPr>
          <p:cNvPr id="247" name="TextBox 246"/>
          <p:cNvSpPr txBox="1"/>
          <p:nvPr/>
        </p:nvSpPr>
        <p:spPr>
          <a:xfrm>
            <a:off x="6282343" y="1839601"/>
            <a:ext cx="364202" cy="4267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800" dirty="0"/>
              <a:t>TDC</a:t>
            </a:r>
          </a:p>
          <a:p>
            <a:pPr>
              <a:lnSpc>
                <a:spcPct val="90000"/>
              </a:lnSpc>
            </a:pPr>
            <a:r>
              <a:rPr lang="en-US" sz="800" dirty="0"/>
              <a:t>TDC</a:t>
            </a:r>
          </a:p>
          <a:p>
            <a:pPr>
              <a:lnSpc>
                <a:spcPct val="90000"/>
              </a:lnSpc>
            </a:pPr>
            <a:r>
              <a:rPr lang="en-US" sz="800" dirty="0"/>
              <a:t>TDC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31395" y="2317282"/>
            <a:ext cx="3513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-  +</a:t>
            </a:r>
          </a:p>
        </p:txBody>
      </p:sp>
      <p:sp>
        <p:nvSpPr>
          <p:cNvPr id="253" name="TextBox 252"/>
          <p:cNvSpPr txBox="1"/>
          <p:nvPr/>
        </p:nvSpPr>
        <p:spPr>
          <a:xfrm>
            <a:off x="6823416" y="3090324"/>
            <a:ext cx="3513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-  +</a:t>
            </a:r>
          </a:p>
        </p:txBody>
      </p:sp>
      <p:sp>
        <p:nvSpPr>
          <p:cNvPr id="254" name="TextBox 253"/>
          <p:cNvSpPr txBox="1"/>
          <p:nvPr/>
        </p:nvSpPr>
        <p:spPr>
          <a:xfrm>
            <a:off x="6823416" y="5386254"/>
            <a:ext cx="3513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-  +</a:t>
            </a:r>
          </a:p>
        </p:txBody>
      </p:sp>
      <p:sp>
        <p:nvSpPr>
          <p:cNvPr id="255" name="TextBox 254"/>
          <p:cNvSpPr txBox="1"/>
          <p:nvPr/>
        </p:nvSpPr>
        <p:spPr>
          <a:xfrm>
            <a:off x="6143837" y="5392863"/>
            <a:ext cx="3584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+ 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82624" y="3828150"/>
            <a:ext cx="5138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L1A_OR</a:t>
            </a:r>
          </a:p>
        </p:txBody>
      </p:sp>
      <p:sp>
        <p:nvSpPr>
          <p:cNvPr id="256" name="TextBox 255"/>
          <p:cNvSpPr txBox="1"/>
          <p:nvPr/>
        </p:nvSpPr>
        <p:spPr>
          <a:xfrm>
            <a:off x="6182146" y="3947308"/>
            <a:ext cx="47180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L1A_IR</a:t>
            </a:r>
          </a:p>
        </p:txBody>
      </p:sp>
      <p:sp>
        <p:nvSpPr>
          <p:cNvPr id="257" name="Oval 256"/>
          <p:cNvSpPr/>
          <p:nvPr/>
        </p:nvSpPr>
        <p:spPr>
          <a:xfrm>
            <a:off x="7012377" y="5923883"/>
            <a:ext cx="67039" cy="6703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TextBox 258"/>
          <p:cNvSpPr txBox="1"/>
          <p:nvPr/>
        </p:nvSpPr>
        <p:spPr>
          <a:xfrm>
            <a:off x="6843364" y="5926824"/>
            <a:ext cx="4026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L1_T2</a:t>
            </a:r>
          </a:p>
        </p:txBody>
      </p:sp>
      <p:cxnSp>
        <p:nvCxnSpPr>
          <p:cNvPr id="260" name="Straight Connector 259"/>
          <p:cNvCxnSpPr/>
          <p:nvPr/>
        </p:nvCxnSpPr>
        <p:spPr>
          <a:xfrm flipH="1">
            <a:off x="6214941" y="6279753"/>
            <a:ext cx="184718" cy="0"/>
          </a:xfrm>
          <a:prstGeom prst="line">
            <a:avLst/>
          </a:prstGeom>
          <a:ln w="12700" cmpd="sng">
            <a:solidFill>
              <a:srgbClr val="002CFF"/>
            </a:solidFill>
            <a:prstDash val="solid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5894032" y="3747627"/>
            <a:ext cx="302241" cy="0"/>
          </a:xfrm>
          <a:prstGeom prst="line">
            <a:avLst/>
          </a:prstGeom>
          <a:ln w="12700" cmpd="sng"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/>
          <p:nvPr/>
        </p:nvCxnSpPr>
        <p:spPr>
          <a:xfrm flipH="1">
            <a:off x="5894032" y="2857071"/>
            <a:ext cx="302241" cy="0"/>
          </a:xfrm>
          <a:prstGeom prst="line">
            <a:avLst/>
          </a:prstGeom>
          <a:ln w="12700" cmpd="sng"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 flipH="1">
            <a:off x="5892541" y="2405743"/>
            <a:ext cx="302241" cy="0"/>
          </a:xfrm>
          <a:prstGeom prst="line">
            <a:avLst/>
          </a:prstGeom>
          <a:ln w="12700" cmpd="sng"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101391" y="2405745"/>
            <a:ext cx="0" cy="451329"/>
          </a:xfrm>
          <a:prstGeom prst="straightConnector1">
            <a:avLst/>
          </a:prstGeom>
          <a:ln w="12700" cmpd="sng">
            <a:solidFill>
              <a:srgbClr val="3366FF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Arrow Connector 265"/>
          <p:cNvCxnSpPr/>
          <p:nvPr/>
        </p:nvCxnSpPr>
        <p:spPr>
          <a:xfrm>
            <a:off x="6101391" y="2864657"/>
            <a:ext cx="0" cy="882970"/>
          </a:xfrm>
          <a:prstGeom prst="straightConnector1">
            <a:avLst/>
          </a:prstGeom>
          <a:ln w="12700" cmpd="sng">
            <a:solidFill>
              <a:srgbClr val="3366FF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6200000">
            <a:off x="5474203" y="2861822"/>
            <a:ext cx="10951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rgbClr val="3366FF"/>
                </a:solidFill>
              </a:rPr>
              <a:t>TDC                    ADC</a:t>
            </a:r>
          </a:p>
        </p:txBody>
      </p:sp>
      <p:sp>
        <p:nvSpPr>
          <p:cNvPr id="267" name="TextBox 91"/>
          <p:cNvSpPr txBox="1"/>
          <p:nvPr/>
        </p:nvSpPr>
        <p:spPr>
          <a:xfrm>
            <a:off x="6307302" y="343435"/>
            <a:ext cx="1459333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900" dirty="0"/>
              <a:t>(S0&amp;S2)</a:t>
            </a:r>
            <a:r>
              <a:rPr lang="en-US" sz="900" baseline="-25000" dirty="0"/>
              <a:t>L </a:t>
            </a:r>
            <a:r>
              <a:rPr lang="en-US" sz="900" dirty="0"/>
              <a:t>&amp;</a:t>
            </a:r>
            <a:r>
              <a:rPr lang="en-US" sz="900" baseline="-25000" dirty="0"/>
              <a:t> </a:t>
            </a:r>
            <a:r>
              <a:rPr lang="en-US" sz="900" dirty="0"/>
              <a:t>(S0&amp;S2)</a:t>
            </a:r>
            <a:r>
              <a:rPr lang="en-US" sz="900" baseline="-25000" dirty="0"/>
              <a:t>R</a:t>
            </a:r>
            <a:endParaRPr lang="en-US" sz="900" dirty="0"/>
          </a:p>
          <a:p>
            <a:pPr>
              <a:lnSpc>
                <a:spcPct val="80000"/>
              </a:lnSpc>
            </a:pPr>
            <a:r>
              <a:rPr lang="en-US" sz="900" dirty="0"/>
              <a:t>(S0&amp;S2)</a:t>
            </a:r>
            <a:r>
              <a:rPr lang="en-US" sz="900" baseline="-25000" dirty="0"/>
              <a:t>L </a:t>
            </a:r>
            <a:r>
              <a:rPr lang="en-US" sz="900" dirty="0"/>
              <a:t>&amp; </a:t>
            </a:r>
            <a:r>
              <a:rPr lang="en-US" sz="900" baseline="-25000" dirty="0"/>
              <a:t> </a:t>
            </a:r>
            <a:r>
              <a:rPr lang="en-US" sz="900" dirty="0"/>
              <a:t>S2</a:t>
            </a:r>
            <a:r>
              <a:rPr lang="en-US" sz="900" baseline="-25000" dirty="0"/>
              <a:t>R</a:t>
            </a:r>
            <a:endParaRPr lang="en-US" sz="900" dirty="0"/>
          </a:p>
          <a:p>
            <a:pPr>
              <a:lnSpc>
                <a:spcPct val="80000"/>
              </a:lnSpc>
            </a:pPr>
            <a:r>
              <a:rPr lang="en-US" sz="900" dirty="0"/>
              <a:t>(S0&amp;S2)</a:t>
            </a:r>
            <a:r>
              <a:rPr lang="en-US" sz="900" baseline="-25000" dirty="0"/>
              <a:t>L </a:t>
            </a:r>
            <a:r>
              <a:rPr lang="en-US" sz="900" dirty="0"/>
              <a:t>&amp;</a:t>
            </a:r>
            <a:r>
              <a:rPr lang="en-US" sz="900" baseline="-25000" dirty="0"/>
              <a:t> </a:t>
            </a:r>
            <a:r>
              <a:rPr lang="en-US" sz="900" dirty="0"/>
              <a:t> S0</a:t>
            </a:r>
            <a:r>
              <a:rPr lang="en-US" sz="900" baseline="-25000" dirty="0"/>
              <a:t>R</a:t>
            </a:r>
            <a:endParaRPr lang="en-US" sz="900" dirty="0"/>
          </a:p>
          <a:p>
            <a:pPr>
              <a:lnSpc>
                <a:spcPct val="80000"/>
              </a:lnSpc>
            </a:pPr>
            <a:r>
              <a:rPr lang="en-US" sz="900" dirty="0"/>
              <a:t>(S0&amp;S2)</a:t>
            </a:r>
            <a:r>
              <a:rPr lang="en-US" sz="900" baseline="-25000" dirty="0"/>
              <a:t>L</a:t>
            </a:r>
            <a:endParaRPr lang="en-US" sz="900" dirty="0"/>
          </a:p>
          <a:p>
            <a:pPr>
              <a:lnSpc>
                <a:spcPct val="80000"/>
              </a:lnSpc>
            </a:pPr>
            <a:r>
              <a:rPr lang="en-US" sz="900" dirty="0"/>
              <a:t>(S0&amp;GC)</a:t>
            </a:r>
            <a:r>
              <a:rPr lang="en-US" sz="900" baseline="-25000" dirty="0"/>
              <a:t>L</a:t>
            </a:r>
            <a:endParaRPr lang="en-US" sz="900" dirty="0"/>
          </a:p>
          <a:p>
            <a:pPr>
              <a:lnSpc>
                <a:spcPct val="80000"/>
              </a:lnSpc>
            </a:pPr>
            <a:r>
              <a:rPr lang="en-US" sz="900" dirty="0"/>
              <a:t>(S2&amp;GC)</a:t>
            </a:r>
            <a:r>
              <a:rPr lang="en-US" sz="900" baseline="-25000" dirty="0"/>
              <a:t>L</a:t>
            </a:r>
          </a:p>
          <a:p>
            <a:pPr>
              <a:lnSpc>
                <a:spcPct val="80000"/>
              </a:lnSpc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sz="900" dirty="0"/>
              <a:t>CLOCK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330094" y="-9981"/>
            <a:ext cx="128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e‘p</a:t>
            </a:r>
            <a:endParaRPr lang="de-DE" dirty="0"/>
          </a:p>
        </p:txBody>
      </p:sp>
      <p:sp>
        <p:nvSpPr>
          <p:cNvPr id="269" name="TextBox 91"/>
          <p:cNvSpPr txBox="1"/>
          <p:nvPr/>
        </p:nvSpPr>
        <p:spPr>
          <a:xfrm>
            <a:off x="7556184" y="338597"/>
            <a:ext cx="1459333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900" dirty="0"/>
              <a:t>(S0&amp;S2)</a:t>
            </a:r>
            <a:r>
              <a:rPr lang="en-US" sz="900" baseline="-25000" dirty="0"/>
              <a:t>R</a:t>
            </a:r>
            <a:endParaRPr lang="en-US" sz="900" dirty="0"/>
          </a:p>
          <a:p>
            <a:pPr>
              <a:lnSpc>
                <a:spcPct val="80000"/>
              </a:lnSpc>
            </a:pPr>
            <a:r>
              <a:rPr lang="en-US" sz="900" dirty="0"/>
              <a:t>(S0&amp;GC)</a:t>
            </a:r>
            <a:r>
              <a:rPr lang="en-US" sz="900" baseline="-25000" dirty="0"/>
              <a:t>R</a:t>
            </a:r>
            <a:endParaRPr lang="en-US" sz="900" dirty="0"/>
          </a:p>
          <a:p>
            <a:pPr>
              <a:lnSpc>
                <a:spcPct val="80000"/>
              </a:lnSpc>
            </a:pPr>
            <a:r>
              <a:rPr lang="en-US" sz="900" dirty="0"/>
              <a:t>(S2&amp;GC)</a:t>
            </a:r>
            <a:r>
              <a:rPr lang="en-US" sz="900" baseline="-25000" dirty="0"/>
              <a:t>R</a:t>
            </a:r>
          </a:p>
          <a:p>
            <a:pPr>
              <a:lnSpc>
                <a:spcPct val="80000"/>
              </a:lnSpc>
            </a:pPr>
            <a:r>
              <a:rPr lang="en-US" sz="900" dirty="0"/>
              <a:t>(S0&amp;S2)</a:t>
            </a:r>
            <a:r>
              <a:rPr lang="en-US" sz="900" baseline="-25000" dirty="0"/>
              <a:t>L</a:t>
            </a:r>
            <a:endParaRPr lang="en-US" sz="900" dirty="0"/>
          </a:p>
          <a:p>
            <a:pPr>
              <a:lnSpc>
                <a:spcPct val="80000"/>
              </a:lnSpc>
            </a:pPr>
            <a:r>
              <a:rPr lang="en-US" sz="900" dirty="0"/>
              <a:t>(S0&amp;GC)</a:t>
            </a:r>
            <a:r>
              <a:rPr lang="en-US" sz="900" baseline="-25000" dirty="0"/>
              <a:t>L</a:t>
            </a:r>
            <a:endParaRPr lang="en-US" sz="900" dirty="0"/>
          </a:p>
          <a:p>
            <a:pPr>
              <a:lnSpc>
                <a:spcPct val="80000"/>
              </a:lnSpc>
            </a:pPr>
            <a:r>
              <a:rPr lang="en-US" sz="900" dirty="0"/>
              <a:t>(S2&amp;GC)</a:t>
            </a:r>
            <a:r>
              <a:rPr lang="en-US" sz="900" baseline="-25000" dirty="0"/>
              <a:t>L</a:t>
            </a:r>
          </a:p>
          <a:p>
            <a:pPr>
              <a:lnSpc>
                <a:spcPct val="80000"/>
              </a:lnSpc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sz="900" dirty="0"/>
              <a:t>CLOCK</a:t>
            </a:r>
          </a:p>
        </p:txBody>
      </p:sp>
      <p:sp>
        <p:nvSpPr>
          <p:cNvPr id="271" name="Textfeld 270"/>
          <p:cNvSpPr txBox="1"/>
          <p:nvPr/>
        </p:nvSpPr>
        <p:spPr>
          <a:xfrm>
            <a:off x="7573928" y="-22778"/>
            <a:ext cx="128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for</a:t>
            </a:r>
            <a:r>
              <a:rPr lang="de-DE" dirty="0"/>
              <a:t> x &gt; 1</a:t>
            </a:r>
          </a:p>
        </p:txBody>
      </p:sp>
      <p:sp>
        <p:nvSpPr>
          <p:cNvPr id="273" name="TextBox 434"/>
          <p:cNvSpPr txBox="1"/>
          <p:nvPr/>
        </p:nvSpPr>
        <p:spPr>
          <a:xfrm>
            <a:off x="7668293" y="2185160"/>
            <a:ext cx="1357046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ADC gate to </a:t>
            </a:r>
            <a:r>
              <a:rPr lang="en-US" sz="1200" dirty="0" err="1"/>
              <a:t>LeCroy</a:t>
            </a:r>
            <a:r>
              <a:rPr lang="en-US" sz="1200" dirty="0"/>
              <a:t> 4616 </a:t>
            </a:r>
          </a:p>
          <a:p>
            <a:r>
              <a:rPr lang="en-US" sz="1200" dirty="0"/>
              <a:t>input 13 (ECL)</a:t>
            </a:r>
          </a:p>
        </p:txBody>
      </p:sp>
      <p:cxnSp>
        <p:nvCxnSpPr>
          <p:cNvPr id="274" name="Straight Connector 436"/>
          <p:cNvCxnSpPr/>
          <p:nvPr/>
        </p:nvCxnSpPr>
        <p:spPr>
          <a:xfrm>
            <a:off x="6543006" y="2628990"/>
            <a:ext cx="1118693" cy="134702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Arrow Connector 170"/>
          <p:cNvCxnSpPr/>
          <p:nvPr/>
        </p:nvCxnSpPr>
        <p:spPr>
          <a:xfrm>
            <a:off x="3488652" y="2704007"/>
            <a:ext cx="946553" cy="13951"/>
          </a:xfrm>
          <a:prstGeom prst="straightConnector1">
            <a:avLst/>
          </a:prstGeom>
          <a:ln w="19050" cmpd="sng">
            <a:solidFill>
              <a:srgbClr val="FF0000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62"/>
          <p:cNvCxnSpPr/>
          <p:nvPr/>
        </p:nvCxnSpPr>
        <p:spPr>
          <a:xfrm>
            <a:off x="4435203" y="2717958"/>
            <a:ext cx="0" cy="1537657"/>
          </a:xfrm>
          <a:prstGeom prst="line">
            <a:avLst/>
          </a:prstGeom>
          <a:ln w="19050">
            <a:solidFill>
              <a:srgbClr val="FF0000"/>
            </a:solidFill>
          </a:ln>
          <a:effectLst>
            <a:outerShdw blurRad="40000" dist="2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9" name="Gerade Verbindung 448"/>
          <p:cNvCxnSpPr/>
          <p:nvPr/>
        </p:nvCxnSpPr>
        <p:spPr>
          <a:xfrm>
            <a:off x="4435203" y="4248258"/>
            <a:ext cx="2577172" cy="0"/>
          </a:xfrm>
          <a:prstGeom prst="line">
            <a:avLst/>
          </a:prstGeom>
          <a:ln w="19050">
            <a:solidFill>
              <a:srgbClr val="FF0000"/>
            </a:solidFill>
          </a:ln>
          <a:effectLst>
            <a:outerShdw blurRad="40000" dist="2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1" name="Gerade Verbindung 460"/>
          <p:cNvCxnSpPr>
            <a:endCxn id="231" idx="3"/>
          </p:cNvCxnSpPr>
          <p:nvPr/>
        </p:nvCxnSpPr>
        <p:spPr>
          <a:xfrm>
            <a:off x="6982813" y="4248258"/>
            <a:ext cx="12597" cy="108798"/>
          </a:xfrm>
          <a:prstGeom prst="line">
            <a:avLst/>
          </a:prstGeom>
          <a:ln w="19050">
            <a:solidFill>
              <a:srgbClr val="FF0000"/>
            </a:solidFill>
            <a:tailEnd type="triangle"/>
          </a:ln>
          <a:effectLst>
            <a:outerShdw blurRad="40000" dist="2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8" name="TextBox 434"/>
          <p:cNvSpPr txBox="1"/>
          <p:nvPr/>
        </p:nvSpPr>
        <p:spPr>
          <a:xfrm>
            <a:off x="7668293" y="3959162"/>
            <a:ext cx="1357046" cy="27699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To TM on LHRS</a:t>
            </a:r>
          </a:p>
        </p:txBody>
      </p:sp>
      <p:cxnSp>
        <p:nvCxnSpPr>
          <p:cNvPr id="280" name="Straight Connector 436"/>
          <p:cNvCxnSpPr>
            <a:endCxn id="278" idx="1"/>
          </p:cNvCxnSpPr>
          <p:nvPr/>
        </p:nvCxnSpPr>
        <p:spPr>
          <a:xfrm>
            <a:off x="6995347" y="4061293"/>
            <a:ext cx="672946" cy="36369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7" name="Textfeld 466"/>
          <p:cNvSpPr txBox="1"/>
          <p:nvPr/>
        </p:nvSpPr>
        <p:spPr>
          <a:xfrm>
            <a:off x="7933520" y="6116893"/>
            <a:ext cx="9714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err="1"/>
              <a:t>To</a:t>
            </a:r>
            <a:r>
              <a:rPr lang="de-DE" sz="1200" dirty="0"/>
              <a:t> FIFO</a:t>
            </a:r>
          </a:p>
        </p:txBody>
      </p:sp>
    </p:spTree>
    <p:extLst>
      <p:ext uri="{BB962C8B-B14F-4D97-AF65-F5344CB8AC3E}">
        <p14:creationId xmlns:p14="http://schemas.microsoft.com/office/powerpoint/2010/main" val="206137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Rectangle 151"/>
          <p:cNvSpPr/>
          <p:nvPr/>
        </p:nvSpPr>
        <p:spPr>
          <a:xfrm>
            <a:off x="973928" y="278653"/>
            <a:ext cx="1203526" cy="5880131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0" name="Group 152"/>
          <p:cNvGrpSpPr/>
          <p:nvPr/>
        </p:nvGrpSpPr>
        <p:grpSpPr>
          <a:xfrm>
            <a:off x="1188235" y="752433"/>
            <a:ext cx="727745" cy="1820472"/>
            <a:chOff x="2656570" y="254628"/>
            <a:chExt cx="827466" cy="2069928"/>
          </a:xfrm>
        </p:grpSpPr>
        <p:sp>
          <p:nvSpPr>
            <p:cNvPr id="161" name="Rectangle 153"/>
            <p:cNvSpPr/>
            <p:nvPr/>
          </p:nvSpPr>
          <p:spPr>
            <a:xfrm rot="16200000">
              <a:off x="3287338" y="1745256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2" name="Rectangle 154"/>
            <p:cNvSpPr/>
            <p:nvPr/>
          </p:nvSpPr>
          <p:spPr>
            <a:xfrm rot="16200000">
              <a:off x="3287398" y="1638369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3" name="Rectangle 155"/>
            <p:cNvSpPr/>
            <p:nvPr/>
          </p:nvSpPr>
          <p:spPr>
            <a:xfrm rot="16200000">
              <a:off x="3287398" y="1526072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4" name="Rectangle 156"/>
            <p:cNvSpPr/>
            <p:nvPr/>
          </p:nvSpPr>
          <p:spPr>
            <a:xfrm rot="16200000">
              <a:off x="3287398" y="142385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5" name="Rectangle 157"/>
            <p:cNvSpPr/>
            <p:nvPr/>
          </p:nvSpPr>
          <p:spPr>
            <a:xfrm rot="16200000">
              <a:off x="3287398" y="131156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6" name="Rectangle 158"/>
            <p:cNvSpPr/>
            <p:nvPr/>
          </p:nvSpPr>
          <p:spPr>
            <a:xfrm rot="16200000">
              <a:off x="3287458" y="120467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7" name="Rectangle 159"/>
            <p:cNvSpPr/>
            <p:nvPr/>
          </p:nvSpPr>
          <p:spPr>
            <a:xfrm rot="16200000">
              <a:off x="3287458" y="109237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9" name="Rectangle 160"/>
            <p:cNvSpPr/>
            <p:nvPr/>
          </p:nvSpPr>
          <p:spPr>
            <a:xfrm rot="16200000">
              <a:off x="3287458" y="97840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0" name="Rectangle 161"/>
            <p:cNvSpPr/>
            <p:nvPr/>
          </p:nvSpPr>
          <p:spPr>
            <a:xfrm rot="16200000">
              <a:off x="3287458" y="866111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5" name="Rectangle 162"/>
            <p:cNvSpPr/>
            <p:nvPr/>
          </p:nvSpPr>
          <p:spPr>
            <a:xfrm rot="16200000">
              <a:off x="3287518" y="75922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6" name="Rectangle 163"/>
            <p:cNvSpPr/>
            <p:nvPr/>
          </p:nvSpPr>
          <p:spPr>
            <a:xfrm rot="16200000">
              <a:off x="3287518" y="646927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8" name="Rectangle 164"/>
            <p:cNvSpPr/>
            <p:nvPr/>
          </p:nvSpPr>
          <p:spPr>
            <a:xfrm rot="16200000">
              <a:off x="3287218" y="53407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9" name="Rectangle 165"/>
            <p:cNvSpPr/>
            <p:nvPr/>
          </p:nvSpPr>
          <p:spPr>
            <a:xfrm rot="16200000">
              <a:off x="3287218" y="421781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0" name="Rectangle 166"/>
            <p:cNvSpPr/>
            <p:nvPr/>
          </p:nvSpPr>
          <p:spPr>
            <a:xfrm rot="16200000">
              <a:off x="3287278" y="314894"/>
              <a:ext cx="112297" cy="280739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4" name="Rectangle 167"/>
            <p:cNvSpPr/>
            <p:nvPr/>
          </p:nvSpPr>
          <p:spPr>
            <a:xfrm rot="16200000">
              <a:off x="3287278" y="202597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5" name="TextBox 168"/>
            <p:cNvSpPr txBox="1"/>
            <p:nvPr/>
          </p:nvSpPr>
          <p:spPr>
            <a:xfrm>
              <a:off x="2892063" y="254628"/>
              <a:ext cx="365692" cy="20699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800" dirty="0"/>
                <a:t>1</a:t>
              </a:r>
            </a:p>
            <a:p>
              <a:pPr algn="ctr">
                <a:lnSpc>
                  <a:spcPct val="80000"/>
                </a:lnSpc>
              </a:pPr>
              <a:r>
                <a:rPr lang="en-US" sz="800" dirty="0"/>
                <a:t>2</a:t>
              </a:r>
            </a:p>
            <a:p>
              <a:pPr algn="ctr">
                <a:lnSpc>
                  <a:spcPct val="80000"/>
                </a:lnSpc>
              </a:pPr>
              <a:r>
                <a:rPr lang="en-US" sz="800" dirty="0"/>
                <a:t>3</a:t>
              </a:r>
            </a:p>
            <a:p>
              <a:pPr algn="ctr">
                <a:lnSpc>
                  <a:spcPct val="80000"/>
                </a:lnSpc>
              </a:pPr>
              <a:r>
                <a:rPr lang="en-US" sz="800" dirty="0"/>
                <a:t>4</a:t>
              </a:r>
            </a:p>
            <a:p>
              <a:pPr algn="ctr">
                <a:lnSpc>
                  <a:spcPct val="80000"/>
                </a:lnSpc>
              </a:pPr>
              <a:r>
                <a:rPr lang="en-US" sz="800" dirty="0"/>
                <a:t>5</a:t>
              </a:r>
            </a:p>
            <a:p>
              <a:pPr algn="ctr">
                <a:lnSpc>
                  <a:spcPct val="80000"/>
                </a:lnSpc>
              </a:pPr>
              <a:r>
                <a:rPr lang="en-US" sz="800" dirty="0"/>
                <a:t>6</a:t>
              </a:r>
            </a:p>
            <a:p>
              <a:pPr algn="ctr">
                <a:lnSpc>
                  <a:spcPct val="80000"/>
                </a:lnSpc>
              </a:pPr>
              <a:r>
                <a:rPr lang="en-US" sz="800" dirty="0"/>
                <a:t>7</a:t>
              </a:r>
            </a:p>
            <a:p>
              <a:pPr algn="ctr">
                <a:lnSpc>
                  <a:spcPct val="80000"/>
                </a:lnSpc>
              </a:pPr>
              <a:r>
                <a:rPr lang="en-US" sz="800" dirty="0"/>
                <a:t>8</a:t>
              </a:r>
            </a:p>
            <a:p>
              <a:pPr algn="ctr">
                <a:lnSpc>
                  <a:spcPct val="80000"/>
                </a:lnSpc>
              </a:pPr>
              <a:r>
                <a:rPr lang="en-US" sz="800" dirty="0"/>
                <a:t>9</a:t>
              </a:r>
            </a:p>
            <a:p>
              <a:pPr algn="ctr">
                <a:lnSpc>
                  <a:spcPct val="80000"/>
                </a:lnSpc>
              </a:pPr>
              <a:r>
                <a:rPr lang="en-US" sz="800" dirty="0"/>
                <a:t>10</a:t>
              </a:r>
            </a:p>
            <a:p>
              <a:pPr algn="ctr">
                <a:lnSpc>
                  <a:spcPct val="80000"/>
                </a:lnSpc>
              </a:pPr>
              <a:r>
                <a:rPr lang="en-US" sz="800" dirty="0"/>
                <a:t>11</a:t>
              </a:r>
            </a:p>
            <a:p>
              <a:pPr algn="ctr">
                <a:lnSpc>
                  <a:spcPct val="80000"/>
                </a:lnSpc>
              </a:pPr>
              <a:r>
                <a:rPr lang="en-US" sz="800" dirty="0"/>
                <a:t>12</a:t>
              </a:r>
            </a:p>
            <a:p>
              <a:pPr algn="ctr">
                <a:lnSpc>
                  <a:spcPct val="80000"/>
                </a:lnSpc>
              </a:pPr>
              <a:r>
                <a:rPr lang="en-US" sz="800" dirty="0"/>
                <a:t>13</a:t>
              </a:r>
            </a:p>
            <a:p>
              <a:pPr algn="ctr">
                <a:lnSpc>
                  <a:spcPct val="80000"/>
                </a:lnSpc>
              </a:pPr>
              <a:r>
                <a:rPr lang="en-US" sz="800" dirty="0"/>
                <a:t>14</a:t>
              </a:r>
            </a:p>
            <a:p>
              <a:pPr algn="ctr">
                <a:lnSpc>
                  <a:spcPct val="80000"/>
                </a:lnSpc>
              </a:pPr>
              <a:r>
                <a:rPr lang="en-US" sz="800" dirty="0"/>
                <a:t>15</a:t>
              </a:r>
            </a:p>
            <a:p>
              <a:pPr algn="ctr">
                <a:lnSpc>
                  <a:spcPct val="80000"/>
                </a:lnSpc>
              </a:pPr>
              <a:r>
                <a:rPr lang="en-US" sz="800" dirty="0"/>
                <a:t>16</a:t>
              </a:r>
            </a:p>
            <a:p>
              <a:pPr algn="ctr">
                <a:lnSpc>
                  <a:spcPct val="80000"/>
                </a:lnSpc>
              </a:pPr>
              <a:r>
                <a:rPr lang="en-US" sz="800" dirty="0"/>
                <a:t>17</a:t>
              </a:r>
            </a:p>
          </p:txBody>
        </p:sp>
        <p:sp>
          <p:nvSpPr>
            <p:cNvPr id="186" name="Rectangle 169"/>
            <p:cNvSpPr/>
            <p:nvPr/>
          </p:nvSpPr>
          <p:spPr>
            <a:xfrm rot="16200000">
              <a:off x="3287218" y="1854889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7" name="Rectangle 170"/>
            <p:cNvSpPr/>
            <p:nvPr/>
          </p:nvSpPr>
          <p:spPr>
            <a:xfrm rot="16200000">
              <a:off x="3287218" y="196486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8" name="Rectangle 171"/>
            <p:cNvSpPr/>
            <p:nvPr/>
          </p:nvSpPr>
          <p:spPr>
            <a:xfrm rot="16200000">
              <a:off x="2740911" y="1745256"/>
              <a:ext cx="112297" cy="280739"/>
            </a:xfrm>
            <a:prstGeom prst="rect">
              <a:avLst/>
            </a:prstGeom>
            <a:solidFill>
              <a:srgbClr val="002C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9" name="Rectangle 172"/>
            <p:cNvSpPr/>
            <p:nvPr/>
          </p:nvSpPr>
          <p:spPr>
            <a:xfrm rot="16200000">
              <a:off x="2740971" y="1638369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90" name="Rectangle 173"/>
            <p:cNvSpPr/>
            <p:nvPr/>
          </p:nvSpPr>
          <p:spPr>
            <a:xfrm rot="16200000">
              <a:off x="2740971" y="1526072"/>
              <a:ext cx="112297" cy="280739"/>
            </a:xfrm>
            <a:prstGeom prst="rect">
              <a:avLst/>
            </a:prstGeom>
            <a:solidFill>
              <a:srgbClr val="002C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91" name="Rectangle 174"/>
            <p:cNvSpPr/>
            <p:nvPr/>
          </p:nvSpPr>
          <p:spPr>
            <a:xfrm rot="16200000">
              <a:off x="2740971" y="142385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92" name="Rectangle 175"/>
            <p:cNvSpPr/>
            <p:nvPr/>
          </p:nvSpPr>
          <p:spPr>
            <a:xfrm rot="16200000">
              <a:off x="2740971" y="131156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93" name="Rectangle 176"/>
            <p:cNvSpPr/>
            <p:nvPr/>
          </p:nvSpPr>
          <p:spPr>
            <a:xfrm rot="16200000">
              <a:off x="2741031" y="120467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94" name="Rectangle 177"/>
            <p:cNvSpPr/>
            <p:nvPr/>
          </p:nvSpPr>
          <p:spPr>
            <a:xfrm rot="16200000">
              <a:off x="2741031" y="109237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95" name="Rectangle 178"/>
            <p:cNvSpPr/>
            <p:nvPr/>
          </p:nvSpPr>
          <p:spPr>
            <a:xfrm rot="16200000">
              <a:off x="2741031" y="97840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96" name="Rectangle 179"/>
            <p:cNvSpPr/>
            <p:nvPr/>
          </p:nvSpPr>
          <p:spPr>
            <a:xfrm rot="16200000">
              <a:off x="2741031" y="86611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97" name="Rectangle 180"/>
            <p:cNvSpPr/>
            <p:nvPr/>
          </p:nvSpPr>
          <p:spPr>
            <a:xfrm rot="16200000">
              <a:off x="2741091" y="75922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00" name="Rectangle 181"/>
            <p:cNvSpPr/>
            <p:nvPr/>
          </p:nvSpPr>
          <p:spPr>
            <a:xfrm rot="16200000">
              <a:off x="2741091" y="64692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01" name="Rectangle 182"/>
            <p:cNvSpPr/>
            <p:nvPr/>
          </p:nvSpPr>
          <p:spPr>
            <a:xfrm rot="16200000">
              <a:off x="2740791" y="53407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02" name="Rectangle 183"/>
            <p:cNvSpPr/>
            <p:nvPr/>
          </p:nvSpPr>
          <p:spPr>
            <a:xfrm rot="16200000">
              <a:off x="2740791" y="42178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04" name="Rectangle 184"/>
            <p:cNvSpPr/>
            <p:nvPr/>
          </p:nvSpPr>
          <p:spPr>
            <a:xfrm rot="16200000">
              <a:off x="2740851" y="314894"/>
              <a:ext cx="112297" cy="280739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06" name="Rectangle 185"/>
            <p:cNvSpPr/>
            <p:nvPr/>
          </p:nvSpPr>
          <p:spPr>
            <a:xfrm rot="16200000">
              <a:off x="2740851" y="20259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07" name="Rectangle 186"/>
            <p:cNvSpPr/>
            <p:nvPr/>
          </p:nvSpPr>
          <p:spPr>
            <a:xfrm rot="16200000">
              <a:off x="2740791" y="1854889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08" name="Rectangle 187"/>
            <p:cNvSpPr/>
            <p:nvPr/>
          </p:nvSpPr>
          <p:spPr>
            <a:xfrm rot="16200000">
              <a:off x="2740791" y="196486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213" name="TextBox 189"/>
          <p:cNvSpPr txBox="1"/>
          <p:nvPr/>
        </p:nvSpPr>
        <p:spPr>
          <a:xfrm>
            <a:off x="1001158" y="2997024"/>
            <a:ext cx="1163239" cy="2216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1           2           3           4</a:t>
            </a:r>
          </a:p>
        </p:txBody>
      </p:sp>
      <p:sp>
        <p:nvSpPr>
          <p:cNvPr id="214" name="TextBox 190"/>
          <p:cNvSpPr txBox="1"/>
          <p:nvPr/>
        </p:nvSpPr>
        <p:spPr>
          <a:xfrm>
            <a:off x="1009940" y="3659418"/>
            <a:ext cx="1163239" cy="2216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5           6          7            8</a:t>
            </a:r>
          </a:p>
        </p:txBody>
      </p:sp>
      <p:sp>
        <p:nvSpPr>
          <p:cNvPr id="215" name="TextBox 191"/>
          <p:cNvSpPr txBox="1"/>
          <p:nvPr/>
        </p:nvSpPr>
        <p:spPr>
          <a:xfrm>
            <a:off x="1017241" y="4798028"/>
            <a:ext cx="1183033" cy="2216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9          10        11         12</a:t>
            </a:r>
          </a:p>
        </p:txBody>
      </p:sp>
      <p:sp>
        <p:nvSpPr>
          <p:cNvPr id="216" name="TextBox 192"/>
          <p:cNvSpPr txBox="1"/>
          <p:nvPr/>
        </p:nvSpPr>
        <p:spPr>
          <a:xfrm>
            <a:off x="986473" y="5462590"/>
            <a:ext cx="1212724" cy="2216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13         14         15        16</a:t>
            </a:r>
          </a:p>
        </p:txBody>
      </p:sp>
      <p:grpSp>
        <p:nvGrpSpPr>
          <p:cNvPr id="217" name="Group 193"/>
          <p:cNvGrpSpPr/>
          <p:nvPr/>
        </p:nvGrpSpPr>
        <p:grpSpPr>
          <a:xfrm>
            <a:off x="957963" y="2531465"/>
            <a:ext cx="1202558" cy="903903"/>
            <a:chOff x="732212" y="2538718"/>
            <a:chExt cx="1367342" cy="1027763"/>
          </a:xfrm>
        </p:grpSpPr>
        <p:sp>
          <p:nvSpPr>
            <p:cNvPr id="287" name="Oval 286"/>
            <p:cNvSpPr/>
            <p:nvPr/>
          </p:nvSpPr>
          <p:spPr>
            <a:xfrm>
              <a:off x="833787" y="2627455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Rectangle 376"/>
            <p:cNvSpPr/>
            <p:nvPr/>
          </p:nvSpPr>
          <p:spPr>
            <a:xfrm>
              <a:off x="732212" y="2538718"/>
              <a:ext cx="1367342" cy="10277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Oval 288"/>
            <p:cNvSpPr/>
            <p:nvPr/>
          </p:nvSpPr>
          <p:spPr>
            <a:xfrm>
              <a:off x="833787" y="290730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Oval 289"/>
            <p:cNvSpPr/>
            <p:nvPr/>
          </p:nvSpPr>
          <p:spPr>
            <a:xfrm>
              <a:off x="1165827" y="262749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Oval 290"/>
            <p:cNvSpPr/>
            <p:nvPr/>
          </p:nvSpPr>
          <p:spPr>
            <a:xfrm>
              <a:off x="1165827" y="290730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Oval 291"/>
            <p:cNvSpPr/>
            <p:nvPr/>
          </p:nvSpPr>
          <p:spPr>
            <a:xfrm>
              <a:off x="1502389" y="290730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Oval 292"/>
            <p:cNvSpPr/>
            <p:nvPr/>
          </p:nvSpPr>
          <p:spPr>
            <a:xfrm>
              <a:off x="1502389" y="262749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Oval 295"/>
            <p:cNvSpPr/>
            <p:nvPr/>
          </p:nvSpPr>
          <p:spPr>
            <a:xfrm>
              <a:off x="1853122" y="262749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Oval 301"/>
            <p:cNvSpPr/>
            <p:nvPr/>
          </p:nvSpPr>
          <p:spPr>
            <a:xfrm>
              <a:off x="1853122" y="290730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Oval 306"/>
            <p:cNvSpPr/>
            <p:nvPr/>
          </p:nvSpPr>
          <p:spPr>
            <a:xfrm>
              <a:off x="833787" y="3348077"/>
              <a:ext cx="139053" cy="140000"/>
            </a:xfrm>
            <a:prstGeom prst="ellipse">
              <a:avLst/>
            </a:prstGeom>
            <a:solidFill>
              <a:srgbClr val="002CFF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Oval 307"/>
            <p:cNvSpPr/>
            <p:nvPr/>
          </p:nvSpPr>
          <p:spPr>
            <a:xfrm>
              <a:off x="1165827" y="334807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Oval 311"/>
            <p:cNvSpPr/>
            <p:nvPr/>
          </p:nvSpPr>
          <p:spPr>
            <a:xfrm>
              <a:off x="1502389" y="3348077"/>
              <a:ext cx="139053" cy="140000"/>
            </a:xfrm>
            <a:prstGeom prst="ellipse">
              <a:avLst/>
            </a:prstGeom>
            <a:solidFill>
              <a:srgbClr val="002CFF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Oval 312"/>
            <p:cNvSpPr/>
            <p:nvPr/>
          </p:nvSpPr>
          <p:spPr>
            <a:xfrm>
              <a:off x="1853122" y="334807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8" name="Group 194"/>
          <p:cNvGrpSpPr/>
          <p:nvPr/>
        </p:nvGrpSpPr>
        <p:grpSpPr>
          <a:xfrm>
            <a:off x="958931" y="3435368"/>
            <a:ext cx="1202558" cy="903903"/>
            <a:chOff x="732212" y="2538718"/>
            <a:chExt cx="1367342" cy="1027763"/>
          </a:xfrm>
        </p:grpSpPr>
        <p:sp>
          <p:nvSpPr>
            <p:cNvPr id="268" name="Oval 267"/>
            <p:cNvSpPr/>
            <p:nvPr/>
          </p:nvSpPr>
          <p:spPr>
            <a:xfrm>
              <a:off x="833787" y="2627455"/>
              <a:ext cx="139053" cy="140000"/>
            </a:xfrm>
            <a:prstGeom prst="ellipse">
              <a:avLst/>
            </a:prstGeom>
            <a:solidFill>
              <a:srgbClr val="002CFF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Rectangle 224"/>
            <p:cNvSpPr/>
            <p:nvPr/>
          </p:nvSpPr>
          <p:spPr>
            <a:xfrm>
              <a:off x="732212" y="2538718"/>
              <a:ext cx="1367342" cy="10277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Oval 271"/>
            <p:cNvSpPr/>
            <p:nvPr/>
          </p:nvSpPr>
          <p:spPr>
            <a:xfrm>
              <a:off x="833787" y="3087882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Oval 273"/>
            <p:cNvSpPr/>
            <p:nvPr/>
          </p:nvSpPr>
          <p:spPr>
            <a:xfrm>
              <a:off x="1165827" y="262749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Oval 275"/>
            <p:cNvSpPr/>
            <p:nvPr/>
          </p:nvSpPr>
          <p:spPr>
            <a:xfrm>
              <a:off x="1165827" y="3087882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Oval 277"/>
            <p:cNvSpPr/>
            <p:nvPr/>
          </p:nvSpPr>
          <p:spPr>
            <a:xfrm>
              <a:off x="1502389" y="3087882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Oval 278"/>
            <p:cNvSpPr/>
            <p:nvPr/>
          </p:nvSpPr>
          <p:spPr>
            <a:xfrm>
              <a:off x="1502389" y="2627498"/>
              <a:ext cx="139053" cy="140000"/>
            </a:xfrm>
            <a:prstGeom prst="ellipse">
              <a:avLst/>
            </a:prstGeom>
            <a:solidFill>
              <a:srgbClr val="002CFF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Oval 279"/>
            <p:cNvSpPr/>
            <p:nvPr/>
          </p:nvSpPr>
          <p:spPr>
            <a:xfrm>
              <a:off x="1853122" y="262749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Oval 280"/>
            <p:cNvSpPr/>
            <p:nvPr/>
          </p:nvSpPr>
          <p:spPr>
            <a:xfrm>
              <a:off x="1853122" y="3087882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Oval 281"/>
            <p:cNvSpPr/>
            <p:nvPr/>
          </p:nvSpPr>
          <p:spPr>
            <a:xfrm>
              <a:off x="833787" y="334807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Oval 282"/>
            <p:cNvSpPr/>
            <p:nvPr/>
          </p:nvSpPr>
          <p:spPr>
            <a:xfrm>
              <a:off x="1165827" y="334807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Oval 283"/>
            <p:cNvSpPr/>
            <p:nvPr/>
          </p:nvSpPr>
          <p:spPr>
            <a:xfrm>
              <a:off x="1502389" y="334807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Oval 285"/>
            <p:cNvSpPr/>
            <p:nvPr/>
          </p:nvSpPr>
          <p:spPr>
            <a:xfrm>
              <a:off x="1853122" y="334807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9" name="Group 195"/>
          <p:cNvGrpSpPr/>
          <p:nvPr/>
        </p:nvGrpSpPr>
        <p:grpSpPr>
          <a:xfrm>
            <a:off x="969273" y="4335582"/>
            <a:ext cx="1202558" cy="903903"/>
            <a:chOff x="732212" y="2538718"/>
            <a:chExt cx="1367342" cy="1027763"/>
          </a:xfrm>
        </p:grpSpPr>
        <p:sp>
          <p:nvSpPr>
            <p:cNvPr id="240" name="Oval 239"/>
            <p:cNvSpPr/>
            <p:nvPr/>
          </p:nvSpPr>
          <p:spPr>
            <a:xfrm>
              <a:off x="833787" y="2627455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Rectangle 211"/>
            <p:cNvSpPr/>
            <p:nvPr/>
          </p:nvSpPr>
          <p:spPr>
            <a:xfrm>
              <a:off x="732212" y="2538718"/>
              <a:ext cx="1367342" cy="10277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Oval 241"/>
            <p:cNvSpPr/>
            <p:nvPr/>
          </p:nvSpPr>
          <p:spPr>
            <a:xfrm>
              <a:off x="833787" y="290730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Oval 243"/>
            <p:cNvSpPr/>
            <p:nvPr/>
          </p:nvSpPr>
          <p:spPr>
            <a:xfrm>
              <a:off x="1165827" y="262749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Oval 251"/>
            <p:cNvSpPr/>
            <p:nvPr/>
          </p:nvSpPr>
          <p:spPr>
            <a:xfrm>
              <a:off x="1165827" y="290730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Oval 252"/>
            <p:cNvSpPr/>
            <p:nvPr/>
          </p:nvSpPr>
          <p:spPr>
            <a:xfrm>
              <a:off x="1502389" y="290730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Oval 254"/>
            <p:cNvSpPr/>
            <p:nvPr/>
          </p:nvSpPr>
          <p:spPr>
            <a:xfrm>
              <a:off x="1502389" y="262749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Oval 256"/>
            <p:cNvSpPr/>
            <p:nvPr/>
          </p:nvSpPr>
          <p:spPr>
            <a:xfrm>
              <a:off x="1853122" y="262749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Oval 259"/>
            <p:cNvSpPr/>
            <p:nvPr/>
          </p:nvSpPr>
          <p:spPr>
            <a:xfrm>
              <a:off x="1853122" y="290730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Oval 260"/>
            <p:cNvSpPr/>
            <p:nvPr/>
          </p:nvSpPr>
          <p:spPr>
            <a:xfrm>
              <a:off x="833787" y="334807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Oval 262"/>
            <p:cNvSpPr/>
            <p:nvPr/>
          </p:nvSpPr>
          <p:spPr>
            <a:xfrm>
              <a:off x="1165827" y="334807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Oval 263"/>
            <p:cNvSpPr/>
            <p:nvPr/>
          </p:nvSpPr>
          <p:spPr>
            <a:xfrm>
              <a:off x="1502389" y="334807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Oval 265"/>
            <p:cNvSpPr/>
            <p:nvPr/>
          </p:nvSpPr>
          <p:spPr>
            <a:xfrm>
              <a:off x="1853122" y="334807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0" name="Group 196"/>
          <p:cNvGrpSpPr/>
          <p:nvPr/>
        </p:nvGrpSpPr>
        <p:grpSpPr>
          <a:xfrm>
            <a:off x="970242" y="5239484"/>
            <a:ext cx="1202558" cy="903903"/>
            <a:chOff x="732212" y="2538718"/>
            <a:chExt cx="1367342" cy="1027763"/>
          </a:xfrm>
        </p:grpSpPr>
        <p:sp>
          <p:nvSpPr>
            <p:cNvPr id="221" name="Oval 220"/>
            <p:cNvSpPr/>
            <p:nvPr/>
          </p:nvSpPr>
          <p:spPr>
            <a:xfrm>
              <a:off x="833787" y="2627455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Rectangle 198"/>
            <p:cNvSpPr/>
            <p:nvPr/>
          </p:nvSpPr>
          <p:spPr>
            <a:xfrm>
              <a:off x="732212" y="2538718"/>
              <a:ext cx="1367342" cy="10277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Oval 225"/>
            <p:cNvSpPr/>
            <p:nvPr/>
          </p:nvSpPr>
          <p:spPr>
            <a:xfrm>
              <a:off x="833787" y="3087882"/>
              <a:ext cx="139053" cy="140000"/>
            </a:xfrm>
            <a:prstGeom prst="ellipse">
              <a:avLst/>
            </a:prstGeom>
            <a:solidFill>
              <a:srgbClr val="FF0000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Oval 227"/>
            <p:cNvSpPr/>
            <p:nvPr/>
          </p:nvSpPr>
          <p:spPr>
            <a:xfrm>
              <a:off x="1165827" y="262749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Oval 228"/>
            <p:cNvSpPr/>
            <p:nvPr/>
          </p:nvSpPr>
          <p:spPr>
            <a:xfrm>
              <a:off x="1165827" y="3087882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Oval 229"/>
            <p:cNvSpPr/>
            <p:nvPr/>
          </p:nvSpPr>
          <p:spPr>
            <a:xfrm>
              <a:off x="1502389" y="3087882"/>
              <a:ext cx="139053" cy="140000"/>
            </a:xfrm>
            <a:prstGeom prst="ellipse">
              <a:avLst/>
            </a:prstGeom>
            <a:solidFill>
              <a:srgbClr val="FF0000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Oval 230"/>
            <p:cNvSpPr/>
            <p:nvPr/>
          </p:nvSpPr>
          <p:spPr>
            <a:xfrm>
              <a:off x="1502389" y="262749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Oval 231"/>
            <p:cNvSpPr/>
            <p:nvPr/>
          </p:nvSpPr>
          <p:spPr>
            <a:xfrm>
              <a:off x="1853122" y="262749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Oval 232"/>
            <p:cNvSpPr/>
            <p:nvPr/>
          </p:nvSpPr>
          <p:spPr>
            <a:xfrm>
              <a:off x="1853122" y="3087882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Oval 233"/>
            <p:cNvSpPr/>
            <p:nvPr/>
          </p:nvSpPr>
          <p:spPr>
            <a:xfrm>
              <a:off x="833787" y="334807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Oval 234"/>
            <p:cNvSpPr/>
            <p:nvPr/>
          </p:nvSpPr>
          <p:spPr>
            <a:xfrm>
              <a:off x="1165827" y="334807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Oval 235"/>
            <p:cNvSpPr/>
            <p:nvPr/>
          </p:nvSpPr>
          <p:spPr>
            <a:xfrm>
              <a:off x="1502389" y="334807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Oval 236"/>
            <p:cNvSpPr/>
            <p:nvPr/>
          </p:nvSpPr>
          <p:spPr>
            <a:xfrm>
              <a:off x="1853122" y="334807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hteck 1"/>
          <p:cNvSpPr/>
          <p:nvPr/>
        </p:nvSpPr>
        <p:spPr>
          <a:xfrm>
            <a:off x="994189" y="294263"/>
            <a:ext cx="10865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err="1"/>
              <a:t>LeCroy</a:t>
            </a:r>
            <a:r>
              <a:rPr lang="en-US" sz="1400" dirty="0"/>
              <a:t> 4616</a:t>
            </a:r>
          </a:p>
        </p:txBody>
      </p:sp>
      <p:sp>
        <p:nvSpPr>
          <p:cNvPr id="424" name="TextBox 506"/>
          <p:cNvSpPr txBox="1"/>
          <p:nvPr/>
        </p:nvSpPr>
        <p:spPr>
          <a:xfrm>
            <a:off x="57770" y="2126097"/>
            <a:ext cx="783010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TDC Gate</a:t>
            </a:r>
          </a:p>
        </p:txBody>
      </p:sp>
      <p:cxnSp>
        <p:nvCxnSpPr>
          <p:cNvPr id="425" name="Straight Connector 507"/>
          <p:cNvCxnSpPr>
            <a:stCxn id="424" idx="3"/>
            <a:endCxn id="188" idx="0"/>
          </p:cNvCxnSpPr>
          <p:nvPr/>
        </p:nvCxnSpPr>
        <p:spPr>
          <a:xfrm flipV="1">
            <a:off x="840782" y="2186874"/>
            <a:ext cx="347559" cy="66183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6" name="TextBox 508"/>
          <p:cNvSpPr txBox="1"/>
          <p:nvPr/>
        </p:nvSpPr>
        <p:spPr>
          <a:xfrm>
            <a:off x="60866" y="1826632"/>
            <a:ext cx="780072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ADC Gate</a:t>
            </a:r>
          </a:p>
        </p:txBody>
      </p:sp>
      <p:cxnSp>
        <p:nvCxnSpPr>
          <p:cNvPr id="427" name="Straight Connector 511"/>
          <p:cNvCxnSpPr>
            <a:stCxn id="426" idx="3"/>
            <a:endCxn id="190" idx="0"/>
          </p:cNvCxnSpPr>
          <p:nvPr/>
        </p:nvCxnSpPr>
        <p:spPr>
          <a:xfrm>
            <a:off x="840938" y="1953592"/>
            <a:ext cx="347454" cy="40513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8" name="Rectangle 248"/>
          <p:cNvSpPr/>
          <p:nvPr/>
        </p:nvSpPr>
        <p:spPr>
          <a:xfrm>
            <a:off x="3117410" y="303778"/>
            <a:ext cx="1487295" cy="4102653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TextBox 263"/>
          <p:cNvSpPr txBox="1"/>
          <p:nvPr/>
        </p:nvSpPr>
        <p:spPr>
          <a:xfrm>
            <a:off x="3378808" y="303778"/>
            <a:ext cx="945900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Dual Gate </a:t>
            </a:r>
          </a:p>
          <a:p>
            <a:pPr algn="ctr"/>
            <a:r>
              <a:rPr lang="en-US" sz="1400" dirty="0"/>
              <a:t>Generator</a:t>
            </a:r>
          </a:p>
          <a:p>
            <a:pPr algn="ctr"/>
            <a:endParaRPr lang="en-US" sz="1100" dirty="0"/>
          </a:p>
        </p:txBody>
      </p:sp>
      <p:grpSp>
        <p:nvGrpSpPr>
          <p:cNvPr id="430" name="Group 265"/>
          <p:cNvGrpSpPr/>
          <p:nvPr/>
        </p:nvGrpSpPr>
        <p:grpSpPr>
          <a:xfrm>
            <a:off x="3117410" y="2596084"/>
            <a:ext cx="1487295" cy="1800034"/>
            <a:chOff x="3836282" y="4930834"/>
            <a:chExt cx="1487295" cy="1800034"/>
          </a:xfrm>
        </p:grpSpPr>
        <p:sp>
          <p:nvSpPr>
            <p:cNvPr id="431" name="Rectangle 266"/>
            <p:cNvSpPr/>
            <p:nvPr/>
          </p:nvSpPr>
          <p:spPr>
            <a:xfrm>
              <a:off x="3836282" y="4930834"/>
              <a:ext cx="1487295" cy="1800034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2" name="Oval 431"/>
            <p:cNvSpPr/>
            <p:nvPr/>
          </p:nvSpPr>
          <p:spPr>
            <a:xfrm>
              <a:off x="4941899" y="6454834"/>
              <a:ext cx="139053" cy="140000"/>
            </a:xfrm>
            <a:prstGeom prst="ellipse">
              <a:avLst/>
            </a:prstGeom>
            <a:solidFill>
              <a:srgbClr val="FF0000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3" name="Oval 432"/>
            <p:cNvSpPr/>
            <p:nvPr/>
          </p:nvSpPr>
          <p:spPr>
            <a:xfrm>
              <a:off x="4941899" y="61152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4" name="Oval 433"/>
            <p:cNvSpPr/>
            <p:nvPr/>
          </p:nvSpPr>
          <p:spPr>
            <a:xfrm>
              <a:off x="4041727" y="645848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5" name="Oval 434"/>
            <p:cNvSpPr/>
            <p:nvPr/>
          </p:nvSpPr>
          <p:spPr>
            <a:xfrm>
              <a:off x="4500946" y="6454834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Oval 435"/>
            <p:cNvSpPr/>
            <p:nvPr/>
          </p:nvSpPr>
          <p:spPr>
            <a:xfrm>
              <a:off x="4500946" y="61152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7" name="Oval 436"/>
            <p:cNvSpPr/>
            <p:nvPr/>
          </p:nvSpPr>
          <p:spPr>
            <a:xfrm>
              <a:off x="4041727" y="61152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8" name="Oval 437"/>
            <p:cNvSpPr/>
            <p:nvPr/>
          </p:nvSpPr>
          <p:spPr>
            <a:xfrm>
              <a:off x="4941899" y="577332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9" name="Oval 438"/>
            <p:cNvSpPr/>
            <p:nvPr/>
          </p:nvSpPr>
          <p:spPr>
            <a:xfrm>
              <a:off x="4527107" y="5804296"/>
              <a:ext cx="69527" cy="70000"/>
            </a:xfrm>
            <a:prstGeom prst="ellipse">
              <a:avLst/>
            </a:prstGeom>
            <a:solidFill>
              <a:srgbClr val="FF0000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0" name="Oval 439"/>
            <p:cNvSpPr/>
            <p:nvPr/>
          </p:nvSpPr>
          <p:spPr>
            <a:xfrm>
              <a:off x="4041727" y="5773321"/>
              <a:ext cx="139053" cy="140000"/>
            </a:xfrm>
            <a:prstGeom prst="ellipse">
              <a:avLst/>
            </a:prstGeom>
            <a:solidFill>
              <a:srgbClr val="002CFF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41" name="Group 283"/>
            <p:cNvGrpSpPr/>
            <p:nvPr/>
          </p:nvGrpSpPr>
          <p:grpSpPr>
            <a:xfrm>
              <a:off x="4337370" y="5074488"/>
              <a:ext cx="451435" cy="454509"/>
              <a:chOff x="5526858" y="4818704"/>
              <a:chExt cx="451435" cy="454509"/>
            </a:xfrm>
          </p:grpSpPr>
          <p:sp>
            <p:nvSpPr>
              <p:cNvPr id="455" name="Oval 454"/>
              <p:cNvSpPr/>
              <p:nvPr/>
            </p:nvSpPr>
            <p:spPr>
              <a:xfrm>
                <a:off x="5526858" y="4818704"/>
                <a:ext cx="451435" cy="454509"/>
              </a:xfrm>
              <a:prstGeom prst="ellipse">
                <a:avLst/>
              </a:prstGeom>
              <a:solidFill>
                <a:schemeClr val="bg1"/>
              </a:solidFill>
              <a:ln w="63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6" name="Oval 455"/>
              <p:cNvSpPr/>
              <p:nvPr/>
            </p:nvSpPr>
            <p:spPr>
              <a:xfrm>
                <a:off x="5579522" y="4872561"/>
                <a:ext cx="342401" cy="344733"/>
              </a:xfrm>
              <a:prstGeom prst="ellipse">
                <a:avLst/>
              </a:prstGeom>
              <a:solidFill>
                <a:schemeClr val="bg1"/>
              </a:solidFill>
              <a:ln w="63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57" name="Straight Connector 305"/>
              <p:cNvCxnSpPr/>
              <p:nvPr/>
            </p:nvCxnSpPr>
            <p:spPr>
              <a:xfrm flipH="1">
                <a:off x="5629665" y="5116324"/>
                <a:ext cx="50143" cy="5048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2" name="TextBox 284"/>
            <p:cNvSpPr txBox="1"/>
            <p:nvPr/>
          </p:nvSpPr>
          <p:spPr>
            <a:xfrm>
              <a:off x="3939725" y="5626874"/>
              <a:ext cx="123885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rgbClr val="0000FF"/>
                  </a:solidFill>
                </a:rPr>
                <a:t>start                  busy                  stop</a:t>
              </a:r>
            </a:p>
          </p:txBody>
        </p:sp>
        <p:cxnSp>
          <p:nvCxnSpPr>
            <p:cNvPr id="443" name="Straight Connector 285"/>
            <p:cNvCxnSpPr/>
            <p:nvPr/>
          </p:nvCxnSpPr>
          <p:spPr>
            <a:xfrm>
              <a:off x="4226168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Straight Connector 286"/>
            <p:cNvCxnSpPr/>
            <p:nvPr/>
          </p:nvCxnSpPr>
          <p:spPr>
            <a:xfrm>
              <a:off x="3994471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Straight Connector 287"/>
            <p:cNvCxnSpPr/>
            <p:nvPr/>
          </p:nvCxnSpPr>
          <p:spPr>
            <a:xfrm>
              <a:off x="4448946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Straight Connector 288"/>
            <p:cNvCxnSpPr/>
            <p:nvPr/>
          </p:nvCxnSpPr>
          <p:spPr>
            <a:xfrm>
              <a:off x="5134127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Straight Connector 289"/>
            <p:cNvCxnSpPr/>
            <p:nvPr/>
          </p:nvCxnSpPr>
          <p:spPr>
            <a:xfrm>
              <a:off x="3986789" y="6374147"/>
              <a:ext cx="239379" cy="0"/>
            </a:xfrm>
            <a:prstGeom prst="line">
              <a:avLst/>
            </a:prstGeom>
            <a:ln w="12700" cmpd="sng">
              <a:solidFill>
                <a:srgbClr val="0000FF"/>
              </a:solidFill>
              <a:prstDash val="solid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Straight Connector 290"/>
            <p:cNvCxnSpPr/>
            <p:nvPr/>
          </p:nvCxnSpPr>
          <p:spPr>
            <a:xfrm>
              <a:off x="4448946" y="6374147"/>
              <a:ext cx="685181" cy="0"/>
            </a:xfrm>
            <a:prstGeom prst="line">
              <a:avLst/>
            </a:prstGeom>
            <a:ln w="12700" cmpd="sng">
              <a:solidFill>
                <a:srgbClr val="0000FF"/>
              </a:solidFill>
              <a:prstDash val="solid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9" name="TextBox 292"/>
            <p:cNvSpPr txBox="1"/>
            <p:nvPr/>
          </p:nvSpPr>
          <p:spPr>
            <a:xfrm>
              <a:off x="3986929" y="6237148"/>
              <a:ext cx="95835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rgbClr val="0000FF"/>
                  </a:solidFill>
                </a:rPr>
                <a:t>in                                   out</a:t>
              </a:r>
            </a:p>
          </p:txBody>
        </p:sp>
        <p:sp>
          <p:nvSpPr>
            <p:cNvPr id="450" name="TextBox 293"/>
            <p:cNvSpPr txBox="1"/>
            <p:nvPr/>
          </p:nvSpPr>
          <p:spPr>
            <a:xfrm>
              <a:off x="3923946" y="6546202"/>
              <a:ext cx="1261884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rgbClr val="0000FF"/>
                  </a:solidFill>
                </a:rPr>
                <a:t>BLANK                  TTL                  DEL</a:t>
              </a:r>
            </a:p>
          </p:txBody>
        </p:sp>
        <p:sp>
          <p:nvSpPr>
            <p:cNvPr id="451" name="TextBox 296"/>
            <p:cNvSpPr txBox="1"/>
            <p:nvPr/>
          </p:nvSpPr>
          <p:spPr>
            <a:xfrm>
              <a:off x="3976628" y="5971548"/>
              <a:ext cx="121058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rgbClr val="0000FF"/>
                  </a:solidFill>
                </a:rPr>
                <a:t>OR                    NIM                  NIM</a:t>
              </a:r>
            </a:p>
          </p:txBody>
        </p:sp>
        <p:cxnSp>
          <p:nvCxnSpPr>
            <p:cNvPr id="452" name="Straight Connector 298"/>
            <p:cNvCxnSpPr/>
            <p:nvPr/>
          </p:nvCxnSpPr>
          <p:spPr>
            <a:xfrm>
              <a:off x="4494359" y="6029262"/>
              <a:ext cx="145640" cy="0"/>
            </a:xfrm>
            <a:prstGeom prst="line">
              <a:avLst/>
            </a:prstGeom>
            <a:ln w="3175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3" name="Oval 452"/>
            <p:cNvSpPr/>
            <p:nvPr/>
          </p:nvSpPr>
          <p:spPr>
            <a:xfrm>
              <a:off x="4069907" y="5572246"/>
              <a:ext cx="69527" cy="70000"/>
            </a:xfrm>
            <a:prstGeom prst="ellipse">
              <a:avLst/>
            </a:prstGeom>
            <a:solidFill>
              <a:srgbClr val="FF0000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4" name="Oval 453"/>
            <p:cNvSpPr/>
            <p:nvPr/>
          </p:nvSpPr>
          <p:spPr>
            <a:xfrm>
              <a:off x="4976491" y="5574164"/>
              <a:ext cx="69527" cy="70000"/>
            </a:xfrm>
            <a:prstGeom prst="ellipse">
              <a:avLst/>
            </a:prstGeom>
            <a:solidFill>
              <a:srgbClr val="FF0000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8" name="Group 306"/>
          <p:cNvGrpSpPr/>
          <p:nvPr/>
        </p:nvGrpSpPr>
        <p:grpSpPr>
          <a:xfrm>
            <a:off x="3117410" y="796050"/>
            <a:ext cx="1487295" cy="1800034"/>
            <a:chOff x="3836282" y="4930834"/>
            <a:chExt cx="1487295" cy="1800034"/>
          </a:xfrm>
        </p:grpSpPr>
        <p:sp>
          <p:nvSpPr>
            <p:cNvPr id="459" name="Rectangle 307"/>
            <p:cNvSpPr/>
            <p:nvPr/>
          </p:nvSpPr>
          <p:spPr>
            <a:xfrm>
              <a:off x="3836282" y="4930834"/>
              <a:ext cx="1487295" cy="1800034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0" name="Oval 459"/>
            <p:cNvSpPr/>
            <p:nvPr/>
          </p:nvSpPr>
          <p:spPr>
            <a:xfrm>
              <a:off x="4941899" y="6454834"/>
              <a:ext cx="139053" cy="140000"/>
            </a:xfrm>
            <a:prstGeom prst="ellipse">
              <a:avLst/>
            </a:prstGeom>
            <a:solidFill>
              <a:srgbClr val="FF0000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1" name="Oval 460"/>
            <p:cNvSpPr/>
            <p:nvPr/>
          </p:nvSpPr>
          <p:spPr>
            <a:xfrm>
              <a:off x="4941899" y="61152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2" name="Oval 461"/>
            <p:cNvSpPr/>
            <p:nvPr/>
          </p:nvSpPr>
          <p:spPr>
            <a:xfrm>
              <a:off x="4041727" y="645848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3" name="Oval 462"/>
            <p:cNvSpPr/>
            <p:nvPr/>
          </p:nvSpPr>
          <p:spPr>
            <a:xfrm>
              <a:off x="4500946" y="6454834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4" name="Oval 463"/>
            <p:cNvSpPr/>
            <p:nvPr/>
          </p:nvSpPr>
          <p:spPr>
            <a:xfrm>
              <a:off x="4500946" y="61152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Oval 464"/>
            <p:cNvSpPr/>
            <p:nvPr/>
          </p:nvSpPr>
          <p:spPr>
            <a:xfrm>
              <a:off x="4041727" y="61152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6" name="Oval 465"/>
            <p:cNvSpPr/>
            <p:nvPr/>
          </p:nvSpPr>
          <p:spPr>
            <a:xfrm>
              <a:off x="4941899" y="577332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7" name="Oval 466"/>
            <p:cNvSpPr/>
            <p:nvPr/>
          </p:nvSpPr>
          <p:spPr>
            <a:xfrm>
              <a:off x="4527107" y="5804296"/>
              <a:ext cx="69527" cy="70000"/>
            </a:xfrm>
            <a:prstGeom prst="ellipse">
              <a:avLst/>
            </a:prstGeom>
            <a:solidFill>
              <a:srgbClr val="FF0000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8" name="Oval 467"/>
            <p:cNvSpPr/>
            <p:nvPr/>
          </p:nvSpPr>
          <p:spPr>
            <a:xfrm>
              <a:off x="4041727" y="5773321"/>
              <a:ext cx="139053" cy="140000"/>
            </a:xfrm>
            <a:prstGeom prst="ellipse">
              <a:avLst/>
            </a:prstGeom>
            <a:solidFill>
              <a:srgbClr val="002CFF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69" name="Group 323"/>
            <p:cNvGrpSpPr/>
            <p:nvPr/>
          </p:nvGrpSpPr>
          <p:grpSpPr>
            <a:xfrm>
              <a:off x="4337370" y="5074488"/>
              <a:ext cx="451435" cy="454509"/>
              <a:chOff x="5526858" y="4818704"/>
              <a:chExt cx="451435" cy="454509"/>
            </a:xfrm>
          </p:grpSpPr>
          <p:sp>
            <p:nvSpPr>
              <p:cNvPr id="483" name="Oval 482"/>
              <p:cNvSpPr/>
              <p:nvPr/>
            </p:nvSpPr>
            <p:spPr>
              <a:xfrm>
                <a:off x="5526858" y="4818704"/>
                <a:ext cx="451435" cy="454509"/>
              </a:xfrm>
              <a:prstGeom prst="ellipse">
                <a:avLst/>
              </a:prstGeom>
              <a:solidFill>
                <a:schemeClr val="bg1"/>
              </a:solidFill>
              <a:ln w="63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4" name="Oval 483"/>
              <p:cNvSpPr/>
              <p:nvPr/>
            </p:nvSpPr>
            <p:spPr>
              <a:xfrm>
                <a:off x="5579522" y="4872561"/>
                <a:ext cx="342401" cy="344733"/>
              </a:xfrm>
              <a:prstGeom prst="ellipse">
                <a:avLst/>
              </a:prstGeom>
              <a:solidFill>
                <a:schemeClr val="bg1"/>
              </a:solidFill>
              <a:ln w="63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85" name="Straight Connector 391"/>
              <p:cNvCxnSpPr/>
              <p:nvPr/>
            </p:nvCxnSpPr>
            <p:spPr>
              <a:xfrm flipH="1">
                <a:off x="5629665" y="5116324"/>
                <a:ext cx="50143" cy="5048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0" name="TextBox 324"/>
            <p:cNvSpPr txBox="1"/>
            <p:nvPr/>
          </p:nvSpPr>
          <p:spPr>
            <a:xfrm>
              <a:off x="3939725" y="5626874"/>
              <a:ext cx="123885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rgbClr val="0000FF"/>
                  </a:solidFill>
                </a:rPr>
                <a:t>start                  busy                  stop</a:t>
              </a:r>
            </a:p>
          </p:txBody>
        </p:sp>
        <p:cxnSp>
          <p:nvCxnSpPr>
            <p:cNvPr id="471" name="Straight Connector 326"/>
            <p:cNvCxnSpPr/>
            <p:nvPr/>
          </p:nvCxnSpPr>
          <p:spPr>
            <a:xfrm>
              <a:off x="4226168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Straight Connector 327"/>
            <p:cNvCxnSpPr/>
            <p:nvPr/>
          </p:nvCxnSpPr>
          <p:spPr>
            <a:xfrm>
              <a:off x="3994471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3" name="Straight Connector 328"/>
            <p:cNvCxnSpPr/>
            <p:nvPr/>
          </p:nvCxnSpPr>
          <p:spPr>
            <a:xfrm>
              <a:off x="4448946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Straight Connector 330"/>
            <p:cNvCxnSpPr/>
            <p:nvPr/>
          </p:nvCxnSpPr>
          <p:spPr>
            <a:xfrm>
              <a:off x="5134127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5" name="Straight Connector 331"/>
            <p:cNvCxnSpPr/>
            <p:nvPr/>
          </p:nvCxnSpPr>
          <p:spPr>
            <a:xfrm>
              <a:off x="3986789" y="6374147"/>
              <a:ext cx="239379" cy="0"/>
            </a:xfrm>
            <a:prstGeom prst="line">
              <a:avLst/>
            </a:prstGeom>
            <a:ln w="12700" cmpd="sng">
              <a:solidFill>
                <a:srgbClr val="0000FF"/>
              </a:solidFill>
              <a:prstDash val="solid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Straight Connector 332"/>
            <p:cNvCxnSpPr/>
            <p:nvPr/>
          </p:nvCxnSpPr>
          <p:spPr>
            <a:xfrm>
              <a:off x="4448946" y="6374147"/>
              <a:ext cx="685181" cy="0"/>
            </a:xfrm>
            <a:prstGeom prst="line">
              <a:avLst/>
            </a:prstGeom>
            <a:ln w="12700" cmpd="sng">
              <a:solidFill>
                <a:srgbClr val="0000FF"/>
              </a:solidFill>
              <a:prstDash val="solid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7" name="TextBox 333"/>
            <p:cNvSpPr txBox="1"/>
            <p:nvPr/>
          </p:nvSpPr>
          <p:spPr>
            <a:xfrm>
              <a:off x="3986929" y="6237148"/>
              <a:ext cx="95835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rgbClr val="0000FF"/>
                  </a:solidFill>
                </a:rPr>
                <a:t>in                                   out</a:t>
              </a:r>
            </a:p>
          </p:txBody>
        </p:sp>
        <p:sp>
          <p:nvSpPr>
            <p:cNvPr id="478" name="TextBox 335"/>
            <p:cNvSpPr txBox="1"/>
            <p:nvPr/>
          </p:nvSpPr>
          <p:spPr>
            <a:xfrm>
              <a:off x="3923946" y="6546202"/>
              <a:ext cx="1261884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rgbClr val="0000FF"/>
                  </a:solidFill>
                </a:rPr>
                <a:t>BLANK                  TTL                  DEL</a:t>
              </a:r>
            </a:p>
          </p:txBody>
        </p:sp>
        <p:sp>
          <p:nvSpPr>
            <p:cNvPr id="479" name="TextBox 336"/>
            <p:cNvSpPr txBox="1"/>
            <p:nvPr/>
          </p:nvSpPr>
          <p:spPr>
            <a:xfrm>
              <a:off x="3976628" y="5971548"/>
              <a:ext cx="121058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rgbClr val="0000FF"/>
                  </a:solidFill>
                </a:rPr>
                <a:t>OR                    NIM                  NIM</a:t>
              </a:r>
            </a:p>
          </p:txBody>
        </p:sp>
        <p:cxnSp>
          <p:nvCxnSpPr>
            <p:cNvPr id="480" name="Straight Connector 337"/>
            <p:cNvCxnSpPr/>
            <p:nvPr/>
          </p:nvCxnSpPr>
          <p:spPr>
            <a:xfrm>
              <a:off x="4494359" y="6029262"/>
              <a:ext cx="145640" cy="0"/>
            </a:xfrm>
            <a:prstGeom prst="line">
              <a:avLst/>
            </a:prstGeom>
            <a:ln w="3175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1" name="Oval 480"/>
            <p:cNvSpPr/>
            <p:nvPr/>
          </p:nvSpPr>
          <p:spPr>
            <a:xfrm>
              <a:off x="4069907" y="5572246"/>
              <a:ext cx="69527" cy="70000"/>
            </a:xfrm>
            <a:prstGeom prst="ellipse">
              <a:avLst/>
            </a:prstGeom>
            <a:solidFill>
              <a:srgbClr val="FF0000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2" name="Oval 481"/>
            <p:cNvSpPr/>
            <p:nvPr/>
          </p:nvSpPr>
          <p:spPr>
            <a:xfrm>
              <a:off x="4976491" y="5574164"/>
              <a:ext cx="69527" cy="70000"/>
            </a:xfrm>
            <a:prstGeom prst="ellipse">
              <a:avLst/>
            </a:prstGeom>
            <a:solidFill>
              <a:srgbClr val="FF0000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6" name="Rectangle 246"/>
          <p:cNvSpPr/>
          <p:nvPr/>
        </p:nvSpPr>
        <p:spPr>
          <a:xfrm>
            <a:off x="7216087" y="293852"/>
            <a:ext cx="1274209" cy="5097573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7" name="Group 12"/>
          <p:cNvGrpSpPr/>
          <p:nvPr/>
        </p:nvGrpSpPr>
        <p:grpSpPr>
          <a:xfrm>
            <a:off x="7199154" y="4789038"/>
            <a:ext cx="1274209" cy="602386"/>
            <a:chOff x="3006219" y="1087547"/>
            <a:chExt cx="1654175" cy="782016"/>
          </a:xfrm>
        </p:grpSpPr>
        <p:grpSp>
          <p:nvGrpSpPr>
            <p:cNvPr id="488" name="Group 2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490" name="Oval 489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1" name="Oval 490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2" name="Oval 491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3" name="Oval 492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4" name="Oval 493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5" name="Oval 494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6" name="Oval 495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7" name="Oval 496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89" name="Rectangle 11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8" name="Group 228"/>
          <p:cNvGrpSpPr/>
          <p:nvPr/>
        </p:nvGrpSpPr>
        <p:grpSpPr>
          <a:xfrm>
            <a:off x="7198906" y="4190223"/>
            <a:ext cx="1274209" cy="602386"/>
            <a:chOff x="3006219" y="1087547"/>
            <a:chExt cx="1654175" cy="782016"/>
          </a:xfrm>
        </p:grpSpPr>
        <p:grpSp>
          <p:nvGrpSpPr>
            <p:cNvPr id="499" name="Group 229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501" name="Oval 500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2" name="Oval 501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3" name="Oval 502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4" name="Oval 503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5" name="Oval 504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6" name="Oval 505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7" name="Oval 506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8" name="Oval 507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00" name="Rectangle 230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9" name="Group 239"/>
          <p:cNvGrpSpPr/>
          <p:nvPr/>
        </p:nvGrpSpPr>
        <p:grpSpPr>
          <a:xfrm>
            <a:off x="7197869" y="3592022"/>
            <a:ext cx="1274209" cy="602386"/>
            <a:chOff x="3006219" y="1087547"/>
            <a:chExt cx="1654175" cy="782016"/>
          </a:xfrm>
        </p:grpSpPr>
        <p:grpSp>
          <p:nvGrpSpPr>
            <p:cNvPr id="510" name="Group 240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512" name="Oval 511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3" name="Oval 512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4" name="Oval 513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5" name="Oval 514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6" name="Oval 515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7" name="Oval 516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8" name="Oval 517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9" name="Oval 518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11" name="Rectangle 241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0" name="Group 254"/>
          <p:cNvGrpSpPr/>
          <p:nvPr/>
        </p:nvGrpSpPr>
        <p:grpSpPr>
          <a:xfrm>
            <a:off x="7197621" y="2993207"/>
            <a:ext cx="1274209" cy="602386"/>
            <a:chOff x="3006219" y="1087547"/>
            <a:chExt cx="1654175" cy="782016"/>
          </a:xfrm>
        </p:grpSpPr>
        <p:grpSp>
          <p:nvGrpSpPr>
            <p:cNvPr id="521" name="Group 257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523" name="Oval 522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4" name="Oval 523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5" name="Oval 524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6" name="Oval 525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7" name="Oval 526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8" name="Oval 527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9" name="Oval 528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0" name="Oval 529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22" name="Rectangle 261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1" name="Group 282"/>
          <p:cNvGrpSpPr/>
          <p:nvPr/>
        </p:nvGrpSpPr>
        <p:grpSpPr>
          <a:xfrm>
            <a:off x="7206000" y="2388814"/>
            <a:ext cx="1274209" cy="602386"/>
            <a:chOff x="3006219" y="1087547"/>
            <a:chExt cx="1654175" cy="782016"/>
          </a:xfrm>
        </p:grpSpPr>
        <p:grpSp>
          <p:nvGrpSpPr>
            <p:cNvPr id="532" name="Group 291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534" name="Oval 533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5" name="Oval 534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6" name="Oval 535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7" name="Oval 536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8" name="Oval 537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9" name="Oval 538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0" name="Oval 539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1" name="Oval 540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33" name="Rectangle 294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2" name="Group 319"/>
          <p:cNvGrpSpPr/>
          <p:nvPr/>
        </p:nvGrpSpPr>
        <p:grpSpPr>
          <a:xfrm>
            <a:off x="7205752" y="1789999"/>
            <a:ext cx="1274209" cy="602386"/>
            <a:chOff x="3006219" y="1087547"/>
            <a:chExt cx="1654175" cy="782016"/>
          </a:xfrm>
        </p:grpSpPr>
        <p:grpSp>
          <p:nvGrpSpPr>
            <p:cNvPr id="543" name="Group 321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545" name="Oval 544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6" name="Oval 545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7" name="Oval 546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8" name="Oval 547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9" name="Oval 548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0" name="Oval 549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1" name="Oval 550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2" name="Oval 551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44" name="Rectangle 325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3" name="Group 345"/>
          <p:cNvGrpSpPr/>
          <p:nvPr/>
        </p:nvGrpSpPr>
        <p:grpSpPr>
          <a:xfrm>
            <a:off x="7204715" y="1191798"/>
            <a:ext cx="1274209" cy="602386"/>
            <a:chOff x="3006219" y="1087547"/>
            <a:chExt cx="1654175" cy="782016"/>
          </a:xfrm>
        </p:grpSpPr>
        <p:grpSp>
          <p:nvGrpSpPr>
            <p:cNvPr id="554" name="Group 346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556" name="Oval 555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7" name="Oval 556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8" name="Oval 557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9" name="Oval 558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0" name="Oval 559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1" name="Oval 560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2" name="Oval 561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3" name="Oval 562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55" name="Rectangle 347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4" name="Group 356"/>
          <p:cNvGrpSpPr/>
          <p:nvPr/>
        </p:nvGrpSpPr>
        <p:grpSpPr>
          <a:xfrm>
            <a:off x="7204467" y="592983"/>
            <a:ext cx="1274209" cy="602386"/>
            <a:chOff x="3006219" y="1087547"/>
            <a:chExt cx="1654175" cy="782016"/>
          </a:xfrm>
        </p:grpSpPr>
        <p:grpSp>
          <p:nvGrpSpPr>
            <p:cNvPr id="565" name="Group 357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567" name="Oval 566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8" name="Oval 567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9" name="Oval 568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0" name="Oval 569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1" name="Oval 570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2" name="Oval 571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3" name="Oval 572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4" name="Oval 573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66" name="Rectangle 358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5" name="Group 392"/>
          <p:cNvGrpSpPr/>
          <p:nvPr/>
        </p:nvGrpSpPr>
        <p:grpSpPr>
          <a:xfrm>
            <a:off x="5146388" y="3350780"/>
            <a:ext cx="1341429" cy="1327821"/>
            <a:chOff x="5769584" y="2241469"/>
            <a:chExt cx="1341429" cy="1327821"/>
          </a:xfrm>
        </p:grpSpPr>
        <p:sp>
          <p:nvSpPr>
            <p:cNvPr id="576" name="Oval 575"/>
            <p:cNvSpPr/>
            <p:nvPr/>
          </p:nvSpPr>
          <p:spPr>
            <a:xfrm>
              <a:off x="6809657" y="33637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7" name="Oval 576"/>
            <p:cNvSpPr/>
            <p:nvPr/>
          </p:nvSpPr>
          <p:spPr>
            <a:xfrm>
              <a:off x="6809657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8" name="Oval 577"/>
            <p:cNvSpPr/>
            <p:nvPr/>
          </p:nvSpPr>
          <p:spPr>
            <a:xfrm>
              <a:off x="5909485" y="3367385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9" name="Oval 578"/>
            <p:cNvSpPr/>
            <p:nvPr/>
          </p:nvSpPr>
          <p:spPr>
            <a:xfrm>
              <a:off x="6368704" y="33637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0" name="Oval 579"/>
            <p:cNvSpPr/>
            <p:nvPr/>
          </p:nvSpPr>
          <p:spPr>
            <a:xfrm>
              <a:off x="6368704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1" name="Oval 580"/>
            <p:cNvSpPr/>
            <p:nvPr/>
          </p:nvSpPr>
          <p:spPr>
            <a:xfrm>
              <a:off x="5909485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2" name="Oval 581"/>
            <p:cNvSpPr/>
            <p:nvPr/>
          </p:nvSpPr>
          <p:spPr>
            <a:xfrm>
              <a:off x="6809657" y="270868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3" name="Oval 582"/>
            <p:cNvSpPr/>
            <p:nvPr/>
          </p:nvSpPr>
          <p:spPr>
            <a:xfrm>
              <a:off x="6325650" y="2568117"/>
              <a:ext cx="231374" cy="232950"/>
            </a:xfrm>
            <a:prstGeom prst="ellipse">
              <a:avLst/>
            </a:prstGeom>
            <a:solidFill>
              <a:schemeClr val="bg1"/>
            </a:solidFill>
            <a:ln w="12700" cmpd="sng"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4" name="Oval 583"/>
            <p:cNvSpPr/>
            <p:nvPr/>
          </p:nvSpPr>
          <p:spPr>
            <a:xfrm>
              <a:off x="5909485" y="2703213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5" name="Oval 584"/>
            <p:cNvSpPr/>
            <p:nvPr/>
          </p:nvSpPr>
          <p:spPr>
            <a:xfrm>
              <a:off x="6809657" y="2387772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6" name="Oval 585"/>
            <p:cNvSpPr/>
            <p:nvPr/>
          </p:nvSpPr>
          <p:spPr>
            <a:xfrm>
              <a:off x="5909485" y="238229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7" name="TextBox 404"/>
            <p:cNvSpPr txBox="1"/>
            <p:nvPr/>
          </p:nvSpPr>
          <p:spPr>
            <a:xfrm>
              <a:off x="5865693" y="2241548"/>
              <a:ext cx="235962" cy="11741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A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B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C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D</a:t>
              </a:r>
            </a:p>
          </p:txBody>
        </p:sp>
        <p:sp>
          <p:nvSpPr>
            <p:cNvPr id="588" name="TextBox 405"/>
            <p:cNvSpPr txBox="1"/>
            <p:nvPr/>
          </p:nvSpPr>
          <p:spPr>
            <a:xfrm>
              <a:off x="6730585" y="2241469"/>
              <a:ext cx="291441" cy="841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out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out</a:t>
              </a:r>
            </a:p>
          </p:txBody>
        </p:sp>
        <p:cxnSp>
          <p:nvCxnSpPr>
            <p:cNvPr id="589" name="Straight Connector 406"/>
            <p:cNvCxnSpPr/>
            <p:nvPr/>
          </p:nvCxnSpPr>
          <p:spPr>
            <a:xfrm flipV="1">
              <a:off x="6879830" y="2527773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0" name="Straight Connector 407"/>
            <p:cNvCxnSpPr/>
            <p:nvPr/>
          </p:nvCxnSpPr>
          <p:spPr>
            <a:xfrm flipV="1">
              <a:off x="6879830" y="3182817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91" name="TextBox 408"/>
            <p:cNvSpPr txBox="1"/>
            <p:nvPr/>
          </p:nvSpPr>
          <p:spPr>
            <a:xfrm>
              <a:off x="6276384" y="2897618"/>
              <a:ext cx="325730" cy="509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veto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out</a:t>
              </a:r>
            </a:p>
          </p:txBody>
        </p:sp>
        <p:cxnSp>
          <p:nvCxnSpPr>
            <p:cNvPr id="592" name="Straight Connector 409"/>
            <p:cNvCxnSpPr/>
            <p:nvPr/>
          </p:nvCxnSpPr>
          <p:spPr>
            <a:xfrm>
              <a:off x="6367591" y="3271823"/>
              <a:ext cx="145640" cy="0"/>
            </a:xfrm>
            <a:prstGeom prst="line">
              <a:avLst/>
            </a:prstGeom>
            <a:ln w="3175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93" name="TextBox 410"/>
            <p:cNvSpPr txBox="1"/>
            <p:nvPr/>
          </p:nvSpPr>
          <p:spPr>
            <a:xfrm>
              <a:off x="6253396" y="2355177"/>
              <a:ext cx="367822" cy="2600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600" dirty="0" err="1">
                  <a:solidFill>
                    <a:srgbClr val="0000FF"/>
                  </a:solidFill>
                </a:rPr>
                <a:t>coinc</a:t>
              </a:r>
              <a:r>
                <a:rPr lang="en-US" sz="600" dirty="0">
                  <a:solidFill>
                    <a:srgbClr val="0000FF"/>
                  </a:solidFill>
                </a:rPr>
                <a:t>.</a:t>
              </a:r>
            </a:p>
            <a:p>
              <a:pPr algn="ctr"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level</a:t>
              </a:r>
            </a:p>
          </p:txBody>
        </p:sp>
        <p:sp>
          <p:nvSpPr>
            <p:cNvPr id="594" name="Rectangle 411"/>
            <p:cNvSpPr/>
            <p:nvPr/>
          </p:nvSpPr>
          <p:spPr>
            <a:xfrm>
              <a:off x="5769584" y="2253653"/>
              <a:ext cx="1341429" cy="1315637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5" name="Group 412"/>
          <p:cNvGrpSpPr/>
          <p:nvPr/>
        </p:nvGrpSpPr>
        <p:grpSpPr>
          <a:xfrm>
            <a:off x="5146388" y="4666843"/>
            <a:ext cx="1341429" cy="1327821"/>
            <a:chOff x="5769584" y="2241469"/>
            <a:chExt cx="1341429" cy="1327821"/>
          </a:xfrm>
        </p:grpSpPr>
        <p:sp>
          <p:nvSpPr>
            <p:cNvPr id="596" name="Oval 595"/>
            <p:cNvSpPr/>
            <p:nvPr/>
          </p:nvSpPr>
          <p:spPr>
            <a:xfrm>
              <a:off x="6809657" y="33637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7" name="Oval 596"/>
            <p:cNvSpPr/>
            <p:nvPr/>
          </p:nvSpPr>
          <p:spPr>
            <a:xfrm>
              <a:off x="6809657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8" name="Oval 597"/>
            <p:cNvSpPr/>
            <p:nvPr/>
          </p:nvSpPr>
          <p:spPr>
            <a:xfrm>
              <a:off x="5909485" y="3367385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9" name="Oval 598"/>
            <p:cNvSpPr/>
            <p:nvPr/>
          </p:nvSpPr>
          <p:spPr>
            <a:xfrm>
              <a:off x="6368704" y="33637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0" name="Oval 599"/>
            <p:cNvSpPr/>
            <p:nvPr/>
          </p:nvSpPr>
          <p:spPr>
            <a:xfrm>
              <a:off x="6368704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1" name="Oval 600"/>
            <p:cNvSpPr/>
            <p:nvPr/>
          </p:nvSpPr>
          <p:spPr>
            <a:xfrm>
              <a:off x="5909485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2" name="Oval 601"/>
            <p:cNvSpPr/>
            <p:nvPr/>
          </p:nvSpPr>
          <p:spPr>
            <a:xfrm>
              <a:off x="6809657" y="270868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3" name="Oval 602"/>
            <p:cNvSpPr/>
            <p:nvPr/>
          </p:nvSpPr>
          <p:spPr>
            <a:xfrm>
              <a:off x="6325650" y="2568117"/>
              <a:ext cx="231374" cy="232950"/>
            </a:xfrm>
            <a:prstGeom prst="ellipse">
              <a:avLst/>
            </a:prstGeom>
            <a:solidFill>
              <a:schemeClr val="bg1"/>
            </a:solidFill>
            <a:ln w="12700" cmpd="sng"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4" name="Oval 603"/>
            <p:cNvSpPr/>
            <p:nvPr/>
          </p:nvSpPr>
          <p:spPr>
            <a:xfrm>
              <a:off x="5909485" y="2703213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5" name="Oval 604"/>
            <p:cNvSpPr/>
            <p:nvPr/>
          </p:nvSpPr>
          <p:spPr>
            <a:xfrm>
              <a:off x="6809657" y="2387772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6" name="Oval 605"/>
            <p:cNvSpPr/>
            <p:nvPr/>
          </p:nvSpPr>
          <p:spPr>
            <a:xfrm>
              <a:off x="5909485" y="238229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7" name="TextBox 424"/>
            <p:cNvSpPr txBox="1"/>
            <p:nvPr/>
          </p:nvSpPr>
          <p:spPr>
            <a:xfrm>
              <a:off x="5865693" y="2241548"/>
              <a:ext cx="235962" cy="11741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A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B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C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D</a:t>
              </a:r>
            </a:p>
          </p:txBody>
        </p:sp>
        <p:sp>
          <p:nvSpPr>
            <p:cNvPr id="608" name="TextBox 425"/>
            <p:cNvSpPr txBox="1"/>
            <p:nvPr/>
          </p:nvSpPr>
          <p:spPr>
            <a:xfrm>
              <a:off x="6730585" y="2241469"/>
              <a:ext cx="291441" cy="841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out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out</a:t>
              </a:r>
            </a:p>
          </p:txBody>
        </p:sp>
        <p:cxnSp>
          <p:nvCxnSpPr>
            <p:cNvPr id="609" name="Straight Connector 426"/>
            <p:cNvCxnSpPr/>
            <p:nvPr/>
          </p:nvCxnSpPr>
          <p:spPr>
            <a:xfrm flipV="1">
              <a:off x="6879830" y="2527773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0" name="Straight Connector 427"/>
            <p:cNvCxnSpPr/>
            <p:nvPr/>
          </p:nvCxnSpPr>
          <p:spPr>
            <a:xfrm flipV="1">
              <a:off x="6879830" y="3182817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1" name="TextBox 428"/>
            <p:cNvSpPr txBox="1"/>
            <p:nvPr/>
          </p:nvSpPr>
          <p:spPr>
            <a:xfrm>
              <a:off x="6276384" y="2897618"/>
              <a:ext cx="325730" cy="509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veto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out</a:t>
              </a:r>
            </a:p>
          </p:txBody>
        </p:sp>
        <p:cxnSp>
          <p:nvCxnSpPr>
            <p:cNvPr id="612" name="Straight Connector 429"/>
            <p:cNvCxnSpPr/>
            <p:nvPr/>
          </p:nvCxnSpPr>
          <p:spPr>
            <a:xfrm>
              <a:off x="6367591" y="3271823"/>
              <a:ext cx="145640" cy="0"/>
            </a:xfrm>
            <a:prstGeom prst="line">
              <a:avLst/>
            </a:prstGeom>
            <a:ln w="3175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3" name="TextBox 430"/>
            <p:cNvSpPr txBox="1"/>
            <p:nvPr/>
          </p:nvSpPr>
          <p:spPr>
            <a:xfrm>
              <a:off x="6253396" y="2355177"/>
              <a:ext cx="367822" cy="2600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600" dirty="0" err="1">
                  <a:solidFill>
                    <a:srgbClr val="0000FF"/>
                  </a:solidFill>
                </a:rPr>
                <a:t>coinc</a:t>
              </a:r>
              <a:r>
                <a:rPr lang="en-US" sz="600" dirty="0">
                  <a:solidFill>
                    <a:srgbClr val="0000FF"/>
                  </a:solidFill>
                </a:rPr>
                <a:t>.</a:t>
              </a:r>
            </a:p>
            <a:p>
              <a:pPr algn="ctr"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level</a:t>
              </a:r>
            </a:p>
          </p:txBody>
        </p:sp>
        <p:sp>
          <p:nvSpPr>
            <p:cNvPr id="614" name="Rectangle 431"/>
            <p:cNvSpPr/>
            <p:nvPr/>
          </p:nvSpPr>
          <p:spPr>
            <a:xfrm>
              <a:off x="5769584" y="2253653"/>
              <a:ext cx="1341429" cy="1315637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5" name="Group 432"/>
          <p:cNvGrpSpPr/>
          <p:nvPr/>
        </p:nvGrpSpPr>
        <p:grpSpPr>
          <a:xfrm>
            <a:off x="5146802" y="719497"/>
            <a:ext cx="1341429" cy="1327821"/>
            <a:chOff x="5769584" y="2241469"/>
            <a:chExt cx="1341429" cy="1327821"/>
          </a:xfrm>
        </p:grpSpPr>
        <p:sp>
          <p:nvSpPr>
            <p:cNvPr id="616" name="Oval 615"/>
            <p:cNvSpPr/>
            <p:nvPr/>
          </p:nvSpPr>
          <p:spPr>
            <a:xfrm>
              <a:off x="6809657" y="33637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7" name="Oval 616"/>
            <p:cNvSpPr/>
            <p:nvPr/>
          </p:nvSpPr>
          <p:spPr>
            <a:xfrm>
              <a:off x="6809657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8" name="Oval 617"/>
            <p:cNvSpPr/>
            <p:nvPr/>
          </p:nvSpPr>
          <p:spPr>
            <a:xfrm>
              <a:off x="5909485" y="3367385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9" name="Oval 618"/>
            <p:cNvSpPr/>
            <p:nvPr/>
          </p:nvSpPr>
          <p:spPr>
            <a:xfrm>
              <a:off x="6368704" y="33637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0" name="Oval 619"/>
            <p:cNvSpPr/>
            <p:nvPr/>
          </p:nvSpPr>
          <p:spPr>
            <a:xfrm>
              <a:off x="6368704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1" name="Oval 620"/>
            <p:cNvSpPr/>
            <p:nvPr/>
          </p:nvSpPr>
          <p:spPr>
            <a:xfrm>
              <a:off x="5909485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2" name="Oval 621"/>
            <p:cNvSpPr/>
            <p:nvPr/>
          </p:nvSpPr>
          <p:spPr>
            <a:xfrm>
              <a:off x="6809657" y="270868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3" name="Oval 622"/>
            <p:cNvSpPr/>
            <p:nvPr/>
          </p:nvSpPr>
          <p:spPr>
            <a:xfrm>
              <a:off x="6325650" y="2568117"/>
              <a:ext cx="231374" cy="232950"/>
            </a:xfrm>
            <a:prstGeom prst="ellipse">
              <a:avLst/>
            </a:prstGeom>
            <a:solidFill>
              <a:schemeClr val="bg1"/>
            </a:solidFill>
            <a:ln w="12700" cmpd="sng"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4" name="Oval 623"/>
            <p:cNvSpPr/>
            <p:nvPr/>
          </p:nvSpPr>
          <p:spPr>
            <a:xfrm>
              <a:off x="5909485" y="2703213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5" name="Oval 624"/>
            <p:cNvSpPr/>
            <p:nvPr/>
          </p:nvSpPr>
          <p:spPr>
            <a:xfrm>
              <a:off x="6809657" y="2387772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6" name="Oval 625"/>
            <p:cNvSpPr/>
            <p:nvPr/>
          </p:nvSpPr>
          <p:spPr>
            <a:xfrm>
              <a:off x="5909485" y="238229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7" name="TextBox 444"/>
            <p:cNvSpPr txBox="1"/>
            <p:nvPr/>
          </p:nvSpPr>
          <p:spPr>
            <a:xfrm>
              <a:off x="5865693" y="2241548"/>
              <a:ext cx="235962" cy="11741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A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B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C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D</a:t>
              </a:r>
            </a:p>
          </p:txBody>
        </p:sp>
        <p:sp>
          <p:nvSpPr>
            <p:cNvPr id="628" name="TextBox 445"/>
            <p:cNvSpPr txBox="1"/>
            <p:nvPr/>
          </p:nvSpPr>
          <p:spPr>
            <a:xfrm>
              <a:off x="6730585" y="2241469"/>
              <a:ext cx="291441" cy="841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out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out</a:t>
              </a:r>
            </a:p>
          </p:txBody>
        </p:sp>
        <p:cxnSp>
          <p:nvCxnSpPr>
            <p:cNvPr id="629" name="Straight Connector 446"/>
            <p:cNvCxnSpPr/>
            <p:nvPr/>
          </p:nvCxnSpPr>
          <p:spPr>
            <a:xfrm flipV="1">
              <a:off x="6879830" y="2527773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0" name="Straight Connector 447"/>
            <p:cNvCxnSpPr/>
            <p:nvPr/>
          </p:nvCxnSpPr>
          <p:spPr>
            <a:xfrm flipV="1">
              <a:off x="6879830" y="3182817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1" name="TextBox 448"/>
            <p:cNvSpPr txBox="1"/>
            <p:nvPr/>
          </p:nvSpPr>
          <p:spPr>
            <a:xfrm>
              <a:off x="6276384" y="2897618"/>
              <a:ext cx="325730" cy="509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veto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out</a:t>
              </a:r>
            </a:p>
          </p:txBody>
        </p:sp>
        <p:cxnSp>
          <p:nvCxnSpPr>
            <p:cNvPr id="632" name="Straight Connector 449"/>
            <p:cNvCxnSpPr/>
            <p:nvPr/>
          </p:nvCxnSpPr>
          <p:spPr>
            <a:xfrm>
              <a:off x="6367591" y="3271823"/>
              <a:ext cx="145640" cy="0"/>
            </a:xfrm>
            <a:prstGeom prst="line">
              <a:avLst/>
            </a:prstGeom>
            <a:ln w="3175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3" name="TextBox 450"/>
            <p:cNvSpPr txBox="1"/>
            <p:nvPr/>
          </p:nvSpPr>
          <p:spPr>
            <a:xfrm>
              <a:off x="6253396" y="2355177"/>
              <a:ext cx="367822" cy="2600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600" dirty="0" err="1">
                  <a:solidFill>
                    <a:srgbClr val="0000FF"/>
                  </a:solidFill>
                </a:rPr>
                <a:t>coinc</a:t>
              </a:r>
              <a:r>
                <a:rPr lang="en-US" sz="600" dirty="0">
                  <a:solidFill>
                    <a:srgbClr val="0000FF"/>
                  </a:solidFill>
                </a:rPr>
                <a:t>.</a:t>
              </a:r>
            </a:p>
            <a:p>
              <a:pPr algn="ctr"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level</a:t>
              </a:r>
            </a:p>
          </p:txBody>
        </p:sp>
        <p:sp>
          <p:nvSpPr>
            <p:cNvPr id="634" name="Rectangle 451"/>
            <p:cNvSpPr/>
            <p:nvPr/>
          </p:nvSpPr>
          <p:spPr>
            <a:xfrm>
              <a:off x="5769584" y="2253653"/>
              <a:ext cx="1341429" cy="1315637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5" name="Group 452"/>
          <p:cNvGrpSpPr/>
          <p:nvPr/>
        </p:nvGrpSpPr>
        <p:grpSpPr>
          <a:xfrm>
            <a:off x="5146802" y="2035560"/>
            <a:ext cx="1341429" cy="1327821"/>
            <a:chOff x="5769584" y="2241469"/>
            <a:chExt cx="1341429" cy="1327821"/>
          </a:xfrm>
        </p:grpSpPr>
        <p:sp>
          <p:nvSpPr>
            <p:cNvPr id="636" name="Oval 635"/>
            <p:cNvSpPr/>
            <p:nvPr/>
          </p:nvSpPr>
          <p:spPr>
            <a:xfrm>
              <a:off x="6809657" y="33637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7" name="Oval 636"/>
            <p:cNvSpPr/>
            <p:nvPr/>
          </p:nvSpPr>
          <p:spPr>
            <a:xfrm>
              <a:off x="6809657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8" name="Oval 637"/>
            <p:cNvSpPr/>
            <p:nvPr/>
          </p:nvSpPr>
          <p:spPr>
            <a:xfrm>
              <a:off x="5909485" y="3367385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9" name="Oval 638"/>
            <p:cNvSpPr/>
            <p:nvPr/>
          </p:nvSpPr>
          <p:spPr>
            <a:xfrm>
              <a:off x="6368704" y="33637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0" name="Oval 639"/>
            <p:cNvSpPr/>
            <p:nvPr/>
          </p:nvSpPr>
          <p:spPr>
            <a:xfrm>
              <a:off x="6368704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1" name="Oval 640"/>
            <p:cNvSpPr/>
            <p:nvPr/>
          </p:nvSpPr>
          <p:spPr>
            <a:xfrm>
              <a:off x="5909485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2" name="Oval 641"/>
            <p:cNvSpPr/>
            <p:nvPr/>
          </p:nvSpPr>
          <p:spPr>
            <a:xfrm>
              <a:off x="6809657" y="270868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3" name="Oval 642"/>
            <p:cNvSpPr/>
            <p:nvPr/>
          </p:nvSpPr>
          <p:spPr>
            <a:xfrm>
              <a:off x="6325650" y="2568117"/>
              <a:ext cx="231374" cy="232950"/>
            </a:xfrm>
            <a:prstGeom prst="ellipse">
              <a:avLst/>
            </a:prstGeom>
            <a:solidFill>
              <a:schemeClr val="bg1"/>
            </a:solidFill>
            <a:ln w="12700" cmpd="sng"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4" name="Oval 643"/>
            <p:cNvSpPr/>
            <p:nvPr/>
          </p:nvSpPr>
          <p:spPr>
            <a:xfrm>
              <a:off x="5909485" y="2703213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5" name="Oval 644"/>
            <p:cNvSpPr/>
            <p:nvPr/>
          </p:nvSpPr>
          <p:spPr>
            <a:xfrm>
              <a:off x="6809657" y="2387772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6" name="Oval 645"/>
            <p:cNvSpPr/>
            <p:nvPr/>
          </p:nvSpPr>
          <p:spPr>
            <a:xfrm>
              <a:off x="5909485" y="238229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7" name="TextBox 464"/>
            <p:cNvSpPr txBox="1"/>
            <p:nvPr/>
          </p:nvSpPr>
          <p:spPr>
            <a:xfrm>
              <a:off x="5865693" y="2241548"/>
              <a:ext cx="235962" cy="11741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A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B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C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D</a:t>
              </a:r>
            </a:p>
          </p:txBody>
        </p:sp>
        <p:sp>
          <p:nvSpPr>
            <p:cNvPr id="648" name="TextBox 465"/>
            <p:cNvSpPr txBox="1"/>
            <p:nvPr/>
          </p:nvSpPr>
          <p:spPr>
            <a:xfrm>
              <a:off x="6730585" y="2241469"/>
              <a:ext cx="291441" cy="841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out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out</a:t>
              </a:r>
            </a:p>
          </p:txBody>
        </p:sp>
        <p:cxnSp>
          <p:nvCxnSpPr>
            <p:cNvPr id="649" name="Straight Connector 466"/>
            <p:cNvCxnSpPr/>
            <p:nvPr/>
          </p:nvCxnSpPr>
          <p:spPr>
            <a:xfrm flipV="1">
              <a:off x="6879830" y="2527773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0" name="Straight Connector 467"/>
            <p:cNvCxnSpPr/>
            <p:nvPr/>
          </p:nvCxnSpPr>
          <p:spPr>
            <a:xfrm flipV="1">
              <a:off x="6879830" y="3182817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1" name="TextBox 468"/>
            <p:cNvSpPr txBox="1"/>
            <p:nvPr/>
          </p:nvSpPr>
          <p:spPr>
            <a:xfrm>
              <a:off x="6276384" y="2897618"/>
              <a:ext cx="325730" cy="509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veto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out</a:t>
              </a:r>
            </a:p>
          </p:txBody>
        </p:sp>
        <p:cxnSp>
          <p:nvCxnSpPr>
            <p:cNvPr id="652" name="Straight Connector 469"/>
            <p:cNvCxnSpPr/>
            <p:nvPr/>
          </p:nvCxnSpPr>
          <p:spPr>
            <a:xfrm>
              <a:off x="6367591" y="3271823"/>
              <a:ext cx="145640" cy="0"/>
            </a:xfrm>
            <a:prstGeom prst="line">
              <a:avLst/>
            </a:prstGeom>
            <a:ln w="3175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3" name="TextBox 470"/>
            <p:cNvSpPr txBox="1"/>
            <p:nvPr/>
          </p:nvSpPr>
          <p:spPr>
            <a:xfrm>
              <a:off x="6253396" y="2355177"/>
              <a:ext cx="367822" cy="2600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600" dirty="0" err="1">
                  <a:solidFill>
                    <a:srgbClr val="0000FF"/>
                  </a:solidFill>
                </a:rPr>
                <a:t>coinc</a:t>
              </a:r>
              <a:r>
                <a:rPr lang="en-US" sz="600" dirty="0">
                  <a:solidFill>
                    <a:srgbClr val="0000FF"/>
                  </a:solidFill>
                </a:rPr>
                <a:t>.</a:t>
              </a:r>
            </a:p>
            <a:p>
              <a:pPr algn="ctr"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level</a:t>
              </a:r>
            </a:p>
          </p:txBody>
        </p:sp>
        <p:sp>
          <p:nvSpPr>
            <p:cNvPr id="654" name="Rectangle 471"/>
            <p:cNvSpPr/>
            <p:nvPr/>
          </p:nvSpPr>
          <p:spPr>
            <a:xfrm>
              <a:off x="5769584" y="2253653"/>
              <a:ext cx="1341429" cy="1315637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5" name="Rectangle 472"/>
          <p:cNvSpPr/>
          <p:nvPr/>
        </p:nvSpPr>
        <p:spPr>
          <a:xfrm>
            <a:off x="5136370" y="260912"/>
            <a:ext cx="1351860" cy="5740728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hteck 28"/>
          <p:cNvSpPr/>
          <p:nvPr/>
        </p:nvSpPr>
        <p:spPr>
          <a:xfrm>
            <a:off x="5258231" y="331281"/>
            <a:ext cx="9925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/>
              <a:t>Quad Logic</a:t>
            </a:r>
          </a:p>
        </p:txBody>
      </p:sp>
      <p:sp>
        <p:nvSpPr>
          <p:cNvPr id="30" name="Rechteck 29"/>
          <p:cNvSpPr/>
          <p:nvPr/>
        </p:nvSpPr>
        <p:spPr>
          <a:xfrm>
            <a:off x="7204465" y="299467"/>
            <a:ext cx="1192714" cy="3257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050" dirty="0"/>
              <a:t>FIFO</a:t>
            </a:r>
          </a:p>
          <a:p>
            <a:pPr algn="ctr">
              <a:lnSpc>
                <a:spcPct val="70000"/>
              </a:lnSpc>
            </a:pPr>
            <a:r>
              <a:rPr lang="en-US" sz="1050" dirty="0"/>
              <a:t>(Octal conf.)</a:t>
            </a:r>
          </a:p>
        </p:txBody>
      </p:sp>
      <p:cxnSp>
        <p:nvCxnSpPr>
          <p:cNvPr id="685" name="Straight Connector 512"/>
          <p:cNvCxnSpPr>
            <a:stCxn id="184" idx="2"/>
            <a:endCxn id="689" idx="1"/>
          </p:cNvCxnSpPr>
          <p:nvPr/>
        </p:nvCxnSpPr>
        <p:spPr>
          <a:xfrm flipV="1">
            <a:off x="1915769" y="731840"/>
            <a:ext cx="420583" cy="98287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6" name="Straight Connector 513"/>
          <p:cNvCxnSpPr>
            <a:stCxn id="179" idx="2"/>
            <a:endCxn id="703" idx="1"/>
          </p:cNvCxnSpPr>
          <p:nvPr/>
        </p:nvCxnSpPr>
        <p:spPr>
          <a:xfrm flipV="1">
            <a:off x="1915714" y="982877"/>
            <a:ext cx="422228" cy="40018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7" name="Straight Connector 514"/>
          <p:cNvCxnSpPr>
            <a:stCxn id="176" idx="2"/>
            <a:endCxn id="705" idx="1"/>
          </p:cNvCxnSpPr>
          <p:nvPr/>
        </p:nvCxnSpPr>
        <p:spPr>
          <a:xfrm>
            <a:off x="1915978" y="1220907"/>
            <a:ext cx="420530" cy="1873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8" name="Straight Connector 515"/>
          <p:cNvCxnSpPr>
            <a:stCxn id="170" idx="2"/>
            <a:endCxn id="706" idx="1"/>
          </p:cNvCxnSpPr>
          <p:nvPr/>
        </p:nvCxnSpPr>
        <p:spPr>
          <a:xfrm>
            <a:off x="1915925" y="1413676"/>
            <a:ext cx="420648" cy="78414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9" name="TextBox 516"/>
          <p:cNvSpPr txBox="1"/>
          <p:nvPr/>
        </p:nvSpPr>
        <p:spPr>
          <a:xfrm>
            <a:off x="2336352" y="624116"/>
            <a:ext cx="522955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FB TDC</a:t>
            </a:r>
          </a:p>
        </p:txBody>
      </p:sp>
      <p:sp>
        <p:nvSpPr>
          <p:cNvPr id="703" name="TextBox 516"/>
          <p:cNvSpPr txBox="1"/>
          <p:nvPr/>
        </p:nvSpPr>
        <p:spPr>
          <a:xfrm>
            <a:off x="2337942" y="875155"/>
            <a:ext cx="525570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FB TDC</a:t>
            </a:r>
          </a:p>
        </p:txBody>
      </p:sp>
      <p:sp>
        <p:nvSpPr>
          <p:cNvPr id="705" name="TextBox 516"/>
          <p:cNvSpPr txBox="1"/>
          <p:nvPr/>
        </p:nvSpPr>
        <p:spPr>
          <a:xfrm>
            <a:off x="2336510" y="1131915"/>
            <a:ext cx="513851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FB ADC</a:t>
            </a:r>
          </a:p>
        </p:txBody>
      </p:sp>
      <p:sp>
        <p:nvSpPr>
          <p:cNvPr id="706" name="TextBox 516"/>
          <p:cNvSpPr txBox="1"/>
          <p:nvPr/>
        </p:nvSpPr>
        <p:spPr>
          <a:xfrm>
            <a:off x="2336575" y="1384368"/>
            <a:ext cx="513851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FB ADC</a:t>
            </a:r>
          </a:p>
        </p:txBody>
      </p:sp>
      <p:cxnSp>
        <p:nvCxnSpPr>
          <p:cNvPr id="93" name="Gewinkelte Verbindung 92"/>
          <p:cNvCxnSpPr>
            <a:stCxn id="226" idx="7"/>
          </p:cNvCxnSpPr>
          <p:nvPr/>
        </p:nvCxnSpPr>
        <p:spPr>
          <a:xfrm rot="5400000" flipH="1" flipV="1">
            <a:off x="1843085" y="4990148"/>
            <a:ext cx="71224" cy="1429472"/>
          </a:xfrm>
          <a:prstGeom prst="bentConnector2">
            <a:avLst/>
          </a:prstGeom>
          <a:ln w="19050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Gewinkelte Verbindung 96"/>
          <p:cNvCxnSpPr>
            <a:stCxn id="230" idx="4"/>
          </p:cNvCxnSpPr>
          <p:nvPr/>
        </p:nvCxnSpPr>
        <p:spPr>
          <a:xfrm rot="16200000" flipH="1">
            <a:off x="2249477" y="5304868"/>
            <a:ext cx="50197" cy="1131647"/>
          </a:xfrm>
          <a:prstGeom prst="bentConnector2">
            <a:avLst/>
          </a:prstGeom>
          <a:ln w="1905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Gerade Verbindung 104"/>
          <p:cNvCxnSpPr/>
          <p:nvPr/>
        </p:nvCxnSpPr>
        <p:spPr>
          <a:xfrm flipV="1">
            <a:off x="2593433" y="1704514"/>
            <a:ext cx="0" cy="3964761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Gerade Verbindung mit Pfeil 116"/>
          <p:cNvCxnSpPr>
            <a:endCxn id="468" idx="2"/>
          </p:cNvCxnSpPr>
          <p:nvPr/>
        </p:nvCxnSpPr>
        <p:spPr>
          <a:xfrm flipV="1">
            <a:off x="2592677" y="1708539"/>
            <a:ext cx="730176" cy="684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7" name="Gerade Verbindung 706"/>
          <p:cNvCxnSpPr/>
          <p:nvPr/>
        </p:nvCxnSpPr>
        <p:spPr>
          <a:xfrm flipV="1">
            <a:off x="2850359" y="3502357"/>
            <a:ext cx="0" cy="239343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Gerade Verbindung mit Pfeil 128"/>
          <p:cNvCxnSpPr>
            <a:endCxn id="440" idx="2"/>
          </p:cNvCxnSpPr>
          <p:nvPr/>
        </p:nvCxnSpPr>
        <p:spPr>
          <a:xfrm>
            <a:off x="2847332" y="3508571"/>
            <a:ext cx="475523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7" name="Textfeld 136"/>
          <p:cNvSpPr txBox="1"/>
          <p:nvPr/>
        </p:nvSpPr>
        <p:spPr>
          <a:xfrm>
            <a:off x="3121615" y="821725"/>
            <a:ext cx="14830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ADC Gate</a:t>
            </a:r>
          </a:p>
        </p:txBody>
      </p:sp>
      <p:sp>
        <p:nvSpPr>
          <p:cNvPr id="708" name="Textfeld 707"/>
          <p:cNvSpPr txBox="1"/>
          <p:nvPr/>
        </p:nvSpPr>
        <p:spPr>
          <a:xfrm>
            <a:off x="3113957" y="2611517"/>
            <a:ext cx="14907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/>
              <a:t>TDC </a:t>
            </a:r>
            <a:r>
              <a:rPr lang="de-DE" sz="800" dirty="0"/>
              <a:t>Gate</a:t>
            </a:r>
          </a:p>
        </p:txBody>
      </p:sp>
    </p:spTree>
    <p:extLst>
      <p:ext uri="{BB962C8B-B14F-4D97-AF65-F5344CB8AC3E}">
        <p14:creationId xmlns:p14="http://schemas.microsoft.com/office/powerpoint/2010/main" val="1981099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Rectangle 246"/>
          <p:cNvSpPr/>
          <p:nvPr/>
        </p:nvSpPr>
        <p:spPr>
          <a:xfrm>
            <a:off x="5779447" y="118501"/>
            <a:ext cx="1654175" cy="6617659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Rectangle 248"/>
          <p:cNvSpPr/>
          <p:nvPr/>
        </p:nvSpPr>
        <p:spPr>
          <a:xfrm>
            <a:off x="972472" y="91536"/>
            <a:ext cx="1368444" cy="6655672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5779447" y="5954143"/>
            <a:ext cx="1654175" cy="782016"/>
            <a:chOff x="3006219" y="1087547"/>
            <a:chExt cx="1654175" cy="782016"/>
          </a:xfrm>
        </p:grpSpPr>
        <p:grpSp>
          <p:nvGrpSpPr>
            <p:cNvPr id="3" name="Group 2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2" name="Oval 1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" name="Oval 250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4" name="Oval 253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Oval 255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7" name="Oval 256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9" name="Oval 258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Oval 259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Oval 260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5779125" y="5176763"/>
            <a:ext cx="1654175" cy="782016"/>
            <a:chOff x="3006219" y="1087547"/>
            <a:chExt cx="1654175" cy="782016"/>
          </a:xfrm>
        </p:grpSpPr>
        <p:grpSp>
          <p:nvGrpSpPr>
            <p:cNvPr id="230" name="Group 229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232" name="Oval 231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Oval 232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Oval 233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Oval 234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Oval 235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Oval 236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Oval 237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Oval 238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1" name="Rectangle 230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0" name="Group 239"/>
          <p:cNvGrpSpPr/>
          <p:nvPr/>
        </p:nvGrpSpPr>
        <p:grpSpPr>
          <a:xfrm>
            <a:off x="5777779" y="4400179"/>
            <a:ext cx="1654175" cy="782016"/>
            <a:chOff x="3006219" y="1087547"/>
            <a:chExt cx="1654175" cy="782016"/>
          </a:xfrm>
        </p:grpSpPr>
        <p:grpSp>
          <p:nvGrpSpPr>
            <p:cNvPr id="241" name="Group 240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243" name="Oval 242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4" name="Oval 243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5" name="Oval 244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6" name="Oval 245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8" name="Oval 247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0" name="Oval 249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" name="Oval 251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3" name="Oval 252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2" name="Rectangle 241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5" name="Group 254"/>
          <p:cNvGrpSpPr/>
          <p:nvPr/>
        </p:nvGrpSpPr>
        <p:grpSpPr>
          <a:xfrm>
            <a:off x="5777457" y="3622799"/>
            <a:ext cx="1654175" cy="782016"/>
            <a:chOff x="3006219" y="1087547"/>
            <a:chExt cx="1654175" cy="782016"/>
          </a:xfrm>
        </p:grpSpPr>
        <p:grpSp>
          <p:nvGrpSpPr>
            <p:cNvPr id="258" name="Group 257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263" name="Oval 262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5" name="Oval 264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8" name="Oval 267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0" name="Oval 269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2" name="Oval 271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6" name="Oval 275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9" name="Oval 278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2" name="Oval 281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2" name="Rectangle 261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3" name="Group 282"/>
          <p:cNvGrpSpPr/>
          <p:nvPr/>
        </p:nvGrpSpPr>
        <p:grpSpPr>
          <a:xfrm>
            <a:off x="5788335" y="2838177"/>
            <a:ext cx="1654175" cy="782016"/>
            <a:chOff x="3006219" y="1087547"/>
            <a:chExt cx="1654175" cy="782016"/>
          </a:xfrm>
        </p:grpSpPr>
        <p:grpSp>
          <p:nvGrpSpPr>
            <p:cNvPr id="292" name="Group 291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296" name="Oval 295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8" name="Oval 297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2" name="Oval 301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4" name="Oval 303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9" name="Oval 308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1" name="Oval 310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4" name="Oval 313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6" name="Oval 315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95" name="Rectangle 294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0" name="Group 319"/>
          <p:cNvGrpSpPr/>
          <p:nvPr/>
        </p:nvGrpSpPr>
        <p:grpSpPr>
          <a:xfrm>
            <a:off x="5788013" y="2060797"/>
            <a:ext cx="1654175" cy="782016"/>
            <a:chOff x="3006219" y="1087547"/>
            <a:chExt cx="1654175" cy="782016"/>
          </a:xfrm>
        </p:grpSpPr>
        <p:grpSp>
          <p:nvGrpSpPr>
            <p:cNvPr id="322" name="Group 321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330" name="Oval 329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5" name="Oval 334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9" name="Oval 338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1" name="Oval 340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2" name="Oval 341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3" name="Oval 342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4" name="Oval 343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5" name="Oval 344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6" name="Rectangle 325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6" name="Group 345"/>
          <p:cNvGrpSpPr/>
          <p:nvPr/>
        </p:nvGrpSpPr>
        <p:grpSpPr>
          <a:xfrm>
            <a:off x="5786667" y="1284213"/>
            <a:ext cx="1654175" cy="782016"/>
            <a:chOff x="3006219" y="1087547"/>
            <a:chExt cx="1654175" cy="782016"/>
          </a:xfrm>
        </p:grpSpPr>
        <p:grpSp>
          <p:nvGrpSpPr>
            <p:cNvPr id="347" name="Group 346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349" name="Oval 348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0" name="Oval 349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1" name="Oval 350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2" name="Oval 351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3" name="Oval 352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4" name="Oval 353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5" name="Oval 354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6" name="Oval 355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48" name="Rectangle 347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7" name="Group 356"/>
          <p:cNvGrpSpPr/>
          <p:nvPr/>
        </p:nvGrpSpPr>
        <p:grpSpPr>
          <a:xfrm>
            <a:off x="5786345" y="506833"/>
            <a:ext cx="1654175" cy="782016"/>
            <a:chOff x="3006219" y="1087547"/>
            <a:chExt cx="1654175" cy="782016"/>
          </a:xfrm>
        </p:grpSpPr>
        <p:grpSp>
          <p:nvGrpSpPr>
            <p:cNvPr id="358" name="Group 357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360" name="Oval 359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1" name="Oval 360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2" name="Oval 361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3" name="Oval 362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4" name="Oval 363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5" name="Oval 364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6" name="Oval 365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7" name="Oval 366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59" name="Rectangle 358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68" name="Straight Connector 367"/>
          <p:cNvCxnSpPr/>
          <p:nvPr/>
        </p:nvCxnSpPr>
        <p:spPr>
          <a:xfrm>
            <a:off x="6248231" y="4491311"/>
            <a:ext cx="1356096" cy="0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9" name="Straight Connector 368"/>
          <p:cNvCxnSpPr>
            <a:stCxn id="243" idx="7"/>
          </p:cNvCxnSpPr>
          <p:nvPr/>
        </p:nvCxnSpPr>
        <p:spPr>
          <a:xfrm flipV="1">
            <a:off x="6050448" y="4489605"/>
            <a:ext cx="197785" cy="83887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0" name="Straight Connector 369"/>
          <p:cNvCxnSpPr/>
          <p:nvPr/>
        </p:nvCxnSpPr>
        <p:spPr>
          <a:xfrm>
            <a:off x="7340815" y="6535041"/>
            <a:ext cx="269717" cy="0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1" name="Straight Connector 370"/>
          <p:cNvCxnSpPr/>
          <p:nvPr/>
        </p:nvCxnSpPr>
        <p:spPr>
          <a:xfrm flipV="1">
            <a:off x="7602368" y="4488250"/>
            <a:ext cx="0" cy="2046793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2" name="Straight Connector 371"/>
          <p:cNvCxnSpPr>
            <a:stCxn id="248" idx="5"/>
          </p:cNvCxnSpPr>
          <p:nvPr/>
        </p:nvCxnSpPr>
        <p:spPr>
          <a:xfrm>
            <a:off x="6054547" y="5036022"/>
            <a:ext cx="193684" cy="545363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3" name="Straight Connector 372"/>
          <p:cNvCxnSpPr/>
          <p:nvPr/>
        </p:nvCxnSpPr>
        <p:spPr>
          <a:xfrm>
            <a:off x="6248231" y="5581699"/>
            <a:ext cx="690968" cy="0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Connector 373"/>
          <p:cNvCxnSpPr>
            <a:endCxn id="239" idx="1"/>
          </p:cNvCxnSpPr>
          <p:nvPr/>
        </p:nvCxnSpPr>
        <p:spPr>
          <a:xfrm>
            <a:off x="6937211" y="5581699"/>
            <a:ext cx="247915" cy="109558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149634" y="6394062"/>
            <a:ext cx="1144072" cy="2616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Busy from LHRS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5298308" y="6530244"/>
            <a:ext cx="600600" cy="0"/>
            <a:chOff x="5068242" y="6539448"/>
            <a:chExt cx="600600" cy="0"/>
          </a:xfrm>
        </p:grpSpPr>
        <p:cxnSp>
          <p:nvCxnSpPr>
            <p:cNvPr id="375" name="Straight Connector 374"/>
            <p:cNvCxnSpPr/>
            <p:nvPr/>
          </p:nvCxnSpPr>
          <p:spPr>
            <a:xfrm flipH="1">
              <a:off x="5068242" y="6539448"/>
              <a:ext cx="354662" cy="0"/>
            </a:xfrm>
            <a:prstGeom prst="line">
              <a:avLst/>
            </a:prstGeom>
            <a:ln w="12700" cmpd="sng">
              <a:solidFill>
                <a:srgbClr val="3366FF"/>
              </a:solidFill>
              <a:prstDash val="solid"/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Straight Connector 375"/>
            <p:cNvCxnSpPr/>
            <p:nvPr/>
          </p:nvCxnSpPr>
          <p:spPr>
            <a:xfrm flipH="1">
              <a:off x="5408856" y="6539448"/>
              <a:ext cx="259986" cy="0"/>
            </a:xfrm>
            <a:prstGeom prst="line">
              <a:avLst/>
            </a:prstGeom>
            <a:ln w="12700" cmpd="sng">
              <a:solidFill>
                <a:srgbClr val="3366FF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2704543" y="5266555"/>
            <a:ext cx="2589164" cy="2616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/>
              <a:t>From </a:t>
            </a:r>
            <a:r>
              <a:rPr lang="en-US" sz="1100" dirty="0" err="1"/>
              <a:t>LeCroy</a:t>
            </a:r>
            <a:r>
              <a:rPr lang="en-US" sz="1100" dirty="0"/>
              <a:t> 4616 Rack 3 Bot Crate – </a:t>
            </a:r>
            <a:r>
              <a:rPr lang="en-US" sz="1100" dirty="0" err="1"/>
              <a:t>Ch</a:t>
            </a:r>
            <a:r>
              <a:rPr lang="en-US" sz="1100" dirty="0"/>
              <a:t> 5</a:t>
            </a:r>
          </a:p>
        </p:txBody>
      </p:sp>
      <p:sp>
        <p:nvSpPr>
          <p:cNvPr id="377" name="TextBox 376"/>
          <p:cNvSpPr txBox="1"/>
          <p:nvPr/>
        </p:nvSpPr>
        <p:spPr>
          <a:xfrm>
            <a:off x="2704543" y="5592989"/>
            <a:ext cx="2589164" cy="2616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/>
              <a:t>From </a:t>
            </a:r>
            <a:r>
              <a:rPr lang="en-US" sz="1100" dirty="0" err="1"/>
              <a:t>LeCroy</a:t>
            </a:r>
            <a:r>
              <a:rPr lang="en-US" sz="1100" dirty="0"/>
              <a:t> 4616 Rack 3 Bot Crate – </a:t>
            </a:r>
            <a:r>
              <a:rPr lang="en-US" sz="1100" dirty="0" err="1"/>
              <a:t>Ch</a:t>
            </a:r>
            <a:r>
              <a:rPr lang="en-US" sz="1100" dirty="0"/>
              <a:t> 3</a:t>
            </a:r>
          </a:p>
        </p:txBody>
      </p:sp>
      <p:sp>
        <p:nvSpPr>
          <p:cNvPr id="378" name="TextBox 377"/>
          <p:cNvSpPr txBox="1"/>
          <p:nvPr/>
        </p:nvSpPr>
        <p:spPr>
          <a:xfrm>
            <a:off x="2704543" y="6054016"/>
            <a:ext cx="2595582" cy="2616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/>
              <a:t>From </a:t>
            </a:r>
            <a:r>
              <a:rPr lang="en-US" sz="1100" dirty="0" err="1"/>
              <a:t>LeCroy</a:t>
            </a:r>
            <a:r>
              <a:rPr lang="en-US" sz="1100" dirty="0"/>
              <a:t> 4616 Rack 3 Bot Crate – </a:t>
            </a:r>
            <a:r>
              <a:rPr lang="en-US" sz="1100" dirty="0" err="1"/>
              <a:t>Ch</a:t>
            </a:r>
            <a:r>
              <a:rPr lang="en-US" sz="1100" dirty="0"/>
              <a:t> 4</a:t>
            </a:r>
          </a:p>
        </p:txBody>
      </p:sp>
      <p:grpSp>
        <p:nvGrpSpPr>
          <p:cNvPr id="379" name="Group 378"/>
          <p:cNvGrpSpPr/>
          <p:nvPr/>
        </p:nvGrpSpPr>
        <p:grpSpPr>
          <a:xfrm>
            <a:off x="5298308" y="6185679"/>
            <a:ext cx="600600" cy="0"/>
            <a:chOff x="5068242" y="6539448"/>
            <a:chExt cx="600600" cy="0"/>
          </a:xfrm>
        </p:grpSpPr>
        <p:cxnSp>
          <p:nvCxnSpPr>
            <p:cNvPr id="380" name="Straight Connector 379"/>
            <p:cNvCxnSpPr/>
            <p:nvPr/>
          </p:nvCxnSpPr>
          <p:spPr>
            <a:xfrm flipH="1">
              <a:off x="5068242" y="6539448"/>
              <a:ext cx="354662" cy="0"/>
            </a:xfrm>
            <a:prstGeom prst="line">
              <a:avLst/>
            </a:prstGeom>
            <a:ln w="12700" cmpd="sng">
              <a:solidFill>
                <a:srgbClr val="3366FF"/>
              </a:solidFill>
              <a:prstDash val="solid"/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Straight Connector 380"/>
            <p:cNvCxnSpPr/>
            <p:nvPr/>
          </p:nvCxnSpPr>
          <p:spPr>
            <a:xfrm flipH="1">
              <a:off x="5408856" y="6539448"/>
              <a:ext cx="259986" cy="0"/>
            </a:xfrm>
            <a:prstGeom prst="line">
              <a:avLst/>
            </a:prstGeom>
            <a:ln w="12700" cmpd="sng">
              <a:solidFill>
                <a:srgbClr val="3366FF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2" name="Group 381"/>
          <p:cNvGrpSpPr/>
          <p:nvPr/>
        </p:nvGrpSpPr>
        <p:grpSpPr>
          <a:xfrm>
            <a:off x="5298308" y="5749084"/>
            <a:ext cx="600600" cy="0"/>
            <a:chOff x="5068242" y="6539448"/>
            <a:chExt cx="600600" cy="0"/>
          </a:xfrm>
        </p:grpSpPr>
        <p:cxnSp>
          <p:nvCxnSpPr>
            <p:cNvPr id="383" name="Straight Connector 382"/>
            <p:cNvCxnSpPr/>
            <p:nvPr/>
          </p:nvCxnSpPr>
          <p:spPr>
            <a:xfrm flipH="1">
              <a:off x="5068242" y="6539448"/>
              <a:ext cx="354662" cy="0"/>
            </a:xfrm>
            <a:prstGeom prst="line">
              <a:avLst/>
            </a:prstGeom>
            <a:ln w="12700" cmpd="sng">
              <a:solidFill>
                <a:srgbClr val="3366FF"/>
              </a:solidFill>
              <a:prstDash val="solid"/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Straight Connector 383"/>
            <p:cNvCxnSpPr/>
            <p:nvPr/>
          </p:nvCxnSpPr>
          <p:spPr>
            <a:xfrm flipH="1">
              <a:off x="5408856" y="6539448"/>
              <a:ext cx="259986" cy="0"/>
            </a:xfrm>
            <a:prstGeom prst="line">
              <a:avLst/>
            </a:prstGeom>
            <a:ln w="12700" cmpd="sng">
              <a:solidFill>
                <a:srgbClr val="3366FF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5" name="Group 384"/>
          <p:cNvGrpSpPr/>
          <p:nvPr/>
        </p:nvGrpSpPr>
        <p:grpSpPr>
          <a:xfrm>
            <a:off x="5298308" y="5409121"/>
            <a:ext cx="600600" cy="0"/>
            <a:chOff x="5068242" y="6539448"/>
            <a:chExt cx="600600" cy="0"/>
          </a:xfrm>
        </p:grpSpPr>
        <p:cxnSp>
          <p:nvCxnSpPr>
            <p:cNvPr id="386" name="Straight Connector 385"/>
            <p:cNvCxnSpPr/>
            <p:nvPr/>
          </p:nvCxnSpPr>
          <p:spPr>
            <a:xfrm flipH="1">
              <a:off x="5068242" y="6539448"/>
              <a:ext cx="354662" cy="0"/>
            </a:xfrm>
            <a:prstGeom prst="line">
              <a:avLst/>
            </a:prstGeom>
            <a:ln w="12700" cmpd="sng">
              <a:solidFill>
                <a:srgbClr val="3366FF"/>
              </a:solidFill>
              <a:prstDash val="solid"/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Straight Connector 386"/>
            <p:cNvCxnSpPr/>
            <p:nvPr/>
          </p:nvCxnSpPr>
          <p:spPr>
            <a:xfrm flipH="1">
              <a:off x="5408856" y="6539448"/>
              <a:ext cx="259986" cy="0"/>
            </a:xfrm>
            <a:prstGeom prst="line">
              <a:avLst/>
            </a:prstGeom>
            <a:ln w="12700" cmpd="sng">
              <a:solidFill>
                <a:srgbClr val="3366FF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1" name="TextBox 130"/>
          <p:cNvSpPr txBox="1"/>
          <p:nvPr/>
        </p:nvSpPr>
        <p:spPr>
          <a:xfrm>
            <a:off x="5788334" y="118501"/>
            <a:ext cx="1643297" cy="403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/>
              <a:t>FIFO</a:t>
            </a:r>
          </a:p>
          <a:p>
            <a:pPr algn="ctr">
              <a:lnSpc>
                <a:spcPct val="70000"/>
              </a:lnSpc>
            </a:pPr>
            <a:r>
              <a:rPr lang="en-US" sz="1200" dirty="0"/>
              <a:t>(Octal conf.)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6681895" y="3744020"/>
            <a:ext cx="3129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out</a:t>
            </a:r>
          </a:p>
        </p:txBody>
      </p:sp>
      <p:sp>
        <p:nvSpPr>
          <p:cNvPr id="388" name="TextBox 387"/>
          <p:cNvSpPr txBox="1"/>
          <p:nvPr/>
        </p:nvSpPr>
        <p:spPr>
          <a:xfrm>
            <a:off x="7082585" y="3743928"/>
            <a:ext cx="3129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out</a:t>
            </a:r>
          </a:p>
        </p:txBody>
      </p:sp>
      <p:sp>
        <p:nvSpPr>
          <p:cNvPr id="389" name="TextBox 388"/>
          <p:cNvSpPr txBox="1"/>
          <p:nvPr/>
        </p:nvSpPr>
        <p:spPr>
          <a:xfrm>
            <a:off x="6685639" y="4087602"/>
            <a:ext cx="3129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out</a:t>
            </a:r>
          </a:p>
        </p:txBody>
      </p:sp>
      <p:sp>
        <p:nvSpPr>
          <p:cNvPr id="390" name="TextBox 389"/>
          <p:cNvSpPr txBox="1"/>
          <p:nvPr/>
        </p:nvSpPr>
        <p:spPr>
          <a:xfrm>
            <a:off x="7085432" y="4091115"/>
            <a:ext cx="3129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out</a:t>
            </a:r>
          </a:p>
        </p:txBody>
      </p:sp>
      <p:sp>
        <p:nvSpPr>
          <p:cNvPr id="391" name="TextBox 390"/>
          <p:cNvSpPr txBox="1"/>
          <p:nvPr/>
        </p:nvSpPr>
        <p:spPr>
          <a:xfrm>
            <a:off x="6264779" y="4087341"/>
            <a:ext cx="3129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out</a:t>
            </a:r>
          </a:p>
        </p:txBody>
      </p:sp>
      <p:sp>
        <p:nvSpPr>
          <p:cNvPr id="392" name="TextBox 391"/>
          <p:cNvSpPr txBox="1"/>
          <p:nvPr/>
        </p:nvSpPr>
        <p:spPr>
          <a:xfrm>
            <a:off x="6260642" y="3750295"/>
            <a:ext cx="3129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out</a:t>
            </a:r>
          </a:p>
        </p:txBody>
      </p:sp>
      <p:sp>
        <p:nvSpPr>
          <p:cNvPr id="393" name="TextBox 392"/>
          <p:cNvSpPr txBox="1"/>
          <p:nvPr/>
        </p:nvSpPr>
        <p:spPr>
          <a:xfrm>
            <a:off x="5862841" y="3749201"/>
            <a:ext cx="2616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in</a:t>
            </a:r>
          </a:p>
        </p:txBody>
      </p:sp>
      <p:sp>
        <p:nvSpPr>
          <p:cNvPr id="394" name="TextBox 393"/>
          <p:cNvSpPr txBox="1"/>
          <p:nvPr/>
        </p:nvSpPr>
        <p:spPr>
          <a:xfrm>
            <a:off x="5869995" y="4093069"/>
            <a:ext cx="2616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in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7752621" y="2986356"/>
            <a:ext cx="1269029" cy="2616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/>
              <a:t>Sync/Gate/FB/MID</a:t>
            </a:r>
          </a:p>
        </p:txBody>
      </p:sp>
      <p:sp>
        <p:nvSpPr>
          <p:cNvPr id="395" name="TextBox 394"/>
          <p:cNvSpPr txBox="1"/>
          <p:nvPr/>
        </p:nvSpPr>
        <p:spPr>
          <a:xfrm>
            <a:off x="7752621" y="3248211"/>
            <a:ext cx="1269029" cy="2616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Sync/Gate/FB/TOP</a:t>
            </a:r>
          </a:p>
        </p:txBody>
      </p:sp>
      <p:grpSp>
        <p:nvGrpSpPr>
          <p:cNvPr id="396" name="Group 395"/>
          <p:cNvGrpSpPr/>
          <p:nvPr/>
        </p:nvGrpSpPr>
        <p:grpSpPr>
          <a:xfrm rot="10800000">
            <a:off x="7344341" y="3068073"/>
            <a:ext cx="406182" cy="0"/>
            <a:chOff x="5262660" y="6539448"/>
            <a:chExt cx="406182" cy="0"/>
          </a:xfrm>
        </p:grpSpPr>
        <p:cxnSp>
          <p:nvCxnSpPr>
            <p:cNvPr id="399" name="Straight Connector 398"/>
            <p:cNvCxnSpPr/>
            <p:nvPr/>
          </p:nvCxnSpPr>
          <p:spPr>
            <a:xfrm rot="10800000">
              <a:off x="5262660" y="6539448"/>
              <a:ext cx="251972" cy="0"/>
            </a:xfrm>
            <a:prstGeom prst="line">
              <a:avLst/>
            </a:prstGeom>
            <a:ln w="12700" cmpd="sng">
              <a:solidFill>
                <a:srgbClr val="3366FF"/>
              </a:solidFill>
              <a:prstDash val="solid"/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Straight Connector 399"/>
            <p:cNvCxnSpPr/>
            <p:nvPr/>
          </p:nvCxnSpPr>
          <p:spPr>
            <a:xfrm flipH="1">
              <a:off x="5408856" y="6539448"/>
              <a:ext cx="259986" cy="0"/>
            </a:xfrm>
            <a:prstGeom prst="line">
              <a:avLst/>
            </a:prstGeom>
            <a:ln w="12700" cmpd="sng">
              <a:solidFill>
                <a:srgbClr val="3366FF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5" name="Straight Connector 404"/>
          <p:cNvCxnSpPr/>
          <p:nvPr/>
        </p:nvCxnSpPr>
        <p:spPr>
          <a:xfrm>
            <a:off x="6203836" y="740422"/>
            <a:ext cx="127611" cy="0"/>
          </a:xfrm>
          <a:prstGeom prst="line">
            <a:avLst/>
          </a:prstGeom>
          <a:ln w="12700" cmpd="sng">
            <a:solidFill>
              <a:srgbClr val="3366FF"/>
            </a:solidFill>
            <a:prstDash val="sys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6" name="Straight Connector 405"/>
          <p:cNvCxnSpPr/>
          <p:nvPr/>
        </p:nvCxnSpPr>
        <p:spPr>
          <a:xfrm flipV="1">
            <a:off x="6208549" y="741846"/>
            <a:ext cx="0" cy="1419536"/>
          </a:xfrm>
          <a:prstGeom prst="line">
            <a:avLst/>
          </a:prstGeom>
          <a:ln w="12700" cmpd="sng">
            <a:solidFill>
              <a:srgbClr val="3366FF"/>
            </a:solidFill>
            <a:prstDash val="sys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7" name="Straight Connector 406"/>
          <p:cNvCxnSpPr>
            <a:endCxn id="330" idx="7"/>
          </p:cNvCxnSpPr>
          <p:nvPr/>
        </p:nvCxnSpPr>
        <p:spPr>
          <a:xfrm flipH="1">
            <a:off x="6060682" y="2157835"/>
            <a:ext cx="148531" cy="76275"/>
          </a:xfrm>
          <a:prstGeom prst="line">
            <a:avLst/>
          </a:prstGeom>
          <a:ln w="12700" cmpd="sng">
            <a:solidFill>
              <a:srgbClr val="3366FF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8" name="Straight Connector 407"/>
          <p:cNvCxnSpPr/>
          <p:nvPr/>
        </p:nvCxnSpPr>
        <p:spPr>
          <a:xfrm flipH="1">
            <a:off x="6079359" y="3289403"/>
            <a:ext cx="148531" cy="76275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0" name="Straight Connector 409"/>
          <p:cNvCxnSpPr/>
          <p:nvPr/>
        </p:nvCxnSpPr>
        <p:spPr>
          <a:xfrm flipV="1">
            <a:off x="6224550" y="2622569"/>
            <a:ext cx="0" cy="670274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1" name="Straight Connector 410"/>
          <p:cNvCxnSpPr/>
          <p:nvPr/>
        </p:nvCxnSpPr>
        <p:spPr>
          <a:xfrm flipH="1">
            <a:off x="6224550" y="2629560"/>
            <a:ext cx="111864" cy="0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2" name="TextBox 411"/>
          <p:cNvSpPr txBox="1"/>
          <p:nvPr/>
        </p:nvSpPr>
        <p:spPr>
          <a:xfrm>
            <a:off x="7756729" y="615724"/>
            <a:ext cx="1012799" cy="2616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 err="1"/>
              <a:t>Scaler</a:t>
            </a:r>
            <a:r>
              <a:rPr lang="en-US" sz="1100" dirty="0"/>
              <a:t> 4 - Gate</a:t>
            </a:r>
          </a:p>
        </p:txBody>
      </p:sp>
      <p:sp>
        <p:nvSpPr>
          <p:cNvPr id="413" name="TextBox 412"/>
          <p:cNvSpPr txBox="1"/>
          <p:nvPr/>
        </p:nvSpPr>
        <p:spPr>
          <a:xfrm>
            <a:off x="7756729" y="957428"/>
            <a:ext cx="1012799" cy="2616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 err="1"/>
              <a:t>Scaler</a:t>
            </a:r>
            <a:r>
              <a:rPr lang="en-US" sz="1100" dirty="0"/>
              <a:t> 5 - Gate</a:t>
            </a:r>
          </a:p>
        </p:txBody>
      </p:sp>
      <p:sp>
        <p:nvSpPr>
          <p:cNvPr id="414" name="TextBox 413"/>
          <p:cNvSpPr txBox="1"/>
          <p:nvPr/>
        </p:nvSpPr>
        <p:spPr>
          <a:xfrm>
            <a:off x="7756729" y="1734808"/>
            <a:ext cx="1012799" cy="2616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 err="1"/>
              <a:t>Scaler</a:t>
            </a:r>
            <a:r>
              <a:rPr lang="en-US" sz="1100" dirty="0"/>
              <a:t> 1 - Gate</a:t>
            </a:r>
          </a:p>
        </p:txBody>
      </p:sp>
      <p:sp>
        <p:nvSpPr>
          <p:cNvPr id="415" name="TextBox 414"/>
          <p:cNvSpPr txBox="1"/>
          <p:nvPr/>
        </p:nvSpPr>
        <p:spPr>
          <a:xfrm>
            <a:off x="7756729" y="2103303"/>
            <a:ext cx="1012799" cy="2616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err="1"/>
              <a:t>Scaler</a:t>
            </a:r>
            <a:r>
              <a:rPr lang="en-US" sz="1100" dirty="0"/>
              <a:t> 3 – Ch1</a:t>
            </a:r>
          </a:p>
        </p:txBody>
      </p:sp>
      <p:sp>
        <p:nvSpPr>
          <p:cNvPr id="416" name="TextBox 415"/>
          <p:cNvSpPr txBox="1"/>
          <p:nvPr/>
        </p:nvSpPr>
        <p:spPr>
          <a:xfrm>
            <a:off x="7756729" y="260076"/>
            <a:ext cx="1075065" cy="2616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/>
              <a:t>Ch1 LHRS-RHRS</a:t>
            </a:r>
          </a:p>
        </p:txBody>
      </p:sp>
      <p:grpSp>
        <p:nvGrpSpPr>
          <p:cNvPr id="417" name="Group 416"/>
          <p:cNvGrpSpPr/>
          <p:nvPr/>
        </p:nvGrpSpPr>
        <p:grpSpPr>
          <a:xfrm rot="10800000">
            <a:off x="7350544" y="3414285"/>
            <a:ext cx="406182" cy="0"/>
            <a:chOff x="5262660" y="6539448"/>
            <a:chExt cx="406182" cy="0"/>
          </a:xfrm>
        </p:grpSpPr>
        <p:cxnSp>
          <p:nvCxnSpPr>
            <p:cNvPr id="418" name="Straight Connector 417"/>
            <p:cNvCxnSpPr/>
            <p:nvPr/>
          </p:nvCxnSpPr>
          <p:spPr>
            <a:xfrm rot="10800000">
              <a:off x="5262660" y="6539448"/>
              <a:ext cx="251972" cy="0"/>
            </a:xfrm>
            <a:prstGeom prst="line">
              <a:avLst/>
            </a:prstGeom>
            <a:ln w="12700" cmpd="sng">
              <a:solidFill>
                <a:srgbClr val="3366FF"/>
              </a:solidFill>
              <a:prstDash val="solid"/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Straight Connector 418"/>
            <p:cNvCxnSpPr/>
            <p:nvPr/>
          </p:nvCxnSpPr>
          <p:spPr>
            <a:xfrm flipH="1">
              <a:off x="5408856" y="6539448"/>
              <a:ext cx="259986" cy="0"/>
            </a:xfrm>
            <a:prstGeom prst="line">
              <a:avLst/>
            </a:prstGeom>
            <a:ln w="12700" cmpd="sng">
              <a:solidFill>
                <a:srgbClr val="3366FF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20" name="Straight Connector 419"/>
          <p:cNvCxnSpPr/>
          <p:nvPr/>
        </p:nvCxnSpPr>
        <p:spPr>
          <a:xfrm>
            <a:off x="7082587" y="917020"/>
            <a:ext cx="467063" cy="0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Connector 420"/>
          <p:cNvCxnSpPr/>
          <p:nvPr/>
        </p:nvCxnSpPr>
        <p:spPr>
          <a:xfrm>
            <a:off x="7344297" y="1082001"/>
            <a:ext cx="411700" cy="288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/>
          <p:cNvCxnSpPr>
            <a:endCxn id="412" idx="1"/>
          </p:cNvCxnSpPr>
          <p:nvPr/>
        </p:nvCxnSpPr>
        <p:spPr>
          <a:xfrm flipV="1">
            <a:off x="7545403" y="746531"/>
            <a:ext cx="211324" cy="170347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3" name="Straight Connector 422"/>
          <p:cNvCxnSpPr/>
          <p:nvPr/>
        </p:nvCxnSpPr>
        <p:spPr>
          <a:xfrm flipV="1">
            <a:off x="6925888" y="916876"/>
            <a:ext cx="155968" cy="125726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4" name="Straight Connector 423"/>
          <p:cNvCxnSpPr/>
          <p:nvPr/>
        </p:nvCxnSpPr>
        <p:spPr>
          <a:xfrm>
            <a:off x="7343046" y="1869427"/>
            <a:ext cx="411700" cy="288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/>
          <p:cNvCxnSpPr>
            <a:stCxn id="355" idx="5"/>
          </p:cNvCxnSpPr>
          <p:nvPr/>
        </p:nvCxnSpPr>
        <p:spPr>
          <a:xfrm>
            <a:off x="6912401" y="1920054"/>
            <a:ext cx="842347" cy="307146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65" name="Group 464"/>
          <p:cNvGrpSpPr/>
          <p:nvPr/>
        </p:nvGrpSpPr>
        <p:grpSpPr>
          <a:xfrm>
            <a:off x="1234296" y="618888"/>
            <a:ext cx="827466" cy="1980542"/>
            <a:chOff x="2656570" y="254628"/>
            <a:chExt cx="827466" cy="1980542"/>
          </a:xfrm>
        </p:grpSpPr>
        <p:sp>
          <p:nvSpPr>
            <p:cNvPr id="428" name="Rectangle 427"/>
            <p:cNvSpPr/>
            <p:nvPr/>
          </p:nvSpPr>
          <p:spPr>
            <a:xfrm rot="16200000">
              <a:off x="3287338" y="1745256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29" name="Rectangle 428"/>
            <p:cNvSpPr/>
            <p:nvPr/>
          </p:nvSpPr>
          <p:spPr>
            <a:xfrm rot="16200000">
              <a:off x="3287398" y="1638369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30" name="Rectangle 429"/>
            <p:cNvSpPr/>
            <p:nvPr/>
          </p:nvSpPr>
          <p:spPr>
            <a:xfrm rot="16200000">
              <a:off x="3287398" y="1526072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31" name="Rectangle 430"/>
            <p:cNvSpPr/>
            <p:nvPr/>
          </p:nvSpPr>
          <p:spPr>
            <a:xfrm rot="16200000">
              <a:off x="3287398" y="142385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32" name="Rectangle 431"/>
            <p:cNvSpPr/>
            <p:nvPr/>
          </p:nvSpPr>
          <p:spPr>
            <a:xfrm rot="16200000">
              <a:off x="3287398" y="131156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33" name="Rectangle 432"/>
            <p:cNvSpPr/>
            <p:nvPr/>
          </p:nvSpPr>
          <p:spPr>
            <a:xfrm rot="16200000">
              <a:off x="3287458" y="120467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34" name="Rectangle 433"/>
            <p:cNvSpPr/>
            <p:nvPr/>
          </p:nvSpPr>
          <p:spPr>
            <a:xfrm rot="16200000">
              <a:off x="3287458" y="109237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35" name="Rectangle 434"/>
            <p:cNvSpPr/>
            <p:nvPr/>
          </p:nvSpPr>
          <p:spPr>
            <a:xfrm rot="16200000">
              <a:off x="3287458" y="97840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36" name="Rectangle 435"/>
            <p:cNvSpPr/>
            <p:nvPr/>
          </p:nvSpPr>
          <p:spPr>
            <a:xfrm rot="16200000">
              <a:off x="3287458" y="86611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37" name="Rectangle 436"/>
            <p:cNvSpPr/>
            <p:nvPr/>
          </p:nvSpPr>
          <p:spPr>
            <a:xfrm rot="16200000">
              <a:off x="3287518" y="759224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38" name="Rectangle 437"/>
            <p:cNvSpPr/>
            <p:nvPr/>
          </p:nvSpPr>
          <p:spPr>
            <a:xfrm rot="16200000">
              <a:off x="3287518" y="646927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41" name="Rectangle 440"/>
            <p:cNvSpPr/>
            <p:nvPr/>
          </p:nvSpPr>
          <p:spPr>
            <a:xfrm rot="16200000">
              <a:off x="3287218" y="53407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42" name="Rectangle 441"/>
            <p:cNvSpPr/>
            <p:nvPr/>
          </p:nvSpPr>
          <p:spPr>
            <a:xfrm rot="16200000">
              <a:off x="3287218" y="42178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43" name="Rectangle 442"/>
            <p:cNvSpPr/>
            <p:nvPr/>
          </p:nvSpPr>
          <p:spPr>
            <a:xfrm rot="16200000">
              <a:off x="3287278" y="314894"/>
              <a:ext cx="112297" cy="280739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44" name="Rectangle 443"/>
            <p:cNvSpPr/>
            <p:nvPr/>
          </p:nvSpPr>
          <p:spPr>
            <a:xfrm rot="16200000">
              <a:off x="3287278" y="202597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45" name="TextBox 444"/>
            <p:cNvSpPr txBox="1"/>
            <p:nvPr/>
          </p:nvSpPr>
          <p:spPr>
            <a:xfrm>
              <a:off x="2892063" y="254628"/>
              <a:ext cx="365692" cy="19805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900" dirty="0"/>
                <a:t>1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2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3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4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5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6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7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8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9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10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11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12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13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14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15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16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17</a:t>
              </a:r>
            </a:p>
          </p:txBody>
        </p:sp>
        <p:sp>
          <p:nvSpPr>
            <p:cNvPr id="446" name="Rectangle 445"/>
            <p:cNvSpPr/>
            <p:nvPr/>
          </p:nvSpPr>
          <p:spPr>
            <a:xfrm rot="16200000">
              <a:off x="3287218" y="1854889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47" name="Rectangle 446"/>
            <p:cNvSpPr/>
            <p:nvPr/>
          </p:nvSpPr>
          <p:spPr>
            <a:xfrm rot="16200000">
              <a:off x="3287218" y="196486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48" name="Rectangle 447"/>
            <p:cNvSpPr/>
            <p:nvPr/>
          </p:nvSpPr>
          <p:spPr>
            <a:xfrm rot="16200000">
              <a:off x="2740911" y="1745256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49" name="Rectangle 448"/>
            <p:cNvSpPr/>
            <p:nvPr/>
          </p:nvSpPr>
          <p:spPr>
            <a:xfrm rot="16200000">
              <a:off x="2740971" y="1638369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50" name="Rectangle 449"/>
            <p:cNvSpPr/>
            <p:nvPr/>
          </p:nvSpPr>
          <p:spPr>
            <a:xfrm rot="16200000">
              <a:off x="2740971" y="1526072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51" name="Rectangle 450"/>
            <p:cNvSpPr/>
            <p:nvPr/>
          </p:nvSpPr>
          <p:spPr>
            <a:xfrm rot="16200000">
              <a:off x="2740971" y="142385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52" name="Rectangle 451"/>
            <p:cNvSpPr/>
            <p:nvPr/>
          </p:nvSpPr>
          <p:spPr>
            <a:xfrm rot="16200000">
              <a:off x="2740971" y="131156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53" name="Rectangle 452"/>
            <p:cNvSpPr/>
            <p:nvPr/>
          </p:nvSpPr>
          <p:spPr>
            <a:xfrm rot="16200000">
              <a:off x="2741031" y="120467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54" name="Rectangle 453"/>
            <p:cNvSpPr/>
            <p:nvPr/>
          </p:nvSpPr>
          <p:spPr>
            <a:xfrm rot="16200000">
              <a:off x="2741031" y="109237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55" name="Rectangle 454"/>
            <p:cNvSpPr/>
            <p:nvPr/>
          </p:nvSpPr>
          <p:spPr>
            <a:xfrm rot="16200000">
              <a:off x="2741031" y="97840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56" name="Rectangle 455"/>
            <p:cNvSpPr/>
            <p:nvPr/>
          </p:nvSpPr>
          <p:spPr>
            <a:xfrm rot="16200000">
              <a:off x="2741031" y="86611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57" name="Rectangle 456"/>
            <p:cNvSpPr/>
            <p:nvPr/>
          </p:nvSpPr>
          <p:spPr>
            <a:xfrm rot="16200000">
              <a:off x="2741091" y="75922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58" name="Rectangle 457"/>
            <p:cNvSpPr/>
            <p:nvPr/>
          </p:nvSpPr>
          <p:spPr>
            <a:xfrm rot="16200000">
              <a:off x="2741091" y="64692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59" name="Rectangle 458"/>
            <p:cNvSpPr/>
            <p:nvPr/>
          </p:nvSpPr>
          <p:spPr>
            <a:xfrm rot="16200000">
              <a:off x="2740791" y="53407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60" name="Rectangle 459"/>
            <p:cNvSpPr/>
            <p:nvPr/>
          </p:nvSpPr>
          <p:spPr>
            <a:xfrm rot="16200000">
              <a:off x="2740791" y="42178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61" name="Rectangle 460"/>
            <p:cNvSpPr/>
            <p:nvPr/>
          </p:nvSpPr>
          <p:spPr>
            <a:xfrm rot="16200000">
              <a:off x="2740851" y="314894"/>
              <a:ext cx="112297" cy="280739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62" name="Rectangle 461"/>
            <p:cNvSpPr/>
            <p:nvPr/>
          </p:nvSpPr>
          <p:spPr>
            <a:xfrm rot="16200000">
              <a:off x="2740851" y="20259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63" name="Rectangle 462"/>
            <p:cNvSpPr/>
            <p:nvPr/>
          </p:nvSpPr>
          <p:spPr>
            <a:xfrm rot="16200000">
              <a:off x="2740791" y="1854889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64" name="Rectangle 463"/>
            <p:cNvSpPr/>
            <p:nvPr/>
          </p:nvSpPr>
          <p:spPr>
            <a:xfrm rot="16200000">
              <a:off x="2740791" y="196486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22" name="Group 521"/>
          <p:cNvGrpSpPr/>
          <p:nvPr/>
        </p:nvGrpSpPr>
        <p:grpSpPr>
          <a:xfrm>
            <a:off x="972475" y="2630254"/>
            <a:ext cx="1381303" cy="4106858"/>
            <a:chOff x="732212" y="2538718"/>
            <a:chExt cx="1381303" cy="4106858"/>
          </a:xfrm>
        </p:grpSpPr>
        <p:sp>
          <p:nvSpPr>
            <p:cNvPr id="10" name="TextBox 9"/>
            <p:cNvSpPr txBox="1"/>
            <p:nvPr/>
          </p:nvSpPr>
          <p:spPr>
            <a:xfrm>
              <a:off x="781323" y="3068073"/>
              <a:ext cx="128753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1           2           3           4</a:t>
              </a:r>
            </a:p>
          </p:txBody>
        </p:sp>
        <p:sp>
          <p:nvSpPr>
            <p:cNvPr id="397" name="TextBox 396"/>
            <p:cNvSpPr txBox="1"/>
            <p:nvPr/>
          </p:nvSpPr>
          <p:spPr>
            <a:xfrm>
              <a:off x="791308" y="3821233"/>
              <a:ext cx="127971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5           6          7            8</a:t>
              </a:r>
            </a:p>
          </p:txBody>
        </p:sp>
        <p:sp>
          <p:nvSpPr>
            <p:cNvPr id="398" name="TextBox 397"/>
            <p:cNvSpPr txBox="1"/>
            <p:nvPr/>
          </p:nvSpPr>
          <p:spPr>
            <a:xfrm>
              <a:off x="799611" y="5115865"/>
              <a:ext cx="130035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9          10        11         12</a:t>
              </a:r>
            </a:p>
          </p:txBody>
        </p:sp>
        <p:sp>
          <p:nvSpPr>
            <p:cNvPr id="403" name="TextBox 402"/>
            <p:cNvSpPr txBox="1"/>
            <p:nvPr/>
          </p:nvSpPr>
          <p:spPr>
            <a:xfrm>
              <a:off x="764629" y="5871490"/>
              <a:ext cx="133105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13         14         15        16</a:t>
              </a:r>
            </a:p>
          </p:txBody>
        </p:sp>
        <p:grpSp>
          <p:nvGrpSpPr>
            <p:cNvPr id="478" name="Group 477"/>
            <p:cNvGrpSpPr/>
            <p:nvPr/>
          </p:nvGrpSpPr>
          <p:grpSpPr>
            <a:xfrm>
              <a:off x="732212" y="2538718"/>
              <a:ext cx="1367342" cy="1027763"/>
              <a:chOff x="732212" y="2538718"/>
              <a:chExt cx="1367342" cy="1027763"/>
            </a:xfrm>
          </p:grpSpPr>
          <p:sp>
            <p:nvSpPr>
              <p:cNvPr id="264" name="Oval 263"/>
              <p:cNvSpPr/>
              <p:nvPr/>
            </p:nvSpPr>
            <p:spPr>
              <a:xfrm>
                <a:off x="833787" y="2627455"/>
                <a:ext cx="139053" cy="140000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732212" y="2538718"/>
                <a:ext cx="1367342" cy="10277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7" name="Oval 466"/>
              <p:cNvSpPr/>
              <p:nvPr/>
            </p:nvSpPr>
            <p:spPr>
              <a:xfrm>
                <a:off x="833787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8" name="Oval 467"/>
              <p:cNvSpPr/>
              <p:nvPr/>
            </p:nvSpPr>
            <p:spPr>
              <a:xfrm>
                <a:off x="1165827" y="2627498"/>
                <a:ext cx="139053" cy="140000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9" name="Oval 468"/>
              <p:cNvSpPr/>
              <p:nvPr/>
            </p:nvSpPr>
            <p:spPr>
              <a:xfrm>
                <a:off x="1165827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0" name="Oval 469"/>
              <p:cNvSpPr/>
              <p:nvPr/>
            </p:nvSpPr>
            <p:spPr>
              <a:xfrm>
                <a:off x="1502389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1" name="Oval 470"/>
              <p:cNvSpPr/>
              <p:nvPr/>
            </p:nvSpPr>
            <p:spPr>
              <a:xfrm>
                <a:off x="1502389" y="2627498"/>
                <a:ext cx="139053" cy="140000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2" name="Oval 471"/>
              <p:cNvSpPr/>
              <p:nvPr/>
            </p:nvSpPr>
            <p:spPr>
              <a:xfrm>
                <a:off x="1853122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3" name="Oval 472"/>
              <p:cNvSpPr/>
              <p:nvPr/>
            </p:nvSpPr>
            <p:spPr>
              <a:xfrm>
                <a:off x="1853122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4" name="Oval 473"/>
              <p:cNvSpPr/>
              <p:nvPr/>
            </p:nvSpPr>
            <p:spPr>
              <a:xfrm>
                <a:off x="83378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5" name="Oval 474"/>
              <p:cNvSpPr/>
              <p:nvPr/>
            </p:nvSpPr>
            <p:spPr>
              <a:xfrm>
                <a:off x="116582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6" name="Oval 475"/>
              <p:cNvSpPr/>
              <p:nvPr/>
            </p:nvSpPr>
            <p:spPr>
              <a:xfrm>
                <a:off x="1502389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7" name="Oval 476"/>
              <p:cNvSpPr/>
              <p:nvPr/>
            </p:nvSpPr>
            <p:spPr>
              <a:xfrm>
                <a:off x="1853122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79" name="Group 478"/>
            <p:cNvGrpSpPr/>
            <p:nvPr/>
          </p:nvGrpSpPr>
          <p:grpSpPr>
            <a:xfrm>
              <a:off x="733313" y="3566481"/>
              <a:ext cx="1367342" cy="1027763"/>
              <a:chOff x="732212" y="2538718"/>
              <a:chExt cx="1367342" cy="1027763"/>
            </a:xfrm>
          </p:grpSpPr>
          <p:sp>
            <p:nvSpPr>
              <p:cNvPr id="480" name="Oval 479"/>
              <p:cNvSpPr/>
              <p:nvPr/>
            </p:nvSpPr>
            <p:spPr>
              <a:xfrm>
                <a:off x="833787" y="2627455"/>
                <a:ext cx="139053" cy="140000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1" name="Rectangle 480"/>
              <p:cNvSpPr/>
              <p:nvPr/>
            </p:nvSpPr>
            <p:spPr>
              <a:xfrm>
                <a:off x="732212" y="2538718"/>
                <a:ext cx="1367342" cy="10277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2" name="Oval 481"/>
              <p:cNvSpPr/>
              <p:nvPr/>
            </p:nvSpPr>
            <p:spPr>
              <a:xfrm>
                <a:off x="833787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3" name="Oval 482"/>
              <p:cNvSpPr/>
              <p:nvPr/>
            </p:nvSpPr>
            <p:spPr>
              <a:xfrm>
                <a:off x="1165827" y="2627498"/>
                <a:ext cx="139053" cy="140000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4" name="Oval 483"/>
              <p:cNvSpPr/>
              <p:nvPr/>
            </p:nvSpPr>
            <p:spPr>
              <a:xfrm>
                <a:off x="1165827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5" name="Oval 484"/>
              <p:cNvSpPr/>
              <p:nvPr/>
            </p:nvSpPr>
            <p:spPr>
              <a:xfrm>
                <a:off x="1502389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6" name="Oval 485"/>
              <p:cNvSpPr/>
              <p:nvPr/>
            </p:nvSpPr>
            <p:spPr>
              <a:xfrm>
                <a:off x="1502389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7" name="Oval 486"/>
              <p:cNvSpPr/>
              <p:nvPr/>
            </p:nvSpPr>
            <p:spPr>
              <a:xfrm>
                <a:off x="1853122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8" name="Oval 487"/>
              <p:cNvSpPr/>
              <p:nvPr/>
            </p:nvSpPr>
            <p:spPr>
              <a:xfrm>
                <a:off x="1853122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9" name="Oval 488"/>
              <p:cNvSpPr/>
              <p:nvPr/>
            </p:nvSpPr>
            <p:spPr>
              <a:xfrm>
                <a:off x="83378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0" name="Oval 489"/>
              <p:cNvSpPr/>
              <p:nvPr/>
            </p:nvSpPr>
            <p:spPr>
              <a:xfrm>
                <a:off x="116582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1" name="Oval 490"/>
              <p:cNvSpPr/>
              <p:nvPr/>
            </p:nvSpPr>
            <p:spPr>
              <a:xfrm>
                <a:off x="1502389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2" name="Oval 491"/>
              <p:cNvSpPr/>
              <p:nvPr/>
            </p:nvSpPr>
            <p:spPr>
              <a:xfrm>
                <a:off x="1853122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4" name="Group 493"/>
            <p:cNvGrpSpPr/>
            <p:nvPr/>
          </p:nvGrpSpPr>
          <p:grpSpPr>
            <a:xfrm>
              <a:off x="745072" y="4590050"/>
              <a:ext cx="1367342" cy="1027763"/>
              <a:chOff x="732212" y="2538718"/>
              <a:chExt cx="1367342" cy="1027763"/>
            </a:xfrm>
          </p:grpSpPr>
          <p:sp>
            <p:nvSpPr>
              <p:cNvPr id="495" name="Oval 494"/>
              <p:cNvSpPr/>
              <p:nvPr/>
            </p:nvSpPr>
            <p:spPr>
              <a:xfrm>
                <a:off x="833787" y="2627455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6" name="Rectangle 495"/>
              <p:cNvSpPr/>
              <p:nvPr/>
            </p:nvSpPr>
            <p:spPr>
              <a:xfrm>
                <a:off x="732212" y="2538718"/>
                <a:ext cx="1367342" cy="10277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7" name="Oval 496"/>
              <p:cNvSpPr/>
              <p:nvPr/>
            </p:nvSpPr>
            <p:spPr>
              <a:xfrm>
                <a:off x="833787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8" name="Oval 497"/>
              <p:cNvSpPr/>
              <p:nvPr/>
            </p:nvSpPr>
            <p:spPr>
              <a:xfrm>
                <a:off x="1165827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9" name="Oval 498"/>
              <p:cNvSpPr/>
              <p:nvPr/>
            </p:nvSpPr>
            <p:spPr>
              <a:xfrm>
                <a:off x="1165827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0" name="Oval 499"/>
              <p:cNvSpPr/>
              <p:nvPr/>
            </p:nvSpPr>
            <p:spPr>
              <a:xfrm>
                <a:off x="1502389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1" name="Oval 500"/>
              <p:cNvSpPr/>
              <p:nvPr/>
            </p:nvSpPr>
            <p:spPr>
              <a:xfrm>
                <a:off x="1502389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2" name="Oval 501"/>
              <p:cNvSpPr/>
              <p:nvPr/>
            </p:nvSpPr>
            <p:spPr>
              <a:xfrm>
                <a:off x="1853122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3" name="Oval 502"/>
              <p:cNvSpPr/>
              <p:nvPr/>
            </p:nvSpPr>
            <p:spPr>
              <a:xfrm>
                <a:off x="1853122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4" name="Oval 503"/>
              <p:cNvSpPr/>
              <p:nvPr/>
            </p:nvSpPr>
            <p:spPr>
              <a:xfrm>
                <a:off x="83378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5" name="Oval 504"/>
              <p:cNvSpPr/>
              <p:nvPr/>
            </p:nvSpPr>
            <p:spPr>
              <a:xfrm>
                <a:off x="116582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6" name="Oval 505"/>
              <p:cNvSpPr/>
              <p:nvPr/>
            </p:nvSpPr>
            <p:spPr>
              <a:xfrm>
                <a:off x="1502389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7" name="Oval 506"/>
              <p:cNvSpPr/>
              <p:nvPr/>
            </p:nvSpPr>
            <p:spPr>
              <a:xfrm>
                <a:off x="1853122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08" name="Group 507"/>
            <p:cNvGrpSpPr/>
            <p:nvPr/>
          </p:nvGrpSpPr>
          <p:grpSpPr>
            <a:xfrm>
              <a:off x="746173" y="5617813"/>
              <a:ext cx="1367342" cy="1027763"/>
              <a:chOff x="732212" y="2538718"/>
              <a:chExt cx="1367342" cy="1027763"/>
            </a:xfrm>
          </p:grpSpPr>
          <p:sp>
            <p:nvSpPr>
              <p:cNvPr id="509" name="Oval 508"/>
              <p:cNvSpPr/>
              <p:nvPr/>
            </p:nvSpPr>
            <p:spPr>
              <a:xfrm>
                <a:off x="833787" y="2627455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0" name="Rectangle 509"/>
              <p:cNvSpPr/>
              <p:nvPr/>
            </p:nvSpPr>
            <p:spPr>
              <a:xfrm>
                <a:off x="732212" y="2538718"/>
                <a:ext cx="1367342" cy="10277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1" name="Oval 510"/>
              <p:cNvSpPr/>
              <p:nvPr/>
            </p:nvSpPr>
            <p:spPr>
              <a:xfrm>
                <a:off x="833787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2" name="Oval 511"/>
              <p:cNvSpPr/>
              <p:nvPr/>
            </p:nvSpPr>
            <p:spPr>
              <a:xfrm>
                <a:off x="1165827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3" name="Oval 512"/>
              <p:cNvSpPr/>
              <p:nvPr/>
            </p:nvSpPr>
            <p:spPr>
              <a:xfrm>
                <a:off x="1165827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4" name="Oval 513"/>
              <p:cNvSpPr/>
              <p:nvPr/>
            </p:nvSpPr>
            <p:spPr>
              <a:xfrm>
                <a:off x="1502389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5" name="Oval 514"/>
              <p:cNvSpPr/>
              <p:nvPr/>
            </p:nvSpPr>
            <p:spPr>
              <a:xfrm>
                <a:off x="1502389" y="2627498"/>
                <a:ext cx="139053" cy="140000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6" name="Oval 515"/>
              <p:cNvSpPr/>
              <p:nvPr/>
            </p:nvSpPr>
            <p:spPr>
              <a:xfrm>
                <a:off x="1853122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7" name="Oval 516"/>
              <p:cNvSpPr/>
              <p:nvPr/>
            </p:nvSpPr>
            <p:spPr>
              <a:xfrm>
                <a:off x="1853122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8" name="Oval 517"/>
              <p:cNvSpPr/>
              <p:nvPr/>
            </p:nvSpPr>
            <p:spPr>
              <a:xfrm>
                <a:off x="83378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9" name="Oval 518"/>
              <p:cNvSpPr/>
              <p:nvPr/>
            </p:nvSpPr>
            <p:spPr>
              <a:xfrm>
                <a:off x="116582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0" name="Oval 519"/>
              <p:cNvSpPr/>
              <p:nvPr/>
            </p:nvSpPr>
            <p:spPr>
              <a:xfrm>
                <a:off x="1502389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1" name="Oval 520"/>
              <p:cNvSpPr/>
              <p:nvPr/>
            </p:nvSpPr>
            <p:spPr>
              <a:xfrm>
                <a:off x="1853122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523" name="Straight Connector 522"/>
          <p:cNvCxnSpPr/>
          <p:nvPr/>
        </p:nvCxnSpPr>
        <p:spPr>
          <a:xfrm>
            <a:off x="2539843" y="4802984"/>
            <a:ext cx="4113753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5" name="Straight Connector 524"/>
          <p:cNvCxnSpPr>
            <a:endCxn id="245" idx="3"/>
          </p:cNvCxnSpPr>
          <p:nvPr/>
        </p:nvCxnSpPr>
        <p:spPr>
          <a:xfrm flipV="1">
            <a:off x="6653596" y="4694837"/>
            <a:ext cx="124469" cy="108148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9" name="Straight Connector 528"/>
          <p:cNvCxnSpPr/>
          <p:nvPr/>
        </p:nvCxnSpPr>
        <p:spPr>
          <a:xfrm>
            <a:off x="2533900" y="4802986"/>
            <a:ext cx="0" cy="863141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3" name="Straight Connector 532"/>
          <p:cNvCxnSpPr>
            <a:endCxn id="515" idx="7"/>
          </p:cNvCxnSpPr>
          <p:nvPr/>
        </p:nvCxnSpPr>
        <p:spPr>
          <a:xfrm flipH="1">
            <a:off x="1875302" y="5666127"/>
            <a:ext cx="664541" cy="152507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6" name="Arc 535"/>
          <p:cNvSpPr/>
          <p:nvPr/>
        </p:nvSpPr>
        <p:spPr>
          <a:xfrm>
            <a:off x="6113406" y="1622466"/>
            <a:ext cx="191610" cy="191610"/>
          </a:xfrm>
          <a:prstGeom prst="arc">
            <a:avLst>
              <a:gd name="adj1" fmla="val 10818330"/>
              <a:gd name="adj2" fmla="val 0"/>
            </a:avLst>
          </a:prstGeom>
          <a:ln w="127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7" name="Straight Connector 536"/>
          <p:cNvCxnSpPr/>
          <p:nvPr/>
        </p:nvCxnSpPr>
        <p:spPr>
          <a:xfrm>
            <a:off x="2611224" y="1717399"/>
            <a:ext cx="3508940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9" name="Straight Connector 538"/>
          <p:cNvCxnSpPr>
            <a:stCxn id="536" idx="2"/>
          </p:cNvCxnSpPr>
          <p:nvPr/>
        </p:nvCxnSpPr>
        <p:spPr>
          <a:xfrm>
            <a:off x="6305016" y="1718271"/>
            <a:ext cx="547692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3" name="Straight Connector 542"/>
          <p:cNvCxnSpPr/>
          <p:nvPr/>
        </p:nvCxnSpPr>
        <p:spPr>
          <a:xfrm flipV="1">
            <a:off x="6848999" y="1608245"/>
            <a:ext cx="0" cy="112178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6" name="Straight Connector 545"/>
          <p:cNvCxnSpPr/>
          <p:nvPr/>
        </p:nvCxnSpPr>
        <p:spPr>
          <a:xfrm>
            <a:off x="2611224" y="1720990"/>
            <a:ext cx="0" cy="148576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9" name="Straight Connector 548"/>
          <p:cNvCxnSpPr/>
          <p:nvPr/>
        </p:nvCxnSpPr>
        <p:spPr>
          <a:xfrm>
            <a:off x="1680016" y="3205692"/>
            <a:ext cx="931208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3" name="Straight Connector 552"/>
          <p:cNvCxnSpPr>
            <a:stCxn id="468" idx="5"/>
          </p:cNvCxnSpPr>
          <p:nvPr/>
        </p:nvCxnSpPr>
        <p:spPr>
          <a:xfrm>
            <a:off x="1524779" y="2838531"/>
            <a:ext cx="161741" cy="368706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6" name="Straight Connector 555"/>
          <p:cNvCxnSpPr>
            <a:stCxn id="471" idx="7"/>
          </p:cNvCxnSpPr>
          <p:nvPr/>
        </p:nvCxnSpPr>
        <p:spPr>
          <a:xfrm flipV="1">
            <a:off x="1861341" y="2672293"/>
            <a:ext cx="200123" cy="67244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9" name="Straight Connector 558"/>
          <p:cNvCxnSpPr/>
          <p:nvPr/>
        </p:nvCxnSpPr>
        <p:spPr>
          <a:xfrm>
            <a:off x="2056170" y="2672293"/>
            <a:ext cx="413898" cy="0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2" name="Straight Connector 561"/>
          <p:cNvCxnSpPr/>
          <p:nvPr/>
        </p:nvCxnSpPr>
        <p:spPr>
          <a:xfrm flipV="1">
            <a:off x="2467594" y="1527219"/>
            <a:ext cx="0" cy="1149675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5" name="Straight Connector 564"/>
          <p:cNvCxnSpPr/>
          <p:nvPr/>
        </p:nvCxnSpPr>
        <p:spPr>
          <a:xfrm>
            <a:off x="2467831" y="1527217"/>
            <a:ext cx="3067780" cy="0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7" name="Straight Connector 566"/>
          <p:cNvCxnSpPr/>
          <p:nvPr/>
        </p:nvCxnSpPr>
        <p:spPr>
          <a:xfrm flipV="1">
            <a:off x="5535611" y="553252"/>
            <a:ext cx="0" cy="973967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5" name="Straight Connector 574"/>
          <p:cNvCxnSpPr/>
          <p:nvPr/>
        </p:nvCxnSpPr>
        <p:spPr>
          <a:xfrm flipH="1">
            <a:off x="5535613" y="553250"/>
            <a:ext cx="1313389" cy="0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8" name="Straight Connector 577"/>
          <p:cNvCxnSpPr>
            <a:endCxn id="362" idx="0"/>
          </p:cNvCxnSpPr>
          <p:nvPr/>
        </p:nvCxnSpPr>
        <p:spPr>
          <a:xfrm flipH="1">
            <a:off x="6847303" y="553250"/>
            <a:ext cx="1696" cy="101762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2" name="Straight Connector 581"/>
          <p:cNvCxnSpPr/>
          <p:nvPr/>
        </p:nvCxnSpPr>
        <p:spPr>
          <a:xfrm flipH="1">
            <a:off x="5603142" y="615724"/>
            <a:ext cx="1006650" cy="0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1" name="Straight Connector 590"/>
          <p:cNvCxnSpPr>
            <a:stCxn id="365" idx="6"/>
          </p:cNvCxnSpPr>
          <p:nvPr/>
        </p:nvCxnSpPr>
        <p:spPr>
          <a:xfrm>
            <a:off x="6516363" y="1082001"/>
            <a:ext cx="93431" cy="288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4" name="Straight Connector 593"/>
          <p:cNvCxnSpPr/>
          <p:nvPr/>
        </p:nvCxnSpPr>
        <p:spPr>
          <a:xfrm flipV="1">
            <a:off x="6601699" y="615725"/>
            <a:ext cx="0" cy="466276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7" name="Straight Connector 596"/>
          <p:cNvCxnSpPr/>
          <p:nvPr/>
        </p:nvCxnSpPr>
        <p:spPr>
          <a:xfrm flipV="1">
            <a:off x="5607206" y="619915"/>
            <a:ext cx="0" cy="1005094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9" name="Straight Connector 598"/>
          <p:cNvCxnSpPr/>
          <p:nvPr/>
        </p:nvCxnSpPr>
        <p:spPr>
          <a:xfrm flipH="1">
            <a:off x="2539842" y="1625009"/>
            <a:ext cx="3067364" cy="0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2" name="Straight Connector 601"/>
          <p:cNvCxnSpPr/>
          <p:nvPr/>
        </p:nvCxnSpPr>
        <p:spPr>
          <a:xfrm flipV="1">
            <a:off x="2538091" y="1620321"/>
            <a:ext cx="0" cy="1321967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4" name="Straight Connector 603"/>
          <p:cNvCxnSpPr/>
          <p:nvPr/>
        </p:nvCxnSpPr>
        <p:spPr>
          <a:xfrm flipV="1">
            <a:off x="1680016" y="2672295"/>
            <a:ext cx="0" cy="268503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6" name="Straight Connector 605"/>
          <p:cNvCxnSpPr/>
          <p:nvPr/>
        </p:nvCxnSpPr>
        <p:spPr>
          <a:xfrm flipH="1">
            <a:off x="1680017" y="2942286"/>
            <a:ext cx="859824" cy="0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9" name="Straight Connector 608"/>
          <p:cNvCxnSpPr/>
          <p:nvPr/>
        </p:nvCxnSpPr>
        <p:spPr>
          <a:xfrm flipH="1">
            <a:off x="1316093" y="2672293"/>
            <a:ext cx="370427" cy="0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2" name="Straight Connector 611"/>
          <p:cNvCxnSpPr>
            <a:endCxn id="264" idx="7"/>
          </p:cNvCxnSpPr>
          <p:nvPr/>
        </p:nvCxnSpPr>
        <p:spPr>
          <a:xfrm flipH="1">
            <a:off x="1192739" y="2672703"/>
            <a:ext cx="123355" cy="66793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4" name="TextBox 613"/>
          <p:cNvSpPr txBox="1"/>
          <p:nvPr/>
        </p:nvSpPr>
        <p:spPr>
          <a:xfrm rot="16200000">
            <a:off x="3502441" y="2707208"/>
            <a:ext cx="1248906" cy="20928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TI</a:t>
            </a:r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r>
              <a:rPr lang="en-US" sz="1000" dirty="0" err="1"/>
              <a:t>scaler</a:t>
            </a:r>
            <a:r>
              <a:rPr lang="en-US" sz="1000" dirty="0"/>
              <a:t> 1</a:t>
            </a:r>
          </a:p>
          <a:p>
            <a:pPr algn="ctr"/>
            <a:r>
              <a:rPr lang="en-US" sz="1000" dirty="0" err="1"/>
              <a:t>scaler</a:t>
            </a:r>
            <a:r>
              <a:rPr lang="en-US" sz="1000" dirty="0"/>
              <a:t> 2</a:t>
            </a:r>
          </a:p>
          <a:p>
            <a:pPr algn="ctr"/>
            <a:r>
              <a:rPr lang="en-US" sz="1000" dirty="0" err="1"/>
              <a:t>scaler</a:t>
            </a:r>
            <a:r>
              <a:rPr lang="en-US" sz="1000" dirty="0"/>
              <a:t> 3</a:t>
            </a:r>
          </a:p>
          <a:p>
            <a:pPr algn="ctr"/>
            <a:r>
              <a:rPr lang="en-US" sz="1000" dirty="0" err="1"/>
              <a:t>scaler</a:t>
            </a:r>
            <a:r>
              <a:rPr lang="en-US" sz="1000" dirty="0"/>
              <a:t> 4</a:t>
            </a:r>
          </a:p>
          <a:p>
            <a:pPr algn="ctr"/>
            <a:r>
              <a:rPr lang="en-US" sz="1000" dirty="0" err="1"/>
              <a:t>scaler</a:t>
            </a:r>
            <a:r>
              <a:rPr lang="en-US" sz="1000" dirty="0"/>
              <a:t> 5</a:t>
            </a:r>
          </a:p>
          <a:p>
            <a:pPr algn="ctr"/>
            <a:endParaRPr lang="en-US" sz="1000" dirty="0"/>
          </a:p>
          <a:p>
            <a:pPr algn="ctr"/>
            <a:r>
              <a:rPr lang="en-US" sz="1000" dirty="0" err="1"/>
              <a:t>scaler</a:t>
            </a:r>
            <a:r>
              <a:rPr lang="en-US" sz="1000" dirty="0"/>
              <a:t> 6</a:t>
            </a:r>
          </a:p>
          <a:p>
            <a:pPr algn="ctr"/>
            <a:r>
              <a:rPr lang="en-US" sz="1000" dirty="0" err="1"/>
              <a:t>scaler</a:t>
            </a:r>
            <a:r>
              <a:rPr lang="en-US" sz="1000" dirty="0"/>
              <a:t> 7</a:t>
            </a:r>
          </a:p>
          <a:p>
            <a:pPr algn="ctr"/>
            <a:r>
              <a:rPr lang="en-US" sz="1000" dirty="0"/>
              <a:t>RT</a:t>
            </a:r>
          </a:p>
        </p:txBody>
      </p:sp>
      <p:sp>
        <p:nvSpPr>
          <p:cNvPr id="615" name="Rectangle 614"/>
          <p:cNvSpPr/>
          <p:nvPr/>
        </p:nvSpPr>
        <p:spPr>
          <a:xfrm rot="16200000">
            <a:off x="3164084" y="3678086"/>
            <a:ext cx="1326835" cy="13771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" name="Rectangle 615"/>
          <p:cNvSpPr/>
          <p:nvPr/>
        </p:nvSpPr>
        <p:spPr>
          <a:xfrm rot="16200000">
            <a:off x="3316484" y="3678085"/>
            <a:ext cx="1326835" cy="13771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8" name="Rectangle 617"/>
          <p:cNvSpPr/>
          <p:nvPr/>
        </p:nvSpPr>
        <p:spPr>
          <a:xfrm rot="16200000">
            <a:off x="3468883" y="3678084"/>
            <a:ext cx="1326837" cy="13771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0" name="Rectangle 619"/>
          <p:cNvSpPr/>
          <p:nvPr/>
        </p:nvSpPr>
        <p:spPr>
          <a:xfrm rot="16200000">
            <a:off x="3622933" y="3677889"/>
            <a:ext cx="1326835" cy="13771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1" name="Rectangle 620"/>
          <p:cNvSpPr/>
          <p:nvPr/>
        </p:nvSpPr>
        <p:spPr>
          <a:xfrm rot="16200000">
            <a:off x="3775332" y="3677888"/>
            <a:ext cx="1326837" cy="13771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3" name="Rectangle 622"/>
          <p:cNvSpPr/>
          <p:nvPr/>
        </p:nvSpPr>
        <p:spPr>
          <a:xfrm rot="16200000">
            <a:off x="2705234" y="3678283"/>
            <a:ext cx="1326835" cy="137713"/>
          </a:xfrm>
          <a:prstGeom prst="rect">
            <a:avLst/>
          </a:prstGeom>
          <a:pattFill prst="ltDnDiag">
            <a:fgClr>
              <a:prstClr val="black"/>
            </a:fgClr>
            <a:bgClr>
              <a:prstClr val="white"/>
            </a:bgClr>
          </a:patt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4" name="Rectangle 623"/>
          <p:cNvSpPr/>
          <p:nvPr/>
        </p:nvSpPr>
        <p:spPr>
          <a:xfrm rot="16200000">
            <a:off x="2857633" y="3678282"/>
            <a:ext cx="1326837" cy="137713"/>
          </a:xfrm>
          <a:prstGeom prst="rect">
            <a:avLst/>
          </a:prstGeom>
          <a:pattFill prst="ltDnDiag">
            <a:fgClr>
              <a:prstClr val="black"/>
            </a:fgClr>
            <a:bgClr>
              <a:prstClr val="white"/>
            </a:bgClr>
          </a:patt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" name="Rectangle 624"/>
          <p:cNvSpPr/>
          <p:nvPr/>
        </p:nvSpPr>
        <p:spPr>
          <a:xfrm rot="16200000">
            <a:off x="3011683" y="3678087"/>
            <a:ext cx="1326835" cy="13771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7" name="Rectangle 626"/>
          <p:cNvSpPr/>
          <p:nvPr/>
        </p:nvSpPr>
        <p:spPr>
          <a:xfrm rot="16200000">
            <a:off x="2397191" y="3679483"/>
            <a:ext cx="1326835" cy="13771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8" name="Rectangle 627"/>
          <p:cNvSpPr/>
          <p:nvPr/>
        </p:nvSpPr>
        <p:spPr>
          <a:xfrm rot="16200000">
            <a:off x="2549591" y="3679482"/>
            <a:ext cx="1326835" cy="13771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0" name="Rectangle 629"/>
          <p:cNvSpPr/>
          <p:nvPr/>
        </p:nvSpPr>
        <p:spPr>
          <a:xfrm rot="16200000">
            <a:off x="3927733" y="3676483"/>
            <a:ext cx="1326835" cy="13771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1" name="Rectangle 630"/>
          <p:cNvSpPr/>
          <p:nvPr/>
        </p:nvSpPr>
        <p:spPr>
          <a:xfrm rot="16200000">
            <a:off x="4080132" y="3676482"/>
            <a:ext cx="1326837" cy="13771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2" name="Rectangle 631"/>
          <p:cNvSpPr/>
          <p:nvPr/>
        </p:nvSpPr>
        <p:spPr>
          <a:xfrm rot="16200000">
            <a:off x="4234182" y="3676287"/>
            <a:ext cx="1326835" cy="13771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3" name="Rectangle 632"/>
          <p:cNvSpPr/>
          <p:nvPr/>
        </p:nvSpPr>
        <p:spPr>
          <a:xfrm rot="16200000">
            <a:off x="4386581" y="3676286"/>
            <a:ext cx="1326837" cy="13771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4" name="TextBox 633"/>
          <p:cNvSpPr txBox="1"/>
          <p:nvPr/>
        </p:nvSpPr>
        <p:spPr>
          <a:xfrm>
            <a:off x="3148824" y="2783237"/>
            <a:ext cx="16992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RACK 3 – MID CRATE</a:t>
            </a:r>
          </a:p>
        </p:txBody>
      </p:sp>
      <p:sp>
        <p:nvSpPr>
          <p:cNvPr id="635" name="Rectangle 634"/>
          <p:cNvSpPr/>
          <p:nvPr/>
        </p:nvSpPr>
        <p:spPr>
          <a:xfrm>
            <a:off x="2933778" y="2739537"/>
            <a:ext cx="2251316" cy="1751774"/>
          </a:xfrm>
          <a:prstGeom prst="rect">
            <a:avLst/>
          </a:prstGeom>
          <a:noFill/>
          <a:ln w="38100" cmpd="sng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52" name="Group 651"/>
          <p:cNvGrpSpPr/>
          <p:nvPr/>
        </p:nvGrpSpPr>
        <p:grpSpPr>
          <a:xfrm>
            <a:off x="2061765" y="2086460"/>
            <a:ext cx="2206425" cy="353013"/>
            <a:chOff x="2061763" y="2052132"/>
            <a:chExt cx="2206425" cy="353013"/>
          </a:xfrm>
        </p:grpSpPr>
        <p:sp>
          <p:nvSpPr>
            <p:cNvPr id="636" name="Arc 635"/>
            <p:cNvSpPr/>
            <p:nvPr/>
          </p:nvSpPr>
          <p:spPr>
            <a:xfrm>
              <a:off x="2410386" y="2052132"/>
              <a:ext cx="332766" cy="353013"/>
            </a:xfrm>
            <a:prstGeom prst="arc">
              <a:avLst>
                <a:gd name="adj1" fmla="val 10818330"/>
                <a:gd name="adj2" fmla="val 0"/>
              </a:avLst>
            </a:prstGeom>
            <a:ln w="12700" cmpd="sng">
              <a:solidFill>
                <a:schemeClr val="tx1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7" name="Straight Connector 636"/>
            <p:cNvCxnSpPr>
              <a:endCxn id="636" idx="0"/>
            </p:cNvCxnSpPr>
            <p:nvPr/>
          </p:nvCxnSpPr>
          <p:spPr>
            <a:xfrm>
              <a:off x="2061763" y="2227200"/>
              <a:ext cx="348625" cy="551"/>
            </a:xfrm>
            <a:prstGeom prst="line">
              <a:avLst/>
            </a:prstGeom>
            <a:ln w="12700" cmpd="sng">
              <a:solidFill>
                <a:srgbClr val="000000"/>
              </a:solidFill>
              <a:prstDash val="sysDash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9" name="Straight Connector 638"/>
            <p:cNvCxnSpPr/>
            <p:nvPr/>
          </p:nvCxnSpPr>
          <p:spPr>
            <a:xfrm>
              <a:off x="2743152" y="2229217"/>
              <a:ext cx="348625" cy="551"/>
            </a:xfrm>
            <a:prstGeom prst="line">
              <a:avLst/>
            </a:prstGeom>
            <a:ln w="12700" cmpd="sng">
              <a:solidFill>
                <a:srgbClr val="000000"/>
              </a:solidFill>
              <a:prstDash val="sysDash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40" name="TextBox 639"/>
            <p:cNvSpPr txBox="1"/>
            <p:nvPr/>
          </p:nvSpPr>
          <p:spPr>
            <a:xfrm>
              <a:off x="3091777" y="2070753"/>
              <a:ext cx="1176411" cy="307777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FB input in TS</a:t>
              </a:r>
            </a:p>
          </p:txBody>
        </p:sp>
      </p:grpSp>
      <p:cxnSp>
        <p:nvCxnSpPr>
          <p:cNvPr id="641" name="Straight Connector 640"/>
          <p:cNvCxnSpPr/>
          <p:nvPr/>
        </p:nvCxnSpPr>
        <p:spPr>
          <a:xfrm>
            <a:off x="2061164" y="1136311"/>
            <a:ext cx="681988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3" name="TextBox 642"/>
          <p:cNvSpPr txBox="1"/>
          <p:nvPr/>
        </p:nvSpPr>
        <p:spPr>
          <a:xfrm>
            <a:off x="2747067" y="913022"/>
            <a:ext cx="1242717" cy="2616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 err="1"/>
              <a:t>Scaler</a:t>
            </a:r>
            <a:r>
              <a:rPr lang="en-US" sz="1100" dirty="0"/>
              <a:t> 5 – input 10</a:t>
            </a:r>
          </a:p>
        </p:txBody>
      </p:sp>
      <p:sp>
        <p:nvSpPr>
          <p:cNvPr id="644" name="TextBox 643"/>
          <p:cNvSpPr txBox="1"/>
          <p:nvPr/>
        </p:nvSpPr>
        <p:spPr>
          <a:xfrm>
            <a:off x="2747067" y="1196227"/>
            <a:ext cx="1242717" cy="2616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 err="1"/>
              <a:t>Scaler</a:t>
            </a:r>
            <a:r>
              <a:rPr lang="en-US" sz="1100" dirty="0"/>
              <a:t> 5 – input 11</a:t>
            </a:r>
          </a:p>
        </p:txBody>
      </p:sp>
      <p:cxnSp>
        <p:nvCxnSpPr>
          <p:cNvPr id="645" name="Straight Connector 644"/>
          <p:cNvCxnSpPr/>
          <p:nvPr/>
        </p:nvCxnSpPr>
        <p:spPr>
          <a:xfrm>
            <a:off x="2056170" y="1286264"/>
            <a:ext cx="681988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7" name="Straight Connector 646"/>
          <p:cNvCxnSpPr/>
          <p:nvPr/>
        </p:nvCxnSpPr>
        <p:spPr>
          <a:xfrm>
            <a:off x="2061164" y="736034"/>
            <a:ext cx="681988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8" name="TextBox 647"/>
          <p:cNvSpPr txBox="1"/>
          <p:nvPr/>
        </p:nvSpPr>
        <p:spPr>
          <a:xfrm>
            <a:off x="2747066" y="632129"/>
            <a:ext cx="1242717" cy="25980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Unplugged</a:t>
            </a:r>
          </a:p>
        </p:txBody>
      </p:sp>
      <p:sp>
        <p:nvSpPr>
          <p:cNvPr id="653" name="Arc 652"/>
          <p:cNvSpPr/>
          <p:nvPr/>
        </p:nvSpPr>
        <p:spPr>
          <a:xfrm>
            <a:off x="5462317" y="640744"/>
            <a:ext cx="197788" cy="209822"/>
          </a:xfrm>
          <a:prstGeom prst="arc">
            <a:avLst>
              <a:gd name="adj1" fmla="val 10818330"/>
              <a:gd name="adj2" fmla="val 0"/>
            </a:avLst>
          </a:prstGeom>
          <a:ln w="12700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5" name="Straight Connector 654"/>
          <p:cNvCxnSpPr/>
          <p:nvPr/>
        </p:nvCxnSpPr>
        <p:spPr>
          <a:xfrm>
            <a:off x="5660107" y="741848"/>
            <a:ext cx="298797" cy="4683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/>
          <p:cNvCxnSpPr/>
          <p:nvPr/>
        </p:nvCxnSpPr>
        <p:spPr>
          <a:xfrm>
            <a:off x="5163522" y="746531"/>
            <a:ext cx="298797" cy="4683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2" name="TextBox 661"/>
          <p:cNvSpPr txBox="1"/>
          <p:nvPr/>
        </p:nvSpPr>
        <p:spPr>
          <a:xfrm>
            <a:off x="4217493" y="438706"/>
            <a:ext cx="948708" cy="93871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From SG_03 in TM module (Rack 3 Mid Crate)</a:t>
            </a:r>
          </a:p>
        </p:txBody>
      </p:sp>
      <p:cxnSp>
        <p:nvCxnSpPr>
          <p:cNvPr id="663" name="Straight Connector 662"/>
          <p:cNvCxnSpPr/>
          <p:nvPr/>
        </p:nvCxnSpPr>
        <p:spPr>
          <a:xfrm>
            <a:off x="776088" y="2367254"/>
            <a:ext cx="469039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4" name="TextBox 663"/>
          <p:cNvSpPr txBox="1"/>
          <p:nvPr/>
        </p:nvSpPr>
        <p:spPr>
          <a:xfrm>
            <a:off x="81926" y="2136963"/>
            <a:ext cx="694163" cy="43088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TI output 0</a:t>
            </a:r>
          </a:p>
        </p:txBody>
      </p:sp>
      <p:sp>
        <p:nvSpPr>
          <p:cNvPr id="666" name="TextBox 665"/>
          <p:cNvSpPr txBox="1"/>
          <p:nvPr/>
        </p:nvSpPr>
        <p:spPr>
          <a:xfrm>
            <a:off x="81926" y="2988505"/>
            <a:ext cx="694163" cy="43088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Betty D-10</a:t>
            </a:r>
          </a:p>
        </p:txBody>
      </p:sp>
      <p:sp>
        <p:nvSpPr>
          <p:cNvPr id="667" name="TextBox 666"/>
          <p:cNvSpPr txBox="1"/>
          <p:nvPr/>
        </p:nvSpPr>
        <p:spPr>
          <a:xfrm>
            <a:off x="81926" y="4054634"/>
            <a:ext cx="694163" cy="43088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Betty D-11</a:t>
            </a:r>
          </a:p>
        </p:txBody>
      </p:sp>
      <p:cxnSp>
        <p:nvCxnSpPr>
          <p:cNvPr id="668" name="Straight Connector 667"/>
          <p:cNvCxnSpPr/>
          <p:nvPr/>
        </p:nvCxnSpPr>
        <p:spPr>
          <a:xfrm flipH="1">
            <a:off x="1213101" y="3867686"/>
            <a:ext cx="206948" cy="275917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1" name="Straight Connector 670"/>
          <p:cNvCxnSpPr/>
          <p:nvPr/>
        </p:nvCxnSpPr>
        <p:spPr>
          <a:xfrm flipH="1">
            <a:off x="334742" y="3816853"/>
            <a:ext cx="505633" cy="0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7" name="Straight Connector 676"/>
          <p:cNvCxnSpPr/>
          <p:nvPr/>
        </p:nvCxnSpPr>
        <p:spPr>
          <a:xfrm flipH="1">
            <a:off x="568417" y="3816853"/>
            <a:ext cx="505633" cy="0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8" name="Straight Connector 677"/>
          <p:cNvCxnSpPr/>
          <p:nvPr/>
        </p:nvCxnSpPr>
        <p:spPr>
          <a:xfrm>
            <a:off x="334742" y="3419392"/>
            <a:ext cx="1" cy="404185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0" name="Straight Connector 679"/>
          <p:cNvCxnSpPr/>
          <p:nvPr/>
        </p:nvCxnSpPr>
        <p:spPr>
          <a:xfrm flipH="1">
            <a:off x="776086" y="4143601"/>
            <a:ext cx="438546" cy="0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 txBox="1"/>
          <p:nvPr/>
        </p:nvSpPr>
        <p:spPr>
          <a:xfrm>
            <a:off x="918779" y="47954"/>
            <a:ext cx="1461339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LeCroy</a:t>
            </a:r>
            <a:r>
              <a:rPr lang="en-US" dirty="0"/>
              <a:t> 4616</a:t>
            </a:r>
          </a:p>
          <a:p>
            <a:pPr algn="ctr"/>
            <a:r>
              <a:rPr lang="en-US" sz="1100" dirty="0"/>
              <a:t>(Rack 3 Bot Crate Left)</a:t>
            </a:r>
          </a:p>
        </p:txBody>
      </p:sp>
      <p:cxnSp>
        <p:nvCxnSpPr>
          <p:cNvPr id="683" name="Straight Connector 682"/>
          <p:cNvCxnSpPr>
            <a:endCxn id="416" idx="1"/>
          </p:cNvCxnSpPr>
          <p:nvPr/>
        </p:nvCxnSpPr>
        <p:spPr>
          <a:xfrm flipV="1">
            <a:off x="7321699" y="390883"/>
            <a:ext cx="435028" cy="301153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5" name="TextBox 684"/>
          <p:cNvSpPr txBox="1"/>
          <p:nvPr/>
        </p:nvSpPr>
        <p:spPr>
          <a:xfrm rot="16200000">
            <a:off x="6935665" y="4641058"/>
            <a:ext cx="3003283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RHRS</a:t>
            </a:r>
          </a:p>
          <a:p>
            <a:pPr algn="ctr"/>
            <a:r>
              <a:rPr lang="en-US" sz="2000" b="1" dirty="0" err="1"/>
              <a:t>LeCroy</a:t>
            </a:r>
            <a:r>
              <a:rPr lang="en-US" sz="2000" b="1" dirty="0"/>
              <a:t> 4616 (Left) &amp; FIFO (Rack 3, Bot Crate)</a:t>
            </a:r>
          </a:p>
          <a:p>
            <a:pPr algn="ctr"/>
            <a:r>
              <a:rPr lang="en-US" sz="2000" b="1" dirty="0"/>
              <a:t>April 18, 2017</a:t>
            </a:r>
          </a:p>
        </p:txBody>
      </p:sp>
    </p:spTree>
    <p:extLst>
      <p:ext uri="{BB962C8B-B14F-4D97-AF65-F5344CB8AC3E}">
        <p14:creationId xmlns:p14="http://schemas.microsoft.com/office/powerpoint/2010/main" val="393030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Rectangle 151"/>
          <p:cNvSpPr/>
          <p:nvPr/>
        </p:nvSpPr>
        <p:spPr>
          <a:xfrm>
            <a:off x="1625701" y="68654"/>
            <a:ext cx="1368444" cy="6712285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3" name="Group 152"/>
          <p:cNvGrpSpPr/>
          <p:nvPr/>
        </p:nvGrpSpPr>
        <p:grpSpPr>
          <a:xfrm>
            <a:off x="1887525" y="583965"/>
            <a:ext cx="827466" cy="1980542"/>
            <a:chOff x="2656570" y="254628"/>
            <a:chExt cx="827466" cy="1980542"/>
          </a:xfrm>
        </p:grpSpPr>
        <p:sp>
          <p:nvSpPr>
            <p:cNvPr id="154" name="Rectangle 153"/>
            <p:cNvSpPr/>
            <p:nvPr/>
          </p:nvSpPr>
          <p:spPr>
            <a:xfrm rot="16200000">
              <a:off x="3287338" y="1745256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 rot="16200000">
              <a:off x="3287398" y="1638369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 rot="16200000">
              <a:off x="3287398" y="1526072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 rot="16200000">
              <a:off x="3287398" y="142385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 rot="16200000">
              <a:off x="3287398" y="131156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9" name="Rectangle 158"/>
            <p:cNvSpPr/>
            <p:nvPr/>
          </p:nvSpPr>
          <p:spPr>
            <a:xfrm rot="16200000">
              <a:off x="3287458" y="120467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 rot="16200000">
              <a:off x="3287458" y="109237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 rot="16200000">
              <a:off x="3287458" y="978408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 rot="16200000">
              <a:off x="3287458" y="86611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 rot="16200000">
              <a:off x="3287518" y="759224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4" name="Rectangle 163"/>
            <p:cNvSpPr/>
            <p:nvPr/>
          </p:nvSpPr>
          <p:spPr>
            <a:xfrm rot="16200000">
              <a:off x="3287518" y="64692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 rot="16200000">
              <a:off x="3287218" y="53407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6" name="Rectangle 165"/>
            <p:cNvSpPr/>
            <p:nvPr/>
          </p:nvSpPr>
          <p:spPr>
            <a:xfrm rot="16200000">
              <a:off x="3287218" y="42178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 rot="16200000">
              <a:off x="3287278" y="314894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 rot="16200000">
              <a:off x="3287278" y="202597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2892063" y="254628"/>
              <a:ext cx="365692" cy="19805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900" dirty="0"/>
                <a:t>1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2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3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4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5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6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7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8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9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10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11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12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13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14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15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16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17</a:t>
              </a:r>
            </a:p>
          </p:txBody>
        </p:sp>
        <p:sp>
          <p:nvSpPr>
            <p:cNvPr id="170" name="Rectangle 169"/>
            <p:cNvSpPr/>
            <p:nvPr/>
          </p:nvSpPr>
          <p:spPr>
            <a:xfrm rot="16200000">
              <a:off x="3287218" y="1854889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 rot="16200000">
              <a:off x="3287218" y="196486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2" name="Rectangle 171"/>
            <p:cNvSpPr/>
            <p:nvPr/>
          </p:nvSpPr>
          <p:spPr>
            <a:xfrm rot="16200000">
              <a:off x="2740911" y="1745256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 rot="16200000">
              <a:off x="2740971" y="1638369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 rot="16200000">
              <a:off x="2740971" y="1526072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5" name="Rectangle 174"/>
            <p:cNvSpPr/>
            <p:nvPr/>
          </p:nvSpPr>
          <p:spPr>
            <a:xfrm rot="16200000">
              <a:off x="2740971" y="142385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 rot="16200000">
              <a:off x="2740971" y="131156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 rot="16200000">
              <a:off x="2741031" y="120467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8" name="Rectangle 177"/>
            <p:cNvSpPr/>
            <p:nvPr/>
          </p:nvSpPr>
          <p:spPr>
            <a:xfrm rot="16200000">
              <a:off x="2741031" y="109237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9" name="Rectangle 178"/>
            <p:cNvSpPr/>
            <p:nvPr/>
          </p:nvSpPr>
          <p:spPr>
            <a:xfrm rot="16200000">
              <a:off x="2741031" y="97840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0" name="Rectangle 179"/>
            <p:cNvSpPr/>
            <p:nvPr/>
          </p:nvSpPr>
          <p:spPr>
            <a:xfrm rot="16200000">
              <a:off x="2741031" y="86611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 rot="16200000">
              <a:off x="2741091" y="75922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 rot="16200000">
              <a:off x="2741091" y="646927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3" name="Rectangle 182"/>
            <p:cNvSpPr/>
            <p:nvPr/>
          </p:nvSpPr>
          <p:spPr>
            <a:xfrm rot="16200000">
              <a:off x="2740791" y="534078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 rot="16200000">
              <a:off x="2740791" y="421781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 rot="16200000">
              <a:off x="2740851" y="314894"/>
              <a:ext cx="112297" cy="280739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6" name="Rectangle 185"/>
            <p:cNvSpPr/>
            <p:nvPr/>
          </p:nvSpPr>
          <p:spPr>
            <a:xfrm rot="16200000">
              <a:off x="2740851" y="20259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 rot="16200000">
              <a:off x="2740791" y="1854889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 rot="16200000">
              <a:off x="2740791" y="196486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9" name="Group 188"/>
          <p:cNvGrpSpPr/>
          <p:nvPr/>
        </p:nvGrpSpPr>
        <p:grpSpPr>
          <a:xfrm>
            <a:off x="1625704" y="2675425"/>
            <a:ext cx="1381303" cy="4106858"/>
            <a:chOff x="732212" y="2538718"/>
            <a:chExt cx="1381303" cy="4106858"/>
          </a:xfrm>
        </p:grpSpPr>
        <p:sp>
          <p:nvSpPr>
            <p:cNvPr id="190" name="TextBox 189"/>
            <p:cNvSpPr txBox="1"/>
            <p:nvPr/>
          </p:nvSpPr>
          <p:spPr>
            <a:xfrm>
              <a:off x="781323" y="3068073"/>
              <a:ext cx="128753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1           2           3           4</a:t>
              </a:r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791308" y="3821233"/>
              <a:ext cx="127971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5           6          7            8</a:t>
              </a: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799611" y="5115865"/>
              <a:ext cx="130035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9          10        11         12</a:t>
              </a: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764629" y="5871490"/>
              <a:ext cx="133105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13         14         15        16</a:t>
              </a:r>
            </a:p>
          </p:txBody>
        </p:sp>
        <p:grpSp>
          <p:nvGrpSpPr>
            <p:cNvPr id="194" name="Group 193"/>
            <p:cNvGrpSpPr/>
            <p:nvPr/>
          </p:nvGrpSpPr>
          <p:grpSpPr>
            <a:xfrm>
              <a:off x="732212" y="2538718"/>
              <a:ext cx="1367342" cy="1027763"/>
              <a:chOff x="732212" y="2538718"/>
              <a:chExt cx="1367342" cy="1027763"/>
            </a:xfrm>
          </p:grpSpPr>
          <p:sp>
            <p:nvSpPr>
              <p:cNvPr id="376" name="Oval 375"/>
              <p:cNvSpPr/>
              <p:nvPr/>
            </p:nvSpPr>
            <p:spPr>
              <a:xfrm>
                <a:off x="833787" y="2627455"/>
                <a:ext cx="139053" cy="140000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7" name="Rectangle 376"/>
              <p:cNvSpPr/>
              <p:nvPr/>
            </p:nvSpPr>
            <p:spPr>
              <a:xfrm>
                <a:off x="732212" y="2538718"/>
                <a:ext cx="1367342" cy="10277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8" name="Oval 377"/>
              <p:cNvSpPr/>
              <p:nvPr/>
            </p:nvSpPr>
            <p:spPr>
              <a:xfrm>
                <a:off x="833787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9" name="Oval 378"/>
              <p:cNvSpPr/>
              <p:nvPr/>
            </p:nvSpPr>
            <p:spPr>
              <a:xfrm>
                <a:off x="1165827" y="2627498"/>
                <a:ext cx="139053" cy="140000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0" name="Oval 379"/>
              <p:cNvSpPr/>
              <p:nvPr/>
            </p:nvSpPr>
            <p:spPr>
              <a:xfrm>
                <a:off x="1165827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1" name="Oval 380"/>
              <p:cNvSpPr/>
              <p:nvPr/>
            </p:nvSpPr>
            <p:spPr>
              <a:xfrm>
                <a:off x="1502389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2" name="Oval 381"/>
              <p:cNvSpPr/>
              <p:nvPr/>
            </p:nvSpPr>
            <p:spPr>
              <a:xfrm>
                <a:off x="1502389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3" name="Oval 382"/>
              <p:cNvSpPr/>
              <p:nvPr/>
            </p:nvSpPr>
            <p:spPr>
              <a:xfrm>
                <a:off x="1853122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4" name="Oval 383"/>
              <p:cNvSpPr/>
              <p:nvPr/>
            </p:nvSpPr>
            <p:spPr>
              <a:xfrm>
                <a:off x="1853122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5" name="Oval 384"/>
              <p:cNvSpPr/>
              <p:nvPr/>
            </p:nvSpPr>
            <p:spPr>
              <a:xfrm>
                <a:off x="83378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6" name="Oval 385"/>
              <p:cNvSpPr/>
              <p:nvPr/>
            </p:nvSpPr>
            <p:spPr>
              <a:xfrm>
                <a:off x="116582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7" name="Oval 386"/>
              <p:cNvSpPr/>
              <p:nvPr/>
            </p:nvSpPr>
            <p:spPr>
              <a:xfrm>
                <a:off x="1502389" y="3348077"/>
                <a:ext cx="139053" cy="140000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8" name="Oval 387"/>
              <p:cNvSpPr/>
              <p:nvPr/>
            </p:nvSpPr>
            <p:spPr>
              <a:xfrm>
                <a:off x="1853122" y="3348077"/>
                <a:ext cx="139053" cy="140000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5" name="Group 194"/>
            <p:cNvGrpSpPr/>
            <p:nvPr/>
          </p:nvGrpSpPr>
          <p:grpSpPr>
            <a:xfrm>
              <a:off x="733313" y="3566481"/>
              <a:ext cx="1367342" cy="1027763"/>
              <a:chOff x="732212" y="2538718"/>
              <a:chExt cx="1367342" cy="1027763"/>
            </a:xfrm>
          </p:grpSpPr>
          <p:sp>
            <p:nvSpPr>
              <p:cNvPr id="224" name="Oval 223"/>
              <p:cNvSpPr/>
              <p:nvPr/>
            </p:nvSpPr>
            <p:spPr>
              <a:xfrm>
                <a:off x="833787" y="2627455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5" name="Rectangle 224"/>
              <p:cNvSpPr/>
              <p:nvPr/>
            </p:nvSpPr>
            <p:spPr>
              <a:xfrm>
                <a:off x="732212" y="2538718"/>
                <a:ext cx="1367342" cy="10277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Oval 225"/>
              <p:cNvSpPr/>
              <p:nvPr/>
            </p:nvSpPr>
            <p:spPr>
              <a:xfrm>
                <a:off x="833787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Oval 226"/>
              <p:cNvSpPr/>
              <p:nvPr/>
            </p:nvSpPr>
            <p:spPr>
              <a:xfrm>
                <a:off x="1165827" y="2627498"/>
                <a:ext cx="139053" cy="140000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Oval 227"/>
              <p:cNvSpPr/>
              <p:nvPr/>
            </p:nvSpPr>
            <p:spPr>
              <a:xfrm>
                <a:off x="1165827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8" name="Oval 367"/>
              <p:cNvSpPr/>
              <p:nvPr/>
            </p:nvSpPr>
            <p:spPr>
              <a:xfrm>
                <a:off x="1502389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9" name="Oval 368"/>
              <p:cNvSpPr/>
              <p:nvPr/>
            </p:nvSpPr>
            <p:spPr>
              <a:xfrm>
                <a:off x="1502389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0" name="Oval 369"/>
              <p:cNvSpPr/>
              <p:nvPr/>
            </p:nvSpPr>
            <p:spPr>
              <a:xfrm>
                <a:off x="1853122" y="2627498"/>
                <a:ext cx="139053" cy="140000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1" name="Oval 370"/>
              <p:cNvSpPr/>
              <p:nvPr/>
            </p:nvSpPr>
            <p:spPr>
              <a:xfrm>
                <a:off x="1853122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2" name="Oval 371"/>
              <p:cNvSpPr/>
              <p:nvPr/>
            </p:nvSpPr>
            <p:spPr>
              <a:xfrm>
                <a:off x="833787" y="3348077"/>
                <a:ext cx="139053" cy="140000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3" name="Oval 372"/>
              <p:cNvSpPr/>
              <p:nvPr/>
            </p:nvSpPr>
            <p:spPr>
              <a:xfrm>
                <a:off x="116582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4" name="Oval 373"/>
              <p:cNvSpPr/>
              <p:nvPr/>
            </p:nvSpPr>
            <p:spPr>
              <a:xfrm>
                <a:off x="1502389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5" name="Oval 374"/>
              <p:cNvSpPr/>
              <p:nvPr/>
            </p:nvSpPr>
            <p:spPr>
              <a:xfrm>
                <a:off x="1853122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6" name="Group 195"/>
            <p:cNvGrpSpPr/>
            <p:nvPr/>
          </p:nvGrpSpPr>
          <p:grpSpPr>
            <a:xfrm>
              <a:off x="745072" y="4590050"/>
              <a:ext cx="1367342" cy="1027763"/>
              <a:chOff x="732212" y="2538718"/>
              <a:chExt cx="1367342" cy="1027763"/>
            </a:xfrm>
          </p:grpSpPr>
          <p:sp>
            <p:nvSpPr>
              <p:cNvPr id="211" name="Oval 210"/>
              <p:cNvSpPr/>
              <p:nvPr/>
            </p:nvSpPr>
            <p:spPr>
              <a:xfrm>
                <a:off x="833787" y="2627455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Rectangle 211"/>
              <p:cNvSpPr/>
              <p:nvPr/>
            </p:nvSpPr>
            <p:spPr>
              <a:xfrm>
                <a:off x="732212" y="2538718"/>
                <a:ext cx="1367342" cy="10277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833787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Oval 213"/>
              <p:cNvSpPr/>
              <p:nvPr/>
            </p:nvSpPr>
            <p:spPr>
              <a:xfrm>
                <a:off x="1165827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Oval 214"/>
              <p:cNvSpPr/>
              <p:nvPr/>
            </p:nvSpPr>
            <p:spPr>
              <a:xfrm>
                <a:off x="1165827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Oval 215"/>
              <p:cNvSpPr/>
              <p:nvPr/>
            </p:nvSpPr>
            <p:spPr>
              <a:xfrm>
                <a:off x="1502389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Oval 216"/>
              <p:cNvSpPr/>
              <p:nvPr/>
            </p:nvSpPr>
            <p:spPr>
              <a:xfrm>
                <a:off x="1502389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Oval 217"/>
              <p:cNvSpPr/>
              <p:nvPr/>
            </p:nvSpPr>
            <p:spPr>
              <a:xfrm>
                <a:off x="1853122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1853122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Oval 219"/>
              <p:cNvSpPr/>
              <p:nvPr/>
            </p:nvSpPr>
            <p:spPr>
              <a:xfrm>
                <a:off x="83378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Oval 220"/>
              <p:cNvSpPr/>
              <p:nvPr/>
            </p:nvSpPr>
            <p:spPr>
              <a:xfrm>
                <a:off x="116582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Oval 221"/>
              <p:cNvSpPr/>
              <p:nvPr/>
            </p:nvSpPr>
            <p:spPr>
              <a:xfrm>
                <a:off x="1502389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Oval 222"/>
              <p:cNvSpPr/>
              <p:nvPr/>
            </p:nvSpPr>
            <p:spPr>
              <a:xfrm>
                <a:off x="1853122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7" name="Group 196"/>
            <p:cNvGrpSpPr/>
            <p:nvPr/>
          </p:nvGrpSpPr>
          <p:grpSpPr>
            <a:xfrm>
              <a:off x="746173" y="5617813"/>
              <a:ext cx="1367342" cy="1027763"/>
              <a:chOff x="732212" y="2538718"/>
              <a:chExt cx="1367342" cy="1027763"/>
            </a:xfrm>
          </p:grpSpPr>
          <p:sp>
            <p:nvSpPr>
              <p:cNvPr id="198" name="Oval 197"/>
              <p:cNvSpPr/>
              <p:nvPr/>
            </p:nvSpPr>
            <p:spPr>
              <a:xfrm>
                <a:off x="833787" y="2627455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Rectangle 198"/>
              <p:cNvSpPr/>
              <p:nvPr/>
            </p:nvSpPr>
            <p:spPr>
              <a:xfrm>
                <a:off x="732212" y="2538718"/>
                <a:ext cx="1367342" cy="10277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Oval 199"/>
              <p:cNvSpPr/>
              <p:nvPr/>
            </p:nvSpPr>
            <p:spPr>
              <a:xfrm>
                <a:off x="833787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Oval 200"/>
              <p:cNvSpPr/>
              <p:nvPr/>
            </p:nvSpPr>
            <p:spPr>
              <a:xfrm>
                <a:off x="1165827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Oval 201"/>
              <p:cNvSpPr/>
              <p:nvPr/>
            </p:nvSpPr>
            <p:spPr>
              <a:xfrm>
                <a:off x="1165827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Oval 202"/>
              <p:cNvSpPr/>
              <p:nvPr/>
            </p:nvSpPr>
            <p:spPr>
              <a:xfrm>
                <a:off x="1502389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Oval 203"/>
              <p:cNvSpPr/>
              <p:nvPr/>
            </p:nvSpPr>
            <p:spPr>
              <a:xfrm>
                <a:off x="1502389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Oval 204"/>
              <p:cNvSpPr/>
              <p:nvPr/>
            </p:nvSpPr>
            <p:spPr>
              <a:xfrm>
                <a:off x="1853122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Oval 205"/>
              <p:cNvSpPr/>
              <p:nvPr/>
            </p:nvSpPr>
            <p:spPr>
              <a:xfrm>
                <a:off x="1853122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Oval 206"/>
              <p:cNvSpPr/>
              <p:nvPr/>
            </p:nvSpPr>
            <p:spPr>
              <a:xfrm>
                <a:off x="833787" y="3348077"/>
                <a:ext cx="139053" cy="140000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116582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1502389" y="3348077"/>
                <a:ext cx="139053" cy="140000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Oval 209"/>
              <p:cNvSpPr/>
              <p:nvPr/>
            </p:nvSpPr>
            <p:spPr>
              <a:xfrm>
                <a:off x="1853122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3371724" y="2419344"/>
            <a:ext cx="3040484" cy="378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S0 &amp; S2</a:t>
            </a:r>
          </a:p>
          <a:p>
            <a:pPr algn="r"/>
            <a:r>
              <a:rPr lang="en-US" sz="1200" dirty="0"/>
              <a:t>S0 &amp; GC</a:t>
            </a:r>
          </a:p>
          <a:p>
            <a:pPr algn="r"/>
            <a:r>
              <a:rPr lang="en-US" sz="1200" dirty="0"/>
              <a:t>S2 &amp; GC</a:t>
            </a:r>
          </a:p>
          <a:p>
            <a:pPr algn="r"/>
            <a:r>
              <a:rPr lang="en-US" sz="1200" dirty="0"/>
              <a:t>S0 &amp; SH</a:t>
            </a:r>
          </a:p>
          <a:p>
            <a:pPr algn="r"/>
            <a:r>
              <a:rPr lang="en-US" sz="1200" dirty="0"/>
              <a:t>S2 &amp; SH</a:t>
            </a:r>
          </a:p>
          <a:p>
            <a:pPr algn="r"/>
            <a:r>
              <a:rPr lang="en-US" sz="1200" dirty="0"/>
              <a:t>GC &amp; SH</a:t>
            </a:r>
          </a:p>
          <a:p>
            <a:pPr algn="r"/>
            <a:r>
              <a:rPr lang="en-US" sz="1200" dirty="0"/>
              <a:t>EDTM</a:t>
            </a:r>
          </a:p>
          <a:p>
            <a:pPr algn="r"/>
            <a:r>
              <a:rPr lang="en-US" sz="1200" dirty="0"/>
              <a:t>CLOCK</a:t>
            </a:r>
          </a:p>
          <a:p>
            <a:pPr algn="r"/>
            <a:r>
              <a:rPr lang="en-US" sz="1000" dirty="0"/>
              <a:t>From </a:t>
            </a:r>
            <a:r>
              <a:rPr lang="en-US" sz="1000" dirty="0" err="1"/>
              <a:t>LeCroy</a:t>
            </a:r>
            <a:r>
              <a:rPr lang="en-US" sz="1000" dirty="0"/>
              <a:t> 4616 Rack 3 Top Crate (BCM 3)</a:t>
            </a:r>
          </a:p>
          <a:p>
            <a:pPr algn="r"/>
            <a:r>
              <a:rPr lang="en-US" sz="1200" dirty="0"/>
              <a:t>[EMPTY]</a:t>
            </a:r>
          </a:p>
          <a:p>
            <a:pPr algn="r"/>
            <a:r>
              <a:rPr lang="en-US" sz="1200" dirty="0"/>
              <a:t> </a:t>
            </a:r>
          </a:p>
          <a:p>
            <a:pPr algn="r"/>
            <a:r>
              <a:rPr lang="en-US" sz="1200" dirty="0"/>
              <a:t>[TERMINATED]</a:t>
            </a:r>
          </a:p>
          <a:p>
            <a:pPr algn="r"/>
            <a:endParaRPr lang="en-US" sz="1200" dirty="0"/>
          </a:p>
          <a:p>
            <a:pPr algn="r"/>
            <a:endParaRPr lang="en-US" sz="1200" dirty="0"/>
          </a:p>
          <a:p>
            <a:pPr algn="r"/>
            <a:r>
              <a:rPr lang="en-US" sz="1200" dirty="0"/>
              <a:t>[TERMINATED]</a:t>
            </a:r>
          </a:p>
          <a:p>
            <a:pPr algn="r"/>
            <a:r>
              <a:rPr lang="en-US" sz="1200" dirty="0"/>
              <a:t>[TERMINATED]</a:t>
            </a:r>
          </a:p>
          <a:p>
            <a:pPr algn="r"/>
            <a:r>
              <a:rPr lang="en-US" sz="1200" dirty="0"/>
              <a:t>RT</a:t>
            </a:r>
          </a:p>
          <a:p>
            <a:pPr algn="r"/>
            <a:r>
              <a:rPr lang="en-US" sz="1200" dirty="0"/>
              <a:t>[EMPTY]</a:t>
            </a:r>
          </a:p>
          <a:p>
            <a:pPr algn="r"/>
            <a:r>
              <a:rPr lang="en-US" sz="1200" dirty="0"/>
              <a:t>[EMPTY]</a:t>
            </a:r>
          </a:p>
          <a:p>
            <a:pPr algn="r"/>
            <a:r>
              <a:rPr lang="en-US" sz="1200" dirty="0"/>
              <a:t>[EMPTY]</a:t>
            </a:r>
          </a:p>
        </p:txBody>
      </p:sp>
      <p:cxnSp>
        <p:nvCxnSpPr>
          <p:cNvPr id="450" name="Straight Arrow Connector 449"/>
          <p:cNvCxnSpPr/>
          <p:nvPr/>
        </p:nvCxnSpPr>
        <p:spPr>
          <a:xfrm>
            <a:off x="4489330" y="4397679"/>
            <a:ext cx="232616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Arrow Connector 451"/>
          <p:cNvCxnSpPr/>
          <p:nvPr/>
        </p:nvCxnSpPr>
        <p:spPr>
          <a:xfrm>
            <a:off x="5068078" y="4774408"/>
            <a:ext cx="174741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3" name="Straight Arrow Connector 452"/>
          <p:cNvCxnSpPr/>
          <p:nvPr/>
        </p:nvCxnSpPr>
        <p:spPr>
          <a:xfrm>
            <a:off x="5068078" y="4973791"/>
            <a:ext cx="174741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5" name="Straight Arrow Connector 454"/>
          <p:cNvCxnSpPr/>
          <p:nvPr/>
        </p:nvCxnSpPr>
        <p:spPr>
          <a:xfrm flipV="1">
            <a:off x="5068078" y="4774410"/>
            <a:ext cx="0" cy="1974829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6" name="Straight Arrow Connector 455"/>
          <p:cNvCxnSpPr/>
          <p:nvPr/>
        </p:nvCxnSpPr>
        <p:spPr>
          <a:xfrm flipH="1">
            <a:off x="1989164" y="6742757"/>
            <a:ext cx="3078914" cy="0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7" name="Straight Arrow Connector 456"/>
          <p:cNvCxnSpPr/>
          <p:nvPr/>
        </p:nvCxnSpPr>
        <p:spPr>
          <a:xfrm flipH="1" flipV="1">
            <a:off x="1859929" y="6676896"/>
            <a:ext cx="129237" cy="65860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9" name="Straight Arrow Connector 458"/>
          <p:cNvCxnSpPr/>
          <p:nvPr/>
        </p:nvCxnSpPr>
        <p:spPr>
          <a:xfrm flipH="1">
            <a:off x="2630624" y="6504760"/>
            <a:ext cx="705825" cy="0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0" name="Straight Arrow Connector 459"/>
          <p:cNvCxnSpPr/>
          <p:nvPr/>
        </p:nvCxnSpPr>
        <p:spPr>
          <a:xfrm flipV="1">
            <a:off x="2483238" y="6504760"/>
            <a:ext cx="147385" cy="156348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1" name="TextBox 460"/>
          <p:cNvSpPr txBox="1"/>
          <p:nvPr/>
        </p:nvSpPr>
        <p:spPr>
          <a:xfrm>
            <a:off x="1528359" y="43221"/>
            <a:ext cx="154172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LeCroy</a:t>
            </a:r>
            <a:r>
              <a:rPr lang="en-US" dirty="0"/>
              <a:t> 4616</a:t>
            </a:r>
          </a:p>
          <a:p>
            <a:pPr algn="ctr"/>
            <a:r>
              <a:rPr lang="en-US" sz="1100" dirty="0"/>
              <a:t>(Rack 3 Bot Crate Right)</a:t>
            </a:r>
          </a:p>
        </p:txBody>
      </p:sp>
      <p:sp>
        <p:nvSpPr>
          <p:cNvPr id="484" name="TextBox 483"/>
          <p:cNvSpPr txBox="1"/>
          <p:nvPr/>
        </p:nvSpPr>
        <p:spPr>
          <a:xfrm>
            <a:off x="397631" y="799779"/>
            <a:ext cx="75425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900" dirty="0"/>
              <a:t>Downstairs</a:t>
            </a:r>
          </a:p>
          <a:p>
            <a:pPr algn="r">
              <a:lnSpc>
                <a:spcPct val="80000"/>
              </a:lnSpc>
            </a:pPr>
            <a:r>
              <a:rPr lang="en-US" sz="900" dirty="0"/>
              <a:t>?</a:t>
            </a:r>
          </a:p>
          <a:p>
            <a:pPr algn="r">
              <a:lnSpc>
                <a:spcPct val="80000"/>
              </a:lnSpc>
            </a:pPr>
            <a:r>
              <a:rPr lang="en-US" sz="900" dirty="0" err="1"/>
              <a:t>LeCroy</a:t>
            </a:r>
            <a:r>
              <a:rPr lang="en-US" sz="900" dirty="0"/>
              <a:t> 4616</a:t>
            </a:r>
          </a:p>
          <a:p>
            <a:pPr algn="r">
              <a:lnSpc>
                <a:spcPct val="80000"/>
              </a:lnSpc>
            </a:pPr>
            <a:r>
              <a:rPr lang="en-US" sz="900" dirty="0"/>
              <a:t>?</a:t>
            </a:r>
          </a:p>
        </p:txBody>
      </p:sp>
      <p:cxnSp>
        <p:nvCxnSpPr>
          <p:cNvPr id="504" name="Straight Connector 503"/>
          <p:cNvCxnSpPr/>
          <p:nvPr/>
        </p:nvCxnSpPr>
        <p:spPr>
          <a:xfrm>
            <a:off x="1151346" y="887302"/>
            <a:ext cx="734880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5" name="Straight Connector 504"/>
          <p:cNvCxnSpPr/>
          <p:nvPr/>
        </p:nvCxnSpPr>
        <p:spPr>
          <a:xfrm>
            <a:off x="1151346" y="1015962"/>
            <a:ext cx="734880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6" name="Straight Connector 505"/>
          <p:cNvCxnSpPr/>
          <p:nvPr/>
        </p:nvCxnSpPr>
        <p:spPr>
          <a:xfrm>
            <a:off x="1151346" y="1144622"/>
            <a:ext cx="734880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7" name="TextBox 506"/>
          <p:cNvSpPr txBox="1"/>
          <p:nvPr/>
        </p:nvSpPr>
        <p:spPr>
          <a:xfrm>
            <a:off x="57770" y="2129830"/>
            <a:ext cx="1306260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From TM (TDC Gate)</a:t>
            </a:r>
          </a:p>
        </p:txBody>
      </p:sp>
      <p:cxnSp>
        <p:nvCxnSpPr>
          <p:cNvPr id="508" name="Straight Connector 507"/>
          <p:cNvCxnSpPr/>
          <p:nvPr/>
        </p:nvCxnSpPr>
        <p:spPr>
          <a:xfrm>
            <a:off x="1364032" y="2212982"/>
            <a:ext cx="526601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9" name="TextBox 508"/>
          <p:cNvSpPr txBox="1"/>
          <p:nvPr/>
        </p:nvSpPr>
        <p:spPr>
          <a:xfrm>
            <a:off x="57770" y="1805055"/>
            <a:ext cx="1306260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From TS (output 3)</a:t>
            </a:r>
          </a:p>
        </p:txBody>
      </p:sp>
      <p:cxnSp>
        <p:nvCxnSpPr>
          <p:cNvPr id="512" name="Straight Connector 511"/>
          <p:cNvCxnSpPr/>
          <p:nvPr/>
        </p:nvCxnSpPr>
        <p:spPr>
          <a:xfrm>
            <a:off x="1366916" y="1981084"/>
            <a:ext cx="526601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3" name="Straight Connector 512"/>
          <p:cNvCxnSpPr/>
          <p:nvPr/>
        </p:nvCxnSpPr>
        <p:spPr>
          <a:xfrm>
            <a:off x="2723730" y="635402"/>
            <a:ext cx="734880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4" name="Straight Connector 513"/>
          <p:cNvCxnSpPr/>
          <p:nvPr/>
        </p:nvCxnSpPr>
        <p:spPr>
          <a:xfrm>
            <a:off x="2723730" y="820438"/>
            <a:ext cx="734880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5" name="Straight Connector 514"/>
          <p:cNvCxnSpPr/>
          <p:nvPr/>
        </p:nvCxnSpPr>
        <p:spPr>
          <a:xfrm>
            <a:off x="2714991" y="1229125"/>
            <a:ext cx="734880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6" name="Straight Connector 515"/>
          <p:cNvCxnSpPr/>
          <p:nvPr/>
        </p:nvCxnSpPr>
        <p:spPr>
          <a:xfrm>
            <a:off x="2714079" y="1457672"/>
            <a:ext cx="734880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7" name="TextBox 516"/>
          <p:cNvSpPr txBox="1"/>
          <p:nvPr/>
        </p:nvSpPr>
        <p:spPr>
          <a:xfrm>
            <a:off x="3458612" y="457007"/>
            <a:ext cx="1094799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TOP FB TDC</a:t>
            </a:r>
          </a:p>
        </p:txBody>
      </p:sp>
      <p:sp>
        <p:nvSpPr>
          <p:cNvPr id="518" name="TextBox 517"/>
          <p:cNvSpPr txBox="1"/>
          <p:nvPr/>
        </p:nvSpPr>
        <p:spPr>
          <a:xfrm>
            <a:off x="3458612" y="756093"/>
            <a:ext cx="1094799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MID FB TDC</a:t>
            </a:r>
          </a:p>
        </p:txBody>
      </p:sp>
      <p:sp>
        <p:nvSpPr>
          <p:cNvPr id="519" name="TextBox 518"/>
          <p:cNvSpPr txBox="1"/>
          <p:nvPr/>
        </p:nvSpPr>
        <p:spPr>
          <a:xfrm>
            <a:off x="3458612" y="1058553"/>
            <a:ext cx="1094799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BOT FB ADC</a:t>
            </a:r>
          </a:p>
        </p:txBody>
      </p:sp>
      <p:sp>
        <p:nvSpPr>
          <p:cNvPr id="520" name="TextBox 519"/>
          <p:cNvSpPr txBox="1"/>
          <p:nvPr/>
        </p:nvSpPr>
        <p:spPr>
          <a:xfrm>
            <a:off x="3458612" y="1357639"/>
            <a:ext cx="1094799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?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4862308" y="804041"/>
            <a:ext cx="1018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Going Downstairs</a:t>
            </a:r>
          </a:p>
        </p:txBody>
      </p:sp>
      <p:sp>
        <p:nvSpPr>
          <p:cNvPr id="132" name="Right Brace 131"/>
          <p:cNvSpPr/>
          <p:nvPr/>
        </p:nvSpPr>
        <p:spPr>
          <a:xfrm>
            <a:off x="4626576" y="465157"/>
            <a:ext cx="258615" cy="1146399"/>
          </a:xfrm>
          <a:prstGeom prst="rightBrace">
            <a:avLst/>
          </a:prstGeom>
          <a:ln w="2857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/>
          <p:cNvSpPr txBox="1"/>
          <p:nvPr/>
        </p:nvSpPr>
        <p:spPr>
          <a:xfrm>
            <a:off x="249499" y="2599010"/>
            <a:ext cx="804577" cy="27699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Logic Unit</a:t>
            </a:r>
          </a:p>
        </p:txBody>
      </p:sp>
      <p:sp>
        <p:nvSpPr>
          <p:cNvPr id="521" name="TextBox 520"/>
          <p:cNvSpPr txBox="1"/>
          <p:nvPr/>
        </p:nvSpPr>
        <p:spPr>
          <a:xfrm>
            <a:off x="249499" y="2931028"/>
            <a:ext cx="804577" cy="27699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Logic Unit</a:t>
            </a:r>
          </a:p>
        </p:txBody>
      </p:sp>
      <p:cxnSp>
        <p:nvCxnSpPr>
          <p:cNvPr id="522" name="Straight Connector 521"/>
          <p:cNvCxnSpPr/>
          <p:nvPr/>
        </p:nvCxnSpPr>
        <p:spPr>
          <a:xfrm flipV="1">
            <a:off x="1693103" y="2869336"/>
            <a:ext cx="397185" cy="136496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1054076" y="2829764"/>
            <a:ext cx="686063" cy="2753"/>
            <a:chOff x="1054074" y="2829762"/>
            <a:chExt cx="686063" cy="2753"/>
          </a:xfrm>
        </p:grpSpPr>
        <p:cxnSp>
          <p:nvCxnSpPr>
            <p:cNvPr id="524" name="Straight Connector 523"/>
            <p:cNvCxnSpPr/>
            <p:nvPr/>
          </p:nvCxnSpPr>
          <p:spPr>
            <a:xfrm>
              <a:off x="1054074" y="2829762"/>
              <a:ext cx="361472" cy="0"/>
            </a:xfrm>
            <a:prstGeom prst="line">
              <a:avLst/>
            </a:prstGeom>
            <a:ln w="12700" cmpd="sng">
              <a:solidFill>
                <a:srgbClr val="000000"/>
              </a:solidFill>
              <a:prstDash val="sysDash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Straight Connector 524"/>
            <p:cNvCxnSpPr/>
            <p:nvPr/>
          </p:nvCxnSpPr>
          <p:spPr>
            <a:xfrm>
              <a:off x="1378665" y="2832515"/>
              <a:ext cx="361472" cy="0"/>
            </a:xfrm>
            <a:prstGeom prst="line">
              <a:avLst/>
            </a:prstGeom>
            <a:ln w="12700" cmpd="sng">
              <a:solidFill>
                <a:srgbClr val="000000"/>
              </a:solidFill>
              <a:prstDash val="sysDash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6" name="Straight Connector 525"/>
          <p:cNvCxnSpPr/>
          <p:nvPr/>
        </p:nvCxnSpPr>
        <p:spPr>
          <a:xfrm>
            <a:off x="1054074" y="3005832"/>
            <a:ext cx="630724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7" name="Straight Arrow Connector 526"/>
          <p:cNvCxnSpPr/>
          <p:nvPr/>
        </p:nvCxnSpPr>
        <p:spPr>
          <a:xfrm flipV="1">
            <a:off x="3336447" y="4386238"/>
            <a:ext cx="0" cy="2118522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8" name="Rectangle 527"/>
          <p:cNvSpPr/>
          <p:nvPr/>
        </p:nvSpPr>
        <p:spPr>
          <a:xfrm>
            <a:off x="3542256" y="4251741"/>
            <a:ext cx="947074" cy="604066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Logic Unit </a:t>
            </a:r>
            <a:r>
              <a:rPr lang="en-US" sz="1000" dirty="0">
                <a:solidFill>
                  <a:srgbClr val="000000"/>
                </a:solidFill>
              </a:rPr>
              <a:t>(just making copies)</a:t>
            </a:r>
          </a:p>
        </p:txBody>
      </p:sp>
      <p:cxnSp>
        <p:nvCxnSpPr>
          <p:cNvPr id="529" name="Straight Arrow Connector 528"/>
          <p:cNvCxnSpPr/>
          <p:nvPr/>
        </p:nvCxnSpPr>
        <p:spPr>
          <a:xfrm flipH="1">
            <a:off x="3336448" y="4386237"/>
            <a:ext cx="205808" cy="0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0" name="Rectangle 529"/>
          <p:cNvSpPr/>
          <p:nvPr/>
        </p:nvSpPr>
        <p:spPr>
          <a:xfrm>
            <a:off x="3606336" y="6443684"/>
            <a:ext cx="1020239" cy="374326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Discriminator</a:t>
            </a:r>
            <a:endParaRPr lang="en-US" sz="1000" dirty="0">
              <a:solidFill>
                <a:srgbClr val="000000"/>
              </a:solidFill>
            </a:endParaRPr>
          </a:p>
        </p:txBody>
      </p:sp>
      <p:grpSp>
        <p:nvGrpSpPr>
          <p:cNvPr id="531" name="Group 530"/>
          <p:cNvGrpSpPr/>
          <p:nvPr/>
        </p:nvGrpSpPr>
        <p:grpSpPr>
          <a:xfrm rot="10800000">
            <a:off x="1042317" y="4585081"/>
            <a:ext cx="686063" cy="2753"/>
            <a:chOff x="1054074" y="2829762"/>
            <a:chExt cx="686063" cy="2753"/>
          </a:xfrm>
        </p:grpSpPr>
        <p:cxnSp>
          <p:nvCxnSpPr>
            <p:cNvPr id="532" name="Straight Connector 531"/>
            <p:cNvCxnSpPr/>
            <p:nvPr/>
          </p:nvCxnSpPr>
          <p:spPr>
            <a:xfrm>
              <a:off x="1054074" y="2829762"/>
              <a:ext cx="361472" cy="0"/>
            </a:xfrm>
            <a:prstGeom prst="line">
              <a:avLst/>
            </a:prstGeom>
            <a:ln w="12700" cmpd="sng">
              <a:solidFill>
                <a:srgbClr val="000000"/>
              </a:solidFill>
              <a:prstDash val="sysDash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1378665" y="2832515"/>
              <a:ext cx="361472" cy="0"/>
            </a:xfrm>
            <a:prstGeom prst="line">
              <a:avLst/>
            </a:prstGeom>
            <a:ln w="12700" cmpd="sng">
              <a:solidFill>
                <a:srgbClr val="000000"/>
              </a:solidFill>
              <a:prstDash val="sysDash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34" name="Straight Connector 533"/>
          <p:cNvCxnSpPr/>
          <p:nvPr/>
        </p:nvCxnSpPr>
        <p:spPr>
          <a:xfrm flipV="1">
            <a:off x="1693103" y="3895278"/>
            <a:ext cx="397185" cy="136496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5" name="Straight Connector 534"/>
          <p:cNvCxnSpPr/>
          <p:nvPr/>
        </p:nvCxnSpPr>
        <p:spPr>
          <a:xfrm>
            <a:off x="1054074" y="4031774"/>
            <a:ext cx="630724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6" name="TextBox 535"/>
          <p:cNvSpPr txBox="1"/>
          <p:nvPr/>
        </p:nvSpPr>
        <p:spPr>
          <a:xfrm>
            <a:off x="131908" y="4460070"/>
            <a:ext cx="902387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FIFO Rack 3 Bot Crate Module 7</a:t>
            </a:r>
          </a:p>
        </p:txBody>
      </p:sp>
      <p:sp>
        <p:nvSpPr>
          <p:cNvPr id="537" name="TextBox 536"/>
          <p:cNvSpPr txBox="1"/>
          <p:nvPr/>
        </p:nvSpPr>
        <p:spPr>
          <a:xfrm>
            <a:off x="3233694" y="2111964"/>
            <a:ext cx="2068313" cy="2616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FIFO Rack 3 Bot Crate Module 7</a:t>
            </a:r>
          </a:p>
        </p:txBody>
      </p:sp>
      <p:sp>
        <p:nvSpPr>
          <p:cNvPr id="538" name="TextBox 537"/>
          <p:cNvSpPr txBox="1"/>
          <p:nvPr/>
        </p:nvSpPr>
        <p:spPr>
          <a:xfrm>
            <a:off x="3233694" y="2430312"/>
            <a:ext cx="2068313" cy="2616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FIFO Rack 3 Bot Crate Module 8</a:t>
            </a:r>
          </a:p>
        </p:txBody>
      </p:sp>
      <p:sp>
        <p:nvSpPr>
          <p:cNvPr id="539" name="TextBox 538"/>
          <p:cNvSpPr txBox="1"/>
          <p:nvPr/>
        </p:nvSpPr>
        <p:spPr>
          <a:xfrm>
            <a:off x="249499" y="3793161"/>
            <a:ext cx="804577" cy="43088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Dual Gate Generator</a:t>
            </a:r>
          </a:p>
        </p:txBody>
      </p:sp>
      <p:sp>
        <p:nvSpPr>
          <p:cNvPr id="540" name="TextBox 539"/>
          <p:cNvSpPr txBox="1"/>
          <p:nvPr/>
        </p:nvSpPr>
        <p:spPr>
          <a:xfrm>
            <a:off x="3336450" y="2974871"/>
            <a:ext cx="804577" cy="43088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Dual Gate Generator</a:t>
            </a:r>
          </a:p>
        </p:txBody>
      </p:sp>
      <p:cxnSp>
        <p:nvCxnSpPr>
          <p:cNvPr id="541" name="Straight Connector 540"/>
          <p:cNvCxnSpPr>
            <a:endCxn id="370" idx="7"/>
          </p:cNvCxnSpPr>
          <p:nvPr/>
        </p:nvCxnSpPr>
        <p:spPr>
          <a:xfrm flipH="1">
            <a:off x="2866402" y="3405758"/>
            <a:ext cx="470046" cy="406715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2" name="Straight Connector 541"/>
          <p:cNvCxnSpPr>
            <a:stCxn id="538" idx="1"/>
            <a:endCxn id="388" idx="7"/>
          </p:cNvCxnSpPr>
          <p:nvPr/>
        </p:nvCxnSpPr>
        <p:spPr>
          <a:xfrm flipH="1">
            <a:off x="2865303" y="2561117"/>
            <a:ext cx="368391" cy="94417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3" name="Straight Connector 542"/>
          <p:cNvCxnSpPr/>
          <p:nvPr/>
        </p:nvCxnSpPr>
        <p:spPr>
          <a:xfrm flipH="1">
            <a:off x="2518374" y="3277566"/>
            <a:ext cx="112248" cy="233359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Connector 543"/>
          <p:cNvCxnSpPr/>
          <p:nvPr/>
        </p:nvCxnSpPr>
        <p:spPr>
          <a:xfrm flipV="1">
            <a:off x="2630623" y="2599008"/>
            <a:ext cx="1" cy="678556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5" name="Straight Connector 544"/>
          <p:cNvCxnSpPr>
            <a:stCxn id="537" idx="1"/>
          </p:cNvCxnSpPr>
          <p:nvPr/>
        </p:nvCxnSpPr>
        <p:spPr>
          <a:xfrm flipH="1">
            <a:off x="2630625" y="2242771"/>
            <a:ext cx="603069" cy="356239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52" name="Group 551"/>
          <p:cNvGrpSpPr/>
          <p:nvPr/>
        </p:nvGrpSpPr>
        <p:grpSpPr>
          <a:xfrm>
            <a:off x="6373314" y="1793949"/>
            <a:ext cx="1916701" cy="4435853"/>
            <a:chOff x="6373312" y="1416361"/>
            <a:chExt cx="1916701" cy="4435853"/>
          </a:xfrm>
        </p:grpSpPr>
        <p:sp>
          <p:nvSpPr>
            <p:cNvPr id="247" name="Rectangle 246"/>
            <p:cNvSpPr/>
            <p:nvPr/>
          </p:nvSpPr>
          <p:spPr>
            <a:xfrm>
              <a:off x="6518031" y="1461655"/>
              <a:ext cx="1301624" cy="4390559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815490" y="2099533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9" name="Rectangle 388"/>
            <p:cNvSpPr/>
            <p:nvPr/>
          </p:nvSpPr>
          <p:spPr>
            <a:xfrm>
              <a:off x="6815490" y="2284014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Rectangle 390"/>
            <p:cNvSpPr/>
            <p:nvPr/>
          </p:nvSpPr>
          <p:spPr>
            <a:xfrm>
              <a:off x="6815490" y="2468153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Rectangle 392"/>
            <p:cNvSpPr/>
            <p:nvPr/>
          </p:nvSpPr>
          <p:spPr>
            <a:xfrm>
              <a:off x="6815490" y="2655513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2" name="Rectangle 411"/>
            <p:cNvSpPr/>
            <p:nvPr/>
          </p:nvSpPr>
          <p:spPr>
            <a:xfrm>
              <a:off x="6815490" y="2845745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3" name="Rectangle 412"/>
            <p:cNvSpPr/>
            <p:nvPr/>
          </p:nvSpPr>
          <p:spPr>
            <a:xfrm>
              <a:off x="6815490" y="3030226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4" name="Rectangle 413"/>
            <p:cNvSpPr/>
            <p:nvPr/>
          </p:nvSpPr>
          <p:spPr>
            <a:xfrm>
              <a:off x="6815490" y="3214365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Rectangle 414"/>
            <p:cNvSpPr/>
            <p:nvPr/>
          </p:nvSpPr>
          <p:spPr>
            <a:xfrm>
              <a:off x="6815490" y="3401725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Rectangle 415"/>
            <p:cNvSpPr/>
            <p:nvPr/>
          </p:nvSpPr>
          <p:spPr>
            <a:xfrm>
              <a:off x="6815490" y="3589567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Rectangle 426"/>
            <p:cNvSpPr/>
            <p:nvPr/>
          </p:nvSpPr>
          <p:spPr>
            <a:xfrm>
              <a:off x="6815490" y="3772368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Rectangle 427"/>
            <p:cNvSpPr/>
            <p:nvPr/>
          </p:nvSpPr>
          <p:spPr>
            <a:xfrm>
              <a:off x="6815490" y="3956507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Rectangle 428"/>
            <p:cNvSpPr/>
            <p:nvPr/>
          </p:nvSpPr>
          <p:spPr>
            <a:xfrm>
              <a:off x="6815490" y="4143867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Rectangle 429"/>
            <p:cNvSpPr/>
            <p:nvPr/>
          </p:nvSpPr>
          <p:spPr>
            <a:xfrm>
              <a:off x="6815490" y="4322709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1" name="Rectangle 430"/>
            <p:cNvSpPr/>
            <p:nvPr/>
          </p:nvSpPr>
          <p:spPr>
            <a:xfrm>
              <a:off x="6815490" y="4501495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2" name="Rectangle 431"/>
            <p:cNvSpPr/>
            <p:nvPr/>
          </p:nvSpPr>
          <p:spPr>
            <a:xfrm>
              <a:off x="6815490" y="4685634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3" name="Rectangle 432"/>
            <p:cNvSpPr/>
            <p:nvPr/>
          </p:nvSpPr>
          <p:spPr>
            <a:xfrm>
              <a:off x="6815490" y="4867299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4" name="Rectangle 433"/>
            <p:cNvSpPr/>
            <p:nvPr/>
          </p:nvSpPr>
          <p:spPr>
            <a:xfrm>
              <a:off x="6815490" y="5049446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5" name="Rectangle 434"/>
            <p:cNvSpPr/>
            <p:nvPr/>
          </p:nvSpPr>
          <p:spPr>
            <a:xfrm>
              <a:off x="6815490" y="5234986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Rectangle 435"/>
            <p:cNvSpPr/>
            <p:nvPr/>
          </p:nvSpPr>
          <p:spPr>
            <a:xfrm>
              <a:off x="6815490" y="5413772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7" name="Rectangle 436"/>
            <p:cNvSpPr/>
            <p:nvPr/>
          </p:nvSpPr>
          <p:spPr>
            <a:xfrm>
              <a:off x="6815490" y="5597911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6373312" y="2177135"/>
              <a:ext cx="442178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Straight Arrow Connector 439"/>
            <p:cNvCxnSpPr/>
            <p:nvPr/>
          </p:nvCxnSpPr>
          <p:spPr>
            <a:xfrm>
              <a:off x="6373312" y="2363433"/>
              <a:ext cx="442178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Straight Arrow Connector 440"/>
            <p:cNvCxnSpPr/>
            <p:nvPr/>
          </p:nvCxnSpPr>
          <p:spPr>
            <a:xfrm>
              <a:off x="6373312" y="2553117"/>
              <a:ext cx="442178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Straight Arrow Connector 441"/>
            <p:cNvCxnSpPr/>
            <p:nvPr/>
          </p:nvCxnSpPr>
          <p:spPr>
            <a:xfrm>
              <a:off x="6373312" y="2739415"/>
              <a:ext cx="442178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Straight Arrow Connector 442"/>
            <p:cNvCxnSpPr/>
            <p:nvPr/>
          </p:nvCxnSpPr>
          <p:spPr>
            <a:xfrm>
              <a:off x="6373312" y="2931026"/>
              <a:ext cx="442178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Straight Arrow Connector 443"/>
            <p:cNvCxnSpPr/>
            <p:nvPr/>
          </p:nvCxnSpPr>
          <p:spPr>
            <a:xfrm>
              <a:off x="6373312" y="3117324"/>
              <a:ext cx="442178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Straight Arrow Connector 444"/>
            <p:cNvCxnSpPr/>
            <p:nvPr/>
          </p:nvCxnSpPr>
          <p:spPr>
            <a:xfrm>
              <a:off x="6373312" y="3290916"/>
              <a:ext cx="442178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Straight Arrow Connector 445"/>
            <p:cNvCxnSpPr/>
            <p:nvPr/>
          </p:nvCxnSpPr>
          <p:spPr>
            <a:xfrm>
              <a:off x="6373312" y="3477214"/>
              <a:ext cx="442178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Straight Arrow Connector 446"/>
            <p:cNvCxnSpPr/>
            <p:nvPr/>
          </p:nvCxnSpPr>
          <p:spPr>
            <a:xfrm>
              <a:off x="6373312" y="3666898"/>
              <a:ext cx="442178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1" name="Straight Arrow Connector 450"/>
            <p:cNvCxnSpPr/>
            <p:nvPr/>
          </p:nvCxnSpPr>
          <p:spPr>
            <a:xfrm>
              <a:off x="6373312" y="5118834"/>
              <a:ext cx="442178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4" name="TextBox 453"/>
            <p:cNvSpPr txBox="1"/>
            <p:nvPr/>
          </p:nvSpPr>
          <p:spPr>
            <a:xfrm>
              <a:off x="6909561" y="2051864"/>
              <a:ext cx="431519" cy="37856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1</a:t>
              </a:r>
            </a:p>
            <a:p>
              <a:pPr algn="ctr"/>
              <a:r>
                <a:rPr lang="en-US" sz="1200" dirty="0"/>
                <a:t>2</a:t>
              </a:r>
            </a:p>
            <a:p>
              <a:pPr algn="ctr"/>
              <a:r>
                <a:rPr lang="en-US" sz="1200" dirty="0"/>
                <a:t>3</a:t>
              </a:r>
            </a:p>
            <a:p>
              <a:pPr algn="ctr"/>
              <a:r>
                <a:rPr lang="en-US" sz="1200" dirty="0"/>
                <a:t>4</a:t>
              </a:r>
            </a:p>
            <a:p>
              <a:pPr algn="ctr"/>
              <a:r>
                <a:rPr lang="en-US" sz="1200" dirty="0"/>
                <a:t>5</a:t>
              </a:r>
            </a:p>
            <a:p>
              <a:pPr algn="ctr"/>
              <a:r>
                <a:rPr lang="en-US" sz="1200" dirty="0"/>
                <a:t>6</a:t>
              </a:r>
            </a:p>
            <a:p>
              <a:pPr algn="ctr"/>
              <a:r>
                <a:rPr lang="en-US" sz="1200" dirty="0"/>
                <a:t>7</a:t>
              </a:r>
            </a:p>
            <a:p>
              <a:pPr algn="ctr"/>
              <a:r>
                <a:rPr lang="en-US" sz="1200" dirty="0"/>
                <a:t>8</a:t>
              </a:r>
            </a:p>
            <a:p>
              <a:pPr algn="ctr"/>
              <a:r>
                <a:rPr lang="en-US" sz="1200" dirty="0"/>
                <a:t>9</a:t>
              </a:r>
            </a:p>
            <a:p>
              <a:pPr algn="ctr"/>
              <a:r>
                <a:rPr lang="en-US" sz="1200" dirty="0"/>
                <a:t>10</a:t>
              </a:r>
            </a:p>
            <a:p>
              <a:pPr algn="ctr"/>
              <a:r>
                <a:rPr lang="en-US" sz="1200" dirty="0"/>
                <a:t>11</a:t>
              </a:r>
            </a:p>
            <a:p>
              <a:pPr algn="ctr"/>
              <a:r>
                <a:rPr lang="en-US" sz="1200" dirty="0"/>
                <a:t>12</a:t>
              </a:r>
            </a:p>
            <a:p>
              <a:pPr algn="ctr"/>
              <a:r>
                <a:rPr lang="en-US" sz="1200" dirty="0"/>
                <a:t>13</a:t>
              </a:r>
            </a:p>
            <a:p>
              <a:pPr algn="ctr"/>
              <a:r>
                <a:rPr lang="en-US" sz="1200" dirty="0"/>
                <a:t>14</a:t>
              </a:r>
            </a:p>
            <a:p>
              <a:pPr algn="ctr"/>
              <a:r>
                <a:rPr lang="en-US" sz="1200" dirty="0"/>
                <a:t>15</a:t>
              </a:r>
            </a:p>
            <a:p>
              <a:pPr algn="ctr"/>
              <a:r>
                <a:rPr lang="en-US" sz="1200" dirty="0"/>
                <a:t>16</a:t>
              </a:r>
            </a:p>
            <a:p>
              <a:pPr algn="ctr"/>
              <a:r>
                <a:rPr lang="en-US" sz="1200" dirty="0"/>
                <a:t>17</a:t>
              </a:r>
            </a:p>
            <a:p>
              <a:pPr algn="ctr"/>
              <a:r>
                <a:rPr lang="en-US" sz="1200" dirty="0"/>
                <a:t>18</a:t>
              </a:r>
            </a:p>
            <a:p>
              <a:pPr algn="ctr"/>
              <a:r>
                <a:rPr lang="en-US" sz="1200" dirty="0"/>
                <a:t>19</a:t>
              </a:r>
            </a:p>
            <a:p>
              <a:pPr algn="ctr"/>
              <a:r>
                <a:rPr lang="en-US" sz="1200" dirty="0"/>
                <a:t>20</a:t>
              </a:r>
            </a:p>
          </p:txBody>
        </p:sp>
        <p:sp>
          <p:nvSpPr>
            <p:cNvPr id="548" name="TextBox 547"/>
            <p:cNvSpPr txBox="1"/>
            <p:nvPr/>
          </p:nvSpPr>
          <p:spPr>
            <a:xfrm>
              <a:off x="6600344" y="1416361"/>
              <a:ext cx="114646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NIM – ECL</a:t>
              </a:r>
            </a:p>
            <a:p>
              <a:r>
                <a:rPr lang="en-US" dirty="0" smtClean="0"/>
                <a:t>Converter</a:t>
              </a:r>
              <a:endParaRPr lang="en-US" dirty="0"/>
            </a:p>
          </p:txBody>
        </p:sp>
        <p:sp>
          <p:nvSpPr>
            <p:cNvPr id="549" name="Right Brace 548"/>
            <p:cNvSpPr/>
            <p:nvPr/>
          </p:nvSpPr>
          <p:spPr>
            <a:xfrm>
              <a:off x="7552742" y="2118722"/>
              <a:ext cx="737271" cy="1443090"/>
            </a:xfrm>
            <a:prstGeom prst="rightBrace">
              <a:avLst/>
            </a:prstGeom>
            <a:ln w="28575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  <p:sp>
        <p:nvSpPr>
          <p:cNvPr id="550" name="TextBox 549"/>
          <p:cNvSpPr txBox="1"/>
          <p:nvPr/>
        </p:nvSpPr>
        <p:spPr>
          <a:xfrm>
            <a:off x="8301772" y="2655513"/>
            <a:ext cx="68961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To TS</a:t>
            </a:r>
          </a:p>
        </p:txBody>
      </p:sp>
      <p:sp>
        <p:nvSpPr>
          <p:cNvPr id="551" name="TextBox 550"/>
          <p:cNvSpPr txBox="1"/>
          <p:nvPr/>
        </p:nvSpPr>
        <p:spPr>
          <a:xfrm>
            <a:off x="5933773" y="79970"/>
            <a:ext cx="3137698" cy="1200329"/>
          </a:xfrm>
          <a:prstGeom prst="rect">
            <a:avLst/>
          </a:prstGeom>
          <a:solidFill>
            <a:srgbClr val="D9D9D9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RHRS</a:t>
            </a:r>
          </a:p>
          <a:p>
            <a:pPr algn="ctr"/>
            <a:r>
              <a:rPr lang="en-US" b="1" dirty="0" err="1"/>
              <a:t>LeCroy</a:t>
            </a:r>
            <a:r>
              <a:rPr lang="en-US" b="1" dirty="0"/>
              <a:t> 4616 (Right) &amp; NIM-ECL</a:t>
            </a:r>
          </a:p>
          <a:p>
            <a:pPr algn="ctr"/>
            <a:r>
              <a:rPr lang="en-US" b="1" dirty="0"/>
              <a:t>(Rack 3, Bot Crate)</a:t>
            </a:r>
          </a:p>
          <a:p>
            <a:pPr algn="ctr"/>
            <a:r>
              <a:rPr lang="en-US" b="1" dirty="0"/>
              <a:t>April 18, 2017</a:t>
            </a:r>
          </a:p>
        </p:txBody>
      </p:sp>
    </p:spTree>
    <p:extLst>
      <p:ext uri="{BB962C8B-B14F-4D97-AF65-F5344CB8AC3E}">
        <p14:creationId xmlns:p14="http://schemas.microsoft.com/office/powerpoint/2010/main" val="262364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Rectangle 246"/>
          <p:cNvSpPr/>
          <p:nvPr/>
        </p:nvSpPr>
        <p:spPr>
          <a:xfrm>
            <a:off x="903804" y="121633"/>
            <a:ext cx="1654175" cy="6617659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903804" y="5957275"/>
            <a:ext cx="1654175" cy="782016"/>
            <a:chOff x="3006219" y="1087547"/>
            <a:chExt cx="1654175" cy="782016"/>
          </a:xfrm>
        </p:grpSpPr>
        <p:grpSp>
          <p:nvGrpSpPr>
            <p:cNvPr id="3" name="Group 2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2" name="Oval 1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" name="Oval 250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4" name="Oval 253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Oval 255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7" name="Oval 256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9" name="Oval 258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Oval 259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Oval 260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903482" y="5179895"/>
            <a:ext cx="1654175" cy="782016"/>
            <a:chOff x="3006219" y="1087547"/>
            <a:chExt cx="1654175" cy="782016"/>
          </a:xfrm>
        </p:grpSpPr>
        <p:grpSp>
          <p:nvGrpSpPr>
            <p:cNvPr id="230" name="Group 229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232" name="Oval 231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Oval 232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Oval 233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Oval 234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Oval 235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Oval 236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Oval 237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Oval 238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1" name="Rectangle 230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0" name="Group 239"/>
          <p:cNvGrpSpPr/>
          <p:nvPr/>
        </p:nvGrpSpPr>
        <p:grpSpPr>
          <a:xfrm>
            <a:off x="902136" y="4403311"/>
            <a:ext cx="1654175" cy="782016"/>
            <a:chOff x="3006219" y="1087547"/>
            <a:chExt cx="1654175" cy="782016"/>
          </a:xfrm>
        </p:grpSpPr>
        <p:grpSp>
          <p:nvGrpSpPr>
            <p:cNvPr id="241" name="Group 240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243" name="Oval 242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4" name="Oval 243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5" name="Oval 244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6" name="Oval 245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8" name="Oval 247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0" name="Oval 249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" name="Oval 251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3" name="Oval 252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2" name="Rectangle 241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5" name="Group 254"/>
          <p:cNvGrpSpPr/>
          <p:nvPr/>
        </p:nvGrpSpPr>
        <p:grpSpPr>
          <a:xfrm>
            <a:off x="901814" y="3625931"/>
            <a:ext cx="1654175" cy="782016"/>
            <a:chOff x="3006219" y="1087547"/>
            <a:chExt cx="1654175" cy="782016"/>
          </a:xfrm>
        </p:grpSpPr>
        <p:grpSp>
          <p:nvGrpSpPr>
            <p:cNvPr id="258" name="Group 257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263" name="Oval 262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5" name="Oval 264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8" name="Oval 267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0" name="Oval 269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2" name="Oval 271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6" name="Oval 275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9" name="Oval 278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2" name="Oval 281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2" name="Rectangle 261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3" name="Group 282"/>
          <p:cNvGrpSpPr/>
          <p:nvPr/>
        </p:nvGrpSpPr>
        <p:grpSpPr>
          <a:xfrm>
            <a:off x="912692" y="2841309"/>
            <a:ext cx="1654175" cy="782016"/>
            <a:chOff x="3006219" y="1087547"/>
            <a:chExt cx="1654175" cy="782016"/>
          </a:xfrm>
        </p:grpSpPr>
        <p:grpSp>
          <p:nvGrpSpPr>
            <p:cNvPr id="292" name="Group 291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296" name="Oval 295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8" name="Oval 297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2" name="Oval 301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4" name="Oval 303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9" name="Oval 308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1" name="Oval 310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4" name="Oval 313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6" name="Oval 315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95" name="Rectangle 294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0" name="Group 319"/>
          <p:cNvGrpSpPr/>
          <p:nvPr/>
        </p:nvGrpSpPr>
        <p:grpSpPr>
          <a:xfrm>
            <a:off x="912370" y="2063929"/>
            <a:ext cx="1654175" cy="782016"/>
            <a:chOff x="3006219" y="1087547"/>
            <a:chExt cx="1654175" cy="782016"/>
          </a:xfrm>
        </p:grpSpPr>
        <p:grpSp>
          <p:nvGrpSpPr>
            <p:cNvPr id="322" name="Group 321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330" name="Oval 329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5" name="Oval 334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9" name="Oval 338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1" name="Oval 340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2" name="Oval 341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3" name="Oval 342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4" name="Oval 343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5" name="Oval 344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6" name="Rectangle 325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6" name="Group 345"/>
          <p:cNvGrpSpPr/>
          <p:nvPr/>
        </p:nvGrpSpPr>
        <p:grpSpPr>
          <a:xfrm>
            <a:off x="911024" y="1287345"/>
            <a:ext cx="1654175" cy="782016"/>
            <a:chOff x="3006219" y="1087547"/>
            <a:chExt cx="1654175" cy="782016"/>
          </a:xfrm>
        </p:grpSpPr>
        <p:grpSp>
          <p:nvGrpSpPr>
            <p:cNvPr id="347" name="Group 346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349" name="Oval 348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0" name="Oval 349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1" name="Oval 350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2" name="Oval 351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3" name="Oval 352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4" name="Oval 353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5" name="Oval 354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6" name="Oval 355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48" name="Rectangle 347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7" name="Group 356"/>
          <p:cNvGrpSpPr/>
          <p:nvPr/>
        </p:nvGrpSpPr>
        <p:grpSpPr>
          <a:xfrm>
            <a:off x="910702" y="509965"/>
            <a:ext cx="1654175" cy="782016"/>
            <a:chOff x="3006219" y="1087547"/>
            <a:chExt cx="1654175" cy="782016"/>
          </a:xfrm>
        </p:grpSpPr>
        <p:grpSp>
          <p:nvGrpSpPr>
            <p:cNvPr id="358" name="Group 357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360" name="Oval 359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1" name="Oval 360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2" name="Oval 361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3" name="Oval 362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4" name="Oval 363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5" name="Oval 364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6" name="Oval 365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7" name="Oval 366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59" name="Rectangle 358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2" name="Rectangle 151"/>
          <p:cNvSpPr/>
          <p:nvPr/>
        </p:nvSpPr>
        <p:spPr>
          <a:xfrm>
            <a:off x="5445790" y="121632"/>
            <a:ext cx="1368444" cy="6685876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3" name="Group 152"/>
          <p:cNvGrpSpPr/>
          <p:nvPr/>
        </p:nvGrpSpPr>
        <p:grpSpPr>
          <a:xfrm>
            <a:off x="5707614" y="667745"/>
            <a:ext cx="827466" cy="1980542"/>
            <a:chOff x="2656570" y="254628"/>
            <a:chExt cx="827466" cy="1980542"/>
          </a:xfrm>
        </p:grpSpPr>
        <p:sp>
          <p:nvSpPr>
            <p:cNvPr id="154" name="Rectangle 153"/>
            <p:cNvSpPr/>
            <p:nvPr/>
          </p:nvSpPr>
          <p:spPr>
            <a:xfrm rot="16200000">
              <a:off x="3287338" y="1745256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 rot="16200000">
              <a:off x="3287398" y="1638369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 rot="16200000">
              <a:off x="3287398" y="1526072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 rot="16200000">
              <a:off x="3287398" y="142385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 rot="16200000">
              <a:off x="3287398" y="131156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9" name="Rectangle 158"/>
            <p:cNvSpPr/>
            <p:nvPr/>
          </p:nvSpPr>
          <p:spPr>
            <a:xfrm rot="16200000">
              <a:off x="3287458" y="120467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 rot="16200000">
              <a:off x="3287458" y="109237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 rot="16200000">
              <a:off x="3287458" y="97840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 rot="16200000">
              <a:off x="3287458" y="86611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 rot="16200000">
              <a:off x="3287518" y="75922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4" name="Rectangle 163"/>
            <p:cNvSpPr/>
            <p:nvPr/>
          </p:nvSpPr>
          <p:spPr>
            <a:xfrm rot="16200000">
              <a:off x="3287518" y="64692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 rot="16200000">
              <a:off x="3287218" y="53407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6" name="Rectangle 165"/>
            <p:cNvSpPr/>
            <p:nvPr/>
          </p:nvSpPr>
          <p:spPr>
            <a:xfrm rot="16200000">
              <a:off x="3287218" y="42178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 rot="16200000">
              <a:off x="3287278" y="314894"/>
              <a:ext cx="112297" cy="280739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 rot="16200000">
              <a:off x="3287278" y="20259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2892063" y="254628"/>
              <a:ext cx="365692" cy="19805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900" dirty="0"/>
                <a:t>1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2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3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4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5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6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7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8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9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10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11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12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13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14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15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16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/>
                <a:t>17</a:t>
              </a:r>
            </a:p>
          </p:txBody>
        </p:sp>
        <p:sp>
          <p:nvSpPr>
            <p:cNvPr id="170" name="Rectangle 169"/>
            <p:cNvSpPr/>
            <p:nvPr/>
          </p:nvSpPr>
          <p:spPr>
            <a:xfrm rot="16200000">
              <a:off x="3287218" y="1854889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 rot="16200000">
              <a:off x="3287218" y="196486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2" name="Rectangle 171"/>
            <p:cNvSpPr/>
            <p:nvPr/>
          </p:nvSpPr>
          <p:spPr>
            <a:xfrm rot="16200000">
              <a:off x="2740911" y="1745256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 rot="16200000">
              <a:off x="2740971" y="1638369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 rot="16200000">
              <a:off x="2740971" y="1526072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5" name="Rectangle 174"/>
            <p:cNvSpPr/>
            <p:nvPr/>
          </p:nvSpPr>
          <p:spPr>
            <a:xfrm rot="16200000">
              <a:off x="2740971" y="142385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 rot="16200000">
              <a:off x="2740971" y="131156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 rot="16200000">
              <a:off x="2741031" y="120467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8" name="Rectangle 177"/>
            <p:cNvSpPr/>
            <p:nvPr/>
          </p:nvSpPr>
          <p:spPr>
            <a:xfrm rot="16200000">
              <a:off x="2741031" y="109237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9" name="Rectangle 178"/>
            <p:cNvSpPr/>
            <p:nvPr/>
          </p:nvSpPr>
          <p:spPr>
            <a:xfrm rot="16200000">
              <a:off x="2741031" y="97840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0" name="Rectangle 179"/>
            <p:cNvSpPr/>
            <p:nvPr/>
          </p:nvSpPr>
          <p:spPr>
            <a:xfrm rot="16200000">
              <a:off x="2741031" y="86611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 rot="16200000">
              <a:off x="2741091" y="75922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 rot="16200000">
              <a:off x="2741091" y="64692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3" name="Rectangle 182"/>
            <p:cNvSpPr/>
            <p:nvPr/>
          </p:nvSpPr>
          <p:spPr>
            <a:xfrm rot="16200000">
              <a:off x="2740791" y="53407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 rot="16200000">
              <a:off x="2740791" y="42178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 rot="16200000">
              <a:off x="2740851" y="314894"/>
              <a:ext cx="112297" cy="280739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6" name="Rectangle 185"/>
            <p:cNvSpPr/>
            <p:nvPr/>
          </p:nvSpPr>
          <p:spPr>
            <a:xfrm rot="16200000">
              <a:off x="2740851" y="20259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 rot="16200000">
              <a:off x="2740791" y="1854889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 rot="16200000">
              <a:off x="2740791" y="196486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9" name="Group 188"/>
          <p:cNvGrpSpPr/>
          <p:nvPr/>
        </p:nvGrpSpPr>
        <p:grpSpPr>
          <a:xfrm>
            <a:off x="5445793" y="2690553"/>
            <a:ext cx="1381303" cy="4106858"/>
            <a:chOff x="732212" y="2538718"/>
            <a:chExt cx="1381303" cy="4106858"/>
          </a:xfrm>
        </p:grpSpPr>
        <p:sp>
          <p:nvSpPr>
            <p:cNvPr id="190" name="TextBox 189"/>
            <p:cNvSpPr txBox="1"/>
            <p:nvPr/>
          </p:nvSpPr>
          <p:spPr>
            <a:xfrm>
              <a:off x="781323" y="3068073"/>
              <a:ext cx="128753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1           2           3           4</a:t>
              </a:r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791308" y="3821233"/>
              <a:ext cx="127971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5           6          7            8</a:t>
              </a: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799611" y="5115865"/>
              <a:ext cx="130035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9          10        11         12</a:t>
              </a: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764629" y="5871490"/>
              <a:ext cx="133105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13         14         15        16</a:t>
              </a:r>
            </a:p>
          </p:txBody>
        </p:sp>
        <p:grpSp>
          <p:nvGrpSpPr>
            <p:cNvPr id="194" name="Group 193"/>
            <p:cNvGrpSpPr/>
            <p:nvPr/>
          </p:nvGrpSpPr>
          <p:grpSpPr>
            <a:xfrm>
              <a:off x="732212" y="2538718"/>
              <a:ext cx="1367342" cy="1027763"/>
              <a:chOff x="732212" y="2538718"/>
              <a:chExt cx="1367342" cy="1027763"/>
            </a:xfrm>
          </p:grpSpPr>
          <p:sp>
            <p:nvSpPr>
              <p:cNvPr id="376" name="Oval 375"/>
              <p:cNvSpPr/>
              <p:nvPr/>
            </p:nvSpPr>
            <p:spPr>
              <a:xfrm>
                <a:off x="833787" y="2627455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7" name="Rectangle 376"/>
              <p:cNvSpPr/>
              <p:nvPr/>
            </p:nvSpPr>
            <p:spPr>
              <a:xfrm>
                <a:off x="732212" y="2538718"/>
                <a:ext cx="1367342" cy="10277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8" name="Oval 377"/>
              <p:cNvSpPr/>
              <p:nvPr/>
            </p:nvSpPr>
            <p:spPr>
              <a:xfrm>
                <a:off x="833787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9" name="Oval 378"/>
              <p:cNvSpPr/>
              <p:nvPr/>
            </p:nvSpPr>
            <p:spPr>
              <a:xfrm>
                <a:off x="1165827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0" name="Oval 379"/>
              <p:cNvSpPr/>
              <p:nvPr/>
            </p:nvSpPr>
            <p:spPr>
              <a:xfrm>
                <a:off x="1165827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1" name="Oval 380"/>
              <p:cNvSpPr/>
              <p:nvPr/>
            </p:nvSpPr>
            <p:spPr>
              <a:xfrm>
                <a:off x="1502389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2" name="Oval 381"/>
              <p:cNvSpPr/>
              <p:nvPr/>
            </p:nvSpPr>
            <p:spPr>
              <a:xfrm>
                <a:off x="1502389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3" name="Oval 382"/>
              <p:cNvSpPr/>
              <p:nvPr/>
            </p:nvSpPr>
            <p:spPr>
              <a:xfrm>
                <a:off x="1853122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4" name="Oval 383"/>
              <p:cNvSpPr/>
              <p:nvPr/>
            </p:nvSpPr>
            <p:spPr>
              <a:xfrm>
                <a:off x="1853122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5" name="Oval 384"/>
              <p:cNvSpPr/>
              <p:nvPr/>
            </p:nvSpPr>
            <p:spPr>
              <a:xfrm>
                <a:off x="83378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6" name="Oval 385"/>
              <p:cNvSpPr/>
              <p:nvPr/>
            </p:nvSpPr>
            <p:spPr>
              <a:xfrm>
                <a:off x="116582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7" name="Oval 386"/>
              <p:cNvSpPr/>
              <p:nvPr/>
            </p:nvSpPr>
            <p:spPr>
              <a:xfrm>
                <a:off x="1502389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8" name="Oval 387"/>
              <p:cNvSpPr/>
              <p:nvPr/>
            </p:nvSpPr>
            <p:spPr>
              <a:xfrm>
                <a:off x="1853122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5" name="Group 194"/>
            <p:cNvGrpSpPr/>
            <p:nvPr/>
          </p:nvGrpSpPr>
          <p:grpSpPr>
            <a:xfrm>
              <a:off x="733313" y="3566481"/>
              <a:ext cx="1367342" cy="1027763"/>
              <a:chOff x="732212" y="2538718"/>
              <a:chExt cx="1367342" cy="1027763"/>
            </a:xfrm>
          </p:grpSpPr>
          <p:sp>
            <p:nvSpPr>
              <p:cNvPr id="224" name="Oval 223"/>
              <p:cNvSpPr/>
              <p:nvPr/>
            </p:nvSpPr>
            <p:spPr>
              <a:xfrm>
                <a:off x="833787" y="2627455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5" name="Rectangle 224"/>
              <p:cNvSpPr/>
              <p:nvPr/>
            </p:nvSpPr>
            <p:spPr>
              <a:xfrm>
                <a:off x="732212" y="2538718"/>
                <a:ext cx="1367342" cy="10277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Oval 225"/>
              <p:cNvSpPr/>
              <p:nvPr/>
            </p:nvSpPr>
            <p:spPr>
              <a:xfrm>
                <a:off x="833787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Oval 226"/>
              <p:cNvSpPr/>
              <p:nvPr/>
            </p:nvSpPr>
            <p:spPr>
              <a:xfrm>
                <a:off x="1165827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Oval 227"/>
              <p:cNvSpPr/>
              <p:nvPr/>
            </p:nvSpPr>
            <p:spPr>
              <a:xfrm>
                <a:off x="1165827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8" name="Oval 367"/>
              <p:cNvSpPr/>
              <p:nvPr/>
            </p:nvSpPr>
            <p:spPr>
              <a:xfrm>
                <a:off x="1502389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9" name="Oval 368"/>
              <p:cNvSpPr/>
              <p:nvPr/>
            </p:nvSpPr>
            <p:spPr>
              <a:xfrm>
                <a:off x="1502389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0" name="Oval 369"/>
              <p:cNvSpPr/>
              <p:nvPr/>
            </p:nvSpPr>
            <p:spPr>
              <a:xfrm>
                <a:off x="1853122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1" name="Oval 370"/>
              <p:cNvSpPr/>
              <p:nvPr/>
            </p:nvSpPr>
            <p:spPr>
              <a:xfrm>
                <a:off x="1853122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2" name="Oval 371"/>
              <p:cNvSpPr/>
              <p:nvPr/>
            </p:nvSpPr>
            <p:spPr>
              <a:xfrm>
                <a:off x="83378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3" name="Oval 372"/>
              <p:cNvSpPr/>
              <p:nvPr/>
            </p:nvSpPr>
            <p:spPr>
              <a:xfrm>
                <a:off x="116582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4" name="Oval 373"/>
              <p:cNvSpPr/>
              <p:nvPr/>
            </p:nvSpPr>
            <p:spPr>
              <a:xfrm>
                <a:off x="1502389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5" name="Oval 374"/>
              <p:cNvSpPr/>
              <p:nvPr/>
            </p:nvSpPr>
            <p:spPr>
              <a:xfrm>
                <a:off x="1853122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6" name="Group 195"/>
            <p:cNvGrpSpPr/>
            <p:nvPr/>
          </p:nvGrpSpPr>
          <p:grpSpPr>
            <a:xfrm>
              <a:off x="745072" y="4590050"/>
              <a:ext cx="1367342" cy="1027763"/>
              <a:chOff x="732212" y="2538718"/>
              <a:chExt cx="1367342" cy="1027763"/>
            </a:xfrm>
          </p:grpSpPr>
          <p:sp>
            <p:nvSpPr>
              <p:cNvPr id="211" name="Oval 210"/>
              <p:cNvSpPr/>
              <p:nvPr/>
            </p:nvSpPr>
            <p:spPr>
              <a:xfrm>
                <a:off x="833787" y="2627455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Rectangle 211"/>
              <p:cNvSpPr/>
              <p:nvPr/>
            </p:nvSpPr>
            <p:spPr>
              <a:xfrm>
                <a:off x="732212" y="2538718"/>
                <a:ext cx="1367342" cy="10277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833787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Oval 213"/>
              <p:cNvSpPr/>
              <p:nvPr/>
            </p:nvSpPr>
            <p:spPr>
              <a:xfrm>
                <a:off x="1165827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Oval 214"/>
              <p:cNvSpPr/>
              <p:nvPr/>
            </p:nvSpPr>
            <p:spPr>
              <a:xfrm>
                <a:off x="1165827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Oval 215"/>
              <p:cNvSpPr/>
              <p:nvPr/>
            </p:nvSpPr>
            <p:spPr>
              <a:xfrm>
                <a:off x="1502389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Oval 216"/>
              <p:cNvSpPr/>
              <p:nvPr/>
            </p:nvSpPr>
            <p:spPr>
              <a:xfrm>
                <a:off x="1502389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Oval 217"/>
              <p:cNvSpPr/>
              <p:nvPr/>
            </p:nvSpPr>
            <p:spPr>
              <a:xfrm>
                <a:off x="1853122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1853122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Oval 219"/>
              <p:cNvSpPr/>
              <p:nvPr/>
            </p:nvSpPr>
            <p:spPr>
              <a:xfrm>
                <a:off x="83378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Oval 220"/>
              <p:cNvSpPr/>
              <p:nvPr/>
            </p:nvSpPr>
            <p:spPr>
              <a:xfrm>
                <a:off x="116582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Oval 221"/>
              <p:cNvSpPr/>
              <p:nvPr/>
            </p:nvSpPr>
            <p:spPr>
              <a:xfrm>
                <a:off x="1502389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Oval 222"/>
              <p:cNvSpPr/>
              <p:nvPr/>
            </p:nvSpPr>
            <p:spPr>
              <a:xfrm>
                <a:off x="1853122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7" name="Group 196"/>
            <p:cNvGrpSpPr/>
            <p:nvPr/>
          </p:nvGrpSpPr>
          <p:grpSpPr>
            <a:xfrm>
              <a:off x="746173" y="5617813"/>
              <a:ext cx="1367342" cy="1027763"/>
              <a:chOff x="732212" y="2538718"/>
              <a:chExt cx="1367342" cy="1027763"/>
            </a:xfrm>
          </p:grpSpPr>
          <p:sp>
            <p:nvSpPr>
              <p:cNvPr id="198" name="Oval 197"/>
              <p:cNvSpPr/>
              <p:nvPr/>
            </p:nvSpPr>
            <p:spPr>
              <a:xfrm>
                <a:off x="833787" y="2627455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Rectangle 198"/>
              <p:cNvSpPr/>
              <p:nvPr/>
            </p:nvSpPr>
            <p:spPr>
              <a:xfrm>
                <a:off x="732212" y="2538718"/>
                <a:ext cx="1367342" cy="10277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Oval 199"/>
              <p:cNvSpPr/>
              <p:nvPr/>
            </p:nvSpPr>
            <p:spPr>
              <a:xfrm>
                <a:off x="833787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Oval 200"/>
              <p:cNvSpPr/>
              <p:nvPr/>
            </p:nvSpPr>
            <p:spPr>
              <a:xfrm>
                <a:off x="1165827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Oval 201"/>
              <p:cNvSpPr/>
              <p:nvPr/>
            </p:nvSpPr>
            <p:spPr>
              <a:xfrm>
                <a:off x="1165827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Oval 202"/>
              <p:cNvSpPr/>
              <p:nvPr/>
            </p:nvSpPr>
            <p:spPr>
              <a:xfrm>
                <a:off x="1502389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Oval 203"/>
              <p:cNvSpPr/>
              <p:nvPr/>
            </p:nvSpPr>
            <p:spPr>
              <a:xfrm>
                <a:off x="1502389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Oval 204"/>
              <p:cNvSpPr/>
              <p:nvPr/>
            </p:nvSpPr>
            <p:spPr>
              <a:xfrm>
                <a:off x="1853122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Oval 205"/>
              <p:cNvSpPr/>
              <p:nvPr/>
            </p:nvSpPr>
            <p:spPr>
              <a:xfrm>
                <a:off x="1853122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Oval 206"/>
              <p:cNvSpPr/>
              <p:nvPr/>
            </p:nvSpPr>
            <p:spPr>
              <a:xfrm>
                <a:off x="83378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116582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1502389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Oval 209"/>
              <p:cNvSpPr/>
              <p:nvPr/>
            </p:nvSpPr>
            <p:spPr>
              <a:xfrm>
                <a:off x="1853122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49" name="Rectangle 248"/>
          <p:cNvSpPr/>
          <p:nvPr/>
        </p:nvSpPr>
        <p:spPr>
          <a:xfrm>
            <a:off x="3262763" y="1881673"/>
            <a:ext cx="1487295" cy="4102653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TextBox 263"/>
          <p:cNvSpPr txBox="1"/>
          <p:nvPr/>
        </p:nvSpPr>
        <p:spPr>
          <a:xfrm>
            <a:off x="3282812" y="1881671"/>
            <a:ext cx="142859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Dual Gate </a:t>
            </a:r>
            <a:r>
              <a:rPr lang="en-US" sz="1400" dirty="0" err="1"/>
              <a:t>Grator</a:t>
            </a:r>
            <a:endParaRPr lang="en-US" sz="1400" dirty="0"/>
          </a:p>
          <a:p>
            <a:pPr algn="ctr"/>
            <a:endParaRPr lang="en-US" sz="1100" dirty="0"/>
          </a:p>
        </p:txBody>
      </p:sp>
      <p:grpSp>
        <p:nvGrpSpPr>
          <p:cNvPr id="266" name="Group 265"/>
          <p:cNvGrpSpPr/>
          <p:nvPr/>
        </p:nvGrpSpPr>
        <p:grpSpPr>
          <a:xfrm>
            <a:off x="3262763" y="4173979"/>
            <a:ext cx="1487295" cy="1800034"/>
            <a:chOff x="3836282" y="4930834"/>
            <a:chExt cx="1487295" cy="1800034"/>
          </a:xfrm>
        </p:grpSpPr>
        <p:sp>
          <p:nvSpPr>
            <p:cNvPr id="267" name="Rectangle 266"/>
            <p:cNvSpPr/>
            <p:nvPr/>
          </p:nvSpPr>
          <p:spPr>
            <a:xfrm>
              <a:off x="3836282" y="4930834"/>
              <a:ext cx="1487295" cy="1800034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Oval 268"/>
            <p:cNvSpPr/>
            <p:nvPr/>
          </p:nvSpPr>
          <p:spPr>
            <a:xfrm>
              <a:off x="4941899" y="6454834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Oval 270"/>
            <p:cNvSpPr/>
            <p:nvPr/>
          </p:nvSpPr>
          <p:spPr>
            <a:xfrm>
              <a:off x="4941899" y="61152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Oval 272"/>
            <p:cNvSpPr/>
            <p:nvPr/>
          </p:nvSpPr>
          <p:spPr>
            <a:xfrm>
              <a:off x="4041727" y="645848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Oval 273"/>
            <p:cNvSpPr/>
            <p:nvPr/>
          </p:nvSpPr>
          <p:spPr>
            <a:xfrm>
              <a:off x="4500946" y="6454834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Oval 274"/>
            <p:cNvSpPr/>
            <p:nvPr/>
          </p:nvSpPr>
          <p:spPr>
            <a:xfrm>
              <a:off x="4500946" y="61152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Oval 276"/>
            <p:cNvSpPr/>
            <p:nvPr/>
          </p:nvSpPr>
          <p:spPr>
            <a:xfrm>
              <a:off x="4041727" y="61152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Oval 277"/>
            <p:cNvSpPr/>
            <p:nvPr/>
          </p:nvSpPr>
          <p:spPr>
            <a:xfrm>
              <a:off x="4941899" y="577332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Oval 279"/>
            <p:cNvSpPr/>
            <p:nvPr/>
          </p:nvSpPr>
          <p:spPr>
            <a:xfrm>
              <a:off x="4527107" y="5804296"/>
              <a:ext cx="69527" cy="70000"/>
            </a:xfrm>
            <a:prstGeom prst="ellipse">
              <a:avLst/>
            </a:prstGeom>
            <a:solidFill>
              <a:srgbClr val="FF0000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Oval 280"/>
            <p:cNvSpPr/>
            <p:nvPr/>
          </p:nvSpPr>
          <p:spPr>
            <a:xfrm>
              <a:off x="4041727" y="5773321"/>
              <a:ext cx="139053" cy="140000"/>
            </a:xfrm>
            <a:prstGeom prst="ellipse">
              <a:avLst/>
            </a:prstGeom>
            <a:solidFill>
              <a:srgbClr val="FFFFFF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4" name="Group 283"/>
            <p:cNvGrpSpPr/>
            <p:nvPr/>
          </p:nvGrpSpPr>
          <p:grpSpPr>
            <a:xfrm>
              <a:off x="4337370" y="5074488"/>
              <a:ext cx="451435" cy="454509"/>
              <a:chOff x="5526858" y="4818704"/>
              <a:chExt cx="451435" cy="454509"/>
            </a:xfrm>
          </p:grpSpPr>
          <p:sp>
            <p:nvSpPr>
              <p:cNvPr id="303" name="Oval 302"/>
              <p:cNvSpPr/>
              <p:nvPr/>
            </p:nvSpPr>
            <p:spPr>
              <a:xfrm>
                <a:off x="5526858" y="4818704"/>
                <a:ext cx="451435" cy="454509"/>
              </a:xfrm>
              <a:prstGeom prst="ellipse">
                <a:avLst/>
              </a:prstGeom>
              <a:solidFill>
                <a:schemeClr val="bg1"/>
              </a:solidFill>
              <a:ln w="63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5" name="Oval 304"/>
              <p:cNvSpPr/>
              <p:nvPr/>
            </p:nvSpPr>
            <p:spPr>
              <a:xfrm>
                <a:off x="5579522" y="4872561"/>
                <a:ext cx="342401" cy="344733"/>
              </a:xfrm>
              <a:prstGeom prst="ellipse">
                <a:avLst/>
              </a:prstGeom>
              <a:solidFill>
                <a:schemeClr val="bg1"/>
              </a:solidFill>
              <a:ln w="63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06" name="Straight Connector 305"/>
              <p:cNvCxnSpPr/>
              <p:nvPr/>
            </p:nvCxnSpPr>
            <p:spPr>
              <a:xfrm flipH="1">
                <a:off x="5629665" y="5116324"/>
                <a:ext cx="50143" cy="5048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5" name="TextBox 284"/>
            <p:cNvSpPr txBox="1"/>
            <p:nvPr/>
          </p:nvSpPr>
          <p:spPr>
            <a:xfrm>
              <a:off x="3939725" y="5626874"/>
              <a:ext cx="123885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rgbClr val="0000FF"/>
                  </a:solidFill>
                </a:rPr>
                <a:t>start                  busy                  stop</a:t>
              </a:r>
            </a:p>
          </p:txBody>
        </p:sp>
        <p:cxnSp>
          <p:nvCxnSpPr>
            <p:cNvPr id="286" name="Straight Connector 285"/>
            <p:cNvCxnSpPr/>
            <p:nvPr/>
          </p:nvCxnSpPr>
          <p:spPr>
            <a:xfrm>
              <a:off x="4226168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/>
            <p:nvPr/>
          </p:nvCxnSpPr>
          <p:spPr>
            <a:xfrm>
              <a:off x="3994471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/>
            <p:cNvCxnSpPr/>
            <p:nvPr/>
          </p:nvCxnSpPr>
          <p:spPr>
            <a:xfrm>
              <a:off x="4448946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>
              <a:off x="5134127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Connector 289"/>
            <p:cNvCxnSpPr/>
            <p:nvPr/>
          </p:nvCxnSpPr>
          <p:spPr>
            <a:xfrm>
              <a:off x="3986789" y="6374147"/>
              <a:ext cx="239379" cy="0"/>
            </a:xfrm>
            <a:prstGeom prst="line">
              <a:avLst/>
            </a:prstGeom>
            <a:ln w="12700" cmpd="sng">
              <a:solidFill>
                <a:srgbClr val="0000FF"/>
              </a:solidFill>
              <a:prstDash val="solid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/>
            <p:cNvCxnSpPr/>
            <p:nvPr/>
          </p:nvCxnSpPr>
          <p:spPr>
            <a:xfrm>
              <a:off x="4448946" y="6374147"/>
              <a:ext cx="685181" cy="0"/>
            </a:xfrm>
            <a:prstGeom prst="line">
              <a:avLst/>
            </a:prstGeom>
            <a:ln w="12700" cmpd="sng">
              <a:solidFill>
                <a:srgbClr val="0000FF"/>
              </a:solidFill>
              <a:prstDash val="solid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3" name="TextBox 292"/>
            <p:cNvSpPr txBox="1"/>
            <p:nvPr/>
          </p:nvSpPr>
          <p:spPr>
            <a:xfrm>
              <a:off x="3986929" y="6237148"/>
              <a:ext cx="95835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rgbClr val="0000FF"/>
                  </a:solidFill>
                </a:rPr>
                <a:t>in                                   out</a:t>
              </a:r>
            </a:p>
          </p:txBody>
        </p:sp>
        <p:sp>
          <p:nvSpPr>
            <p:cNvPr id="294" name="TextBox 293"/>
            <p:cNvSpPr txBox="1"/>
            <p:nvPr/>
          </p:nvSpPr>
          <p:spPr>
            <a:xfrm>
              <a:off x="3923946" y="6546202"/>
              <a:ext cx="1261884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rgbClr val="0000FF"/>
                  </a:solidFill>
                </a:rPr>
                <a:t>BLANK                  TTL                  DEL</a:t>
              </a:r>
            </a:p>
          </p:txBody>
        </p:sp>
        <p:sp>
          <p:nvSpPr>
            <p:cNvPr id="297" name="TextBox 296"/>
            <p:cNvSpPr txBox="1"/>
            <p:nvPr/>
          </p:nvSpPr>
          <p:spPr>
            <a:xfrm>
              <a:off x="3976628" y="5971548"/>
              <a:ext cx="121058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rgbClr val="0000FF"/>
                  </a:solidFill>
                </a:rPr>
                <a:t>OR                    NIM                  NIM</a:t>
              </a:r>
            </a:p>
          </p:txBody>
        </p:sp>
        <p:cxnSp>
          <p:nvCxnSpPr>
            <p:cNvPr id="299" name="Straight Connector 298"/>
            <p:cNvCxnSpPr/>
            <p:nvPr/>
          </p:nvCxnSpPr>
          <p:spPr>
            <a:xfrm>
              <a:off x="4494359" y="6029262"/>
              <a:ext cx="145640" cy="0"/>
            </a:xfrm>
            <a:prstGeom prst="line">
              <a:avLst/>
            </a:prstGeom>
            <a:ln w="3175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0" name="Oval 299"/>
            <p:cNvSpPr/>
            <p:nvPr/>
          </p:nvSpPr>
          <p:spPr>
            <a:xfrm>
              <a:off x="4069907" y="5572246"/>
              <a:ext cx="69527" cy="70000"/>
            </a:xfrm>
            <a:prstGeom prst="ellipse">
              <a:avLst/>
            </a:prstGeom>
            <a:solidFill>
              <a:srgbClr val="FF0000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Oval 300"/>
            <p:cNvSpPr/>
            <p:nvPr/>
          </p:nvSpPr>
          <p:spPr>
            <a:xfrm>
              <a:off x="4976491" y="5574164"/>
              <a:ext cx="69527" cy="70000"/>
            </a:xfrm>
            <a:prstGeom prst="ellipse">
              <a:avLst/>
            </a:prstGeom>
            <a:solidFill>
              <a:srgbClr val="FF0000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7" name="Group 306"/>
          <p:cNvGrpSpPr/>
          <p:nvPr/>
        </p:nvGrpSpPr>
        <p:grpSpPr>
          <a:xfrm>
            <a:off x="3262763" y="2373945"/>
            <a:ext cx="1487295" cy="1800034"/>
            <a:chOff x="3836282" y="4930834"/>
            <a:chExt cx="1487295" cy="1800034"/>
          </a:xfrm>
        </p:grpSpPr>
        <p:sp>
          <p:nvSpPr>
            <p:cNvPr id="308" name="Rectangle 307"/>
            <p:cNvSpPr/>
            <p:nvPr/>
          </p:nvSpPr>
          <p:spPr>
            <a:xfrm>
              <a:off x="3836282" y="4930834"/>
              <a:ext cx="1487295" cy="1800034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Oval 309"/>
            <p:cNvSpPr/>
            <p:nvPr/>
          </p:nvSpPr>
          <p:spPr>
            <a:xfrm>
              <a:off x="4941899" y="6454834"/>
              <a:ext cx="139053" cy="140000"/>
            </a:xfrm>
            <a:prstGeom prst="ellipse">
              <a:avLst/>
            </a:prstGeom>
            <a:solidFill>
              <a:srgbClr val="FFFFFF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Oval 311"/>
            <p:cNvSpPr/>
            <p:nvPr/>
          </p:nvSpPr>
          <p:spPr>
            <a:xfrm>
              <a:off x="4941899" y="61152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Oval 312"/>
            <p:cNvSpPr/>
            <p:nvPr/>
          </p:nvSpPr>
          <p:spPr>
            <a:xfrm>
              <a:off x="4041727" y="645848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Oval 314"/>
            <p:cNvSpPr/>
            <p:nvPr/>
          </p:nvSpPr>
          <p:spPr>
            <a:xfrm>
              <a:off x="4500946" y="6454834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Oval 316"/>
            <p:cNvSpPr/>
            <p:nvPr/>
          </p:nvSpPr>
          <p:spPr>
            <a:xfrm>
              <a:off x="4500946" y="61152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Oval 317"/>
            <p:cNvSpPr/>
            <p:nvPr/>
          </p:nvSpPr>
          <p:spPr>
            <a:xfrm>
              <a:off x="4041727" y="61152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Oval 318"/>
            <p:cNvSpPr/>
            <p:nvPr/>
          </p:nvSpPr>
          <p:spPr>
            <a:xfrm>
              <a:off x="4941899" y="577332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Oval 320"/>
            <p:cNvSpPr/>
            <p:nvPr/>
          </p:nvSpPr>
          <p:spPr>
            <a:xfrm>
              <a:off x="4527107" y="5804296"/>
              <a:ext cx="69527" cy="70000"/>
            </a:xfrm>
            <a:prstGeom prst="ellipse">
              <a:avLst/>
            </a:prstGeom>
            <a:solidFill>
              <a:srgbClr val="FF0000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3" name="Oval 322"/>
            <p:cNvSpPr/>
            <p:nvPr/>
          </p:nvSpPr>
          <p:spPr>
            <a:xfrm>
              <a:off x="4041727" y="5773321"/>
              <a:ext cx="139053" cy="140000"/>
            </a:xfrm>
            <a:prstGeom prst="ellipse">
              <a:avLst/>
            </a:prstGeom>
            <a:solidFill>
              <a:srgbClr val="FFFFFF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24" name="Group 323"/>
            <p:cNvGrpSpPr/>
            <p:nvPr/>
          </p:nvGrpSpPr>
          <p:grpSpPr>
            <a:xfrm>
              <a:off x="4337370" y="5074488"/>
              <a:ext cx="451435" cy="454509"/>
              <a:chOff x="5526858" y="4818704"/>
              <a:chExt cx="451435" cy="454509"/>
            </a:xfrm>
          </p:grpSpPr>
          <p:sp>
            <p:nvSpPr>
              <p:cNvPr id="390" name="Oval 389"/>
              <p:cNvSpPr/>
              <p:nvPr/>
            </p:nvSpPr>
            <p:spPr>
              <a:xfrm>
                <a:off x="5526858" y="4818704"/>
                <a:ext cx="451435" cy="454509"/>
              </a:xfrm>
              <a:prstGeom prst="ellipse">
                <a:avLst/>
              </a:prstGeom>
              <a:solidFill>
                <a:schemeClr val="bg1"/>
              </a:solidFill>
              <a:ln w="63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1" name="Oval 390"/>
              <p:cNvSpPr/>
              <p:nvPr/>
            </p:nvSpPr>
            <p:spPr>
              <a:xfrm>
                <a:off x="5579522" y="4872561"/>
                <a:ext cx="342401" cy="344733"/>
              </a:xfrm>
              <a:prstGeom prst="ellipse">
                <a:avLst/>
              </a:prstGeom>
              <a:solidFill>
                <a:schemeClr val="bg1"/>
              </a:solidFill>
              <a:ln w="63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92" name="Straight Connector 391"/>
              <p:cNvCxnSpPr/>
              <p:nvPr/>
            </p:nvCxnSpPr>
            <p:spPr>
              <a:xfrm flipH="1">
                <a:off x="5629665" y="5116324"/>
                <a:ext cx="50143" cy="5048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5" name="TextBox 324"/>
            <p:cNvSpPr txBox="1"/>
            <p:nvPr/>
          </p:nvSpPr>
          <p:spPr>
            <a:xfrm>
              <a:off x="3939725" y="5626874"/>
              <a:ext cx="123885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rgbClr val="0000FF"/>
                  </a:solidFill>
                </a:rPr>
                <a:t>start                  busy                  stop</a:t>
              </a:r>
            </a:p>
          </p:txBody>
        </p:sp>
        <p:cxnSp>
          <p:nvCxnSpPr>
            <p:cNvPr id="327" name="Straight Connector 326"/>
            <p:cNvCxnSpPr/>
            <p:nvPr/>
          </p:nvCxnSpPr>
          <p:spPr>
            <a:xfrm>
              <a:off x="4226168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Connector 327"/>
            <p:cNvCxnSpPr/>
            <p:nvPr/>
          </p:nvCxnSpPr>
          <p:spPr>
            <a:xfrm>
              <a:off x="3994471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Straight Connector 328"/>
            <p:cNvCxnSpPr/>
            <p:nvPr/>
          </p:nvCxnSpPr>
          <p:spPr>
            <a:xfrm>
              <a:off x="4448946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Straight Connector 330"/>
            <p:cNvCxnSpPr/>
            <p:nvPr/>
          </p:nvCxnSpPr>
          <p:spPr>
            <a:xfrm>
              <a:off x="5134127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Straight Connector 331"/>
            <p:cNvCxnSpPr/>
            <p:nvPr/>
          </p:nvCxnSpPr>
          <p:spPr>
            <a:xfrm>
              <a:off x="3986789" y="6374147"/>
              <a:ext cx="239379" cy="0"/>
            </a:xfrm>
            <a:prstGeom prst="line">
              <a:avLst/>
            </a:prstGeom>
            <a:ln w="12700" cmpd="sng">
              <a:solidFill>
                <a:srgbClr val="0000FF"/>
              </a:solidFill>
              <a:prstDash val="solid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Connector 332"/>
            <p:cNvCxnSpPr/>
            <p:nvPr/>
          </p:nvCxnSpPr>
          <p:spPr>
            <a:xfrm>
              <a:off x="4448946" y="6374147"/>
              <a:ext cx="685181" cy="0"/>
            </a:xfrm>
            <a:prstGeom prst="line">
              <a:avLst/>
            </a:prstGeom>
            <a:ln w="12700" cmpd="sng">
              <a:solidFill>
                <a:srgbClr val="0000FF"/>
              </a:solidFill>
              <a:prstDash val="solid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4" name="TextBox 333"/>
            <p:cNvSpPr txBox="1"/>
            <p:nvPr/>
          </p:nvSpPr>
          <p:spPr>
            <a:xfrm>
              <a:off x="3986929" y="6237148"/>
              <a:ext cx="95835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rgbClr val="0000FF"/>
                  </a:solidFill>
                </a:rPr>
                <a:t>in                                   out</a:t>
              </a:r>
            </a:p>
          </p:txBody>
        </p:sp>
        <p:sp>
          <p:nvSpPr>
            <p:cNvPr id="336" name="TextBox 335"/>
            <p:cNvSpPr txBox="1"/>
            <p:nvPr/>
          </p:nvSpPr>
          <p:spPr>
            <a:xfrm>
              <a:off x="3923946" y="6546202"/>
              <a:ext cx="1261884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rgbClr val="0000FF"/>
                  </a:solidFill>
                </a:rPr>
                <a:t>BLANK                  TTL                  DEL</a:t>
              </a:r>
            </a:p>
          </p:txBody>
        </p:sp>
        <p:sp>
          <p:nvSpPr>
            <p:cNvPr id="337" name="TextBox 336"/>
            <p:cNvSpPr txBox="1"/>
            <p:nvPr/>
          </p:nvSpPr>
          <p:spPr>
            <a:xfrm>
              <a:off x="3976628" y="5971548"/>
              <a:ext cx="121058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rgbClr val="0000FF"/>
                  </a:solidFill>
                </a:rPr>
                <a:t>OR                    NIM                  NIM</a:t>
              </a:r>
            </a:p>
          </p:txBody>
        </p:sp>
        <p:cxnSp>
          <p:nvCxnSpPr>
            <p:cNvPr id="338" name="Straight Connector 337"/>
            <p:cNvCxnSpPr/>
            <p:nvPr/>
          </p:nvCxnSpPr>
          <p:spPr>
            <a:xfrm>
              <a:off x="4494359" y="6029262"/>
              <a:ext cx="145640" cy="0"/>
            </a:xfrm>
            <a:prstGeom prst="line">
              <a:avLst/>
            </a:prstGeom>
            <a:ln w="3175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0" name="Oval 339"/>
            <p:cNvSpPr/>
            <p:nvPr/>
          </p:nvSpPr>
          <p:spPr>
            <a:xfrm>
              <a:off x="4069907" y="5572246"/>
              <a:ext cx="69527" cy="70000"/>
            </a:xfrm>
            <a:prstGeom prst="ellipse">
              <a:avLst/>
            </a:prstGeom>
            <a:solidFill>
              <a:srgbClr val="FF0000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9" name="Oval 388"/>
            <p:cNvSpPr/>
            <p:nvPr/>
          </p:nvSpPr>
          <p:spPr>
            <a:xfrm>
              <a:off x="4976491" y="5574164"/>
              <a:ext cx="69527" cy="70000"/>
            </a:xfrm>
            <a:prstGeom prst="ellipse">
              <a:avLst/>
            </a:prstGeom>
            <a:solidFill>
              <a:srgbClr val="FF0000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3" name="Group 392"/>
          <p:cNvGrpSpPr/>
          <p:nvPr/>
        </p:nvGrpSpPr>
        <p:grpSpPr>
          <a:xfrm>
            <a:off x="7139788" y="3838363"/>
            <a:ext cx="1341429" cy="1327821"/>
            <a:chOff x="5769584" y="2241469"/>
            <a:chExt cx="1341429" cy="1327821"/>
          </a:xfrm>
        </p:grpSpPr>
        <p:sp>
          <p:nvSpPr>
            <p:cNvPr id="394" name="Oval 393"/>
            <p:cNvSpPr/>
            <p:nvPr/>
          </p:nvSpPr>
          <p:spPr>
            <a:xfrm>
              <a:off x="6809657" y="33637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5" name="Oval 394"/>
            <p:cNvSpPr/>
            <p:nvPr/>
          </p:nvSpPr>
          <p:spPr>
            <a:xfrm>
              <a:off x="6809657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6" name="Oval 395"/>
            <p:cNvSpPr/>
            <p:nvPr/>
          </p:nvSpPr>
          <p:spPr>
            <a:xfrm>
              <a:off x="5909485" y="3367385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Oval 396"/>
            <p:cNvSpPr/>
            <p:nvPr/>
          </p:nvSpPr>
          <p:spPr>
            <a:xfrm>
              <a:off x="6368704" y="33637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8" name="Oval 397"/>
            <p:cNvSpPr/>
            <p:nvPr/>
          </p:nvSpPr>
          <p:spPr>
            <a:xfrm>
              <a:off x="6368704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Oval 398"/>
            <p:cNvSpPr/>
            <p:nvPr/>
          </p:nvSpPr>
          <p:spPr>
            <a:xfrm>
              <a:off x="5909485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Oval 399"/>
            <p:cNvSpPr/>
            <p:nvPr/>
          </p:nvSpPr>
          <p:spPr>
            <a:xfrm>
              <a:off x="6809657" y="270868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Oval 400"/>
            <p:cNvSpPr/>
            <p:nvPr/>
          </p:nvSpPr>
          <p:spPr>
            <a:xfrm>
              <a:off x="6325650" y="2568117"/>
              <a:ext cx="231374" cy="232950"/>
            </a:xfrm>
            <a:prstGeom prst="ellipse">
              <a:avLst/>
            </a:prstGeom>
            <a:solidFill>
              <a:schemeClr val="bg1"/>
            </a:solidFill>
            <a:ln w="12700" cmpd="sng"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Oval 401"/>
            <p:cNvSpPr/>
            <p:nvPr/>
          </p:nvSpPr>
          <p:spPr>
            <a:xfrm>
              <a:off x="5909485" y="2703213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Oval 402"/>
            <p:cNvSpPr/>
            <p:nvPr/>
          </p:nvSpPr>
          <p:spPr>
            <a:xfrm>
              <a:off x="6809657" y="2387772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Oval 403"/>
            <p:cNvSpPr/>
            <p:nvPr/>
          </p:nvSpPr>
          <p:spPr>
            <a:xfrm>
              <a:off x="5909485" y="238229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TextBox 404"/>
            <p:cNvSpPr txBox="1"/>
            <p:nvPr/>
          </p:nvSpPr>
          <p:spPr>
            <a:xfrm>
              <a:off x="5865693" y="2241548"/>
              <a:ext cx="235962" cy="11741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A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B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C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D</a:t>
              </a:r>
            </a:p>
          </p:txBody>
        </p:sp>
        <p:sp>
          <p:nvSpPr>
            <p:cNvPr id="406" name="TextBox 405"/>
            <p:cNvSpPr txBox="1"/>
            <p:nvPr/>
          </p:nvSpPr>
          <p:spPr>
            <a:xfrm>
              <a:off x="6730585" y="2241469"/>
              <a:ext cx="291441" cy="841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out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out</a:t>
              </a:r>
            </a:p>
          </p:txBody>
        </p:sp>
        <p:cxnSp>
          <p:nvCxnSpPr>
            <p:cNvPr id="407" name="Straight Connector 406"/>
            <p:cNvCxnSpPr/>
            <p:nvPr/>
          </p:nvCxnSpPr>
          <p:spPr>
            <a:xfrm flipV="1">
              <a:off x="6879830" y="2527773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Straight Connector 407"/>
            <p:cNvCxnSpPr/>
            <p:nvPr/>
          </p:nvCxnSpPr>
          <p:spPr>
            <a:xfrm flipV="1">
              <a:off x="6879830" y="3182817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9" name="TextBox 408"/>
            <p:cNvSpPr txBox="1"/>
            <p:nvPr/>
          </p:nvSpPr>
          <p:spPr>
            <a:xfrm>
              <a:off x="6276384" y="2897618"/>
              <a:ext cx="325730" cy="509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veto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out</a:t>
              </a:r>
            </a:p>
          </p:txBody>
        </p:sp>
        <p:cxnSp>
          <p:nvCxnSpPr>
            <p:cNvPr id="410" name="Straight Connector 409"/>
            <p:cNvCxnSpPr/>
            <p:nvPr/>
          </p:nvCxnSpPr>
          <p:spPr>
            <a:xfrm>
              <a:off x="6367591" y="3271823"/>
              <a:ext cx="145640" cy="0"/>
            </a:xfrm>
            <a:prstGeom prst="line">
              <a:avLst/>
            </a:prstGeom>
            <a:ln w="3175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1" name="TextBox 410"/>
            <p:cNvSpPr txBox="1"/>
            <p:nvPr/>
          </p:nvSpPr>
          <p:spPr>
            <a:xfrm>
              <a:off x="6253396" y="2355177"/>
              <a:ext cx="367822" cy="2600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600" dirty="0" err="1">
                  <a:solidFill>
                    <a:srgbClr val="0000FF"/>
                  </a:solidFill>
                </a:rPr>
                <a:t>coinc</a:t>
              </a:r>
              <a:r>
                <a:rPr lang="en-US" sz="600" dirty="0">
                  <a:solidFill>
                    <a:srgbClr val="0000FF"/>
                  </a:solidFill>
                </a:rPr>
                <a:t>.</a:t>
              </a:r>
            </a:p>
            <a:p>
              <a:pPr algn="ctr"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level</a:t>
              </a:r>
            </a:p>
          </p:txBody>
        </p:sp>
        <p:sp>
          <p:nvSpPr>
            <p:cNvPr id="412" name="Rectangle 411"/>
            <p:cNvSpPr/>
            <p:nvPr/>
          </p:nvSpPr>
          <p:spPr>
            <a:xfrm>
              <a:off x="5769584" y="2253653"/>
              <a:ext cx="1341429" cy="1315637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3" name="Group 412"/>
          <p:cNvGrpSpPr/>
          <p:nvPr/>
        </p:nvGrpSpPr>
        <p:grpSpPr>
          <a:xfrm>
            <a:off x="7139788" y="5154426"/>
            <a:ext cx="1341429" cy="1327821"/>
            <a:chOff x="5769584" y="2241469"/>
            <a:chExt cx="1341429" cy="1327821"/>
          </a:xfrm>
        </p:grpSpPr>
        <p:sp>
          <p:nvSpPr>
            <p:cNvPr id="414" name="Oval 413"/>
            <p:cNvSpPr/>
            <p:nvPr/>
          </p:nvSpPr>
          <p:spPr>
            <a:xfrm>
              <a:off x="6809657" y="33637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Oval 414"/>
            <p:cNvSpPr/>
            <p:nvPr/>
          </p:nvSpPr>
          <p:spPr>
            <a:xfrm>
              <a:off x="6809657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Oval 415"/>
            <p:cNvSpPr/>
            <p:nvPr/>
          </p:nvSpPr>
          <p:spPr>
            <a:xfrm>
              <a:off x="5909485" y="3367385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7" name="Oval 416"/>
            <p:cNvSpPr/>
            <p:nvPr/>
          </p:nvSpPr>
          <p:spPr>
            <a:xfrm>
              <a:off x="6368704" y="33637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8" name="Oval 417"/>
            <p:cNvSpPr/>
            <p:nvPr/>
          </p:nvSpPr>
          <p:spPr>
            <a:xfrm>
              <a:off x="6368704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9" name="Oval 418"/>
            <p:cNvSpPr/>
            <p:nvPr/>
          </p:nvSpPr>
          <p:spPr>
            <a:xfrm>
              <a:off x="5909485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0" name="Oval 419"/>
            <p:cNvSpPr/>
            <p:nvPr/>
          </p:nvSpPr>
          <p:spPr>
            <a:xfrm>
              <a:off x="6809657" y="270868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Oval 420"/>
            <p:cNvSpPr/>
            <p:nvPr/>
          </p:nvSpPr>
          <p:spPr>
            <a:xfrm>
              <a:off x="6325650" y="2568117"/>
              <a:ext cx="231374" cy="232950"/>
            </a:xfrm>
            <a:prstGeom prst="ellipse">
              <a:avLst/>
            </a:prstGeom>
            <a:solidFill>
              <a:schemeClr val="bg1"/>
            </a:solidFill>
            <a:ln w="12700" cmpd="sng"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2" name="Oval 421"/>
            <p:cNvSpPr/>
            <p:nvPr/>
          </p:nvSpPr>
          <p:spPr>
            <a:xfrm>
              <a:off x="5909485" y="2703213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Oval 422"/>
            <p:cNvSpPr/>
            <p:nvPr/>
          </p:nvSpPr>
          <p:spPr>
            <a:xfrm>
              <a:off x="6809657" y="2387772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Oval 423"/>
            <p:cNvSpPr/>
            <p:nvPr/>
          </p:nvSpPr>
          <p:spPr>
            <a:xfrm>
              <a:off x="5909485" y="238229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5" name="TextBox 424"/>
            <p:cNvSpPr txBox="1"/>
            <p:nvPr/>
          </p:nvSpPr>
          <p:spPr>
            <a:xfrm>
              <a:off x="5865693" y="2241548"/>
              <a:ext cx="235962" cy="11741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A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B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C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D</a:t>
              </a:r>
            </a:p>
          </p:txBody>
        </p:sp>
        <p:sp>
          <p:nvSpPr>
            <p:cNvPr id="426" name="TextBox 425"/>
            <p:cNvSpPr txBox="1"/>
            <p:nvPr/>
          </p:nvSpPr>
          <p:spPr>
            <a:xfrm>
              <a:off x="6730585" y="2241469"/>
              <a:ext cx="291441" cy="841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out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out</a:t>
              </a:r>
            </a:p>
          </p:txBody>
        </p:sp>
        <p:cxnSp>
          <p:nvCxnSpPr>
            <p:cNvPr id="427" name="Straight Connector 426"/>
            <p:cNvCxnSpPr/>
            <p:nvPr/>
          </p:nvCxnSpPr>
          <p:spPr>
            <a:xfrm flipV="1">
              <a:off x="6879830" y="2527773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Straight Connector 427"/>
            <p:cNvCxnSpPr/>
            <p:nvPr/>
          </p:nvCxnSpPr>
          <p:spPr>
            <a:xfrm flipV="1">
              <a:off x="6879830" y="3182817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9" name="TextBox 428"/>
            <p:cNvSpPr txBox="1"/>
            <p:nvPr/>
          </p:nvSpPr>
          <p:spPr>
            <a:xfrm>
              <a:off x="6276384" y="2897618"/>
              <a:ext cx="325730" cy="509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veto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out</a:t>
              </a:r>
            </a:p>
          </p:txBody>
        </p:sp>
        <p:cxnSp>
          <p:nvCxnSpPr>
            <p:cNvPr id="430" name="Straight Connector 429"/>
            <p:cNvCxnSpPr/>
            <p:nvPr/>
          </p:nvCxnSpPr>
          <p:spPr>
            <a:xfrm>
              <a:off x="6367591" y="3271823"/>
              <a:ext cx="145640" cy="0"/>
            </a:xfrm>
            <a:prstGeom prst="line">
              <a:avLst/>
            </a:prstGeom>
            <a:ln w="3175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31" name="TextBox 430"/>
            <p:cNvSpPr txBox="1"/>
            <p:nvPr/>
          </p:nvSpPr>
          <p:spPr>
            <a:xfrm>
              <a:off x="6253396" y="2355177"/>
              <a:ext cx="367822" cy="2600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600" dirty="0" err="1">
                  <a:solidFill>
                    <a:srgbClr val="0000FF"/>
                  </a:solidFill>
                </a:rPr>
                <a:t>coinc</a:t>
              </a:r>
              <a:r>
                <a:rPr lang="en-US" sz="600" dirty="0">
                  <a:solidFill>
                    <a:srgbClr val="0000FF"/>
                  </a:solidFill>
                </a:rPr>
                <a:t>.</a:t>
              </a:r>
            </a:p>
            <a:p>
              <a:pPr algn="ctr"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level</a:t>
              </a:r>
            </a:p>
          </p:txBody>
        </p:sp>
        <p:sp>
          <p:nvSpPr>
            <p:cNvPr id="432" name="Rectangle 431"/>
            <p:cNvSpPr/>
            <p:nvPr/>
          </p:nvSpPr>
          <p:spPr>
            <a:xfrm>
              <a:off x="5769584" y="2253653"/>
              <a:ext cx="1341429" cy="1315637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3" name="Group 432"/>
          <p:cNvGrpSpPr/>
          <p:nvPr/>
        </p:nvGrpSpPr>
        <p:grpSpPr>
          <a:xfrm>
            <a:off x="7140202" y="1207080"/>
            <a:ext cx="1341429" cy="1327821"/>
            <a:chOff x="5769584" y="2241469"/>
            <a:chExt cx="1341429" cy="1327821"/>
          </a:xfrm>
        </p:grpSpPr>
        <p:sp>
          <p:nvSpPr>
            <p:cNvPr id="434" name="Oval 433"/>
            <p:cNvSpPr/>
            <p:nvPr/>
          </p:nvSpPr>
          <p:spPr>
            <a:xfrm>
              <a:off x="6809657" y="33637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5" name="Oval 434"/>
            <p:cNvSpPr/>
            <p:nvPr/>
          </p:nvSpPr>
          <p:spPr>
            <a:xfrm>
              <a:off x="6809657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Oval 435"/>
            <p:cNvSpPr/>
            <p:nvPr/>
          </p:nvSpPr>
          <p:spPr>
            <a:xfrm>
              <a:off x="5909485" y="3367385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7" name="Oval 436"/>
            <p:cNvSpPr/>
            <p:nvPr/>
          </p:nvSpPr>
          <p:spPr>
            <a:xfrm>
              <a:off x="6368704" y="33637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8" name="Oval 437"/>
            <p:cNvSpPr/>
            <p:nvPr/>
          </p:nvSpPr>
          <p:spPr>
            <a:xfrm>
              <a:off x="6368704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9" name="Oval 438"/>
            <p:cNvSpPr/>
            <p:nvPr/>
          </p:nvSpPr>
          <p:spPr>
            <a:xfrm>
              <a:off x="5909485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0" name="Oval 439"/>
            <p:cNvSpPr/>
            <p:nvPr/>
          </p:nvSpPr>
          <p:spPr>
            <a:xfrm>
              <a:off x="6809657" y="270868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1" name="Oval 440"/>
            <p:cNvSpPr/>
            <p:nvPr/>
          </p:nvSpPr>
          <p:spPr>
            <a:xfrm>
              <a:off x="6325650" y="2568117"/>
              <a:ext cx="231374" cy="232950"/>
            </a:xfrm>
            <a:prstGeom prst="ellipse">
              <a:avLst/>
            </a:prstGeom>
            <a:solidFill>
              <a:schemeClr val="bg1"/>
            </a:solidFill>
            <a:ln w="12700" cmpd="sng"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2" name="Oval 441"/>
            <p:cNvSpPr/>
            <p:nvPr/>
          </p:nvSpPr>
          <p:spPr>
            <a:xfrm>
              <a:off x="5909485" y="2703213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3" name="Oval 442"/>
            <p:cNvSpPr/>
            <p:nvPr/>
          </p:nvSpPr>
          <p:spPr>
            <a:xfrm>
              <a:off x="6809657" y="2387772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4" name="Oval 443"/>
            <p:cNvSpPr/>
            <p:nvPr/>
          </p:nvSpPr>
          <p:spPr>
            <a:xfrm>
              <a:off x="5909485" y="238229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5" name="TextBox 444"/>
            <p:cNvSpPr txBox="1"/>
            <p:nvPr/>
          </p:nvSpPr>
          <p:spPr>
            <a:xfrm>
              <a:off x="5865693" y="2241548"/>
              <a:ext cx="235962" cy="11741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A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B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C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D</a:t>
              </a:r>
            </a:p>
          </p:txBody>
        </p:sp>
        <p:sp>
          <p:nvSpPr>
            <p:cNvPr id="446" name="TextBox 445"/>
            <p:cNvSpPr txBox="1"/>
            <p:nvPr/>
          </p:nvSpPr>
          <p:spPr>
            <a:xfrm>
              <a:off x="6730585" y="2241469"/>
              <a:ext cx="291441" cy="841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out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out</a:t>
              </a:r>
            </a:p>
          </p:txBody>
        </p:sp>
        <p:cxnSp>
          <p:nvCxnSpPr>
            <p:cNvPr id="447" name="Straight Connector 446"/>
            <p:cNvCxnSpPr/>
            <p:nvPr/>
          </p:nvCxnSpPr>
          <p:spPr>
            <a:xfrm flipV="1">
              <a:off x="6879830" y="2527773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Straight Connector 447"/>
            <p:cNvCxnSpPr/>
            <p:nvPr/>
          </p:nvCxnSpPr>
          <p:spPr>
            <a:xfrm flipV="1">
              <a:off x="6879830" y="3182817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9" name="TextBox 448"/>
            <p:cNvSpPr txBox="1"/>
            <p:nvPr/>
          </p:nvSpPr>
          <p:spPr>
            <a:xfrm>
              <a:off x="6276384" y="2897618"/>
              <a:ext cx="325730" cy="509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veto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out</a:t>
              </a:r>
            </a:p>
          </p:txBody>
        </p:sp>
        <p:cxnSp>
          <p:nvCxnSpPr>
            <p:cNvPr id="450" name="Straight Connector 449"/>
            <p:cNvCxnSpPr/>
            <p:nvPr/>
          </p:nvCxnSpPr>
          <p:spPr>
            <a:xfrm>
              <a:off x="6367591" y="3271823"/>
              <a:ext cx="145640" cy="0"/>
            </a:xfrm>
            <a:prstGeom prst="line">
              <a:avLst/>
            </a:prstGeom>
            <a:ln w="3175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1" name="TextBox 450"/>
            <p:cNvSpPr txBox="1"/>
            <p:nvPr/>
          </p:nvSpPr>
          <p:spPr>
            <a:xfrm>
              <a:off x="6253396" y="2355177"/>
              <a:ext cx="367822" cy="2600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600" dirty="0" err="1">
                  <a:solidFill>
                    <a:srgbClr val="0000FF"/>
                  </a:solidFill>
                </a:rPr>
                <a:t>coinc</a:t>
              </a:r>
              <a:r>
                <a:rPr lang="en-US" sz="600" dirty="0">
                  <a:solidFill>
                    <a:srgbClr val="0000FF"/>
                  </a:solidFill>
                </a:rPr>
                <a:t>.</a:t>
              </a:r>
            </a:p>
            <a:p>
              <a:pPr algn="ctr"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level</a:t>
              </a:r>
            </a:p>
          </p:txBody>
        </p:sp>
        <p:sp>
          <p:nvSpPr>
            <p:cNvPr id="452" name="Rectangle 451"/>
            <p:cNvSpPr/>
            <p:nvPr/>
          </p:nvSpPr>
          <p:spPr>
            <a:xfrm>
              <a:off x="5769584" y="2253653"/>
              <a:ext cx="1341429" cy="1315637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3" name="Group 452"/>
          <p:cNvGrpSpPr/>
          <p:nvPr/>
        </p:nvGrpSpPr>
        <p:grpSpPr>
          <a:xfrm>
            <a:off x="7140202" y="2523143"/>
            <a:ext cx="1341429" cy="1327821"/>
            <a:chOff x="5769584" y="2241469"/>
            <a:chExt cx="1341429" cy="1327821"/>
          </a:xfrm>
        </p:grpSpPr>
        <p:sp>
          <p:nvSpPr>
            <p:cNvPr id="454" name="Oval 453"/>
            <p:cNvSpPr/>
            <p:nvPr/>
          </p:nvSpPr>
          <p:spPr>
            <a:xfrm>
              <a:off x="6809657" y="33637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5" name="Oval 454"/>
            <p:cNvSpPr/>
            <p:nvPr/>
          </p:nvSpPr>
          <p:spPr>
            <a:xfrm>
              <a:off x="6809657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6" name="Oval 455"/>
            <p:cNvSpPr/>
            <p:nvPr/>
          </p:nvSpPr>
          <p:spPr>
            <a:xfrm>
              <a:off x="5909485" y="3367385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Oval 456"/>
            <p:cNvSpPr/>
            <p:nvPr/>
          </p:nvSpPr>
          <p:spPr>
            <a:xfrm>
              <a:off x="6368704" y="33637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Oval 457"/>
            <p:cNvSpPr/>
            <p:nvPr/>
          </p:nvSpPr>
          <p:spPr>
            <a:xfrm>
              <a:off x="6368704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9" name="Oval 458"/>
            <p:cNvSpPr/>
            <p:nvPr/>
          </p:nvSpPr>
          <p:spPr>
            <a:xfrm>
              <a:off x="5909485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0" name="Oval 459"/>
            <p:cNvSpPr/>
            <p:nvPr/>
          </p:nvSpPr>
          <p:spPr>
            <a:xfrm>
              <a:off x="6809657" y="270868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1" name="Oval 460"/>
            <p:cNvSpPr/>
            <p:nvPr/>
          </p:nvSpPr>
          <p:spPr>
            <a:xfrm>
              <a:off x="6325650" y="2568117"/>
              <a:ext cx="231374" cy="232950"/>
            </a:xfrm>
            <a:prstGeom prst="ellipse">
              <a:avLst/>
            </a:prstGeom>
            <a:solidFill>
              <a:schemeClr val="bg1"/>
            </a:solidFill>
            <a:ln w="12700" cmpd="sng"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2" name="Oval 461"/>
            <p:cNvSpPr/>
            <p:nvPr/>
          </p:nvSpPr>
          <p:spPr>
            <a:xfrm>
              <a:off x="5909485" y="2703213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3" name="Oval 462"/>
            <p:cNvSpPr/>
            <p:nvPr/>
          </p:nvSpPr>
          <p:spPr>
            <a:xfrm>
              <a:off x="6809657" y="2387772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4" name="Oval 463"/>
            <p:cNvSpPr/>
            <p:nvPr/>
          </p:nvSpPr>
          <p:spPr>
            <a:xfrm>
              <a:off x="5909485" y="238229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TextBox 464"/>
            <p:cNvSpPr txBox="1"/>
            <p:nvPr/>
          </p:nvSpPr>
          <p:spPr>
            <a:xfrm>
              <a:off x="5865693" y="2241548"/>
              <a:ext cx="235962" cy="11741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A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B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C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D</a:t>
              </a:r>
            </a:p>
          </p:txBody>
        </p:sp>
        <p:sp>
          <p:nvSpPr>
            <p:cNvPr id="466" name="TextBox 465"/>
            <p:cNvSpPr txBox="1"/>
            <p:nvPr/>
          </p:nvSpPr>
          <p:spPr>
            <a:xfrm>
              <a:off x="6730585" y="2241469"/>
              <a:ext cx="291441" cy="841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out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out</a:t>
              </a:r>
            </a:p>
          </p:txBody>
        </p:sp>
        <p:cxnSp>
          <p:nvCxnSpPr>
            <p:cNvPr id="467" name="Straight Connector 466"/>
            <p:cNvCxnSpPr/>
            <p:nvPr/>
          </p:nvCxnSpPr>
          <p:spPr>
            <a:xfrm flipV="1">
              <a:off x="6879830" y="2527773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Straight Connector 467"/>
            <p:cNvCxnSpPr/>
            <p:nvPr/>
          </p:nvCxnSpPr>
          <p:spPr>
            <a:xfrm flipV="1">
              <a:off x="6879830" y="3182817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9" name="TextBox 468"/>
            <p:cNvSpPr txBox="1"/>
            <p:nvPr/>
          </p:nvSpPr>
          <p:spPr>
            <a:xfrm>
              <a:off x="6276384" y="2897618"/>
              <a:ext cx="325730" cy="509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veto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out</a:t>
              </a:r>
            </a:p>
          </p:txBody>
        </p:sp>
        <p:cxnSp>
          <p:nvCxnSpPr>
            <p:cNvPr id="470" name="Straight Connector 469"/>
            <p:cNvCxnSpPr/>
            <p:nvPr/>
          </p:nvCxnSpPr>
          <p:spPr>
            <a:xfrm>
              <a:off x="6367591" y="3271823"/>
              <a:ext cx="145640" cy="0"/>
            </a:xfrm>
            <a:prstGeom prst="line">
              <a:avLst/>
            </a:prstGeom>
            <a:ln w="3175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1" name="TextBox 470"/>
            <p:cNvSpPr txBox="1"/>
            <p:nvPr/>
          </p:nvSpPr>
          <p:spPr>
            <a:xfrm>
              <a:off x="6253396" y="2355177"/>
              <a:ext cx="367822" cy="2600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600" dirty="0" err="1">
                  <a:solidFill>
                    <a:srgbClr val="0000FF"/>
                  </a:solidFill>
                </a:rPr>
                <a:t>coinc</a:t>
              </a:r>
              <a:r>
                <a:rPr lang="en-US" sz="600" dirty="0">
                  <a:solidFill>
                    <a:srgbClr val="0000FF"/>
                  </a:solidFill>
                </a:rPr>
                <a:t>.</a:t>
              </a:r>
            </a:p>
            <a:p>
              <a:pPr algn="ctr">
                <a:lnSpc>
                  <a:spcPct val="90000"/>
                </a:lnSpc>
              </a:pPr>
              <a:r>
                <a:rPr lang="en-US" sz="600" dirty="0">
                  <a:solidFill>
                    <a:srgbClr val="0000FF"/>
                  </a:solidFill>
                </a:rPr>
                <a:t>level</a:t>
              </a:r>
            </a:p>
          </p:txBody>
        </p:sp>
        <p:sp>
          <p:nvSpPr>
            <p:cNvPr id="472" name="Rectangle 471"/>
            <p:cNvSpPr/>
            <p:nvPr/>
          </p:nvSpPr>
          <p:spPr>
            <a:xfrm>
              <a:off x="5769584" y="2253653"/>
              <a:ext cx="1341429" cy="1315637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73" name="Rectangle 472"/>
          <p:cNvSpPr/>
          <p:nvPr/>
        </p:nvSpPr>
        <p:spPr>
          <a:xfrm>
            <a:off x="7129770" y="748495"/>
            <a:ext cx="1351860" cy="5740728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16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Trigger </a:t>
            </a:r>
            <a:r>
              <a:rPr lang="de-DE" dirty="0" err="1" smtClean="0"/>
              <a:t>Considerations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err="1" smtClean="0"/>
              <a:t>Switching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err="1" smtClean="0"/>
              <a:t>single</a:t>
            </a:r>
            <a:r>
              <a:rPr lang="de-DE" dirty="0" smtClean="0"/>
              <a:t> arm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coincidence</a:t>
            </a:r>
            <a:r>
              <a:rPr lang="de-DE" dirty="0" smtClean="0"/>
              <a:t> </a:t>
            </a:r>
            <a:r>
              <a:rPr lang="de-DE" dirty="0" err="1" smtClean="0"/>
              <a:t>mode</a:t>
            </a:r>
            <a:r>
              <a:rPr lang="de-DE" dirty="0" smtClean="0"/>
              <a:t> fast, easy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little</a:t>
            </a:r>
            <a:r>
              <a:rPr lang="de-DE" dirty="0" smtClean="0"/>
              <a:t> </a:t>
            </a:r>
            <a:r>
              <a:rPr lang="de-DE" dirty="0" err="1" smtClean="0"/>
              <a:t>hardware</a:t>
            </a:r>
            <a:r>
              <a:rPr lang="de-DE" dirty="0" smtClean="0"/>
              <a:t> </a:t>
            </a:r>
            <a:r>
              <a:rPr lang="de-DE" dirty="0" err="1" smtClean="0"/>
              <a:t>changes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possible</a:t>
            </a:r>
            <a:endParaRPr lang="de-DE" dirty="0" smtClean="0"/>
          </a:p>
          <a:p>
            <a:r>
              <a:rPr lang="de-DE" dirty="0" smtClean="0"/>
              <a:t>Implementation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triggers</a:t>
            </a:r>
            <a:r>
              <a:rPr lang="de-DE" dirty="0" smtClean="0"/>
              <a:t> in NIM </a:t>
            </a:r>
            <a:r>
              <a:rPr lang="de-DE" dirty="0" err="1" smtClean="0"/>
              <a:t>logic</a:t>
            </a:r>
            <a:endParaRPr lang="de-DE" dirty="0" smtClean="0"/>
          </a:p>
          <a:p>
            <a:r>
              <a:rPr lang="de-DE" dirty="0" err="1" smtClean="0"/>
              <a:t>No</a:t>
            </a:r>
            <a:r>
              <a:rPr lang="de-DE" dirty="0" smtClean="0"/>
              <a:t> “</a:t>
            </a:r>
            <a:r>
              <a:rPr lang="de-DE" dirty="0" err="1" smtClean="0"/>
              <a:t>cheating</a:t>
            </a:r>
            <a:r>
              <a:rPr lang="de-DE" dirty="0" smtClean="0"/>
              <a:t>“ in </a:t>
            </a:r>
            <a:r>
              <a:rPr lang="de-DE" dirty="0" err="1" smtClean="0"/>
              <a:t>coincidence</a:t>
            </a:r>
            <a:r>
              <a:rPr lang="de-DE" dirty="0" smtClean="0"/>
              <a:t> </a:t>
            </a:r>
            <a:r>
              <a:rPr lang="de-DE" dirty="0" err="1" smtClean="0"/>
              <a:t>mode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during</a:t>
            </a:r>
            <a:r>
              <a:rPr lang="de-DE" dirty="0" smtClean="0"/>
              <a:t> Argon </a:t>
            </a:r>
            <a:r>
              <a:rPr lang="de-DE" dirty="0" err="1" smtClean="0"/>
              <a:t>run</a:t>
            </a:r>
            <a:endParaRPr lang="de-DE" dirty="0" smtClean="0"/>
          </a:p>
          <a:p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Retiming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signals</a:t>
            </a:r>
            <a:r>
              <a:rPr lang="de-DE" dirty="0" smtClean="0"/>
              <a:t> (</a:t>
            </a:r>
            <a:r>
              <a:rPr lang="de-DE" dirty="0" err="1" smtClean="0"/>
              <a:t>no</a:t>
            </a:r>
            <a:r>
              <a:rPr lang="de-DE" dirty="0" smtClean="0"/>
              <a:t> RT </a:t>
            </a:r>
            <a:r>
              <a:rPr lang="de-DE" dirty="0" err="1" smtClean="0"/>
              <a:t>module</a:t>
            </a:r>
            <a:r>
              <a:rPr lang="de-DE" dirty="0" smtClean="0"/>
              <a:t>)</a:t>
            </a:r>
          </a:p>
          <a:p>
            <a:r>
              <a:rPr lang="de-DE" dirty="0" smtClean="0"/>
              <a:t>RHRS TS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controlling</a:t>
            </a:r>
            <a:r>
              <a:rPr lang="de-DE" dirty="0" smtClean="0"/>
              <a:t> DAQ in </a:t>
            </a:r>
            <a:r>
              <a:rPr lang="de-DE" dirty="0" err="1" smtClean="0"/>
              <a:t>coincidence</a:t>
            </a:r>
            <a:r>
              <a:rPr lang="de-DE" dirty="0" smtClean="0"/>
              <a:t> </a:t>
            </a:r>
            <a:r>
              <a:rPr lang="de-DE" dirty="0" err="1" smtClean="0"/>
              <a:t>mode</a:t>
            </a:r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31476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6" name="Gerade Verbindung mit Pfeil 135"/>
          <p:cNvCxnSpPr/>
          <p:nvPr/>
        </p:nvCxnSpPr>
        <p:spPr>
          <a:xfrm>
            <a:off x="5394379" y="536164"/>
            <a:ext cx="2701452" cy="0"/>
          </a:xfrm>
          <a:prstGeom prst="straightConnector1">
            <a:avLst/>
          </a:prstGeom>
          <a:ln w="15875">
            <a:solidFill>
              <a:srgbClr val="0070C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852043" y="1017528"/>
            <a:ext cx="583148" cy="4588512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hteck 4"/>
          <p:cNvSpPr/>
          <p:nvPr/>
        </p:nvSpPr>
        <p:spPr>
          <a:xfrm>
            <a:off x="1816348" y="1038156"/>
            <a:ext cx="6545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TS</a:t>
            </a:r>
          </a:p>
          <a:p>
            <a:r>
              <a:rPr lang="en-US" dirty="0"/>
              <a:t>LHRS</a:t>
            </a:r>
            <a:endParaRPr lang="de-DE" dirty="0"/>
          </a:p>
        </p:txBody>
      </p:sp>
      <p:sp>
        <p:nvSpPr>
          <p:cNvPr id="7" name="Rectangle 57"/>
          <p:cNvSpPr/>
          <p:nvPr/>
        </p:nvSpPr>
        <p:spPr>
          <a:xfrm>
            <a:off x="83804" y="295559"/>
            <a:ext cx="869104" cy="81824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Trigger Logic LHRS</a:t>
            </a:r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959289" y="496799"/>
            <a:ext cx="236363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>
            <a:off x="959289" y="685062"/>
            <a:ext cx="236363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>
            <a:off x="959289" y="790825"/>
            <a:ext cx="236363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>
            <a:off x="959289" y="594197"/>
            <a:ext cx="236363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57"/>
          <p:cNvSpPr/>
          <p:nvPr/>
        </p:nvSpPr>
        <p:spPr>
          <a:xfrm rot="16200000">
            <a:off x="1246712" y="355792"/>
            <a:ext cx="460611" cy="563764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8" name="Gerade Verbindung mit Pfeil 17"/>
          <p:cNvCxnSpPr/>
          <p:nvPr/>
        </p:nvCxnSpPr>
        <p:spPr>
          <a:xfrm>
            <a:off x="1766818" y="581475"/>
            <a:ext cx="2347982" cy="0"/>
          </a:xfrm>
          <a:prstGeom prst="straightConnector1">
            <a:avLst/>
          </a:prstGeom>
          <a:ln w="15875">
            <a:solidFill>
              <a:srgbClr val="0070C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>
            <a:off x="1758898" y="695949"/>
            <a:ext cx="2355902" cy="0"/>
          </a:xfrm>
          <a:prstGeom prst="straightConnector1">
            <a:avLst/>
          </a:prstGeom>
          <a:ln w="15875">
            <a:solidFill>
              <a:srgbClr val="0070C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>
            <a:off x="1758898" y="804617"/>
            <a:ext cx="2355902" cy="0"/>
          </a:xfrm>
          <a:prstGeom prst="straightConnector1">
            <a:avLst/>
          </a:prstGeom>
          <a:ln w="15875">
            <a:solidFill>
              <a:srgbClr val="0070C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feld 21"/>
          <p:cNvSpPr txBox="1"/>
          <p:nvPr/>
        </p:nvSpPr>
        <p:spPr>
          <a:xfrm>
            <a:off x="4207484" y="388027"/>
            <a:ext cx="1340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T1, </a:t>
            </a:r>
            <a:r>
              <a:rPr lang="de-DE" sz="1400" dirty="0" smtClean="0"/>
              <a:t>T2, T3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clock</a:t>
            </a:r>
            <a:r>
              <a:rPr lang="de-DE" sz="1400" dirty="0"/>
              <a:t> </a:t>
            </a:r>
            <a:r>
              <a:rPr lang="de-DE" sz="1400" dirty="0" err="1"/>
              <a:t>to</a:t>
            </a:r>
            <a:r>
              <a:rPr lang="de-DE" sz="1400" dirty="0"/>
              <a:t> RHRS</a:t>
            </a:r>
          </a:p>
        </p:txBody>
      </p:sp>
      <p:cxnSp>
        <p:nvCxnSpPr>
          <p:cNvPr id="23" name="Gerade Verbindung mit Pfeil 22"/>
          <p:cNvCxnSpPr/>
          <p:nvPr/>
        </p:nvCxnSpPr>
        <p:spPr>
          <a:xfrm>
            <a:off x="1624117" y="869284"/>
            <a:ext cx="0" cy="743771"/>
          </a:xfrm>
          <a:prstGeom prst="straightConnector1">
            <a:avLst/>
          </a:prstGeom>
          <a:ln w="15875">
            <a:solidFill>
              <a:srgbClr val="FF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>
            <a:off x="1522927" y="888375"/>
            <a:ext cx="0" cy="724678"/>
          </a:xfrm>
          <a:prstGeom prst="straightConnector1">
            <a:avLst/>
          </a:prstGeom>
          <a:ln w="15875">
            <a:solidFill>
              <a:srgbClr val="FF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 flipH="1">
            <a:off x="1432489" y="867243"/>
            <a:ext cx="1" cy="745810"/>
          </a:xfrm>
          <a:prstGeom prst="straightConnector1">
            <a:avLst/>
          </a:prstGeom>
          <a:ln w="15875">
            <a:solidFill>
              <a:srgbClr val="FF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>
            <a:off x="1343107" y="867244"/>
            <a:ext cx="0" cy="745811"/>
          </a:xfrm>
          <a:prstGeom prst="straightConnector1">
            <a:avLst/>
          </a:prstGeom>
          <a:ln w="15875">
            <a:solidFill>
              <a:srgbClr val="FF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>
            <a:off x="1624117" y="1853355"/>
            <a:ext cx="391960" cy="0"/>
          </a:xfrm>
          <a:prstGeom prst="line">
            <a:avLst/>
          </a:prstGeom>
          <a:ln w="15875">
            <a:solidFill>
              <a:srgbClr val="FF0000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>
            <a:off x="1522929" y="1985626"/>
            <a:ext cx="490597" cy="6272"/>
          </a:xfrm>
          <a:prstGeom prst="line">
            <a:avLst/>
          </a:prstGeom>
          <a:ln w="15875">
            <a:solidFill>
              <a:srgbClr val="FF0000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>
            <a:off x="1423177" y="2126161"/>
            <a:ext cx="582111" cy="0"/>
          </a:xfrm>
          <a:prstGeom prst="line">
            <a:avLst/>
          </a:prstGeom>
          <a:ln w="15875">
            <a:solidFill>
              <a:srgbClr val="FF0000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>
            <a:off x="1357736" y="2669926"/>
            <a:ext cx="655788" cy="0"/>
          </a:xfrm>
          <a:prstGeom prst="line">
            <a:avLst/>
          </a:prstGeom>
          <a:ln w="15875">
            <a:solidFill>
              <a:srgbClr val="FF0000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feld 40"/>
          <p:cNvSpPr txBox="1"/>
          <p:nvPr/>
        </p:nvSpPr>
        <p:spPr>
          <a:xfrm>
            <a:off x="1955099" y="1723758"/>
            <a:ext cx="701417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/>
              <a:t>T1</a:t>
            </a:r>
          </a:p>
          <a:p>
            <a:r>
              <a:rPr lang="de-DE" sz="900" dirty="0"/>
              <a:t>T2</a:t>
            </a:r>
          </a:p>
          <a:p>
            <a:r>
              <a:rPr lang="de-DE" sz="900" dirty="0"/>
              <a:t>T3</a:t>
            </a:r>
          </a:p>
          <a:p>
            <a:r>
              <a:rPr lang="de-DE" sz="900" dirty="0" smtClean="0"/>
              <a:t>(T4)</a:t>
            </a:r>
            <a:endParaRPr lang="de-DE" sz="900" dirty="0"/>
          </a:p>
          <a:p>
            <a:r>
              <a:rPr lang="de-DE" sz="900" dirty="0"/>
              <a:t>(</a:t>
            </a:r>
            <a:r>
              <a:rPr lang="de-DE" sz="900" dirty="0" smtClean="0"/>
              <a:t>T5)</a:t>
            </a:r>
            <a:endParaRPr lang="de-DE" sz="900" dirty="0"/>
          </a:p>
          <a:p>
            <a:r>
              <a:rPr lang="de-DE" sz="900" dirty="0"/>
              <a:t>(</a:t>
            </a:r>
            <a:r>
              <a:rPr lang="de-DE" sz="900" dirty="0" smtClean="0"/>
              <a:t>T6)</a:t>
            </a:r>
            <a:endParaRPr lang="de-DE" sz="900" dirty="0"/>
          </a:p>
          <a:p>
            <a:r>
              <a:rPr lang="de-DE" sz="900" dirty="0" err="1" smtClean="0"/>
              <a:t>Clock</a:t>
            </a:r>
            <a:endParaRPr lang="de-DE" sz="900" dirty="0"/>
          </a:p>
          <a:p>
            <a:endParaRPr lang="de-DE" sz="900" dirty="0"/>
          </a:p>
          <a:p>
            <a:r>
              <a:rPr lang="de-DE" sz="900" dirty="0"/>
              <a:t>FB </a:t>
            </a:r>
            <a:r>
              <a:rPr lang="de-DE" sz="900" dirty="0" err="1"/>
              <a:t>busy</a:t>
            </a:r>
            <a:endParaRPr lang="de-DE" sz="900" dirty="0"/>
          </a:p>
        </p:txBody>
      </p:sp>
      <p:sp>
        <p:nvSpPr>
          <p:cNvPr id="48" name="Textfeld 47"/>
          <p:cNvSpPr txBox="1"/>
          <p:nvPr/>
        </p:nvSpPr>
        <p:spPr>
          <a:xfrm>
            <a:off x="1263044" y="528767"/>
            <a:ext cx="56309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smtClean="0"/>
              <a:t>FIFO</a:t>
            </a:r>
            <a:endParaRPr lang="de-DE" sz="1050" dirty="0"/>
          </a:p>
        </p:txBody>
      </p:sp>
      <p:sp>
        <p:nvSpPr>
          <p:cNvPr id="49" name="Rectangle 3"/>
          <p:cNvSpPr/>
          <p:nvPr/>
        </p:nvSpPr>
        <p:spPr>
          <a:xfrm>
            <a:off x="3309889" y="1038155"/>
            <a:ext cx="583148" cy="4567887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hteck 64"/>
          <p:cNvSpPr/>
          <p:nvPr/>
        </p:nvSpPr>
        <p:spPr>
          <a:xfrm>
            <a:off x="3283632" y="1038156"/>
            <a:ext cx="6545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TM</a:t>
            </a:r>
          </a:p>
          <a:p>
            <a:r>
              <a:rPr lang="en-US" dirty="0"/>
              <a:t>LHRS</a:t>
            </a:r>
            <a:endParaRPr lang="de-DE" dirty="0"/>
          </a:p>
        </p:txBody>
      </p:sp>
      <p:cxnSp>
        <p:nvCxnSpPr>
          <p:cNvPr id="66" name="Gerade Verbindung mit Pfeil 65"/>
          <p:cNvCxnSpPr/>
          <p:nvPr/>
        </p:nvCxnSpPr>
        <p:spPr>
          <a:xfrm flipV="1">
            <a:off x="2244638" y="3178418"/>
            <a:ext cx="1062031" cy="6721"/>
          </a:xfrm>
          <a:prstGeom prst="straightConnector1">
            <a:avLst/>
          </a:prstGeom>
          <a:ln w="15875">
            <a:solidFill>
              <a:srgbClr val="FF0000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mit Pfeil 70"/>
          <p:cNvCxnSpPr/>
          <p:nvPr/>
        </p:nvCxnSpPr>
        <p:spPr>
          <a:xfrm flipV="1">
            <a:off x="2241691" y="3332473"/>
            <a:ext cx="1062031" cy="6721"/>
          </a:xfrm>
          <a:prstGeom prst="straightConnector1">
            <a:avLst/>
          </a:prstGeom>
          <a:ln w="15875">
            <a:solidFill>
              <a:srgbClr val="FF0000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mit Pfeil 71"/>
          <p:cNvCxnSpPr/>
          <p:nvPr/>
        </p:nvCxnSpPr>
        <p:spPr>
          <a:xfrm flipV="1">
            <a:off x="2241691" y="3509306"/>
            <a:ext cx="1062031" cy="6721"/>
          </a:xfrm>
          <a:prstGeom prst="straightConnector1">
            <a:avLst/>
          </a:prstGeom>
          <a:ln w="15875">
            <a:solidFill>
              <a:srgbClr val="FF0000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/>
          <p:cNvCxnSpPr/>
          <p:nvPr/>
        </p:nvCxnSpPr>
        <p:spPr>
          <a:xfrm flipV="1">
            <a:off x="2228317" y="3666483"/>
            <a:ext cx="1062031" cy="6721"/>
          </a:xfrm>
          <a:prstGeom prst="straightConnector1">
            <a:avLst/>
          </a:prstGeom>
          <a:ln w="15875">
            <a:solidFill>
              <a:srgbClr val="FF0000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feld 73"/>
          <p:cNvSpPr txBox="1"/>
          <p:nvPr/>
        </p:nvSpPr>
        <p:spPr>
          <a:xfrm>
            <a:off x="1855774" y="3066524"/>
            <a:ext cx="7014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/>
              <a:t>L1A</a:t>
            </a:r>
          </a:p>
          <a:p>
            <a:r>
              <a:rPr lang="de-DE" sz="1050" dirty="0"/>
              <a:t>LIV</a:t>
            </a:r>
          </a:p>
          <a:p>
            <a:r>
              <a:rPr lang="de-DE" sz="1050" dirty="0"/>
              <a:t>GO</a:t>
            </a:r>
          </a:p>
          <a:p>
            <a:r>
              <a:rPr lang="de-DE" sz="1050" dirty="0"/>
              <a:t>EN1</a:t>
            </a:r>
          </a:p>
        </p:txBody>
      </p:sp>
      <p:cxnSp>
        <p:nvCxnSpPr>
          <p:cNvPr id="76" name="Gerade Verbindung 75"/>
          <p:cNvCxnSpPr/>
          <p:nvPr/>
        </p:nvCxnSpPr>
        <p:spPr>
          <a:xfrm>
            <a:off x="3320825" y="2543014"/>
            <a:ext cx="56471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76"/>
          <p:cNvCxnSpPr/>
          <p:nvPr/>
        </p:nvCxnSpPr>
        <p:spPr>
          <a:xfrm>
            <a:off x="3319105" y="1684485"/>
            <a:ext cx="56471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77"/>
          <p:cNvCxnSpPr/>
          <p:nvPr/>
        </p:nvCxnSpPr>
        <p:spPr>
          <a:xfrm>
            <a:off x="3316764" y="3852678"/>
            <a:ext cx="56471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feld 78"/>
          <p:cNvSpPr txBox="1"/>
          <p:nvPr/>
        </p:nvSpPr>
        <p:spPr>
          <a:xfrm>
            <a:off x="3315664" y="2234921"/>
            <a:ext cx="590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800" dirty="0">
                <a:solidFill>
                  <a:srgbClr val="00B050"/>
                </a:solidFill>
              </a:rPr>
              <a:t>LOCAL &amp; REMOTE</a:t>
            </a:r>
          </a:p>
        </p:txBody>
      </p:sp>
      <p:sp>
        <p:nvSpPr>
          <p:cNvPr id="80" name="Textfeld 79"/>
          <p:cNvSpPr txBox="1"/>
          <p:nvPr/>
        </p:nvSpPr>
        <p:spPr>
          <a:xfrm>
            <a:off x="3310510" y="3651603"/>
            <a:ext cx="5909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800" b="1" dirty="0">
                <a:solidFill>
                  <a:srgbClr val="FF0000"/>
                </a:solidFill>
              </a:rPr>
              <a:t>LOCAL</a:t>
            </a:r>
          </a:p>
        </p:txBody>
      </p:sp>
      <p:sp>
        <p:nvSpPr>
          <p:cNvPr id="81" name="Textfeld 80"/>
          <p:cNvSpPr txBox="1"/>
          <p:nvPr/>
        </p:nvSpPr>
        <p:spPr>
          <a:xfrm>
            <a:off x="3307975" y="5382459"/>
            <a:ext cx="5909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800" b="1" dirty="0">
                <a:solidFill>
                  <a:srgbClr val="0070C0"/>
                </a:solidFill>
              </a:rPr>
              <a:t>REMOTE</a:t>
            </a:r>
          </a:p>
        </p:txBody>
      </p:sp>
      <p:cxnSp>
        <p:nvCxnSpPr>
          <p:cNvPr id="83" name="Gerade Verbindung 82"/>
          <p:cNvCxnSpPr/>
          <p:nvPr/>
        </p:nvCxnSpPr>
        <p:spPr>
          <a:xfrm>
            <a:off x="3112812" y="1985626"/>
            <a:ext cx="334260" cy="0"/>
          </a:xfrm>
          <a:prstGeom prst="line">
            <a:avLst/>
          </a:prstGeom>
          <a:ln w="15875">
            <a:solidFill>
              <a:srgbClr val="00B050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Geschweifte Klammer links 84"/>
          <p:cNvSpPr/>
          <p:nvPr/>
        </p:nvSpPr>
        <p:spPr>
          <a:xfrm>
            <a:off x="3045285" y="1833064"/>
            <a:ext cx="45719" cy="317727"/>
          </a:xfrm>
          <a:prstGeom prst="leftBrace">
            <a:avLst/>
          </a:prstGeom>
          <a:ln w="158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6" name="Textfeld 85"/>
          <p:cNvSpPr txBox="1"/>
          <p:nvPr/>
        </p:nvSpPr>
        <p:spPr>
          <a:xfrm>
            <a:off x="2509858" y="1745325"/>
            <a:ext cx="689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/>
              <a:t>Busy</a:t>
            </a:r>
            <a:r>
              <a:rPr lang="de-DE" sz="800" dirty="0"/>
              <a:t> </a:t>
            </a:r>
            <a:r>
              <a:rPr lang="de-DE" sz="800" dirty="0" err="1"/>
              <a:t>from</a:t>
            </a:r>
            <a:r>
              <a:rPr lang="de-DE" sz="800" dirty="0"/>
              <a:t> </a:t>
            </a:r>
            <a:r>
              <a:rPr lang="de-DE" sz="800" dirty="0" err="1"/>
              <a:t>local</a:t>
            </a:r>
            <a:r>
              <a:rPr lang="de-DE" sz="800" dirty="0"/>
              <a:t> FB </a:t>
            </a:r>
            <a:r>
              <a:rPr lang="de-DE" sz="800" dirty="0" err="1"/>
              <a:t>crates</a:t>
            </a:r>
            <a:endParaRPr lang="de-DE" sz="800" dirty="0"/>
          </a:p>
        </p:txBody>
      </p:sp>
      <p:cxnSp>
        <p:nvCxnSpPr>
          <p:cNvPr id="91" name="Gerade Verbindung 90"/>
          <p:cNvCxnSpPr/>
          <p:nvPr/>
        </p:nvCxnSpPr>
        <p:spPr>
          <a:xfrm>
            <a:off x="3112818" y="1855808"/>
            <a:ext cx="334260" cy="0"/>
          </a:xfrm>
          <a:prstGeom prst="line">
            <a:avLst/>
          </a:prstGeom>
          <a:ln w="15875">
            <a:solidFill>
              <a:srgbClr val="00B050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mit Pfeil 93"/>
          <p:cNvCxnSpPr/>
          <p:nvPr/>
        </p:nvCxnSpPr>
        <p:spPr>
          <a:xfrm flipV="1">
            <a:off x="3722874" y="1831957"/>
            <a:ext cx="457200" cy="1"/>
          </a:xfrm>
          <a:prstGeom prst="straightConnector1">
            <a:avLst/>
          </a:prstGeom>
          <a:ln w="15875">
            <a:solidFill>
              <a:srgbClr val="00B050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Gerade Verbindung mit Pfeil 95"/>
          <p:cNvCxnSpPr/>
          <p:nvPr/>
        </p:nvCxnSpPr>
        <p:spPr>
          <a:xfrm flipV="1">
            <a:off x="3722177" y="2150792"/>
            <a:ext cx="457200" cy="1"/>
          </a:xfrm>
          <a:prstGeom prst="straightConnector1">
            <a:avLst/>
          </a:prstGeom>
          <a:ln w="15875">
            <a:solidFill>
              <a:srgbClr val="00B050"/>
            </a:solidFill>
            <a:prstDash val="soli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Textfeld 100"/>
          <p:cNvSpPr txBox="1"/>
          <p:nvPr/>
        </p:nvSpPr>
        <p:spPr>
          <a:xfrm>
            <a:off x="4343878" y="1659223"/>
            <a:ext cx="90147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50" dirty="0"/>
              <a:t>ADC </a:t>
            </a:r>
            <a:r>
              <a:rPr lang="de-DE" sz="1050" dirty="0" err="1"/>
              <a:t>gate</a:t>
            </a:r>
            <a:endParaRPr lang="de-DE" sz="1050" dirty="0"/>
          </a:p>
          <a:p>
            <a:pPr algn="ctr"/>
            <a:r>
              <a:rPr lang="de-DE" sz="1050" dirty="0"/>
              <a:t>TDC </a:t>
            </a:r>
            <a:r>
              <a:rPr lang="de-DE" sz="1050" dirty="0" err="1"/>
              <a:t>stop</a:t>
            </a:r>
            <a:endParaRPr lang="de-DE" sz="1050" dirty="0"/>
          </a:p>
          <a:p>
            <a:pPr algn="ctr"/>
            <a:r>
              <a:rPr lang="de-DE" sz="1050" dirty="0" err="1"/>
              <a:t>Scaler</a:t>
            </a:r>
            <a:r>
              <a:rPr lang="de-DE" sz="1050" dirty="0"/>
              <a:t> </a:t>
            </a:r>
            <a:r>
              <a:rPr lang="de-DE" sz="1050" dirty="0" err="1" smtClean="0"/>
              <a:t>clear</a:t>
            </a:r>
            <a:r>
              <a:rPr lang="de-DE" sz="1050" dirty="0" smtClean="0"/>
              <a:t>/</a:t>
            </a:r>
            <a:r>
              <a:rPr lang="de-DE" sz="1050" dirty="0" err="1" smtClean="0"/>
              <a:t>gate</a:t>
            </a:r>
            <a:endParaRPr lang="de-DE" sz="1050" dirty="0"/>
          </a:p>
          <a:p>
            <a:pPr algn="ctr"/>
            <a:r>
              <a:rPr lang="de-DE" sz="1050" dirty="0"/>
              <a:t>(</a:t>
            </a:r>
            <a:r>
              <a:rPr lang="de-DE" sz="1050" dirty="0" err="1"/>
              <a:t>see</a:t>
            </a:r>
            <a:r>
              <a:rPr lang="de-DE" sz="1050" dirty="0"/>
              <a:t> </a:t>
            </a:r>
            <a:r>
              <a:rPr lang="de-DE" sz="1050" dirty="0" err="1"/>
              <a:t>next</a:t>
            </a:r>
            <a:r>
              <a:rPr lang="de-DE" sz="1050" dirty="0"/>
              <a:t> </a:t>
            </a:r>
            <a:r>
              <a:rPr lang="de-DE" sz="1050" dirty="0" err="1"/>
              <a:t>page</a:t>
            </a:r>
            <a:r>
              <a:rPr lang="de-DE" sz="1050" dirty="0"/>
              <a:t>)</a:t>
            </a:r>
          </a:p>
        </p:txBody>
      </p:sp>
      <p:sp>
        <p:nvSpPr>
          <p:cNvPr id="102" name="Geschweifte Klammer rechts 101"/>
          <p:cNvSpPr/>
          <p:nvPr/>
        </p:nvSpPr>
        <p:spPr>
          <a:xfrm>
            <a:off x="4269956" y="1723760"/>
            <a:ext cx="65915" cy="511163"/>
          </a:xfrm>
          <a:prstGeom prst="rightBrac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Rectangle 3"/>
          <p:cNvSpPr/>
          <p:nvPr/>
        </p:nvSpPr>
        <p:spPr>
          <a:xfrm>
            <a:off x="5653758" y="1035277"/>
            <a:ext cx="583148" cy="4570765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hteck 107"/>
          <p:cNvSpPr/>
          <p:nvPr/>
        </p:nvSpPr>
        <p:spPr>
          <a:xfrm>
            <a:off x="5627501" y="1035278"/>
            <a:ext cx="6812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TM</a:t>
            </a:r>
          </a:p>
          <a:p>
            <a:r>
              <a:rPr lang="en-US" dirty="0"/>
              <a:t>RHRS</a:t>
            </a:r>
            <a:endParaRPr lang="de-DE" dirty="0"/>
          </a:p>
        </p:txBody>
      </p:sp>
      <p:cxnSp>
        <p:nvCxnSpPr>
          <p:cNvPr id="109" name="Gerade Verbindung mit Pfeil 108"/>
          <p:cNvCxnSpPr/>
          <p:nvPr/>
        </p:nvCxnSpPr>
        <p:spPr>
          <a:xfrm flipV="1">
            <a:off x="6246509" y="3273270"/>
            <a:ext cx="1062031" cy="6721"/>
          </a:xfrm>
          <a:prstGeom prst="straightConnector1">
            <a:avLst/>
          </a:prstGeom>
          <a:ln w="15875">
            <a:solidFill>
              <a:srgbClr val="00B050"/>
            </a:solidFill>
            <a:prstDash val="sysDot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Gerade Verbindung mit Pfeil 110"/>
          <p:cNvCxnSpPr/>
          <p:nvPr/>
        </p:nvCxnSpPr>
        <p:spPr>
          <a:xfrm flipV="1">
            <a:off x="6251800" y="3427325"/>
            <a:ext cx="1062031" cy="6721"/>
          </a:xfrm>
          <a:prstGeom prst="straightConnector1">
            <a:avLst/>
          </a:prstGeom>
          <a:ln w="15875">
            <a:solidFill>
              <a:srgbClr val="00B050"/>
            </a:solidFill>
            <a:prstDash val="sysDot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Gerade Verbindung mit Pfeil 111"/>
          <p:cNvCxnSpPr/>
          <p:nvPr/>
        </p:nvCxnSpPr>
        <p:spPr>
          <a:xfrm flipV="1">
            <a:off x="6251800" y="3591966"/>
            <a:ext cx="1062031" cy="6721"/>
          </a:xfrm>
          <a:prstGeom prst="straightConnector1">
            <a:avLst/>
          </a:prstGeom>
          <a:ln w="15875">
            <a:solidFill>
              <a:srgbClr val="00B050"/>
            </a:solidFill>
            <a:prstDash val="sysDot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Gerade Verbindung mit Pfeil 112"/>
          <p:cNvCxnSpPr/>
          <p:nvPr/>
        </p:nvCxnSpPr>
        <p:spPr>
          <a:xfrm flipV="1">
            <a:off x="6248338" y="3756607"/>
            <a:ext cx="1062031" cy="6721"/>
          </a:xfrm>
          <a:prstGeom prst="straightConnector1">
            <a:avLst/>
          </a:prstGeom>
          <a:ln w="15875">
            <a:solidFill>
              <a:srgbClr val="00B050"/>
            </a:solidFill>
            <a:prstDash val="sysDot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Gerade Verbindung 115"/>
          <p:cNvCxnSpPr/>
          <p:nvPr/>
        </p:nvCxnSpPr>
        <p:spPr>
          <a:xfrm>
            <a:off x="5662974" y="1681607"/>
            <a:ext cx="56471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Textfeld 119"/>
          <p:cNvSpPr txBox="1"/>
          <p:nvPr/>
        </p:nvSpPr>
        <p:spPr>
          <a:xfrm>
            <a:off x="5643298" y="5371035"/>
            <a:ext cx="5909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800" b="1" dirty="0">
                <a:solidFill>
                  <a:srgbClr val="00B050"/>
                </a:solidFill>
              </a:rPr>
              <a:t>LOCAL</a:t>
            </a:r>
          </a:p>
        </p:txBody>
      </p:sp>
      <p:cxnSp>
        <p:nvCxnSpPr>
          <p:cNvPr id="121" name="Gerade Verbindung 120"/>
          <p:cNvCxnSpPr/>
          <p:nvPr/>
        </p:nvCxnSpPr>
        <p:spPr>
          <a:xfrm>
            <a:off x="6094467" y="1988001"/>
            <a:ext cx="334260" cy="0"/>
          </a:xfrm>
          <a:prstGeom prst="line">
            <a:avLst/>
          </a:prstGeom>
          <a:ln w="15875">
            <a:solidFill>
              <a:srgbClr val="00B050"/>
            </a:solidFill>
            <a:prstDash val="dash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3" name="Textfeld 122"/>
          <p:cNvSpPr txBox="1"/>
          <p:nvPr/>
        </p:nvSpPr>
        <p:spPr>
          <a:xfrm>
            <a:off x="6508027" y="1756352"/>
            <a:ext cx="689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/>
              <a:t>Busy</a:t>
            </a:r>
            <a:r>
              <a:rPr lang="de-DE" sz="800" dirty="0"/>
              <a:t> </a:t>
            </a:r>
            <a:r>
              <a:rPr lang="de-DE" sz="800" dirty="0" err="1"/>
              <a:t>from</a:t>
            </a:r>
            <a:r>
              <a:rPr lang="de-DE" sz="800" dirty="0"/>
              <a:t> </a:t>
            </a:r>
            <a:r>
              <a:rPr lang="de-DE" sz="800" dirty="0" err="1"/>
              <a:t>local</a:t>
            </a:r>
            <a:r>
              <a:rPr lang="de-DE" sz="800" dirty="0"/>
              <a:t> FB </a:t>
            </a:r>
            <a:r>
              <a:rPr lang="de-DE" sz="800" dirty="0" err="1"/>
              <a:t>crates</a:t>
            </a:r>
            <a:endParaRPr lang="de-DE" sz="800" dirty="0"/>
          </a:p>
        </p:txBody>
      </p:sp>
      <p:cxnSp>
        <p:nvCxnSpPr>
          <p:cNvPr id="124" name="Gerade Verbindung 123"/>
          <p:cNvCxnSpPr/>
          <p:nvPr/>
        </p:nvCxnSpPr>
        <p:spPr>
          <a:xfrm>
            <a:off x="6094473" y="1858183"/>
            <a:ext cx="334260" cy="0"/>
          </a:xfrm>
          <a:prstGeom prst="line">
            <a:avLst/>
          </a:prstGeom>
          <a:ln w="15875">
            <a:solidFill>
              <a:srgbClr val="00B050"/>
            </a:solidFill>
            <a:prstDash val="dash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Gerade Verbindung mit Pfeil 124"/>
          <p:cNvCxnSpPr/>
          <p:nvPr/>
        </p:nvCxnSpPr>
        <p:spPr>
          <a:xfrm flipV="1">
            <a:off x="5355543" y="1829079"/>
            <a:ext cx="457200" cy="1"/>
          </a:xfrm>
          <a:prstGeom prst="straightConnector1">
            <a:avLst/>
          </a:prstGeom>
          <a:ln w="15875">
            <a:solidFill>
              <a:srgbClr val="00B050"/>
            </a:solidFill>
            <a:prstDash val="sysDot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Gerade Verbindung mit Pfeil 125"/>
          <p:cNvCxnSpPr/>
          <p:nvPr/>
        </p:nvCxnSpPr>
        <p:spPr>
          <a:xfrm flipV="1">
            <a:off x="5358053" y="1983274"/>
            <a:ext cx="457200" cy="1"/>
          </a:xfrm>
          <a:prstGeom prst="straightConnector1">
            <a:avLst/>
          </a:prstGeom>
          <a:ln w="15875">
            <a:solidFill>
              <a:srgbClr val="00B050"/>
            </a:solidFill>
            <a:prstDash val="sysDot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Gerade Verbindung mit Pfeil 126"/>
          <p:cNvCxnSpPr/>
          <p:nvPr/>
        </p:nvCxnSpPr>
        <p:spPr>
          <a:xfrm flipV="1">
            <a:off x="5365703" y="2185229"/>
            <a:ext cx="457200" cy="1"/>
          </a:xfrm>
          <a:prstGeom prst="straightConnector1">
            <a:avLst/>
          </a:prstGeom>
          <a:ln w="15875">
            <a:solidFill>
              <a:srgbClr val="00B050"/>
            </a:solidFill>
            <a:prstDash val="solid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Rectangle 3"/>
          <p:cNvSpPr/>
          <p:nvPr/>
        </p:nvSpPr>
        <p:spPr>
          <a:xfrm>
            <a:off x="7161284" y="1030132"/>
            <a:ext cx="583148" cy="4575908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hteck 138"/>
          <p:cNvSpPr/>
          <p:nvPr/>
        </p:nvSpPr>
        <p:spPr>
          <a:xfrm>
            <a:off x="7116893" y="1050760"/>
            <a:ext cx="6904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TS</a:t>
            </a:r>
          </a:p>
          <a:p>
            <a:r>
              <a:rPr lang="en-US" dirty="0"/>
              <a:t>RHRS</a:t>
            </a:r>
            <a:endParaRPr lang="de-DE" dirty="0"/>
          </a:p>
        </p:txBody>
      </p:sp>
      <p:sp>
        <p:nvSpPr>
          <p:cNvPr id="140" name="Textfeld 139"/>
          <p:cNvSpPr txBox="1"/>
          <p:nvPr/>
        </p:nvSpPr>
        <p:spPr>
          <a:xfrm>
            <a:off x="7102632" y="1724856"/>
            <a:ext cx="5514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900" dirty="0"/>
              <a:t>T1</a:t>
            </a:r>
          </a:p>
          <a:p>
            <a:pPr algn="r"/>
            <a:r>
              <a:rPr lang="de-DE" sz="900" dirty="0"/>
              <a:t>T2</a:t>
            </a:r>
          </a:p>
          <a:p>
            <a:pPr algn="r"/>
            <a:r>
              <a:rPr lang="de-DE" sz="900" dirty="0"/>
              <a:t>T3</a:t>
            </a:r>
          </a:p>
          <a:p>
            <a:pPr algn="r"/>
            <a:r>
              <a:rPr lang="de-DE" sz="900" dirty="0" smtClean="0"/>
              <a:t>T4/C1</a:t>
            </a:r>
            <a:endParaRPr lang="de-DE" sz="900" dirty="0"/>
          </a:p>
          <a:p>
            <a:pPr algn="r"/>
            <a:r>
              <a:rPr lang="de-DE" sz="900" dirty="0" smtClean="0"/>
              <a:t>T5/C2</a:t>
            </a:r>
            <a:endParaRPr lang="de-DE" sz="900" dirty="0"/>
          </a:p>
          <a:p>
            <a:pPr algn="r"/>
            <a:r>
              <a:rPr lang="de-DE" sz="900" dirty="0" smtClean="0"/>
              <a:t>T6/C3</a:t>
            </a:r>
            <a:endParaRPr lang="de-DE" sz="900" dirty="0"/>
          </a:p>
          <a:p>
            <a:pPr algn="r"/>
            <a:r>
              <a:rPr lang="de-DE" sz="900" dirty="0" err="1"/>
              <a:t>clock</a:t>
            </a:r>
            <a:endParaRPr lang="de-DE" sz="900" dirty="0"/>
          </a:p>
          <a:p>
            <a:pPr algn="r"/>
            <a:endParaRPr lang="de-DE" sz="900" dirty="0"/>
          </a:p>
          <a:p>
            <a:pPr algn="r"/>
            <a:endParaRPr lang="de-DE" sz="900" dirty="0"/>
          </a:p>
          <a:p>
            <a:pPr algn="r"/>
            <a:r>
              <a:rPr lang="de-DE" sz="900" dirty="0"/>
              <a:t>FB </a:t>
            </a:r>
            <a:r>
              <a:rPr lang="de-DE" sz="900" dirty="0" err="1"/>
              <a:t>busy</a:t>
            </a:r>
            <a:endParaRPr lang="de-DE" sz="900" dirty="0"/>
          </a:p>
        </p:txBody>
      </p:sp>
      <p:sp>
        <p:nvSpPr>
          <p:cNvPr id="141" name="Textfeld 140"/>
          <p:cNvSpPr txBox="1"/>
          <p:nvPr/>
        </p:nvSpPr>
        <p:spPr>
          <a:xfrm>
            <a:off x="7307254" y="3156538"/>
            <a:ext cx="4728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/>
              <a:t>L1A</a:t>
            </a:r>
            <a:endParaRPr lang="de-DE" sz="1050" dirty="0"/>
          </a:p>
          <a:p>
            <a:r>
              <a:rPr lang="de-DE" sz="1050" dirty="0"/>
              <a:t>LIV</a:t>
            </a:r>
          </a:p>
          <a:p>
            <a:r>
              <a:rPr lang="de-DE" sz="1050" dirty="0"/>
              <a:t>GO</a:t>
            </a:r>
          </a:p>
          <a:p>
            <a:r>
              <a:rPr lang="de-DE" sz="1050" dirty="0"/>
              <a:t>EN1</a:t>
            </a:r>
          </a:p>
        </p:txBody>
      </p:sp>
      <p:cxnSp>
        <p:nvCxnSpPr>
          <p:cNvPr id="142" name="Gerade Verbindung mit Pfeil 141"/>
          <p:cNvCxnSpPr/>
          <p:nvPr/>
        </p:nvCxnSpPr>
        <p:spPr>
          <a:xfrm flipV="1">
            <a:off x="3722874" y="1984357"/>
            <a:ext cx="457200" cy="1"/>
          </a:xfrm>
          <a:prstGeom prst="straightConnector1">
            <a:avLst/>
          </a:prstGeom>
          <a:ln w="15875">
            <a:solidFill>
              <a:srgbClr val="00B050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" name="Geschweifte Klammer links 142"/>
          <p:cNvSpPr/>
          <p:nvPr/>
        </p:nvSpPr>
        <p:spPr>
          <a:xfrm>
            <a:off x="5216563" y="1681607"/>
            <a:ext cx="45719" cy="550436"/>
          </a:xfrm>
          <a:prstGeom prst="leftBrac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6" name="Gerade Verbindung 145"/>
          <p:cNvCxnSpPr/>
          <p:nvPr/>
        </p:nvCxnSpPr>
        <p:spPr>
          <a:xfrm>
            <a:off x="3898872" y="4116518"/>
            <a:ext cx="268915" cy="0"/>
          </a:xfrm>
          <a:prstGeom prst="line">
            <a:avLst/>
          </a:prstGeom>
          <a:ln w="15875">
            <a:solidFill>
              <a:srgbClr val="0070C0"/>
            </a:solidFill>
            <a:prstDash val="dash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2" name="Textfeld 151"/>
          <p:cNvSpPr txBox="1"/>
          <p:nvPr/>
        </p:nvSpPr>
        <p:spPr>
          <a:xfrm>
            <a:off x="3290348" y="3886906"/>
            <a:ext cx="595454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800" dirty="0"/>
              <a:t>BUSY</a:t>
            </a:r>
          </a:p>
          <a:p>
            <a:pPr algn="ctr"/>
            <a:r>
              <a:rPr lang="de-DE" sz="800" dirty="0"/>
              <a:t> Remote</a:t>
            </a:r>
          </a:p>
          <a:p>
            <a:pPr algn="ctr"/>
            <a:r>
              <a:rPr lang="de-DE" sz="700" dirty="0"/>
              <a:t>(out)</a:t>
            </a:r>
          </a:p>
          <a:p>
            <a:pPr algn="ctr"/>
            <a:endParaRPr lang="de-DE" sz="800" dirty="0"/>
          </a:p>
          <a:p>
            <a:pPr algn="ctr"/>
            <a:r>
              <a:rPr lang="de-DE" sz="800" dirty="0"/>
              <a:t>L1A </a:t>
            </a:r>
          </a:p>
          <a:p>
            <a:pPr algn="ctr"/>
            <a:r>
              <a:rPr lang="de-DE" sz="800" dirty="0"/>
              <a:t>Remote</a:t>
            </a:r>
          </a:p>
          <a:p>
            <a:pPr algn="ctr"/>
            <a:r>
              <a:rPr lang="de-DE" sz="700" dirty="0"/>
              <a:t>(in)</a:t>
            </a:r>
          </a:p>
          <a:p>
            <a:pPr algn="ctr"/>
            <a:endParaRPr lang="de-DE" sz="800" dirty="0"/>
          </a:p>
          <a:p>
            <a:pPr algn="ctr"/>
            <a:r>
              <a:rPr lang="de-DE" sz="800" dirty="0" err="1"/>
              <a:t>Scaler</a:t>
            </a:r>
            <a:r>
              <a:rPr lang="de-DE" sz="800" dirty="0"/>
              <a:t> Clear Remote</a:t>
            </a:r>
          </a:p>
          <a:p>
            <a:pPr algn="ctr"/>
            <a:r>
              <a:rPr lang="de-DE" sz="700" dirty="0"/>
              <a:t>(Input)</a:t>
            </a:r>
          </a:p>
        </p:txBody>
      </p:sp>
      <p:cxnSp>
        <p:nvCxnSpPr>
          <p:cNvPr id="168" name="Gerade Verbindung mit Pfeil 167"/>
          <p:cNvCxnSpPr/>
          <p:nvPr/>
        </p:nvCxnSpPr>
        <p:spPr>
          <a:xfrm>
            <a:off x="456198" y="5999541"/>
            <a:ext cx="897145" cy="568"/>
          </a:xfrm>
          <a:prstGeom prst="straightConnector1">
            <a:avLst/>
          </a:prstGeom>
          <a:ln w="15875">
            <a:solidFill>
              <a:schemeClr val="tx1"/>
            </a:soli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Gerade Verbindung mit Pfeil 170"/>
          <p:cNvCxnSpPr/>
          <p:nvPr/>
        </p:nvCxnSpPr>
        <p:spPr>
          <a:xfrm>
            <a:off x="438350" y="6232759"/>
            <a:ext cx="897145" cy="568"/>
          </a:xfrm>
          <a:prstGeom prst="straightConnector1">
            <a:avLst/>
          </a:prstGeom>
          <a:ln w="15875">
            <a:solidFill>
              <a:schemeClr val="tx1"/>
            </a:solidFill>
            <a:prstDash val="sysDot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2" name="Gerade Verbindung mit Pfeil 171"/>
          <p:cNvCxnSpPr/>
          <p:nvPr/>
        </p:nvCxnSpPr>
        <p:spPr>
          <a:xfrm>
            <a:off x="442558" y="6453451"/>
            <a:ext cx="897145" cy="568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3" name="Textfeld 172"/>
          <p:cNvSpPr txBox="1"/>
          <p:nvPr/>
        </p:nvSpPr>
        <p:spPr>
          <a:xfrm>
            <a:off x="1357924" y="5884497"/>
            <a:ext cx="28214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NIM </a:t>
            </a:r>
            <a:r>
              <a:rPr lang="de-DE" sz="1400" dirty="0" err="1"/>
              <a:t>connection</a:t>
            </a:r>
            <a:endParaRPr lang="de-DE" sz="1400" dirty="0"/>
          </a:p>
          <a:p>
            <a:r>
              <a:rPr lang="de-DE" sz="1400" dirty="0"/>
              <a:t>ECL </a:t>
            </a:r>
            <a:r>
              <a:rPr lang="de-DE" sz="1400" dirty="0" err="1"/>
              <a:t>connection</a:t>
            </a:r>
            <a:r>
              <a:rPr lang="de-DE" sz="1400" dirty="0"/>
              <a:t> on </a:t>
            </a:r>
            <a:r>
              <a:rPr lang="de-DE" sz="1400" dirty="0" err="1"/>
              <a:t>twisted</a:t>
            </a:r>
            <a:r>
              <a:rPr lang="de-DE" sz="1400" dirty="0"/>
              <a:t> pair</a:t>
            </a:r>
          </a:p>
          <a:p>
            <a:r>
              <a:rPr lang="de-DE" sz="1400" dirty="0"/>
              <a:t>ECL on LEMO TWINAX </a:t>
            </a:r>
            <a:r>
              <a:rPr lang="de-DE" sz="1400" dirty="0" err="1" smtClean="0"/>
              <a:t>connection</a:t>
            </a:r>
            <a:endParaRPr lang="de-DE" sz="1400" dirty="0" smtClean="0"/>
          </a:p>
          <a:p>
            <a:r>
              <a:rPr lang="de-DE" sz="1400" dirty="0" smtClean="0"/>
              <a:t>ECL on TWINNAX </a:t>
            </a:r>
            <a:r>
              <a:rPr lang="de-DE" sz="1400" dirty="0" err="1" smtClean="0"/>
              <a:t>to</a:t>
            </a:r>
            <a:r>
              <a:rPr lang="de-DE" sz="1400" dirty="0" smtClean="0"/>
              <a:t> 2pin</a:t>
            </a:r>
            <a:endParaRPr lang="de-DE" sz="1400" dirty="0"/>
          </a:p>
        </p:txBody>
      </p:sp>
      <p:sp>
        <p:nvSpPr>
          <p:cNvPr id="182" name="Rectangle 57"/>
          <p:cNvSpPr/>
          <p:nvPr/>
        </p:nvSpPr>
        <p:spPr>
          <a:xfrm rot="16200000">
            <a:off x="872402" y="1951391"/>
            <a:ext cx="1170424" cy="4947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NIM to ECL </a:t>
            </a:r>
            <a:r>
              <a:rPr lang="en-US" sz="1050" dirty="0">
                <a:solidFill>
                  <a:schemeClr val="tx1"/>
                </a:solidFill>
              </a:rPr>
              <a:t>(custom)</a:t>
            </a:r>
          </a:p>
        </p:txBody>
      </p:sp>
      <p:sp>
        <p:nvSpPr>
          <p:cNvPr id="238" name="Rectangle 57"/>
          <p:cNvSpPr/>
          <p:nvPr/>
        </p:nvSpPr>
        <p:spPr>
          <a:xfrm>
            <a:off x="8103708" y="75627"/>
            <a:ext cx="868412" cy="835620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Trigger Logic RHRS</a:t>
            </a:r>
          </a:p>
        </p:txBody>
      </p:sp>
      <p:cxnSp>
        <p:nvCxnSpPr>
          <p:cNvPr id="245" name="Gerade Verbindung mit Pfeil 244"/>
          <p:cNvCxnSpPr/>
          <p:nvPr/>
        </p:nvCxnSpPr>
        <p:spPr>
          <a:xfrm>
            <a:off x="7385575" y="341566"/>
            <a:ext cx="718135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6" name="Gerade Verbindung mit Pfeil 245"/>
          <p:cNvCxnSpPr/>
          <p:nvPr/>
        </p:nvCxnSpPr>
        <p:spPr>
          <a:xfrm>
            <a:off x="7377716" y="446832"/>
            <a:ext cx="725994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7" name="Gerade Verbindung mit Pfeil 246"/>
          <p:cNvCxnSpPr/>
          <p:nvPr/>
        </p:nvCxnSpPr>
        <p:spPr>
          <a:xfrm>
            <a:off x="5402620" y="618546"/>
            <a:ext cx="2701452" cy="0"/>
          </a:xfrm>
          <a:prstGeom prst="straightConnector1">
            <a:avLst/>
          </a:prstGeom>
          <a:ln w="15875">
            <a:solidFill>
              <a:srgbClr val="0070C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8" name="Gerade Verbindung mit Pfeil 247"/>
          <p:cNvCxnSpPr/>
          <p:nvPr/>
        </p:nvCxnSpPr>
        <p:spPr>
          <a:xfrm>
            <a:off x="5402256" y="711660"/>
            <a:ext cx="2701452" cy="0"/>
          </a:xfrm>
          <a:prstGeom prst="straightConnector1">
            <a:avLst/>
          </a:prstGeom>
          <a:ln w="15875">
            <a:solidFill>
              <a:srgbClr val="0070C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9" name="Gerade Verbindung mit Pfeil 248"/>
          <p:cNvCxnSpPr/>
          <p:nvPr/>
        </p:nvCxnSpPr>
        <p:spPr>
          <a:xfrm>
            <a:off x="5402258" y="811680"/>
            <a:ext cx="2701453" cy="0"/>
          </a:xfrm>
          <a:prstGeom prst="straightConnector1">
            <a:avLst/>
          </a:prstGeom>
          <a:ln w="15875">
            <a:solidFill>
              <a:srgbClr val="0070C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0" name="Gerade Verbindung mit Pfeil 249"/>
          <p:cNvCxnSpPr/>
          <p:nvPr/>
        </p:nvCxnSpPr>
        <p:spPr>
          <a:xfrm>
            <a:off x="7377717" y="248868"/>
            <a:ext cx="725994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1" name="Gerade Verbindung mit Pfeil 250"/>
          <p:cNvCxnSpPr/>
          <p:nvPr/>
        </p:nvCxnSpPr>
        <p:spPr>
          <a:xfrm>
            <a:off x="7377716" y="164025"/>
            <a:ext cx="725994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5" name="Gerade Verbindung mit Pfeil 264"/>
          <p:cNvCxnSpPr/>
          <p:nvPr/>
        </p:nvCxnSpPr>
        <p:spPr>
          <a:xfrm flipH="1">
            <a:off x="7603890" y="1840293"/>
            <a:ext cx="612223" cy="0"/>
          </a:xfrm>
          <a:prstGeom prst="straightConnector1">
            <a:avLst/>
          </a:prstGeom>
          <a:ln w="15875">
            <a:solidFill>
              <a:srgbClr val="00B050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7" name="Gerade Verbindung mit Pfeil 266"/>
          <p:cNvCxnSpPr/>
          <p:nvPr/>
        </p:nvCxnSpPr>
        <p:spPr>
          <a:xfrm flipH="1">
            <a:off x="7603929" y="1970495"/>
            <a:ext cx="612182" cy="0"/>
          </a:xfrm>
          <a:prstGeom prst="straightConnector1">
            <a:avLst/>
          </a:prstGeom>
          <a:ln w="15875">
            <a:solidFill>
              <a:srgbClr val="00B050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9" name="Gerade Verbindung mit Pfeil 268"/>
          <p:cNvCxnSpPr/>
          <p:nvPr/>
        </p:nvCxnSpPr>
        <p:spPr>
          <a:xfrm flipH="1">
            <a:off x="7603930" y="2116173"/>
            <a:ext cx="612183" cy="0"/>
          </a:xfrm>
          <a:prstGeom prst="straightConnector1">
            <a:avLst/>
          </a:prstGeom>
          <a:ln w="15875">
            <a:solidFill>
              <a:srgbClr val="00B050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1" name="Gerade Verbindung mit Pfeil 270"/>
          <p:cNvCxnSpPr>
            <a:stCxn id="431" idx="0"/>
          </p:cNvCxnSpPr>
          <p:nvPr/>
        </p:nvCxnSpPr>
        <p:spPr>
          <a:xfrm flipH="1">
            <a:off x="7603891" y="2235140"/>
            <a:ext cx="612220" cy="0"/>
          </a:xfrm>
          <a:prstGeom prst="straightConnector1">
            <a:avLst/>
          </a:prstGeom>
          <a:ln w="15875">
            <a:solidFill>
              <a:srgbClr val="00B050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3" name="Gerade Verbindung mit Pfeil 272"/>
          <p:cNvCxnSpPr/>
          <p:nvPr/>
        </p:nvCxnSpPr>
        <p:spPr>
          <a:xfrm flipH="1">
            <a:off x="7597400" y="2385695"/>
            <a:ext cx="618713" cy="0"/>
          </a:xfrm>
          <a:prstGeom prst="straightConnector1">
            <a:avLst/>
          </a:prstGeom>
          <a:ln w="15875">
            <a:solidFill>
              <a:srgbClr val="00B050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5" name="Gerade Verbindung mit Pfeil 274"/>
          <p:cNvCxnSpPr/>
          <p:nvPr/>
        </p:nvCxnSpPr>
        <p:spPr>
          <a:xfrm flipH="1">
            <a:off x="7603892" y="2528790"/>
            <a:ext cx="612221" cy="0"/>
          </a:xfrm>
          <a:prstGeom prst="straightConnector1">
            <a:avLst/>
          </a:prstGeom>
          <a:ln w="15875">
            <a:solidFill>
              <a:srgbClr val="00B050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7" name="Gerade Verbindung mit Pfeil 276"/>
          <p:cNvCxnSpPr/>
          <p:nvPr/>
        </p:nvCxnSpPr>
        <p:spPr>
          <a:xfrm flipH="1">
            <a:off x="7605868" y="2662718"/>
            <a:ext cx="610245" cy="0"/>
          </a:xfrm>
          <a:prstGeom prst="straightConnector1">
            <a:avLst/>
          </a:prstGeom>
          <a:ln w="15875">
            <a:solidFill>
              <a:srgbClr val="00B050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6" name="Gerade Verbindung mit Pfeil 315"/>
          <p:cNvCxnSpPr/>
          <p:nvPr/>
        </p:nvCxnSpPr>
        <p:spPr>
          <a:xfrm flipV="1">
            <a:off x="417202" y="1115931"/>
            <a:ext cx="0" cy="497122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7" name="Gerade Verbindung mit Pfeil 316"/>
          <p:cNvCxnSpPr/>
          <p:nvPr/>
        </p:nvCxnSpPr>
        <p:spPr>
          <a:xfrm flipV="1">
            <a:off x="567883" y="1120101"/>
            <a:ext cx="0" cy="497122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0" name="Gerade Verbindung mit Pfeil 319"/>
          <p:cNvCxnSpPr/>
          <p:nvPr/>
        </p:nvCxnSpPr>
        <p:spPr>
          <a:xfrm>
            <a:off x="4791107" y="6077087"/>
            <a:ext cx="795159" cy="374"/>
          </a:xfrm>
          <a:prstGeom prst="straightConnector1">
            <a:avLst/>
          </a:prstGeom>
          <a:ln w="19050">
            <a:solidFill>
              <a:srgbClr val="FF0000"/>
            </a:soli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1" name="Gerade Verbindung mit Pfeil 320"/>
          <p:cNvCxnSpPr/>
          <p:nvPr/>
        </p:nvCxnSpPr>
        <p:spPr>
          <a:xfrm>
            <a:off x="4791107" y="6320183"/>
            <a:ext cx="795159" cy="374"/>
          </a:xfrm>
          <a:prstGeom prst="straightConnector1">
            <a:avLst/>
          </a:prstGeom>
          <a:ln w="19050">
            <a:solidFill>
              <a:srgbClr val="0070C0"/>
            </a:soli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2" name="Textfeld 321"/>
          <p:cNvSpPr txBox="1"/>
          <p:nvPr/>
        </p:nvSpPr>
        <p:spPr>
          <a:xfrm>
            <a:off x="5612982" y="5915589"/>
            <a:ext cx="27020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err="1">
                <a:solidFill>
                  <a:srgbClr val="FF0000"/>
                </a:solidFill>
              </a:rPr>
              <a:t>for</a:t>
            </a:r>
            <a:r>
              <a:rPr lang="de-DE" sz="1400" dirty="0">
                <a:solidFill>
                  <a:srgbClr val="FF0000"/>
                </a:solidFill>
              </a:rPr>
              <a:t> 2 DAQ </a:t>
            </a:r>
            <a:r>
              <a:rPr lang="de-DE" sz="1400" dirty="0" err="1">
                <a:solidFill>
                  <a:srgbClr val="FF0000"/>
                </a:solidFill>
              </a:rPr>
              <a:t>setup</a:t>
            </a:r>
            <a:r>
              <a:rPr lang="de-DE" sz="1400" dirty="0">
                <a:solidFill>
                  <a:srgbClr val="FF0000"/>
                </a:solidFill>
              </a:rPr>
              <a:t> (</a:t>
            </a:r>
            <a:r>
              <a:rPr lang="de-DE" sz="1400" dirty="0" smtClean="0">
                <a:solidFill>
                  <a:srgbClr val="FF0000"/>
                </a:solidFill>
              </a:rPr>
              <a:t>MARATHON, x&gt;1)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323" name="Textfeld 322"/>
          <p:cNvSpPr txBox="1"/>
          <p:nvPr/>
        </p:nvSpPr>
        <p:spPr>
          <a:xfrm>
            <a:off x="5615824" y="6157772"/>
            <a:ext cx="30529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err="1">
                <a:solidFill>
                  <a:srgbClr val="0070C0"/>
                </a:solidFill>
              </a:rPr>
              <a:t>for</a:t>
            </a:r>
            <a:r>
              <a:rPr lang="de-DE" sz="1400" dirty="0">
                <a:solidFill>
                  <a:srgbClr val="0070C0"/>
                </a:solidFill>
              </a:rPr>
              <a:t> 1 DAQ </a:t>
            </a:r>
            <a:r>
              <a:rPr lang="de-DE" sz="1400" dirty="0" err="1" smtClean="0">
                <a:solidFill>
                  <a:srgbClr val="0070C0"/>
                </a:solidFill>
              </a:rPr>
              <a:t>setup</a:t>
            </a:r>
            <a:r>
              <a:rPr lang="de-DE" sz="1400" dirty="0" smtClean="0">
                <a:solidFill>
                  <a:srgbClr val="0070C0"/>
                </a:solidFill>
              </a:rPr>
              <a:t> (</a:t>
            </a:r>
            <a:r>
              <a:rPr lang="de-DE" sz="1400" dirty="0" err="1" smtClean="0">
                <a:solidFill>
                  <a:srgbClr val="0070C0"/>
                </a:solidFill>
              </a:rPr>
              <a:t>e,e‘p</a:t>
            </a:r>
            <a:r>
              <a:rPr lang="de-DE" sz="1400" dirty="0" smtClean="0">
                <a:solidFill>
                  <a:srgbClr val="0070C0"/>
                </a:solidFill>
              </a:rPr>
              <a:t>, </a:t>
            </a:r>
            <a:r>
              <a:rPr lang="de-DE" sz="1400" dirty="0" err="1" smtClean="0">
                <a:solidFill>
                  <a:srgbClr val="0070C0"/>
                </a:solidFill>
              </a:rPr>
              <a:t>coincidence</a:t>
            </a:r>
            <a:r>
              <a:rPr lang="de-DE" sz="1400" dirty="0" smtClean="0">
                <a:solidFill>
                  <a:srgbClr val="0070C0"/>
                </a:solidFill>
              </a:rPr>
              <a:t>)</a:t>
            </a:r>
            <a:endParaRPr lang="de-DE" sz="1400" dirty="0">
              <a:solidFill>
                <a:srgbClr val="0070C0"/>
              </a:solidFill>
            </a:endParaRPr>
          </a:p>
        </p:txBody>
      </p:sp>
      <p:cxnSp>
        <p:nvCxnSpPr>
          <p:cNvPr id="324" name="Gerade Verbindung mit Pfeil 323"/>
          <p:cNvCxnSpPr/>
          <p:nvPr/>
        </p:nvCxnSpPr>
        <p:spPr>
          <a:xfrm>
            <a:off x="4797203" y="6558207"/>
            <a:ext cx="795159" cy="374"/>
          </a:xfrm>
          <a:prstGeom prst="straightConnector1">
            <a:avLst/>
          </a:prstGeom>
          <a:ln w="19050">
            <a:solidFill>
              <a:srgbClr val="00B050"/>
            </a:soli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5" name="Textfeld 324"/>
          <p:cNvSpPr txBox="1"/>
          <p:nvPr/>
        </p:nvSpPr>
        <p:spPr>
          <a:xfrm>
            <a:off x="5621266" y="6396100"/>
            <a:ext cx="27020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err="1">
                <a:solidFill>
                  <a:srgbClr val="00B050"/>
                </a:solidFill>
              </a:rPr>
              <a:t>for</a:t>
            </a:r>
            <a:r>
              <a:rPr lang="de-DE" sz="1400" dirty="0">
                <a:solidFill>
                  <a:srgbClr val="00B050"/>
                </a:solidFill>
              </a:rPr>
              <a:t> </a:t>
            </a:r>
            <a:r>
              <a:rPr lang="de-DE" sz="1400" dirty="0" err="1">
                <a:solidFill>
                  <a:srgbClr val="00B050"/>
                </a:solidFill>
              </a:rPr>
              <a:t>both</a:t>
            </a:r>
            <a:r>
              <a:rPr lang="de-DE" sz="1400" dirty="0">
                <a:solidFill>
                  <a:srgbClr val="00B050"/>
                </a:solidFill>
              </a:rPr>
              <a:t> </a:t>
            </a:r>
            <a:r>
              <a:rPr lang="de-DE" sz="1400" dirty="0" err="1">
                <a:solidFill>
                  <a:srgbClr val="00B050"/>
                </a:solidFill>
              </a:rPr>
              <a:t>setups</a:t>
            </a:r>
            <a:endParaRPr lang="de-DE" sz="1400" dirty="0">
              <a:solidFill>
                <a:srgbClr val="00B050"/>
              </a:solidFill>
            </a:endParaRPr>
          </a:p>
        </p:txBody>
      </p:sp>
      <p:sp>
        <p:nvSpPr>
          <p:cNvPr id="331" name="Textfeld 330"/>
          <p:cNvSpPr txBox="1"/>
          <p:nvPr/>
        </p:nvSpPr>
        <p:spPr>
          <a:xfrm>
            <a:off x="7966716" y="43587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333" name="Rechteck 332"/>
          <p:cNvSpPr/>
          <p:nvPr/>
        </p:nvSpPr>
        <p:spPr>
          <a:xfrm>
            <a:off x="5664427" y="455720"/>
            <a:ext cx="430040" cy="3940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34" name="Textfeld 333"/>
          <p:cNvSpPr txBox="1"/>
          <p:nvPr/>
        </p:nvSpPr>
        <p:spPr>
          <a:xfrm>
            <a:off x="5678232" y="533684"/>
            <a:ext cx="4162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Disc</a:t>
            </a:r>
          </a:p>
        </p:txBody>
      </p:sp>
      <p:cxnSp>
        <p:nvCxnSpPr>
          <p:cNvPr id="338" name="Gerade Verbindung mit Pfeil 337"/>
          <p:cNvCxnSpPr/>
          <p:nvPr/>
        </p:nvCxnSpPr>
        <p:spPr>
          <a:xfrm flipV="1">
            <a:off x="6094469" y="3069653"/>
            <a:ext cx="1051925" cy="0"/>
          </a:xfrm>
          <a:prstGeom prst="straightConnector1">
            <a:avLst/>
          </a:prstGeom>
          <a:ln w="15875">
            <a:solidFill>
              <a:srgbClr val="00B050"/>
            </a:solidFill>
            <a:prstDash val="sysDot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7" name="Gerade Verbindung 346"/>
          <p:cNvCxnSpPr/>
          <p:nvPr/>
        </p:nvCxnSpPr>
        <p:spPr>
          <a:xfrm>
            <a:off x="3112812" y="2126161"/>
            <a:ext cx="334260" cy="0"/>
          </a:xfrm>
          <a:prstGeom prst="line">
            <a:avLst/>
          </a:prstGeom>
          <a:ln w="15875">
            <a:solidFill>
              <a:srgbClr val="00B050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3" name="Gerade Verbindung 352"/>
          <p:cNvCxnSpPr/>
          <p:nvPr/>
        </p:nvCxnSpPr>
        <p:spPr>
          <a:xfrm>
            <a:off x="6094467" y="2116173"/>
            <a:ext cx="334260" cy="0"/>
          </a:xfrm>
          <a:prstGeom prst="line">
            <a:avLst/>
          </a:prstGeom>
          <a:ln w="15875">
            <a:solidFill>
              <a:srgbClr val="00B050"/>
            </a:solidFill>
            <a:prstDash val="dash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4" name="Gerade Verbindung mit Pfeil 353"/>
          <p:cNvCxnSpPr/>
          <p:nvPr/>
        </p:nvCxnSpPr>
        <p:spPr>
          <a:xfrm>
            <a:off x="2452186" y="2942003"/>
            <a:ext cx="1008512" cy="0"/>
          </a:xfrm>
          <a:prstGeom prst="straightConnector1">
            <a:avLst/>
          </a:prstGeom>
          <a:ln w="15875">
            <a:solidFill>
              <a:srgbClr val="FF0000"/>
            </a:solidFill>
            <a:prstDash val="sysDot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7" name="Geschweifte Klammer rechts 356"/>
          <p:cNvSpPr/>
          <p:nvPr/>
        </p:nvSpPr>
        <p:spPr>
          <a:xfrm>
            <a:off x="6462033" y="1819116"/>
            <a:ext cx="50814" cy="345226"/>
          </a:xfrm>
          <a:prstGeom prst="rightBrac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2" name="Gerade Verbindung 371"/>
          <p:cNvCxnSpPr/>
          <p:nvPr/>
        </p:nvCxnSpPr>
        <p:spPr>
          <a:xfrm>
            <a:off x="3905563" y="4622405"/>
            <a:ext cx="314447" cy="0"/>
          </a:xfrm>
          <a:prstGeom prst="line">
            <a:avLst/>
          </a:prstGeom>
          <a:ln w="15875">
            <a:solidFill>
              <a:srgbClr val="0070C0"/>
            </a:solidFill>
            <a:prstDash val="dashDot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3" name="Gerade Verbindung 372"/>
          <p:cNvCxnSpPr/>
          <p:nvPr/>
        </p:nvCxnSpPr>
        <p:spPr>
          <a:xfrm>
            <a:off x="3913118" y="5198301"/>
            <a:ext cx="269314" cy="0"/>
          </a:xfrm>
          <a:prstGeom prst="line">
            <a:avLst/>
          </a:prstGeom>
          <a:ln w="15875">
            <a:solidFill>
              <a:srgbClr val="0070C0"/>
            </a:solidFill>
            <a:prstDash val="dashDot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2" name="Gerade Verbindung mit Pfeil 381"/>
          <p:cNvCxnSpPr/>
          <p:nvPr/>
        </p:nvCxnSpPr>
        <p:spPr>
          <a:xfrm flipV="1">
            <a:off x="720283" y="1112481"/>
            <a:ext cx="0" cy="497122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3" name="Gerade Verbindung mit Pfeil 382"/>
          <p:cNvCxnSpPr/>
          <p:nvPr/>
        </p:nvCxnSpPr>
        <p:spPr>
          <a:xfrm flipV="1">
            <a:off x="251653" y="1112481"/>
            <a:ext cx="0" cy="497122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9" name="Textfeld 388"/>
          <p:cNvSpPr txBox="1"/>
          <p:nvPr/>
        </p:nvSpPr>
        <p:spPr>
          <a:xfrm>
            <a:off x="5661559" y="3886906"/>
            <a:ext cx="595454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800" dirty="0"/>
              <a:t>BUSY</a:t>
            </a:r>
          </a:p>
          <a:p>
            <a:pPr algn="ctr"/>
            <a:r>
              <a:rPr lang="de-DE" sz="800" dirty="0"/>
              <a:t> Remote</a:t>
            </a:r>
          </a:p>
          <a:p>
            <a:pPr algn="ctr"/>
            <a:r>
              <a:rPr lang="de-DE" sz="700" dirty="0"/>
              <a:t>(in)</a:t>
            </a:r>
          </a:p>
          <a:p>
            <a:pPr algn="ctr"/>
            <a:endParaRPr lang="de-DE" sz="800" dirty="0"/>
          </a:p>
          <a:p>
            <a:pPr algn="ctr"/>
            <a:r>
              <a:rPr lang="de-DE" sz="800" dirty="0"/>
              <a:t>L1A </a:t>
            </a:r>
          </a:p>
          <a:p>
            <a:pPr algn="ctr"/>
            <a:r>
              <a:rPr lang="de-DE" sz="800" dirty="0"/>
              <a:t>Remote</a:t>
            </a:r>
          </a:p>
          <a:p>
            <a:pPr algn="ctr"/>
            <a:r>
              <a:rPr lang="de-DE" sz="700" dirty="0"/>
              <a:t>(out)</a:t>
            </a:r>
          </a:p>
          <a:p>
            <a:pPr algn="ctr"/>
            <a:endParaRPr lang="de-DE" sz="800" dirty="0"/>
          </a:p>
          <a:p>
            <a:pPr algn="ctr"/>
            <a:r>
              <a:rPr lang="de-DE" sz="800" dirty="0" err="1"/>
              <a:t>Scaler</a:t>
            </a:r>
            <a:r>
              <a:rPr lang="de-DE" sz="800" dirty="0"/>
              <a:t> Clear Remote</a:t>
            </a:r>
          </a:p>
          <a:p>
            <a:pPr algn="ctr"/>
            <a:r>
              <a:rPr lang="de-DE" sz="700" dirty="0"/>
              <a:t>(out)</a:t>
            </a:r>
          </a:p>
        </p:txBody>
      </p:sp>
      <p:sp>
        <p:nvSpPr>
          <p:cNvPr id="391" name="Rechteck 390"/>
          <p:cNvSpPr/>
          <p:nvPr/>
        </p:nvSpPr>
        <p:spPr>
          <a:xfrm>
            <a:off x="127019" y="1619777"/>
            <a:ext cx="759139" cy="43304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</a:rPr>
              <a:t>LHRS </a:t>
            </a:r>
            <a:r>
              <a:rPr lang="de-DE" sz="1050" dirty="0" err="1">
                <a:solidFill>
                  <a:schemeClr val="tx1"/>
                </a:solidFill>
              </a:rPr>
              <a:t>Detectors</a:t>
            </a:r>
            <a:endParaRPr lang="de-DE" sz="1050" dirty="0">
              <a:solidFill>
                <a:schemeClr val="tx1"/>
              </a:solidFill>
            </a:endParaRPr>
          </a:p>
        </p:txBody>
      </p:sp>
      <p:sp>
        <p:nvSpPr>
          <p:cNvPr id="418" name="Nach oben gebogener Pfeil 417"/>
          <p:cNvSpPr/>
          <p:nvPr/>
        </p:nvSpPr>
        <p:spPr>
          <a:xfrm flipH="1" flipV="1">
            <a:off x="482244" y="2609616"/>
            <a:ext cx="718213" cy="432898"/>
          </a:xfrm>
          <a:prstGeom prst="bentUpArrow">
            <a:avLst>
              <a:gd name="adj1" fmla="val 7382"/>
              <a:gd name="adj2" fmla="val 25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9" name="Textfeld 418"/>
          <p:cNvSpPr txBox="1"/>
          <p:nvPr/>
        </p:nvSpPr>
        <p:spPr>
          <a:xfrm>
            <a:off x="25787" y="3091178"/>
            <a:ext cx="125344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50" dirty="0"/>
              <a:t>2 flat band </a:t>
            </a:r>
            <a:r>
              <a:rPr lang="de-DE" sz="1050" dirty="0" err="1"/>
              <a:t>cables</a:t>
            </a:r>
            <a:r>
              <a:rPr lang="de-DE" sz="1050" dirty="0"/>
              <a:t> </a:t>
            </a:r>
            <a:r>
              <a:rPr lang="de-DE" sz="1050" dirty="0" err="1"/>
              <a:t>to</a:t>
            </a:r>
            <a:r>
              <a:rPr lang="de-DE" sz="1050" dirty="0"/>
              <a:t> </a:t>
            </a:r>
            <a:r>
              <a:rPr lang="de-DE" sz="1050" dirty="0" err="1"/>
              <a:t>scaler</a:t>
            </a:r>
            <a:r>
              <a:rPr lang="de-DE" sz="1050" dirty="0"/>
              <a:t> </a:t>
            </a:r>
            <a:r>
              <a:rPr lang="de-DE" sz="1050" dirty="0" err="1"/>
              <a:t>and</a:t>
            </a:r>
            <a:r>
              <a:rPr lang="de-DE" sz="1050" dirty="0"/>
              <a:t> TDC (16 </a:t>
            </a:r>
            <a:r>
              <a:rPr lang="de-DE" sz="1050" dirty="0" err="1"/>
              <a:t>channels</a:t>
            </a:r>
            <a:r>
              <a:rPr lang="de-DE" sz="1050" dirty="0"/>
              <a:t> </a:t>
            </a:r>
            <a:r>
              <a:rPr lang="de-DE" sz="1050" dirty="0" err="1" smtClean="0"/>
              <a:t>each</a:t>
            </a:r>
            <a:r>
              <a:rPr lang="de-DE" sz="1050" dirty="0" smtClean="0"/>
              <a:t>)</a:t>
            </a:r>
            <a:endParaRPr lang="de-DE" sz="1050" dirty="0"/>
          </a:p>
        </p:txBody>
      </p:sp>
      <p:sp>
        <p:nvSpPr>
          <p:cNvPr id="431" name="Rectangle 57"/>
          <p:cNvSpPr/>
          <p:nvPr/>
        </p:nvSpPr>
        <p:spPr>
          <a:xfrm rot="16200000">
            <a:off x="8045268" y="1857137"/>
            <a:ext cx="1097694" cy="756009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NIM to ECL </a:t>
            </a:r>
            <a:r>
              <a:rPr lang="en-US" sz="1050" dirty="0">
                <a:solidFill>
                  <a:schemeClr val="tx1"/>
                </a:solidFill>
              </a:rPr>
              <a:t>(custom)</a:t>
            </a:r>
          </a:p>
        </p:txBody>
      </p:sp>
      <p:sp>
        <p:nvSpPr>
          <p:cNvPr id="454" name="Rechteck 453"/>
          <p:cNvSpPr/>
          <p:nvPr/>
        </p:nvSpPr>
        <p:spPr>
          <a:xfrm>
            <a:off x="6620431" y="94658"/>
            <a:ext cx="759139" cy="43304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>
                <a:solidFill>
                  <a:schemeClr val="tx1"/>
                </a:solidFill>
              </a:rPr>
              <a:t>RHRS </a:t>
            </a:r>
            <a:r>
              <a:rPr lang="de-DE" sz="1050" dirty="0" err="1">
                <a:solidFill>
                  <a:schemeClr val="tx1"/>
                </a:solidFill>
              </a:rPr>
              <a:t>Detectors</a:t>
            </a:r>
            <a:endParaRPr lang="de-DE" sz="1050" dirty="0">
              <a:solidFill>
                <a:schemeClr val="tx1"/>
              </a:solidFill>
            </a:endParaRPr>
          </a:p>
        </p:txBody>
      </p:sp>
      <p:cxnSp>
        <p:nvCxnSpPr>
          <p:cNvPr id="455" name="Gerade Verbindung mit Pfeil 454"/>
          <p:cNvCxnSpPr/>
          <p:nvPr/>
        </p:nvCxnSpPr>
        <p:spPr>
          <a:xfrm flipH="1" flipV="1">
            <a:off x="8317242" y="911543"/>
            <a:ext cx="0" cy="778022"/>
          </a:xfrm>
          <a:prstGeom prst="straightConnector1">
            <a:avLst/>
          </a:prstGeom>
          <a:ln w="15875">
            <a:solidFill>
              <a:srgbClr val="00B050"/>
            </a:solidFill>
            <a:prstDash val="solid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7" name="Gerade Verbindung mit Pfeil 456"/>
          <p:cNvCxnSpPr/>
          <p:nvPr/>
        </p:nvCxnSpPr>
        <p:spPr>
          <a:xfrm flipH="1" flipV="1">
            <a:off x="8901443" y="911247"/>
            <a:ext cx="0" cy="778022"/>
          </a:xfrm>
          <a:prstGeom prst="straightConnector1">
            <a:avLst/>
          </a:prstGeom>
          <a:ln w="15875">
            <a:solidFill>
              <a:srgbClr val="00B050"/>
            </a:solidFill>
            <a:prstDash val="solid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8" name="Gerade Verbindung mit Pfeil 457"/>
          <p:cNvCxnSpPr/>
          <p:nvPr/>
        </p:nvCxnSpPr>
        <p:spPr>
          <a:xfrm flipH="1" flipV="1">
            <a:off x="8413958" y="911247"/>
            <a:ext cx="0" cy="778022"/>
          </a:xfrm>
          <a:prstGeom prst="straightConnector1">
            <a:avLst/>
          </a:prstGeom>
          <a:ln w="15875">
            <a:solidFill>
              <a:srgbClr val="00B050"/>
            </a:solidFill>
            <a:prstDash val="solid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9" name="Gerade Verbindung mit Pfeil 458"/>
          <p:cNvCxnSpPr/>
          <p:nvPr/>
        </p:nvCxnSpPr>
        <p:spPr>
          <a:xfrm flipH="1" flipV="1">
            <a:off x="8616710" y="911247"/>
            <a:ext cx="0" cy="778022"/>
          </a:xfrm>
          <a:prstGeom prst="straightConnector1">
            <a:avLst/>
          </a:prstGeom>
          <a:ln w="15875">
            <a:solidFill>
              <a:srgbClr val="00B050"/>
            </a:solidFill>
            <a:prstDash val="solid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0" name="Gerade Verbindung mit Pfeil 459"/>
          <p:cNvCxnSpPr/>
          <p:nvPr/>
        </p:nvCxnSpPr>
        <p:spPr>
          <a:xfrm flipH="1" flipV="1">
            <a:off x="8714854" y="911247"/>
            <a:ext cx="0" cy="778022"/>
          </a:xfrm>
          <a:prstGeom prst="straightConnector1">
            <a:avLst/>
          </a:prstGeom>
          <a:ln w="15875">
            <a:solidFill>
              <a:srgbClr val="00B050"/>
            </a:solidFill>
            <a:prstDash val="solid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1" name="Gerade Verbindung mit Pfeil 460"/>
          <p:cNvCxnSpPr/>
          <p:nvPr/>
        </p:nvCxnSpPr>
        <p:spPr>
          <a:xfrm flipH="1" flipV="1">
            <a:off x="8804239" y="911247"/>
            <a:ext cx="0" cy="778022"/>
          </a:xfrm>
          <a:prstGeom prst="straightConnector1">
            <a:avLst/>
          </a:prstGeom>
          <a:ln w="15875">
            <a:solidFill>
              <a:srgbClr val="00B050"/>
            </a:solidFill>
            <a:prstDash val="solid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3" name="Gerade Verbindung mit Pfeil 462"/>
          <p:cNvCxnSpPr/>
          <p:nvPr/>
        </p:nvCxnSpPr>
        <p:spPr>
          <a:xfrm flipH="1" flipV="1">
            <a:off x="8516535" y="911538"/>
            <a:ext cx="0" cy="778022"/>
          </a:xfrm>
          <a:prstGeom prst="straightConnector1">
            <a:avLst/>
          </a:prstGeom>
          <a:ln w="15875">
            <a:solidFill>
              <a:srgbClr val="00B050"/>
            </a:solidFill>
            <a:prstDash val="solid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4" name="Textfeld 463"/>
          <p:cNvSpPr txBox="1"/>
          <p:nvPr/>
        </p:nvSpPr>
        <p:spPr>
          <a:xfrm>
            <a:off x="7807380" y="3089402"/>
            <a:ext cx="126883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50" dirty="0"/>
              <a:t>2 flat band </a:t>
            </a:r>
            <a:r>
              <a:rPr lang="de-DE" sz="1050" dirty="0" err="1"/>
              <a:t>cables</a:t>
            </a:r>
            <a:r>
              <a:rPr lang="de-DE" sz="1050" dirty="0"/>
              <a:t> </a:t>
            </a:r>
            <a:r>
              <a:rPr lang="de-DE" sz="1050" dirty="0" err="1"/>
              <a:t>to</a:t>
            </a:r>
            <a:r>
              <a:rPr lang="de-DE" sz="1050" dirty="0"/>
              <a:t> </a:t>
            </a:r>
            <a:r>
              <a:rPr lang="de-DE" sz="1050" dirty="0" err="1"/>
              <a:t>scaler</a:t>
            </a:r>
            <a:r>
              <a:rPr lang="de-DE" sz="1050" dirty="0"/>
              <a:t> </a:t>
            </a:r>
            <a:r>
              <a:rPr lang="de-DE" sz="1050" dirty="0" err="1"/>
              <a:t>and</a:t>
            </a:r>
            <a:r>
              <a:rPr lang="de-DE" sz="1050" dirty="0"/>
              <a:t> TDC (16 </a:t>
            </a:r>
            <a:r>
              <a:rPr lang="de-DE" sz="1050" dirty="0" err="1"/>
              <a:t>channels</a:t>
            </a:r>
            <a:r>
              <a:rPr lang="de-DE" sz="1050" dirty="0"/>
              <a:t> </a:t>
            </a:r>
            <a:r>
              <a:rPr lang="de-DE" sz="1050" dirty="0" err="1" smtClean="0"/>
              <a:t>each</a:t>
            </a:r>
            <a:r>
              <a:rPr lang="de-DE" sz="1050" dirty="0" smtClean="0"/>
              <a:t>)</a:t>
            </a:r>
            <a:endParaRPr lang="de-DE" sz="1050" dirty="0"/>
          </a:p>
        </p:txBody>
      </p:sp>
      <p:sp>
        <p:nvSpPr>
          <p:cNvPr id="465" name="Pfeil nach unten 464"/>
          <p:cNvSpPr/>
          <p:nvPr/>
        </p:nvSpPr>
        <p:spPr>
          <a:xfrm>
            <a:off x="8413958" y="2779838"/>
            <a:ext cx="254852" cy="309562"/>
          </a:xfrm>
          <a:prstGeom prst="downArrow">
            <a:avLst>
              <a:gd name="adj1" fmla="val 16234"/>
              <a:gd name="adj2" fmla="val 43247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6" name="Textfeld 465"/>
          <p:cNvSpPr txBox="1"/>
          <p:nvPr/>
        </p:nvSpPr>
        <p:spPr>
          <a:xfrm>
            <a:off x="4157180" y="2861501"/>
            <a:ext cx="116945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50" dirty="0"/>
              <a:t>3 </a:t>
            </a:r>
            <a:r>
              <a:rPr lang="de-DE" sz="1050" dirty="0" err="1"/>
              <a:t>connections</a:t>
            </a:r>
            <a:r>
              <a:rPr lang="de-DE" sz="1050" dirty="0"/>
              <a:t> </a:t>
            </a:r>
            <a:r>
              <a:rPr lang="de-DE" sz="1050" dirty="0" err="1"/>
              <a:t>between</a:t>
            </a:r>
            <a:r>
              <a:rPr lang="de-DE" sz="1050" dirty="0"/>
              <a:t> </a:t>
            </a:r>
            <a:r>
              <a:rPr lang="de-DE" sz="1050" dirty="0" err="1"/>
              <a:t>spectrometers</a:t>
            </a:r>
            <a:endParaRPr lang="de-DE" sz="1050" dirty="0"/>
          </a:p>
        </p:txBody>
      </p:sp>
      <p:sp>
        <p:nvSpPr>
          <p:cNvPr id="467" name="Pfeil nach unten 466"/>
          <p:cNvSpPr/>
          <p:nvPr/>
        </p:nvSpPr>
        <p:spPr>
          <a:xfrm>
            <a:off x="4723301" y="3471331"/>
            <a:ext cx="56371" cy="363023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28" name="Gerade Verbindung mit Pfeil 127"/>
          <p:cNvCxnSpPr/>
          <p:nvPr/>
        </p:nvCxnSpPr>
        <p:spPr>
          <a:xfrm>
            <a:off x="444646" y="6668481"/>
            <a:ext cx="897145" cy="568"/>
          </a:xfrm>
          <a:prstGeom prst="straightConnector1">
            <a:avLst/>
          </a:prstGeom>
          <a:ln w="15875">
            <a:solidFill>
              <a:schemeClr val="tx1"/>
            </a:solidFill>
            <a:prstDash val="dashDot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9" name="Rectangle 57"/>
          <p:cNvSpPr/>
          <p:nvPr/>
        </p:nvSpPr>
        <p:spPr>
          <a:xfrm rot="16200000">
            <a:off x="3554112" y="4493432"/>
            <a:ext cx="1656618" cy="42926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NIM to ECL </a:t>
            </a:r>
            <a:r>
              <a:rPr lang="en-US" sz="1050" dirty="0" smtClean="0">
                <a:solidFill>
                  <a:schemeClr val="tx1"/>
                </a:solidFill>
              </a:rPr>
              <a:t>(</a:t>
            </a:r>
            <a:r>
              <a:rPr lang="de-DE" sz="1050" dirty="0" err="1">
                <a:solidFill>
                  <a:schemeClr val="tx1"/>
                </a:solidFill>
              </a:rPr>
              <a:t>LeCroy</a:t>
            </a:r>
            <a:r>
              <a:rPr lang="de-DE" sz="1050" dirty="0">
                <a:solidFill>
                  <a:schemeClr val="tx1"/>
                </a:solidFill>
              </a:rPr>
              <a:t> 4616</a:t>
            </a:r>
            <a:r>
              <a:rPr lang="en-US" sz="1050" dirty="0" smtClean="0">
                <a:solidFill>
                  <a:schemeClr val="tx1"/>
                </a:solidFill>
              </a:rPr>
              <a:t>)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130" name="Gerade Verbindung 129"/>
          <p:cNvCxnSpPr/>
          <p:nvPr/>
        </p:nvCxnSpPr>
        <p:spPr>
          <a:xfrm>
            <a:off x="4599432" y="5198301"/>
            <a:ext cx="347472" cy="0"/>
          </a:xfrm>
          <a:prstGeom prst="line">
            <a:avLst/>
          </a:prstGeom>
          <a:ln w="15875">
            <a:solidFill>
              <a:srgbClr val="0070C0"/>
            </a:solidFill>
            <a:prstDash val="solid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Gerade Verbindung 132"/>
          <p:cNvCxnSpPr/>
          <p:nvPr/>
        </p:nvCxnSpPr>
        <p:spPr>
          <a:xfrm>
            <a:off x="4597054" y="4626864"/>
            <a:ext cx="347472" cy="0"/>
          </a:xfrm>
          <a:prstGeom prst="line">
            <a:avLst/>
          </a:prstGeom>
          <a:ln w="15875">
            <a:solidFill>
              <a:srgbClr val="0070C0"/>
            </a:solidFill>
            <a:prstDash val="solid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Gerade Verbindung 134"/>
          <p:cNvCxnSpPr/>
          <p:nvPr/>
        </p:nvCxnSpPr>
        <p:spPr>
          <a:xfrm>
            <a:off x="4599432" y="4118758"/>
            <a:ext cx="347472" cy="0"/>
          </a:xfrm>
          <a:prstGeom prst="line">
            <a:avLst/>
          </a:prstGeom>
          <a:ln w="15875">
            <a:solidFill>
              <a:srgbClr val="0070C0"/>
            </a:solidFill>
            <a:prstDash val="soli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7" name="Rectangle 57"/>
          <p:cNvSpPr/>
          <p:nvPr/>
        </p:nvSpPr>
        <p:spPr>
          <a:xfrm rot="16200000">
            <a:off x="4319605" y="4504639"/>
            <a:ext cx="1656618" cy="42926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NIM to ECL </a:t>
            </a:r>
            <a:r>
              <a:rPr lang="en-US" sz="1050" dirty="0" smtClean="0">
                <a:solidFill>
                  <a:schemeClr val="tx1"/>
                </a:solidFill>
              </a:rPr>
              <a:t>(</a:t>
            </a:r>
            <a:r>
              <a:rPr lang="de-DE" sz="1050" dirty="0" err="1">
                <a:solidFill>
                  <a:schemeClr val="tx1"/>
                </a:solidFill>
              </a:rPr>
              <a:t>LeCroy</a:t>
            </a:r>
            <a:r>
              <a:rPr lang="de-DE" sz="1050" dirty="0">
                <a:solidFill>
                  <a:schemeClr val="tx1"/>
                </a:solidFill>
              </a:rPr>
              <a:t> 4616</a:t>
            </a:r>
            <a:r>
              <a:rPr lang="en-US" sz="1050" dirty="0" smtClean="0">
                <a:solidFill>
                  <a:schemeClr val="tx1"/>
                </a:solidFill>
              </a:rPr>
              <a:t>)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144" name="Gerade Verbindung 143"/>
          <p:cNvCxnSpPr/>
          <p:nvPr/>
        </p:nvCxnSpPr>
        <p:spPr>
          <a:xfrm>
            <a:off x="5380118" y="4114800"/>
            <a:ext cx="268915" cy="0"/>
          </a:xfrm>
          <a:prstGeom prst="line">
            <a:avLst/>
          </a:prstGeom>
          <a:ln w="15875">
            <a:solidFill>
              <a:srgbClr val="0070C0"/>
            </a:solidFill>
            <a:prstDash val="dash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Gerade Verbindung 144"/>
          <p:cNvCxnSpPr/>
          <p:nvPr/>
        </p:nvCxnSpPr>
        <p:spPr>
          <a:xfrm>
            <a:off x="5363785" y="4626864"/>
            <a:ext cx="289973" cy="0"/>
          </a:xfrm>
          <a:prstGeom prst="line">
            <a:avLst/>
          </a:prstGeom>
          <a:ln w="15875">
            <a:solidFill>
              <a:srgbClr val="0070C0"/>
            </a:solidFill>
            <a:prstDash val="dashDot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Gerade Verbindung 146"/>
          <p:cNvCxnSpPr/>
          <p:nvPr/>
        </p:nvCxnSpPr>
        <p:spPr>
          <a:xfrm>
            <a:off x="5358053" y="5198301"/>
            <a:ext cx="269314" cy="0"/>
          </a:xfrm>
          <a:prstGeom prst="line">
            <a:avLst/>
          </a:prstGeom>
          <a:ln w="15875">
            <a:solidFill>
              <a:srgbClr val="0070C0"/>
            </a:solidFill>
            <a:prstDash val="dashDot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Gerade Verbindung mit Pfeil 133"/>
          <p:cNvCxnSpPr/>
          <p:nvPr/>
        </p:nvCxnSpPr>
        <p:spPr>
          <a:xfrm>
            <a:off x="1766818" y="492791"/>
            <a:ext cx="2347982" cy="0"/>
          </a:xfrm>
          <a:prstGeom prst="straightConnector1">
            <a:avLst/>
          </a:prstGeom>
          <a:ln w="15875">
            <a:solidFill>
              <a:srgbClr val="0070C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37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08"/>
          <p:cNvSpPr txBox="1"/>
          <p:nvPr/>
        </p:nvSpPr>
        <p:spPr>
          <a:xfrm>
            <a:off x="177825" y="2331880"/>
            <a:ext cx="1124262" cy="4154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ADC </a:t>
            </a:r>
            <a:r>
              <a:rPr lang="en-US" sz="1050" dirty="0" smtClean="0"/>
              <a:t>Gate</a:t>
            </a:r>
          </a:p>
          <a:p>
            <a:pPr algn="ctr"/>
            <a:r>
              <a:rPr lang="en-US" sz="1050" dirty="0" smtClean="0"/>
              <a:t>from TM</a:t>
            </a:r>
            <a:endParaRPr lang="en-US" sz="1050" dirty="0"/>
          </a:p>
        </p:txBody>
      </p:sp>
      <p:sp>
        <p:nvSpPr>
          <p:cNvPr id="6" name="TextBox 508"/>
          <p:cNvSpPr txBox="1"/>
          <p:nvPr/>
        </p:nvSpPr>
        <p:spPr>
          <a:xfrm>
            <a:off x="177825" y="5125173"/>
            <a:ext cx="1019274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Scaler </a:t>
            </a:r>
            <a:r>
              <a:rPr lang="en-US" sz="1050" dirty="0" smtClean="0"/>
              <a:t>Clear/Gate</a:t>
            </a:r>
          </a:p>
          <a:p>
            <a:pPr algn="ctr"/>
            <a:r>
              <a:rPr lang="en-US" sz="1050" dirty="0"/>
              <a:t>f</a:t>
            </a:r>
            <a:r>
              <a:rPr lang="en-US" sz="1050" dirty="0" smtClean="0"/>
              <a:t>rom TM</a:t>
            </a:r>
            <a:endParaRPr lang="en-US" sz="1050" dirty="0"/>
          </a:p>
        </p:txBody>
      </p:sp>
      <p:cxnSp>
        <p:nvCxnSpPr>
          <p:cNvPr id="7" name="Gerade Verbindung 6"/>
          <p:cNvCxnSpPr>
            <a:stCxn id="4" idx="3"/>
            <a:endCxn id="10" idx="1"/>
          </p:cNvCxnSpPr>
          <p:nvPr/>
        </p:nvCxnSpPr>
        <p:spPr>
          <a:xfrm flipV="1">
            <a:off x="1302087" y="2532980"/>
            <a:ext cx="308635" cy="6649"/>
          </a:xfrm>
          <a:prstGeom prst="line">
            <a:avLst/>
          </a:prstGeom>
          <a:ln w="15875">
            <a:solidFill>
              <a:schemeClr val="tx1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0" y="163043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Flow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smtClean="0"/>
              <a:t>ADC </a:t>
            </a:r>
            <a:r>
              <a:rPr lang="de-DE" sz="2000" dirty="0" err="1" smtClean="0"/>
              <a:t>gate</a:t>
            </a:r>
            <a:r>
              <a:rPr lang="de-DE" sz="2000" dirty="0" smtClean="0"/>
              <a:t>, TDC </a:t>
            </a:r>
            <a:r>
              <a:rPr lang="de-DE" sz="2000" dirty="0" err="1" smtClean="0"/>
              <a:t>stop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scaler</a:t>
            </a:r>
            <a:r>
              <a:rPr lang="de-DE" sz="2000" dirty="0" smtClean="0"/>
              <a:t> </a:t>
            </a:r>
            <a:r>
              <a:rPr lang="de-DE" sz="2000" dirty="0" err="1"/>
              <a:t>signals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both</a:t>
            </a:r>
            <a:r>
              <a:rPr lang="de-DE" sz="2000" dirty="0"/>
              <a:t> </a:t>
            </a:r>
            <a:r>
              <a:rPr lang="de-DE" sz="2000" dirty="0" err="1"/>
              <a:t>arms</a:t>
            </a:r>
            <a:endParaRPr lang="de-DE" sz="2000" dirty="0"/>
          </a:p>
        </p:txBody>
      </p:sp>
      <p:sp>
        <p:nvSpPr>
          <p:cNvPr id="10" name="Rechteck 9"/>
          <p:cNvSpPr/>
          <p:nvPr/>
        </p:nvSpPr>
        <p:spPr>
          <a:xfrm>
            <a:off x="1610722" y="2230763"/>
            <a:ext cx="1231765" cy="60443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/>
              <a:t>L</a:t>
            </a:r>
            <a:r>
              <a:rPr lang="de-DE" sz="1050" dirty="0">
                <a:solidFill>
                  <a:schemeClr val="tx1"/>
                </a:solidFill>
              </a:rPr>
              <a:t>ECL -&gt; NIM (</a:t>
            </a:r>
            <a:r>
              <a:rPr lang="de-DE" sz="1050" dirty="0" err="1">
                <a:solidFill>
                  <a:schemeClr val="tx1"/>
                </a:solidFill>
              </a:rPr>
              <a:t>LeCroy</a:t>
            </a:r>
            <a:r>
              <a:rPr lang="de-DE" sz="1050" dirty="0">
                <a:solidFill>
                  <a:schemeClr val="tx1"/>
                </a:solidFill>
              </a:rPr>
              <a:t> 4616)  </a:t>
            </a:r>
            <a:endParaRPr lang="de-DE" sz="1050" dirty="0"/>
          </a:p>
        </p:txBody>
      </p:sp>
      <p:sp>
        <p:nvSpPr>
          <p:cNvPr id="13" name="Rechteck 12"/>
          <p:cNvSpPr/>
          <p:nvPr/>
        </p:nvSpPr>
        <p:spPr>
          <a:xfrm>
            <a:off x="3295758" y="914595"/>
            <a:ext cx="1313306" cy="81170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</a:rPr>
              <a:t>Delay </a:t>
            </a:r>
            <a:r>
              <a:rPr lang="de-DE" sz="1050">
                <a:solidFill>
                  <a:schemeClr val="tx1"/>
                </a:solidFill>
              </a:rPr>
              <a:t>Generator / Dual Gate Generator</a:t>
            </a:r>
            <a:endParaRPr lang="de-DE" sz="1050" dirty="0">
              <a:solidFill>
                <a:schemeClr val="tx1"/>
              </a:solidFill>
            </a:endParaRPr>
          </a:p>
        </p:txBody>
      </p:sp>
      <p:cxnSp>
        <p:nvCxnSpPr>
          <p:cNvPr id="16" name="Gerade Verbindung 15"/>
          <p:cNvCxnSpPr>
            <a:stCxn id="10" idx="3"/>
            <a:endCxn id="13" idx="1"/>
          </p:cNvCxnSpPr>
          <p:nvPr/>
        </p:nvCxnSpPr>
        <p:spPr>
          <a:xfrm flipV="1">
            <a:off x="2842487" y="1320451"/>
            <a:ext cx="453273" cy="1212531"/>
          </a:xfrm>
          <a:prstGeom prst="line">
            <a:avLst/>
          </a:prstGeom>
          <a:ln w="15875">
            <a:solidFill>
              <a:schemeClr val="tx1"/>
            </a:solidFill>
            <a:prstDash val="soli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>
            <a:stCxn id="10" idx="3"/>
            <a:endCxn id="24" idx="1"/>
          </p:cNvCxnSpPr>
          <p:nvPr/>
        </p:nvCxnSpPr>
        <p:spPr>
          <a:xfrm>
            <a:off x="2842487" y="2532982"/>
            <a:ext cx="449797" cy="1034929"/>
          </a:xfrm>
          <a:prstGeom prst="line">
            <a:avLst/>
          </a:prstGeom>
          <a:ln w="15875">
            <a:solidFill>
              <a:schemeClr val="tx1"/>
            </a:solidFill>
            <a:prstDash val="soli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hteck 23"/>
          <p:cNvSpPr/>
          <p:nvPr/>
        </p:nvSpPr>
        <p:spPr>
          <a:xfrm>
            <a:off x="3292282" y="3201269"/>
            <a:ext cx="1313306" cy="73328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</a:rPr>
              <a:t>Delay </a:t>
            </a:r>
            <a:r>
              <a:rPr lang="de-DE" sz="1050">
                <a:solidFill>
                  <a:schemeClr val="tx1"/>
                </a:solidFill>
              </a:rPr>
              <a:t>Generator / Dual Gate Generator</a:t>
            </a:r>
            <a:endParaRPr lang="de-DE" sz="1050" dirty="0">
              <a:solidFill>
                <a:schemeClr val="tx1"/>
              </a:solidFill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6789266" y="1018231"/>
            <a:ext cx="1231765" cy="60443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/>
              <a:t>L</a:t>
            </a:r>
            <a:r>
              <a:rPr lang="de-DE" sz="1050" dirty="0">
                <a:solidFill>
                  <a:schemeClr val="tx1"/>
                </a:solidFill>
              </a:rPr>
              <a:t>NIM -&gt; ECL (</a:t>
            </a:r>
            <a:r>
              <a:rPr lang="de-DE" sz="1050" dirty="0" err="1">
                <a:solidFill>
                  <a:schemeClr val="tx1"/>
                </a:solidFill>
              </a:rPr>
              <a:t>LeCroy</a:t>
            </a:r>
            <a:r>
              <a:rPr lang="de-DE" sz="1050" dirty="0">
                <a:solidFill>
                  <a:schemeClr val="tx1"/>
                </a:solidFill>
              </a:rPr>
              <a:t> 4616)  </a:t>
            </a:r>
            <a:endParaRPr lang="de-DE" sz="1050" dirty="0"/>
          </a:p>
        </p:txBody>
      </p:sp>
      <p:sp>
        <p:nvSpPr>
          <p:cNvPr id="30" name="Rechteck 29"/>
          <p:cNvSpPr/>
          <p:nvPr/>
        </p:nvSpPr>
        <p:spPr>
          <a:xfrm>
            <a:off x="5042511" y="953809"/>
            <a:ext cx="1313306" cy="73328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 smtClean="0">
                <a:solidFill>
                  <a:schemeClr val="tx1"/>
                </a:solidFill>
              </a:rPr>
              <a:t>Quad </a:t>
            </a:r>
            <a:r>
              <a:rPr lang="de-DE" sz="1050" dirty="0" err="1" smtClean="0">
                <a:solidFill>
                  <a:schemeClr val="tx1"/>
                </a:solidFill>
              </a:rPr>
              <a:t>Logic</a:t>
            </a:r>
            <a:r>
              <a:rPr lang="de-DE" sz="1050" dirty="0" smtClean="0">
                <a:solidFill>
                  <a:schemeClr val="tx1"/>
                </a:solidFill>
              </a:rPr>
              <a:t> </a:t>
            </a:r>
            <a:r>
              <a:rPr lang="de-DE" sz="1050" dirty="0" err="1" smtClean="0">
                <a:solidFill>
                  <a:schemeClr val="tx1"/>
                </a:solidFill>
              </a:rPr>
              <a:t>for</a:t>
            </a:r>
            <a:r>
              <a:rPr lang="de-DE" sz="1050" dirty="0" smtClean="0">
                <a:solidFill>
                  <a:schemeClr val="tx1"/>
                </a:solidFill>
              </a:rPr>
              <a:t> </a:t>
            </a:r>
            <a:r>
              <a:rPr lang="de-DE" sz="1050" dirty="0" err="1" smtClean="0">
                <a:solidFill>
                  <a:schemeClr val="tx1"/>
                </a:solidFill>
              </a:rPr>
              <a:t>width</a:t>
            </a:r>
            <a:r>
              <a:rPr lang="de-DE" sz="1050" dirty="0" smtClean="0">
                <a:solidFill>
                  <a:schemeClr val="tx1"/>
                </a:solidFill>
              </a:rPr>
              <a:t> </a:t>
            </a:r>
            <a:r>
              <a:rPr lang="de-DE" sz="1050" dirty="0" err="1" smtClean="0">
                <a:solidFill>
                  <a:schemeClr val="tx1"/>
                </a:solidFill>
              </a:rPr>
              <a:t>adjustmen</a:t>
            </a:r>
            <a:r>
              <a:rPr lang="de-DE" sz="1050" dirty="0" smtClean="0">
                <a:solidFill>
                  <a:schemeClr val="tx1"/>
                </a:solidFill>
              </a:rPr>
              <a:t> </a:t>
            </a:r>
            <a:r>
              <a:rPr lang="de-DE" sz="1050" dirty="0" err="1" smtClean="0">
                <a:solidFill>
                  <a:schemeClr val="tx1"/>
                </a:solidFill>
              </a:rPr>
              <a:t>and</a:t>
            </a:r>
            <a:r>
              <a:rPr lang="de-DE" sz="1050" dirty="0" smtClean="0">
                <a:solidFill>
                  <a:schemeClr val="tx1"/>
                </a:solidFill>
              </a:rPr>
              <a:t> </a:t>
            </a:r>
            <a:r>
              <a:rPr lang="de-DE" sz="1050" dirty="0" err="1" smtClean="0">
                <a:solidFill>
                  <a:schemeClr val="tx1"/>
                </a:solidFill>
              </a:rPr>
              <a:t>signal</a:t>
            </a:r>
            <a:r>
              <a:rPr lang="de-DE" sz="1050" dirty="0" smtClean="0">
                <a:solidFill>
                  <a:schemeClr val="tx1"/>
                </a:solidFill>
              </a:rPr>
              <a:t> </a:t>
            </a:r>
            <a:r>
              <a:rPr lang="de-DE" sz="1050" dirty="0" err="1" smtClean="0">
                <a:solidFill>
                  <a:schemeClr val="tx1"/>
                </a:solidFill>
              </a:rPr>
              <a:t>splitting</a:t>
            </a:r>
            <a:endParaRPr lang="de-DE" sz="1050" dirty="0">
              <a:solidFill>
                <a:schemeClr val="tx1"/>
              </a:solidFill>
            </a:endParaRPr>
          </a:p>
        </p:txBody>
      </p:sp>
      <p:cxnSp>
        <p:nvCxnSpPr>
          <p:cNvPr id="48" name="Gerade Verbindung 47"/>
          <p:cNvCxnSpPr>
            <a:stCxn id="13" idx="3"/>
            <a:endCxn id="30" idx="1"/>
          </p:cNvCxnSpPr>
          <p:nvPr/>
        </p:nvCxnSpPr>
        <p:spPr>
          <a:xfrm>
            <a:off x="4609066" y="1320449"/>
            <a:ext cx="433447" cy="0"/>
          </a:xfrm>
          <a:prstGeom prst="line">
            <a:avLst/>
          </a:prstGeom>
          <a:ln w="15875">
            <a:solidFill>
              <a:schemeClr val="tx1"/>
            </a:solidFill>
            <a:prstDash val="soli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51"/>
          <p:cNvCxnSpPr>
            <a:stCxn id="30" idx="3"/>
            <a:endCxn id="29" idx="1"/>
          </p:cNvCxnSpPr>
          <p:nvPr/>
        </p:nvCxnSpPr>
        <p:spPr>
          <a:xfrm flipV="1">
            <a:off x="6355819" y="1320450"/>
            <a:ext cx="433447" cy="1"/>
          </a:xfrm>
          <a:prstGeom prst="line">
            <a:avLst/>
          </a:prstGeom>
          <a:ln w="15875">
            <a:solidFill>
              <a:schemeClr val="tx1"/>
            </a:solidFill>
            <a:prstDash val="soli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Rechteck 55"/>
          <p:cNvSpPr/>
          <p:nvPr/>
        </p:nvSpPr>
        <p:spPr>
          <a:xfrm>
            <a:off x="6790408" y="1902157"/>
            <a:ext cx="1231765" cy="60443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/>
              <a:t>L</a:t>
            </a:r>
            <a:r>
              <a:rPr lang="de-DE" sz="1050" dirty="0">
                <a:solidFill>
                  <a:schemeClr val="tx1"/>
                </a:solidFill>
              </a:rPr>
              <a:t>NIM -&gt; ECL (</a:t>
            </a:r>
            <a:r>
              <a:rPr lang="de-DE" sz="1050" dirty="0" err="1">
                <a:solidFill>
                  <a:schemeClr val="tx1"/>
                </a:solidFill>
              </a:rPr>
              <a:t>LeCroy</a:t>
            </a:r>
            <a:r>
              <a:rPr lang="de-DE" sz="1050" dirty="0">
                <a:solidFill>
                  <a:schemeClr val="tx1"/>
                </a:solidFill>
              </a:rPr>
              <a:t> 4616)  </a:t>
            </a:r>
            <a:endParaRPr lang="de-DE" sz="1050" dirty="0"/>
          </a:p>
        </p:txBody>
      </p:sp>
      <p:sp>
        <p:nvSpPr>
          <p:cNvPr id="57" name="Rechteck 56"/>
          <p:cNvSpPr/>
          <p:nvPr/>
        </p:nvSpPr>
        <p:spPr>
          <a:xfrm>
            <a:off x="5046835" y="1840452"/>
            <a:ext cx="1313306" cy="73328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 err="1" smtClean="0">
                <a:solidFill>
                  <a:schemeClr val="tx1"/>
                </a:solidFill>
              </a:rPr>
              <a:t>Discriminator</a:t>
            </a:r>
            <a:r>
              <a:rPr lang="de-DE" sz="1050" dirty="0" smtClean="0">
                <a:solidFill>
                  <a:schemeClr val="tx1"/>
                </a:solidFill>
              </a:rPr>
              <a:t> </a:t>
            </a:r>
            <a:r>
              <a:rPr lang="de-DE" sz="1050" dirty="0" err="1" smtClean="0">
                <a:solidFill>
                  <a:schemeClr val="tx1"/>
                </a:solidFill>
              </a:rPr>
              <a:t>for</a:t>
            </a:r>
            <a:r>
              <a:rPr lang="de-DE" sz="1050" dirty="0" smtClean="0">
                <a:solidFill>
                  <a:schemeClr val="tx1"/>
                </a:solidFill>
              </a:rPr>
              <a:t>  </a:t>
            </a:r>
            <a:r>
              <a:rPr lang="de-DE" sz="1050" dirty="0" err="1">
                <a:solidFill>
                  <a:schemeClr val="tx1"/>
                </a:solidFill>
              </a:rPr>
              <a:t>width</a:t>
            </a:r>
            <a:r>
              <a:rPr lang="de-DE" sz="1050" dirty="0">
                <a:solidFill>
                  <a:schemeClr val="tx1"/>
                </a:solidFill>
              </a:rPr>
              <a:t> </a:t>
            </a:r>
            <a:r>
              <a:rPr lang="de-DE" sz="1050" dirty="0" err="1">
                <a:solidFill>
                  <a:schemeClr val="tx1"/>
                </a:solidFill>
              </a:rPr>
              <a:t>adjustment</a:t>
            </a:r>
            <a:endParaRPr lang="de-DE" sz="1050" dirty="0">
              <a:solidFill>
                <a:schemeClr val="tx1"/>
              </a:solidFill>
            </a:endParaRPr>
          </a:p>
        </p:txBody>
      </p:sp>
      <p:cxnSp>
        <p:nvCxnSpPr>
          <p:cNvPr id="58" name="Gerade Verbindung 57"/>
          <p:cNvCxnSpPr/>
          <p:nvPr/>
        </p:nvCxnSpPr>
        <p:spPr>
          <a:xfrm>
            <a:off x="4836160" y="2225040"/>
            <a:ext cx="212786" cy="538"/>
          </a:xfrm>
          <a:prstGeom prst="line">
            <a:avLst/>
          </a:prstGeom>
          <a:ln w="15875">
            <a:solidFill>
              <a:schemeClr val="tx1"/>
            </a:solidFill>
            <a:prstDash val="soli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58"/>
          <p:cNvCxnSpPr>
            <a:endCxn id="56" idx="1"/>
          </p:cNvCxnSpPr>
          <p:nvPr/>
        </p:nvCxnSpPr>
        <p:spPr>
          <a:xfrm flipV="1">
            <a:off x="6375641" y="2204376"/>
            <a:ext cx="414767" cy="2719"/>
          </a:xfrm>
          <a:prstGeom prst="line">
            <a:avLst/>
          </a:prstGeom>
          <a:ln w="15875">
            <a:solidFill>
              <a:schemeClr val="tx1"/>
            </a:solidFill>
            <a:prstDash val="soli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60"/>
          <p:cNvCxnSpPr>
            <a:stCxn id="29" idx="3"/>
          </p:cNvCxnSpPr>
          <p:nvPr/>
        </p:nvCxnSpPr>
        <p:spPr>
          <a:xfrm flipV="1">
            <a:off x="8021031" y="1320449"/>
            <a:ext cx="267657" cy="1"/>
          </a:xfrm>
          <a:prstGeom prst="line">
            <a:avLst/>
          </a:prstGeom>
          <a:ln w="15875">
            <a:solidFill>
              <a:schemeClr val="tx1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61"/>
          <p:cNvCxnSpPr>
            <a:stCxn id="56" idx="3"/>
          </p:cNvCxnSpPr>
          <p:nvPr/>
        </p:nvCxnSpPr>
        <p:spPr>
          <a:xfrm>
            <a:off x="8022173" y="2204374"/>
            <a:ext cx="268389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feld 66"/>
          <p:cNvSpPr txBox="1"/>
          <p:nvPr/>
        </p:nvSpPr>
        <p:spPr>
          <a:xfrm>
            <a:off x="8288686" y="1086751"/>
            <a:ext cx="85531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/>
              <a:t>Gate </a:t>
            </a:r>
            <a:r>
              <a:rPr lang="de-DE" sz="1050" dirty="0" err="1"/>
              <a:t>for</a:t>
            </a:r>
            <a:r>
              <a:rPr lang="de-DE" sz="1050" dirty="0"/>
              <a:t> all FB ADCs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8288686" y="1929512"/>
            <a:ext cx="85531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/>
              <a:t>Gate </a:t>
            </a:r>
            <a:r>
              <a:rPr lang="de-DE" sz="1050" dirty="0" err="1"/>
              <a:t>for</a:t>
            </a:r>
            <a:r>
              <a:rPr lang="de-DE" sz="1050" dirty="0"/>
              <a:t> Raster/BPM ADC</a:t>
            </a:r>
          </a:p>
        </p:txBody>
      </p:sp>
      <p:sp>
        <p:nvSpPr>
          <p:cNvPr id="74" name="Rechteck 73"/>
          <p:cNvSpPr/>
          <p:nvPr/>
        </p:nvSpPr>
        <p:spPr>
          <a:xfrm>
            <a:off x="6776038" y="2884781"/>
            <a:ext cx="1231765" cy="60443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/>
              <a:t>L</a:t>
            </a:r>
            <a:r>
              <a:rPr lang="de-DE" sz="1050" dirty="0">
                <a:solidFill>
                  <a:schemeClr val="tx1"/>
                </a:solidFill>
              </a:rPr>
              <a:t>NIM -&gt; ECL (</a:t>
            </a:r>
            <a:r>
              <a:rPr lang="de-DE" sz="1050" dirty="0" err="1">
                <a:solidFill>
                  <a:schemeClr val="tx1"/>
                </a:solidFill>
              </a:rPr>
              <a:t>LeCroy</a:t>
            </a:r>
            <a:r>
              <a:rPr lang="de-DE" sz="1050" dirty="0">
                <a:solidFill>
                  <a:schemeClr val="tx1"/>
                </a:solidFill>
              </a:rPr>
              <a:t> 4616)  </a:t>
            </a:r>
            <a:endParaRPr lang="de-DE" sz="1050" dirty="0"/>
          </a:p>
        </p:txBody>
      </p:sp>
      <p:cxnSp>
        <p:nvCxnSpPr>
          <p:cNvPr id="75" name="Gerade Verbindung 74"/>
          <p:cNvCxnSpPr>
            <a:endCxn id="77" idx="1"/>
          </p:cNvCxnSpPr>
          <p:nvPr/>
        </p:nvCxnSpPr>
        <p:spPr>
          <a:xfrm flipV="1">
            <a:off x="4625858" y="3567908"/>
            <a:ext cx="418436" cy="2718"/>
          </a:xfrm>
          <a:prstGeom prst="line">
            <a:avLst/>
          </a:prstGeom>
          <a:ln w="15875">
            <a:solidFill>
              <a:schemeClr val="tx1"/>
            </a:solidFill>
            <a:prstDash val="soli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75"/>
          <p:cNvCxnSpPr>
            <a:stCxn id="77" idx="3"/>
            <a:endCxn id="74" idx="1"/>
          </p:cNvCxnSpPr>
          <p:nvPr/>
        </p:nvCxnSpPr>
        <p:spPr>
          <a:xfrm flipV="1">
            <a:off x="6357600" y="3186998"/>
            <a:ext cx="418436" cy="380910"/>
          </a:xfrm>
          <a:prstGeom prst="line">
            <a:avLst/>
          </a:prstGeom>
          <a:ln w="15875">
            <a:solidFill>
              <a:schemeClr val="tx1"/>
            </a:solidFill>
            <a:prstDash val="soli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hteck 76"/>
          <p:cNvSpPr/>
          <p:nvPr/>
        </p:nvSpPr>
        <p:spPr>
          <a:xfrm>
            <a:off x="5044294" y="3201268"/>
            <a:ext cx="1313306" cy="73328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 err="1">
                <a:solidFill>
                  <a:schemeClr val="tx1"/>
                </a:solidFill>
              </a:rPr>
              <a:t>Discriminator</a:t>
            </a:r>
            <a:r>
              <a:rPr lang="de-DE" sz="1050" dirty="0">
                <a:solidFill>
                  <a:schemeClr val="tx1"/>
                </a:solidFill>
              </a:rPr>
              <a:t> </a:t>
            </a:r>
            <a:r>
              <a:rPr lang="de-DE" sz="1050" dirty="0" err="1">
                <a:solidFill>
                  <a:schemeClr val="tx1"/>
                </a:solidFill>
              </a:rPr>
              <a:t>for</a:t>
            </a:r>
            <a:r>
              <a:rPr lang="de-DE" sz="1050" dirty="0">
                <a:solidFill>
                  <a:schemeClr val="tx1"/>
                </a:solidFill>
              </a:rPr>
              <a:t> </a:t>
            </a:r>
            <a:r>
              <a:rPr lang="de-DE" sz="1050" dirty="0" err="1">
                <a:solidFill>
                  <a:schemeClr val="tx1"/>
                </a:solidFill>
              </a:rPr>
              <a:t>width</a:t>
            </a:r>
            <a:r>
              <a:rPr lang="de-DE" sz="1050" dirty="0">
                <a:solidFill>
                  <a:schemeClr val="tx1"/>
                </a:solidFill>
              </a:rPr>
              <a:t> </a:t>
            </a:r>
            <a:r>
              <a:rPr lang="de-DE" sz="1050" dirty="0" err="1" smtClean="0">
                <a:solidFill>
                  <a:schemeClr val="tx1"/>
                </a:solidFill>
              </a:rPr>
              <a:t>and</a:t>
            </a:r>
            <a:r>
              <a:rPr lang="de-DE" sz="1050" dirty="0" smtClean="0">
                <a:solidFill>
                  <a:schemeClr val="tx1"/>
                </a:solidFill>
              </a:rPr>
              <a:t> </a:t>
            </a:r>
            <a:r>
              <a:rPr lang="de-DE" sz="1050" dirty="0" err="1" smtClean="0">
                <a:solidFill>
                  <a:schemeClr val="tx1"/>
                </a:solidFill>
              </a:rPr>
              <a:t>signal</a:t>
            </a:r>
            <a:r>
              <a:rPr lang="de-DE" sz="1050" dirty="0" smtClean="0">
                <a:solidFill>
                  <a:schemeClr val="tx1"/>
                </a:solidFill>
              </a:rPr>
              <a:t> </a:t>
            </a:r>
            <a:r>
              <a:rPr lang="de-DE" sz="1050" dirty="0" err="1" smtClean="0">
                <a:solidFill>
                  <a:schemeClr val="tx1"/>
                </a:solidFill>
              </a:rPr>
              <a:t>splitting</a:t>
            </a:r>
            <a:r>
              <a:rPr lang="de-DE" sz="1050" dirty="0" smtClean="0">
                <a:solidFill>
                  <a:schemeClr val="tx1"/>
                </a:solidFill>
              </a:rPr>
              <a:t> </a:t>
            </a:r>
            <a:endParaRPr lang="de-DE" sz="1050" dirty="0">
              <a:solidFill>
                <a:schemeClr val="tx1"/>
              </a:solidFill>
            </a:endParaRPr>
          </a:p>
        </p:txBody>
      </p:sp>
      <p:sp>
        <p:nvSpPr>
          <p:cNvPr id="82" name="Rechteck 81"/>
          <p:cNvSpPr/>
          <p:nvPr/>
        </p:nvSpPr>
        <p:spPr>
          <a:xfrm>
            <a:off x="6776037" y="3696852"/>
            <a:ext cx="1231765" cy="60443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/>
              <a:t>L</a:t>
            </a:r>
            <a:r>
              <a:rPr lang="de-DE" sz="1050" dirty="0">
                <a:solidFill>
                  <a:schemeClr val="tx1"/>
                </a:solidFill>
              </a:rPr>
              <a:t>NIM -&gt; ECL (</a:t>
            </a:r>
            <a:r>
              <a:rPr lang="de-DE" sz="1050" dirty="0" err="1">
                <a:solidFill>
                  <a:schemeClr val="tx1"/>
                </a:solidFill>
              </a:rPr>
              <a:t>LeCroy</a:t>
            </a:r>
            <a:r>
              <a:rPr lang="de-DE" sz="1050" dirty="0">
                <a:solidFill>
                  <a:schemeClr val="tx1"/>
                </a:solidFill>
              </a:rPr>
              <a:t> 4616)  </a:t>
            </a:r>
            <a:endParaRPr lang="de-DE" sz="1050" dirty="0"/>
          </a:p>
        </p:txBody>
      </p:sp>
      <p:cxnSp>
        <p:nvCxnSpPr>
          <p:cNvPr id="83" name="Gerade Verbindung 82"/>
          <p:cNvCxnSpPr>
            <a:stCxn id="77" idx="3"/>
            <a:endCxn id="82" idx="1"/>
          </p:cNvCxnSpPr>
          <p:nvPr/>
        </p:nvCxnSpPr>
        <p:spPr>
          <a:xfrm>
            <a:off x="6357602" y="3567910"/>
            <a:ext cx="418435" cy="431161"/>
          </a:xfrm>
          <a:prstGeom prst="line">
            <a:avLst/>
          </a:prstGeom>
          <a:ln w="15875">
            <a:solidFill>
              <a:schemeClr val="tx1"/>
            </a:solidFill>
            <a:prstDash val="soli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88"/>
          <p:cNvCxnSpPr/>
          <p:nvPr/>
        </p:nvCxnSpPr>
        <p:spPr>
          <a:xfrm flipV="1">
            <a:off x="8021031" y="3183230"/>
            <a:ext cx="267657" cy="1"/>
          </a:xfrm>
          <a:prstGeom prst="line">
            <a:avLst/>
          </a:prstGeom>
          <a:ln w="15875">
            <a:solidFill>
              <a:schemeClr val="tx1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Gerade Verbindung 91"/>
          <p:cNvCxnSpPr/>
          <p:nvPr/>
        </p:nvCxnSpPr>
        <p:spPr>
          <a:xfrm flipV="1">
            <a:off x="8026792" y="3999071"/>
            <a:ext cx="267657" cy="1"/>
          </a:xfrm>
          <a:prstGeom prst="line">
            <a:avLst/>
          </a:prstGeom>
          <a:ln w="15875">
            <a:solidFill>
              <a:schemeClr val="tx1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Textfeld 92"/>
          <p:cNvSpPr txBox="1"/>
          <p:nvPr/>
        </p:nvSpPr>
        <p:spPr>
          <a:xfrm>
            <a:off x="8288686" y="2955333"/>
            <a:ext cx="85531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err="1"/>
              <a:t>Stop</a:t>
            </a:r>
            <a:r>
              <a:rPr lang="de-DE" sz="1050" dirty="0"/>
              <a:t> </a:t>
            </a:r>
            <a:r>
              <a:rPr lang="de-DE" sz="1050" dirty="0" err="1"/>
              <a:t>for</a:t>
            </a:r>
            <a:r>
              <a:rPr lang="de-DE" sz="1050" dirty="0"/>
              <a:t> </a:t>
            </a:r>
          </a:p>
          <a:p>
            <a:r>
              <a:rPr lang="de-DE" sz="1050" dirty="0"/>
              <a:t>Top FB TDCs</a:t>
            </a:r>
          </a:p>
        </p:txBody>
      </p:sp>
      <p:sp>
        <p:nvSpPr>
          <p:cNvPr id="94" name="Textfeld 93"/>
          <p:cNvSpPr txBox="1"/>
          <p:nvPr/>
        </p:nvSpPr>
        <p:spPr>
          <a:xfrm>
            <a:off x="8288686" y="3819575"/>
            <a:ext cx="85531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err="1"/>
              <a:t>Stop</a:t>
            </a:r>
            <a:r>
              <a:rPr lang="de-DE" sz="1050" dirty="0"/>
              <a:t> </a:t>
            </a:r>
            <a:r>
              <a:rPr lang="de-DE" sz="1050" dirty="0" err="1"/>
              <a:t>for</a:t>
            </a:r>
            <a:r>
              <a:rPr lang="de-DE" sz="1050" dirty="0"/>
              <a:t> </a:t>
            </a:r>
          </a:p>
          <a:p>
            <a:r>
              <a:rPr lang="de-DE" sz="1050" dirty="0" err="1"/>
              <a:t>Middle</a:t>
            </a:r>
            <a:r>
              <a:rPr lang="de-DE" sz="1050" dirty="0"/>
              <a:t> FB TDCs</a:t>
            </a:r>
          </a:p>
        </p:txBody>
      </p:sp>
      <p:cxnSp>
        <p:nvCxnSpPr>
          <p:cNvPr id="95" name="Gerade Verbindung 94"/>
          <p:cNvCxnSpPr>
            <a:stCxn id="6" idx="3"/>
            <a:endCxn id="98" idx="1"/>
          </p:cNvCxnSpPr>
          <p:nvPr/>
        </p:nvCxnSpPr>
        <p:spPr>
          <a:xfrm flipV="1">
            <a:off x="1197099" y="5409458"/>
            <a:ext cx="433448" cy="4256"/>
          </a:xfrm>
          <a:prstGeom prst="line">
            <a:avLst/>
          </a:prstGeom>
          <a:ln w="15875">
            <a:solidFill>
              <a:schemeClr val="tx1"/>
            </a:solidFill>
            <a:prstDash val="soli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Rechteck 97"/>
          <p:cNvSpPr/>
          <p:nvPr/>
        </p:nvSpPr>
        <p:spPr>
          <a:xfrm>
            <a:off x="1630547" y="5107241"/>
            <a:ext cx="1231765" cy="60443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</a:rPr>
              <a:t>FIFO</a:t>
            </a:r>
          </a:p>
        </p:txBody>
      </p:sp>
      <p:cxnSp>
        <p:nvCxnSpPr>
          <p:cNvPr id="99" name="Gerade Verbindung 98"/>
          <p:cNvCxnSpPr>
            <a:endCxn id="101" idx="1"/>
          </p:cNvCxnSpPr>
          <p:nvPr/>
        </p:nvCxnSpPr>
        <p:spPr>
          <a:xfrm flipV="1">
            <a:off x="2872224" y="5043362"/>
            <a:ext cx="433447" cy="370693"/>
          </a:xfrm>
          <a:prstGeom prst="line">
            <a:avLst/>
          </a:prstGeom>
          <a:ln w="15875">
            <a:solidFill>
              <a:schemeClr val="tx1"/>
            </a:solidFill>
            <a:prstDash val="soli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Gerade Verbindung 99"/>
          <p:cNvCxnSpPr>
            <a:stCxn id="98" idx="3"/>
            <a:endCxn id="102" idx="1"/>
          </p:cNvCxnSpPr>
          <p:nvPr/>
        </p:nvCxnSpPr>
        <p:spPr>
          <a:xfrm>
            <a:off x="2862310" y="5409460"/>
            <a:ext cx="429972" cy="440495"/>
          </a:xfrm>
          <a:prstGeom prst="line">
            <a:avLst/>
          </a:prstGeom>
          <a:ln w="15875">
            <a:solidFill>
              <a:schemeClr val="tx1"/>
            </a:solidFill>
            <a:prstDash val="soli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Rechteck 100"/>
          <p:cNvSpPr/>
          <p:nvPr/>
        </p:nvSpPr>
        <p:spPr>
          <a:xfrm>
            <a:off x="3305671" y="4741143"/>
            <a:ext cx="1231765" cy="60443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</a:rPr>
              <a:t>FIFO</a:t>
            </a:r>
          </a:p>
        </p:txBody>
      </p:sp>
      <p:sp>
        <p:nvSpPr>
          <p:cNvPr id="102" name="Rechteck 101"/>
          <p:cNvSpPr/>
          <p:nvPr/>
        </p:nvSpPr>
        <p:spPr>
          <a:xfrm>
            <a:off x="3292284" y="5547736"/>
            <a:ext cx="1231765" cy="60443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</a:rPr>
              <a:t>FIFO</a:t>
            </a:r>
          </a:p>
        </p:txBody>
      </p:sp>
      <p:cxnSp>
        <p:nvCxnSpPr>
          <p:cNvPr id="110" name="Gerade Verbindung mit Pfeil 109"/>
          <p:cNvCxnSpPr/>
          <p:nvPr/>
        </p:nvCxnSpPr>
        <p:spPr>
          <a:xfrm>
            <a:off x="4537434" y="4960263"/>
            <a:ext cx="725994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Gerade Verbindung mit Pfeil 110"/>
          <p:cNvCxnSpPr/>
          <p:nvPr/>
        </p:nvCxnSpPr>
        <p:spPr>
          <a:xfrm>
            <a:off x="4537434" y="5125616"/>
            <a:ext cx="725994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Gerade Verbindung mit Pfeil 111"/>
          <p:cNvCxnSpPr/>
          <p:nvPr/>
        </p:nvCxnSpPr>
        <p:spPr>
          <a:xfrm>
            <a:off x="4537434" y="5282500"/>
            <a:ext cx="725994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Gerade Verbindung mit Pfeil 112"/>
          <p:cNvCxnSpPr/>
          <p:nvPr/>
        </p:nvCxnSpPr>
        <p:spPr>
          <a:xfrm>
            <a:off x="4537434" y="4809637"/>
            <a:ext cx="725994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Gerade Verbindung mit Pfeil 113"/>
          <p:cNvCxnSpPr/>
          <p:nvPr/>
        </p:nvCxnSpPr>
        <p:spPr>
          <a:xfrm>
            <a:off x="4524047" y="5813426"/>
            <a:ext cx="725994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Gerade Verbindung mit Pfeil 114"/>
          <p:cNvCxnSpPr/>
          <p:nvPr/>
        </p:nvCxnSpPr>
        <p:spPr>
          <a:xfrm>
            <a:off x="4524047" y="5978779"/>
            <a:ext cx="725994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Gerade Verbindung mit Pfeil 115"/>
          <p:cNvCxnSpPr/>
          <p:nvPr/>
        </p:nvCxnSpPr>
        <p:spPr>
          <a:xfrm>
            <a:off x="4524047" y="6135663"/>
            <a:ext cx="725994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Gerade Verbindung mit Pfeil 116"/>
          <p:cNvCxnSpPr/>
          <p:nvPr/>
        </p:nvCxnSpPr>
        <p:spPr>
          <a:xfrm>
            <a:off x="4524047" y="5662800"/>
            <a:ext cx="725994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8" name="Geschweifte Klammer rechts 117"/>
          <p:cNvSpPr/>
          <p:nvPr/>
        </p:nvSpPr>
        <p:spPr>
          <a:xfrm>
            <a:off x="5425440" y="4741145"/>
            <a:ext cx="268224" cy="1501161"/>
          </a:xfrm>
          <a:prstGeom prst="rightBrac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9" name="Textfeld 118"/>
          <p:cNvSpPr txBox="1"/>
          <p:nvPr/>
        </p:nvSpPr>
        <p:spPr>
          <a:xfrm>
            <a:off x="5855676" y="5294838"/>
            <a:ext cx="27693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err="1"/>
              <a:t>One</a:t>
            </a:r>
            <a:r>
              <a:rPr lang="de-DE" sz="1400" dirty="0"/>
              <a:t> </a:t>
            </a:r>
            <a:r>
              <a:rPr lang="de-DE" sz="1400" dirty="0" err="1" smtClean="0"/>
              <a:t>signal</a:t>
            </a:r>
            <a:r>
              <a:rPr lang="de-DE" sz="1400" dirty="0" smtClean="0"/>
              <a:t> </a:t>
            </a:r>
            <a:r>
              <a:rPr lang="de-DE" sz="1400" dirty="0" err="1"/>
              <a:t>for</a:t>
            </a:r>
            <a:r>
              <a:rPr lang="de-DE" sz="1400" dirty="0"/>
              <a:t> </a:t>
            </a:r>
            <a:r>
              <a:rPr lang="de-DE" sz="1400" dirty="0" err="1"/>
              <a:t>each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scalers</a:t>
            </a:r>
            <a:endParaRPr lang="de-DE" sz="1400" dirty="0"/>
          </a:p>
        </p:txBody>
      </p:sp>
      <p:cxnSp>
        <p:nvCxnSpPr>
          <p:cNvPr id="126" name="Gerade Verbindung 125"/>
          <p:cNvCxnSpPr/>
          <p:nvPr/>
        </p:nvCxnSpPr>
        <p:spPr>
          <a:xfrm>
            <a:off x="4825787" y="1585105"/>
            <a:ext cx="212786" cy="538"/>
          </a:xfrm>
          <a:prstGeom prst="line">
            <a:avLst/>
          </a:prstGeom>
          <a:ln w="15875">
            <a:solidFill>
              <a:schemeClr val="tx1"/>
            </a:soli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Gerade Verbindung 128"/>
          <p:cNvCxnSpPr/>
          <p:nvPr/>
        </p:nvCxnSpPr>
        <p:spPr>
          <a:xfrm>
            <a:off x="4825787" y="1585107"/>
            <a:ext cx="0" cy="639935"/>
          </a:xfrm>
          <a:prstGeom prst="line">
            <a:avLst/>
          </a:prstGeom>
          <a:ln w="158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015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1946" y="110602"/>
            <a:ext cx="7471317" cy="678926"/>
          </a:xfrm>
        </p:spPr>
        <p:txBody>
          <a:bodyPr>
            <a:noAutofit/>
          </a:bodyPr>
          <a:lstStyle/>
          <a:p>
            <a:r>
              <a:rPr lang="de-DE" sz="2400" dirty="0" smtClean="0"/>
              <a:t>Trigger </a:t>
            </a:r>
            <a:r>
              <a:rPr lang="de-DE" sz="2400" dirty="0" err="1"/>
              <a:t>Logic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2 DAQ </a:t>
            </a:r>
            <a:r>
              <a:rPr lang="de-DE" sz="2400" dirty="0" err="1" smtClean="0"/>
              <a:t>mode</a:t>
            </a:r>
            <a:r>
              <a:rPr lang="de-DE" sz="2400" dirty="0" smtClean="0"/>
              <a:t> (</a:t>
            </a:r>
            <a:r>
              <a:rPr lang="de-DE" sz="2400" dirty="0" err="1" smtClean="0"/>
              <a:t>single</a:t>
            </a:r>
            <a:r>
              <a:rPr lang="de-DE" sz="2400" dirty="0" smtClean="0"/>
              <a:t> arm </a:t>
            </a:r>
            <a:r>
              <a:rPr lang="de-DE" sz="2400" dirty="0" err="1" smtClean="0"/>
              <a:t>configuration</a:t>
            </a:r>
            <a:r>
              <a:rPr lang="de-DE" sz="2400" dirty="0" smtClean="0"/>
              <a:t>)</a:t>
            </a:r>
            <a:endParaRPr lang="de-DE" sz="2400" dirty="0"/>
          </a:p>
        </p:txBody>
      </p:sp>
      <p:sp>
        <p:nvSpPr>
          <p:cNvPr id="6" name="Textfeld 5"/>
          <p:cNvSpPr txBox="1"/>
          <p:nvPr/>
        </p:nvSpPr>
        <p:spPr>
          <a:xfrm>
            <a:off x="788903" y="5345805"/>
            <a:ext cx="68228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charset="0"/>
              <a:buChar char="•"/>
            </a:pPr>
            <a:r>
              <a:rPr lang="de-DE" dirty="0" err="1">
                <a:solidFill>
                  <a:srgbClr val="FF0000"/>
                </a:solidFill>
              </a:rPr>
              <a:t>Some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of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the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signals</a:t>
            </a:r>
            <a:r>
              <a:rPr lang="de-DE" dirty="0">
                <a:solidFill>
                  <a:srgbClr val="FF0000"/>
                </a:solidFill>
              </a:rPr>
              <a:t> on </a:t>
            </a:r>
            <a:r>
              <a:rPr lang="de-DE" dirty="0" err="1">
                <a:solidFill>
                  <a:srgbClr val="FF0000"/>
                </a:solidFill>
              </a:rPr>
              <a:t>the</a:t>
            </a:r>
            <a:r>
              <a:rPr lang="de-DE" dirty="0">
                <a:solidFill>
                  <a:srgbClr val="FF0000"/>
                </a:solidFill>
              </a:rPr>
              <a:t> RHRS </a:t>
            </a:r>
            <a:r>
              <a:rPr lang="de-DE" dirty="0" err="1">
                <a:solidFill>
                  <a:srgbClr val="FF0000"/>
                </a:solidFill>
              </a:rPr>
              <a:t>have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to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be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delayed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to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be</a:t>
            </a:r>
            <a:r>
              <a:rPr lang="de-DE" dirty="0">
                <a:solidFill>
                  <a:srgbClr val="FF0000"/>
                </a:solidFill>
              </a:rPr>
              <a:t> in time </a:t>
            </a:r>
            <a:r>
              <a:rPr lang="de-DE" dirty="0" err="1">
                <a:solidFill>
                  <a:srgbClr val="FF0000"/>
                </a:solidFill>
              </a:rPr>
              <a:t>with</a:t>
            </a:r>
            <a:r>
              <a:rPr lang="de-DE" dirty="0">
                <a:solidFill>
                  <a:srgbClr val="FF0000"/>
                </a:solidFill>
              </a:rPr>
              <a:t> LHRS </a:t>
            </a:r>
            <a:r>
              <a:rPr lang="de-DE" dirty="0" err="1">
                <a:solidFill>
                  <a:srgbClr val="FF0000"/>
                </a:solidFill>
              </a:rPr>
              <a:t>triggers</a:t>
            </a:r>
            <a:endParaRPr lang="de-DE" dirty="0">
              <a:solidFill>
                <a:srgbClr val="FF0000"/>
              </a:solidFill>
            </a:endParaRPr>
          </a:p>
          <a:p>
            <a:pPr marL="214313" indent="-214313">
              <a:buFont typeface="Arial" charset="0"/>
              <a:buChar char="•"/>
            </a:pPr>
            <a:r>
              <a:rPr lang="de-DE" dirty="0"/>
              <a:t>T1 </a:t>
            </a:r>
            <a:r>
              <a:rPr lang="mr-IN" dirty="0"/>
              <a:t>–</a:t>
            </a:r>
            <a:r>
              <a:rPr lang="de-DE" dirty="0"/>
              <a:t> T3 LHRS </a:t>
            </a:r>
            <a:r>
              <a:rPr lang="de-DE" dirty="0" err="1" smtClean="0"/>
              <a:t>single</a:t>
            </a:r>
            <a:r>
              <a:rPr lang="de-DE" dirty="0" smtClean="0"/>
              <a:t> </a:t>
            </a:r>
            <a:r>
              <a:rPr lang="de-DE" dirty="0" err="1" smtClean="0"/>
              <a:t>triggers</a:t>
            </a:r>
            <a:r>
              <a:rPr lang="de-DE" dirty="0" smtClean="0"/>
              <a:t> </a:t>
            </a:r>
            <a:r>
              <a:rPr lang="de-DE" dirty="0"/>
              <a:t>- </a:t>
            </a:r>
            <a:r>
              <a:rPr lang="de-DE" dirty="0" err="1"/>
              <a:t>similar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all </a:t>
            </a:r>
            <a:r>
              <a:rPr lang="de-DE" dirty="0" err="1"/>
              <a:t>experiments</a:t>
            </a:r>
            <a:endParaRPr lang="de-DE" dirty="0"/>
          </a:p>
          <a:p>
            <a:pPr marL="214313" indent="-214313">
              <a:buFont typeface="Arial" charset="0"/>
              <a:buChar char="•"/>
            </a:pPr>
            <a:r>
              <a:rPr lang="de-DE" dirty="0"/>
              <a:t>T4 </a:t>
            </a:r>
            <a:r>
              <a:rPr lang="mr-IN" dirty="0"/>
              <a:t>–</a:t>
            </a:r>
            <a:r>
              <a:rPr lang="de-DE" dirty="0"/>
              <a:t> T6 RHRS </a:t>
            </a:r>
            <a:r>
              <a:rPr lang="de-DE" dirty="0" err="1" smtClean="0"/>
              <a:t>single</a:t>
            </a:r>
            <a:r>
              <a:rPr lang="de-DE" dirty="0" smtClean="0"/>
              <a:t> </a:t>
            </a:r>
            <a:r>
              <a:rPr lang="de-DE" dirty="0" err="1" smtClean="0"/>
              <a:t>triggers</a:t>
            </a:r>
            <a:endParaRPr lang="de-DE" dirty="0"/>
          </a:p>
        </p:txBody>
      </p:sp>
      <p:sp>
        <p:nvSpPr>
          <p:cNvPr id="12" name="Rectangle 90"/>
          <p:cNvSpPr/>
          <p:nvPr/>
        </p:nvSpPr>
        <p:spPr>
          <a:xfrm>
            <a:off x="2768074" y="1597857"/>
            <a:ext cx="1208423" cy="11578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>
                <a:solidFill>
                  <a:srgbClr val="000000"/>
                </a:solidFill>
              </a:rPr>
              <a:t>NIM </a:t>
            </a:r>
          </a:p>
          <a:p>
            <a:pPr algn="ctr"/>
            <a:r>
              <a:rPr lang="en-US" sz="1350" dirty="0" smtClean="0">
                <a:solidFill>
                  <a:srgbClr val="000000"/>
                </a:solidFill>
              </a:rPr>
              <a:t>Logic</a:t>
            </a:r>
            <a:endParaRPr lang="en-US" sz="1350" dirty="0">
              <a:solidFill>
                <a:srgbClr val="000000"/>
              </a:solidFill>
            </a:endParaRPr>
          </a:p>
        </p:txBody>
      </p:sp>
      <p:sp>
        <p:nvSpPr>
          <p:cNvPr id="13" name="TextBox 91"/>
          <p:cNvSpPr txBox="1"/>
          <p:nvPr/>
        </p:nvSpPr>
        <p:spPr>
          <a:xfrm>
            <a:off x="1078115" y="1908527"/>
            <a:ext cx="939296" cy="6832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1200" dirty="0"/>
              <a:t>S0</a:t>
            </a:r>
          </a:p>
          <a:p>
            <a:pPr algn="r">
              <a:lnSpc>
                <a:spcPct val="80000"/>
              </a:lnSpc>
            </a:pPr>
            <a:r>
              <a:rPr lang="en-US" sz="1200" dirty="0"/>
              <a:t>S2</a:t>
            </a:r>
          </a:p>
          <a:p>
            <a:pPr algn="r">
              <a:lnSpc>
                <a:spcPct val="80000"/>
              </a:lnSpc>
            </a:pPr>
            <a:r>
              <a:rPr lang="en-US" sz="1200" dirty="0" smtClean="0"/>
              <a:t>GC</a:t>
            </a:r>
            <a:endParaRPr lang="en-US" sz="1200" dirty="0"/>
          </a:p>
          <a:p>
            <a:pPr algn="r">
              <a:lnSpc>
                <a:spcPct val="80000"/>
              </a:lnSpc>
            </a:pPr>
            <a:r>
              <a:rPr lang="en-US" sz="1200" dirty="0" smtClean="0"/>
              <a:t>LHRS CLOCK</a:t>
            </a:r>
            <a:endParaRPr lang="en-US" sz="1200" dirty="0"/>
          </a:p>
        </p:txBody>
      </p:sp>
      <p:sp>
        <p:nvSpPr>
          <p:cNvPr id="22" name="Textfeld 21"/>
          <p:cNvSpPr txBox="1"/>
          <p:nvPr/>
        </p:nvSpPr>
        <p:spPr>
          <a:xfrm>
            <a:off x="2768071" y="1281056"/>
            <a:ext cx="120312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50"/>
              <a:t>LHRS</a:t>
            </a:r>
          </a:p>
        </p:txBody>
      </p:sp>
      <p:cxnSp>
        <p:nvCxnSpPr>
          <p:cNvPr id="23" name="Straight Arrow Connector 63"/>
          <p:cNvCxnSpPr/>
          <p:nvPr/>
        </p:nvCxnSpPr>
        <p:spPr>
          <a:xfrm>
            <a:off x="2134238" y="2009515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63"/>
          <p:cNvCxnSpPr/>
          <p:nvPr/>
        </p:nvCxnSpPr>
        <p:spPr>
          <a:xfrm>
            <a:off x="2134238" y="2151986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63"/>
          <p:cNvCxnSpPr/>
          <p:nvPr/>
        </p:nvCxnSpPr>
        <p:spPr>
          <a:xfrm>
            <a:off x="2134238" y="2302956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63"/>
          <p:cNvCxnSpPr/>
          <p:nvPr/>
        </p:nvCxnSpPr>
        <p:spPr>
          <a:xfrm>
            <a:off x="2134238" y="2457978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91"/>
          <p:cNvSpPr txBox="1"/>
          <p:nvPr/>
        </p:nvSpPr>
        <p:spPr>
          <a:xfrm>
            <a:off x="4626245" y="1655466"/>
            <a:ext cx="1805059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50" dirty="0">
                <a:solidFill>
                  <a:srgbClr val="FF0000"/>
                </a:solidFill>
              </a:rPr>
              <a:t>T1: S0 &amp; S2 *</a:t>
            </a:r>
          </a:p>
          <a:p>
            <a:pPr>
              <a:lnSpc>
                <a:spcPct val="80000"/>
              </a:lnSpc>
            </a:pPr>
            <a:r>
              <a:rPr lang="en-US" sz="1050" dirty="0">
                <a:solidFill>
                  <a:srgbClr val="FF0000"/>
                </a:solidFill>
              </a:rPr>
              <a:t>T2 : S0 &amp; S2 </a:t>
            </a:r>
            <a:r>
              <a:rPr lang="en-US" sz="1050" dirty="0" smtClean="0">
                <a:solidFill>
                  <a:srgbClr val="FF0000"/>
                </a:solidFill>
              </a:rPr>
              <a:t>&amp; </a:t>
            </a:r>
            <a:r>
              <a:rPr lang="en-US" sz="1050" dirty="0">
                <a:solidFill>
                  <a:srgbClr val="FF0000"/>
                </a:solidFill>
              </a:rPr>
              <a:t>GC  *</a:t>
            </a:r>
          </a:p>
          <a:p>
            <a:pPr>
              <a:lnSpc>
                <a:spcPct val="80000"/>
              </a:lnSpc>
            </a:pPr>
            <a:r>
              <a:rPr lang="en-US" sz="1050" dirty="0">
                <a:solidFill>
                  <a:srgbClr val="FF0000"/>
                </a:solidFill>
              </a:rPr>
              <a:t>T3 : (S0||S2) </a:t>
            </a:r>
            <a:r>
              <a:rPr lang="en-US" sz="1050" dirty="0" smtClean="0">
                <a:solidFill>
                  <a:srgbClr val="FF0000"/>
                </a:solidFill>
              </a:rPr>
              <a:t>&amp; </a:t>
            </a:r>
            <a:r>
              <a:rPr lang="en-US" sz="1050" dirty="0">
                <a:solidFill>
                  <a:srgbClr val="FF0000"/>
                </a:solidFill>
              </a:rPr>
              <a:t>GC  *</a:t>
            </a:r>
          </a:p>
          <a:p>
            <a:pPr>
              <a:lnSpc>
                <a:spcPct val="80000"/>
              </a:lnSpc>
            </a:pPr>
            <a:r>
              <a:rPr lang="en-US" sz="1050" dirty="0" smtClean="0"/>
              <a:t>Another trigger </a:t>
            </a:r>
            <a:r>
              <a:rPr lang="en-US" sz="1050" dirty="0"/>
              <a:t>or free</a:t>
            </a:r>
          </a:p>
          <a:p>
            <a:pPr>
              <a:lnSpc>
                <a:spcPct val="80000"/>
              </a:lnSpc>
            </a:pPr>
            <a:r>
              <a:rPr lang="en-US" sz="1050" dirty="0" smtClean="0"/>
              <a:t>Another </a:t>
            </a:r>
            <a:r>
              <a:rPr lang="en-US" sz="1050" dirty="0"/>
              <a:t>trigger or free</a:t>
            </a:r>
          </a:p>
          <a:p>
            <a:pPr>
              <a:lnSpc>
                <a:spcPct val="80000"/>
              </a:lnSpc>
            </a:pPr>
            <a:r>
              <a:rPr lang="en-US" sz="1050" dirty="0" smtClean="0"/>
              <a:t>L1A Remote **</a:t>
            </a:r>
            <a:endParaRPr lang="en-US" sz="1050" dirty="0"/>
          </a:p>
          <a:p>
            <a:pPr>
              <a:lnSpc>
                <a:spcPct val="80000"/>
              </a:lnSpc>
            </a:pPr>
            <a:r>
              <a:rPr lang="en-US" sz="1050" dirty="0" smtClean="0"/>
              <a:t>RHRS CLOCK **</a:t>
            </a:r>
            <a:endParaRPr lang="en-US" sz="1050" dirty="0"/>
          </a:p>
          <a:p>
            <a:pPr>
              <a:lnSpc>
                <a:spcPct val="80000"/>
              </a:lnSpc>
            </a:pPr>
            <a:r>
              <a:rPr lang="en-US" sz="1050" dirty="0" smtClean="0">
                <a:solidFill>
                  <a:srgbClr val="FF0000"/>
                </a:solidFill>
              </a:rPr>
              <a:t>LHRS CLOCK  </a:t>
            </a:r>
            <a:r>
              <a:rPr lang="en-US" sz="1050" dirty="0">
                <a:solidFill>
                  <a:srgbClr val="FF0000"/>
                </a:solidFill>
              </a:rPr>
              <a:t>*</a:t>
            </a:r>
          </a:p>
        </p:txBody>
      </p:sp>
      <p:cxnSp>
        <p:nvCxnSpPr>
          <p:cNvPr id="31" name="Straight Arrow Connector 63"/>
          <p:cNvCxnSpPr/>
          <p:nvPr/>
        </p:nvCxnSpPr>
        <p:spPr>
          <a:xfrm>
            <a:off x="3971405" y="1756707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63"/>
          <p:cNvCxnSpPr/>
          <p:nvPr/>
        </p:nvCxnSpPr>
        <p:spPr>
          <a:xfrm>
            <a:off x="3971405" y="1876949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63"/>
          <p:cNvCxnSpPr/>
          <p:nvPr/>
        </p:nvCxnSpPr>
        <p:spPr>
          <a:xfrm>
            <a:off x="3971405" y="2155761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63"/>
          <p:cNvCxnSpPr/>
          <p:nvPr/>
        </p:nvCxnSpPr>
        <p:spPr>
          <a:xfrm>
            <a:off x="3971405" y="2269216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63"/>
          <p:cNvCxnSpPr/>
          <p:nvPr/>
        </p:nvCxnSpPr>
        <p:spPr>
          <a:xfrm>
            <a:off x="3971405" y="2519162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63"/>
          <p:cNvCxnSpPr/>
          <p:nvPr/>
        </p:nvCxnSpPr>
        <p:spPr>
          <a:xfrm>
            <a:off x="3971195" y="2401059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63"/>
          <p:cNvCxnSpPr/>
          <p:nvPr/>
        </p:nvCxnSpPr>
        <p:spPr>
          <a:xfrm>
            <a:off x="3971195" y="2014819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3"/>
          <p:cNvCxnSpPr/>
          <p:nvPr/>
        </p:nvCxnSpPr>
        <p:spPr>
          <a:xfrm>
            <a:off x="3981800" y="3860397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981800" y="3982792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3"/>
          <p:cNvCxnSpPr/>
          <p:nvPr/>
        </p:nvCxnSpPr>
        <p:spPr>
          <a:xfrm>
            <a:off x="3981800" y="4123104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3"/>
          <p:cNvCxnSpPr/>
          <p:nvPr/>
        </p:nvCxnSpPr>
        <p:spPr>
          <a:xfrm>
            <a:off x="3981800" y="4260517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3"/>
          <p:cNvCxnSpPr/>
          <p:nvPr/>
        </p:nvCxnSpPr>
        <p:spPr>
          <a:xfrm>
            <a:off x="3981800" y="4511540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3"/>
          <p:cNvCxnSpPr/>
          <p:nvPr/>
        </p:nvCxnSpPr>
        <p:spPr>
          <a:xfrm>
            <a:off x="3970897" y="4628825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3"/>
          <p:cNvCxnSpPr/>
          <p:nvPr/>
        </p:nvCxnSpPr>
        <p:spPr>
          <a:xfrm>
            <a:off x="3981590" y="4371633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feld 70"/>
          <p:cNvSpPr txBox="1"/>
          <p:nvPr/>
        </p:nvSpPr>
        <p:spPr>
          <a:xfrm>
            <a:off x="2764254" y="3483140"/>
            <a:ext cx="120313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50"/>
              <a:t>RHRS</a:t>
            </a:r>
          </a:p>
        </p:txBody>
      </p:sp>
      <p:sp>
        <p:nvSpPr>
          <p:cNvPr id="81" name="TextBox 91"/>
          <p:cNvSpPr txBox="1"/>
          <p:nvPr/>
        </p:nvSpPr>
        <p:spPr>
          <a:xfrm>
            <a:off x="4658723" y="3755690"/>
            <a:ext cx="1560908" cy="123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50" dirty="0"/>
              <a:t>Inactive T1 (left)</a:t>
            </a:r>
          </a:p>
          <a:p>
            <a:pPr>
              <a:lnSpc>
                <a:spcPct val="80000"/>
              </a:lnSpc>
            </a:pPr>
            <a:r>
              <a:rPr lang="en-US" sz="1050" dirty="0" smtClean="0"/>
              <a:t>Inactive </a:t>
            </a:r>
            <a:r>
              <a:rPr lang="en-US" sz="1050" dirty="0"/>
              <a:t>T2 (left)</a:t>
            </a:r>
          </a:p>
          <a:p>
            <a:pPr>
              <a:lnSpc>
                <a:spcPct val="80000"/>
              </a:lnSpc>
            </a:pPr>
            <a:r>
              <a:rPr lang="en-US" sz="1050" dirty="0"/>
              <a:t>Inactive T3 (left)</a:t>
            </a:r>
          </a:p>
          <a:p>
            <a:pPr>
              <a:lnSpc>
                <a:spcPct val="80000"/>
              </a:lnSpc>
            </a:pPr>
            <a:r>
              <a:rPr lang="en-US" sz="1050" dirty="0">
                <a:solidFill>
                  <a:srgbClr val="FF0000"/>
                </a:solidFill>
              </a:rPr>
              <a:t>T4: (S0 &amp; S</a:t>
            </a:r>
            <a:r>
              <a:rPr lang="en-US" sz="1050" dirty="0" smtClean="0">
                <a:solidFill>
                  <a:srgbClr val="FF0000"/>
                </a:solidFill>
              </a:rPr>
              <a:t>2)</a:t>
            </a:r>
            <a:r>
              <a:rPr lang="en-US" sz="1050" baseline="-25000" dirty="0" smtClean="0">
                <a:solidFill>
                  <a:srgbClr val="FF0000"/>
                </a:solidFill>
              </a:rPr>
              <a:t>R</a:t>
            </a:r>
            <a:endParaRPr lang="en-US" sz="1050" baseline="-250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050" dirty="0">
                <a:solidFill>
                  <a:srgbClr val="FF0000"/>
                </a:solidFill>
              </a:rPr>
              <a:t>T5: ((</a:t>
            </a:r>
            <a:r>
              <a:rPr lang="en-US" sz="1050" dirty="0" smtClean="0">
                <a:solidFill>
                  <a:srgbClr val="FF0000"/>
                </a:solidFill>
              </a:rPr>
              <a:t>S0 &amp; S2</a:t>
            </a:r>
            <a:r>
              <a:rPr lang="en-US" sz="1050" dirty="0">
                <a:solidFill>
                  <a:srgbClr val="FF0000"/>
                </a:solidFill>
              </a:rPr>
              <a:t>) &amp; GC)</a:t>
            </a:r>
            <a:r>
              <a:rPr lang="en-US" sz="1050" baseline="-25000" dirty="0">
                <a:solidFill>
                  <a:srgbClr val="FF0000"/>
                </a:solidFill>
              </a:rPr>
              <a:t>R</a:t>
            </a:r>
          </a:p>
          <a:p>
            <a:pPr>
              <a:lnSpc>
                <a:spcPct val="80000"/>
              </a:lnSpc>
            </a:pPr>
            <a:r>
              <a:rPr lang="en-US" sz="1050" dirty="0">
                <a:solidFill>
                  <a:srgbClr val="FF0000"/>
                </a:solidFill>
              </a:rPr>
              <a:t>T6: </a:t>
            </a:r>
            <a:r>
              <a:rPr lang="en-US" sz="1050" dirty="0" smtClean="0">
                <a:solidFill>
                  <a:srgbClr val="FF0000"/>
                </a:solidFill>
              </a:rPr>
              <a:t>((S0 || S2) </a:t>
            </a:r>
            <a:r>
              <a:rPr lang="en-US" sz="1050" dirty="0">
                <a:solidFill>
                  <a:srgbClr val="FF0000"/>
                </a:solidFill>
              </a:rPr>
              <a:t>&amp; GC)</a:t>
            </a:r>
            <a:r>
              <a:rPr lang="en-US" sz="1050" baseline="-25000" dirty="0">
                <a:solidFill>
                  <a:srgbClr val="FF0000"/>
                </a:solidFill>
              </a:rPr>
              <a:t>R</a:t>
            </a:r>
          </a:p>
          <a:p>
            <a:pPr>
              <a:lnSpc>
                <a:spcPct val="80000"/>
              </a:lnSpc>
            </a:pPr>
            <a:r>
              <a:rPr lang="en-US" sz="1050" dirty="0" smtClean="0">
                <a:solidFill>
                  <a:srgbClr val="FF0000"/>
                </a:solidFill>
              </a:rPr>
              <a:t>RHRS CLOCK</a:t>
            </a:r>
            <a:endParaRPr lang="en-US" sz="105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050" dirty="0"/>
              <a:t>L</a:t>
            </a:r>
            <a:r>
              <a:rPr lang="en-US" sz="1050" dirty="0" smtClean="0"/>
              <a:t>HRS CLOCK</a:t>
            </a:r>
            <a:endParaRPr lang="en-US" sz="1050" dirty="0"/>
          </a:p>
          <a:p>
            <a:pPr>
              <a:lnSpc>
                <a:spcPct val="80000"/>
              </a:lnSpc>
            </a:pP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411780" y="2924898"/>
            <a:ext cx="2414422" cy="629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/>
              <a:t>* Connections </a:t>
            </a:r>
            <a:r>
              <a:rPr lang="de-DE" sz="900" dirty="0" err="1"/>
              <a:t>to</a:t>
            </a:r>
            <a:r>
              <a:rPr lang="de-DE" sz="900" dirty="0"/>
              <a:t> RHRS </a:t>
            </a:r>
            <a:r>
              <a:rPr lang="de-DE" sz="900" dirty="0" err="1"/>
              <a:t>are</a:t>
            </a:r>
            <a:r>
              <a:rPr lang="de-DE" sz="900" dirty="0"/>
              <a:t> </a:t>
            </a:r>
            <a:r>
              <a:rPr lang="de-DE" sz="900" dirty="0" err="1"/>
              <a:t>intact</a:t>
            </a:r>
            <a:r>
              <a:rPr lang="de-DE" sz="900" dirty="0"/>
              <a:t> but </a:t>
            </a:r>
            <a:r>
              <a:rPr lang="de-DE" sz="900" dirty="0" err="1"/>
              <a:t>triggers</a:t>
            </a:r>
            <a:r>
              <a:rPr lang="de-DE" sz="900" dirty="0"/>
              <a:t> </a:t>
            </a:r>
            <a:r>
              <a:rPr lang="de-DE" sz="900" dirty="0" smtClean="0"/>
              <a:t>  </a:t>
            </a:r>
            <a:r>
              <a:rPr lang="de-DE" sz="900" dirty="0" err="1" smtClean="0"/>
              <a:t>are</a:t>
            </a:r>
            <a:r>
              <a:rPr lang="de-DE" sz="900" dirty="0" smtClean="0"/>
              <a:t> </a:t>
            </a:r>
            <a:r>
              <a:rPr lang="de-DE" sz="900" dirty="0" err="1"/>
              <a:t>disabled</a:t>
            </a:r>
            <a:r>
              <a:rPr lang="de-DE" sz="900" dirty="0"/>
              <a:t> on RHRS </a:t>
            </a:r>
            <a:r>
              <a:rPr lang="de-DE" sz="900" dirty="0" err="1"/>
              <a:t>by</a:t>
            </a:r>
            <a:r>
              <a:rPr lang="de-DE" sz="900" dirty="0"/>
              <a:t> TS </a:t>
            </a:r>
            <a:r>
              <a:rPr lang="de-DE" sz="900" dirty="0" err="1" smtClean="0"/>
              <a:t>prescales</a:t>
            </a:r>
            <a:endParaRPr lang="de-DE" sz="900" dirty="0" smtClean="0"/>
          </a:p>
          <a:p>
            <a:r>
              <a:rPr lang="de-DE" sz="900" dirty="0" smtClean="0"/>
              <a:t>** Connections </a:t>
            </a:r>
            <a:r>
              <a:rPr lang="de-DE" sz="900" dirty="0" err="1" smtClean="0"/>
              <a:t>from</a:t>
            </a:r>
            <a:r>
              <a:rPr lang="de-DE" sz="900" dirty="0" smtClean="0"/>
              <a:t> </a:t>
            </a:r>
            <a:r>
              <a:rPr lang="de-DE" sz="900" dirty="0" err="1" smtClean="0"/>
              <a:t>coincidence</a:t>
            </a:r>
            <a:r>
              <a:rPr lang="de-DE" sz="900" dirty="0" smtClean="0"/>
              <a:t> </a:t>
            </a:r>
            <a:r>
              <a:rPr lang="de-DE" sz="900" dirty="0" err="1" smtClean="0"/>
              <a:t>mode</a:t>
            </a:r>
            <a:endParaRPr lang="de-DE" sz="900" dirty="0"/>
          </a:p>
          <a:p>
            <a:endParaRPr lang="de-DE" sz="788" dirty="0"/>
          </a:p>
        </p:txBody>
      </p:sp>
      <p:sp>
        <p:nvSpPr>
          <p:cNvPr id="62" name="Textfeld 61"/>
          <p:cNvSpPr txBox="1"/>
          <p:nvPr/>
        </p:nvSpPr>
        <p:spPr>
          <a:xfrm>
            <a:off x="4164066" y="2054674"/>
            <a:ext cx="49036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2" name="Textfeld 71"/>
          <p:cNvSpPr txBox="1"/>
          <p:nvPr/>
        </p:nvSpPr>
        <p:spPr>
          <a:xfrm>
            <a:off x="4163227" y="2174641"/>
            <a:ext cx="49036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4162389" y="2305774"/>
            <a:ext cx="49036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5" name="Textfeld 74"/>
          <p:cNvSpPr txBox="1"/>
          <p:nvPr/>
        </p:nvSpPr>
        <p:spPr>
          <a:xfrm>
            <a:off x="1396427" y="2972369"/>
            <a:ext cx="22752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X </a:t>
            </a:r>
            <a:r>
              <a:rPr lang="de-DE" sz="900" dirty="0"/>
              <a:t>: in/</a:t>
            </a:r>
            <a:r>
              <a:rPr lang="de-DE" sz="900" dirty="0" err="1"/>
              <a:t>output</a:t>
            </a:r>
            <a:r>
              <a:rPr lang="de-DE" sz="900" dirty="0"/>
              <a:t> not </a:t>
            </a:r>
            <a:r>
              <a:rPr lang="de-DE" sz="900" dirty="0" err="1"/>
              <a:t>used</a:t>
            </a:r>
            <a:r>
              <a:rPr lang="de-DE" sz="900" dirty="0"/>
              <a:t> in </a:t>
            </a:r>
            <a:r>
              <a:rPr lang="de-DE" sz="900" dirty="0" err="1"/>
              <a:t>trigger</a:t>
            </a:r>
            <a:r>
              <a:rPr lang="de-DE" sz="900" dirty="0"/>
              <a:t> design</a:t>
            </a:r>
            <a:endParaRPr lang="de-DE" sz="900" dirty="0">
              <a:solidFill>
                <a:srgbClr val="FF0000"/>
              </a:solidFill>
            </a:endParaRPr>
          </a:p>
        </p:txBody>
      </p:sp>
      <p:cxnSp>
        <p:nvCxnSpPr>
          <p:cNvPr id="70" name="Straight Arrow Connector 63"/>
          <p:cNvCxnSpPr/>
          <p:nvPr/>
        </p:nvCxnSpPr>
        <p:spPr>
          <a:xfrm>
            <a:off x="6644425" y="1713729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63"/>
          <p:cNvCxnSpPr/>
          <p:nvPr/>
        </p:nvCxnSpPr>
        <p:spPr>
          <a:xfrm>
            <a:off x="6644425" y="1866678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63"/>
          <p:cNvCxnSpPr/>
          <p:nvPr/>
        </p:nvCxnSpPr>
        <p:spPr>
          <a:xfrm>
            <a:off x="6644425" y="2123686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63"/>
          <p:cNvCxnSpPr/>
          <p:nvPr/>
        </p:nvCxnSpPr>
        <p:spPr>
          <a:xfrm>
            <a:off x="6644425" y="2248042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63"/>
          <p:cNvCxnSpPr/>
          <p:nvPr/>
        </p:nvCxnSpPr>
        <p:spPr>
          <a:xfrm>
            <a:off x="6644425" y="2508892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63"/>
          <p:cNvCxnSpPr/>
          <p:nvPr/>
        </p:nvCxnSpPr>
        <p:spPr>
          <a:xfrm>
            <a:off x="6644215" y="2379886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63"/>
          <p:cNvCxnSpPr/>
          <p:nvPr/>
        </p:nvCxnSpPr>
        <p:spPr>
          <a:xfrm>
            <a:off x="6644215" y="1993645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Textfeld 85"/>
          <p:cNvSpPr txBox="1"/>
          <p:nvPr/>
        </p:nvSpPr>
        <p:spPr>
          <a:xfrm>
            <a:off x="6837086" y="2011697"/>
            <a:ext cx="49036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87" name="Textfeld 86"/>
          <p:cNvSpPr txBox="1"/>
          <p:nvPr/>
        </p:nvSpPr>
        <p:spPr>
          <a:xfrm>
            <a:off x="6836247" y="2153467"/>
            <a:ext cx="49036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88" name="Textfeld 87"/>
          <p:cNvSpPr txBox="1"/>
          <p:nvPr/>
        </p:nvSpPr>
        <p:spPr>
          <a:xfrm>
            <a:off x="6835409" y="2284600"/>
            <a:ext cx="49036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90" name="Rectangle 90"/>
          <p:cNvSpPr/>
          <p:nvPr/>
        </p:nvSpPr>
        <p:spPr>
          <a:xfrm>
            <a:off x="7278050" y="1254985"/>
            <a:ext cx="826909" cy="16488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00000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293302" y="1281056"/>
            <a:ext cx="80075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/>
              <a:t>LHRS TS</a:t>
            </a:r>
          </a:p>
        </p:txBody>
      </p:sp>
      <p:sp>
        <p:nvSpPr>
          <p:cNvPr id="91" name="Textfeld 90"/>
          <p:cNvSpPr txBox="1"/>
          <p:nvPr/>
        </p:nvSpPr>
        <p:spPr>
          <a:xfrm>
            <a:off x="7281351" y="1597142"/>
            <a:ext cx="976239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/>
              <a:t>PS1 = 1-1000</a:t>
            </a:r>
          </a:p>
          <a:p>
            <a:r>
              <a:rPr lang="de-DE" sz="900" dirty="0"/>
              <a:t>PS2 = 1-1000</a:t>
            </a:r>
          </a:p>
          <a:p>
            <a:r>
              <a:rPr lang="de-DE" sz="900" dirty="0"/>
              <a:t>PS3 = 1</a:t>
            </a:r>
          </a:p>
          <a:p>
            <a:r>
              <a:rPr lang="de-DE" sz="900" dirty="0"/>
              <a:t>PS4 = 0</a:t>
            </a:r>
          </a:p>
          <a:p>
            <a:r>
              <a:rPr lang="de-DE" sz="900" dirty="0"/>
              <a:t>PS5 = 0</a:t>
            </a:r>
          </a:p>
          <a:p>
            <a:r>
              <a:rPr lang="de-DE" sz="900" dirty="0"/>
              <a:t>PS6 = 0</a:t>
            </a:r>
          </a:p>
          <a:p>
            <a:r>
              <a:rPr lang="de-DE" sz="900" dirty="0"/>
              <a:t>PS7 = 0</a:t>
            </a:r>
          </a:p>
          <a:p>
            <a:r>
              <a:rPr lang="de-DE" sz="900" dirty="0"/>
              <a:t>PS8 = 1- 10000</a:t>
            </a:r>
          </a:p>
          <a:p>
            <a:endParaRPr lang="de-DE" sz="900" dirty="0"/>
          </a:p>
        </p:txBody>
      </p:sp>
      <p:cxnSp>
        <p:nvCxnSpPr>
          <p:cNvPr id="92" name="Straight Arrow Connector 63"/>
          <p:cNvCxnSpPr/>
          <p:nvPr/>
        </p:nvCxnSpPr>
        <p:spPr>
          <a:xfrm>
            <a:off x="3973223" y="2640905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Textfeld 92"/>
          <p:cNvSpPr txBox="1"/>
          <p:nvPr/>
        </p:nvSpPr>
        <p:spPr>
          <a:xfrm>
            <a:off x="4166601" y="2426533"/>
            <a:ext cx="49036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cxnSp>
        <p:nvCxnSpPr>
          <p:cNvPr id="94" name="Straight Arrow Connector 63"/>
          <p:cNvCxnSpPr/>
          <p:nvPr/>
        </p:nvCxnSpPr>
        <p:spPr>
          <a:xfrm>
            <a:off x="6657145" y="2663341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63"/>
          <p:cNvCxnSpPr/>
          <p:nvPr/>
        </p:nvCxnSpPr>
        <p:spPr>
          <a:xfrm>
            <a:off x="3970688" y="4755335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extfeld 95"/>
          <p:cNvSpPr txBox="1"/>
          <p:nvPr/>
        </p:nvSpPr>
        <p:spPr>
          <a:xfrm>
            <a:off x="4087839" y="4653888"/>
            <a:ext cx="49036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cxnSp>
        <p:nvCxnSpPr>
          <p:cNvPr id="97" name="Straight Arrow Connector 63"/>
          <p:cNvCxnSpPr/>
          <p:nvPr/>
        </p:nvCxnSpPr>
        <p:spPr>
          <a:xfrm>
            <a:off x="6660759" y="3824123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63"/>
          <p:cNvCxnSpPr/>
          <p:nvPr/>
        </p:nvCxnSpPr>
        <p:spPr>
          <a:xfrm>
            <a:off x="6660759" y="3977072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63"/>
          <p:cNvCxnSpPr/>
          <p:nvPr/>
        </p:nvCxnSpPr>
        <p:spPr>
          <a:xfrm>
            <a:off x="6660759" y="4234080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63"/>
          <p:cNvCxnSpPr/>
          <p:nvPr/>
        </p:nvCxnSpPr>
        <p:spPr>
          <a:xfrm>
            <a:off x="6660759" y="4358436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63"/>
          <p:cNvCxnSpPr/>
          <p:nvPr/>
        </p:nvCxnSpPr>
        <p:spPr>
          <a:xfrm>
            <a:off x="6660759" y="4619285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63"/>
          <p:cNvCxnSpPr/>
          <p:nvPr/>
        </p:nvCxnSpPr>
        <p:spPr>
          <a:xfrm>
            <a:off x="6660550" y="4490280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63"/>
          <p:cNvCxnSpPr/>
          <p:nvPr/>
        </p:nvCxnSpPr>
        <p:spPr>
          <a:xfrm>
            <a:off x="6660550" y="4104039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Textfeld 105"/>
          <p:cNvSpPr txBox="1"/>
          <p:nvPr/>
        </p:nvSpPr>
        <p:spPr>
          <a:xfrm>
            <a:off x="6830752" y="4681017"/>
            <a:ext cx="49036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08" name="Rectangle 90"/>
          <p:cNvSpPr/>
          <p:nvPr/>
        </p:nvSpPr>
        <p:spPr>
          <a:xfrm>
            <a:off x="7294384" y="3365379"/>
            <a:ext cx="850621" cy="16488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000000"/>
              </a:solidFill>
            </a:endParaRPr>
          </a:p>
        </p:txBody>
      </p:sp>
      <p:sp>
        <p:nvSpPr>
          <p:cNvPr id="109" name="Textfeld 108"/>
          <p:cNvSpPr txBox="1"/>
          <p:nvPr/>
        </p:nvSpPr>
        <p:spPr>
          <a:xfrm>
            <a:off x="7309637" y="3391450"/>
            <a:ext cx="99753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/>
              <a:t>RHRS TS</a:t>
            </a:r>
          </a:p>
        </p:txBody>
      </p:sp>
      <p:sp>
        <p:nvSpPr>
          <p:cNvPr id="110" name="Textfeld 109"/>
          <p:cNvSpPr txBox="1"/>
          <p:nvPr/>
        </p:nvSpPr>
        <p:spPr>
          <a:xfrm>
            <a:off x="7297686" y="3695012"/>
            <a:ext cx="1301167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/>
              <a:t>PS1 = 0</a:t>
            </a:r>
          </a:p>
          <a:p>
            <a:r>
              <a:rPr lang="de-DE" sz="900" dirty="0"/>
              <a:t>PS2 = 0</a:t>
            </a:r>
          </a:p>
          <a:p>
            <a:r>
              <a:rPr lang="de-DE" sz="900" dirty="0"/>
              <a:t>PS3 = 0</a:t>
            </a:r>
          </a:p>
          <a:p>
            <a:r>
              <a:rPr lang="de-DE" sz="900" dirty="0"/>
              <a:t>PS4 = 1-1000</a:t>
            </a:r>
          </a:p>
          <a:p>
            <a:r>
              <a:rPr lang="de-DE" sz="900" dirty="0"/>
              <a:t>PS5 = 1-1000</a:t>
            </a:r>
          </a:p>
          <a:p>
            <a:r>
              <a:rPr lang="de-DE" sz="900" dirty="0"/>
              <a:t>PS6 = 1</a:t>
            </a:r>
          </a:p>
          <a:p>
            <a:r>
              <a:rPr lang="de-DE" sz="900" dirty="0"/>
              <a:t>PS7 = </a:t>
            </a:r>
            <a:r>
              <a:rPr lang="de-DE" sz="900" dirty="0" smtClean="0"/>
              <a:t>1-10000</a:t>
            </a:r>
            <a:endParaRPr lang="de-DE" sz="900" dirty="0"/>
          </a:p>
          <a:p>
            <a:r>
              <a:rPr lang="de-DE" sz="900" dirty="0" smtClean="0"/>
              <a:t>PS8 = 0</a:t>
            </a:r>
            <a:endParaRPr lang="de-DE" sz="900" dirty="0"/>
          </a:p>
          <a:p>
            <a:endParaRPr lang="de-DE" sz="900" dirty="0"/>
          </a:p>
        </p:txBody>
      </p:sp>
      <p:cxnSp>
        <p:nvCxnSpPr>
          <p:cNvPr id="111" name="Straight Arrow Connector 63"/>
          <p:cNvCxnSpPr/>
          <p:nvPr/>
        </p:nvCxnSpPr>
        <p:spPr>
          <a:xfrm>
            <a:off x="6673479" y="4773735"/>
            <a:ext cx="633835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Textfeld 111"/>
          <p:cNvSpPr txBox="1"/>
          <p:nvPr/>
        </p:nvSpPr>
        <p:spPr>
          <a:xfrm>
            <a:off x="6835409" y="2417181"/>
            <a:ext cx="49036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82" name="Textfeld 81"/>
          <p:cNvSpPr txBox="1"/>
          <p:nvPr/>
        </p:nvSpPr>
        <p:spPr>
          <a:xfrm>
            <a:off x="4103093" y="3768793"/>
            <a:ext cx="49036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04" name="Textfeld 103"/>
          <p:cNvSpPr txBox="1"/>
          <p:nvPr/>
        </p:nvSpPr>
        <p:spPr>
          <a:xfrm>
            <a:off x="4103093" y="3879063"/>
            <a:ext cx="49036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05" name="Textfeld 104"/>
          <p:cNvSpPr txBox="1"/>
          <p:nvPr/>
        </p:nvSpPr>
        <p:spPr>
          <a:xfrm>
            <a:off x="4103093" y="4020357"/>
            <a:ext cx="49036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07" name="Textfeld 106"/>
          <p:cNvSpPr txBox="1"/>
          <p:nvPr/>
        </p:nvSpPr>
        <p:spPr>
          <a:xfrm>
            <a:off x="6835409" y="3998427"/>
            <a:ext cx="49036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13" name="Textfeld 112"/>
          <p:cNvSpPr txBox="1"/>
          <p:nvPr/>
        </p:nvSpPr>
        <p:spPr>
          <a:xfrm>
            <a:off x="6826203" y="3868367"/>
            <a:ext cx="49036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14" name="Textfeld 113"/>
          <p:cNvSpPr txBox="1"/>
          <p:nvPr/>
        </p:nvSpPr>
        <p:spPr>
          <a:xfrm>
            <a:off x="6826203" y="3727313"/>
            <a:ext cx="49036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63CF-90E0-F94E-AF76-442748346066}" type="slidenum">
              <a:rPr lang="en-US" smtClean="0"/>
              <a:t>5</a:t>
            </a:fld>
            <a:endParaRPr lang="en-US"/>
          </a:p>
        </p:txBody>
      </p:sp>
      <p:cxnSp>
        <p:nvCxnSpPr>
          <p:cNvPr id="89" name="Straight Arrow Connector 63"/>
          <p:cNvCxnSpPr/>
          <p:nvPr/>
        </p:nvCxnSpPr>
        <p:spPr>
          <a:xfrm>
            <a:off x="2157744" y="3882038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5" name="Rectangle 90"/>
          <p:cNvSpPr/>
          <p:nvPr/>
        </p:nvSpPr>
        <p:spPr>
          <a:xfrm>
            <a:off x="2764255" y="3792428"/>
            <a:ext cx="1203132" cy="11874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>
                <a:solidFill>
                  <a:srgbClr val="000000"/>
                </a:solidFill>
              </a:rPr>
              <a:t>NIM</a:t>
            </a:r>
          </a:p>
          <a:p>
            <a:pPr algn="ctr"/>
            <a:r>
              <a:rPr lang="en-US" sz="1350" dirty="0" smtClean="0">
                <a:solidFill>
                  <a:srgbClr val="000000"/>
                </a:solidFill>
              </a:rPr>
              <a:t>Logic</a:t>
            </a:r>
            <a:endParaRPr lang="en-US" sz="1350" dirty="0">
              <a:solidFill>
                <a:srgbClr val="000000"/>
              </a:solidFill>
            </a:endParaRPr>
          </a:p>
        </p:txBody>
      </p:sp>
      <p:sp>
        <p:nvSpPr>
          <p:cNvPr id="116" name="TextBox 91"/>
          <p:cNvSpPr txBox="1"/>
          <p:nvPr/>
        </p:nvSpPr>
        <p:spPr>
          <a:xfrm>
            <a:off x="417313" y="3785856"/>
            <a:ext cx="1600098" cy="127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1200" dirty="0"/>
              <a:t>S0</a:t>
            </a:r>
          </a:p>
          <a:p>
            <a:pPr algn="r">
              <a:lnSpc>
                <a:spcPct val="80000"/>
              </a:lnSpc>
            </a:pPr>
            <a:r>
              <a:rPr lang="en-US" sz="1200" dirty="0"/>
              <a:t>S2</a:t>
            </a:r>
          </a:p>
          <a:p>
            <a:pPr algn="r">
              <a:lnSpc>
                <a:spcPct val="80000"/>
              </a:lnSpc>
            </a:pPr>
            <a:r>
              <a:rPr lang="en-US" sz="1200" dirty="0" smtClean="0"/>
              <a:t>GC</a:t>
            </a:r>
            <a:endParaRPr lang="en-US" sz="1200" dirty="0"/>
          </a:p>
          <a:p>
            <a:pPr algn="r">
              <a:lnSpc>
                <a:spcPct val="80000"/>
              </a:lnSpc>
            </a:pPr>
            <a:r>
              <a:rPr lang="en-US" sz="1200" dirty="0">
                <a:solidFill>
                  <a:srgbClr val="002CFF"/>
                </a:solidFill>
              </a:rPr>
              <a:t>LHRS T1: S0&amp;S2</a:t>
            </a:r>
          </a:p>
          <a:p>
            <a:pPr algn="r">
              <a:lnSpc>
                <a:spcPct val="80000"/>
              </a:lnSpc>
            </a:pPr>
            <a:r>
              <a:rPr lang="en-US" sz="1200" dirty="0">
                <a:solidFill>
                  <a:srgbClr val="002CFF"/>
                </a:solidFill>
              </a:rPr>
              <a:t>LHRS T2: (S0||S2)&amp;</a:t>
            </a:r>
            <a:r>
              <a:rPr lang="en-US" sz="1200" dirty="0" smtClean="0">
                <a:solidFill>
                  <a:srgbClr val="002CFF"/>
                </a:solidFill>
              </a:rPr>
              <a:t>GC</a:t>
            </a:r>
          </a:p>
          <a:p>
            <a:pPr algn="r">
              <a:lnSpc>
                <a:spcPct val="80000"/>
              </a:lnSpc>
            </a:pPr>
            <a:r>
              <a:rPr lang="en-US" sz="1200" dirty="0">
                <a:solidFill>
                  <a:srgbClr val="002CFF"/>
                </a:solidFill>
              </a:rPr>
              <a:t>LHRS </a:t>
            </a:r>
            <a:r>
              <a:rPr lang="en-US" sz="1200" dirty="0" smtClean="0">
                <a:solidFill>
                  <a:srgbClr val="002CFF"/>
                </a:solidFill>
              </a:rPr>
              <a:t>T3: </a:t>
            </a:r>
            <a:r>
              <a:rPr lang="en-US" sz="1200" dirty="0">
                <a:solidFill>
                  <a:srgbClr val="002CFF"/>
                </a:solidFill>
              </a:rPr>
              <a:t>(</a:t>
            </a:r>
            <a:r>
              <a:rPr lang="en-US" sz="1200" dirty="0" smtClean="0">
                <a:solidFill>
                  <a:srgbClr val="002CFF"/>
                </a:solidFill>
              </a:rPr>
              <a:t>S0&amp;S2</a:t>
            </a:r>
            <a:r>
              <a:rPr lang="en-US" sz="1200" dirty="0">
                <a:solidFill>
                  <a:srgbClr val="002CFF"/>
                </a:solidFill>
              </a:rPr>
              <a:t>)&amp;</a:t>
            </a:r>
            <a:r>
              <a:rPr lang="en-US" sz="1200" dirty="0" smtClean="0">
                <a:solidFill>
                  <a:srgbClr val="002CFF"/>
                </a:solidFill>
              </a:rPr>
              <a:t>GC </a:t>
            </a:r>
            <a:endParaRPr lang="en-US" sz="1200" dirty="0">
              <a:solidFill>
                <a:srgbClr val="002CFF"/>
              </a:solidFill>
            </a:endParaRPr>
          </a:p>
          <a:p>
            <a:pPr algn="r">
              <a:lnSpc>
                <a:spcPct val="80000"/>
              </a:lnSpc>
            </a:pPr>
            <a:r>
              <a:rPr lang="en-US" sz="1200" dirty="0" smtClean="0">
                <a:solidFill>
                  <a:srgbClr val="002CFF"/>
                </a:solidFill>
              </a:rPr>
              <a:t>LHRS CLOCK</a:t>
            </a:r>
          </a:p>
          <a:p>
            <a:pPr algn="r">
              <a:lnSpc>
                <a:spcPct val="80000"/>
              </a:lnSpc>
            </a:pPr>
            <a:r>
              <a:rPr lang="en-US" sz="1200" dirty="0" smtClean="0"/>
              <a:t>RHRS CLOCK</a:t>
            </a:r>
            <a:endParaRPr lang="en-US" sz="1200" dirty="0"/>
          </a:p>
        </p:txBody>
      </p:sp>
      <p:cxnSp>
        <p:nvCxnSpPr>
          <p:cNvPr id="117" name="Straight Arrow Connector 63"/>
          <p:cNvCxnSpPr/>
          <p:nvPr/>
        </p:nvCxnSpPr>
        <p:spPr>
          <a:xfrm>
            <a:off x="2157744" y="4042663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63"/>
          <p:cNvCxnSpPr/>
          <p:nvPr/>
        </p:nvCxnSpPr>
        <p:spPr>
          <a:xfrm>
            <a:off x="2157745" y="4197363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63"/>
          <p:cNvCxnSpPr/>
          <p:nvPr/>
        </p:nvCxnSpPr>
        <p:spPr>
          <a:xfrm>
            <a:off x="2157745" y="4331942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63"/>
          <p:cNvCxnSpPr/>
          <p:nvPr/>
        </p:nvCxnSpPr>
        <p:spPr>
          <a:xfrm>
            <a:off x="2168895" y="4772336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63"/>
          <p:cNvCxnSpPr/>
          <p:nvPr/>
        </p:nvCxnSpPr>
        <p:spPr>
          <a:xfrm>
            <a:off x="2159484" y="4469301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63"/>
          <p:cNvCxnSpPr/>
          <p:nvPr/>
        </p:nvCxnSpPr>
        <p:spPr>
          <a:xfrm>
            <a:off x="2159484" y="4616071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63"/>
          <p:cNvCxnSpPr/>
          <p:nvPr/>
        </p:nvCxnSpPr>
        <p:spPr>
          <a:xfrm>
            <a:off x="2168895" y="4923084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0289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309" y="1211692"/>
            <a:ext cx="827300" cy="32622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5309" y="2738896"/>
            <a:ext cx="827300" cy="32622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309" y="4314203"/>
            <a:ext cx="920752" cy="56322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16168" y="4407600"/>
            <a:ext cx="827300" cy="36789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25439" y="2738896"/>
            <a:ext cx="827300" cy="32622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025439" y="1211692"/>
            <a:ext cx="827300" cy="32622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205307" y="2797151"/>
            <a:ext cx="827300" cy="32622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205307" y="1959226"/>
            <a:ext cx="827300" cy="32622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738589" y="4021431"/>
            <a:ext cx="1150114" cy="32622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738589" y="4500056"/>
            <a:ext cx="972846" cy="32622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Screen Shot 2017-07-17 at 11.21.1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963" y="2809405"/>
            <a:ext cx="503418" cy="209112"/>
          </a:xfrm>
          <a:prstGeom prst="rect">
            <a:avLst/>
          </a:prstGeom>
        </p:spPr>
      </p:pic>
      <p:cxnSp>
        <p:nvCxnSpPr>
          <p:cNvPr id="17" name="Straight Connector 16"/>
          <p:cNvCxnSpPr>
            <a:stCxn id="6" idx="3"/>
            <a:endCxn id="7" idx="1"/>
          </p:cNvCxnSpPr>
          <p:nvPr/>
        </p:nvCxnSpPr>
        <p:spPr>
          <a:xfrm flipV="1">
            <a:off x="976061" y="4591550"/>
            <a:ext cx="1040107" cy="4264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82609" y="2868933"/>
            <a:ext cx="331006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694433" y="2857282"/>
            <a:ext cx="331006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Screen Shot 2017-07-17 at 11.21.1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963" y="1328805"/>
            <a:ext cx="503418" cy="209112"/>
          </a:xfrm>
          <a:prstGeom prst="rect">
            <a:avLst/>
          </a:prstGeom>
        </p:spPr>
      </p:pic>
      <p:cxnSp>
        <p:nvCxnSpPr>
          <p:cNvPr id="22" name="Straight Connector 21"/>
          <p:cNvCxnSpPr/>
          <p:nvPr/>
        </p:nvCxnSpPr>
        <p:spPr>
          <a:xfrm>
            <a:off x="882609" y="1388333"/>
            <a:ext cx="331006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694433" y="1376682"/>
            <a:ext cx="331006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2852739" y="2809405"/>
            <a:ext cx="884640" cy="2816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2852739" y="1325989"/>
            <a:ext cx="884640" cy="2816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737379" y="2198145"/>
            <a:ext cx="467928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737379" y="2198145"/>
            <a:ext cx="0" cy="61126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52739" y="1477116"/>
            <a:ext cx="663250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852739" y="3018517"/>
            <a:ext cx="1344703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510888" y="1471410"/>
            <a:ext cx="0" cy="1168473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Arc 42"/>
          <p:cNvSpPr/>
          <p:nvPr/>
        </p:nvSpPr>
        <p:spPr>
          <a:xfrm>
            <a:off x="3608526" y="2481755"/>
            <a:ext cx="257705" cy="309969"/>
          </a:xfrm>
          <a:prstGeom prst="arc">
            <a:avLst>
              <a:gd name="adj1" fmla="val 10780749"/>
              <a:gd name="adj2" fmla="val 0"/>
            </a:avLst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/>
          <p:nvPr/>
        </p:nvCxnSpPr>
        <p:spPr>
          <a:xfrm>
            <a:off x="4005025" y="2636740"/>
            <a:ext cx="0" cy="274891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866068" y="2636740"/>
            <a:ext cx="152400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510888" y="2636740"/>
            <a:ext cx="97638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154008" y="1174202"/>
            <a:ext cx="60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FIFO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2154008" y="2703632"/>
            <a:ext cx="60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FIFO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2131706" y="4415821"/>
            <a:ext cx="60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FIFO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7389" y="4281499"/>
            <a:ext cx="10246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GC analog</a:t>
            </a:r>
          </a:p>
          <a:p>
            <a:pPr algn="ctr"/>
            <a:r>
              <a:rPr lang="en-US" sz="1600" dirty="0"/>
              <a:t>s</a:t>
            </a:r>
            <a:r>
              <a:rPr lang="en-US" sz="1600" dirty="0" smtClean="0"/>
              <a:t>um disc.</a:t>
            </a:r>
            <a:endParaRPr lang="en-US" sz="1600" dirty="0"/>
          </a:p>
        </p:txBody>
      </p:sp>
      <p:sp>
        <p:nvSpPr>
          <p:cNvPr id="56" name="TextBox 55"/>
          <p:cNvSpPr txBox="1"/>
          <p:nvPr/>
        </p:nvSpPr>
        <p:spPr>
          <a:xfrm>
            <a:off x="31883" y="2714585"/>
            <a:ext cx="8659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S2 </a:t>
            </a:r>
            <a:r>
              <a:rPr lang="en-US" sz="1600" dirty="0" err="1" smtClean="0"/>
              <a:t>coinc</a:t>
            </a:r>
            <a:endParaRPr lang="en-US" sz="1600" dirty="0"/>
          </a:p>
        </p:txBody>
      </p:sp>
      <p:sp>
        <p:nvSpPr>
          <p:cNvPr id="57" name="TextBox 56"/>
          <p:cNvSpPr txBox="1"/>
          <p:nvPr/>
        </p:nvSpPr>
        <p:spPr>
          <a:xfrm>
            <a:off x="31883" y="1187385"/>
            <a:ext cx="8659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S0 </a:t>
            </a:r>
            <a:r>
              <a:rPr lang="en-US" sz="1600" dirty="0" err="1" smtClean="0"/>
              <a:t>coinc</a:t>
            </a:r>
            <a:endParaRPr lang="en-US" sz="1600" dirty="0"/>
          </a:p>
        </p:txBody>
      </p:sp>
      <p:sp>
        <p:nvSpPr>
          <p:cNvPr id="58" name="TextBox 57"/>
          <p:cNvSpPr txBox="1"/>
          <p:nvPr/>
        </p:nvSpPr>
        <p:spPr>
          <a:xfrm>
            <a:off x="1126155" y="2911631"/>
            <a:ext cx="6335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delay</a:t>
            </a:r>
            <a:endParaRPr lang="en-US" sz="1600" dirty="0"/>
          </a:p>
        </p:txBody>
      </p:sp>
      <p:sp>
        <p:nvSpPr>
          <p:cNvPr id="59" name="TextBox 58"/>
          <p:cNvSpPr txBox="1"/>
          <p:nvPr/>
        </p:nvSpPr>
        <p:spPr>
          <a:xfrm>
            <a:off x="1126155" y="1424279"/>
            <a:ext cx="6335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delay</a:t>
            </a:r>
            <a:endParaRPr lang="en-US" sz="1600" dirty="0"/>
          </a:p>
        </p:txBody>
      </p:sp>
      <p:cxnSp>
        <p:nvCxnSpPr>
          <p:cNvPr id="60" name="Straight Connector 59"/>
          <p:cNvCxnSpPr/>
          <p:nvPr/>
        </p:nvCxnSpPr>
        <p:spPr>
          <a:xfrm>
            <a:off x="3788522" y="4711860"/>
            <a:ext cx="1950067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852739" y="4463279"/>
            <a:ext cx="2730106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582845" y="4238051"/>
            <a:ext cx="155744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5584600" y="4238051"/>
            <a:ext cx="0" cy="214077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Arc 68"/>
          <p:cNvSpPr/>
          <p:nvPr/>
        </p:nvSpPr>
        <p:spPr>
          <a:xfrm rot="5400000">
            <a:off x="4738133" y="4249234"/>
            <a:ext cx="257705" cy="309969"/>
          </a:xfrm>
          <a:prstGeom prst="arc">
            <a:avLst>
              <a:gd name="adj1" fmla="val 10780749"/>
              <a:gd name="adj2" fmla="val 0"/>
            </a:avLst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Arc 69"/>
          <p:cNvSpPr/>
          <p:nvPr/>
        </p:nvSpPr>
        <p:spPr>
          <a:xfrm rot="5400000">
            <a:off x="4738133" y="4518090"/>
            <a:ext cx="257705" cy="309969"/>
          </a:xfrm>
          <a:prstGeom prst="arc">
            <a:avLst>
              <a:gd name="adj1" fmla="val 10780749"/>
              <a:gd name="adj2" fmla="val 0"/>
            </a:avLst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Connector 70"/>
          <p:cNvCxnSpPr>
            <a:endCxn id="69" idx="0"/>
          </p:cNvCxnSpPr>
          <p:nvPr/>
        </p:nvCxnSpPr>
        <p:spPr>
          <a:xfrm flipH="1">
            <a:off x="4866264" y="3123376"/>
            <a:ext cx="9789" cy="1151991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70" idx="2"/>
          </p:cNvCxnSpPr>
          <p:nvPr/>
        </p:nvCxnSpPr>
        <p:spPr>
          <a:xfrm>
            <a:off x="4866985" y="4801927"/>
            <a:ext cx="9068" cy="811002"/>
          </a:xfrm>
          <a:prstGeom prst="line">
            <a:avLst/>
          </a:prstGeom>
          <a:ln>
            <a:solidFill>
              <a:srgbClr val="0000FF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Arc 76"/>
          <p:cNvSpPr/>
          <p:nvPr/>
        </p:nvSpPr>
        <p:spPr>
          <a:xfrm rot="5400000">
            <a:off x="4285410" y="4250197"/>
            <a:ext cx="257705" cy="309969"/>
          </a:xfrm>
          <a:prstGeom prst="arc">
            <a:avLst>
              <a:gd name="adj1" fmla="val 10780749"/>
              <a:gd name="adj2" fmla="val 0"/>
            </a:avLst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Connector 77"/>
          <p:cNvCxnSpPr/>
          <p:nvPr/>
        </p:nvCxnSpPr>
        <p:spPr>
          <a:xfrm flipH="1">
            <a:off x="4414262" y="4524520"/>
            <a:ext cx="587" cy="102504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414849" y="3123376"/>
            <a:ext cx="0" cy="1157388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4190600" y="1914580"/>
            <a:ext cx="84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S0||S2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4228979" y="2754044"/>
            <a:ext cx="788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S0&amp;S2</a:t>
            </a:r>
            <a:endParaRPr lang="en-US" dirty="0"/>
          </a:p>
        </p:txBody>
      </p:sp>
      <p:cxnSp>
        <p:nvCxnSpPr>
          <p:cNvPr id="88" name="Straight Connector 87"/>
          <p:cNvCxnSpPr/>
          <p:nvPr/>
        </p:nvCxnSpPr>
        <p:spPr>
          <a:xfrm flipV="1">
            <a:off x="5047232" y="1507789"/>
            <a:ext cx="1713922" cy="552983"/>
          </a:xfrm>
          <a:prstGeom prst="line">
            <a:avLst/>
          </a:prstGeom>
          <a:ln>
            <a:solidFill>
              <a:srgbClr val="00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5033950" y="2198145"/>
            <a:ext cx="297308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5328729" y="2198145"/>
            <a:ext cx="0" cy="190417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-15814" y="3008367"/>
            <a:ext cx="9925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width 30ns</a:t>
            </a:r>
            <a:endParaRPr lang="en-US" sz="1400" dirty="0"/>
          </a:p>
        </p:txBody>
      </p:sp>
      <p:sp>
        <p:nvSpPr>
          <p:cNvPr id="95" name="TextBox 94"/>
          <p:cNvSpPr txBox="1"/>
          <p:nvPr/>
        </p:nvSpPr>
        <p:spPr>
          <a:xfrm>
            <a:off x="-16518" y="1477255"/>
            <a:ext cx="9925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width 50ns</a:t>
            </a:r>
            <a:endParaRPr lang="en-US" sz="1400" dirty="0"/>
          </a:p>
        </p:txBody>
      </p:sp>
      <p:sp>
        <p:nvSpPr>
          <p:cNvPr id="96" name="Rectangle 95"/>
          <p:cNvSpPr/>
          <p:nvPr/>
        </p:nvSpPr>
        <p:spPr>
          <a:xfrm>
            <a:off x="4569248" y="5612929"/>
            <a:ext cx="2527106" cy="90509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0000"/>
                </a:solidFill>
              </a:rPr>
              <a:t>One </a:t>
            </a:r>
            <a:r>
              <a:rPr lang="en-US" smtClean="0">
                <a:solidFill>
                  <a:srgbClr val="000000"/>
                </a:solidFill>
              </a:rPr>
              <a:t>to (NIM =&gt; ECL)-&gt;TS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One to other arm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666709" y="4491973"/>
            <a:ext cx="10944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(S0&amp;S2)&amp;GC</a:t>
            </a:r>
            <a:endParaRPr lang="en-US" sz="1400" dirty="0"/>
          </a:p>
        </p:txBody>
      </p:sp>
      <p:sp>
        <p:nvSpPr>
          <p:cNvPr id="100" name="TextBox 99"/>
          <p:cNvSpPr txBox="1"/>
          <p:nvPr/>
        </p:nvSpPr>
        <p:spPr>
          <a:xfrm>
            <a:off x="5750569" y="4021431"/>
            <a:ext cx="11373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(S0||S2)&amp;GC</a:t>
            </a:r>
            <a:endParaRPr lang="en-US" sz="1400" dirty="0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6860625" y="4347656"/>
            <a:ext cx="0" cy="1265273"/>
          </a:xfrm>
          <a:prstGeom prst="line">
            <a:avLst/>
          </a:prstGeom>
          <a:ln>
            <a:solidFill>
              <a:srgbClr val="00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6243985" y="4826281"/>
            <a:ext cx="0" cy="786648"/>
          </a:xfrm>
          <a:prstGeom prst="line">
            <a:avLst/>
          </a:prstGeom>
          <a:ln>
            <a:solidFill>
              <a:srgbClr val="00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2" name="Group 121"/>
          <p:cNvGrpSpPr/>
          <p:nvPr/>
        </p:nvGrpSpPr>
        <p:grpSpPr>
          <a:xfrm>
            <a:off x="7141268" y="3965598"/>
            <a:ext cx="1835011" cy="567049"/>
            <a:chOff x="6532771" y="2327332"/>
            <a:chExt cx="1383086" cy="567049"/>
          </a:xfrm>
        </p:grpSpPr>
        <p:cxnSp>
          <p:nvCxnSpPr>
            <p:cNvPr id="123" name="Straight Connector 122"/>
            <p:cNvCxnSpPr/>
            <p:nvPr/>
          </p:nvCxnSpPr>
          <p:spPr>
            <a:xfrm>
              <a:off x="6532771" y="2350545"/>
              <a:ext cx="143893" cy="0"/>
            </a:xfrm>
            <a:prstGeom prst="line">
              <a:avLst/>
            </a:prstGeom>
            <a:ln w="571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flipH="1">
              <a:off x="6668157" y="2327332"/>
              <a:ext cx="8507" cy="562176"/>
            </a:xfrm>
            <a:prstGeom prst="line">
              <a:avLst/>
            </a:prstGeom>
            <a:ln w="571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>
              <a:off x="6661868" y="2869022"/>
              <a:ext cx="1133400" cy="0"/>
            </a:xfrm>
            <a:prstGeom prst="line">
              <a:avLst/>
            </a:prstGeom>
            <a:ln w="571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7795268" y="2350545"/>
              <a:ext cx="0" cy="543836"/>
            </a:xfrm>
            <a:prstGeom prst="line">
              <a:avLst/>
            </a:prstGeom>
            <a:ln w="571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7771964" y="2350545"/>
              <a:ext cx="143893" cy="0"/>
            </a:xfrm>
            <a:prstGeom prst="line">
              <a:avLst/>
            </a:prstGeom>
            <a:ln w="571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8" name="Group 127"/>
          <p:cNvGrpSpPr/>
          <p:nvPr/>
        </p:nvGrpSpPr>
        <p:grpSpPr>
          <a:xfrm>
            <a:off x="7645192" y="3865910"/>
            <a:ext cx="1100461" cy="567049"/>
            <a:chOff x="6532771" y="2327332"/>
            <a:chExt cx="1383086" cy="567049"/>
          </a:xfrm>
        </p:grpSpPr>
        <p:cxnSp>
          <p:nvCxnSpPr>
            <p:cNvPr id="129" name="Straight Connector 128"/>
            <p:cNvCxnSpPr/>
            <p:nvPr/>
          </p:nvCxnSpPr>
          <p:spPr>
            <a:xfrm>
              <a:off x="6532771" y="2350545"/>
              <a:ext cx="143893" cy="0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flipH="1">
              <a:off x="6668157" y="2327332"/>
              <a:ext cx="8507" cy="562176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>
              <a:off x="6661868" y="2869022"/>
              <a:ext cx="1133400" cy="0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>
              <a:off x="7795268" y="2350545"/>
              <a:ext cx="0" cy="543836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>
              <a:off x="7771964" y="2350545"/>
              <a:ext cx="143893" cy="0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4" name="Straight Connector 133"/>
          <p:cNvCxnSpPr/>
          <p:nvPr/>
        </p:nvCxnSpPr>
        <p:spPr>
          <a:xfrm>
            <a:off x="5447923" y="2993957"/>
            <a:ext cx="1313231" cy="14410"/>
          </a:xfrm>
          <a:prstGeom prst="line">
            <a:avLst/>
          </a:prstGeom>
          <a:ln>
            <a:solidFill>
              <a:srgbClr val="00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6" name="Arc 135"/>
          <p:cNvSpPr/>
          <p:nvPr/>
        </p:nvSpPr>
        <p:spPr>
          <a:xfrm>
            <a:off x="5199876" y="2838972"/>
            <a:ext cx="257705" cy="309969"/>
          </a:xfrm>
          <a:prstGeom prst="arc">
            <a:avLst>
              <a:gd name="adj1" fmla="val 10780749"/>
              <a:gd name="adj2" fmla="val 0"/>
            </a:avLst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8" name="Straight Connector 137"/>
          <p:cNvCxnSpPr/>
          <p:nvPr/>
        </p:nvCxnSpPr>
        <p:spPr>
          <a:xfrm>
            <a:off x="5032607" y="2993957"/>
            <a:ext cx="165926" cy="0"/>
          </a:xfrm>
          <a:prstGeom prst="line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1" name="Group 140"/>
          <p:cNvGrpSpPr/>
          <p:nvPr/>
        </p:nvGrpSpPr>
        <p:grpSpPr>
          <a:xfrm>
            <a:off x="7211903" y="5342772"/>
            <a:ext cx="1835011" cy="567049"/>
            <a:chOff x="6532771" y="2327332"/>
            <a:chExt cx="1383086" cy="567049"/>
          </a:xfrm>
        </p:grpSpPr>
        <p:cxnSp>
          <p:nvCxnSpPr>
            <p:cNvPr id="142" name="Straight Connector 141"/>
            <p:cNvCxnSpPr/>
            <p:nvPr/>
          </p:nvCxnSpPr>
          <p:spPr>
            <a:xfrm>
              <a:off x="6532771" y="2350545"/>
              <a:ext cx="143893" cy="0"/>
            </a:xfrm>
            <a:prstGeom prst="line">
              <a:avLst/>
            </a:prstGeom>
            <a:ln w="571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flipH="1">
              <a:off x="6668157" y="2327332"/>
              <a:ext cx="8507" cy="562176"/>
            </a:xfrm>
            <a:prstGeom prst="line">
              <a:avLst/>
            </a:prstGeom>
            <a:ln w="571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>
              <a:off x="6661868" y="2869022"/>
              <a:ext cx="1133400" cy="0"/>
            </a:xfrm>
            <a:prstGeom prst="line">
              <a:avLst/>
            </a:prstGeom>
            <a:ln w="571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>
              <a:off x="7795268" y="2350545"/>
              <a:ext cx="0" cy="543836"/>
            </a:xfrm>
            <a:prstGeom prst="line">
              <a:avLst/>
            </a:prstGeom>
            <a:ln w="571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>
              <a:off x="7771964" y="2350545"/>
              <a:ext cx="143893" cy="0"/>
            </a:xfrm>
            <a:prstGeom prst="line">
              <a:avLst/>
            </a:prstGeom>
            <a:ln w="571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7" name="Group 146"/>
          <p:cNvGrpSpPr/>
          <p:nvPr/>
        </p:nvGrpSpPr>
        <p:grpSpPr>
          <a:xfrm>
            <a:off x="7715827" y="5243084"/>
            <a:ext cx="1100461" cy="567049"/>
            <a:chOff x="6532771" y="2327332"/>
            <a:chExt cx="1383086" cy="567049"/>
          </a:xfrm>
        </p:grpSpPr>
        <p:cxnSp>
          <p:nvCxnSpPr>
            <p:cNvPr id="148" name="Straight Connector 147"/>
            <p:cNvCxnSpPr/>
            <p:nvPr/>
          </p:nvCxnSpPr>
          <p:spPr>
            <a:xfrm>
              <a:off x="6532771" y="2350545"/>
              <a:ext cx="143893" cy="0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flipH="1">
              <a:off x="6668157" y="2327332"/>
              <a:ext cx="8507" cy="562176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>
              <a:off x="6661868" y="2869022"/>
              <a:ext cx="1133400" cy="0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>
              <a:off x="7795268" y="2350545"/>
              <a:ext cx="0" cy="543836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7771964" y="2350545"/>
              <a:ext cx="143893" cy="0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5" name="Rectangle 164"/>
          <p:cNvSpPr/>
          <p:nvPr/>
        </p:nvSpPr>
        <p:spPr>
          <a:xfrm>
            <a:off x="7451427" y="3616282"/>
            <a:ext cx="58719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/>
              <a:t>S0||S2</a:t>
            </a:r>
            <a:endParaRPr lang="en-US" sz="1100" dirty="0"/>
          </a:p>
        </p:txBody>
      </p:sp>
      <p:sp>
        <p:nvSpPr>
          <p:cNvPr id="166" name="Rectangle 165"/>
          <p:cNvSpPr/>
          <p:nvPr/>
        </p:nvSpPr>
        <p:spPr>
          <a:xfrm>
            <a:off x="7519215" y="4998392"/>
            <a:ext cx="55351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/>
              <a:t>S0&amp;S2</a:t>
            </a:r>
            <a:endParaRPr lang="en-US" sz="1100" dirty="0"/>
          </a:p>
        </p:txBody>
      </p:sp>
      <p:sp>
        <p:nvSpPr>
          <p:cNvPr id="167" name="Rectangle 166"/>
          <p:cNvSpPr/>
          <p:nvPr/>
        </p:nvSpPr>
        <p:spPr>
          <a:xfrm>
            <a:off x="7068030" y="3744050"/>
            <a:ext cx="35137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/>
              <a:t>GC</a:t>
            </a:r>
            <a:endParaRPr lang="en-US" sz="1100" dirty="0"/>
          </a:p>
        </p:txBody>
      </p:sp>
      <p:sp>
        <p:nvSpPr>
          <p:cNvPr id="168" name="Rectangle 167"/>
          <p:cNvSpPr/>
          <p:nvPr/>
        </p:nvSpPr>
        <p:spPr>
          <a:xfrm>
            <a:off x="7138068" y="5117800"/>
            <a:ext cx="35137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/>
              <a:t>GC</a:t>
            </a:r>
            <a:endParaRPr lang="en-US" sz="1100" dirty="0"/>
          </a:p>
        </p:txBody>
      </p:sp>
      <p:cxnSp>
        <p:nvCxnSpPr>
          <p:cNvPr id="170" name="Straight Arrow Connector 169"/>
          <p:cNvCxnSpPr/>
          <p:nvPr/>
        </p:nvCxnSpPr>
        <p:spPr>
          <a:xfrm>
            <a:off x="7402814" y="5559484"/>
            <a:ext cx="427503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>
            <a:off x="7325410" y="4193997"/>
            <a:ext cx="427503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7" name="TextBox 186"/>
          <p:cNvSpPr txBox="1"/>
          <p:nvPr/>
        </p:nvSpPr>
        <p:spPr>
          <a:xfrm>
            <a:off x="7333991" y="4228370"/>
            <a:ext cx="381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smtClean="0"/>
              <a:t>20ns</a:t>
            </a:r>
            <a:endParaRPr lang="en-US" sz="800" dirty="0"/>
          </a:p>
        </p:txBody>
      </p:sp>
      <p:sp>
        <p:nvSpPr>
          <p:cNvPr id="188" name="TextBox 187"/>
          <p:cNvSpPr txBox="1"/>
          <p:nvPr/>
        </p:nvSpPr>
        <p:spPr>
          <a:xfrm>
            <a:off x="7411391" y="5567494"/>
            <a:ext cx="381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smtClean="0"/>
              <a:t>20ns</a:t>
            </a:r>
            <a:endParaRPr lang="en-US" sz="800" dirty="0"/>
          </a:p>
        </p:txBody>
      </p:sp>
      <p:cxnSp>
        <p:nvCxnSpPr>
          <p:cNvPr id="189" name="Straight Arrow Connector 188"/>
          <p:cNvCxnSpPr/>
          <p:nvPr/>
        </p:nvCxnSpPr>
        <p:spPr>
          <a:xfrm>
            <a:off x="1377093" y="1857824"/>
            <a:ext cx="0" cy="737596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2" name="TextBox 191"/>
          <p:cNvSpPr txBox="1"/>
          <p:nvPr/>
        </p:nvSpPr>
        <p:spPr>
          <a:xfrm>
            <a:off x="1372983" y="1752521"/>
            <a:ext cx="1540357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dirty="0" smtClean="0"/>
              <a:t>To adjust S0 and S2 relative to each other for S0&amp;S2 and S0||S2</a:t>
            </a:r>
            <a:endParaRPr lang="en-US" sz="1200" dirty="0"/>
          </a:p>
        </p:txBody>
      </p:sp>
      <p:sp>
        <p:nvSpPr>
          <p:cNvPr id="193" name="TextBox 192"/>
          <p:cNvSpPr txBox="1"/>
          <p:nvPr/>
        </p:nvSpPr>
        <p:spPr>
          <a:xfrm>
            <a:off x="209738" y="186414"/>
            <a:ext cx="7114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Single Arm Triggers (S0&amp;S2); (S0&amp;S2)&amp;GC; (S0||S2)&amp;GC</a:t>
            </a:r>
            <a:endParaRPr lang="en-US" sz="2400" dirty="0"/>
          </a:p>
        </p:txBody>
      </p:sp>
      <p:sp>
        <p:nvSpPr>
          <p:cNvPr id="194" name="TextBox 193"/>
          <p:cNvSpPr txBox="1"/>
          <p:nvPr/>
        </p:nvSpPr>
        <p:spPr>
          <a:xfrm>
            <a:off x="58181" y="5987045"/>
            <a:ext cx="45857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S0&amp;S2, S0&amp;S2&amp;GC timed on S2</a:t>
            </a:r>
          </a:p>
          <a:p>
            <a:r>
              <a:rPr lang="en-US" sz="2400" dirty="0" smtClean="0"/>
              <a:t>(S0||S2)&amp;GC timed on S0 if S0 fires</a:t>
            </a:r>
            <a:endParaRPr lang="en-US" sz="2400" dirty="0"/>
          </a:p>
        </p:txBody>
      </p:sp>
      <p:cxnSp>
        <p:nvCxnSpPr>
          <p:cNvPr id="198" name="Straight Arrow Connector 197"/>
          <p:cNvCxnSpPr/>
          <p:nvPr/>
        </p:nvCxnSpPr>
        <p:spPr>
          <a:xfrm>
            <a:off x="7349047" y="4637331"/>
            <a:ext cx="146724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9" name="TextBox 198"/>
          <p:cNvSpPr txBox="1"/>
          <p:nvPr/>
        </p:nvSpPr>
        <p:spPr>
          <a:xfrm>
            <a:off x="7813267" y="4598855"/>
            <a:ext cx="381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5</a:t>
            </a:r>
            <a:r>
              <a:rPr lang="en-US" sz="800" dirty="0" smtClean="0"/>
              <a:t>0ns</a:t>
            </a:r>
            <a:endParaRPr lang="en-US" sz="800" dirty="0"/>
          </a:p>
        </p:txBody>
      </p:sp>
      <p:cxnSp>
        <p:nvCxnSpPr>
          <p:cNvPr id="201" name="Straight Arrow Connector 200"/>
          <p:cNvCxnSpPr/>
          <p:nvPr/>
        </p:nvCxnSpPr>
        <p:spPr>
          <a:xfrm>
            <a:off x="7391527" y="6011433"/>
            <a:ext cx="146724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 txBox="1"/>
          <p:nvPr/>
        </p:nvSpPr>
        <p:spPr>
          <a:xfrm>
            <a:off x="7855747" y="5972957"/>
            <a:ext cx="381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5</a:t>
            </a:r>
            <a:r>
              <a:rPr lang="en-US" sz="800" dirty="0" smtClean="0"/>
              <a:t>0ns</a:t>
            </a:r>
            <a:endParaRPr lang="en-US" sz="800" dirty="0"/>
          </a:p>
        </p:txBody>
      </p:sp>
      <p:cxnSp>
        <p:nvCxnSpPr>
          <p:cNvPr id="169" name="Straight Connector 168"/>
          <p:cNvCxnSpPr/>
          <p:nvPr/>
        </p:nvCxnSpPr>
        <p:spPr>
          <a:xfrm>
            <a:off x="3735475" y="2088578"/>
            <a:ext cx="467928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>
            <a:off x="3737379" y="1335579"/>
            <a:ext cx="0" cy="747091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4005025" y="2911631"/>
            <a:ext cx="192417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5328729" y="4102315"/>
            <a:ext cx="409860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>
            <a:off x="4414849" y="4627024"/>
            <a:ext cx="1335720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>
            <a:off x="2852739" y="4719419"/>
            <a:ext cx="935783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Arrow Connector 194"/>
          <p:cNvCxnSpPr/>
          <p:nvPr/>
        </p:nvCxnSpPr>
        <p:spPr>
          <a:xfrm>
            <a:off x="7782076" y="4200673"/>
            <a:ext cx="837937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2" name="TextBox 195"/>
          <p:cNvSpPr txBox="1"/>
          <p:nvPr/>
        </p:nvSpPr>
        <p:spPr>
          <a:xfrm>
            <a:off x="7977429" y="4195061"/>
            <a:ext cx="38268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3</a:t>
            </a:r>
            <a:r>
              <a:rPr lang="en-US" sz="800" dirty="0" smtClean="0"/>
              <a:t>0ns</a:t>
            </a:r>
            <a:endParaRPr lang="en-US" sz="800" dirty="0"/>
          </a:p>
        </p:txBody>
      </p:sp>
      <p:sp>
        <p:nvSpPr>
          <p:cNvPr id="223" name="TextBox 195"/>
          <p:cNvSpPr txBox="1"/>
          <p:nvPr/>
        </p:nvSpPr>
        <p:spPr>
          <a:xfrm>
            <a:off x="8022617" y="5573976"/>
            <a:ext cx="38268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3</a:t>
            </a:r>
            <a:r>
              <a:rPr lang="en-US" sz="800" dirty="0" smtClean="0"/>
              <a:t>0ns</a:t>
            </a:r>
            <a:endParaRPr lang="en-US" sz="800" dirty="0"/>
          </a:p>
        </p:txBody>
      </p:sp>
      <p:cxnSp>
        <p:nvCxnSpPr>
          <p:cNvPr id="224" name="Straight Arrow Connector 194"/>
          <p:cNvCxnSpPr/>
          <p:nvPr/>
        </p:nvCxnSpPr>
        <p:spPr>
          <a:xfrm>
            <a:off x="7855747" y="5567494"/>
            <a:ext cx="837937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5" name="Group 121"/>
          <p:cNvGrpSpPr/>
          <p:nvPr/>
        </p:nvGrpSpPr>
        <p:grpSpPr>
          <a:xfrm>
            <a:off x="7129767" y="2701074"/>
            <a:ext cx="1835011" cy="567049"/>
            <a:chOff x="6532771" y="2327332"/>
            <a:chExt cx="1383086" cy="567049"/>
          </a:xfrm>
        </p:grpSpPr>
        <p:cxnSp>
          <p:nvCxnSpPr>
            <p:cNvPr id="176" name="Straight Connector 122"/>
            <p:cNvCxnSpPr/>
            <p:nvPr/>
          </p:nvCxnSpPr>
          <p:spPr>
            <a:xfrm>
              <a:off x="6532771" y="2350545"/>
              <a:ext cx="143893" cy="0"/>
            </a:xfrm>
            <a:prstGeom prst="line">
              <a:avLst/>
            </a:prstGeom>
            <a:ln w="571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23"/>
            <p:cNvCxnSpPr/>
            <p:nvPr/>
          </p:nvCxnSpPr>
          <p:spPr>
            <a:xfrm flipH="1">
              <a:off x="6668157" y="2327332"/>
              <a:ext cx="8507" cy="562176"/>
            </a:xfrm>
            <a:prstGeom prst="line">
              <a:avLst/>
            </a:prstGeom>
            <a:ln w="571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24"/>
            <p:cNvCxnSpPr/>
            <p:nvPr/>
          </p:nvCxnSpPr>
          <p:spPr>
            <a:xfrm>
              <a:off x="6661868" y="2869022"/>
              <a:ext cx="1133400" cy="0"/>
            </a:xfrm>
            <a:prstGeom prst="line">
              <a:avLst/>
            </a:prstGeom>
            <a:ln w="571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25"/>
            <p:cNvCxnSpPr/>
            <p:nvPr/>
          </p:nvCxnSpPr>
          <p:spPr>
            <a:xfrm>
              <a:off x="7795268" y="2350545"/>
              <a:ext cx="0" cy="543836"/>
            </a:xfrm>
            <a:prstGeom prst="line">
              <a:avLst/>
            </a:prstGeom>
            <a:ln w="571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26"/>
            <p:cNvCxnSpPr/>
            <p:nvPr/>
          </p:nvCxnSpPr>
          <p:spPr>
            <a:xfrm>
              <a:off x="7771964" y="2350545"/>
              <a:ext cx="143893" cy="0"/>
            </a:xfrm>
            <a:prstGeom prst="line">
              <a:avLst/>
            </a:prstGeom>
            <a:ln w="571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5" name="Group 127"/>
          <p:cNvGrpSpPr/>
          <p:nvPr/>
        </p:nvGrpSpPr>
        <p:grpSpPr>
          <a:xfrm>
            <a:off x="7633691" y="2601386"/>
            <a:ext cx="1100461" cy="567049"/>
            <a:chOff x="6532771" y="2327332"/>
            <a:chExt cx="1383086" cy="567049"/>
          </a:xfrm>
        </p:grpSpPr>
        <p:cxnSp>
          <p:nvCxnSpPr>
            <p:cNvPr id="226" name="Straight Connector 128"/>
            <p:cNvCxnSpPr/>
            <p:nvPr/>
          </p:nvCxnSpPr>
          <p:spPr>
            <a:xfrm>
              <a:off x="6532771" y="2350545"/>
              <a:ext cx="143893" cy="0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129"/>
            <p:cNvCxnSpPr/>
            <p:nvPr/>
          </p:nvCxnSpPr>
          <p:spPr>
            <a:xfrm flipH="1">
              <a:off x="6668157" y="2327332"/>
              <a:ext cx="8507" cy="562176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130"/>
            <p:cNvCxnSpPr/>
            <p:nvPr/>
          </p:nvCxnSpPr>
          <p:spPr>
            <a:xfrm>
              <a:off x="6661868" y="2869022"/>
              <a:ext cx="1133400" cy="0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131"/>
            <p:cNvCxnSpPr/>
            <p:nvPr/>
          </p:nvCxnSpPr>
          <p:spPr>
            <a:xfrm>
              <a:off x="7795268" y="2350545"/>
              <a:ext cx="0" cy="543836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132"/>
            <p:cNvCxnSpPr/>
            <p:nvPr/>
          </p:nvCxnSpPr>
          <p:spPr>
            <a:xfrm>
              <a:off x="7771964" y="2350545"/>
              <a:ext cx="143893" cy="0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1" name="Rectangle 164"/>
          <p:cNvSpPr/>
          <p:nvPr/>
        </p:nvSpPr>
        <p:spPr>
          <a:xfrm>
            <a:off x="7439926" y="2351758"/>
            <a:ext cx="32092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/>
              <a:t>S2</a:t>
            </a:r>
            <a:endParaRPr lang="en-US" sz="1100" dirty="0"/>
          </a:p>
        </p:txBody>
      </p:sp>
      <p:sp>
        <p:nvSpPr>
          <p:cNvPr id="232" name="Rectangle 166"/>
          <p:cNvSpPr/>
          <p:nvPr/>
        </p:nvSpPr>
        <p:spPr>
          <a:xfrm>
            <a:off x="7056529" y="2479526"/>
            <a:ext cx="32092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/>
              <a:t>S0</a:t>
            </a:r>
            <a:endParaRPr lang="en-US" sz="1100" dirty="0"/>
          </a:p>
        </p:txBody>
      </p:sp>
      <p:cxnSp>
        <p:nvCxnSpPr>
          <p:cNvPr id="233" name="Straight Arrow Connector 170"/>
          <p:cNvCxnSpPr/>
          <p:nvPr/>
        </p:nvCxnSpPr>
        <p:spPr>
          <a:xfrm>
            <a:off x="7313909" y="2929473"/>
            <a:ext cx="427503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4" name="TextBox 186"/>
          <p:cNvSpPr txBox="1"/>
          <p:nvPr/>
        </p:nvSpPr>
        <p:spPr>
          <a:xfrm>
            <a:off x="7322490" y="2963846"/>
            <a:ext cx="381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smtClean="0"/>
              <a:t>20ns</a:t>
            </a:r>
            <a:endParaRPr lang="en-US" sz="800" dirty="0"/>
          </a:p>
        </p:txBody>
      </p:sp>
      <p:cxnSp>
        <p:nvCxnSpPr>
          <p:cNvPr id="235" name="Straight Arrow Connector 197"/>
          <p:cNvCxnSpPr/>
          <p:nvPr/>
        </p:nvCxnSpPr>
        <p:spPr>
          <a:xfrm>
            <a:off x="7337546" y="3372807"/>
            <a:ext cx="146724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6" name="TextBox 198"/>
          <p:cNvSpPr txBox="1"/>
          <p:nvPr/>
        </p:nvSpPr>
        <p:spPr>
          <a:xfrm>
            <a:off x="7801766" y="3334331"/>
            <a:ext cx="381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5</a:t>
            </a:r>
            <a:r>
              <a:rPr lang="en-US" sz="800" dirty="0" smtClean="0"/>
              <a:t>0ns</a:t>
            </a:r>
            <a:endParaRPr lang="en-US" sz="800" dirty="0"/>
          </a:p>
        </p:txBody>
      </p:sp>
      <p:cxnSp>
        <p:nvCxnSpPr>
          <p:cNvPr id="237" name="Straight Arrow Connector 194"/>
          <p:cNvCxnSpPr/>
          <p:nvPr/>
        </p:nvCxnSpPr>
        <p:spPr>
          <a:xfrm>
            <a:off x="7770575" y="2936149"/>
            <a:ext cx="837937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8" name="TextBox 195"/>
          <p:cNvSpPr txBox="1"/>
          <p:nvPr/>
        </p:nvSpPr>
        <p:spPr>
          <a:xfrm>
            <a:off x="7965928" y="2930537"/>
            <a:ext cx="38268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3</a:t>
            </a:r>
            <a:r>
              <a:rPr lang="en-US" sz="800" dirty="0" smtClean="0"/>
              <a:t>0ns</a:t>
            </a:r>
            <a:endParaRPr lang="en-US" sz="800" dirty="0"/>
          </a:p>
        </p:txBody>
      </p:sp>
      <p:grpSp>
        <p:nvGrpSpPr>
          <p:cNvPr id="239" name="Group 121"/>
          <p:cNvGrpSpPr/>
          <p:nvPr/>
        </p:nvGrpSpPr>
        <p:grpSpPr>
          <a:xfrm>
            <a:off x="7059923" y="1337490"/>
            <a:ext cx="1835011" cy="567049"/>
            <a:chOff x="6532771" y="2327332"/>
            <a:chExt cx="1383086" cy="567049"/>
          </a:xfrm>
        </p:grpSpPr>
        <p:cxnSp>
          <p:nvCxnSpPr>
            <p:cNvPr id="240" name="Straight Connector 122"/>
            <p:cNvCxnSpPr/>
            <p:nvPr/>
          </p:nvCxnSpPr>
          <p:spPr>
            <a:xfrm>
              <a:off x="6532771" y="2350545"/>
              <a:ext cx="143893" cy="0"/>
            </a:xfrm>
            <a:prstGeom prst="line">
              <a:avLst/>
            </a:prstGeom>
            <a:ln w="571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123"/>
            <p:cNvCxnSpPr/>
            <p:nvPr/>
          </p:nvCxnSpPr>
          <p:spPr>
            <a:xfrm flipH="1">
              <a:off x="6668157" y="2327332"/>
              <a:ext cx="8507" cy="562176"/>
            </a:xfrm>
            <a:prstGeom prst="line">
              <a:avLst/>
            </a:prstGeom>
            <a:ln w="571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124"/>
            <p:cNvCxnSpPr/>
            <p:nvPr/>
          </p:nvCxnSpPr>
          <p:spPr>
            <a:xfrm>
              <a:off x="6661868" y="2869022"/>
              <a:ext cx="1133400" cy="0"/>
            </a:xfrm>
            <a:prstGeom prst="line">
              <a:avLst/>
            </a:prstGeom>
            <a:ln w="571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125"/>
            <p:cNvCxnSpPr/>
            <p:nvPr/>
          </p:nvCxnSpPr>
          <p:spPr>
            <a:xfrm>
              <a:off x="7795268" y="2350545"/>
              <a:ext cx="0" cy="543836"/>
            </a:xfrm>
            <a:prstGeom prst="line">
              <a:avLst/>
            </a:prstGeom>
            <a:ln w="571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126"/>
            <p:cNvCxnSpPr/>
            <p:nvPr/>
          </p:nvCxnSpPr>
          <p:spPr>
            <a:xfrm>
              <a:off x="7771964" y="2350545"/>
              <a:ext cx="143893" cy="0"/>
            </a:xfrm>
            <a:prstGeom prst="line">
              <a:avLst/>
            </a:prstGeom>
            <a:ln w="571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5" name="Group 127"/>
          <p:cNvGrpSpPr/>
          <p:nvPr/>
        </p:nvGrpSpPr>
        <p:grpSpPr>
          <a:xfrm>
            <a:off x="7563847" y="1237802"/>
            <a:ext cx="1100461" cy="567049"/>
            <a:chOff x="6532771" y="2327332"/>
            <a:chExt cx="1383086" cy="567049"/>
          </a:xfrm>
        </p:grpSpPr>
        <p:cxnSp>
          <p:nvCxnSpPr>
            <p:cNvPr id="246" name="Straight Connector 128"/>
            <p:cNvCxnSpPr/>
            <p:nvPr/>
          </p:nvCxnSpPr>
          <p:spPr>
            <a:xfrm>
              <a:off x="6532771" y="2350545"/>
              <a:ext cx="143893" cy="0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129"/>
            <p:cNvCxnSpPr/>
            <p:nvPr/>
          </p:nvCxnSpPr>
          <p:spPr>
            <a:xfrm flipH="1">
              <a:off x="6668157" y="2327332"/>
              <a:ext cx="8507" cy="562176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130"/>
            <p:cNvCxnSpPr/>
            <p:nvPr/>
          </p:nvCxnSpPr>
          <p:spPr>
            <a:xfrm>
              <a:off x="6661868" y="2869022"/>
              <a:ext cx="1133400" cy="0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131"/>
            <p:cNvCxnSpPr/>
            <p:nvPr/>
          </p:nvCxnSpPr>
          <p:spPr>
            <a:xfrm>
              <a:off x="7795268" y="2350545"/>
              <a:ext cx="0" cy="543836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132"/>
            <p:cNvCxnSpPr/>
            <p:nvPr/>
          </p:nvCxnSpPr>
          <p:spPr>
            <a:xfrm>
              <a:off x="7771964" y="2350545"/>
              <a:ext cx="143893" cy="0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1" name="Rectangle 164"/>
          <p:cNvSpPr/>
          <p:nvPr/>
        </p:nvSpPr>
        <p:spPr>
          <a:xfrm>
            <a:off x="7370082" y="988174"/>
            <a:ext cx="32092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/>
              <a:t>S2</a:t>
            </a:r>
            <a:endParaRPr lang="en-US" sz="1100" dirty="0"/>
          </a:p>
        </p:txBody>
      </p:sp>
      <p:sp>
        <p:nvSpPr>
          <p:cNvPr id="252" name="Rectangle 166"/>
          <p:cNvSpPr/>
          <p:nvPr/>
        </p:nvSpPr>
        <p:spPr>
          <a:xfrm>
            <a:off x="6986685" y="1115942"/>
            <a:ext cx="32092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/>
              <a:t>S0</a:t>
            </a:r>
            <a:endParaRPr lang="en-US" sz="1100" dirty="0"/>
          </a:p>
        </p:txBody>
      </p:sp>
      <p:cxnSp>
        <p:nvCxnSpPr>
          <p:cNvPr id="253" name="Straight Arrow Connector 170"/>
          <p:cNvCxnSpPr/>
          <p:nvPr/>
        </p:nvCxnSpPr>
        <p:spPr>
          <a:xfrm>
            <a:off x="7244065" y="1565889"/>
            <a:ext cx="427503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4" name="TextBox 186"/>
          <p:cNvSpPr txBox="1"/>
          <p:nvPr/>
        </p:nvSpPr>
        <p:spPr>
          <a:xfrm>
            <a:off x="7252646" y="1600262"/>
            <a:ext cx="381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smtClean="0"/>
              <a:t>20ns</a:t>
            </a:r>
            <a:endParaRPr lang="en-US" sz="800" dirty="0"/>
          </a:p>
        </p:txBody>
      </p:sp>
      <p:cxnSp>
        <p:nvCxnSpPr>
          <p:cNvPr id="255" name="Straight Arrow Connector 197"/>
          <p:cNvCxnSpPr/>
          <p:nvPr/>
        </p:nvCxnSpPr>
        <p:spPr>
          <a:xfrm>
            <a:off x="7267702" y="2009223"/>
            <a:ext cx="146724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6" name="TextBox 198"/>
          <p:cNvSpPr txBox="1"/>
          <p:nvPr/>
        </p:nvSpPr>
        <p:spPr>
          <a:xfrm>
            <a:off x="7731922" y="1970747"/>
            <a:ext cx="381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5</a:t>
            </a:r>
            <a:r>
              <a:rPr lang="en-US" sz="800" dirty="0" smtClean="0"/>
              <a:t>0ns</a:t>
            </a:r>
            <a:endParaRPr lang="en-US" sz="800" dirty="0"/>
          </a:p>
        </p:txBody>
      </p:sp>
      <p:cxnSp>
        <p:nvCxnSpPr>
          <p:cNvPr id="257" name="Straight Arrow Connector 194"/>
          <p:cNvCxnSpPr/>
          <p:nvPr/>
        </p:nvCxnSpPr>
        <p:spPr>
          <a:xfrm>
            <a:off x="7700731" y="1572565"/>
            <a:ext cx="837937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8" name="TextBox 195"/>
          <p:cNvSpPr txBox="1"/>
          <p:nvPr/>
        </p:nvSpPr>
        <p:spPr>
          <a:xfrm>
            <a:off x="7896084" y="1566953"/>
            <a:ext cx="38268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3</a:t>
            </a:r>
            <a:r>
              <a:rPr lang="en-US" sz="800" dirty="0" smtClean="0"/>
              <a:t>0ns</a:t>
            </a:r>
            <a:endParaRPr lang="en-US" sz="800" dirty="0"/>
          </a:p>
        </p:txBody>
      </p:sp>
      <p:sp>
        <p:nvSpPr>
          <p:cNvPr id="154" name="TextBox 57"/>
          <p:cNvSpPr txBox="1"/>
          <p:nvPr/>
        </p:nvSpPr>
        <p:spPr>
          <a:xfrm>
            <a:off x="1199354" y="4671099"/>
            <a:ext cx="6281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d</a:t>
            </a:r>
            <a:r>
              <a:rPr lang="en-US" sz="1600" dirty="0" smtClean="0"/>
              <a:t>elay</a:t>
            </a:r>
          </a:p>
        </p:txBody>
      </p:sp>
      <p:pic>
        <p:nvPicPr>
          <p:cNvPr id="155" name="Picture 14" descr="Screen Shot 2017-07-17 at 11.21.1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398" y="4543760"/>
            <a:ext cx="503418" cy="209112"/>
          </a:xfrm>
          <a:prstGeom prst="rect">
            <a:avLst/>
          </a:prstGeom>
        </p:spPr>
      </p:pic>
      <p:sp>
        <p:nvSpPr>
          <p:cNvPr id="157" name="TextBox 191"/>
          <p:cNvSpPr txBox="1"/>
          <p:nvPr/>
        </p:nvSpPr>
        <p:spPr>
          <a:xfrm>
            <a:off x="1089757" y="4937922"/>
            <a:ext cx="1540357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dirty="0" smtClean="0"/>
              <a:t>To adjust GC analog sum to S0&amp;S2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7113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61694" y="5248581"/>
            <a:ext cx="7965927" cy="1232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charset="0"/>
              <a:buChar char="•"/>
            </a:pP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signals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RHRS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delayed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in time </a:t>
            </a:r>
            <a:r>
              <a:rPr lang="de-DE" dirty="0" err="1"/>
              <a:t>with</a:t>
            </a:r>
            <a:r>
              <a:rPr lang="de-DE" dirty="0"/>
              <a:t> LHRS </a:t>
            </a:r>
            <a:r>
              <a:rPr lang="de-DE" dirty="0" err="1"/>
              <a:t>triggers</a:t>
            </a:r>
            <a:endParaRPr lang="de-DE" dirty="0"/>
          </a:p>
          <a:p>
            <a:pPr marL="214313" indent="-214313">
              <a:buFont typeface="Arial" charset="0"/>
              <a:buChar char="•"/>
            </a:pPr>
            <a:r>
              <a:rPr lang="de-DE" dirty="0"/>
              <a:t>T1 </a:t>
            </a:r>
            <a:r>
              <a:rPr lang="mr-IN" dirty="0"/>
              <a:t>–</a:t>
            </a:r>
            <a:r>
              <a:rPr lang="de-DE" dirty="0"/>
              <a:t> T3 LHRS </a:t>
            </a:r>
            <a:r>
              <a:rPr lang="de-DE" dirty="0" err="1" smtClean="0"/>
              <a:t>single</a:t>
            </a:r>
            <a:r>
              <a:rPr lang="de-DE" dirty="0" smtClean="0"/>
              <a:t> </a:t>
            </a:r>
            <a:r>
              <a:rPr lang="de-DE" dirty="0" err="1" smtClean="0"/>
              <a:t>triggers</a:t>
            </a:r>
            <a:endParaRPr lang="de-DE" dirty="0"/>
          </a:p>
          <a:p>
            <a:pPr marL="214313" indent="-214313">
              <a:buFont typeface="Arial" charset="0"/>
              <a:buChar char="•"/>
            </a:pPr>
            <a:r>
              <a:rPr lang="de-DE" dirty="0" smtClean="0"/>
              <a:t>C1 </a:t>
            </a:r>
            <a:r>
              <a:rPr lang="mr-IN" dirty="0"/>
              <a:t>–</a:t>
            </a:r>
            <a:r>
              <a:rPr lang="de-DE" dirty="0"/>
              <a:t> </a:t>
            </a:r>
            <a:r>
              <a:rPr lang="de-DE" dirty="0" smtClean="0"/>
              <a:t>C3</a:t>
            </a:r>
            <a:r>
              <a:rPr lang="de-DE" dirty="0"/>
              <a:t> </a:t>
            </a:r>
            <a:r>
              <a:rPr lang="de-DE" dirty="0" err="1" smtClean="0"/>
              <a:t>Coincidence</a:t>
            </a:r>
            <a:r>
              <a:rPr lang="de-DE" dirty="0" smtClean="0"/>
              <a:t> </a:t>
            </a:r>
            <a:r>
              <a:rPr lang="de-DE" dirty="0" err="1" smtClean="0"/>
              <a:t>triggers</a:t>
            </a:r>
            <a:endParaRPr lang="de-DE" dirty="0"/>
          </a:p>
        </p:txBody>
      </p:sp>
      <p:sp>
        <p:nvSpPr>
          <p:cNvPr id="12" name="Rectangle 90"/>
          <p:cNvSpPr/>
          <p:nvPr/>
        </p:nvSpPr>
        <p:spPr>
          <a:xfrm>
            <a:off x="2491443" y="1445726"/>
            <a:ext cx="1156329" cy="11079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>
                <a:solidFill>
                  <a:srgbClr val="000000"/>
                </a:solidFill>
              </a:rPr>
              <a:t>NIM Logic</a:t>
            </a:r>
            <a:endParaRPr lang="en-US" sz="1350" dirty="0">
              <a:solidFill>
                <a:srgbClr val="000000"/>
              </a:solidFill>
            </a:endParaRPr>
          </a:p>
        </p:txBody>
      </p:sp>
      <p:sp>
        <p:nvSpPr>
          <p:cNvPr id="13" name="TextBox 91"/>
          <p:cNvSpPr txBox="1"/>
          <p:nvPr/>
        </p:nvSpPr>
        <p:spPr>
          <a:xfrm>
            <a:off x="849923" y="1697106"/>
            <a:ext cx="939296" cy="686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1200" dirty="0"/>
              <a:t>S0</a:t>
            </a:r>
          </a:p>
          <a:p>
            <a:pPr algn="r">
              <a:lnSpc>
                <a:spcPct val="80000"/>
              </a:lnSpc>
            </a:pPr>
            <a:r>
              <a:rPr lang="en-US" sz="1200" dirty="0"/>
              <a:t>S2</a:t>
            </a:r>
          </a:p>
          <a:p>
            <a:pPr algn="r">
              <a:lnSpc>
                <a:spcPct val="80000"/>
              </a:lnSpc>
            </a:pPr>
            <a:r>
              <a:rPr lang="en-US" sz="1200" dirty="0" smtClean="0"/>
              <a:t>GC</a:t>
            </a:r>
            <a:endParaRPr lang="en-US" sz="1200" dirty="0"/>
          </a:p>
          <a:p>
            <a:pPr algn="r">
              <a:lnSpc>
                <a:spcPct val="80000"/>
              </a:lnSpc>
            </a:pPr>
            <a:r>
              <a:rPr lang="en-US" sz="1200" dirty="0" smtClean="0"/>
              <a:t>LHRS CLOCK</a:t>
            </a:r>
            <a:endParaRPr lang="en-US" sz="1200" dirty="0"/>
          </a:p>
        </p:txBody>
      </p:sp>
      <p:sp>
        <p:nvSpPr>
          <p:cNvPr id="22" name="Textfeld 21"/>
          <p:cNvSpPr txBox="1"/>
          <p:nvPr/>
        </p:nvSpPr>
        <p:spPr>
          <a:xfrm>
            <a:off x="2491442" y="1142582"/>
            <a:ext cx="115125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50"/>
              <a:t>LHRS</a:t>
            </a:r>
          </a:p>
        </p:txBody>
      </p:sp>
      <p:cxnSp>
        <p:nvCxnSpPr>
          <p:cNvPr id="23" name="Straight Arrow Connector 63"/>
          <p:cNvCxnSpPr/>
          <p:nvPr/>
        </p:nvCxnSpPr>
        <p:spPr>
          <a:xfrm>
            <a:off x="1884931" y="1795034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63"/>
          <p:cNvCxnSpPr/>
          <p:nvPr/>
        </p:nvCxnSpPr>
        <p:spPr>
          <a:xfrm>
            <a:off x="1884931" y="1953665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63"/>
          <p:cNvCxnSpPr/>
          <p:nvPr/>
        </p:nvCxnSpPr>
        <p:spPr>
          <a:xfrm>
            <a:off x="1884931" y="2108797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63"/>
          <p:cNvCxnSpPr/>
          <p:nvPr/>
        </p:nvCxnSpPr>
        <p:spPr>
          <a:xfrm>
            <a:off x="1884931" y="2268769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91"/>
          <p:cNvSpPr txBox="1"/>
          <p:nvPr/>
        </p:nvSpPr>
        <p:spPr>
          <a:xfrm>
            <a:off x="4269511" y="1468235"/>
            <a:ext cx="1727245" cy="1129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50" dirty="0">
                <a:solidFill>
                  <a:srgbClr val="002CFF"/>
                </a:solidFill>
              </a:rPr>
              <a:t>T1: S0 &amp; S2</a:t>
            </a:r>
          </a:p>
          <a:p>
            <a:pPr>
              <a:lnSpc>
                <a:spcPct val="80000"/>
              </a:lnSpc>
            </a:pPr>
            <a:r>
              <a:rPr lang="en-US" sz="1050" dirty="0" smtClean="0">
                <a:solidFill>
                  <a:srgbClr val="002CFF"/>
                </a:solidFill>
              </a:rPr>
              <a:t>T2</a:t>
            </a:r>
            <a:r>
              <a:rPr lang="en-US" sz="1050" dirty="0">
                <a:solidFill>
                  <a:srgbClr val="002CFF"/>
                </a:solidFill>
              </a:rPr>
              <a:t>: </a:t>
            </a:r>
            <a:r>
              <a:rPr lang="en-US" sz="1050" dirty="0" smtClean="0">
                <a:solidFill>
                  <a:srgbClr val="002CFF"/>
                </a:solidFill>
              </a:rPr>
              <a:t>(S0 </a:t>
            </a:r>
            <a:r>
              <a:rPr lang="en-US" sz="1050" dirty="0">
                <a:solidFill>
                  <a:srgbClr val="002CFF"/>
                </a:solidFill>
              </a:rPr>
              <a:t>&amp; </a:t>
            </a:r>
            <a:r>
              <a:rPr lang="en-US" sz="1050" dirty="0" smtClean="0">
                <a:solidFill>
                  <a:srgbClr val="002CFF"/>
                </a:solidFill>
              </a:rPr>
              <a:t>S2) </a:t>
            </a:r>
            <a:r>
              <a:rPr lang="en-US" sz="1050" dirty="0">
                <a:solidFill>
                  <a:srgbClr val="002CFF"/>
                </a:solidFill>
              </a:rPr>
              <a:t>&amp; GC </a:t>
            </a:r>
          </a:p>
          <a:p>
            <a:pPr>
              <a:lnSpc>
                <a:spcPct val="80000"/>
              </a:lnSpc>
            </a:pPr>
            <a:r>
              <a:rPr lang="en-US" sz="1050" dirty="0">
                <a:solidFill>
                  <a:srgbClr val="002CFF"/>
                </a:solidFill>
              </a:rPr>
              <a:t>T3: (S0||S2) </a:t>
            </a:r>
            <a:r>
              <a:rPr lang="en-US" sz="1050" dirty="0" smtClean="0">
                <a:solidFill>
                  <a:srgbClr val="002CFF"/>
                </a:solidFill>
              </a:rPr>
              <a:t>&amp; </a:t>
            </a:r>
            <a:r>
              <a:rPr lang="en-US" sz="1050" dirty="0">
                <a:solidFill>
                  <a:srgbClr val="002CFF"/>
                </a:solidFill>
              </a:rPr>
              <a:t>GC</a:t>
            </a:r>
          </a:p>
          <a:p>
            <a:pPr>
              <a:lnSpc>
                <a:spcPct val="80000"/>
              </a:lnSpc>
            </a:pPr>
            <a:r>
              <a:rPr lang="en-US" sz="1050" dirty="0" smtClean="0"/>
              <a:t>control </a:t>
            </a:r>
            <a:r>
              <a:rPr lang="en-US" sz="1050" dirty="0"/>
              <a:t>triggers or free</a:t>
            </a:r>
          </a:p>
          <a:p>
            <a:pPr>
              <a:lnSpc>
                <a:spcPct val="80000"/>
              </a:lnSpc>
            </a:pPr>
            <a:r>
              <a:rPr lang="en-US" sz="1050" dirty="0"/>
              <a:t>control triggers or free</a:t>
            </a:r>
          </a:p>
          <a:p>
            <a:pPr>
              <a:lnSpc>
                <a:spcPct val="80000"/>
              </a:lnSpc>
            </a:pPr>
            <a:r>
              <a:rPr lang="en-US" sz="1050" dirty="0" smtClean="0"/>
              <a:t>L1A Remote (from RHRS)</a:t>
            </a:r>
            <a:endParaRPr lang="en-US" sz="1050" dirty="0"/>
          </a:p>
          <a:p>
            <a:pPr>
              <a:lnSpc>
                <a:spcPct val="80000"/>
              </a:lnSpc>
            </a:pPr>
            <a:r>
              <a:rPr lang="en-US" sz="1050" dirty="0" smtClean="0"/>
              <a:t>RHRS CLOCK</a:t>
            </a:r>
            <a:endParaRPr lang="en-US" sz="1050" dirty="0"/>
          </a:p>
          <a:p>
            <a:pPr>
              <a:lnSpc>
                <a:spcPct val="80000"/>
              </a:lnSpc>
            </a:pPr>
            <a:r>
              <a:rPr lang="en-US" sz="1050" dirty="0" smtClean="0">
                <a:solidFill>
                  <a:srgbClr val="002CFF"/>
                </a:solidFill>
              </a:rPr>
              <a:t>LHRS CLOCK</a:t>
            </a:r>
            <a:endParaRPr lang="en-US" sz="1050" dirty="0">
              <a:solidFill>
                <a:srgbClr val="002CFF"/>
              </a:solidFill>
            </a:endParaRPr>
          </a:p>
        </p:txBody>
      </p:sp>
      <p:cxnSp>
        <p:nvCxnSpPr>
          <p:cNvPr id="31" name="Straight Arrow Connector 63"/>
          <p:cNvCxnSpPr/>
          <p:nvPr/>
        </p:nvCxnSpPr>
        <p:spPr>
          <a:xfrm>
            <a:off x="3642901" y="1575426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63"/>
          <p:cNvCxnSpPr/>
          <p:nvPr/>
        </p:nvCxnSpPr>
        <p:spPr>
          <a:xfrm>
            <a:off x="3642901" y="1690485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63"/>
          <p:cNvCxnSpPr/>
          <p:nvPr/>
        </p:nvCxnSpPr>
        <p:spPr>
          <a:xfrm>
            <a:off x="3642901" y="1957277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63"/>
          <p:cNvCxnSpPr/>
          <p:nvPr/>
        </p:nvCxnSpPr>
        <p:spPr>
          <a:xfrm>
            <a:off x="3642901" y="2088143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63"/>
          <p:cNvCxnSpPr/>
          <p:nvPr/>
        </p:nvCxnSpPr>
        <p:spPr>
          <a:xfrm>
            <a:off x="3642901" y="2327315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63"/>
          <p:cNvCxnSpPr/>
          <p:nvPr/>
        </p:nvCxnSpPr>
        <p:spPr>
          <a:xfrm>
            <a:off x="3642700" y="2214303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63"/>
          <p:cNvCxnSpPr/>
          <p:nvPr/>
        </p:nvCxnSpPr>
        <p:spPr>
          <a:xfrm>
            <a:off x="3642700" y="1833562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63"/>
          <p:cNvCxnSpPr/>
          <p:nvPr/>
        </p:nvCxnSpPr>
        <p:spPr>
          <a:xfrm>
            <a:off x="1822139" y="3569548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90"/>
          <p:cNvSpPr/>
          <p:nvPr/>
        </p:nvSpPr>
        <p:spPr>
          <a:xfrm>
            <a:off x="2428649" y="3448542"/>
            <a:ext cx="1203132" cy="12853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>
                <a:solidFill>
                  <a:srgbClr val="000000"/>
                </a:solidFill>
              </a:rPr>
              <a:t>NIM</a:t>
            </a:r>
          </a:p>
          <a:p>
            <a:pPr algn="ctr"/>
            <a:r>
              <a:rPr lang="en-US" sz="1350" dirty="0" smtClean="0">
                <a:solidFill>
                  <a:srgbClr val="000000"/>
                </a:solidFill>
              </a:rPr>
              <a:t>Logic</a:t>
            </a:r>
            <a:endParaRPr lang="en-US" sz="1350" dirty="0">
              <a:solidFill>
                <a:srgbClr val="000000"/>
              </a:solidFill>
            </a:endParaRPr>
          </a:p>
        </p:txBody>
      </p:sp>
      <p:sp>
        <p:nvSpPr>
          <p:cNvPr id="56" name="TextBox 91"/>
          <p:cNvSpPr txBox="1"/>
          <p:nvPr/>
        </p:nvSpPr>
        <p:spPr>
          <a:xfrm>
            <a:off x="149534" y="3461481"/>
            <a:ext cx="1600098" cy="127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1200" dirty="0"/>
              <a:t>S0</a:t>
            </a:r>
          </a:p>
          <a:p>
            <a:pPr algn="r">
              <a:lnSpc>
                <a:spcPct val="80000"/>
              </a:lnSpc>
            </a:pPr>
            <a:r>
              <a:rPr lang="en-US" sz="1200" dirty="0"/>
              <a:t>S2</a:t>
            </a:r>
          </a:p>
          <a:p>
            <a:pPr algn="r">
              <a:lnSpc>
                <a:spcPct val="80000"/>
              </a:lnSpc>
            </a:pPr>
            <a:r>
              <a:rPr lang="en-US" sz="1200" dirty="0" smtClean="0"/>
              <a:t>GC</a:t>
            </a:r>
            <a:endParaRPr lang="en-US" sz="1200" dirty="0"/>
          </a:p>
          <a:p>
            <a:pPr algn="r">
              <a:lnSpc>
                <a:spcPct val="80000"/>
              </a:lnSpc>
            </a:pPr>
            <a:r>
              <a:rPr lang="en-US" sz="1200" dirty="0">
                <a:solidFill>
                  <a:srgbClr val="002CFF"/>
                </a:solidFill>
              </a:rPr>
              <a:t>LHRS T1: S0&amp;S2</a:t>
            </a:r>
          </a:p>
          <a:p>
            <a:pPr algn="r">
              <a:lnSpc>
                <a:spcPct val="80000"/>
              </a:lnSpc>
            </a:pPr>
            <a:r>
              <a:rPr lang="en-US" sz="1200" dirty="0">
                <a:solidFill>
                  <a:srgbClr val="002CFF"/>
                </a:solidFill>
              </a:rPr>
              <a:t>LHRS T2: (S0||S2)&amp;</a:t>
            </a:r>
            <a:r>
              <a:rPr lang="en-US" sz="1200" dirty="0" smtClean="0">
                <a:solidFill>
                  <a:srgbClr val="002CFF"/>
                </a:solidFill>
              </a:rPr>
              <a:t>GC</a:t>
            </a:r>
          </a:p>
          <a:p>
            <a:pPr algn="r">
              <a:lnSpc>
                <a:spcPct val="80000"/>
              </a:lnSpc>
            </a:pPr>
            <a:r>
              <a:rPr lang="en-US" sz="1200" dirty="0">
                <a:solidFill>
                  <a:srgbClr val="002CFF"/>
                </a:solidFill>
              </a:rPr>
              <a:t>LHRS </a:t>
            </a:r>
            <a:r>
              <a:rPr lang="en-US" sz="1200" dirty="0" smtClean="0">
                <a:solidFill>
                  <a:srgbClr val="002CFF"/>
                </a:solidFill>
              </a:rPr>
              <a:t>T3: </a:t>
            </a:r>
            <a:r>
              <a:rPr lang="en-US" sz="1200" dirty="0">
                <a:solidFill>
                  <a:srgbClr val="002CFF"/>
                </a:solidFill>
              </a:rPr>
              <a:t>(</a:t>
            </a:r>
            <a:r>
              <a:rPr lang="en-US" sz="1200" dirty="0" smtClean="0">
                <a:solidFill>
                  <a:srgbClr val="002CFF"/>
                </a:solidFill>
              </a:rPr>
              <a:t>S0 &amp; S2</a:t>
            </a:r>
            <a:r>
              <a:rPr lang="en-US" sz="1200" dirty="0">
                <a:solidFill>
                  <a:srgbClr val="002CFF"/>
                </a:solidFill>
              </a:rPr>
              <a:t>)&amp;</a:t>
            </a:r>
            <a:r>
              <a:rPr lang="en-US" sz="1200" dirty="0" smtClean="0">
                <a:solidFill>
                  <a:srgbClr val="002CFF"/>
                </a:solidFill>
              </a:rPr>
              <a:t>GC </a:t>
            </a:r>
            <a:endParaRPr lang="en-US" sz="1200" dirty="0">
              <a:solidFill>
                <a:srgbClr val="002CFF"/>
              </a:solidFill>
            </a:endParaRPr>
          </a:p>
          <a:p>
            <a:pPr algn="r">
              <a:lnSpc>
                <a:spcPct val="80000"/>
              </a:lnSpc>
            </a:pPr>
            <a:r>
              <a:rPr lang="en-US" sz="1200" dirty="0" smtClean="0">
                <a:solidFill>
                  <a:srgbClr val="002CFF"/>
                </a:solidFill>
              </a:rPr>
              <a:t>LHRS CLOCK</a:t>
            </a:r>
          </a:p>
          <a:p>
            <a:pPr algn="r">
              <a:lnSpc>
                <a:spcPct val="80000"/>
              </a:lnSpc>
            </a:pPr>
            <a:r>
              <a:rPr lang="en-US" sz="1200" dirty="0" smtClean="0"/>
              <a:t>RHRS CLOCK</a:t>
            </a:r>
            <a:endParaRPr lang="en-US" sz="1200" dirty="0"/>
          </a:p>
        </p:txBody>
      </p:sp>
      <p:cxnSp>
        <p:nvCxnSpPr>
          <p:cNvPr id="57" name="Straight Arrow Connector 63"/>
          <p:cNvCxnSpPr/>
          <p:nvPr/>
        </p:nvCxnSpPr>
        <p:spPr>
          <a:xfrm>
            <a:off x="1822139" y="3718234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63"/>
          <p:cNvCxnSpPr/>
          <p:nvPr/>
        </p:nvCxnSpPr>
        <p:spPr>
          <a:xfrm>
            <a:off x="1822139" y="3861010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63"/>
          <p:cNvCxnSpPr/>
          <p:nvPr/>
        </p:nvCxnSpPr>
        <p:spPr>
          <a:xfrm>
            <a:off x="1833290" y="4006740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3"/>
          <p:cNvCxnSpPr/>
          <p:nvPr/>
        </p:nvCxnSpPr>
        <p:spPr>
          <a:xfrm>
            <a:off x="1823344" y="4435983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3"/>
          <p:cNvCxnSpPr/>
          <p:nvPr/>
        </p:nvCxnSpPr>
        <p:spPr>
          <a:xfrm>
            <a:off x="3652847" y="3633032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652847" y="3761302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3"/>
          <p:cNvCxnSpPr/>
          <p:nvPr/>
        </p:nvCxnSpPr>
        <p:spPr>
          <a:xfrm>
            <a:off x="3641696" y="3895566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3"/>
          <p:cNvCxnSpPr/>
          <p:nvPr/>
        </p:nvCxnSpPr>
        <p:spPr>
          <a:xfrm>
            <a:off x="3641696" y="4015904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3"/>
          <p:cNvCxnSpPr/>
          <p:nvPr/>
        </p:nvCxnSpPr>
        <p:spPr>
          <a:xfrm>
            <a:off x="3641495" y="4269632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3"/>
          <p:cNvCxnSpPr/>
          <p:nvPr/>
        </p:nvCxnSpPr>
        <p:spPr>
          <a:xfrm>
            <a:off x="3642415" y="4401787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3"/>
          <p:cNvCxnSpPr/>
          <p:nvPr/>
        </p:nvCxnSpPr>
        <p:spPr>
          <a:xfrm>
            <a:off x="3641495" y="4133381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feld 70"/>
          <p:cNvSpPr txBox="1"/>
          <p:nvPr/>
        </p:nvSpPr>
        <p:spPr>
          <a:xfrm>
            <a:off x="2428649" y="3096198"/>
            <a:ext cx="122399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50"/>
              <a:t>RHRS</a:t>
            </a:r>
          </a:p>
        </p:txBody>
      </p:sp>
      <p:cxnSp>
        <p:nvCxnSpPr>
          <p:cNvPr id="50" name="Straight Arrow Connector 63"/>
          <p:cNvCxnSpPr/>
          <p:nvPr/>
        </p:nvCxnSpPr>
        <p:spPr>
          <a:xfrm>
            <a:off x="1823878" y="4132948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63"/>
          <p:cNvCxnSpPr/>
          <p:nvPr/>
        </p:nvCxnSpPr>
        <p:spPr>
          <a:xfrm>
            <a:off x="1823878" y="4279718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feld 61"/>
          <p:cNvSpPr txBox="1"/>
          <p:nvPr/>
        </p:nvSpPr>
        <p:spPr>
          <a:xfrm>
            <a:off x="3827254" y="1871700"/>
            <a:ext cx="46922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2" name="Textfeld 71"/>
          <p:cNvSpPr txBox="1"/>
          <p:nvPr/>
        </p:nvSpPr>
        <p:spPr>
          <a:xfrm>
            <a:off x="3826452" y="1986494"/>
            <a:ext cx="46922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5" name="Textfeld 74"/>
          <p:cNvSpPr txBox="1"/>
          <p:nvPr/>
        </p:nvSpPr>
        <p:spPr>
          <a:xfrm>
            <a:off x="1178788" y="2635382"/>
            <a:ext cx="2177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rgbClr val="FF0000"/>
                </a:solidFill>
              </a:rPr>
              <a:t>X </a:t>
            </a:r>
            <a:r>
              <a:rPr lang="de-DE" sz="1000" dirty="0"/>
              <a:t>: in/</a:t>
            </a:r>
            <a:r>
              <a:rPr lang="de-DE" sz="1000" dirty="0" err="1"/>
              <a:t>output</a:t>
            </a:r>
            <a:r>
              <a:rPr lang="de-DE" sz="1000" dirty="0"/>
              <a:t> not </a:t>
            </a:r>
            <a:r>
              <a:rPr lang="de-DE" sz="1000" dirty="0" err="1"/>
              <a:t>used</a:t>
            </a:r>
            <a:r>
              <a:rPr lang="de-DE" sz="1000" dirty="0"/>
              <a:t> in </a:t>
            </a:r>
            <a:r>
              <a:rPr lang="de-DE" sz="1000" dirty="0" err="1" smtClean="0"/>
              <a:t>trigger</a:t>
            </a:r>
            <a:r>
              <a:rPr lang="de-DE" sz="1000" dirty="0" smtClean="0"/>
              <a:t> design</a:t>
            </a:r>
            <a:endParaRPr lang="de-DE" sz="1000" dirty="0">
              <a:solidFill>
                <a:srgbClr val="FF0000"/>
              </a:solidFill>
            </a:endParaRPr>
          </a:p>
        </p:txBody>
      </p:sp>
      <p:sp>
        <p:nvSpPr>
          <p:cNvPr id="77" name="TextBox 91"/>
          <p:cNvSpPr txBox="1"/>
          <p:nvPr/>
        </p:nvSpPr>
        <p:spPr>
          <a:xfrm>
            <a:off x="4371538" y="3563401"/>
            <a:ext cx="1571141" cy="1129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50" dirty="0">
                <a:solidFill>
                  <a:srgbClr val="FF0000"/>
                </a:solidFill>
              </a:rPr>
              <a:t>T1: (S0 &amp; S2)</a:t>
            </a:r>
            <a:r>
              <a:rPr lang="en-US" sz="1050" baseline="-25000" dirty="0">
                <a:solidFill>
                  <a:srgbClr val="FF0000"/>
                </a:solidFill>
              </a:rPr>
              <a:t>L</a:t>
            </a:r>
          </a:p>
          <a:p>
            <a:pPr>
              <a:lnSpc>
                <a:spcPct val="80000"/>
              </a:lnSpc>
            </a:pPr>
            <a:r>
              <a:rPr lang="en-US" sz="1050" dirty="0">
                <a:solidFill>
                  <a:srgbClr val="FF0000"/>
                </a:solidFill>
              </a:rPr>
              <a:t>T2: ((</a:t>
            </a:r>
            <a:r>
              <a:rPr lang="en-US" sz="1050" dirty="0" smtClean="0">
                <a:solidFill>
                  <a:srgbClr val="FF0000"/>
                </a:solidFill>
              </a:rPr>
              <a:t>S0 &amp; S2</a:t>
            </a:r>
            <a:r>
              <a:rPr lang="en-US" sz="1050" dirty="0">
                <a:solidFill>
                  <a:srgbClr val="FF0000"/>
                </a:solidFill>
              </a:rPr>
              <a:t>) &amp; GC)</a:t>
            </a:r>
            <a:r>
              <a:rPr lang="en-US" sz="1050" baseline="-25000" dirty="0">
                <a:solidFill>
                  <a:srgbClr val="FF0000"/>
                </a:solidFill>
              </a:rPr>
              <a:t>L</a:t>
            </a:r>
          </a:p>
          <a:p>
            <a:pPr>
              <a:lnSpc>
                <a:spcPct val="80000"/>
              </a:lnSpc>
            </a:pPr>
            <a:r>
              <a:rPr lang="en-US" sz="1050" dirty="0">
                <a:solidFill>
                  <a:srgbClr val="FF0000"/>
                </a:solidFill>
              </a:rPr>
              <a:t>T3: </a:t>
            </a:r>
            <a:r>
              <a:rPr lang="en-US" sz="1050" dirty="0" smtClean="0">
                <a:solidFill>
                  <a:srgbClr val="FF0000"/>
                </a:solidFill>
              </a:rPr>
              <a:t>((S0||S2) </a:t>
            </a:r>
            <a:r>
              <a:rPr lang="en-US" sz="1050" dirty="0">
                <a:solidFill>
                  <a:srgbClr val="FF0000"/>
                </a:solidFill>
              </a:rPr>
              <a:t>&amp; GC)</a:t>
            </a:r>
            <a:r>
              <a:rPr lang="en-US" sz="1050" baseline="-25000" dirty="0">
                <a:solidFill>
                  <a:srgbClr val="FF0000"/>
                </a:solidFill>
              </a:rPr>
              <a:t>L</a:t>
            </a:r>
          </a:p>
          <a:p>
            <a:pPr>
              <a:lnSpc>
                <a:spcPct val="80000"/>
              </a:lnSpc>
            </a:pPr>
            <a:r>
              <a:rPr lang="en-US" sz="1050" dirty="0" smtClean="0">
                <a:solidFill>
                  <a:srgbClr val="FF0000"/>
                </a:solidFill>
              </a:rPr>
              <a:t>C1: </a:t>
            </a:r>
            <a:r>
              <a:rPr lang="en-US" sz="1050" dirty="0">
                <a:solidFill>
                  <a:srgbClr val="FF0000"/>
                </a:solidFill>
              </a:rPr>
              <a:t>(S0&amp;S2)</a:t>
            </a:r>
            <a:r>
              <a:rPr lang="en-US" sz="1050" baseline="-25000" dirty="0">
                <a:solidFill>
                  <a:srgbClr val="FF0000"/>
                </a:solidFill>
              </a:rPr>
              <a:t>L</a:t>
            </a:r>
            <a:r>
              <a:rPr lang="en-US" sz="1050" dirty="0">
                <a:solidFill>
                  <a:srgbClr val="FF0000"/>
                </a:solidFill>
              </a:rPr>
              <a:t>&amp; (S0&amp;S2)</a:t>
            </a:r>
            <a:r>
              <a:rPr lang="en-US" sz="1050" baseline="-25000" dirty="0">
                <a:solidFill>
                  <a:srgbClr val="FF0000"/>
                </a:solidFill>
              </a:rPr>
              <a:t>R</a:t>
            </a:r>
          </a:p>
          <a:p>
            <a:pPr>
              <a:lnSpc>
                <a:spcPct val="80000"/>
              </a:lnSpc>
            </a:pPr>
            <a:r>
              <a:rPr lang="en-US" sz="1050" dirty="0" smtClean="0">
                <a:solidFill>
                  <a:srgbClr val="FF0000"/>
                </a:solidFill>
              </a:rPr>
              <a:t>C2: </a:t>
            </a:r>
            <a:r>
              <a:rPr lang="en-US" sz="1050" dirty="0">
                <a:solidFill>
                  <a:srgbClr val="FF0000"/>
                </a:solidFill>
              </a:rPr>
              <a:t>(S0&amp;S2)</a:t>
            </a:r>
            <a:r>
              <a:rPr lang="en-US" sz="1050" baseline="-25000" dirty="0">
                <a:solidFill>
                  <a:srgbClr val="FF0000"/>
                </a:solidFill>
              </a:rPr>
              <a:t>L </a:t>
            </a:r>
            <a:r>
              <a:rPr lang="en-US" sz="1050" dirty="0">
                <a:solidFill>
                  <a:srgbClr val="FF0000"/>
                </a:solidFill>
              </a:rPr>
              <a:t>&amp; </a:t>
            </a:r>
            <a:r>
              <a:rPr lang="en-US" sz="1050" baseline="-25000" dirty="0">
                <a:solidFill>
                  <a:srgbClr val="FF0000"/>
                </a:solidFill>
              </a:rPr>
              <a:t> </a:t>
            </a:r>
            <a:r>
              <a:rPr lang="en-US" sz="1050" dirty="0">
                <a:solidFill>
                  <a:srgbClr val="FF0000"/>
                </a:solidFill>
              </a:rPr>
              <a:t>S2</a:t>
            </a:r>
            <a:r>
              <a:rPr lang="en-US" sz="1050" baseline="-25000" dirty="0">
                <a:solidFill>
                  <a:srgbClr val="FF0000"/>
                </a:solidFill>
              </a:rPr>
              <a:t>R</a:t>
            </a:r>
            <a:endParaRPr lang="en-US" sz="105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050" dirty="0" smtClean="0">
                <a:solidFill>
                  <a:srgbClr val="FF0000"/>
                </a:solidFill>
              </a:rPr>
              <a:t>C3: </a:t>
            </a:r>
            <a:r>
              <a:rPr lang="en-US" sz="1050" dirty="0">
                <a:solidFill>
                  <a:srgbClr val="FF0000"/>
                </a:solidFill>
              </a:rPr>
              <a:t>(S0&amp;S2)</a:t>
            </a:r>
            <a:r>
              <a:rPr lang="en-US" sz="1050" baseline="-25000" dirty="0">
                <a:solidFill>
                  <a:srgbClr val="FF0000"/>
                </a:solidFill>
              </a:rPr>
              <a:t>L </a:t>
            </a:r>
            <a:r>
              <a:rPr lang="en-US" sz="1050" dirty="0">
                <a:solidFill>
                  <a:srgbClr val="FF0000"/>
                </a:solidFill>
              </a:rPr>
              <a:t>&amp;</a:t>
            </a:r>
            <a:r>
              <a:rPr lang="en-US" sz="1050" baseline="-25000" dirty="0">
                <a:solidFill>
                  <a:srgbClr val="FF0000"/>
                </a:solidFill>
              </a:rPr>
              <a:t> </a:t>
            </a:r>
            <a:r>
              <a:rPr lang="en-US" sz="1050" dirty="0">
                <a:solidFill>
                  <a:srgbClr val="FF0000"/>
                </a:solidFill>
              </a:rPr>
              <a:t> S0</a:t>
            </a:r>
            <a:r>
              <a:rPr lang="en-US" sz="1050" baseline="-25000" dirty="0">
                <a:solidFill>
                  <a:srgbClr val="FF0000"/>
                </a:solidFill>
              </a:rPr>
              <a:t>R</a:t>
            </a:r>
            <a:endParaRPr lang="en-US" sz="105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050" dirty="0" smtClean="0"/>
              <a:t>T4: (SO&amp;S2)</a:t>
            </a:r>
            <a:r>
              <a:rPr lang="en-US" sz="1050" baseline="-25000" dirty="0" smtClean="0"/>
              <a:t>R </a:t>
            </a:r>
            <a:r>
              <a:rPr lang="en-US" sz="1050" dirty="0" smtClean="0"/>
              <a:t>*</a:t>
            </a:r>
            <a:endParaRPr lang="en-US" sz="1050" dirty="0"/>
          </a:p>
          <a:p>
            <a:pPr>
              <a:lnSpc>
                <a:spcPct val="80000"/>
              </a:lnSpc>
            </a:pPr>
            <a:r>
              <a:rPr lang="en-US" sz="1050" dirty="0" smtClean="0">
                <a:solidFill>
                  <a:srgbClr val="FF0000"/>
                </a:solidFill>
              </a:rPr>
              <a:t>LHRS CLOCK</a:t>
            </a:r>
            <a:endParaRPr lang="en-US" sz="1050" dirty="0">
              <a:solidFill>
                <a:srgbClr val="FF0000"/>
              </a:solidFill>
            </a:endParaRPr>
          </a:p>
        </p:txBody>
      </p:sp>
      <p:cxnSp>
        <p:nvCxnSpPr>
          <p:cNvPr id="70" name="Straight Arrow Connector 63"/>
          <p:cNvCxnSpPr/>
          <p:nvPr/>
        </p:nvCxnSpPr>
        <p:spPr>
          <a:xfrm>
            <a:off x="6917385" y="1556603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63"/>
          <p:cNvCxnSpPr/>
          <p:nvPr/>
        </p:nvCxnSpPr>
        <p:spPr>
          <a:xfrm>
            <a:off x="6917385" y="1702958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63"/>
          <p:cNvCxnSpPr/>
          <p:nvPr/>
        </p:nvCxnSpPr>
        <p:spPr>
          <a:xfrm>
            <a:off x="6917385" y="1948887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63"/>
          <p:cNvCxnSpPr/>
          <p:nvPr/>
        </p:nvCxnSpPr>
        <p:spPr>
          <a:xfrm>
            <a:off x="6917385" y="2067883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63"/>
          <p:cNvCxnSpPr/>
          <p:nvPr/>
        </p:nvCxnSpPr>
        <p:spPr>
          <a:xfrm>
            <a:off x="6917385" y="2317487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63"/>
          <p:cNvCxnSpPr/>
          <p:nvPr/>
        </p:nvCxnSpPr>
        <p:spPr>
          <a:xfrm>
            <a:off x="6917184" y="2194043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63"/>
          <p:cNvCxnSpPr/>
          <p:nvPr/>
        </p:nvCxnSpPr>
        <p:spPr>
          <a:xfrm>
            <a:off x="6917184" y="1824453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Textfeld 85"/>
          <p:cNvSpPr txBox="1"/>
          <p:nvPr/>
        </p:nvSpPr>
        <p:spPr>
          <a:xfrm>
            <a:off x="7101738" y="1841726"/>
            <a:ext cx="46922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87" name="Textfeld 86"/>
          <p:cNvSpPr txBox="1"/>
          <p:nvPr/>
        </p:nvSpPr>
        <p:spPr>
          <a:xfrm>
            <a:off x="7100936" y="1977385"/>
            <a:ext cx="46922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90" name="Rectangle 90"/>
          <p:cNvSpPr/>
          <p:nvPr/>
        </p:nvSpPr>
        <p:spPr>
          <a:xfrm>
            <a:off x="7523693" y="1117635"/>
            <a:ext cx="791262" cy="15777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00000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538290" y="1142582"/>
            <a:ext cx="76623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/>
              <a:t>LHRS TS</a:t>
            </a:r>
          </a:p>
        </p:txBody>
      </p:sp>
      <p:sp>
        <p:nvSpPr>
          <p:cNvPr id="91" name="Textfeld 90"/>
          <p:cNvSpPr txBox="1"/>
          <p:nvPr/>
        </p:nvSpPr>
        <p:spPr>
          <a:xfrm>
            <a:off x="7539962" y="1493335"/>
            <a:ext cx="584176" cy="1192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PS1 = 0</a:t>
            </a:r>
          </a:p>
          <a:p>
            <a:r>
              <a:rPr lang="de-DE" sz="800" dirty="0"/>
              <a:t>PS2 = 0</a:t>
            </a:r>
          </a:p>
          <a:p>
            <a:r>
              <a:rPr lang="de-DE" sz="800" dirty="0"/>
              <a:t>PS3 = 0</a:t>
            </a:r>
          </a:p>
          <a:p>
            <a:r>
              <a:rPr lang="de-DE" sz="800" dirty="0"/>
              <a:t>PS4 = 0</a:t>
            </a:r>
          </a:p>
          <a:p>
            <a:r>
              <a:rPr lang="de-DE" sz="800" dirty="0"/>
              <a:t>PS5 = 0</a:t>
            </a:r>
          </a:p>
          <a:p>
            <a:r>
              <a:rPr lang="de-DE" sz="800" dirty="0"/>
              <a:t>PS6 = 0</a:t>
            </a:r>
          </a:p>
          <a:p>
            <a:r>
              <a:rPr lang="de-DE" sz="800" dirty="0"/>
              <a:t>PS7 = 0</a:t>
            </a:r>
          </a:p>
          <a:p>
            <a:r>
              <a:rPr lang="de-DE" sz="800" dirty="0"/>
              <a:t>PS8 = 0</a:t>
            </a:r>
          </a:p>
          <a:p>
            <a:endParaRPr lang="de-DE" sz="750" dirty="0"/>
          </a:p>
        </p:txBody>
      </p:sp>
      <p:cxnSp>
        <p:nvCxnSpPr>
          <p:cNvPr id="92" name="Straight Arrow Connector 63"/>
          <p:cNvCxnSpPr/>
          <p:nvPr/>
        </p:nvCxnSpPr>
        <p:spPr>
          <a:xfrm>
            <a:off x="3642215" y="2465278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63"/>
          <p:cNvCxnSpPr/>
          <p:nvPr/>
        </p:nvCxnSpPr>
        <p:spPr>
          <a:xfrm>
            <a:off x="6929557" y="2465278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63"/>
          <p:cNvCxnSpPr/>
          <p:nvPr/>
        </p:nvCxnSpPr>
        <p:spPr>
          <a:xfrm>
            <a:off x="3642215" y="4534475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extfeld 95"/>
          <p:cNvSpPr txBox="1"/>
          <p:nvPr/>
        </p:nvSpPr>
        <p:spPr>
          <a:xfrm>
            <a:off x="3767329" y="4308608"/>
            <a:ext cx="46922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cxnSp>
        <p:nvCxnSpPr>
          <p:cNvPr id="97" name="Straight Arrow Connector 63"/>
          <p:cNvCxnSpPr/>
          <p:nvPr/>
        </p:nvCxnSpPr>
        <p:spPr>
          <a:xfrm>
            <a:off x="6946580" y="3576020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63"/>
          <p:cNvCxnSpPr/>
          <p:nvPr/>
        </p:nvCxnSpPr>
        <p:spPr>
          <a:xfrm>
            <a:off x="6946580" y="3722376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63"/>
          <p:cNvCxnSpPr/>
          <p:nvPr/>
        </p:nvCxnSpPr>
        <p:spPr>
          <a:xfrm>
            <a:off x="6946580" y="3968304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63"/>
          <p:cNvCxnSpPr/>
          <p:nvPr/>
        </p:nvCxnSpPr>
        <p:spPr>
          <a:xfrm>
            <a:off x="6946580" y="4087300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63"/>
          <p:cNvCxnSpPr/>
          <p:nvPr/>
        </p:nvCxnSpPr>
        <p:spPr>
          <a:xfrm>
            <a:off x="6946580" y="4336904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63"/>
          <p:cNvCxnSpPr/>
          <p:nvPr/>
        </p:nvCxnSpPr>
        <p:spPr>
          <a:xfrm>
            <a:off x="6946380" y="4213460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63"/>
          <p:cNvCxnSpPr/>
          <p:nvPr/>
        </p:nvCxnSpPr>
        <p:spPr>
          <a:xfrm>
            <a:off x="6946380" y="3843870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Textfeld 105"/>
          <p:cNvSpPr txBox="1"/>
          <p:nvPr/>
        </p:nvSpPr>
        <p:spPr>
          <a:xfrm>
            <a:off x="7118605" y="4247330"/>
            <a:ext cx="46922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08" name="Rectangle 90"/>
          <p:cNvSpPr/>
          <p:nvPr/>
        </p:nvSpPr>
        <p:spPr>
          <a:xfrm>
            <a:off x="7552888" y="3137052"/>
            <a:ext cx="791262" cy="15777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000000"/>
              </a:solidFill>
            </a:endParaRPr>
          </a:p>
        </p:txBody>
      </p:sp>
      <p:sp>
        <p:nvSpPr>
          <p:cNvPr id="109" name="Textfeld 108"/>
          <p:cNvSpPr txBox="1"/>
          <p:nvPr/>
        </p:nvSpPr>
        <p:spPr>
          <a:xfrm>
            <a:off x="7567484" y="3161999"/>
            <a:ext cx="79233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/>
              <a:t>RHRS TS</a:t>
            </a:r>
          </a:p>
        </p:txBody>
      </p:sp>
      <p:sp>
        <p:nvSpPr>
          <p:cNvPr id="110" name="Textfeld 109"/>
          <p:cNvSpPr txBox="1"/>
          <p:nvPr/>
        </p:nvSpPr>
        <p:spPr>
          <a:xfrm>
            <a:off x="7556049" y="3500959"/>
            <a:ext cx="960215" cy="1192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PS1 = 1-1000</a:t>
            </a:r>
          </a:p>
          <a:p>
            <a:r>
              <a:rPr lang="de-DE" sz="800" dirty="0"/>
              <a:t>PS2 = 1-1000</a:t>
            </a:r>
          </a:p>
          <a:p>
            <a:r>
              <a:rPr lang="de-DE" sz="800" dirty="0"/>
              <a:t>PS3 = 1-1000</a:t>
            </a:r>
          </a:p>
          <a:p>
            <a:r>
              <a:rPr lang="de-DE" sz="800" dirty="0"/>
              <a:t>PS4 = 1-1000</a:t>
            </a:r>
          </a:p>
          <a:p>
            <a:r>
              <a:rPr lang="de-DE" sz="800" dirty="0"/>
              <a:t>PS5 = 1-1000</a:t>
            </a:r>
          </a:p>
          <a:p>
            <a:r>
              <a:rPr lang="de-DE" sz="800" dirty="0"/>
              <a:t>PS6 = 1-1000</a:t>
            </a:r>
          </a:p>
          <a:p>
            <a:r>
              <a:rPr lang="de-DE" sz="800" dirty="0"/>
              <a:t>PS7 = 0</a:t>
            </a:r>
          </a:p>
          <a:p>
            <a:r>
              <a:rPr lang="de-DE" sz="800" dirty="0"/>
              <a:t>PS8 = 1-10000</a:t>
            </a:r>
          </a:p>
          <a:p>
            <a:endParaRPr lang="de-DE" sz="750" dirty="0"/>
          </a:p>
        </p:txBody>
      </p:sp>
      <p:cxnSp>
        <p:nvCxnSpPr>
          <p:cNvPr id="111" name="Straight Arrow Connector 63"/>
          <p:cNvCxnSpPr/>
          <p:nvPr/>
        </p:nvCxnSpPr>
        <p:spPr>
          <a:xfrm>
            <a:off x="6958752" y="4484695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Textfeld 111"/>
          <p:cNvSpPr txBox="1"/>
          <p:nvPr/>
        </p:nvSpPr>
        <p:spPr>
          <a:xfrm>
            <a:off x="7100134" y="2229730"/>
            <a:ext cx="46922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63CF-90E0-F94E-AF76-442748346066}" type="slidenum">
              <a:rPr lang="en-US" smtClean="0"/>
              <a:t>7</a:t>
            </a:fld>
            <a:endParaRPr lang="en-US"/>
          </a:p>
        </p:txBody>
      </p:sp>
      <p:sp>
        <p:nvSpPr>
          <p:cNvPr id="82" name="Titel 1"/>
          <p:cNvSpPr txBox="1">
            <a:spLocks/>
          </p:cNvSpPr>
          <p:nvPr/>
        </p:nvSpPr>
        <p:spPr>
          <a:xfrm>
            <a:off x="551946" y="110602"/>
            <a:ext cx="7471317" cy="6789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 smtClean="0"/>
              <a:t>Trigger </a:t>
            </a:r>
            <a:r>
              <a:rPr lang="de-DE" sz="2400" dirty="0" err="1" smtClean="0"/>
              <a:t>Logic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1 DAQ </a:t>
            </a:r>
            <a:r>
              <a:rPr lang="de-DE" sz="2400" dirty="0" err="1" smtClean="0"/>
              <a:t>mode</a:t>
            </a:r>
            <a:r>
              <a:rPr lang="de-DE" sz="2400" dirty="0" smtClean="0"/>
              <a:t> (</a:t>
            </a:r>
            <a:r>
              <a:rPr lang="de-DE" sz="2400" dirty="0" err="1" smtClean="0"/>
              <a:t>concidence</a:t>
            </a:r>
            <a:r>
              <a:rPr lang="de-DE" sz="2400" dirty="0" smtClean="0"/>
              <a:t> </a:t>
            </a:r>
            <a:r>
              <a:rPr lang="de-DE" sz="2400" dirty="0" err="1" smtClean="0"/>
              <a:t>configuration</a:t>
            </a:r>
            <a:r>
              <a:rPr lang="de-DE" sz="2400" dirty="0" smtClean="0"/>
              <a:t>)</a:t>
            </a:r>
            <a:endParaRPr lang="de-DE" sz="2400" dirty="0"/>
          </a:p>
        </p:txBody>
      </p:sp>
      <p:cxnSp>
        <p:nvCxnSpPr>
          <p:cNvPr id="89" name="Straight Arrow Connector 63"/>
          <p:cNvCxnSpPr/>
          <p:nvPr/>
        </p:nvCxnSpPr>
        <p:spPr>
          <a:xfrm>
            <a:off x="1833290" y="4584861"/>
            <a:ext cx="606511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Textfeld 103"/>
          <p:cNvSpPr txBox="1"/>
          <p:nvPr/>
        </p:nvSpPr>
        <p:spPr>
          <a:xfrm>
            <a:off x="3824521" y="2239146"/>
            <a:ext cx="46922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05" name="Textfeld 104"/>
          <p:cNvSpPr txBox="1"/>
          <p:nvPr/>
        </p:nvSpPr>
        <p:spPr>
          <a:xfrm>
            <a:off x="4371538" y="4693593"/>
            <a:ext cx="2414422" cy="490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/>
              <a:t>* </a:t>
            </a:r>
            <a:r>
              <a:rPr lang="de-DE" sz="900" dirty="0" err="1" smtClean="0"/>
              <a:t>Usually</a:t>
            </a:r>
            <a:r>
              <a:rPr lang="de-DE" sz="900" dirty="0" smtClean="0"/>
              <a:t> </a:t>
            </a:r>
            <a:r>
              <a:rPr lang="de-DE" sz="900" dirty="0" err="1" smtClean="0"/>
              <a:t>disabled</a:t>
            </a:r>
            <a:r>
              <a:rPr lang="de-DE" sz="900" dirty="0" smtClean="0"/>
              <a:t>, </a:t>
            </a:r>
            <a:r>
              <a:rPr lang="de-DE" sz="900" dirty="0" err="1" smtClean="0"/>
              <a:t>necessary</a:t>
            </a:r>
            <a:r>
              <a:rPr lang="de-DE" sz="900" dirty="0" smtClean="0"/>
              <a:t> </a:t>
            </a:r>
            <a:r>
              <a:rPr lang="de-DE" sz="900" dirty="0" err="1" smtClean="0"/>
              <a:t>for</a:t>
            </a:r>
            <a:r>
              <a:rPr lang="de-DE" sz="900" dirty="0" smtClean="0"/>
              <a:t> </a:t>
            </a:r>
            <a:r>
              <a:rPr lang="de-DE" sz="900" dirty="0" err="1" smtClean="0"/>
              <a:t>right</a:t>
            </a:r>
            <a:r>
              <a:rPr lang="de-DE" sz="900" dirty="0" smtClean="0"/>
              <a:t> arm </a:t>
            </a:r>
            <a:r>
              <a:rPr lang="de-DE" sz="900" dirty="0" err="1" smtClean="0"/>
              <a:t>cosmics</a:t>
            </a:r>
            <a:r>
              <a:rPr lang="de-DE" sz="900" dirty="0" smtClean="0"/>
              <a:t> </a:t>
            </a:r>
            <a:r>
              <a:rPr lang="de-DE" sz="900" dirty="0" err="1" smtClean="0"/>
              <a:t>or</a:t>
            </a:r>
            <a:r>
              <a:rPr lang="de-DE" sz="900" dirty="0" smtClean="0"/>
              <a:t> </a:t>
            </a:r>
            <a:r>
              <a:rPr lang="de-DE" sz="900" dirty="0" err="1" smtClean="0"/>
              <a:t>right</a:t>
            </a:r>
            <a:r>
              <a:rPr lang="de-DE" sz="900" dirty="0" smtClean="0"/>
              <a:t> arm </a:t>
            </a:r>
            <a:r>
              <a:rPr lang="de-DE" sz="900" dirty="0" err="1" smtClean="0"/>
              <a:t>calibration</a:t>
            </a:r>
            <a:r>
              <a:rPr lang="de-DE" sz="900" dirty="0" smtClean="0"/>
              <a:t> </a:t>
            </a:r>
            <a:endParaRPr lang="de-DE" sz="900" dirty="0"/>
          </a:p>
          <a:p>
            <a:endParaRPr lang="de-DE" sz="788" dirty="0"/>
          </a:p>
        </p:txBody>
      </p:sp>
      <p:sp>
        <p:nvSpPr>
          <p:cNvPr id="107" name="Textfeld 106"/>
          <p:cNvSpPr txBox="1"/>
          <p:nvPr/>
        </p:nvSpPr>
        <p:spPr>
          <a:xfrm>
            <a:off x="1938359" y="4494498"/>
            <a:ext cx="46922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50" dirty="0">
                <a:solidFill>
                  <a:srgbClr val="FF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8872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82609" y="2576495"/>
            <a:ext cx="827300" cy="32622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>
            <a:endCxn id="28" idx="1"/>
          </p:cNvCxnSpPr>
          <p:nvPr/>
        </p:nvCxnSpPr>
        <p:spPr>
          <a:xfrm flipV="1">
            <a:off x="1709909" y="2735441"/>
            <a:ext cx="706807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-31447" y="1136264"/>
            <a:ext cx="6044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LHRS</a:t>
            </a:r>
            <a:endParaRPr lang="en-US" sz="1600" dirty="0"/>
          </a:p>
        </p:txBody>
      </p:sp>
      <p:sp>
        <p:nvSpPr>
          <p:cNvPr id="193" name="TextBox 192"/>
          <p:cNvSpPr txBox="1"/>
          <p:nvPr/>
        </p:nvSpPr>
        <p:spPr>
          <a:xfrm>
            <a:off x="209738" y="-46606"/>
            <a:ext cx="2725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Coincidence triggers</a:t>
            </a:r>
            <a:endParaRPr lang="en-US" sz="2400" dirty="0"/>
          </a:p>
        </p:txBody>
      </p:sp>
      <p:sp>
        <p:nvSpPr>
          <p:cNvPr id="140" name="TextBox 139"/>
          <p:cNvSpPr txBox="1"/>
          <p:nvPr/>
        </p:nvSpPr>
        <p:spPr>
          <a:xfrm>
            <a:off x="685766" y="750232"/>
            <a:ext cx="113731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(S0&amp;S2)&amp;GC</a:t>
            </a:r>
          </a:p>
          <a:p>
            <a:endParaRPr lang="en-US" sz="1400" dirty="0" smtClean="0"/>
          </a:p>
          <a:p>
            <a:r>
              <a:rPr lang="en-US" sz="1400" dirty="0"/>
              <a:t>(</a:t>
            </a:r>
            <a:r>
              <a:rPr lang="en-US" sz="1400" dirty="0" smtClean="0"/>
              <a:t>S0||S2)&amp;GC</a:t>
            </a:r>
          </a:p>
          <a:p>
            <a:endParaRPr lang="en-US" sz="1400" dirty="0" smtClean="0"/>
          </a:p>
          <a:p>
            <a:r>
              <a:rPr lang="en-US" sz="1400" dirty="0" smtClean="0"/>
              <a:t>S0&amp;S2 (T1)</a:t>
            </a:r>
            <a:endParaRPr lang="en-US" sz="1400" dirty="0"/>
          </a:p>
        </p:txBody>
      </p:sp>
      <p:sp>
        <p:nvSpPr>
          <p:cNvPr id="3" name="Left Brace 2"/>
          <p:cNvSpPr/>
          <p:nvPr/>
        </p:nvSpPr>
        <p:spPr>
          <a:xfrm>
            <a:off x="573004" y="750231"/>
            <a:ext cx="235423" cy="1169551"/>
          </a:xfrm>
          <a:prstGeom prst="leftBrace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/>
        </p:nvSpPr>
        <p:spPr>
          <a:xfrm>
            <a:off x="2581363" y="797601"/>
            <a:ext cx="827300" cy="32622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TextBox 171"/>
          <p:cNvSpPr txBox="1"/>
          <p:nvPr/>
        </p:nvSpPr>
        <p:spPr>
          <a:xfrm>
            <a:off x="2688717" y="750231"/>
            <a:ext cx="567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Disc</a:t>
            </a:r>
            <a:endParaRPr lang="en-US" dirty="0"/>
          </a:p>
        </p:txBody>
      </p:sp>
      <p:sp>
        <p:nvSpPr>
          <p:cNvPr id="174" name="Rectangle 173"/>
          <p:cNvSpPr/>
          <p:nvPr/>
        </p:nvSpPr>
        <p:spPr>
          <a:xfrm>
            <a:off x="2581363" y="1206936"/>
            <a:ext cx="827300" cy="32622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TextBox 176"/>
          <p:cNvSpPr txBox="1"/>
          <p:nvPr/>
        </p:nvSpPr>
        <p:spPr>
          <a:xfrm>
            <a:off x="2688717" y="1159566"/>
            <a:ext cx="567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Disc</a:t>
            </a:r>
            <a:endParaRPr lang="en-US" dirty="0"/>
          </a:p>
        </p:txBody>
      </p:sp>
      <p:sp>
        <p:nvSpPr>
          <p:cNvPr id="179" name="Rectangle 178"/>
          <p:cNvSpPr/>
          <p:nvPr/>
        </p:nvSpPr>
        <p:spPr>
          <a:xfrm>
            <a:off x="2581363" y="1609472"/>
            <a:ext cx="827300" cy="32622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TextBox 189"/>
          <p:cNvSpPr txBox="1"/>
          <p:nvPr/>
        </p:nvSpPr>
        <p:spPr>
          <a:xfrm>
            <a:off x="2688717" y="1562102"/>
            <a:ext cx="567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Disc</a:t>
            </a:r>
            <a:endParaRPr lang="en-US" dirty="0"/>
          </a:p>
        </p:txBody>
      </p:sp>
      <p:cxnSp>
        <p:nvCxnSpPr>
          <p:cNvPr id="191" name="Straight Connector 190"/>
          <p:cNvCxnSpPr/>
          <p:nvPr/>
        </p:nvCxnSpPr>
        <p:spPr>
          <a:xfrm>
            <a:off x="2350708" y="937988"/>
            <a:ext cx="229626" cy="0"/>
          </a:xfrm>
          <a:prstGeom prst="line">
            <a:avLst/>
          </a:prstGeom>
          <a:ln>
            <a:solidFill>
              <a:srgbClr val="00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>
            <a:stCxn id="379" idx="3"/>
            <a:endCxn id="174" idx="1"/>
          </p:cNvCxnSpPr>
          <p:nvPr/>
        </p:nvCxnSpPr>
        <p:spPr>
          <a:xfrm flipV="1">
            <a:off x="2294953" y="1370049"/>
            <a:ext cx="286410" cy="0"/>
          </a:xfrm>
          <a:prstGeom prst="line">
            <a:avLst/>
          </a:prstGeom>
          <a:ln>
            <a:solidFill>
              <a:srgbClr val="00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2207520" y="1777278"/>
            <a:ext cx="355894" cy="0"/>
          </a:xfrm>
          <a:prstGeom prst="line">
            <a:avLst/>
          </a:prstGeom>
          <a:ln>
            <a:solidFill>
              <a:srgbClr val="00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7" name="Rectangle 196"/>
          <p:cNvSpPr/>
          <p:nvPr/>
        </p:nvSpPr>
        <p:spPr>
          <a:xfrm>
            <a:off x="882609" y="3276487"/>
            <a:ext cx="827300" cy="32622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Rectangle 197"/>
          <p:cNvSpPr/>
          <p:nvPr/>
        </p:nvSpPr>
        <p:spPr>
          <a:xfrm>
            <a:off x="882609" y="4034732"/>
            <a:ext cx="827300" cy="32622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ectangle 198"/>
          <p:cNvSpPr/>
          <p:nvPr/>
        </p:nvSpPr>
        <p:spPr>
          <a:xfrm>
            <a:off x="2429653" y="4034732"/>
            <a:ext cx="827300" cy="32622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Rectangle 199"/>
          <p:cNvSpPr/>
          <p:nvPr/>
        </p:nvSpPr>
        <p:spPr>
          <a:xfrm>
            <a:off x="2429653" y="3276487"/>
            <a:ext cx="827300" cy="32622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ectangle 200"/>
          <p:cNvSpPr/>
          <p:nvPr/>
        </p:nvSpPr>
        <p:spPr>
          <a:xfrm>
            <a:off x="2429653" y="2576495"/>
            <a:ext cx="827300" cy="32622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416716" y="2541542"/>
            <a:ext cx="859980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dirty="0" smtClean="0"/>
              <a:t>Delay Gen.</a:t>
            </a:r>
          </a:p>
          <a:p>
            <a:pPr algn="ctr">
              <a:lnSpc>
                <a:spcPct val="80000"/>
              </a:lnSpc>
            </a:pPr>
            <a:r>
              <a:rPr lang="en-US" sz="1200" dirty="0" smtClean="0"/>
              <a:t>(&gt;200ns)</a:t>
            </a:r>
            <a:endParaRPr lang="en-US" sz="1200" dirty="0"/>
          </a:p>
        </p:txBody>
      </p:sp>
      <p:sp>
        <p:nvSpPr>
          <p:cNvPr id="202" name="TextBox 201"/>
          <p:cNvSpPr txBox="1"/>
          <p:nvPr/>
        </p:nvSpPr>
        <p:spPr>
          <a:xfrm>
            <a:off x="2414056" y="3242474"/>
            <a:ext cx="859980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dirty="0" smtClean="0"/>
              <a:t>Delay Gen.</a:t>
            </a:r>
          </a:p>
          <a:p>
            <a:pPr algn="ctr">
              <a:lnSpc>
                <a:spcPct val="80000"/>
              </a:lnSpc>
            </a:pPr>
            <a:r>
              <a:rPr lang="en-US" sz="1200" dirty="0" smtClean="0"/>
              <a:t>(&gt;200ns)</a:t>
            </a:r>
            <a:endParaRPr lang="en-US" sz="1200" dirty="0"/>
          </a:p>
        </p:txBody>
      </p:sp>
      <p:sp>
        <p:nvSpPr>
          <p:cNvPr id="203" name="TextBox 202"/>
          <p:cNvSpPr txBox="1"/>
          <p:nvPr/>
        </p:nvSpPr>
        <p:spPr>
          <a:xfrm>
            <a:off x="2414056" y="4000868"/>
            <a:ext cx="859980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dirty="0" smtClean="0"/>
              <a:t>Delay Gen.</a:t>
            </a:r>
          </a:p>
          <a:p>
            <a:pPr algn="ctr">
              <a:lnSpc>
                <a:spcPct val="80000"/>
              </a:lnSpc>
            </a:pPr>
            <a:r>
              <a:rPr lang="en-US" sz="1200" dirty="0" smtClean="0"/>
              <a:t>(&gt;200ns)</a:t>
            </a:r>
            <a:endParaRPr lang="en-US" sz="1200" dirty="0"/>
          </a:p>
        </p:txBody>
      </p:sp>
      <p:cxnSp>
        <p:nvCxnSpPr>
          <p:cNvPr id="204" name="Straight Connector 203"/>
          <p:cNvCxnSpPr>
            <a:endCxn id="202" idx="1"/>
          </p:cNvCxnSpPr>
          <p:nvPr/>
        </p:nvCxnSpPr>
        <p:spPr>
          <a:xfrm flipV="1">
            <a:off x="1709909" y="3436373"/>
            <a:ext cx="704147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>
            <a:endCxn id="203" idx="1"/>
          </p:cNvCxnSpPr>
          <p:nvPr/>
        </p:nvCxnSpPr>
        <p:spPr>
          <a:xfrm flipV="1">
            <a:off x="1707879" y="4194767"/>
            <a:ext cx="706177" cy="4956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26885" y="4044850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S0&amp;S2 </a:t>
            </a:r>
            <a:r>
              <a:rPr lang="en-US" sz="1200" dirty="0" err="1" smtClean="0"/>
              <a:t>coinc</a:t>
            </a:r>
            <a:endParaRPr lang="en-US" sz="1200" dirty="0"/>
          </a:p>
        </p:txBody>
      </p:sp>
      <p:sp>
        <p:nvSpPr>
          <p:cNvPr id="206" name="TextBox 205"/>
          <p:cNvSpPr txBox="1"/>
          <p:nvPr/>
        </p:nvSpPr>
        <p:spPr>
          <a:xfrm>
            <a:off x="979285" y="2598458"/>
            <a:ext cx="6502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S0 FIFO</a:t>
            </a:r>
            <a:endParaRPr lang="en-US" sz="1200" dirty="0"/>
          </a:p>
        </p:txBody>
      </p:sp>
      <p:sp>
        <p:nvSpPr>
          <p:cNvPr id="207" name="TextBox 206"/>
          <p:cNvSpPr txBox="1"/>
          <p:nvPr/>
        </p:nvSpPr>
        <p:spPr>
          <a:xfrm>
            <a:off x="979285" y="3288138"/>
            <a:ext cx="6502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S2 FIFO</a:t>
            </a:r>
            <a:endParaRPr lang="en-US" sz="1200" dirty="0"/>
          </a:p>
        </p:txBody>
      </p:sp>
      <p:sp>
        <p:nvSpPr>
          <p:cNvPr id="210" name="TextBox 209"/>
          <p:cNvSpPr txBox="1"/>
          <p:nvPr/>
        </p:nvSpPr>
        <p:spPr>
          <a:xfrm>
            <a:off x="8473" y="3265776"/>
            <a:ext cx="6295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</a:t>
            </a:r>
            <a:r>
              <a:rPr lang="en-US" sz="1600" dirty="0" smtClean="0"/>
              <a:t>HRS</a:t>
            </a:r>
            <a:endParaRPr lang="en-US" sz="1600" dirty="0"/>
          </a:p>
        </p:txBody>
      </p:sp>
      <p:sp>
        <p:nvSpPr>
          <p:cNvPr id="211" name="Left Brace 210"/>
          <p:cNvSpPr/>
          <p:nvPr/>
        </p:nvSpPr>
        <p:spPr>
          <a:xfrm>
            <a:off x="591463" y="2576495"/>
            <a:ext cx="176120" cy="1784462"/>
          </a:xfrm>
          <a:prstGeom prst="leftBrace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2" name="Straight Connector 211"/>
          <p:cNvCxnSpPr/>
          <p:nvPr/>
        </p:nvCxnSpPr>
        <p:spPr>
          <a:xfrm flipV="1">
            <a:off x="3266184" y="2818026"/>
            <a:ext cx="1225592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3" name="Rectangle 212"/>
          <p:cNvSpPr/>
          <p:nvPr/>
        </p:nvSpPr>
        <p:spPr>
          <a:xfrm>
            <a:off x="3734421" y="1610410"/>
            <a:ext cx="563420" cy="32622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TextBox 213"/>
          <p:cNvSpPr txBox="1"/>
          <p:nvPr/>
        </p:nvSpPr>
        <p:spPr>
          <a:xfrm>
            <a:off x="3831097" y="1632373"/>
            <a:ext cx="4667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FIFO</a:t>
            </a:r>
            <a:endParaRPr lang="en-US" sz="1200" dirty="0"/>
          </a:p>
        </p:txBody>
      </p:sp>
      <p:cxnSp>
        <p:nvCxnSpPr>
          <p:cNvPr id="215" name="Straight Connector 214"/>
          <p:cNvCxnSpPr/>
          <p:nvPr/>
        </p:nvCxnSpPr>
        <p:spPr>
          <a:xfrm>
            <a:off x="3419815" y="1791745"/>
            <a:ext cx="314607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>
            <a:off x="4297841" y="1791745"/>
            <a:ext cx="219302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/>
          <p:nvPr/>
        </p:nvCxnSpPr>
        <p:spPr>
          <a:xfrm>
            <a:off x="3419814" y="1365356"/>
            <a:ext cx="1097329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/>
          <p:nvPr/>
        </p:nvCxnSpPr>
        <p:spPr>
          <a:xfrm>
            <a:off x="3419814" y="961330"/>
            <a:ext cx="1097329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9" name="Picture 218" descr="Screen Shot 2017-07-17 at 11.21.18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7143" y="891727"/>
            <a:ext cx="503418" cy="209112"/>
          </a:xfrm>
          <a:prstGeom prst="rect">
            <a:avLst/>
          </a:prstGeom>
        </p:spPr>
      </p:pic>
      <p:sp>
        <p:nvSpPr>
          <p:cNvPr id="220" name="TextBox 219"/>
          <p:cNvSpPr txBox="1"/>
          <p:nvPr/>
        </p:nvSpPr>
        <p:spPr>
          <a:xfrm>
            <a:off x="4441335" y="975550"/>
            <a:ext cx="6335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delay</a:t>
            </a:r>
            <a:endParaRPr lang="en-US" sz="1600" dirty="0"/>
          </a:p>
        </p:txBody>
      </p:sp>
      <p:pic>
        <p:nvPicPr>
          <p:cNvPr id="221" name="Picture 220" descr="Screen Shot 2017-07-17 at 11.21.18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7143" y="1299100"/>
            <a:ext cx="503418" cy="209112"/>
          </a:xfrm>
          <a:prstGeom prst="rect">
            <a:avLst/>
          </a:prstGeom>
        </p:spPr>
      </p:pic>
      <p:sp>
        <p:nvSpPr>
          <p:cNvPr id="222" name="TextBox 221"/>
          <p:cNvSpPr txBox="1"/>
          <p:nvPr/>
        </p:nvSpPr>
        <p:spPr>
          <a:xfrm>
            <a:off x="4441335" y="1382923"/>
            <a:ext cx="6335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delay</a:t>
            </a:r>
            <a:endParaRPr lang="en-US" sz="1600" dirty="0"/>
          </a:p>
        </p:txBody>
      </p:sp>
      <p:pic>
        <p:nvPicPr>
          <p:cNvPr id="223" name="Picture 222" descr="Screen Shot 2017-07-17 at 11.21.18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7143" y="1719573"/>
            <a:ext cx="503418" cy="209112"/>
          </a:xfrm>
          <a:prstGeom prst="rect">
            <a:avLst/>
          </a:prstGeom>
        </p:spPr>
      </p:pic>
      <p:sp>
        <p:nvSpPr>
          <p:cNvPr id="224" name="TextBox 223"/>
          <p:cNvSpPr txBox="1"/>
          <p:nvPr/>
        </p:nvSpPr>
        <p:spPr>
          <a:xfrm>
            <a:off x="4452486" y="1816603"/>
            <a:ext cx="6335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delay</a:t>
            </a:r>
            <a:endParaRPr lang="en-US" sz="1600" dirty="0"/>
          </a:p>
        </p:txBody>
      </p:sp>
      <p:cxnSp>
        <p:nvCxnSpPr>
          <p:cNvPr id="225" name="Straight Connector 224"/>
          <p:cNvCxnSpPr/>
          <p:nvPr/>
        </p:nvCxnSpPr>
        <p:spPr>
          <a:xfrm>
            <a:off x="5020561" y="1777278"/>
            <a:ext cx="219302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/>
          <p:nvPr/>
        </p:nvCxnSpPr>
        <p:spPr>
          <a:xfrm>
            <a:off x="5020561" y="1347686"/>
            <a:ext cx="219302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>
            <a:off x="5008909" y="948189"/>
            <a:ext cx="219302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8" name="Rectangle 227"/>
          <p:cNvSpPr/>
          <p:nvPr/>
        </p:nvSpPr>
        <p:spPr>
          <a:xfrm>
            <a:off x="5239864" y="872299"/>
            <a:ext cx="827300" cy="1037073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5367751" y="1100839"/>
            <a:ext cx="5891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NIM</a:t>
            </a:r>
          </a:p>
          <a:p>
            <a:pPr algn="ctr"/>
            <a:r>
              <a:rPr lang="en-US" dirty="0" smtClean="0"/>
              <a:t>ECL</a:t>
            </a:r>
            <a:endParaRPr lang="en-US" dirty="0"/>
          </a:p>
        </p:txBody>
      </p:sp>
      <p:cxnSp>
        <p:nvCxnSpPr>
          <p:cNvPr id="229" name="Straight Connector 228"/>
          <p:cNvCxnSpPr/>
          <p:nvPr/>
        </p:nvCxnSpPr>
        <p:spPr>
          <a:xfrm>
            <a:off x="3831097" y="1929419"/>
            <a:ext cx="0" cy="786384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>
            <a:off x="3999064" y="1939875"/>
            <a:ext cx="1233" cy="702595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>
            <a:off x="4201817" y="1939875"/>
            <a:ext cx="1233" cy="702595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/>
          <p:nvPr/>
        </p:nvCxnSpPr>
        <p:spPr>
          <a:xfrm flipH="1" flipV="1">
            <a:off x="5443850" y="3465445"/>
            <a:ext cx="1250537" cy="627251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>
            <a:off x="3994848" y="2879952"/>
            <a:ext cx="4216" cy="555101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>
            <a:endCxn id="237" idx="0"/>
          </p:cNvCxnSpPr>
          <p:nvPr/>
        </p:nvCxnSpPr>
        <p:spPr>
          <a:xfrm>
            <a:off x="4203050" y="2879952"/>
            <a:ext cx="631" cy="466674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/>
          <p:nvPr/>
        </p:nvCxnSpPr>
        <p:spPr>
          <a:xfrm flipH="1" flipV="1">
            <a:off x="3256953" y="4271473"/>
            <a:ext cx="1188284" cy="0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>
          <a:xfrm>
            <a:off x="4211732" y="3599373"/>
            <a:ext cx="5819" cy="548640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3" name="TextBox 242"/>
          <p:cNvSpPr txBox="1"/>
          <p:nvPr/>
        </p:nvSpPr>
        <p:spPr>
          <a:xfrm>
            <a:off x="4500504" y="2425218"/>
            <a:ext cx="931866" cy="58477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(S0&amp;S2)</a:t>
            </a:r>
            <a:r>
              <a:rPr lang="en-US" sz="1600" baseline="-25000" dirty="0" smtClean="0"/>
              <a:t>L</a:t>
            </a:r>
          </a:p>
          <a:p>
            <a:pPr algn="ctr"/>
            <a:r>
              <a:rPr lang="en-US" sz="1600" dirty="0" smtClean="0"/>
              <a:t>&amp;S0</a:t>
            </a:r>
            <a:r>
              <a:rPr lang="en-US" sz="1600" baseline="-25000" dirty="0" smtClean="0"/>
              <a:t>R</a:t>
            </a:r>
            <a:endParaRPr lang="en-US" sz="1600" baseline="-25000" dirty="0"/>
          </a:p>
        </p:txBody>
      </p:sp>
      <p:sp>
        <p:nvSpPr>
          <p:cNvPr id="244" name="TextBox 243"/>
          <p:cNvSpPr txBox="1"/>
          <p:nvPr/>
        </p:nvSpPr>
        <p:spPr>
          <a:xfrm>
            <a:off x="4511982" y="3136662"/>
            <a:ext cx="931866" cy="58477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(S0&amp;S2)</a:t>
            </a:r>
            <a:r>
              <a:rPr lang="en-US" sz="1600" baseline="-25000" dirty="0" smtClean="0"/>
              <a:t>L</a:t>
            </a:r>
          </a:p>
          <a:p>
            <a:pPr algn="ctr"/>
            <a:r>
              <a:rPr lang="en-US" sz="1600" dirty="0" smtClean="0"/>
              <a:t>&amp;S2</a:t>
            </a:r>
            <a:r>
              <a:rPr lang="en-US" sz="1600" baseline="-25000" dirty="0" smtClean="0"/>
              <a:t>R</a:t>
            </a:r>
            <a:endParaRPr lang="en-US" sz="1600" baseline="-25000" dirty="0"/>
          </a:p>
        </p:txBody>
      </p:sp>
      <p:sp>
        <p:nvSpPr>
          <p:cNvPr id="245" name="TextBox 244"/>
          <p:cNvSpPr txBox="1"/>
          <p:nvPr/>
        </p:nvSpPr>
        <p:spPr>
          <a:xfrm>
            <a:off x="4445238" y="3875620"/>
            <a:ext cx="1059839" cy="58477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(S0&amp;S2)</a:t>
            </a:r>
            <a:r>
              <a:rPr lang="en-US" sz="1600" baseline="-25000" dirty="0" smtClean="0"/>
              <a:t>L</a:t>
            </a:r>
          </a:p>
          <a:p>
            <a:pPr algn="ctr"/>
            <a:r>
              <a:rPr lang="en-US" sz="1600" dirty="0" smtClean="0"/>
              <a:t>&amp;(S0&amp;S2)</a:t>
            </a:r>
            <a:r>
              <a:rPr lang="en-US" sz="1600" baseline="-25000" dirty="0" smtClean="0"/>
              <a:t>R</a:t>
            </a:r>
            <a:endParaRPr lang="en-US" sz="1600" baseline="-25000" dirty="0"/>
          </a:p>
        </p:txBody>
      </p:sp>
      <p:grpSp>
        <p:nvGrpSpPr>
          <p:cNvPr id="246" name="Group 245"/>
          <p:cNvGrpSpPr/>
          <p:nvPr/>
        </p:nvGrpSpPr>
        <p:grpSpPr>
          <a:xfrm>
            <a:off x="6787468" y="2762817"/>
            <a:ext cx="2029941" cy="637509"/>
            <a:chOff x="6532771" y="2327332"/>
            <a:chExt cx="1383086" cy="567049"/>
          </a:xfrm>
        </p:grpSpPr>
        <p:cxnSp>
          <p:nvCxnSpPr>
            <p:cNvPr id="247" name="Straight Connector 246"/>
            <p:cNvCxnSpPr/>
            <p:nvPr/>
          </p:nvCxnSpPr>
          <p:spPr>
            <a:xfrm>
              <a:off x="6532771" y="2350545"/>
              <a:ext cx="143893" cy="0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flipH="1">
              <a:off x="6668157" y="2327332"/>
              <a:ext cx="8507" cy="562176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>
              <a:off x="6661868" y="2869022"/>
              <a:ext cx="1133400" cy="0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>
              <a:off x="7795268" y="2350545"/>
              <a:ext cx="0" cy="543836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>
              <a:off x="7771964" y="2350545"/>
              <a:ext cx="143893" cy="0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2" name="Group 251"/>
          <p:cNvGrpSpPr/>
          <p:nvPr/>
        </p:nvGrpSpPr>
        <p:grpSpPr>
          <a:xfrm>
            <a:off x="6787468" y="3894276"/>
            <a:ext cx="2029941" cy="637509"/>
            <a:chOff x="6532771" y="2327332"/>
            <a:chExt cx="1383086" cy="567049"/>
          </a:xfrm>
        </p:grpSpPr>
        <p:cxnSp>
          <p:nvCxnSpPr>
            <p:cNvPr id="253" name="Straight Connector 252"/>
            <p:cNvCxnSpPr/>
            <p:nvPr/>
          </p:nvCxnSpPr>
          <p:spPr>
            <a:xfrm>
              <a:off x="6532771" y="2350545"/>
              <a:ext cx="143893" cy="0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flipH="1">
              <a:off x="6668157" y="2327332"/>
              <a:ext cx="8507" cy="562176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>
              <a:off x="6661868" y="2869022"/>
              <a:ext cx="1133400" cy="0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/>
            <p:cNvCxnSpPr/>
            <p:nvPr/>
          </p:nvCxnSpPr>
          <p:spPr>
            <a:xfrm>
              <a:off x="7795268" y="2350545"/>
              <a:ext cx="0" cy="543836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>
              <a:off x="7771964" y="2350545"/>
              <a:ext cx="143893" cy="0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8" name="Group 257"/>
          <p:cNvGrpSpPr/>
          <p:nvPr/>
        </p:nvGrpSpPr>
        <p:grpSpPr>
          <a:xfrm>
            <a:off x="6787468" y="5145744"/>
            <a:ext cx="2029941" cy="637509"/>
            <a:chOff x="6532771" y="2327332"/>
            <a:chExt cx="1383086" cy="567049"/>
          </a:xfrm>
        </p:grpSpPr>
        <p:cxnSp>
          <p:nvCxnSpPr>
            <p:cNvPr id="259" name="Straight Connector 258"/>
            <p:cNvCxnSpPr/>
            <p:nvPr/>
          </p:nvCxnSpPr>
          <p:spPr>
            <a:xfrm>
              <a:off x="6532771" y="2350545"/>
              <a:ext cx="143893" cy="0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flipH="1">
              <a:off x="6668157" y="2327332"/>
              <a:ext cx="8507" cy="562176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>
              <a:off x="6661868" y="2869022"/>
              <a:ext cx="1133400" cy="0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>
              <a:off x="7795268" y="2350545"/>
              <a:ext cx="0" cy="543836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/>
            <p:nvPr/>
          </p:nvCxnSpPr>
          <p:spPr>
            <a:xfrm>
              <a:off x="7771964" y="2350545"/>
              <a:ext cx="143893" cy="0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4" name="Straight Connector 263"/>
          <p:cNvCxnSpPr/>
          <p:nvPr/>
        </p:nvCxnSpPr>
        <p:spPr>
          <a:xfrm>
            <a:off x="5441098" y="2909573"/>
            <a:ext cx="1152483" cy="147836"/>
          </a:xfrm>
          <a:prstGeom prst="line">
            <a:avLst/>
          </a:prstGeom>
          <a:ln>
            <a:solidFill>
              <a:srgbClr val="00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>
            <a:stCxn id="245" idx="3"/>
          </p:cNvCxnSpPr>
          <p:nvPr/>
        </p:nvCxnSpPr>
        <p:spPr>
          <a:xfrm>
            <a:off x="5505077" y="4168008"/>
            <a:ext cx="1111355" cy="1251682"/>
          </a:xfrm>
          <a:prstGeom prst="line">
            <a:avLst/>
          </a:prstGeom>
          <a:ln>
            <a:solidFill>
              <a:srgbClr val="0000FF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0" name="TextBox 269"/>
          <p:cNvSpPr txBox="1"/>
          <p:nvPr/>
        </p:nvSpPr>
        <p:spPr>
          <a:xfrm>
            <a:off x="6712394" y="2472685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S0</a:t>
            </a:r>
            <a:r>
              <a:rPr lang="en-US" baseline="-25000" dirty="0" smtClean="0"/>
              <a:t>R</a:t>
            </a:r>
            <a:endParaRPr lang="en-US" baseline="-25000" dirty="0"/>
          </a:p>
        </p:txBody>
      </p:sp>
      <p:sp>
        <p:nvSpPr>
          <p:cNvPr id="271" name="TextBox 270"/>
          <p:cNvSpPr txBox="1"/>
          <p:nvPr/>
        </p:nvSpPr>
        <p:spPr>
          <a:xfrm>
            <a:off x="6726473" y="3592767"/>
            <a:ext cx="490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S2</a:t>
            </a:r>
            <a:r>
              <a:rPr lang="en-US" baseline="-25000" dirty="0"/>
              <a:t>R</a:t>
            </a:r>
          </a:p>
          <a:p>
            <a:endParaRPr lang="en-US" dirty="0"/>
          </a:p>
        </p:txBody>
      </p:sp>
      <p:sp>
        <p:nvSpPr>
          <p:cNvPr id="272" name="TextBox 271"/>
          <p:cNvSpPr txBox="1"/>
          <p:nvPr/>
        </p:nvSpPr>
        <p:spPr>
          <a:xfrm>
            <a:off x="6524565" y="4843607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(S0&amp;S2)</a:t>
            </a:r>
            <a:r>
              <a:rPr lang="en-US" baseline="-25000" dirty="0" smtClean="0"/>
              <a:t>R</a:t>
            </a:r>
            <a:endParaRPr lang="en-US" baseline="-25000" dirty="0"/>
          </a:p>
          <a:p>
            <a:endParaRPr lang="en-US" dirty="0"/>
          </a:p>
        </p:txBody>
      </p:sp>
      <p:sp>
        <p:nvSpPr>
          <p:cNvPr id="274" name="Rectangle 273"/>
          <p:cNvSpPr/>
          <p:nvPr/>
        </p:nvSpPr>
        <p:spPr>
          <a:xfrm>
            <a:off x="6594098" y="870526"/>
            <a:ext cx="827300" cy="1037073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TS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grpSp>
        <p:nvGrpSpPr>
          <p:cNvPr id="293" name="Group 292"/>
          <p:cNvGrpSpPr/>
          <p:nvPr/>
        </p:nvGrpSpPr>
        <p:grpSpPr>
          <a:xfrm>
            <a:off x="7727269" y="2788715"/>
            <a:ext cx="816053" cy="374018"/>
            <a:chOff x="6532771" y="2327332"/>
            <a:chExt cx="1383086" cy="567049"/>
          </a:xfrm>
        </p:grpSpPr>
        <p:cxnSp>
          <p:nvCxnSpPr>
            <p:cNvPr id="294" name="Straight Connector 293"/>
            <p:cNvCxnSpPr/>
            <p:nvPr/>
          </p:nvCxnSpPr>
          <p:spPr>
            <a:xfrm>
              <a:off x="6532771" y="2350545"/>
              <a:ext cx="143893" cy="0"/>
            </a:xfrm>
            <a:prstGeom prst="line">
              <a:avLst/>
            </a:prstGeom>
            <a:ln w="571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Connector 294"/>
            <p:cNvCxnSpPr/>
            <p:nvPr/>
          </p:nvCxnSpPr>
          <p:spPr>
            <a:xfrm flipH="1">
              <a:off x="6668157" y="2327332"/>
              <a:ext cx="8507" cy="562176"/>
            </a:xfrm>
            <a:prstGeom prst="line">
              <a:avLst/>
            </a:prstGeom>
            <a:ln w="571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Connector 295"/>
            <p:cNvCxnSpPr/>
            <p:nvPr/>
          </p:nvCxnSpPr>
          <p:spPr>
            <a:xfrm>
              <a:off x="6661868" y="2869022"/>
              <a:ext cx="1133400" cy="0"/>
            </a:xfrm>
            <a:prstGeom prst="line">
              <a:avLst/>
            </a:prstGeom>
            <a:ln w="571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/>
            <p:cNvCxnSpPr/>
            <p:nvPr/>
          </p:nvCxnSpPr>
          <p:spPr>
            <a:xfrm>
              <a:off x="7795268" y="2350545"/>
              <a:ext cx="0" cy="543836"/>
            </a:xfrm>
            <a:prstGeom prst="line">
              <a:avLst/>
            </a:prstGeom>
            <a:ln w="571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>
              <a:off x="7771964" y="2350545"/>
              <a:ext cx="143893" cy="0"/>
            </a:xfrm>
            <a:prstGeom prst="line">
              <a:avLst/>
            </a:prstGeom>
            <a:ln w="571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7" name="Straight Arrow Connector 316"/>
          <p:cNvCxnSpPr/>
          <p:nvPr/>
        </p:nvCxnSpPr>
        <p:spPr>
          <a:xfrm>
            <a:off x="7832835" y="2966884"/>
            <a:ext cx="61102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7922210" y="2768148"/>
            <a:ext cx="4321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30ns</a:t>
            </a:r>
            <a:endParaRPr lang="en-US" sz="1000" dirty="0"/>
          </a:p>
        </p:txBody>
      </p:sp>
      <p:cxnSp>
        <p:nvCxnSpPr>
          <p:cNvPr id="358" name="Straight Arrow Connector 357"/>
          <p:cNvCxnSpPr/>
          <p:nvPr/>
        </p:nvCxnSpPr>
        <p:spPr>
          <a:xfrm>
            <a:off x="7019330" y="2958680"/>
            <a:ext cx="759076" cy="16005"/>
          </a:xfrm>
          <a:prstGeom prst="straightConnector1">
            <a:avLst/>
          </a:prstGeom>
          <a:ln w="15875" cmpd="sng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1" name="Straight Arrow Connector 360"/>
          <p:cNvCxnSpPr/>
          <p:nvPr/>
        </p:nvCxnSpPr>
        <p:spPr>
          <a:xfrm>
            <a:off x="7011960" y="3434411"/>
            <a:ext cx="1594259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2" name="Straight Arrow Connector 361"/>
          <p:cNvCxnSpPr/>
          <p:nvPr/>
        </p:nvCxnSpPr>
        <p:spPr>
          <a:xfrm>
            <a:off x="7011960" y="4578136"/>
            <a:ext cx="1594259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3" name="Straight Arrow Connector 362"/>
          <p:cNvCxnSpPr/>
          <p:nvPr/>
        </p:nvCxnSpPr>
        <p:spPr>
          <a:xfrm>
            <a:off x="7011960" y="5864119"/>
            <a:ext cx="1594259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1" name="TextBox 81"/>
          <p:cNvSpPr txBox="1"/>
          <p:nvPr/>
        </p:nvSpPr>
        <p:spPr>
          <a:xfrm>
            <a:off x="7010310" y="3395735"/>
            <a:ext cx="15821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120ns</a:t>
            </a:r>
            <a:endParaRPr lang="en-US" sz="1000" dirty="0"/>
          </a:p>
        </p:txBody>
      </p:sp>
      <p:sp>
        <p:nvSpPr>
          <p:cNvPr id="162" name="TextBox 81"/>
          <p:cNvSpPr txBox="1"/>
          <p:nvPr/>
        </p:nvSpPr>
        <p:spPr>
          <a:xfrm>
            <a:off x="7033192" y="4562646"/>
            <a:ext cx="15821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120ns</a:t>
            </a:r>
            <a:endParaRPr lang="en-US" sz="1000" dirty="0"/>
          </a:p>
        </p:txBody>
      </p:sp>
      <p:sp>
        <p:nvSpPr>
          <p:cNvPr id="163" name="TextBox 81"/>
          <p:cNvSpPr txBox="1"/>
          <p:nvPr/>
        </p:nvSpPr>
        <p:spPr>
          <a:xfrm>
            <a:off x="7017584" y="5835684"/>
            <a:ext cx="15821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120ns</a:t>
            </a:r>
            <a:endParaRPr lang="en-US" sz="1000" dirty="0"/>
          </a:p>
        </p:txBody>
      </p:sp>
      <p:sp>
        <p:nvSpPr>
          <p:cNvPr id="167" name="TextBox 81"/>
          <p:cNvSpPr txBox="1"/>
          <p:nvPr/>
        </p:nvSpPr>
        <p:spPr>
          <a:xfrm>
            <a:off x="4537833" y="691767"/>
            <a:ext cx="4972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≈50ns</a:t>
            </a:r>
            <a:endParaRPr lang="en-US" sz="1000" dirty="0"/>
          </a:p>
        </p:txBody>
      </p:sp>
      <p:cxnSp>
        <p:nvCxnSpPr>
          <p:cNvPr id="170" name="Straight Connector 211"/>
          <p:cNvCxnSpPr>
            <a:endCxn id="243" idx="1"/>
          </p:cNvCxnSpPr>
          <p:nvPr/>
        </p:nvCxnSpPr>
        <p:spPr>
          <a:xfrm>
            <a:off x="3822923" y="2715803"/>
            <a:ext cx="677581" cy="1803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239"/>
          <p:cNvCxnSpPr>
            <a:stCxn id="245" idx="1"/>
          </p:cNvCxnSpPr>
          <p:nvPr/>
        </p:nvCxnSpPr>
        <p:spPr>
          <a:xfrm flipH="1" flipV="1">
            <a:off x="4201817" y="4140944"/>
            <a:ext cx="243421" cy="0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239"/>
          <p:cNvCxnSpPr/>
          <p:nvPr/>
        </p:nvCxnSpPr>
        <p:spPr>
          <a:xfrm flipH="1" flipV="1">
            <a:off x="3989829" y="3426637"/>
            <a:ext cx="522154" cy="13404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239"/>
          <p:cNvCxnSpPr/>
          <p:nvPr/>
        </p:nvCxnSpPr>
        <p:spPr>
          <a:xfrm flipH="1" flipV="1">
            <a:off x="3275978" y="3524799"/>
            <a:ext cx="1224353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7" name="Arc 236"/>
          <p:cNvSpPr/>
          <p:nvPr/>
        </p:nvSpPr>
        <p:spPr>
          <a:xfrm rot="5400000">
            <a:off x="4075550" y="3320493"/>
            <a:ext cx="257705" cy="309969"/>
          </a:xfrm>
          <a:prstGeom prst="arc">
            <a:avLst>
              <a:gd name="adj1" fmla="val 10780749"/>
              <a:gd name="adj2" fmla="val 0"/>
            </a:avLst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Arc 231"/>
          <p:cNvSpPr/>
          <p:nvPr/>
        </p:nvSpPr>
        <p:spPr>
          <a:xfrm rot="5400000">
            <a:off x="3860976" y="2605147"/>
            <a:ext cx="257705" cy="309969"/>
          </a:xfrm>
          <a:prstGeom prst="arc">
            <a:avLst>
              <a:gd name="adj1" fmla="val 10780749"/>
              <a:gd name="adj2" fmla="val 0"/>
            </a:avLst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Arc 230"/>
          <p:cNvSpPr/>
          <p:nvPr/>
        </p:nvSpPr>
        <p:spPr>
          <a:xfrm rot="5400000">
            <a:off x="4075549" y="2609109"/>
            <a:ext cx="257705" cy="309969"/>
          </a:xfrm>
          <a:prstGeom prst="arc">
            <a:avLst>
              <a:gd name="adj1" fmla="val 10780749"/>
              <a:gd name="adj2" fmla="val 0"/>
            </a:avLst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TextBox 81"/>
          <p:cNvSpPr txBox="1"/>
          <p:nvPr/>
        </p:nvSpPr>
        <p:spPr>
          <a:xfrm>
            <a:off x="7067855" y="2758709"/>
            <a:ext cx="7223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60ns (</a:t>
            </a:r>
            <a:r>
              <a:rPr lang="en-US" sz="1000" dirty="0" err="1" smtClean="0"/>
              <a:t>e’p</a:t>
            </a:r>
            <a:r>
              <a:rPr lang="en-US" sz="1000" dirty="0"/>
              <a:t>)</a:t>
            </a:r>
            <a:endParaRPr lang="en-US" sz="1000" dirty="0" smtClean="0"/>
          </a:p>
        </p:txBody>
      </p:sp>
      <p:sp>
        <p:nvSpPr>
          <p:cNvPr id="188" name="TextBox 81"/>
          <p:cNvSpPr txBox="1"/>
          <p:nvPr/>
        </p:nvSpPr>
        <p:spPr>
          <a:xfrm>
            <a:off x="7072536" y="2949367"/>
            <a:ext cx="7223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20ns (</a:t>
            </a:r>
            <a:r>
              <a:rPr lang="en-US" sz="1000" dirty="0" err="1" smtClean="0"/>
              <a:t>e’d</a:t>
            </a:r>
            <a:r>
              <a:rPr lang="en-US" sz="1000" dirty="0" smtClean="0"/>
              <a:t>)</a:t>
            </a:r>
          </a:p>
        </p:txBody>
      </p:sp>
      <p:grpSp>
        <p:nvGrpSpPr>
          <p:cNvPr id="306" name="Group 292"/>
          <p:cNvGrpSpPr/>
          <p:nvPr/>
        </p:nvGrpSpPr>
        <p:grpSpPr>
          <a:xfrm>
            <a:off x="7723680" y="3932044"/>
            <a:ext cx="816053" cy="374018"/>
            <a:chOff x="6532771" y="2327332"/>
            <a:chExt cx="1383086" cy="567049"/>
          </a:xfrm>
        </p:grpSpPr>
        <p:cxnSp>
          <p:nvCxnSpPr>
            <p:cNvPr id="307" name="Straight Connector 293"/>
            <p:cNvCxnSpPr/>
            <p:nvPr/>
          </p:nvCxnSpPr>
          <p:spPr>
            <a:xfrm>
              <a:off x="6532771" y="2350545"/>
              <a:ext cx="143893" cy="0"/>
            </a:xfrm>
            <a:prstGeom prst="line">
              <a:avLst/>
            </a:prstGeom>
            <a:ln w="571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Connector 294"/>
            <p:cNvCxnSpPr/>
            <p:nvPr/>
          </p:nvCxnSpPr>
          <p:spPr>
            <a:xfrm flipH="1">
              <a:off x="6668157" y="2327332"/>
              <a:ext cx="8507" cy="562176"/>
            </a:xfrm>
            <a:prstGeom prst="line">
              <a:avLst/>
            </a:prstGeom>
            <a:ln w="571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Connector 295"/>
            <p:cNvCxnSpPr/>
            <p:nvPr/>
          </p:nvCxnSpPr>
          <p:spPr>
            <a:xfrm>
              <a:off x="6661868" y="2869022"/>
              <a:ext cx="1133400" cy="0"/>
            </a:xfrm>
            <a:prstGeom prst="line">
              <a:avLst/>
            </a:prstGeom>
            <a:ln w="571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296"/>
            <p:cNvCxnSpPr/>
            <p:nvPr/>
          </p:nvCxnSpPr>
          <p:spPr>
            <a:xfrm>
              <a:off x="7795268" y="2350545"/>
              <a:ext cx="0" cy="543836"/>
            </a:xfrm>
            <a:prstGeom prst="line">
              <a:avLst/>
            </a:prstGeom>
            <a:ln w="571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297"/>
            <p:cNvCxnSpPr/>
            <p:nvPr/>
          </p:nvCxnSpPr>
          <p:spPr>
            <a:xfrm>
              <a:off x="7771964" y="2350545"/>
              <a:ext cx="143893" cy="0"/>
            </a:xfrm>
            <a:prstGeom prst="line">
              <a:avLst/>
            </a:prstGeom>
            <a:ln w="571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2" name="Straight Arrow Connector 316"/>
          <p:cNvCxnSpPr/>
          <p:nvPr/>
        </p:nvCxnSpPr>
        <p:spPr>
          <a:xfrm>
            <a:off x="7829246" y="4110213"/>
            <a:ext cx="61102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3" name="TextBox 81"/>
          <p:cNvSpPr txBox="1"/>
          <p:nvPr/>
        </p:nvSpPr>
        <p:spPr>
          <a:xfrm>
            <a:off x="7918621" y="3911477"/>
            <a:ext cx="4321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30ns</a:t>
            </a:r>
            <a:endParaRPr lang="en-US" sz="1000" dirty="0"/>
          </a:p>
        </p:txBody>
      </p:sp>
      <p:cxnSp>
        <p:nvCxnSpPr>
          <p:cNvPr id="314" name="Straight Arrow Connector 357"/>
          <p:cNvCxnSpPr/>
          <p:nvPr/>
        </p:nvCxnSpPr>
        <p:spPr>
          <a:xfrm>
            <a:off x="7015741" y="4102009"/>
            <a:ext cx="759076" cy="16005"/>
          </a:xfrm>
          <a:prstGeom prst="straightConnector1">
            <a:avLst/>
          </a:prstGeom>
          <a:ln w="15875" cmpd="sng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5" name="TextBox 81"/>
          <p:cNvSpPr txBox="1"/>
          <p:nvPr/>
        </p:nvSpPr>
        <p:spPr>
          <a:xfrm>
            <a:off x="7064266" y="3902038"/>
            <a:ext cx="7223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60ns (</a:t>
            </a:r>
            <a:r>
              <a:rPr lang="en-US" sz="1000" dirty="0" err="1" smtClean="0"/>
              <a:t>e’p</a:t>
            </a:r>
            <a:r>
              <a:rPr lang="en-US" sz="1000" dirty="0"/>
              <a:t>)</a:t>
            </a:r>
            <a:endParaRPr lang="en-US" sz="1000" dirty="0" smtClean="0"/>
          </a:p>
        </p:txBody>
      </p:sp>
      <p:sp>
        <p:nvSpPr>
          <p:cNvPr id="316" name="TextBox 81"/>
          <p:cNvSpPr txBox="1"/>
          <p:nvPr/>
        </p:nvSpPr>
        <p:spPr>
          <a:xfrm>
            <a:off x="7068947" y="4092696"/>
            <a:ext cx="7223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20ns (</a:t>
            </a:r>
            <a:r>
              <a:rPr lang="en-US" sz="1000" dirty="0" err="1" smtClean="0"/>
              <a:t>e’d</a:t>
            </a:r>
            <a:r>
              <a:rPr lang="en-US" sz="1000" dirty="0" smtClean="0"/>
              <a:t>)</a:t>
            </a:r>
          </a:p>
        </p:txBody>
      </p:sp>
      <p:grpSp>
        <p:nvGrpSpPr>
          <p:cNvPr id="366" name="Group 292"/>
          <p:cNvGrpSpPr/>
          <p:nvPr/>
        </p:nvGrpSpPr>
        <p:grpSpPr>
          <a:xfrm>
            <a:off x="7745916" y="5194036"/>
            <a:ext cx="816053" cy="374018"/>
            <a:chOff x="6532771" y="2327332"/>
            <a:chExt cx="1383086" cy="567049"/>
          </a:xfrm>
        </p:grpSpPr>
        <p:cxnSp>
          <p:nvCxnSpPr>
            <p:cNvPr id="367" name="Straight Connector 293"/>
            <p:cNvCxnSpPr/>
            <p:nvPr/>
          </p:nvCxnSpPr>
          <p:spPr>
            <a:xfrm>
              <a:off x="6532771" y="2350545"/>
              <a:ext cx="143893" cy="0"/>
            </a:xfrm>
            <a:prstGeom prst="line">
              <a:avLst/>
            </a:prstGeom>
            <a:ln w="571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Straight Connector 294"/>
            <p:cNvCxnSpPr/>
            <p:nvPr/>
          </p:nvCxnSpPr>
          <p:spPr>
            <a:xfrm flipH="1">
              <a:off x="6668157" y="2327332"/>
              <a:ext cx="8507" cy="562176"/>
            </a:xfrm>
            <a:prstGeom prst="line">
              <a:avLst/>
            </a:prstGeom>
            <a:ln w="571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Straight Connector 295"/>
            <p:cNvCxnSpPr/>
            <p:nvPr/>
          </p:nvCxnSpPr>
          <p:spPr>
            <a:xfrm>
              <a:off x="6661868" y="2869022"/>
              <a:ext cx="1133400" cy="0"/>
            </a:xfrm>
            <a:prstGeom prst="line">
              <a:avLst/>
            </a:prstGeom>
            <a:ln w="571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Straight Connector 296"/>
            <p:cNvCxnSpPr/>
            <p:nvPr/>
          </p:nvCxnSpPr>
          <p:spPr>
            <a:xfrm>
              <a:off x="7795268" y="2350545"/>
              <a:ext cx="0" cy="543836"/>
            </a:xfrm>
            <a:prstGeom prst="line">
              <a:avLst/>
            </a:prstGeom>
            <a:ln w="571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Straight Connector 297"/>
            <p:cNvCxnSpPr/>
            <p:nvPr/>
          </p:nvCxnSpPr>
          <p:spPr>
            <a:xfrm>
              <a:off x="7771964" y="2350545"/>
              <a:ext cx="143893" cy="0"/>
            </a:xfrm>
            <a:prstGeom prst="line">
              <a:avLst/>
            </a:prstGeom>
            <a:ln w="571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2" name="Straight Arrow Connector 316"/>
          <p:cNvCxnSpPr/>
          <p:nvPr/>
        </p:nvCxnSpPr>
        <p:spPr>
          <a:xfrm>
            <a:off x="7851482" y="5372205"/>
            <a:ext cx="61102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3" name="TextBox 81"/>
          <p:cNvSpPr txBox="1"/>
          <p:nvPr/>
        </p:nvSpPr>
        <p:spPr>
          <a:xfrm>
            <a:off x="7940857" y="5173469"/>
            <a:ext cx="4321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30ns</a:t>
            </a:r>
            <a:endParaRPr lang="en-US" sz="1000" dirty="0"/>
          </a:p>
        </p:txBody>
      </p:sp>
      <p:cxnSp>
        <p:nvCxnSpPr>
          <p:cNvPr id="374" name="Straight Arrow Connector 357"/>
          <p:cNvCxnSpPr/>
          <p:nvPr/>
        </p:nvCxnSpPr>
        <p:spPr>
          <a:xfrm>
            <a:off x="7037977" y="5364001"/>
            <a:ext cx="759076" cy="16005"/>
          </a:xfrm>
          <a:prstGeom prst="straightConnector1">
            <a:avLst/>
          </a:prstGeom>
          <a:ln w="15875" cmpd="sng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5" name="TextBox 81"/>
          <p:cNvSpPr txBox="1"/>
          <p:nvPr/>
        </p:nvSpPr>
        <p:spPr>
          <a:xfrm>
            <a:off x="7086502" y="5164030"/>
            <a:ext cx="7223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60ns (</a:t>
            </a:r>
            <a:r>
              <a:rPr lang="en-US" sz="1000" dirty="0" err="1" smtClean="0"/>
              <a:t>e’p</a:t>
            </a:r>
            <a:r>
              <a:rPr lang="en-US" sz="1000" dirty="0"/>
              <a:t>)</a:t>
            </a:r>
            <a:endParaRPr lang="en-US" sz="1000" dirty="0" smtClean="0"/>
          </a:p>
        </p:txBody>
      </p:sp>
      <p:sp>
        <p:nvSpPr>
          <p:cNvPr id="376" name="TextBox 81"/>
          <p:cNvSpPr txBox="1"/>
          <p:nvPr/>
        </p:nvSpPr>
        <p:spPr>
          <a:xfrm>
            <a:off x="7091183" y="5354688"/>
            <a:ext cx="7223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20ns (</a:t>
            </a:r>
            <a:r>
              <a:rPr lang="en-US" sz="1000" dirty="0" err="1" smtClean="0"/>
              <a:t>e’d</a:t>
            </a:r>
            <a:r>
              <a:rPr lang="en-US" sz="1000" dirty="0" smtClean="0"/>
              <a:t>)</a:t>
            </a:r>
          </a:p>
        </p:txBody>
      </p:sp>
      <p:pic>
        <p:nvPicPr>
          <p:cNvPr id="377" name="Picture 218" descr="Screen Shot 2017-07-17 at 11.21.18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535" y="891727"/>
            <a:ext cx="503418" cy="209112"/>
          </a:xfrm>
          <a:prstGeom prst="rect">
            <a:avLst/>
          </a:prstGeom>
        </p:spPr>
      </p:pic>
      <p:sp>
        <p:nvSpPr>
          <p:cNvPr id="378" name="TextBox 219"/>
          <p:cNvSpPr txBox="1"/>
          <p:nvPr/>
        </p:nvSpPr>
        <p:spPr>
          <a:xfrm>
            <a:off x="1715727" y="975550"/>
            <a:ext cx="6335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delay</a:t>
            </a:r>
            <a:endParaRPr lang="en-US" sz="1600" dirty="0"/>
          </a:p>
        </p:txBody>
      </p:sp>
      <p:pic>
        <p:nvPicPr>
          <p:cNvPr id="379" name="Picture 220" descr="Screen Shot 2017-07-17 at 11.21.18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535" y="1299100"/>
            <a:ext cx="503418" cy="209112"/>
          </a:xfrm>
          <a:prstGeom prst="rect">
            <a:avLst/>
          </a:prstGeom>
        </p:spPr>
      </p:pic>
      <p:sp>
        <p:nvSpPr>
          <p:cNvPr id="380" name="TextBox 221"/>
          <p:cNvSpPr txBox="1"/>
          <p:nvPr/>
        </p:nvSpPr>
        <p:spPr>
          <a:xfrm>
            <a:off x="1715727" y="1382923"/>
            <a:ext cx="6335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delay</a:t>
            </a:r>
            <a:endParaRPr lang="en-US" sz="1600" dirty="0"/>
          </a:p>
        </p:txBody>
      </p:sp>
      <p:pic>
        <p:nvPicPr>
          <p:cNvPr id="381" name="Picture 222" descr="Screen Shot 2017-07-17 at 11.21.18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535" y="1719573"/>
            <a:ext cx="503418" cy="209112"/>
          </a:xfrm>
          <a:prstGeom prst="rect">
            <a:avLst/>
          </a:prstGeom>
        </p:spPr>
      </p:pic>
      <p:sp>
        <p:nvSpPr>
          <p:cNvPr id="382" name="TextBox 223"/>
          <p:cNvSpPr txBox="1"/>
          <p:nvPr/>
        </p:nvSpPr>
        <p:spPr>
          <a:xfrm>
            <a:off x="1715727" y="1816603"/>
            <a:ext cx="6335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delay</a:t>
            </a:r>
            <a:endParaRPr lang="en-US" sz="1600" dirty="0"/>
          </a:p>
        </p:txBody>
      </p:sp>
      <p:sp>
        <p:nvSpPr>
          <p:cNvPr id="383" name="TextBox 81"/>
          <p:cNvSpPr txBox="1"/>
          <p:nvPr/>
        </p:nvSpPr>
        <p:spPr>
          <a:xfrm>
            <a:off x="1756470" y="691767"/>
            <a:ext cx="5629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≈220ns</a:t>
            </a:r>
            <a:endParaRPr lang="en-US" sz="1000" dirty="0"/>
          </a:p>
        </p:txBody>
      </p:sp>
      <p:cxnSp>
        <p:nvCxnSpPr>
          <p:cNvPr id="384" name="Straight Connector 228"/>
          <p:cNvCxnSpPr/>
          <p:nvPr/>
        </p:nvCxnSpPr>
        <p:spPr>
          <a:xfrm>
            <a:off x="5600048" y="1920282"/>
            <a:ext cx="0" cy="815159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5" name="TextBox 269"/>
          <p:cNvSpPr txBox="1"/>
          <p:nvPr/>
        </p:nvSpPr>
        <p:spPr>
          <a:xfrm>
            <a:off x="7563160" y="2458915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T1</a:t>
            </a:r>
            <a:endParaRPr lang="en-US" baseline="-25000" dirty="0"/>
          </a:p>
        </p:txBody>
      </p:sp>
      <p:sp>
        <p:nvSpPr>
          <p:cNvPr id="386" name="TextBox 269"/>
          <p:cNvSpPr txBox="1"/>
          <p:nvPr/>
        </p:nvSpPr>
        <p:spPr>
          <a:xfrm>
            <a:off x="7579735" y="3603257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T1</a:t>
            </a:r>
            <a:endParaRPr lang="en-US" baseline="-25000" dirty="0"/>
          </a:p>
        </p:txBody>
      </p:sp>
      <p:sp>
        <p:nvSpPr>
          <p:cNvPr id="387" name="TextBox 269"/>
          <p:cNvSpPr txBox="1"/>
          <p:nvPr/>
        </p:nvSpPr>
        <p:spPr>
          <a:xfrm>
            <a:off x="7598292" y="4880684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T1</a:t>
            </a:r>
            <a:endParaRPr lang="en-US" baseline="-25000" dirty="0"/>
          </a:p>
        </p:txBody>
      </p:sp>
      <p:cxnSp>
        <p:nvCxnSpPr>
          <p:cNvPr id="388" name="Straight Connector 239"/>
          <p:cNvCxnSpPr/>
          <p:nvPr/>
        </p:nvCxnSpPr>
        <p:spPr>
          <a:xfrm flipH="1" flipV="1">
            <a:off x="5517379" y="4068170"/>
            <a:ext cx="362355" cy="0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9" name="Straight Connector 233"/>
          <p:cNvCxnSpPr/>
          <p:nvPr/>
        </p:nvCxnSpPr>
        <p:spPr>
          <a:xfrm>
            <a:off x="5879734" y="1919782"/>
            <a:ext cx="2465" cy="892355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0" name="Straight Connector 237"/>
          <p:cNvCxnSpPr/>
          <p:nvPr/>
        </p:nvCxnSpPr>
        <p:spPr>
          <a:xfrm>
            <a:off x="5882199" y="3049619"/>
            <a:ext cx="631" cy="466674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1" name="Arc 230"/>
          <p:cNvSpPr/>
          <p:nvPr/>
        </p:nvSpPr>
        <p:spPr>
          <a:xfrm rot="5400000">
            <a:off x="5743260" y="2774311"/>
            <a:ext cx="257705" cy="309969"/>
          </a:xfrm>
          <a:prstGeom prst="arc">
            <a:avLst>
              <a:gd name="adj1" fmla="val 10780749"/>
              <a:gd name="adj2" fmla="val 0"/>
            </a:avLst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Arc 236"/>
          <p:cNvSpPr/>
          <p:nvPr/>
        </p:nvSpPr>
        <p:spPr>
          <a:xfrm rot="5400000">
            <a:off x="5732108" y="3482925"/>
            <a:ext cx="257705" cy="309969"/>
          </a:xfrm>
          <a:prstGeom prst="arc">
            <a:avLst>
              <a:gd name="adj1" fmla="val 10780749"/>
              <a:gd name="adj2" fmla="val 0"/>
            </a:avLst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3" name="Straight Connector 233"/>
          <p:cNvCxnSpPr/>
          <p:nvPr/>
        </p:nvCxnSpPr>
        <p:spPr>
          <a:xfrm>
            <a:off x="5879734" y="3757801"/>
            <a:ext cx="1232" cy="320040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203"/>
          <p:cNvCxnSpPr/>
          <p:nvPr/>
        </p:nvCxnSpPr>
        <p:spPr>
          <a:xfrm>
            <a:off x="6067164" y="1011123"/>
            <a:ext cx="521053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5" name="Straight Connector 203"/>
          <p:cNvCxnSpPr/>
          <p:nvPr/>
        </p:nvCxnSpPr>
        <p:spPr>
          <a:xfrm>
            <a:off x="6067164" y="1276798"/>
            <a:ext cx="521053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6" name="Straight Connector 203"/>
          <p:cNvCxnSpPr/>
          <p:nvPr/>
        </p:nvCxnSpPr>
        <p:spPr>
          <a:xfrm>
            <a:off x="6067163" y="1489598"/>
            <a:ext cx="521053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Connector 203"/>
          <p:cNvCxnSpPr/>
          <p:nvPr/>
        </p:nvCxnSpPr>
        <p:spPr>
          <a:xfrm>
            <a:off x="6060754" y="1645371"/>
            <a:ext cx="521053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8" name="Straight Connector 203"/>
          <p:cNvCxnSpPr/>
          <p:nvPr/>
        </p:nvCxnSpPr>
        <p:spPr>
          <a:xfrm>
            <a:off x="6060753" y="1794301"/>
            <a:ext cx="521053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9" name="Straight Connector 203"/>
          <p:cNvCxnSpPr/>
          <p:nvPr/>
        </p:nvCxnSpPr>
        <p:spPr>
          <a:xfrm>
            <a:off x="6060753" y="1150261"/>
            <a:ext cx="521053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0" name="Straight Connector 214"/>
          <p:cNvCxnSpPr/>
          <p:nvPr/>
        </p:nvCxnSpPr>
        <p:spPr>
          <a:xfrm>
            <a:off x="5432370" y="2724788"/>
            <a:ext cx="167678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1" name="Arc 231"/>
          <p:cNvSpPr/>
          <p:nvPr/>
        </p:nvSpPr>
        <p:spPr>
          <a:xfrm rot="5400000">
            <a:off x="5608031" y="2765782"/>
            <a:ext cx="257705" cy="309969"/>
          </a:xfrm>
          <a:prstGeom prst="arc">
            <a:avLst>
              <a:gd name="adj1" fmla="val 10780749"/>
              <a:gd name="adj2" fmla="val 0"/>
            </a:avLst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2" name="Straight Connector 232"/>
          <p:cNvCxnSpPr>
            <a:endCxn id="401" idx="0"/>
          </p:cNvCxnSpPr>
          <p:nvPr/>
        </p:nvCxnSpPr>
        <p:spPr>
          <a:xfrm>
            <a:off x="5735650" y="1916530"/>
            <a:ext cx="512" cy="875385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3" name="Straight Connector 232"/>
          <p:cNvCxnSpPr/>
          <p:nvPr/>
        </p:nvCxnSpPr>
        <p:spPr>
          <a:xfrm>
            <a:off x="5729868" y="3041220"/>
            <a:ext cx="0" cy="292578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4" name="Straight Connector 239"/>
          <p:cNvCxnSpPr/>
          <p:nvPr/>
        </p:nvCxnSpPr>
        <p:spPr>
          <a:xfrm flipH="1" flipV="1">
            <a:off x="5445087" y="3326075"/>
            <a:ext cx="291796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5" name="TextBox 269"/>
          <p:cNvSpPr txBox="1"/>
          <p:nvPr/>
        </p:nvSpPr>
        <p:spPr>
          <a:xfrm>
            <a:off x="2263168" y="661805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</a:t>
            </a:r>
            <a:endParaRPr lang="en-US" sz="1400" baseline="-25000" dirty="0"/>
          </a:p>
        </p:txBody>
      </p:sp>
      <p:sp>
        <p:nvSpPr>
          <p:cNvPr id="407" name="TextBox 269"/>
          <p:cNvSpPr txBox="1"/>
          <p:nvPr/>
        </p:nvSpPr>
        <p:spPr>
          <a:xfrm>
            <a:off x="2270604" y="1092983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</a:t>
            </a:r>
            <a:endParaRPr lang="en-US" sz="1400" baseline="-25000" dirty="0"/>
          </a:p>
        </p:txBody>
      </p:sp>
      <p:sp>
        <p:nvSpPr>
          <p:cNvPr id="408" name="TextBox 269"/>
          <p:cNvSpPr txBox="1"/>
          <p:nvPr/>
        </p:nvSpPr>
        <p:spPr>
          <a:xfrm>
            <a:off x="2259446" y="1516732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</a:t>
            </a:r>
            <a:endParaRPr lang="en-US" sz="1400" baseline="-25000" dirty="0"/>
          </a:p>
        </p:txBody>
      </p:sp>
      <p:sp>
        <p:nvSpPr>
          <p:cNvPr id="164" name="TextBox 193"/>
          <p:cNvSpPr txBox="1"/>
          <p:nvPr/>
        </p:nvSpPr>
        <p:spPr>
          <a:xfrm>
            <a:off x="117494" y="5158656"/>
            <a:ext cx="62822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All coincidence trigger timed on T1 which </a:t>
            </a:r>
          </a:p>
          <a:p>
            <a:r>
              <a:rPr lang="en-US" sz="2400" dirty="0" smtClean="0"/>
              <a:t>corresponds to S2</a:t>
            </a:r>
            <a:r>
              <a:rPr lang="en-US" sz="2400" baseline="-25000" dirty="0" smtClean="0"/>
              <a:t>LHRS</a:t>
            </a:r>
          </a:p>
          <a:p>
            <a:r>
              <a:rPr lang="en-US" sz="2400" dirty="0" smtClean="0"/>
              <a:t>-&gt; all trigger </a:t>
            </a:r>
            <a:r>
              <a:rPr lang="en-US" sz="2400" dirty="0"/>
              <a:t>but (S0||S2)&amp;</a:t>
            </a:r>
            <a:r>
              <a:rPr lang="en-US" sz="2400" dirty="0" smtClean="0"/>
              <a:t>GC</a:t>
            </a:r>
            <a:r>
              <a:rPr lang="en-US" sz="2400" baseline="-25000" dirty="0" smtClean="0"/>
              <a:t>LHRS</a:t>
            </a:r>
            <a:r>
              <a:rPr lang="en-US" sz="2400" dirty="0" smtClean="0"/>
              <a:t> timed on S2</a:t>
            </a:r>
            <a:r>
              <a:rPr lang="en-US" sz="2400" baseline="-25000" dirty="0" smtClean="0"/>
              <a:t>LHRS</a:t>
            </a:r>
            <a:endParaRPr lang="en-US" sz="24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(S0||S2)&amp;GC</a:t>
            </a:r>
            <a:r>
              <a:rPr lang="en-US" sz="2400" baseline="-25000" dirty="0" smtClean="0"/>
              <a:t>LHRS</a:t>
            </a:r>
            <a:r>
              <a:rPr lang="en-US" sz="2400" dirty="0" smtClean="0"/>
              <a:t> timed on S0</a:t>
            </a:r>
            <a:r>
              <a:rPr lang="en-US" sz="2400" baseline="-25000" dirty="0" smtClean="0"/>
              <a:t>LHRS</a:t>
            </a:r>
            <a:r>
              <a:rPr lang="en-US" sz="2400" dirty="0" smtClean="0"/>
              <a:t> if S0 fires</a:t>
            </a:r>
            <a:endParaRPr lang="en-US" sz="2400" dirty="0"/>
          </a:p>
        </p:txBody>
      </p:sp>
      <p:sp>
        <p:nvSpPr>
          <p:cNvPr id="166" name="Left Brace 210"/>
          <p:cNvSpPr/>
          <p:nvPr/>
        </p:nvSpPr>
        <p:spPr>
          <a:xfrm rot="5400000">
            <a:off x="4768991" y="-1862489"/>
            <a:ext cx="229893" cy="5074920"/>
          </a:xfrm>
          <a:prstGeom prst="leftBrace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TextBox 209"/>
          <p:cNvSpPr txBox="1"/>
          <p:nvPr/>
        </p:nvSpPr>
        <p:spPr>
          <a:xfrm>
            <a:off x="3774822" y="385493"/>
            <a:ext cx="19586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LHRS signals on RHRS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0648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0" y="87887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/>
              <a:t>Signals Exchange LHRS </a:t>
            </a:r>
            <a:r>
              <a:rPr lang="de-DE" sz="2800" dirty="0" err="1" smtClean="0"/>
              <a:t>and</a:t>
            </a:r>
            <a:r>
              <a:rPr lang="de-DE" sz="2800" dirty="0" smtClean="0"/>
              <a:t> RHRS</a:t>
            </a:r>
            <a:endParaRPr lang="de-DE" sz="2800" dirty="0"/>
          </a:p>
        </p:txBody>
      </p:sp>
      <p:sp>
        <p:nvSpPr>
          <p:cNvPr id="5" name="Textfeld 4"/>
          <p:cNvSpPr txBox="1"/>
          <p:nvPr/>
        </p:nvSpPr>
        <p:spPr>
          <a:xfrm>
            <a:off x="594986" y="948690"/>
            <a:ext cx="7954028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 err="1" smtClean="0"/>
              <a:t>Necessary</a:t>
            </a:r>
            <a:r>
              <a:rPr lang="de-DE" u="sng" dirty="0" smtClean="0"/>
              <a:t> </a:t>
            </a:r>
            <a:r>
              <a:rPr lang="de-DE" u="sng" dirty="0" err="1" smtClean="0"/>
              <a:t>signal</a:t>
            </a:r>
            <a:r>
              <a:rPr lang="de-DE" u="sng" dirty="0" smtClean="0"/>
              <a:t> </a:t>
            </a:r>
            <a:r>
              <a:rPr lang="de-DE" u="sng" dirty="0" err="1" smtClean="0"/>
              <a:t>exchange</a:t>
            </a:r>
            <a:r>
              <a:rPr lang="de-DE" u="sng" dirty="0" smtClean="0"/>
              <a:t>:</a:t>
            </a:r>
          </a:p>
          <a:p>
            <a:pPr marL="285750" indent="-285750">
              <a:buFont typeface="Arial" charset="0"/>
              <a:buChar char="•"/>
            </a:pPr>
            <a:r>
              <a:rPr lang="de-DE" dirty="0" smtClean="0"/>
              <a:t>T1: NIM, </a:t>
            </a:r>
            <a:r>
              <a:rPr lang="de-DE" dirty="0"/>
              <a:t>fast </a:t>
            </a:r>
            <a:r>
              <a:rPr lang="de-DE" dirty="0" err="1"/>
              <a:t>timing</a:t>
            </a:r>
            <a:endParaRPr lang="de-DE" dirty="0" smtClean="0"/>
          </a:p>
          <a:p>
            <a:pPr marL="285750" indent="-285750">
              <a:buFont typeface="Arial" charset="0"/>
              <a:buChar char="•"/>
            </a:pPr>
            <a:r>
              <a:rPr lang="de-DE" dirty="0" smtClean="0"/>
              <a:t>T2</a:t>
            </a:r>
            <a:r>
              <a:rPr lang="de-DE" dirty="0"/>
              <a:t>: NIM, fast </a:t>
            </a:r>
            <a:r>
              <a:rPr lang="de-DE" dirty="0" err="1" smtClean="0"/>
              <a:t>timing</a:t>
            </a:r>
            <a:endParaRPr lang="de-DE" dirty="0" smtClean="0"/>
          </a:p>
          <a:p>
            <a:pPr marL="285750" indent="-285750">
              <a:buFont typeface="Arial" charset="0"/>
              <a:buChar char="•"/>
            </a:pPr>
            <a:r>
              <a:rPr lang="de-DE" dirty="0" smtClean="0"/>
              <a:t>T3: NIM, fast </a:t>
            </a:r>
            <a:r>
              <a:rPr lang="de-DE" dirty="0" err="1" smtClean="0"/>
              <a:t>timing</a:t>
            </a:r>
            <a:endParaRPr lang="de-DE" dirty="0" smtClean="0"/>
          </a:p>
          <a:p>
            <a:pPr marL="285750" indent="-285750">
              <a:buFont typeface="Arial" charset="0"/>
              <a:buChar char="•"/>
            </a:pPr>
            <a:r>
              <a:rPr lang="de-DE" dirty="0" smtClean="0"/>
              <a:t>LHRS </a:t>
            </a:r>
            <a:r>
              <a:rPr lang="de-DE" dirty="0" err="1" smtClean="0"/>
              <a:t>clock</a:t>
            </a:r>
            <a:r>
              <a:rPr lang="de-DE" dirty="0" smtClean="0"/>
              <a:t>: </a:t>
            </a:r>
            <a:r>
              <a:rPr lang="de-DE" dirty="0"/>
              <a:t>NIM, </a:t>
            </a:r>
            <a:r>
              <a:rPr lang="de-DE" dirty="0" err="1" smtClean="0"/>
              <a:t>could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slow</a:t>
            </a:r>
            <a:r>
              <a:rPr lang="de-DE" dirty="0" smtClean="0"/>
              <a:t> </a:t>
            </a:r>
            <a:r>
              <a:rPr lang="de-DE" dirty="0" err="1" smtClean="0"/>
              <a:t>timing</a:t>
            </a:r>
            <a:endParaRPr lang="de-DE" dirty="0" smtClean="0"/>
          </a:p>
          <a:p>
            <a:pPr marL="285750" indent="-285750">
              <a:buFont typeface="Arial" charset="0"/>
              <a:buChar char="•"/>
            </a:pPr>
            <a:r>
              <a:rPr lang="de-DE" dirty="0" smtClean="0"/>
              <a:t>RHRS </a:t>
            </a:r>
            <a:r>
              <a:rPr lang="de-DE" dirty="0" err="1" smtClean="0"/>
              <a:t>clock</a:t>
            </a:r>
            <a:r>
              <a:rPr lang="de-DE" dirty="0" smtClean="0"/>
              <a:t>: NIM, </a:t>
            </a:r>
            <a:r>
              <a:rPr lang="de-DE" dirty="0" err="1" smtClean="0"/>
              <a:t>could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slow</a:t>
            </a:r>
            <a:r>
              <a:rPr lang="de-DE" dirty="0" smtClean="0"/>
              <a:t> </a:t>
            </a:r>
            <a:r>
              <a:rPr lang="de-DE" dirty="0" err="1" smtClean="0"/>
              <a:t>timing</a:t>
            </a:r>
            <a:r>
              <a:rPr lang="de-DE" dirty="0" smtClean="0"/>
              <a:t> </a:t>
            </a:r>
            <a:endParaRPr lang="de-DE" dirty="0"/>
          </a:p>
          <a:p>
            <a:pPr marL="285750" indent="-285750">
              <a:buFont typeface="Arial" charset="0"/>
              <a:buChar char="•"/>
            </a:pPr>
            <a:r>
              <a:rPr lang="de-DE" dirty="0" err="1" smtClean="0"/>
              <a:t>Retiming</a:t>
            </a:r>
            <a:r>
              <a:rPr lang="de-DE" dirty="0" smtClean="0"/>
              <a:t> </a:t>
            </a:r>
            <a:r>
              <a:rPr lang="de-DE" dirty="0" err="1" smtClean="0"/>
              <a:t>signal</a:t>
            </a:r>
            <a:r>
              <a:rPr lang="de-DE" dirty="0" smtClean="0"/>
              <a:t>: </a:t>
            </a:r>
            <a:r>
              <a:rPr lang="de-DE" dirty="0"/>
              <a:t>NIM, fast </a:t>
            </a:r>
            <a:r>
              <a:rPr lang="de-DE" dirty="0" err="1" smtClean="0"/>
              <a:t>timing</a:t>
            </a:r>
            <a:endParaRPr lang="de-DE" dirty="0" smtClean="0"/>
          </a:p>
          <a:p>
            <a:pPr marL="285750" indent="-285750">
              <a:buFont typeface="Arial" charset="0"/>
              <a:buChar char="•"/>
            </a:pPr>
            <a:r>
              <a:rPr lang="de-DE" dirty="0" err="1" smtClean="0"/>
              <a:t>Scaler</a:t>
            </a:r>
            <a:r>
              <a:rPr lang="de-DE" dirty="0"/>
              <a:t>: ECL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/>
              <a:t>LEMO </a:t>
            </a:r>
            <a:r>
              <a:rPr lang="de-DE" dirty="0" smtClean="0"/>
              <a:t>TWINNAX </a:t>
            </a:r>
            <a:r>
              <a:rPr lang="de-DE" dirty="0" err="1" smtClean="0"/>
              <a:t>connectors</a:t>
            </a:r>
            <a:r>
              <a:rPr lang="de-DE" dirty="0" smtClean="0"/>
              <a:t>, </a:t>
            </a:r>
            <a:r>
              <a:rPr lang="de-DE" dirty="0" err="1" smtClean="0"/>
              <a:t>could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slow</a:t>
            </a:r>
            <a:r>
              <a:rPr lang="de-DE" dirty="0" smtClean="0"/>
              <a:t> </a:t>
            </a:r>
            <a:r>
              <a:rPr lang="de-DE" dirty="0" err="1" smtClean="0"/>
              <a:t>timing</a:t>
            </a:r>
            <a:endParaRPr lang="de-DE" dirty="0" smtClean="0"/>
          </a:p>
          <a:p>
            <a:pPr marL="285750" indent="-285750">
              <a:buFont typeface="Arial" charset="0"/>
              <a:buChar char="•"/>
            </a:pPr>
            <a:r>
              <a:rPr lang="de-DE" dirty="0" err="1" smtClean="0"/>
              <a:t>Busy</a:t>
            </a:r>
            <a:r>
              <a:rPr lang="de-DE" dirty="0"/>
              <a:t>: ECL </a:t>
            </a:r>
            <a:r>
              <a:rPr lang="de-DE" dirty="0" err="1"/>
              <a:t>with</a:t>
            </a:r>
            <a:r>
              <a:rPr lang="de-DE" dirty="0"/>
              <a:t> LEMO TWINNAX </a:t>
            </a:r>
            <a:r>
              <a:rPr lang="de-DE" dirty="0" err="1"/>
              <a:t>connectors</a:t>
            </a:r>
            <a:r>
              <a:rPr lang="de-DE" dirty="0" smtClean="0"/>
              <a:t>, </a:t>
            </a:r>
            <a:r>
              <a:rPr lang="de-DE" dirty="0" err="1" smtClean="0"/>
              <a:t>could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slow</a:t>
            </a:r>
            <a:r>
              <a:rPr lang="de-DE" dirty="0" smtClean="0"/>
              <a:t> </a:t>
            </a:r>
            <a:r>
              <a:rPr lang="de-DE" dirty="0" err="1" smtClean="0"/>
              <a:t>timing</a:t>
            </a:r>
            <a:endParaRPr lang="de-DE" dirty="0" smtClean="0"/>
          </a:p>
          <a:p>
            <a:pPr marL="285750" indent="-285750">
              <a:buFont typeface="Arial" charset="0"/>
              <a:buChar char="•"/>
            </a:pPr>
            <a:r>
              <a:rPr lang="de-DE" dirty="0" smtClean="0"/>
              <a:t>L1A: </a:t>
            </a:r>
            <a:r>
              <a:rPr lang="de-DE" dirty="0"/>
              <a:t>ECL </a:t>
            </a:r>
            <a:r>
              <a:rPr lang="de-DE" dirty="0" err="1"/>
              <a:t>with</a:t>
            </a:r>
            <a:r>
              <a:rPr lang="de-DE" dirty="0"/>
              <a:t> LEMO TWINNAX </a:t>
            </a:r>
            <a:r>
              <a:rPr lang="de-DE" dirty="0" err="1"/>
              <a:t>connectors</a:t>
            </a:r>
            <a:r>
              <a:rPr lang="de-DE" dirty="0" smtClean="0"/>
              <a:t>, fast </a:t>
            </a:r>
            <a:r>
              <a:rPr lang="de-DE" dirty="0" err="1" smtClean="0"/>
              <a:t>timing</a:t>
            </a:r>
            <a:endParaRPr lang="de-DE" dirty="0" smtClean="0"/>
          </a:p>
          <a:p>
            <a:pPr marL="285750" indent="-285750">
              <a:buFont typeface="Arial" charset="0"/>
              <a:buChar char="•"/>
            </a:pPr>
            <a:r>
              <a:rPr lang="is-IS" dirty="0" smtClean="0"/>
              <a:t>Flatband RS485 connection TS to LHRS Fastbus crates</a:t>
            </a:r>
            <a:endParaRPr lang="de-DE" dirty="0" smtClean="0"/>
          </a:p>
          <a:p>
            <a:pPr marL="285750" indent="-285750">
              <a:buFont typeface="Arial" charset="0"/>
              <a:buChar char="•"/>
            </a:pPr>
            <a:endParaRPr lang="de-DE" dirty="0"/>
          </a:p>
          <a:p>
            <a:r>
              <a:rPr lang="de-DE" u="sng" dirty="0" err="1" smtClean="0"/>
              <a:t>Available</a:t>
            </a:r>
            <a:r>
              <a:rPr lang="de-DE" u="sng" dirty="0" smtClean="0"/>
              <a:t> </a:t>
            </a:r>
            <a:r>
              <a:rPr lang="de-DE" u="sng" dirty="0" err="1" smtClean="0"/>
              <a:t>cables</a:t>
            </a:r>
            <a:r>
              <a:rPr lang="de-DE" u="sng" dirty="0" smtClean="0"/>
              <a:t> (</a:t>
            </a:r>
            <a:r>
              <a:rPr lang="de-DE" u="sng" dirty="0" err="1" smtClean="0"/>
              <a:t>found</a:t>
            </a:r>
            <a:r>
              <a:rPr lang="de-DE" u="sng" dirty="0" smtClean="0"/>
              <a:t>):</a:t>
            </a:r>
            <a:endParaRPr lang="de-DE" dirty="0"/>
          </a:p>
          <a:p>
            <a:pPr marL="285750" indent="-285750">
              <a:buFont typeface="Arial" charset="0"/>
              <a:buChar char="•"/>
            </a:pPr>
            <a:r>
              <a:rPr lang="de-DE" dirty="0" smtClean="0"/>
              <a:t>6 fast </a:t>
            </a:r>
            <a:r>
              <a:rPr lang="de-DE" dirty="0" err="1" smtClean="0"/>
              <a:t>coax</a:t>
            </a:r>
            <a:r>
              <a:rPr lang="de-DE" dirty="0" smtClean="0"/>
              <a:t> </a:t>
            </a:r>
            <a:r>
              <a:rPr lang="de-DE" dirty="0" err="1" smtClean="0"/>
              <a:t>cables</a:t>
            </a:r>
            <a:r>
              <a:rPr lang="de-DE" dirty="0" smtClean="0"/>
              <a:t> (222ns, </a:t>
            </a:r>
            <a:r>
              <a:rPr lang="de-DE" dirty="0" err="1" smtClean="0"/>
              <a:t>Lemo</a:t>
            </a:r>
            <a:r>
              <a:rPr lang="de-DE" dirty="0" smtClean="0"/>
              <a:t> </a:t>
            </a:r>
            <a:r>
              <a:rPr lang="de-DE" dirty="0" err="1" smtClean="0"/>
              <a:t>connectors</a:t>
            </a:r>
            <a:r>
              <a:rPr lang="de-DE" dirty="0" smtClean="0"/>
              <a:t>)</a:t>
            </a:r>
          </a:p>
          <a:p>
            <a:pPr marL="285750" indent="-285750">
              <a:buFont typeface="Arial" charset="0"/>
              <a:buChar char="•"/>
            </a:pPr>
            <a:r>
              <a:rPr lang="de-DE" dirty="0" smtClean="0"/>
              <a:t>3 </a:t>
            </a:r>
            <a:r>
              <a:rPr lang="de-DE" dirty="0" err="1" smtClean="0"/>
              <a:t>slower</a:t>
            </a:r>
            <a:r>
              <a:rPr lang="de-DE" dirty="0" smtClean="0"/>
              <a:t> </a:t>
            </a:r>
            <a:r>
              <a:rPr lang="de-DE" dirty="0" err="1" smtClean="0"/>
              <a:t>cables</a:t>
            </a:r>
            <a:r>
              <a:rPr lang="de-DE" dirty="0" smtClean="0"/>
              <a:t> (</a:t>
            </a:r>
            <a:r>
              <a:rPr lang="en-US" dirty="0" smtClean="0"/>
              <a:t>240ns, </a:t>
            </a:r>
            <a:r>
              <a:rPr lang="en-US" dirty="0" err="1" smtClean="0"/>
              <a:t>Lemo</a:t>
            </a:r>
            <a:r>
              <a:rPr lang="en-US" dirty="0" smtClean="0"/>
              <a:t> connectors</a:t>
            </a:r>
            <a:r>
              <a:rPr lang="de-DE" dirty="0" smtClean="0"/>
              <a:t>)</a:t>
            </a:r>
          </a:p>
          <a:p>
            <a:pPr marL="285750" indent="-285750">
              <a:buFont typeface="Arial" charset="0"/>
              <a:buChar char="•"/>
            </a:pPr>
            <a:r>
              <a:rPr lang="de-DE" dirty="0" smtClean="0"/>
              <a:t>1 </a:t>
            </a:r>
            <a:r>
              <a:rPr lang="is-IS" dirty="0"/>
              <a:t>Flatband RS485 </a:t>
            </a:r>
            <a:r>
              <a:rPr lang="is-IS" dirty="0" smtClean="0"/>
              <a:t>cable (not fully operational -&gt; has to be tested)</a:t>
            </a:r>
          </a:p>
          <a:p>
            <a:pPr marL="285750" indent="-285750">
              <a:buFont typeface="Arial" charset="0"/>
              <a:buChar char="•"/>
            </a:pPr>
            <a:endParaRPr lang="is-IS" u="sng" dirty="0" smtClean="0"/>
          </a:p>
          <a:p>
            <a:r>
              <a:rPr lang="is-IS" u="sng" dirty="0" smtClean="0"/>
              <a:t>Not Available:</a:t>
            </a:r>
          </a:p>
          <a:p>
            <a:pPr marL="285750" indent="-285750">
              <a:buFont typeface="Arial" charset="0"/>
              <a:buChar char="•"/>
            </a:pPr>
            <a:r>
              <a:rPr lang="is-IS" dirty="0" smtClean="0"/>
              <a:t>2 cables with </a:t>
            </a:r>
            <a:r>
              <a:rPr lang="de-DE" dirty="0"/>
              <a:t>LEMO </a:t>
            </a:r>
            <a:r>
              <a:rPr lang="de-DE" dirty="0" smtClean="0"/>
              <a:t>TWINNAX </a:t>
            </a:r>
            <a:r>
              <a:rPr lang="de-DE" dirty="0" err="1" smtClean="0"/>
              <a:t>connectors</a:t>
            </a:r>
            <a:endParaRPr lang="de-DE" dirty="0" smtClean="0"/>
          </a:p>
          <a:p>
            <a:pPr marL="285750" indent="-285750">
              <a:buFont typeface="Arial" charset="0"/>
              <a:buChar char="•"/>
            </a:pPr>
            <a:endParaRPr lang="de-DE" dirty="0" smtClean="0"/>
          </a:p>
          <a:p>
            <a:endParaRPr lang="de-DE" dirty="0" smtClean="0"/>
          </a:p>
          <a:p>
            <a:pPr marL="285750" indent="-285750">
              <a:buFont typeface="Arial" charset="0"/>
              <a:buChar char="•"/>
            </a:pPr>
            <a:endParaRPr lang="de-DE" dirty="0" smtClean="0"/>
          </a:p>
          <a:p>
            <a:pPr marL="285750" indent="-285750">
              <a:buFont typeface="Arial" charset="0"/>
              <a:buChar char="•"/>
            </a:pPr>
            <a:endParaRPr lang="de-DE" dirty="0"/>
          </a:p>
          <a:p>
            <a:pPr marL="285750" indent="-285750">
              <a:buFont typeface="Arial" charset="0"/>
              <a:buChar char="•"/>
            </a:pPr>
            <a:endParaRPr lang="de-DE" dirty="0" smtClean="0"/>
          </a:p>
          <a:p>
            <a:pPr marL="285750" indent="-285750">
              <a:buFont typeface="Arial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9902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2964</Words>
  <Application>Microsoft Macintosh PowerPoint</Application>
  <PresentationFormat>Bildschirmpräsentation (4:3)</PresentationFormat>
  <Paragraphs>1157</Paragraphs>
  <Slides>18</Slides>
  <Notes>3</Notes>
  <HiddenSlides>2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2" baseType="lpstr">
      <vt:lpstr>Calibri</vt:lpstr>
      <vt:lpstr>Mangal</vt:lpstr>
      <vt:lpstr>Arial</vt:lpstr>
      <vt:lpstr>Office Theme</vt:lpstr>
      <vt:lpstr>Trigger Logic for 1 DAQ mode</vt:lpstr>
      <vt:lpstr>Trigger Considerations</vt:lpstr>
      <vt:lpstr>PowerPoint-Präsentation</vt:lpstr>
      <vt:lpstr>PowerPoint-Präsentation</vt:lpstr>
      <vt:lpstr>Trigger Logic for 2 DAQ mode (single arm configuration)</vt:lpstr>
      <vt:lpstr>PowerPoint-Präsentation</vt:lpstr>
      <vt:lpstr>PowerPoint-Präsentation</vt:lpstr>
      <vt:lpstr>PowerPoint-Präsentation</vt:lpstr>
      <vt:lpstr>PowerPoint-Präsentation</vt:lpstr>
      <vt:lpstr>Status at 09/13/17</vt:lpstr>
      <vt:lpstr>Trigger Logic for 1 DAQ mode</vt:lpstr>
      <vt:lpstr>Trigger Logic for 2 DAQ mode</vt:lpstr>
      <vt:lpstr>Next slides are not up to date!!! 27 June 2017  have to be modified for correct setup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MIT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Reynier Cruz Torres</dc:creator>
  <cp:lastModifiedBy>Hauenstein, Florian</cp:lastModifiedBy>
  <cp:revision>157</cp:revision>
  <cp:lastPrinted>2017-07-03T04:15:17Z</cp:lastPrinted>
  <dcterms:created xsi:type="dcterms:W3CDTF">2017-04-18T02:05:58Z</dcterms:created>
  <dcterms:modified xsi:type="dcterms:W3CDTF">2017-09-13T04:49:53Z</dcterms:modified>
</cp:coreProperties>
</file>