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25"/>
  </p:notesMasterIdLst>
  <p:sldIdLst>
    <p:sldId id="256" r:id="rId2"/>
    <p:sldId id="333" r:id="rId3"/>
    <p:sldId id="352" r:id="rId4"/>
    <p:sldId id="334" r:id="rId5"/>
    <p:sldId id="335" r:id="rId6"/>
    <p:sldId id="340" r:id="rId7"/>
    <p:sldId id="341" r:id="rId8"/>
    <p:sldId id="273" r:id="rId9"/>
    <p:sldId id="264" r:id="rId10"/>
    <p:sldId id="283" r:id="rId11"/>
    <p:sldId id="286" r:id="rId12"/>
    <p:sldId id="287" r:id="rId13"/>
    <p:sldId id="289" r:id="rId14"/>
    <p:sldId id="298" r:id="rId15"/>
    <p:sldId id="311" r:id="rId16"/>
    <p:sldId id="343" r:id="rId17"/>
    <p:sldId id="323" r:id="rId18"/>
    <p:sldId id="344" r:id="rId19"/>
    <p:sldId id="358" r:id="rId20"/>
    <p:sldId id="325" r:id="rId21"/>
    <p:sldId id="347" r:id="rId22"/>
    <p:sldId id="327" r:id="rId23"/>
    <p:sldId id="268" r:id="rId24"/>
  </p:sldIdLst>
  <p:sldSz cx="9144000" cy="6858000" type="screen4x3"/>
  <p:notesSz cx="6858000" cy="9144000"/>
  <p:defaultTextStyle>
    <a:defPPr>
      <a:defRPr lang="en-US"/>
    </a:defPPr>
    <a:lvl1pPr algn="l" rtl="0" fontAlgn="base">
      <a:spcBef>
        <a:spcPct val="0"/>
      </a:spcBef>
      <a:spcAft>
        <a:spcPct val="0"/>
      </a:spcAft>
      <a:defRPr sz="2000" kern="1200">
        <a:solidFill>
          <a:schemeClr val="tx2"/>
        </a:solidFill>
        <a:latin typeface="Comic Sans MS" pitchFamily="66" charset="0"/>
        <a:ea typeface="宋体" charset="-122"/>
        <a:cs typeface="+mn-cs"/>
      </a:defRPr>
    </a:lvl1pPr>
    <a:lvl2pPr marL="457200" algn="l" rtl="0" fontAlgn="base">
      <a:spcBef>
        <a:spcPct val="0"/>
      </a:spcBef>
      <a:spcAft>
        <a:spcPct val="0"/>
      </a:spcAft>
      <a:defRPr sz="2000" kern="1200">
        <a:solidFill>
          <a:schemeClr val="tx2"/>
        </a:solidFill>
        <a:latin typeface="Comic Sans MS" pitchFamily="66" charset="0"/>
        <a:ea typeface="宋体" charset="-122"/>
        <a:cs typeface="+mn-cs"/>
      </a:defRPr>
    </a:lvl2pPr>
    <a:lvl3pPr marL="914400" algn="l" rtl="0" fontAlgn="base">
      <a:spcBef>
        <a:spcPct val="0"/>
      </a:spcBef>
      <a:spcAft>
        <a:spcPct val="0"/>
      </a:spcAft>
      <a:defRPr sz="2000" kern="1200">
        <a:solidFill>
          <a:schemeClr val="tx2"/>
        </a:solidFill>
        <a:latin typeface="Comic Sans MS" pitchFamily="66" charset="0"/>
        <a:ea typeface="宋体" charset="-122"/>
        <a:cs typeface="+mn-cs"/>
      </a:defRPr>
    </a:lvl3pPr>
    <a:lvl4pPr marL="1371600" algn="l" rtl="0" fontAlgn="base">
      <a:spcBef>
        <a:spcPct val="0"/>
      </a:spcBef>
      <a:spcAft>
        <a:spcPct val="0"/>
      </a:spcAft>
      <a:defRPr sz="2000" kern="1200">
        <a:solidFill>
          <a:schemeClr val="tx2"/>
        </a:solidFill>
        <a:latin typeface="Comic Sans MS" pitchFamily="66" charset="0"/>
        <a:ea typeface="宋体" charset="-122"/>
        <a:cs typeface="+mn-cs"/>
      </a:defRPr>
    </a:lvl4pPr>
    <a:lvl5pPr marL="1828800" algn="l" rtl="0" fontAlgn="base">
      <a:spcBef>
        <a:spcPct val="0"/>
      </a:spcBef>
      <a:spcAft>
        <a:spcPct val="0"/>
      </a:spcAft>
      <a:defRPr sz="2000" kern="1200">
        <a:solidFill>
          <a:schemeClr val="tx2"/>
        </a:solidFill>
        <a:latin typeface="Comic Sans MS" pitchFamily="66" charset="0"/>
        <a:ea typeface="宋体" charset="-122"/>
        <a:cs typeface="+mn-cs"/>
      </a:defRPr>
    </a:lvl5pPr>
    <a:lvl6pPr marL="2286000" algn="l" defTabSz="914400" rtl="0" eaLnBrk="1" latinLnBrk="0" hangingPunct="1">
      <a:defRPr sz="2000" kern="1200">
        <a:solidFill>
          <a:schemeClr val="tx2"/>
        </a:solidFill>
        <a:latin typeface="Comic Sans MS" pitchFamily="66" charset="0"/>
        <a:ea typeface="宋体" charset="-122"/>
        <a:cs typeface="+mn-cs"/>
      </a:defRPr>
    </a:lvl6pPr>
    <a:lvl7pPr marL="2743200" algn="l" defTabSz="914400" rtl="0" eaLnBrk="1" latinLnBrk="0" hangingPunct="1">
      <a:defRPr sz="2000" kern="1200">
        <a:solidFill>
          <a:schemeClr val="tx2"/>
        </a:solidFill>
        <a:latin typeface="Comic Sans MS" pitchFamily="66" charset="0"/>
        <a:ea typeface="宋体" charset="-122"/>
        <a:cs typeface="+mn-cs"/>
      </a:defRPr>
    </a:lvl7pPr>
    <a:lvl8pPr marL="3200400" algn="l" defTabSz="914400" rtl="0" eaLnBrk="1" latinLnBrk="0" hangingPunct="1">
      <a:defRPr sz="2000" kern="1200">
        <a:solidFill>
          <a:schemeClr val="tx2"/>
        </a:solidFill>
        <a:latin typeface="Comic Sans MS" pitchFamily="66" charset="0"/>
        <a:ea typeface="宋体" charset="-122"/>
        <a:cs typeface="+mn-cs"/>
      </a:defRPr>
    </a:lvl8pPr>
    <a:lvl9pPr marL="3657600" algn="l" defTabSz="914400" rtl="0" eaLnBrk="1" latinLnBrk="0" hangingPunct="1">
      <a:defRPr sz="2000" kern="1200">
        <a:solidFill>
          <a:schemeClr val="tx2"/>
        </a:solidFill>
        <a:latin typeface="Comic Sans MS" pitchFamily="66" charset="0"/>
        <a:ea typeface="宋体"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33"/>
    <a:srgbClr val="FF0000"/>
    <a:srgbClr val="66FF66"/>
    <a:srgbClr val="00FF00"/>
    <a:srgbClr val="CCCC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800" autoAdjust="0"/>
  </p:normalViewPr>
  <p:slideViewPr>
    <p:cSldViewPr>
      <p:cViewPr varScale="1">
        <p:scale>
          <a:sx n="62" d="100"/>
          <a:sy n="62" d="100"/>
        </p:scale>
        <p:origin x="-1368"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 Id="rId4"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3.wmf"/><Relationship Id="rId7" Type="http://schemas.openxmlformats.org/officeDocument/2006/relationships/image" Target="../media/image17.wmf"/><Relationship Id="rId2" Type="http://schemas.openxmlformats.org/officeDocument/2006/relationships/image" Target="../media/image12.wmf"/><Relationship Id="rId1" Type="http://schemas.openxmlformats.org/officeDocument/2006/relationships/image" Target="../media/image11.wmf"/><Relationship Id="rId6" Type="http://schemas.openxmlformats.org/officeDocument/2006/relationships/image" Target="../media/image16.wmf"/><Relationship Id="rId5" Type="http://schemas.openxmlformats.org/officeDocument/2006/relationships/image" Target="../media/image15.wmf"/><Relationship Id="rId4" Type="http://schemas.openxmlformats.org/officeDocument/2006/relationships/image" Target="../media/image1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28.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image" Target="../media/image61.wmf"/><Relationship Id="rId1" Type="http://schemas.openxmlformats.org/officeDocument/2006/relationships/image" Target="../media/image60.wmf"/><Relationship Id="rId4" Type="http://schemas.openxmlformats.org/officeDocument/2006/relationships/image" Target="../media/image63.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6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宋体" pitchFamily="2" charset="-122"/>
              </a:defRPr>
            </a:lvl1pPr>
          </a:lstStyle>
          <a:p>
            <a:pPr>
              <a:defRPr/>
            </a:pPr>
            <a:endParaRPr lang="zh-CN" alt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ea typeface="宋体" pitchFamily="2" charset="-122"/>
              </a:defRPr>
            </a:lvl1pPr>
          </a:lstStyle>
          <a:p>
            <a:pPr>
              <a:defRPr/>
            </a:pPr>
            <a:fld id="{5BF72927-5CFD-476B-A42F-581741E0F7DB}" type="datetimeFigureOut">
              <a:rPr lang="zh-CN" altLang="en-US"/>
              <a:pPr>
                <a:defRPr/>
              </a:pPr>
              <a:t>2009/12/14</a:t>
            </a:fld>
            <a:endParaRPr lang="zh-CN"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ltLang="zh-CN" noProof="0" smtClean="0"/>
              <a:t>Click to edit Master text styles</a:t>
            </a:r>
          </a:p>
          <a:p>
            <a:pPr lvl="1"/>
            <a:r>
              <a:rPr lang="en-US" altLang="zh-CN" noProof="0" smtClean="0"/>
              <a:t>Second level</a:t>
            </a:r>
          </a:p>
          <a:p>
            <a:pPr lvl="2"/>
            <a:r>
              <a:rPr lang="en-US" altLang="zh-CN" noProof="0" smtClean="0"/>
              <a:t>Third level</a:t>
            </a:r>
          </a:p>
          <a:p>
            <a:pPr lvl="3"/>
            <a:r>
              <a:rPr lang="en-US" altLang="zh-CN" noProof="0" smtClean="0"/>
              <a:t>Fourth level</a:t>
            </a:r>
          </a:p>
          <a:p>
            <a:pPr lvl="4"/>
            <a:r>
              <a:rPr lang="en-US" altLang="zh-CN" noProof="0" smtClean="0"/>
              <a:t>Fifth level</a:t>
            </a:r>
            <a:endParaRPr lang="zh-CN" altLang="en-US"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宋体" pitchFamily="2" charset="-122"/>
              </a:defRPr>
            </a:lvl1pPr>
          </a:lstStyle>
          <a:p>
            <a:pPr>
              <a:defRPr/>
            </a:pPr>
            <a:endParaRPr lang="zh-CN"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ea typeface="宋体" pitchFamily="2" charset="-122"/>
              </a:defRPr>
            </a:lvl1pPr>
          </a:lstStyle>
          <a:p>
            <a:pPr>
              <a:defRPr/>
            </a:pPr>
            <a:fld id="{8DCBE729-A5F1-4113-9009-22F899E2BCE4}"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
        <p:nvSpPr>
          <p:cNvPr id="512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51D4878-B184-4981-A4BF-D35CAF36B9C2}" type="slidenum">
              <a:rPr lang="zh-CN" altLang="en-US" smtClean="0">
                <a:ea typeface="宋体" charset="-122"/>
              </a:rPr>
              <a:pPr/>
              <a:t>1</a:t>
            </a:fld>
            <a:endParaRPr lang="zh-CN" altLang="en-US" smtClean="0">
              <a:ea typeface="宋体"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
        <p:nvSpPr>
          <p:cNvPr id="696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12BC4E7-E95E-4E1D-904F-E8A973F91FF1}" type="slidenum">
              <a:rPr lang="zh-CN" altLang="en-US" smtClean="0">
                <a:ea typeface="宋体" charset="-122"/>
              </a:rPr>
              <a:pPr/>
              <a:t>17</a:t>
            </a:fld>
            <a:endParaRPr lang="zh-CN" altLang="en-US" smtClean="0">
              <a:ea typeface="宋体"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zh-CN" smtClean="0"/>
              <a:t>The most recent analysis shows the total of the hfs corrections gives a result that is 0.85 ppm short of the data, with a quoed uncertainty of 0.78 ppm. The uncertainty in the polarizability term is now comparable to the uncertainty in the zemach term. </a:t>
            </a:r>
          </a:p>
          <a:p>
            <a:endParaRPr lang="en-US" altLang="zh-CN" smtClean="0"/>
          </a:p>
          <a:p>
            <a:r>
              <a:rPr lang="en-US" altLang="zh-CN" smtClean="0"/>
              <a:t>Inelastic intermideate states in ep scattering.</a:t>
            </a:r>
            <a:endParaRPr lang="zh-CN" altLang="en-US" smtClean="0"/>
          </a:p>
        </p:txBody>
      </p:sp>
      <p:sp>
        <p:nvSpPr>
          <p:cNvPr id="706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3F6F0CD-7141-4463-B7FA-CABBF6B01FF1}" type="slidenum">
              <a:rPr lang="zh-CN" altLang="en-US" smtClean="0">
                <a:ea typeface="宋体" charset="-122"/>
              </a:rPr>
              <a:pPr/>
              <a:t>18</a:t>
            </a:fld>
            <a:endParaRPr lang="zh-CN" altLang="en-US" smtClean="0">
              <a:ea typeface="宋体"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
        <p:nvSpPr>
          <p:cNvPr id="716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392223E-46D5-4B87-8BD2-82F2C515B0BB}" type="slidenum">
              <a:rPr lang="zh-CN" altLang="en-US" smtClean="0">
                <a:ea typeface="宋体" charset="-122"/>
              </a:rPr>
              <a:pPr/>
              <a:t>20</a:t>
            </a:fld>
            <a:endParaRPr lang="zh-CN" altLang="en-US" smtClean="0">
              <a:ea typeface="宋体"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zh-CN" dirty="0" smtClean="0"/>
              <a:t>How electron nucleon scattering access the nucleon structure? For EES, the interaction is typically treated in OPE due to the smallness of the fine structure constant, and the amplitude is given as the following. While the </a:t>
            </a:r>
            <a:r>
              <a:rPr lang="en-US" altLang="zh-CN" dirty="0" err="1" smtClean="0"/>
              <a:t>leptonic</a:t>
            </a:r>
            <a:r>
              <a:rPr lang="en-US" altLang="zh-CN" dirty="0" smtClean="0"/>
              <a:t> part of the vertex is well understood in QED, the most general form for the </a:t>
            </a:r>
            <a:r>
              <a:rPr lang="en-US" altLang="zh-CN" dirty="0" err="1" smtClean="0"/>
              <a:t>hadronic</a:t>
            </a:r>
            <a:r>
              <a:rPr lang="en-US" altLang="zh-CN" dirty="0" smtClean="0"/>
              <a:t> current for a spin ½ nucleon with internal structure can be expressed, satisfying relativistic invariance and current parity conservation. F1 and F2 which are only as a function of Q2.</a:t>
            </a:r>
          </a:p>
          <a:p>
            <a:endParaRPr lang="en-US" altLang="zh-CN" dirty="0" smtClean="0"/>
          </a:p>
          <a:p>
            <a:r>
              <a:rPr lang="en-US" altLang="zh-CN" dirty="0" smtClean="0"/>
              <a:t>Follow the introduction above, we can write down the differential cross section for </a:t>
            </a:r>
            <a:r>
              <a:rPr lang="en-US" altLang="zh-CN" dirty="0" err="1" smtClean="0"/>
              <a:t>ep</a:t>
            </a:r>
            <a:r>
              <a:rPr lang="en-US" altLang="zh-CN" dirty="0" smtClean="0"/>
              <a:t> elastic scattering. </a:t>
            </a:r>
            <a:endParaRPr lang="zh-CN" altLang="en-US" dirty="0" smtClean="0"/>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41813E4-BD59-416E-A977-69B0DDEAF123}" type="slidenum">
              <a:rPr lang="zh-CN" altLang="en-US" smtClean="0">
                <a:ea typeface="宋体" charset="-122"/>
              </a:rPr>
              <a:pPr/>
              <a:t>2</a:t>
            </a:fld>
            <a:endParaRPr lang="zh-CN" altLang="en-US" smtClean="0">
              <a:ea typeface="宋体"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zh-CN" smtClean="0"/>
              <a:t>To be more physical intuitive, the Sachs form factors are defined as the linear combination of F1 and F2. At small momentum transfer, one can interpret them as the Fourier transforms of the nucleon charge and magnetization densities in space. And we can rewrite the XS as a function of the linear combination of Ge and Gm. </a:t>
            </a:r>
            <a:endParaRPr lang="zh-CN" altLang="en-US" smtClean="0"/>
          </a:p>
        </p:txBody>
      </p:sp>
      <p:sp>
        <p:nvSpPr>
          <p:cNvPr id="542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79FE2CA-EF8A-4F75-9071-F65270E69E17}" type="slidenum">
              <a:rPr lang="zh-CN" altLang="en-US" smtClean="0">
                <a:ea typeface="宋体" charset="-122"/>
              </a:rPr>
              <a:pPr/>
              <a:t>3</a:t>
            </a:fld>
            <a:endParaRPr lang="zh-CN" altLang="en-US" smtClean="0">
              <a:ea typeface="宋体"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
        <p:nvSpPr>
          <p:cNvPr id="553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D66E1AF-937F-464B-9CFF-FF30FC0F69EC}" type="slidenum">
              <a:rPr lang="zh-CN" altLang="en-US" smtClean="0">
                <a:ea typeface="宋体" charset="-122"/>
              </a:rPr>
              <a:pPr/>
              <a:t>4</a:t>
            </a:fld>
            <a:endParaRPr lang="zh-CN" altLang="en-US" smtClean="0">
              <a:ea typeface="宋体"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zh-CN" smtClean="0"/>
              <a:t>A practical way to measure a small quantity at the presence of the large quantity is by measuring the interference between them. And the polarization observables provide such information. </a:t>
            </a:r>
            <a:endParaRPr lang="zh-CN" altLang="en-US" smtClean="0"/>
          </a:p>
        </p:txBody>
      </p:sp>
      <p:sp>
        <p:nvSpPr>
          <p:cNvPr id="563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A86FE0A-F574-4E66-939B-6104EDC08E3B}" type="slidenum">
              <a:rPr lang="zh-CN" altLang="en-US" smtClean="0">
                <a:ea typeface="宋体" charset="-122"/>
              </a:rPr>
              <a:pPr/>
              <a:t>5</a:t>
            </a:fld>
            <a:endParaRPr lang="zh-CN" altLang="en-US" smtClean="0">
              <a:ea typeface="宋体"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zh-CN" smtClean="0"/>
              <a:t>Coincides with the old idea accounting for the chiral symmetry in quark bag models of the nucleon and has been used for many years.</a:t>
            </a:r>
            <a:endParaRPr lang="zh-CN" altLang="en-US" smtClean="0"/>
          </a:p>
        </p:txBody>
      </p:sp>
      <p:sp>
        <p:nvSpPr>
          <p:cNvPr id="634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833E723-6E12-4C76-9DF2-7491CCF172C5}" type="slidenum">
              <a:rPr lang="zh-CN" altLang="en-US" smtClean="0">
                <a:ea typeface="宋体" charset="-122"/>
              </a:rPr>
              <a:pPr/>
              <a:t>6</a:t>
            </a:fld>
            <a:endParaRPr lang="zh-CN" altLang="en-US" smtClean="0">
              <a:ea typeface="宋体"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
        <p:nvSpPr>
          <p:cNvPr id="665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3C3DD98-D288-40C8-87A2-AF1C3BAB85DA}" type="slidenum">
              <a:rPr lang="zh-CN" altLang="en-US" smtClean="0">
                <a:ea typeface="宋体" charset="-122"/>
              </a:rPr>
              <a:pPr/>
              <a:t>11</a:t>
            </a:fld>
            <a:endParaRPr lang="zh-CN" altLang="en-US" smtClean="0">
              <a:ea typeface="宋体"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zh-CN" smtClean="0"/>
              <a:t>However, in reality, the magnetic structure of the spectrometer is more complicated than that. The field is not uniform inside the dipole, it is distorted at the entrance and exit faces from the fringe field, the there are three quadrupoles.</a:t>
            </a:r>
            <a:endParaRPr lang="zh-CN" altLang="en-US" smtClean="0"/>
          </a:p>
        </p:txBody>
      </p:sp>
      <p:sp>
        <p:nvSpPr>
          <p:cNvPr id="675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36685D3-80CA-4C16-AAE8-9319743FADC1}" type="slidenum">
              <a:rPr lang="zh-CN" altLang="en-US" smtClean="0">
                <a:ea typeface="宋体" charset="-122"/>
              </a:rPr>
              <a:pPr/>
              <a:t>12</a:t>
            </a:fld>
            <a:endParaRPr lang="zh-CN" altLang="en-US" smtClean="0">
              <a:ea typeface="宋体"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
        <p:nvSpPr>
          <p:cNvPr id="686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65EC3D8-B8FB-42DD-ACE7-9681344CF996}" type="slidenum">
              <a:rPr lang="zh-CN" altLang="en-US" smtClean="0">
                <a:ea typeface="宋体" charset="-122"/>
              </a:rPr>
              <a:pPr/>
              <a:t>15</a:t>
            </a:fld>
            <a:endParaRPr lang="zh-CN" altLang="en-US" smtClean="0">
              <a:ea typeface="宋体"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ltLang="zh-CN" smtClean="0"/>
              <a:t>Click to edit Master title style</a:t>
            </a:r>
            <a:endParaRPr lang="zh-CN" alt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dirty="0" smtClean="0"/>
              <a:t>Click to edit Master subtitle style</a:t>
            </a:r>
            <a:endParaRPr lang="zh-CN" altLang="en-US" dirty="0"/>
          </a:p>
        </p:txBody>
      </p:sp>
      <p:sp>
        <p:nvSpPr>
          <p:cNvPr id="4" name="Date Placeholder 3"/>
          <p:cNvSpPr>
            <a:spLocks noGrp="1"/>
          </p:cNvSpPr>
          <p:nvPr>
            <p:ph type="dt" sz="half" idx="10"/>
          </p:nvPr>
        </p:nvSpPr>
        <p:spPr/>
        <p:txBody>
          <a:bodyPr/>
          <a:lstStyle>
            <a:lvl1pPr>
              <a:defRPr/>
            </a:lvl1pPr>
          </a:lstStyle>
          <a:p>
            <a:pPr>
              <a:defRPr/>
            </a:pPr>
            <a:endParaRPr lang="zh-CN" altLang="en-US" dirty="0"/>
          </a:p>
        </p:txBody>
      </p:sp>
      <p:sp>
        <p:nvSpPr>
          <p:cNvPr id="5" name="Footer Placeholder 4"/>
          <p:cNvSpPr>
            <a:spLocks noGrp="1"/>
          </p:cNvSpPr>
          <p:nvPr>
            <p:ph type="ftr" sz="quarter" idx="11"/>
          </p:nvPr>
        </p:nvSpPr>
        <p:spPr>
          <a:xfrm>
            <a:off x="2971800" y="6416675"/>
            <a:ext cx="3657600" cy="365125"/>
          </a:xfrm>
        </p:spPr>
        <p:txBody>
          <a:bodyPr/>
          <a:lstStyle>
            <a:lvl1pPr>
              <a:defRPr dirty="0">
                <a:solidFill>
                  <a:schemeClr val="tx1"/>
                </a:solidFill>
              </a:defRPr>
            </a:lvl1pPr>
          </a:lstStyle>
          <a:p>
            <a:pPr>
              <a:defRPr/>
            </a:pPr>
            <a:r>
              <a:rPr lang="en-US" altLang="zh-CN" smtClean="0"/>
              <a:t>Dec 15, 2009 Hall A Collaboration Meeting</a:t>
            </a:r>
            <a:endParaRPr lang="zh-CN" altLang="en-US"/>
          </a:p>
        </p:txBody>
      </p:sp>
      <p:sp>
        <p:nvSpPr>
          <p:cNvPr id="6" name="Slide Number Placeholder 5"/>
          <p:cNvSpPr>
            <a:spLocks noGrp="1"/>
          </p:cNvSpPr>
          <p:nvPr>
            <p:ph type="sldNum" sz="quarter" idx="12"/>
          </p:nvPr>
        </p:nvSpPr>
        <p:spPr/>
        <p:txBody>
          <a:bodyPr/>
          <a:lstStyle>
            <a:lvl1pPr>
              <a:defRPr/>
            </a:lvl1pPr>
          </a:lstStyle>
          <a:p>
            <a:pPr>
              <a:defRPr/>
            </a:pPr>
            <a:fld id="{0C08FF08-49BA-403B-82A1-379969247A42}" type="slidenum">
              <a:rPr lang="zh-CN" altLang="en-US"/>
              <a:pPr>
                <a:defRPr/>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ltLang="zh-CN" smtClean="0"/>
              <a:t>Click to edit Master title style</a:t>
            </a:r>
            <a:endParaRPr lang="zh-CN" alt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Date Placeholder 3"/>
          <p:cNvSpPr>
            <a:spLocks noGrp="1"/>
          </p:cNvSpPr>
          <p:nvPr>
            <p:ph type="dt" sz="half" idx="10"/>
          </p:nvPr>
        </p:nvSpPr>
        <p:spPr/>
        <p:txBody>
          <a:bodyPr/>
          <a:lstStyle>
            <a:lvl1pPr>
              <a:defRPr/>
            </a:lvl1pPr>
          </a:lstStyle>
          <a:p>
            <a:pPr>
              <a:defRPr/>
            </a:pPr>
            <a:endParaRPr lang="zh-CN" altLang="en-US"/>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pPr>
              <a:defRPr/>
            </a:pPr>
            <a:fld id="{EB0377B8-966D-4870-9CF7-316F16FE6884}" type="slidenum">
              <a:rPr lang="zh-CN" altLang="en-US"/>
              <a:pPr>
                <a:defRPr/>
              </a:pPr>
              <a:t>‹#›</a:t>
            </a:fld>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ltLang="zh-CN" smtClean="0"/>
              <a:t>Click to edit Master title style</a:t>
            </a:r>
            <a:endParaRPr lang="zh-CN" alt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Date Placeholder 3"/>
          <p:cNvSpPr>
            <a:spLocks noGrp="1"/>
          </p:cNvSpPr>
          <p:nvPr>
            <p:ph type="dt" sz="half" idx="10"/>
          </p:nvPr>
        </p:nvSpPr>
        <p:spPr/>
        <p:txBody>
          <a:bodyPr/>
          <a:lstStyle>
            <a:lvl1pPr>
              <a:defRPr/>
            </a:lvl1pPr>
          </a:lstStyle>
          <a:p>
            <a:pPr>
              <a:defRPr/>
            </a:pPr>
            <a:endParaRPr lang="zh-CN" altLang="en-US"/>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pPr>
              <a:defRPr/>
            </a:pPr>
            <a:fld id="{A7EAAF1A-4457-4CB9-860A-BBFE3DD64A18}" type="slidenum">
              <a:rPr lang="zh-CN" altLang="en-US"/>
              <a:pPr>
                <a:defRPr/>
              </a:pPr>
              <a:t>‹#›</a:t>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ltLang="zh-CN" smtClean="0"/>
              <a:t>Click to edit Master title style</a:t>
            </a:r>
            <a:endParaRPr lang="zh-CN" alt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Date Placeholder 3"/>
          <p:cNvSpPr>
            <a:spLocks noGrp="1"/>
          </p:cNvSpPr>
          <p:nvPr>
            <p:ph type="dt" sz="half" idx="10"/>
          </p:nvPr>
        </p:nvSpPr>
        <p:spPr/>
        <p:txBody>
          <a:bodyPr/>
          <a:lstStyle>
            <a:lvl1pPr>
              <a:defRPr/>
            </a:lvl1pPr>
          </a:lstStyle>
          <a:p>
            <a:pPr>
              <a:defRPr/>
            </a:pPr>
            <a:endParaRPr lang="zh-CN" altLang="en-US"/>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pPr>
              <a:defRPr/>
            </a:pPr>
            <a:fld id="{4470659B-1F4D-40BC-A236-4ECCC8ECB1B4}" type="slidenum">
              <a:rPr lang="zh-CN" altLang="en-US"/>
              <a:pPr>
                <a:defRPr/>
              </a:pPr>
              <a:t>‹#›</a:t>
            </a:fld>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zh-CN" altLang="en-US"/>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pPr>
              <a:defRPr/>
            </a:pPr>
            <a:fld id="{527B0AB7-9DB3-4184-ADF2-9F0D566968EF}" type="slidenum">
              <a:rPr lang="zh-CN" altLang="en-US"/>
              <a:pPr>
                <a:defRPr/>
              </a:pPr>
              <a:t>‹#›</a:t>
            </a:fld>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ltLang="zh-CN" smtClean="0"/>
              <a:t>Click to edit Master title style</a:t>
            </a:r>
            <a:endParaRPr lang="zh-CN" alt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Date Placeholder 3"/>
          <p:cNvSpPr>
            <a:spLocks noGrp="1"/>
          </p:cNvSpPr>
          <p:nvPr>
            <p:ph type="dt" sz="half" idx="10"/>
          </p:nvPr>
        </p:nvSpPr>
        <p:spPr/>
        <p:txBody>
          <a:bodyPr/>
          <a:lstStyle>
            <a:lvl1pPr>
              <a:defRPr/>
            </a:lvl1pPr>
          </a:lstStyle>
          <a:p>
            <a:pPr>
              <a:defRPr/>
            </a:pPr>
            <a:endParaRPr lang="zh-CN" altLang="en-US"/>
          </a:p>
        </p:txBody>
      </p:sp>
      <p:sp>
        <p:nvSpPr>
          <p:cNvPr id="6" name="Footer Placeholder 4"/>
          <p:cNvSpPr>
            <a:spLocks noGrp="1"/>
          </p:cNvSpPr>
          <p:nvPr>
            <p:ph type="ftr" sz="quarter" idx="11"/>
          </p:nvPr>
        </p:nvSpPr>
        <p:spPr/>
        <p:txBody>
          <a:bodyPr/>
          <a:lstStyle>
            <a:lvl1pPr>
              <a:defRPr/>
            </a:lvl1pPr>
          </a:lstStyle>
          <a:p>
            <a:pPr>
              <a:defRPr/>
            </a:pPr>
            <a:endParaRPr lang="zh-CN" altLang="en-US"/>
          </a:p>
        </p:txBody>
      </p:sp>
      <p:sp>
        <p:nvSpPr>
          <p:cNvPr id="7" name="Slide Number Placeholder 5"/>
          <p:cNvSpPr>
            <a:spLocks noGrp="1"/>
          </p:cNvSpPr>
          <p:nvPr>
            <p:ph type="sldNum" sz="quarter" idx="12"/>
          </p:nvPr>
        </p:nvSpPr>
        <p:spPr/>
        <p:txBody>
          <a:bodyPr/>
          <a:lstStyle>
            <a:lvl1pPr>
              <a:defRPr/>
            </a:lvl1pPr>
          </a:lstStyle>
          <a:p>
            <a:pPr>
              <a:defRPr/>
            </a:pPr>
            <a:fld id="{135CA844-AAE7-4D03-AAE9-0AB175F5BB28}" type="slidenum">
              <a:rPr lang="zh-CN" altLang="en-US"/>
              <a:pPr>
                <a:defRPr/>
              </a:pPr>
              <a:t>‹#›</a:t>
            </a:fld>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7" name="Date Placeholder 3"/>
          <p:cNvSpPr>
            <a:spLocks noGrp="1"/>
          </p:cNvSpPr>
          <p:nvPr>
            <p:ph type="dt" sz="half" idx="10"/>
          </p:nvPr>
        </p:nvSpPr>
        <p:spPr/>
        <p:txBody>
          <a:bodyPr/>
          <a:lstStyle>
            <a:lvl1pPr>
              <a:defRPr/>
            </a:lvl1pPr>
          </a:lstStyle>
          <a:p>
            <a:pPr>
              <a:defRPr/>
            </a:pPr>
            <a:endParaRPr lang="zh-CN" altLang="en-US"/>
          </a:p>
        </p:txBody>
      </p:sp>
      <p:sp>
        <p:nvSpPr>
          <p:cNvPr id="8" name="Footer Placeholder 4"/>
          <p:cNvSpPr>
            <a:spLocks noGrp="1"/>
          </p:cNvSpPr>
          <p:nvPr>
            <p:ph type="ftr" sz="quarter" idx="11"/>
          </p:nvPr>
        </p:nvSpPr>
        <p:spPr/>
        <p:txBody>
          <a:bodyPr/>
          <a:lstStyle>
            <a:lvl1pPr>
              <a:defRPr/>
            </a:lvl1pPr>
          </a:lstStyle>
          <a:p>
            <a:pPr>
              <a:defRPr/>
            </a:pPr>
            <a:endParaRPr lang="zh-CN" altLang="en-US"/>
          </a:p>
        </p:txBody>
      </p:sp>
      <p:sp>
        <p:nvSpPr>
          <p:cNvPr id="9" name="Slide Number Placeholder 5"/>
          <p:cNvSpPr>
            <a:spLocks noGrp="1"/>
          </p:cNvSpPr>
          <p:nvPr>
            <p:ph type="sldNum" sz="quarter" idx="12"/>
          </p:nvPr>
        </p:nvSpPr>
        <p:spPr/>
        <p:txBody>
          <a:bodyPr/>
          <a:lstStyle>
            <a:lvl1pPr>
              <a:defRPr/>
            </a:lvl1pPr>
          </a:lstStyle>
          <a:p>
            <a:pPr>
              <a:defRPr/>
            </a:pPr>
            <a:fld id="{A366E5C8-B9CD-47E7-A66F-237A18EF1021}" type="slidenum">
              <a:rPr lang="zh-CN" altLang="en-US"/>
              <a:pPr>
                <a:defRPr/>
              </a:pPr>
              <a:t>‹#›</a:t>
            </a:fld>
            <a:endParaRPr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ltLang="zh-CN" smtClean="0"/>
              <a:t>Click to edit Master title style</a:t>
            </a:r>
            <a:endParaRPr lang="zh-CN" altLang="en-US"/>
          </a:p>
        </p:txBody>
      </p:sp>
      <p:sp>
        <p:nvSpPr>
          <p:cNvPr id="3" name="Date Placeholder 3"/>
          <p:cNvSpPr>
            <a:spLocks noGrp="1"/>
          </p:cNvSpPr>
          <p:nvPr>
            <p:ph type="dt" sz="half" idx="10"/>
          </p:nvPr>
        </p:nvSpPr>
        <p:spPr/>
        <p:txBody>
          <a:bodyPr/>
          <a:lstStyle>
            <a:lvl1pPr>
              <a:defRPr/>
            </a:lvl1pPr>
          </a:lstStyle>
          <a:p>
            <a:pPr>
              <a:defRPr/>
            </a:pPr>
            <a:endParaRPr lang="zh-CN" altLang="en-US"/>
          </a:p>
        </p:txBody>
      </p:sp>
      <p:sp>
        <p:nvSpPr>
          <p:cNvPr id="4" name="Footer Placeholder 4"/>
          <p:cNvSpPr>
            <a:spLocks noGrp="1"/>
          </p:cNvSpPr>
          <p:nvPr>
            <p:ph type="ftr" sz="quarter" idx="11"/>
          </p:nvPr>
        </p:nvSpPr>
        <p:spPr/>
        <p:txBody>
          <a:bodyPr/>
          <a:lstStyle>
            <a:lvl1pPr>
              <a:defRPr/>
            </a:lvl1pPr>
          </a:lstStyle>
          <a:p>
            <a:pPr>
              <a:defRPr/>
            </a:pPr>
            <a:endParaRPr lang="zh-CN" altLang="en-US"/>
          </a:p>
        </p:txBody>
      </p:sp>
      <p:sp>
        <p:nvSpPr>
          <p:cNvPr id="5" name="Slide Number Placeholder 5"/>
          <p:cNvSpPr>
            <a:spLocks noGrp="1"/>
          </p:cNvSpPr>
          <p:nvPr>
            <p:ph type="sldNum" sz="quarter" idx="12"/>
          </p:nvPr>
        </p:nvSpPr>
        <p:spPr/>
        <p:txBody>
          <a:bodyPr/>
          <a:lstStyle>
            <a:lvl1pPr>
              <a:defRPr/>
            </a:lvl1pPr>
          </a:lstStyle>
          <a:p>
            <a:pPr>
              <a:defRPr/>
            </a:pPr>
            <a:fld id="{7F6B494B-7546-49A6-8565-AAD60BB52B80}" type="slidenum">
              <a:rPr lang="zh-CN" altLang="en-US"/>
              <a:pPr>
                <a:defRPr/>
              </a:pPr>
              <a:t>‹#›</a:t>
            </a:fld>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zh-CN" altLang="en-US"/>
          </a:p>
        </p:txBody>
      </p:sp>
      <p:sp>
        <p:nvSpPr>
          <p:cNvPr id="3" name="Footer Placeholder 4"/>
          <p:cNvSpPr>
            <a:spLocks noGrp="1"/>
          </p:cNvSpPr>
          <p:nvPr>
            <p:ph type="ftr" sz="quarter" idx="11"/>
          </p:nvPr>
        </p:nvSpPr>
        <p:spPr/>
        <p:txBody>
          <a:bodyPr/>
          <a:lstStyle>
            <a:lvl1pPr>
              <a:defRPr/>
            </a:lvl1pPr>
          </a:lstStyle>
          <a:p>
            <a:pPr>
              <a:defRPr/>
            </a:pPr>
            <a:endParaRPr lang="zh-CN" altLang="en-US"/>
          </a:p>
        </p:txBody>
      </p:sp>
      <p:sp>
        <p:nvSpPr>
          <p:cNvPr id="4" name="Slide Number Placeholder 5"/>
          <p:cNvSpPr>
            <a:spLocks noGrp="1"/>
          </p:cNvSpPr>
          <p:nvPr>
            <p:ph type="sldNum" sz="quarter" idx="12"/>
          </p:nvPr>
        </p:nvSpPr>
        <p:spPr/>
        <p:txBody>
          <a:bodyPr/>
          <a:lstStyle>
            <a:lvl1pPr>
              <a:defRPr/>
            </a:lvl1pPr>
          </a:lstStyle>
          <a:p>
            <a:pPr>
              <a:defRPr/>
            </a:pPr>
            <a:fld id="{9B0B84EB-A262-4972-97FC-6748C26FD1D1}" type="slidenum">
              <a:rPr lang="zh-CN" altLang="en-US"/>
              <a:pPr>
                <a:defRPr/>
              </a:pPr>
              <a:t>‹#›</a:t>
            </a:fld>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ltLang="zh-CN" smtClean="0"/>
              <a:t>Click to edit Master title style</a:t>
            </a:r>
            <a:endParaRPr lang="zh-CN" alt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zh-CN" altLang="en-US"/>
          </a:p>
        </p:txBody>
      </p:sp>
      <p:sp>
        <p:nvSpPr>
          <p:cNvPr id="6" name="Footer Placeholder 4"/>
          <p:cNvSpPr>
            <a:spLocks noGrp="1"/>
          </p:cNvSpPr>
          <p:nvPr>
            <p:ph type="ftr" sz="quarter" idx="11"/>
          </p:nvPr>
        </p:nvSpPr>
        <p:spPr/>
        <p:txBody>
          <a:bodyPr/>
          <a:lstStyle>
            <a:lvl1pPr>
              <a:defRPr/>
            </a:lvl1pPr>
          </a:lstStyle>
          <a:p>
            <a:pPr>
              <a:defRPr/>
            </a:pPr>
            <a:endParaRPr lang="zh-CN" altLang="en-US"/>
          </a:p>
        </p:txBody>
      </p:sp>
      <p:sp>
        <p:nvSpPr>
          <p:cNvPr id="7" name="Slide Number Placeholder 5"/>
          <p:cNvSpPr>
            <a:spLocks noGrp="1"/>
          </p:cNvSpPr>
          <p:nvPr>
            <p:ph type="sldNum" sz="quarter" idx="12"/>
          </p:nvPr>
        </p:nvSpPr>
        <p:spPr/>
        <p:txBody>
          <a:bodyPr/>
          <a:lstStyle>
            <a:lvl1pPr>
              <a:defRPr/>
            </a:lvl1pPr>
          </a:lstStyle>
          <a:p>
            <a:pPr>
              <a:defRPr/>
            </a:pPr>
            <a:fld id="{08A61918-8238-42BB-B4CD-34B17470FF6F}" type="slidenum">
              <a:rPr lang="zh-CN" altLang="en-US"/>
              <a:pPr>
                <a:defRPr/>
              </a:pPr>
              <a:t>‹#›</a:t>
            </a:fld>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ltLang="zh-CN" smtClean="0"/>
              <a:t>Click to edit Master title style</a:t>
            </a:r>
            <a:endParaRPr lang="zh-CN" alt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zh-CN" altLang="en-US"/>
          </a:p>
        </p:txBody>
      </p:sp>
      <p:sp>
        <p:nvSpPr>
          <p:cNvPr id="6" name="Footer Placeholder 4"/>
          <p:cNvSpPr>
            <a:spLocks noGrp="1"/>
          </p:cNvSpPr>
          <p:nvPr>
            <p:ph type="ftr" sz="quarter" idx="11"/>
          </p:nvPr>
        </p:nvSpPr>
        <p:spPr/>
        <p:txBody>
          <a:bodyPr/>
          <a:lstStyle>
            <a:lvl1pPr>
              <a:defRPr/>
            </a:lvl1pPr>
          </a:lstStyle>
          <a:p>
            <a:pPr>
              <a:defRPr/>
            </a:pPr>
            <a:endParaRPr lang="zh-CN" altLang="en-US"/>
          </a:p>
        </p:txBody>
      </p:sp>
      <p:sp>
        <p:nvSpPr>
          <p:cNvPr id="7" name="Slide Number Placeholder 5"/>
          <p:cNvSpPr>
            <a:spLocks noGrp="1"/>
          </p:cNvSpPr>
          <p:nvPr>
            <p:ph type="sldNum" sz="quarter" idx="12"/>
          </p:nvPr>
        </p:nvSpPr>
        <p:spPr/>
        <p:txBody>
          <a:bodyPr/>
          <a:lstStyle>
            <a:lvl1pPr>
              <a:defRPr/>
            </a:lvl1pPr>
          </a:lstStyle>
          <a:p>
            <a:pPr>
              <a:defRPr/>
            </a:pPr>
            <a:fld id="{2F5A13BA-61C7-4394-AB49-2ED8011778A9}" type="slidenum">
              <a:rPr lang="zh-CN" altLang="en-US"/>
              <a:pPr>
                <a:defRPr/>
              </a:pPr>
              <a:t>‹#›</a:t>
            </a:fld>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zh-CN" altLang="en-US"/>
          </a:p>
        </p:txBody>
      </p:sp>
      <p:sp>
        <p:nvSpPr>
          <p:cNvPr id="5" name="Footer Placeholder 4"/>
          <p:cNvSpPr>
            <a:spLocks noGrp="1"/>
          </p:cNvSpPr>
          <p:nvPr>
            <p:ph type="ftr" sz="quarter" idx="3"/>
          </p:nvPr>
        </p:nvSpPr>
        <p:spPr>
          <a:xfrm>
            <a:off x="3124200" y="6356350"/>
            <a:ext cx="3352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altLang="zh-CN" dirty="0" smtClean="0"/>
              <a:t>Hall A Collaboration Meeting Dec 15. 2009</a:t>
            </a:r>
            <a:endParaRPr lang="zh-CN" altLang="en-US" dirty="0"/>
          </a:p>
        </p:txBody>
      </p:sp>
      <p:sp>
        <p:nvSpPr>
          <p:cNvPr id="6" name="Slide Number Placeholder 5"/>
          <p:cNvSpPr>
            <a:spLocks noGrp="1"/>
          </p:cNvSpPr>
          <p:nvPr>
            <p:ph type="sldNum" sz="quarter" idx="4"/>
          </p:nvPr>
        </p:nvSpPr>
        <p:spPr>
          <a:xfrm>
            <a:off x="6934200" y="6340475"/>
            <a:ext cx="21336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a:defRPr/>
            </a:pPr>
            <a:fld id="{D5BA9D20-4F04-4918-966F-A89C7529CA58}" type="slidenum">
              <a:rPr lang="zh-CN" altLang="en-US"/>
              <a:pPr>
                <a:defRPr/>
              </a:pPr>
              <a:t>‹#›</a:t>
            </a:fld>
            <a:endParaRPr lang="zh-CN" altLang="en-US" dirty="0"/>
          </a:p>
        </p:txBody>
      </p:sp>
      <p:pic>
        <p:nvPicPr>
          <p:cNvPr id="19461" name="Picture 6" descr="seal_red_lg.gif"/>
          <p:cNvPicPr>
            <a:picLocks noChangeAspect="1"/>
          </p:cNvPicPr>
          <p:nvPr/>
        </p:nvPicPr>
        <p:blipFill>
          <a:blip r:embed="rId13" cstate="print"/>
          <a:srcRect/>
          <a:stretch>
            <a:fillRect/>
          </a:stretch>
        </p:blipFill>
        <p:spPr bwMode="auto">
          <a:xfrm>
            <a:off x="0" y="0"/>
            <a:ext cx="887413" cy="877888"/>
          </a:xfrm>
          <a:prstGeom prst="rect">
            <a:avLst/>
          </a:prstGeom>
          <a:noFill/>
          <a:ln w="9525">
            <a:noFill/>
            <a:miter lim="800000"/>
            <a:headEnd/>
            <a:tailEnd/>
          </a:ln>
        </p:spPr>
      </p:pic>
      <p:pic>
        <p:nvPicPr>
          <p:cNvPr id="8" name="Picture 7" descr="LogoPic.jpg"/>
          <p:cNvPicPr>
            <a:picLocks noChangeAspect="1"/>
          </p:cNvPicPr>
          <p:nvPr/>
        </p:nvPicPr>
        <p:blipFill>
          <a:blip r:embed="rId14" cstate="print"/>
          <a:stretch>
            <a:fillRect/>
          </a:stretch>
        </p:blipFill>
        <p:spPr>
          <a:xfrm>
            <a:off x="8100060" y="0"/>
            <a:ext cx="1043940" cy="781050"/>
          </a:xfrm>
          <a:prstGeom prst="rect">
            <a:avLst/>
          </a:prstGeom>
          <a:effectLst>
            <a:softEdge rad="31750"/>
          </a:effectLst>
        </p:spPr>
      </p:pic>
      <p:pic>
        <p:nvPicPr>
          <p:cNvPr id="19463" name="Picture 9" descr="JLab_logo_text_white1.jpg"/>
          <p:cNvPicPr>
            <a:picLocks noChangeAspect="1"/>
          </p:cNvPicPr>
          <p:nvPr/>
        </p:nvPicPr>
        <p:blipFill>
          <a:blip r:embed="rId15" cstate="print"/>
          <a:srcRect/>
          <a:stretch>
            <a:fillRect/>
          </a:stretch>
        </p:blipFill>
        <p:spPr bwMode="auto">
          <a:xfrm>
            <a:off x="76200" y="6400800"/>
            <a:ext cx="2011363" cy="457200"/>
          </a:xfrm>
          <a:prstGeom prst="rect">
            <a:avLst/>
          </a:prstGeom>
          <a:noFill/>
          <a:ln w="9525">
            <a:noFill/>
            <a:miter lim="800000"/>
            <a:headEnd/>
            <a:tailEnd/>
          </a:ln>
        </p:spPr>
      </p:pic>
      <p:sp>
        <p:nvSpPr>
          <p:cNvPr id="11" name="Rectangle 10"/>
          <p:cNvSpPr/>
          <p:nvPr/>
        </p:nvSpPr>
        <p:spPr>
          <a:xfrm>
            <a:off x="914400" y="152400"/>
            <a:ext cx="6019800" cy="76200"/>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zh-CN" altLang="en-US"/>
          </a:p>
        </p:txBody>
      </p:sp>
      <p:cxnSp>
        <p:nvCxnSpPr>
          <p:cNvPr id="13" name="Straight Connector 12"/>
          <p:cNvCxnSpPr/>
          <p:nvPr/>
        </p:nvCxnSpPr>
        <p:spPr>
          <a:xfrm rot="5400000">
            <a:off x="-2437606" y="3580606"/>
            <a:ext cx="5181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6401594" y="3580606"/>
            <a:ext cx="51816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2667000" y="6400800"/>
            <a:ext cx="6019800" cy="76200"/>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zh-CN" altLang="en-US"/>
          </a:p>
        </p:txBody>
      </p:sp>
      <p:cxnSp>
        <p:nvCxnSpPr>
          <p:cNvPr id="17" name="Straight Connector 16"/>
          <p:cNvCxnSpPr/>
          <p:nvPr/>
        </p:nvCxnSpPr>
        <p:spPr>
          <a:xfrm>
            <a:off x="2438400" y="304800"/>
            <a:ext cx="5334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066800" y="6323013"/>
            <a:ext cx="5334000" cy="1587"/>
          </a:xfrm>
          <a:prstGeom prst="line">
            <a:avLst/>
          </a:prstGeom>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701"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wmf"/><Relationship Id="rId7" Type="http://schemas.openxmlformats.org/officeDocument/2006/relationships/image" Target="../media/image42.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41.wmf"/><Relationship Id="rId5" Type="http://schemas.openxmlformats.org/officeDocument/2006/relationships/image" Target="../media/image40.wmf"/><Relationship Id="rId4" Type="http://schemas.openxmlformats.org/officeDocument/2006/relationships/image" Target="../media/image39.wmf"/><Relationship Id="rId9" Type="http://schemas.openxmlformats.org/officeDocument/2006/relationships/image" Target="../media/image44.png"/></Relationships>
</file>

<file path=ppt/slides/_rels/slide12.xml.rels><?xml version="1.0" encoding="UTF-8" standalone="yes"?>
<Relationships xmlns="http://schemas.openxmlformats.org/package/2006/relationships"><Relationship Id="rId8" Type="http://schemas.openxmlformats.org/officeDocument/2006/relationships/image" Target="../media/image50.wmf"/><Relationship Id="rId3" Type="http://schemas.openxmlformats.org/officeDocument/2006/relationships/image" Target="../media/image45.wmf"/><Relationship Id="rId7" Type="http://schemas.openxmlformats.org/officeDocument/2006/relationships/image" Target="../media/image49.wmf"/><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48.wmf"/><Relationship Id="rId5" Type="http://schemas.openxmlformats.org/officeDocument/2006/relationships/image" Target="../media/image47.wmf"/><Relationship Id="rId4" Type="http://schemas.openxmlformats.org/officeDocument/2006/relationships/image" Target="../media/image46.wmf"/></Relationships>
</file>

<file path=ppt/slides/_rels/slide1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 Id="rId5" Type="http://schemas.openxmlformats.org/officeDocument/2006/relationships/image" Target="../media/image54.png"/><Relationship Id="rId4" Type="http://schemas.openxmlformats.org/officeDocument/2006/relationships/image" Target="../media/image53.png"/></Relationships>
</file>

<file path=ppt/slides/_rels/slide1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59.png"/></Relationships>
</file>

<file path=ppt/slides/_rels/slide18.xml.rels><?xml version="1.0" encoding="UTF-8" standalone="yes"?>
<Relationships xmlns="http://schemas.openxmlformats.org/package/2006/relationships"><Relationship Id="rId8" Type="http://schemas.openxmlformats.org/officeDocument/2006/relationships/image" Target="../media/image64.jpeg"/><Relationship Id="rId3" Type="http://schemas.openxmlformats.org/officeDocument/2006/relationships/notesSlide" Target="../notesSlides/notesSlide11.xml"/><Relationship Id="rId7" Type="http://schemas.openxmlformats.org/officeDocument/2006/relationships/oleObject" Target="../embeddings/oleObject19.bin"/><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oleObject" Target="../embeddings/oleObject18.bin"/><Relationship Id="rId5" Type="http://schemas.openxmlformats.org/officeDocument/2006/relationships/oleObject" Target="../embeddings/oleObject17.bin"/><Relationship Id="rId4" Type="http://schemas.openxmlformats.org/officeDocument/2006/relationships/oleObject" Target="../embeddings/oleObject16.bin"/></Relationships>
</file>

<file path=ppt/slides/_rels/slide19.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2.xml"/><Relationship Id="rId7"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0.png"/><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67.png"/><Relationship Id="rId4" Type="http://schemas.openxmlformats.org/officeDocument/2006/relationships/oleObject" Target="../embeddings/oleObject20.bin"/></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notesSlide" Target="../notesSlides/notesSlide3.xml"/><Relationship Id="rId7"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7.bin"/><Relationship Id="rId5" Type="http://schemas.openxmlformats.org/officeDocument/2006/relationships/oleObject" Target="../embeddings/oleObject6.bin"/><Relationship Id="rId10" Type="http://schemas.openxmlformats.org/officeDocument/2006/relationships/oleObject" Target="../embeddings/oleObject11.bin"/><Relationship Id="rId4" Type="http://schemas.openxmlformats.org/officeDocument/2006/relationships/oleObject" Target="../embeddings/oleObject5.bin"/><Relationship Id="rId9" Type="http://schemas.openxmlformats.org/officeDocument/2006/relationships/oleObject" Target="../embeddings/oleObject10.bin"/></Relationships>
</file>

<file path=ppt/slides/_rels/slide4.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25.png"/><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24.png"/><Relationship Id="rId5" Type="http://schemas.openxmlformats.org/officeDocument/2006/relationships/oleObject" Target="../embeddings/oleObject12.bin"/><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oleObject" Target="../embeddings/oleObject13.bin"/><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15.bin"/><Relationship Id="rId5" Type="http://schemas.openxmlformats.org/officeDocument/2006/relationships/oleObject" Target="../embeddings/oleObject14.bin"/><Relationship Id="rId4" Type="http://schemas.openxmlformats.org/officeDocument/2006/relationships/image" Target="../media/image31.png"/></Relationships>
</file>

<file path=ppt/slides/_rels/slide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4"/>
          <p:cNvSpPr>
            <a:spLocks noGrp="1" noChangeArrowheads="1"/>
          </p:cNvSpPr>
          <p:nvPr>
            <p:ph type="ctrTitle"/>
          </p:nvPr>
        </p:nvSpPr>
        <p:spPr bwMode="auto">
          <a:xfrm>
            <a:off x="4114800" y="1600200"/>
            <a:ext cx="4800600" cy="1219200"/>
          </a:xfrm>
          <a:noFill/>
          <a:ln>
            <a:miter lim="800000"/>
            <a:headEnd/>
            <a:tailEnd/>
          </a:ln>
        </p:spPr>
        <p:txBody>
          <a:bodyPr vert="horz" wrap="square" lIns="91440" tIns="45720" rIns="91440" bIns="45720" numCol="1" anchor="t" anchorCtr="0" compatLnSpc="1">
            <a:prstTxWarp prst="textNoShape">
              <a:avLst/>
            </a:prstTxWarp>
          </a:bodyPr>
          <a:lstStyle/>
          <a:p>
            <a:r>
              <a:rPr lang="en-US" altLang="zh-CN" sz="2400" b="1" dirty="0" smtClean="0">
                <a:latin typeface="Times New Roman" pitchFamily="18" charset="0"/>
                <a:cs typeface="Times New Roman" pitchFamily="18" charset="0"/>
              </a:rPr>
              <a:t>High Precision Measurement of the Proton Elastic Form Factor Ratio at Low </a:t>
            </a:r>
            <a:r>
              <a:rPr lang="en-US" altLang="zh-CN" sz="2400" b="1" i="1" dirty="0" smtClean="0">
                <a:latin typeface="Times New Roman" pitchFamily="18" charset="0"/>
                <a:cs typeface="Times New Roman" pitchFamily="18" charset="0"/>
              </a:rPr>
              <a:t>Q</a:t>
            </a:r>
            <a:r>
              <a:rPr lang="en-US" altLang="zh-CN" sz="2400" b="1" baseline="30000" dirty="0" smtClean="0">
                <a:latin typeface="Times New Roman" pitchFamily="18" charset="0"/>
                <a:cs typeface="Times New Roman" pitchFamily="18" charset="0"/>
              </a:rPr>
              <a:t>2</a:t>
            </a:r>
            <a:endParaRPr lang="en-US" altLang="zh-CN" sz="2800" b="1" dirty="0" smtClean="0">
              <a:latin typeface="Times New Roman" pitchFamily="18" charset="0"/>
              <a:cs typeface="Times New Roman" pitchFamily="18" charset="0"/>
            </a:endParaRPr>
          </a:p>
        </p:txBody>
      </p:sp>
      <p:sp>
        <p:nvSpPr>
          <p:cNvPr id="16387" name="Rectangle 5"/>
          <p:cNvSpPr>
            <a:spLocks noGrp="1" noChangeArrowheads="1"/>
          </p:cNvSpPr>
          <p:nvPr>
            <p:ph type="subTitle" idx="1"/>
          </p:nvPr>
        </p:nvSpPr>
        <p:spPr>
          <a:xfrm>
            <a:off x="4800600" y="3124200"/>
            <a:ext cx="3276600" cy="533400"/>
          </a:xfrm>
        </p:spPr>
        <p:txBody>
          <a:bodyPr>
            <a:normAutofit/>
          </a:bodyPr>
          <a:lstStyle/>
          <a:p>
            <a:pPr fontAlgn="auto">
              <a:spcAft>
                <a:spcPts val="0"/>
              </a:spcAft>
              <a:buFont typeface="Arial" pitchFamily="34" charset="0"/>
              <a:buNone/>
              <a:defRPr/>
            </a:pPr>
            <a:r>
              <a:rPr lang="en-US" altLang="zh-CN" sz="2000" dirty="0" smtClean="0">
                <a:solidFill>
                  <a:schemeClr val="accent2">
                    <a:lumMod val="75000"/>
                  </a:schemeClr>
                </a:solidFill>
                <a:latin typeface="Times New Roman" pitchFamily="18" charset="0"/>
                <a:cs typeface="Times New Roman" pitchFamily="18" charset="0"/>
              </a:rPr>
              <a:t>Xiaohui Zhan (MIT)</a:t>
            </a:r>
          </a:p>
        </p:txBody>
      </p:sp>
      <p:sp>
        <p:nvSpPr>
          <p:cNvPr id="4" name="Slide Number Placeholder 3"/>
          <p:cNvSpPr>
            <a:spLocks noGrp="1"/>
          </p:cNvSpPr>
          <p:nvPr>
            <p:ph type="sldNum" sz="quarter" idx="12"/>
          </p:nvPr>
        </p:nvSpPr>
        <p:spPr/>
        <p:txBody>
          <a:bodyPr/>
          <a:lstStyle/>
          <a:p>
            <a:pPr>
              <a:defRPr/>
            </a:pPr>
            <a:fld id="{544063C2-8016-48E6-96FA-3EDFEA6A261D}" type="slidenum">
              <a:rPr lang="en-US" altLang="zh-CN"/>
              <a:pPr>
                <a:defRPr/>
              </a:pPr>
              <a:t>1</a:t>
            </a:fld>
            <a:endParaRPr lang="en-US" altLang="zh-CN"/>
          </a:p>
        </p:txBody>
      </p:sp>
      <p:pic>
        <p:nvPicPr>
          <p:cNvPr id="8" name="Picture 7" descr="lab_halla.jpg"/>
          <p:cNvPicPr>
            <a:picLocks noChangeAspect="1"/>
          </p:cNvPicPr>
          <p:nvPr/>
        </p:nvPicPr>
        <p:blipFill>
          <a:blip r:embed="rId3" cstate="print"/>
          <a:srcRect l="14694" t="12121" r="10204"/>
          <a:stretch>
            <a:fillRect/>
          </a:stretch>
        </p:blipFill>
        <p:spPr>
          <a:xfrm>
            <a:off x="609600" y="1049122"/>
            <a:ext cx="3505200" cy="3867150"/>
          </a:xfrm>
          <a:prstGeom prst="rect">
            <a:avLst/>
          </a:prstGeom>
          <a:effectLst>
            <a:softEdge rad="63500"/>
          </a:effectLst>
        </p:spPr>
      </p:pic>
      <p:pic>
        <p:nvPicPr>
          <p:cNvPr id="9" name="Picture 8" descr="halla_1.jpg"/>
          <p:cNvPicPr>
            <a:picLocks noChangeAspect="1"/>
          </p:cNvPicPr>
          <p:nvPr/>
        </p:nvPicPr>
        <p:blipFill>
          <a:blip r:embed="rId4" cstate="print"/>
          <a:stretch>
            <a:fillRect/>
          </a:stretch>
        </p:blipFill>
        <p:spPr>
          <a:xfrm>
            <a:off x="685800" y="4935322"/>
            <a:ext cx="2011680" cy="1313078"/>
          </a:xfrm>
          <a:prstGeom prst="rect">
            <a:avLst/>
          </a:prstGeom>
          <a:effectLst>
            <a:softEdge rad="63500"/>
          </a:effectLst>
        </p:spPr>
      </p:pic>
      <p:sp>
        <p:nvSpPr>
          <p:cNvPr id="11" name="Down Arrow 10"/>
          <p:cNvSpPr/>
          <p:nvPr/>
        </p:nvSpPr>
        <p:spPr>
          <a:xfrm>
            <a:off x="1981200" y="3944722"/>
            <a:ext cx="228600" cy="1143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1512" name="TextBox 11"/>
          <p:cNvSpPr txBox="1">
            <a:spLocks noChangeArrowheads="1"/>
          </p:cNvSpPr>
          <p:nvPr/>
        </p:nvSpPr>
        <p:spPr bwMode="auto">
          <a:xfrm>
            <a:off x="5029200" y="3810000"/>
            <a:ext cx="3200400" cy="1938338"/>
          </a:xfrm>
          <a:prstGeom prst="rect">
            <a:avLst/>
          </a:prstGeom>
          <a:noFill/>
          <a:ln w="9525">
            <a:noFill/>
            <a:miter lim="800000"/>
            <a:headEnd/>
            <a:tailEnd/>
          </a:ln>
        </p:spPr>
        <p:txBody>
          <a:bodyPr wrap="square">
            <a:spAutoFit/>
          </a:bodyPr>
          <a:lstStyle/>
          <a:p>
            <a:pPr>
              <a:buFont typeface="Arial" charset="0"/>
              <a:buChar char="•"/>
            </a:pPr>
            <a:r>
              <a:rPr lang="en-US" altLang="zh-CN" sz="2400" dirty="0">
                <a:latin typeface="Times New Roman" pitchFamily="18" charset="0"/>
                <a:cs typeface="Times New Roman" pitchFamily="18" charset="0"/>
              </a:rPr>
              <a:t> </a:t>
            </a:r>
            <a:r>
              <a:rPr lang="en-US" altLang="zh-CN" sz="2400" dirty="0" smtClean="0">
                <a:latin typeface="Times New Roman" pitchFamily="18" charset="0"/>
                <a:cs typeface="Times New Roman" pitchFamily="18" charset="0"/>
              </a:rPr>
              <a:t>Introduction</a:t>
            </a:r>
            <a:endParaRPr lang="en-US" altLang="zh-CN" sz="2400" dirty="0">
              <a:latin typeface="Times New Roman" pitchFamily="18" charset="0"/>
              <a:cs typeface="Times New Roman" pitchFamily="18" charset="0"/>
            </a:endParaRPr>
          </a:p>
          <a:p>
            <a:pPr>
              <a:buFont typeface="Arial" charset="0"/>
              <a:buChar char="•"/>
            </a:pPr>
            <a:r>
              <a:rPr lang="en-US" altLang="zh-CN" sz="2400" dirty="0">
                <a:latin typeface="Times New Roman" pitchFamily="18" charset="0"/>
                <a:cs typeface="Times New Roman" pitchFamily="18" charset="0"/>
              </a:rPr>
              <a:t> E08-007</a:t>
            </a:r>
          </a:p>
          <a:p>
            <a:pPr>
              <a:buFont typeface="Arial" charset="0"/>
              <a:buChar char="•"/>
            </a:pPr>
            <a:r>
              <a:rPr lang="en-US" altLang="zh-CN" sz="2400" dirty="0">
                <a:latin typeface="Times New Roman" pitchFamily="18" charset="0"/>
                <a:cs typeface="Times New Roman" pitchFamily="18" charset="0"/>
              </a:rPr>
              <a:t> </a:t>
            </a:r>
            <a:r>
              <a:rPr lang="en-US" altLang="zh-CN" sz="2400" dirty="0" smtClean="0">
                <a:latin typeface="Times New Roman" pitchFamily="18" charset="0"/>
                <a:cs typeface="Times New Roman" pitchFamily="18" charset="0"/>
              </a:rPr>
              <a:t>Analysis Status</a:t>
            </a:r>
            <a:endParaRPr lang="en-US" altLang="zh-CN" sz="2400" dirty="0">
              <a:latin typeface="Times New Roman" pitchFamily="18" charset="0"/>
              <a:cs typeface="Times New Roman" pitchFamily="18" charset="0"/>
            </a:endParaRPr>
          </a:p>
          <a:p>
            <a:pPr>
              <a:buFont typeface="Arial" charset="0"/>
              <a:buChar char="•"/>
            </a:pPr>
            <a:r>
              <a:rPr lang="en-US" altLang="zh-CN" sz="2400" dirty="0">
                <a:latin typeface="Times New Roman" pitchFamily="18" charset="0"/>
                <a:cs typeface="Times New Roman" pitchFamily="18" charset="0"/>
              </a:rPr>
              <a:t> Preliminary Results</a:t>
            </a:r>
          </a:p>
          <a:p>
            <a:pPr>
              <a:buFont typeface="Arial" charset="0"/>
              <a:buChar char="•"/>
            </a:pPr>
            <a:r>
              <a:rPr lang="en-US" altLang="zh-CN" sz="2400" dirty="0">
                <a:latin typeface="Times New Roman" pitchFamily="18" charset="0"/>
                <a:cs typeface="Times New Roman" pitchFamily="18" charset="0"/>
              </a:rPr>
              <a:t> </a:t>
            </a:r>
            <a:r>
              <a:rPr lang="en-US" altLang="zh-CN" sz="2400" dirty="0" smtClean="0">
                <a:latin typeface="Times New Roman" pitchFamily="18" charset="0"/>
                <a:cs typeface="Times New Roman" pitchFamily="18" charset="0"/>
              </a:rPr>
              <a:t>Summary</a:t>
            </a:r>
            <a:endParaRPr lang="en-US" altLang="zh-CN" sz="2400" dirty="0">
              <a:latin typeface="Times New Roman" pitchFamily="18" charset="0"/>
              <a:cs typeface="Times New Roman" pitchFamily="18" charset="0"/>
            </a:endParaRPr>
          </a:p>
        </p:txBody>
      </p:sp>
      <p:sp>
        <p:nvSpPr>
          <p:cNvPr id="10" name="TextBox 9"/>
          <p:cNvSpPr txBox="1"/>
          <p:nvPr/>
        </p:nvSpPr>
        <p:spPr>
          <a:xfrm>
            <a:off x="2209800" y="457200"/>
            <a:ext cx="4925259" cy="400110"/>
          </a:xfrm>
          <a:prstGeom prst="rect">
            <a:avLst/>
          </a:prstGeom>
          <a:noFill/>
        </p:spPr>
        <p:txBody>
          <a:bodyPr wrap="none" rtlCol="0">
            <a:spAutoFit/>
          </a:bodyPr>
          <a:lstStyle/>
          <a:p>
            <a:r>
              <a:rPr lang="en-US" altLang="zh-CN" b="1" i="1" dirty="0" smtClean="0">
                <a:solidFill>
                  <a:srgbClr val="7030A0"/>
                </a:solidFill>
                <a:latin typeface="Times New Roman" pitchFamily="18" charset="0"/>
                <a:cs typeface="Times New Roman" pitchFamily="18" charset="0"/>
              </a:rPr>
              <a:t>Hall A Collaboration Meeting Dec. 15, 2009</a:t>
            </a:r>
            <a:endParaRPr lang="zh-CN" altLang="en-US" b="1" i="1" dirty="0" smtClean="0">
              <a:solidFill>
                <a:srgbClr val="7030A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192C39C8-8256-4A33-A284-A010980DE3DE}" type="slidenum">
              <a:rPr lang="en-US" altLang="zh-CN"/>
              <a:pPr>
                <a:defRPr/>
              </a:pPr>
              <a:t>10</a:t>
            </a:fld>
            <a:endParaRPr lang="en-US" altLang="zh-CN"/>
          </a:p>
        </p:txBody>
      </p:sp>
      <p:sp>
        <p:nvSpPr>
          <p:cNvPr id="26627" name="TextBox 2"/>
          <p:cNvSpPr txBox="1">
            <a:spLocks noChangeArrowheads="1"/>
          </p:cNvSpPr>
          <p:nvPr/>
        </p:nvSpPr>
        <p:spPr bwMode="auto">
          <a:xfrm>
            <a:off x="3054350" y="304800"/>
            <a:ext cx="3035300" cy="430213"/>
          </a:xfrm>
          <a:prstGeom prst="rect">
            <a:avLst/>
          </a:prstGeom>
          <a:noFill/>
          <a:ln w="9525">
            <a:noFill/>
            <a:miter lim="800000"/>
            <a:headEnd/>
            <a:tailEnd/>
          </a:ln>
        </p:spPr>
        <p:txBody>
          <a:bodyPr wrap="none">
            <a:spAutoFit/>
          </a:bodyPr>
          <a:lstStyle/>
          <a:p>
            <a:pPr>
              <a:defRPr/>
            </a:pPr>
            <a:r>
              <a:rPr lang="en-US" altLang="zh-CN" sz="2200" b="1" dirty="0">
                <a:solidFill>
                  <a:schemeClr val="accent2">
                    <a:lumMod val="75000"/>
                  </a:schemeClr>
                </a:solidFill>
                <a:latin typeface="Times New Roman" pitchFamily="18" charset="0"/>
                <a:cs typeface="Times New Roman" pitchFamily="18" charset="0"/>
              </a:rPr>
              <a:t>Elastic Events Selection</a:t>
            </a:r>
            <a:endParaRPr lang="zh-CN" altLang="en-US" sz="2200" b="1" dirty="0">
              <a:solidFill>
                <a:schemeClr val="accent2">
                  <a:lumMod val="75000"/>
                </a:schemeClr>
              </a:solidFill>
              <a:latin typeface="Times New Roman" pitchFamily="18" charset="0"/>
              <a:cs typeface="Times New Roman" pitchFamily="18" charset="0"/>
            </a:endParaRPr>
          </a:p>
        </p:txBody>
      </p:sp>
      <p:sp>
        <p:nvSpPr>
          <p:cNvPr id="28676" name="TextBox 3"/>
          <p:cNvSpPr txBox="1">
            <a:spLocks noChangeArrowheads="1"/>
          </p:cNvSpPr>
          <p:nvPr/>
        </p:nvSpPr>
        <p:spPr bwMode="auto">
          <a:xfrm>
            <a:off x="609600" y="990600"/>
            <a:ext cx="3886200" cy="1477963"/>
          </a:xfrm>
          <a:prstGeom prst="rect">
            <a:avLst/>
          </a:prstGeom>
          <a:noFill/>
          <a:ln w="9525">
            <a:noFill/>
            <a:miter lim="800000"/>
            <a:headEnd/>
            <a:tailEnd/>
          </a:ln>
        </p:spPr>
        <p:txBody>
          <a:bodyPr>
            <a:spAutoFit/>
          </a:bodyPr>
          <a:lstStyle/>
          <a:p>
            <a:pPr>
              <a:buFont typeface="Arial" charset="0"/>
              <a:buChar char="•"/>
            </a:pPr>
            <a:r>
              <a:rPr lang="en-US" altLang="zh-CN" sz="1800" dirty="0">
                <a:solidFill>
                  <a:schemeClr val="tx1"/>
                </a:solidFill>
                <a:latin typeface="Times New Roman" pitchFamily="18" charset="0"/>
                <a:cs typeface="Times New Roman" pitchFamily="18" charset="0"/>
              </a:rPr>
              <a:t> </a:t>
            </a:r>
            <a:r>
              <a:rPr lang="en-US" altLang="zh-CN" sz="1800" b="1" dirty="0">
                <a:solidFill>
                  <a:schemeClr val="tx1"/>
                </a:solidFill>
                <a:latin typeface="Times New Roman" pitchFamily="18" charset="0"/>
                <a:cs typeface="Times New Roman" pitchFamily="18" charset="0"/>
              </a:rPr>
              <a:t>HRS acceptance cut:</a:t>
            </a:r>
          </a:p>
          <a:p>
            <a:pPr lvl="1">
              <a:buFont typeface="Arial" charset="0"/>
              <a:buChar char="•"/>
            </a:pPr>
            <a:r>
              <a:rPr lang="en-US" altLang="zh-CN" sz="1800" dirty="0">
                <a:solidFill>
                  <a:schemeClr val="tx1"/>
                </a:solidFill>
                <a:latin typeface="Times New Roman" pitchFamily="18" charset="0"/>
                <a:cs typeface="Times New Roman" pitchFamily="18" charset="0"/>
              </a:rPr>
              <a:t> out of plane: +/- 60 </a:t>
            </a:r>
            <a:r>
              <a:rPr lang="en-US" altLang="zh-CN" sz="1800" dirty="0" err="1">
                <a:solidFill>
                  <a:schemeClr val="tx1"/>
                </a:solidFill>
                <a:latin typeface="Times New Roman" pitchFamily="18" charset="0"/>
                <a:cs typeface="Times New Roman" pitchFamily="18" charset="0"/>
              </a:rPr>
              <a:t>mr</a:t>
            </a:r>
            <a:endParaRPr lang="en-US" altLang="zh-CN" sz="1800" dirty="0">
              <a:solidFill>
                <a:schemeClr val="tx1"/>
              </a:solidFill>
              <a:latin typeface="Times New Roman" pitchFamily="18" charset="0"/>
              <a:cs typeface="Times New Roman" pitchFamily="18" charset="0"/>
            </a:endParaRPr>
          </a:p>
          <a:p>
            <a:pPr lvl="1">
              <a:buFont typeface="Arial" charset="0"/>
              <a:buChar char="•"/>
            </a:pPr>
            <a:r>
              <a:rPr lang="en-US" altLang="zh-CN" sz="1800" dirty="0">
                <a:solidFill>
                  <a:schemeClr val="tx1"/>
                </a:solidFill>
                <a:latin typeface="Times New Roman" pitchFamily="18" charset="0"/>
                <a:cs typeface="Times New Roman" pitchFamily="18" charset="0"/>
              </a:rPr>
              <a:t> in plane: </a:t>
            </a:r>
            <a:r>
              <a:rPr lang="en-US" altLang="zh-CN" sz="1800" dirty="0" smtClean="0">
                <a:solidFill>
                  <a:schemeClr val="tx1"/>
                </a:solidFill>
                <a:latin typeface="Times New Roman" pitchFamily="18" charset="0"/>
                <a:cs typeface="Times New Roman" pitchFamily="18" charset="0"/>
              </a:rPr>
              <a:t>+/-25 </a:t>
            </a:r>
            <a:r>
              <a:rPr lang="en-US" altLang="zh-CN" sz="1800" dirty="0" err="1">
                <a:solidFill>
                  <a:schemeClr val="tx1"/>
                </a:solidFill>
                <a:latin typeface="Times New Roman" pitchFamily="18" charset="0"/>
                <a:cs typeface="Times New Roman" pitchFamily="18" charset="0"/>
              </a:rPr>
              <a:t>mr</a:t>
            </a:r>
            <a:endParaRPr lang="en-US" altLang="zh-CN" sz="1800" dirty="0">
              <a:solidFill>
                <a:schemeClr val="tx1"/>
              </a:solidFill>
              <a:latin typeface="Times New Roman" pitchFamily="18" charset="0"/>
              <a:cs typeface="Times New Roman" pitchFamily="18" charset="0"/>
            </a:endParaRPr>
          </a:p>
          <a:p>
            <a:pPr lvl="1">
              <a:buFont typeface="Arial" charset="0"/>
              <a:buChar char="•"/>
            </a:pPr>
            <a:r>
              <a:rPr lang="en-US" altLang="zh-CN" sz="1800" dirty="0">
                <a:solidFill>
                  <a:schemeClr val="tx1"/>
                </a:solidFill>
                <a:latin typeface="Times New Roman" pitchFamily="18" charset="0"/>
                <a:cs typeface="Times New Roman" pitchFamily="18" charset="0"/>
              </a:rPr>
              <a:t> momentum: +/- 0.04 (</a:t>
            </a:r>
            <a:r>
              <a:rPr lang="en-US" altLang="zh-CN" sz="1800" dirty="0" err="1">
                <a:solidFill>
                  <a:schemeClr val="tx1"/>
                </a:solidFill>
                <a:latin typeface="Times New Roman" pitchFamily="18" charset="0"/>
                <a:cs typeface="Times New Roman" pitchFamily="18" charset="0"/>
              </a:rPr>
              <a:t>dp</a:t>
            </a:r>
            <a:r>
              <a:rPr lang="en-US" altLang="zh-CN" sz="1800" dirty="0">
                <a:solidFill>
                  <a:schemeClr val="tx1"/>
                </a:solidFill>
                <a:latin typeface="Times New Roman" pitchFamily="18" charset="0"/>
                <a:cs typeface="Times New Roman" pitchFamily="18" charset="0"/>
              </a:rPr>
              <a:t>/p</a:t>
            </a:r>
            <a:r>
              <a:rPr lang="en-US" altLang="zh-CN" sz="1800" baseline="-25000" dirty="0">
                <a:solidFill>
                  <a:schemeClr val="tx1"/>
                </a:solidFill>
                <a:latin typeface="Times New Roman" pitchFamily="18" charset="0"/>
                <a:cs typeface="Times New Roman" pitchFamily="18" charset="0"/>
              </a:rPr>
              <a:t>0</a:t>
            </a:r>
            <a:r>
              <a:rPr lang="en-US" altLang="zh-CN" sz="1800" dirty="0">
                <a:solidFill>
                  <a:schemeClr val="tx1"/>
                </a:solidFill>
                <a:latin typeface="Times New Roman" pitchFamily="18" charset="0"/>
                <a:cs typeface="Times New Roman" pitchFamily="18" charset="0"/>
              </a:rPr>
              <a:t>)</a:t>
            </a:r>
          </a:p>
          <a:p>
            <a:pPr lvl="1">
              <a:buFont typeface="Arial" charset="0"/>
              <a:buChar char="•"/>
            </a:pPr>
            <a:r>
              <a:rPr lang="en-US" altLang="zh-CN" sz="1800" dirty="0">
                <a:solidFill>
                  <a:schemeClr val="tx1"/>
                </a:solidFill>
                <a:latin typeface="Times New Roman" pitchFamily="18" charset="0"/>
                <a:cs typeface="Times New Roman" pitchFamily="18" charset="0"/>
              </a:rPr>
              <a:t> reaction vertex cut</a:t>
            </a:r>
            <a:endParaRPr lang="zh-CN" altLang="en-US" sz="1800" dirty="0">
              <a:solidFill>
                <a:schemeClr val="tx1"/>
              </a:solidFill>
              <a:latin typeface="Times New Roman" pitchFamily="18" charset="0"/>
              <a:cs typeface="Times New Roman" pitchFamily="18" charset="0"/>
            </a:endParaRPr>
          </a:p>
        </p:txBody>
      </p:sp>
      <p:sp>
        <p:nvSpPr>
          <p:cNvPr id="26633" name="TextBox 8"/>
          <p:cNvSpPr txBox="1">
            <a:spLocks noChangeArrowheads="1"/>
          </p:cNvSpPr>
          <p:nvPr/>
        </p:nvSpPr>
        <p:spPr bwMode="auto">
          <a:xfrm>
            <a:off x="533400" y="4114800"/>
            <a:ext cx="3505200" cy="2032000"/>
          </a:xfrm>
          <a:prstGeom prst="rect">
            <a:avLst/>
          </a:prstGeom>
          <a:noFill/>
          <a:ln w="9525">
            <a:noFill/>
            <a:miter lim="800000"/>
            <a:headEnd/>
            <a:tailEnd/>
          </a:ln>
        </p:spPr>
        <p:txBody>
          <a:bodyPr>
            <a:spAutoFit/>
          </a:bodyPr>
          <a:lstStyle/>
          <a:p>
            <a:pPr>
              <a:buFont typeface="Arial" charset="0"/>
              <a:buChar char="•"/>
              <a:defRPr/>
            </a:pPr>
            <a:r>
              <a:rPr lang="en-US" altLang="zh-CN" sz="1800" dirty="0">
                <a:latin typeface="Times New Roman" pitchFamily="18" charset="0"/>
                <a:cs typeface="Times New Roman" pitchFamily="18" charset="0"/>
              </a:rPr>
              <a:t> </a:t>
            </a:r>
            <a:r>
              <a:rPr lang="en-US" altLang="zh-CN" sz="1800" b="1" dirty="0">
                <a:latin typeface="Times New Roman" pitchFamily="18" charset="0"/>
                <a:cs typeface="Times New Roman" pitchFamily="18" charset="0"/>
              </a:rPr>
              <a:t>Other cuts:</a:t>
            </a:r>
          </a:p>
          <a:p>
            <a:pPr lvl="1">
              <a:buFont typeface="Arial" charset="0"/>
              <a:buChar char="•"/>
              <a:defRPr/>
            </a:pPr>
            <a:r>
              <a:rPr lang="en-US" altLang="zh-CN" sz="1800" dirty="0">
                <a:latin typeface="Times New Roman" pitchFamily="18" charset="0"/>
                <a:cs typeface="Times New Roman" pitchFamily="18" charset="0"/>
              </a:rPr>
              <a:t> Coin. Timing cut</a:t>
            </a:r>
          </a:p>
          <a:p>
            <a:pPr lvl="1">
              <a:buFont typeface="Arial" charset="0"/>
              <a:buChar char="•"/>
              <a:defRPr/>
            </a:pPr>
            <a:r>
              <a:rPr lang="en-US" altLang="zh-CN" sz="1800" dirty="0">
                <a:latin typeface="Times New Roman" pitchFamily="18" charset="0"/>
                <a:cs typeface="Times New Roman" pitchFamily="18" charset="0"/>
              </a:rPr>
              <a:t> Coin. event type (trigger) </a:t>
            </a:r>
          </a:p>
          <a:p>
            <a:pPr lvl="1">
              <a:buFont typeface="Arial" charset="0"/>
              <a:buChar char="•"/>
              <a:defRPr/>
            </a:pPr>
            <a:r>
              <a:rPr lang="en-US" altLang="zh-CN" sz="1800" dirty="0">
                <a:latin typeface="Times New Roman" pitchFamily="18" charset="0"/>
                <a:cs typeface="Times New Roman" pitchFamily="18" charset="0"/>
              </a:rPr>
              <a:t> single track event </a:t>
            </a:r>
          </a:p>
          <a:p>
            <a:pPr lvl="1">
              <a:buFont typeface="Arial" charset="0"/>
              <a:buChar char="•"/>
              <a:defRPr/>
            </a:pPr>
            <a:r>
              <a:rPr lang="en-US" altLang="zh-CN" sz="1800" dirty="0">
                <a:latin typeface="Times New Roman" pitchFamily="18" charset="0"/>
                <a:cs typeface="Times New Roman" pitchFamily="18" charset="0"/>
              </a:rPr>
              <a:t> dpkin </a:t>
            </a:r>
            <a:r>
              <a:rPr lang="en-US" altLang="zh-CN" sz="1800" dirty="0">
                <a:solidFill>
                  <a:schemeClr val="accent3">
                    <a:lumMod val="50000"/>
                  </a:schemeClr>
                </a:solidFill>
                <a:latin typeface="Times New Roman" pitchFamily="18" charset="0"/>
                <a:cs typeface="Times New Roman" pitchFamily="18" charset="0"/>
              </a:rPr>
              <a:t>(</a:t>
            </a:r>
            <a:r>
              <a:rPr lang="en-US" altLang="zh-CN" sz="1800" b="1" dirty="0">
                <a:solidFill>
                  <a:schemeClr val="accent3">
                    <a:lumMod val="50000"/>
                  </a:schemeClr>
                </a:solidFill>
                <a:latin typeface="Times New Roman" pitchFamily="18" charset="0"/>
                <a:cs typeface="Times New Roman" pitchFamily="18" charset="0"/>
              </a:rPr>
              <a:t>proton angle vs. momentum)</a:t>
            </a:r>
          </a:p>
          <a:p>
            <a:pPr lvl="1">
              <a:buFont typeface="Arial" charset="0"/>
              <a:buChar char="•"/>
              <a:defRPr/>
            </a:pPr>
            <a:endParaRPr lang="zh-CN" altLang="en-US" sz="1800" dirty="0">
              <a:latin typeface="Times New Roman" pitchFamily="18" charset="0"/>
              <a:cs typeface="Times New Roman" pitchFamily="18" charset="0"/>
            </a:endParaRPr>
          </a:p>
        </p:txBody>
      </p:sp>
      <p:sp>
        <p:nvSpPr>
          <p:cNvPr id="28678" name="TextBox 4"/>
          <p:cNvSpPr txBox="1">
            <a:spLocks noChangeArrowheads="1"/>
          </p:cNvSpPr>
          <p:nvPr/>
        </p:nvSpPr>
        <p:spPr bwMode="auto">
          <a:xfrm>
            <a:off x="533400" y="2667000"/>
            <a:ext cx="3962400" cy="1200150"/>
          </a:xfrm>
          <a:prstGeom prst="rect">
            <a:avLst/>
          </a:prstGeom>
          <a:noFill/>
          <a:ln w="9525">
            <a:noFill/>
            <a:miter lim="800000"/>
            <a:headEnd/>
            <a:tailEnd/>
          </a:ln>
        </p:spPr>
        <p:txBody>
          <a:bodyPr>
            <a:spAutoFit/>
          </a:bodyPr>
          <a:lstStyle/>
          <a:p>
            <a:pPr>
              <a:buFont typeface="Arial" charset="0"/>
              <a:buChar char="•"/>
            </a:pPr>
            <a:r>
              <a:rPr lang="en-US" altLang="zh-CN" sz="1800" dirty="0">
                <a:solidFill>
                  <a:schemeClr val="accent2"/>
                </a:solidFill>
                <a:latin typeface="Times New Roman" pitchFamily="18" charset="0"/>
                <a:cs typeface="Times New Roman" pitchFamily="18" charset="0"/>
              </a:rPr>
              <a:t> </a:t>
            </a:r>
            <a:r>
              <a:rPr lang="en-US" altLang="zh-CN" sz="1800" b="1" dirty="0">
                <a:solidFill>
                  <a:schemeClr val="accent2"/>
                </a:solidFill>
                <a:latin typeface="Times New Roman" pitchFamily="18" charset="0"/>
                <a:cs typeface="Times New Roman" pitchFamily="18" charset="0"/>
              </a:rPr>
              <a:t>FPP cuts:</a:t>
            </a:r>
          </a:p>
          <a:p>
            <a:pPr lvl="1">
              <a:buFont typeface="Arial" charset="0"/>
              <a:buChar char="•"/>
            </a:pPr>
            <a:r>
              <a:rPr lang="en-US" altLang="zh-CN" sz="1800" dirty="0">
                <a:solidFill>
                  <a:schemeClr val="accent2"/>
                </a:solidFill>
                <a:latin typeface="Times New Roman" pitchFamily="18" charset="0"/>
                <a:cs typeface="Times New Roman" pitchFamily="18" charset="0"/>
              </a:rPr>
              <a:t> scattering angle </a:t>
            </a:r>
            <a:r>
              <a:rPr lang="el-GR" altLang="zh-CN" sz="1800" i="1" dirty="0">
                <a:solidFill>
                  <a:schemeClr val="accent2"/>
                </a:solidFill>
                <a:latin typeface="Times New Roman" pitchFamily="18" charset="0"/>
                <a:cs typeface="Times New Roman" pitchFamily="18" charset="0"/>
              </a:rPr>
              <a:t>θ</a:t>
            </a:r>
            <a:r>
              <a:rPr lang="en-US" altLang="zh-CN" sz="1800" baseline="-25000" dirty="0" err="1">
                <a:solidFill>
                  <a:schemeClr val="accent2"/>
                </a:solidFill>
                <a:latin typeface="Times New Roman" pitchFamily="18" charset="0"/>
                <a:cs typeface="Times New Roman" pitchFamily="18" charset="0"/>
              </a:rPr>
              <a:t>fpp</a:t>
            </a:r>
            <a:r>
              <a:rPr lang="en-US" altLang="zh-CN" sz="1800" dirty="0">
                <a:solidFill>
                  <a:schemeClr val="accent2"/>
                </a:solidFill>
                <a:latin typeface="Times New Roman" pitchFamily="18" charset="0"/>
                <a:cs typeface="Times New Roman" pitchFamily="18" charset="0"/>
              </a:rPr>
              <a:t>  5</a:t>
            </a:r>
            <a:r>
              <a:rPr lang="en-US" altLang="zh-CN" sz="1800" baseline="30000" dirty="0">
                <a:solidFill>
                  <a:schemeClr val="accent2"/>
                </a:solidFill>
                <a:latin typeface="Times New Roman" pitchFamily="18" charset="0"/>
                <a:cs typeface="Times New Roman" pitchFamily="18" charset="0"/>
              </a:rPr>
              <a:t>o</a:t>
            </a:r>
            <a:r>
              <a:rPr lang="en-US" altLang="zh-CN" sz="1800" dirty="0">
                <a:solidFill>
                  <a:schemeClr val="accent2"/>
                </a:solidFill>
                <a:latin typeface="Times New Roman" pitchFamily="18" charset="0"/>
                <a:cs typeface="Times New Roman" pitchFamily="18" charset="0"/>
              </a:rPr>
              <a:t> ~ </a:t>
            </a:r>
            <a:r>
              <a:rPr lang="en-US" altLang="zh-CN" sz="1800" dirty="0" smtClean="0">
                <a:solidFill>
                  <a:schemeClr val="accent2"/>
                </a:solidFill>
                <a:latin typeface="Times New Roman" pitchFamily="18" charset="0"/>
                <a:cs typeface="Times New Roman" pitchFamily="18" charset="0"/>
              </a:rPr>
              <a:t>25</a:t>
            </a:r>
            <a:r>
              <a:rPr lang="en-US" altLang="zh-CN" sz="1800" baseline="30000" dirty="0" smtClean="0">
                <a:solidFill>
                  <a:schemeClr val="accent2"/>
                </a:solidFill>
                <a:latin typeface="Times New Roman" pitchFamily="18" charset="0"/>
                <a:cs typeface="Times New Roman" pitchFamily="18" charset="0"/>
              </a:rPr>
              <a:t>o</a:t>
            </a:r>
            <a:r>
              <a:rPr lang="en-US" altLang="zh-CN" sz="1800" dirty="0" smtClean="0">
                <a:solidFill>
                  <a:schemeClr val="accent2"/>
                </a:solidFill>
                <a:latin typeface="Times New Roman" pitchFamily="18" charset="0"/>
                <a:cs typeface="Times New Roman" pitchFamily="18" charset="0"/>
              </a:rPr>
              <a:t> </a:t>
            </a:r>
            <a:endParaRPr lang="en-US" altLang="zh-CN" sz="1800" dirty="0">
              <a:solidFill>
                <a:schemeClr val="accent2"/>
              </a:solidFill>
              <a:latin typeface="Times New Roman" pitchFamily="18" charset="0"/>
              <a:cs typeface="Times New Roman" pitchFamily="18" charset="0"/>
            </a:endParaRPr>
          </a:p>
          <a:p>
            <a:pPr lvl="1">
              <a:buFont typeface="Arial" charset="0"/>
              <a:buChar char="•"/>
            </a:pPr>
            <a:r>
              <a:rPr lang="en-US" altLang="zh-CN" sz="1800" dirty="0">
                <a:solidFill>
                  <a:schemeClr val="accent2"/>
                </a:solidFill>
                <a:latin typeface="Times New Roman" pitchFamily="18" charset="0"/>
                <a:cs typeface="Times New Roman" pitchFamily="18" charset="0"/>
              </a:rPr>
              <a:t> reaction vertex (carbon door)</a:t>
            </a:r>
          </a:p>
          <a:p>
            <a:pPr lvl="1">
              <a:buFont typeface="Arial" charset="0"/>
              <a:buChar char="•"/>
            </a:pPr>
            <a:r>
              <a:rPr lang="en-US" altLang="zh-CN" sz="1800" dirty="0">
                <a:solidFill>
                  <a:schemeClr val="accent2"/>
                </a:solidFill>
                <a:latin typeface="Times New Roman" pitchFamily="18" charset="0"/>
                <a:cs typeface="Times New Roman" pitchFamily="18" charset="0"/>
              </a:rPr>
              <a:t> </a:t>
            </a:r>
            <a:r>
              <a:rPr lang="en-US" altLang="zh-CN" sz="1800" dirty="0" err="1">
                <a:solidFill>
                  <a:schemeClr val="accent2"/>
                </a:solidFill>
                <a:latin typeface="Times New Roman" pitchFamily="18" charset="0"/>
                <a:cs typeface="Times New Roman" pitchFamily="18" charset="0"/>
              </a:rPr>
              <a:t>conetest</a:t>
            </a:r>
            <a:r>
              <a:rPr lang="en-US" altLang="zh-CN" sz="1800" dirty="0">
                <a:solidFill>
                  <a:schemeClr val="accent2"/>
                </a:solidFill>
                <a:latin typeface="Times New Roman" pitchFamily="18" charset="0"/>
                <a:cs typeface="Times New Roman" pitchFamily="18" charset="0"/>
              </a:rPr>
              <a:t> cut</a:t>
            </a:r>
          </a:p>
        </p:txBody>
      </p:sp>
      <p:pic>
        <p:nvPicPr>
          <p:cNvPr id="28679" name="Picture 18" descr="dpkincut_k5d0.eps"/>
          <p:cNvPicPr>
            <a:picLocks noChangeAspect="1"/>
          </p:cNvPicPr>
          <p:nvPr/>
        </p:nvPicPr>
        <p:blipFill>
          <a:blip r:embed="rId2" cstate="print"/>
          <a:srcRect/>
          <a:stretch>
            <a:fillRect/>
          </a:stretch>
        </p:blipFill>
        <p:spPr bwMode="auto">
          <a:xfrm>
            <a:off x="4876800" y="901700"/>
            <a:ext cx="3849688" cy="2603500"/>
          </a:xfrm>
          <a:prstGeom prst="rect">
            <a:avLst/>
          </a:prstGeom>
          <a:noFill/>
          <a:ln w="9525">
            <a:noFill/>
            <a:miter lim="800000"/>
            <a:headEnd/>
            <a:tailEnd/>
          </a:ln>
        </p:spPr>
      </p:pic>
      <p:sp>
        <p:nvSpPr>
          <p:cNvPr id="28680" name="TextBox 19"/>
          <p:cNvSpPr txBox="1">
            <a:spLocks noChangeArrowheads="1"/>
          </p:cNvSpPr>
          <p:nvPr/>
        </p:nvSpPr>
        <p:spPr bwMode="auto">
          <a:xfrm>
            <a:off x="6019800" y="762000"/>
            <a:ext cx="1428750" cy="369888"/>
          </a:xfrm>
          <a:prstGeom prst="rect">
            <a:avLst/>
          </a:prstGeom>
          <a:noFill/>
          <a:ln w="9525">
            <a:noFill/>
            <a:miter lim="800000"/>
            <a:headEnd/>
            <a:tailEnd/>
          </a:ln>
        </p:spPr>
        <p:txBody>
          <a:bodyPr wrap="none">
            <a:spAutoFit/>
          </a:bodyPr>
          <a:lstStyle/>
          <a:p>
            <a:r>
              <a:rPr lang="en-US" altLang="zh-CN" sz="1800">
                <a:solidFill>
                  <a:schemeClr val="tx1"/>
                </a:solidFill>
                <a:latin typeface="Times New Roman" pitchFamily="18" charset="0"/>
                <a:cs typeface="Times New Roman" pitchFamily="18" charset="0"/>
              </a:rPr>
              <a:t> proton dpkin</a:t>
            </a:r>
            <a:endParaRPr lang="zh-CN" altLang="en-US" sz="1800">
              <a:solidFill>
                <a:schemeClr val="tx1"/>
              </a:solidFill>
              <a:latin typeface="Times New Roman" pitchFamily="18" charset="0"/>
              <a:cs typeface="Times New Roman" pitchFamily="18" charset="0"/>
            </a:endParaRPr>
          </a:p>
        </p:txBody>
      </p:sp>
      <p:pic>
        <p:nvPicPr>
          <p:cNvPr id="28681" name="Picture 20" descr="dpkincut_2dk5d0.eps"/>
          <p:cNvPicPr>
            <a:picLocks noChangeAspect="1"/>
          </p:cNvPicPr>
          <p:nvPr/>
        </p:nvPicPr>
        <p:blipFill>
          <a:blip r:embed="rId3" cstate="print"/>
          <a:srcRect/>
          <a:stretch>
            <a:fillRect/>
          </a:stretch>
        </p:blipFill>
        <p:spPr bwMode="auto">
          <a:xfrm>
            <a:off x="4724400" y="3505200"/>
            <a:ext cx="3849688" cy="2603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7D61C340-313A-476D-AF25-DB47B28E4600}" type="slidenum">
              <a:rPr lang="en-US" altLang="zh-CN"/>
              <a:pPr>
                <a:defRPr/>
              </a:pPr>
              <a:t>11</a:t>
            </a:fld>
            <a:endParaRPr lang="en-US" altLang="zh-CN"/>
          </a:p>
        </p:txBody>
      </p:sp>
      <p:sp>
        <p:nvSpPr>
          <p:cNvPr id="5131" name="TextBox 9"/>
          <p:cNvSpPr txBox="1">
            <a:spLocks noChangeArrowheads="1"/>
          </p:cNvSpPr>
          <p:nvPr/>
        </p:nvSpPr>
        <p:spPr bwMode="auto">
          <a:xfrm>
            <a:off x="3044825" y="304800"/>
            <a:ext cx="3054350" cy="430213"/>
          </a:xfrm>
          <a:prstGeom prst="rect">
            <a:avLst/>
          </a:prstGeom>
          <a:noFill/>
          <a:ln w="9525">
            <a:noFill/>
            <a:miter lim="800000"/>
            <a:headEnd/>
            <a:tailEnd/>
          </a:ln>
        </p:spPr>
        <p:txBody>
          <a:bodyPr wrap="none">
            <a:spAutoFit/>
          </a:bodyPr>
          <a:lstStyle/>
          <a:p>
            <a:pPr>
              <a:defRPr/>
            </a:pPr>
            <a:r>
              <a:rPr lang="en-US" altLang="zh-CN" sz="2200" b="1" dirty="0">
                <a:solidFill>
                  <a:schemeClr val="accent2">
                    <a:lumMod val="75000"/>
                  </a:schemeClr>
                </a:solidFill>
                <a:latin typeface="Times New Roman" pitchFamily="18" charset="0"/>
                <a:cs typeface="Times New Roman" pitchFamily="18" charset="0"/>
              </a:rPr>
              <a:t>Focal Plane Asymmetry</a:t>
            </a:r>
            <a:endParaRPr lang="zh-CN" altLang="en-US" sz="2200" b="1" dirty="0">
              <a:solidFill>
                <a:schemeClr val="accent2">
                  <a:lumMod val="75000"/>
                </a:schemeClr>
              </a:solidFill>
              <a:latin typeface="Times New Roman" pitchFamily="18" charset="0"/>
              <a:cs typeface="Times New Roman" pitchFamily="18" charset="0"/>
            </a:endParaRPr>
          </a:p>
        </p:txBody>
      </p:sp>
      <p:pic>
        <p:nvPicPr>
          <p:cNvPr id="29700" name="Object 9"/>
          <p:cNvPicPr>
            <a:picLocks noChangeAspect="1" noChangeArrowheads="1"/>
          </p:cNvPicPr>
          <p:nvPr/>
        </p:nvPicPr>
        <p:blipFill>
          <a:blip r:embed="rId3" cstate="print"/>
          <a:srcRect/>
          <a:stretch>
            <a:fillRect/>
          </a:stretch>
        </p:blipFill>
        <p:spPr bwMode="auto">
          <a:xfrm>
            <a:off x="762000" y="1752600"/>
            <a:ext cx="3967163" cy="515938"/>
          </a:xfrm>
          <a:prstGeom prst="rect">
            <a:avLst/>
          </a:prstGeom>
          <a:noFill/>
          <a:ln w="9525">
            <a:noFill/>
            <a:miter lim="800000"/>
            <a:headEnd/>
            <a:tailEnd/>
          </a:ln>
        </p:spPr>
      </p:pic>
      <p:sp>
        <p:nvSpPr>
          <p:cNvPr id="29701" name="TextBox 4"/>
          <p:cNvSpPr txBox="1">
            <a:spLocks noChangeArrowheads="1"/>
          </p:cNvSpPr>
          <p:nvPr/>
        </p:nvSpPr>
        <p:spPr bwMode="auto">
          <a:xfrm>
            <a:off x="381000" y="838200"/>
            <a:ext cx="4495800" cy="646113"/>
          </a:xfrm>
          <a:prstGeom prst="rect">
            <a:avLst/>
          </a:prstGeom>
          <a:noFill/>
          <a:ln w="9525">
            <a:noFill/>
            <a:miter lim="800000"/>
            <a:headEnd/>
            <a:tailEnd/>
          </a:ln>
        </p:spPr>
        <p:txBody>
          <a:bodyPr>
            <a:spAutoFit/>
          </a:bodyPr>
          <a:lstStyle/>
          <a:p>
            <a:pPr>
              <a:buFont typeface="Arial" charset="0"/>
              <a:buChar char="•"/>
            </a:pPr>
            <a:r>
              <a:rPr lang="en-US" altLang="zh-CN" sz="1800">
                <a:latin typeface="Times New Roman" pitchFamily="18" charset="0"/>
                <a:cs typeface="Times New Roman" pitchFamily="18" charset="0"/>
              </a:rPr>
              <a:t> Detection probability at focal plane with azimuthally angle  </a:t>
            </a:r>
            <a:endParaRPr lang="zh-CN" altLang="en-US" sz="1800">
              <a:latin typeface="Times New Roman" pitchFamily="18" charset="0"/>
              <a:cs typeface="Times New Roman" pitchFamily="18" charset="0"/>
            </a:endParaRPr>
          </a:p>
        </p:txBody>
      </p:sp>
      <p:pic>
        <p:nvPicPr>
          <p:cNvPr id="29702" name="Object 3"/>
          <p:cNvPicPr>
            <a:picLocks noChangeAspect="1" noChangeArrowheads="1"/>
          </p:cNvPicPr>
          <p:nvPr/>
        </p:nvPicPr>
        <p:blipFill>
          <a:blip r:embed="rId4" cstate="print"/>
          <a:srcRect/>
          <a:stretch>
            <a:fillRect/>
          </a:stretch>
        </p:blipFill>
        <p:spPr bwMode="auto">
          <a:xfrm>
            <a:off x="2165350" y="1143000"/>
            <a:ext cx="349250" cy="349250"/>
          </a:xfrm>
          <a:prstGeom prst="rect">
            <a:avLst/>
          </a:prstGeom>
          <a:noFill/>
          <a:ln w="9525">
            <a:noFill/>
            <a:miter lim="800000"/>
            <a:headEnd/>
            <a:tailEnd/>
          </a:ln>
        </p:spPr>
      </p:pic>
      <p:sp>
        <p:nvSpPr>
          <p:cNvPr id="29705" name="TextBox 8"/>
          <p:cNvSpPr txBox="1">
            <a:spLocks noChangeArrowheads="1"/>
          </p:cNvSpPr>
          <p:nvPr/>
        </p:nvSpPr>
        <p:spPr bwMode="auto">
          <a:xfrm>
            <a:off x="381000" y="2633663"/>
            <a:ext cx="2178050" cy="369887"/>
          </a:xfrm>
          <a:prstGeom prst="rect">
            <a:avLst/>
          </a:prstGeom>
          <a:noFill/>
          <a:ln w="9525">
            <a:noFill/>
            <a:miter lim="800000"/>
            <a:headEnd/>
            <a:tailEnd/>
          </a:ln>
        </p:spPr>
        <p:txBody>
          <a:bodyPr wrap="none">
            <a:spAutoFit/>
          </a:bodyPr>
          <a:lstStyle/>
          <a:p>
            <a:pPr>
              <a:buFont typeface="Arial" charset="0"/>
              <a:buChar char="•"/>
            </a:pPr>
            <a:r>
              <a:rPr lang="en-US" altLang="zh-CN" sz="1800">
                <a:solidFill>
                  <a:srgbClr val="FF0000"/>
                </a:solidFill>
                <a:latin typeface="Times New Roman" pitchFamily="18" charset="0"/>
                <a:cs typeface="Times New Roman" pitchFamily="18" charset="0"/>
              </a:rPr>
              <a:t> Helicity difference: </a:t>
            </a:r>
            <a:endParaRPr lang="zh-CN" altLang="en-US" sz="1800">
              <a:solidFill>
                <a:srgbClr val="FF0000"/>
              </a:solidFill>
              <a:latin typeface="Times New Roman" pitchFamily="18" charset="0"/>
              <a:cs typeface="Times New Roman" pitchFamily="18" charset="0"/>
            </a:endParaRPr>
          </a:p>
        </p:txBody>
      </p:sp>
      <p:pic>
        <p:nvPicPr>
          <p:cNvPr id="29706" name="Object 5"/>
          <p:cNvPicPr>
            <a:picLocks noChangeAspect="1" noChangeArrowheads="1"/>
          </p:cNvPicPr>
          <p:nvPr/>
        </p:nvPicPr>
        <p:blipFill>
          <a:blip r:embed="rId5" cstate="print"/>
          <a:srcRect/>
          <a:stretch>
            <a:fillRect/>
          </a:stretch>
        </p:blipFill>
        <p:spPr bwMode="auto">
          <a:xfrm>
            <a:off x="2514600" y="2590800"/>
            <a:ext cx="5486400" cy="1685925"/>
          </a:xfrm>
          <a:prstGeom prst="rect">
            <a:avLst/>
          </a:prstGeom>
          <a:noFill/>
          <a:ln w="9525">
            <a:noFill/>
            <a:miter lim="800000"/>
            <a:headEnd/>
            <a:tailEnd/>
          </a:ln>
        </p:spPr>
      </p:pic>
      <p:sp>
        <p:nvSpPr>
          <p:cNvPr id="29707" name="TextBox 12"/>
          <p:cNvSpPr txBox="1">
            <a:spLocks noChangeArrowheads="1"/>
          </p:cNvSpPr>
          <p:nvPr/>
        </p:nvSpPr>
        <p:spPr bwMode="auto">
          <a:xfrm>
            <a:off x="457200" y="4495800"/>
            <a:ext cx="3368675" cy="369888"/>
          </a:xfrm>
          <a:prstGeom prst="rect">
            <a:avLst/>
          </a:prstGeom>
          <a:noFill/>
          <a:ln w="9525">
            <a:noFill/>
            <a:miter lim="800000"/>
            <a:headEnd/>
            <a:tailEnd/>
          </a:ln>
        </p:spPr>
        <p:txBody>
          <a:bodyPr wrap="none">
            <a:spAutoFit/>
          </a:bodyPr>
          <a:lstStyle/>
          <a:p>
            <a:pPr>
              <a:buFont typeface="Arial" charset="0"/>
              <a:buChar char="•"/>
            </a:pPr>
            <a:r>
              <a:rPr lang="en-US" altLang="zh-CN" sz="1800">
                <a:latin typeface="Times New Roman" pitchFamily="18" charset="0"/>
                <a:cs typeface="Times New Roman" pitchFamily="18" charset="0"/>
              </a:rPr>
              <a:t> By simple dipole approximation:</a:t>
            </a:r>
          </a:p>
        </p:txBody>
      </p:sp>
      <p:grpSp>
        <p:nvGrpSpPr>
          <p:cNvPr id="29708" name="Group 17"/>
          <p:cNvGrpSpPr>
            <a:grpSpLocks/>
          </p:cNvGrpSpPr>
          <p:nvPr/>
        </p:nvGrpSpPr>
        <p:grpSpPr bwMode="auto">
          <a:xfrm>
            <a:off x="838200" y="4953000"/>
            <a:ext cx="2743200" cy="1328738"/>
            <a:chOff x="3962400" y="4953000"/>
            <a:chExt cx="2743200" cy="1328738"/>
          </a:xfrm>
        </p:grpSpPr>
        <p:sp>
          <p:nvSpPr>
            <p:cNvPr id="29713" name="Rounded Rectangle 18"/>
            <p:cNvSpPr>
              <a:spLocks noChangeArrowheads="1"/>
            </p:cNvSpPr>
            <p:nvPr/>
          </p:nvSpPr>
          <p:spPr bwMode="auto">
            <a:xfrm>
              <a:off x="3962400" y="4953000"/>
              <a:ext cx="2743200" cy="914400"/>
            </a:xfrm>
            <a:prstGeom prst="roundRect">
              <a:avLst>
                <a:gd name="adj" fmla="val 16667"/>
              </a:avLst>
            </a:prstGeom>
            <a:solidFill>
              <a:srgbClr val="92D050"/>
            </a:solidFill>
            <a:ln w="9525" algn="ctr">
              <a:solidFill>
                <a:schemeClr val="tx1"/>
              </a:solidFill>
              <a:round/>
              <a:headEnd/>
              <a:tailEnd/>
            </a:ln>
          </p:spPr>
          <p:txBody>
            <a:bodyPr wrap="none">
              <a:spAutoFit/>
            </a:bodyPr>
            <a:lstStyle/>
            <a:p>
              <a:endParaRPr lang="zh-CN" altLang="en-US"/>
            </a:p>
          </p:txBody>
        </p:sp>
        <p:sp>
          <p:nvSpPr>
            <p:cNvPr id="16" name="TextBox 15"/>
            <p:cNvSpPr txBox="1"/>
            <p:nvPr/>
          </p:nvSpPr>
          <p:spPr>
            <a:xfrm>
              <a:off x="4191000" y="5943600"/>
              <a:ext cx="2173288" cy="338138"/>
            </a:xfrm>
            <a:prstGeom prst="rect">
              <a:avLst/>
            </a:prstGeom>
            <a:noFill/>
          </p:spPr>
          <p:txBody>
            <a:bodyPr wrap="none">
              <a:spAutoFit/>
            </a:bodyPr>
            <a:lstStyle/>
            <a:p>
              <a:pPr>
                <a:defRPr/>
              </a:pPr>
              <a:r>
                <a:rPr lang="en-US" altLang="zh-CN" sz="1600" dirty="0"/>
                <a:t>(</a:t>
              </a:r>
              <a:r>
                <a:rPr lang="en-US" altLang="zh-CN" sz="1600" i="1" dirty="0">
                  <a:latin typeface="+mj-lt"/>
                </a:rPr>
                <a:t>K</a:t>
              </a:r>
              <a:r>
                <a:rPr lang="en-US" altLang="zh-CN" sz="1600" dirty="0"/>
                <a:t>: kinematic factor)</a:t>
              </a:r>
              <a:endParaRPr lang="zh-CN" altLang="en-US" sz="1600" dirty="0"/>
            </a:p>
          </p:txBody>
        </p:sp>
      </p:grpSp>
      <p:pic>
        <p:nvPicPr>
          <p:cNvPr id="29709" name="Object 6"/>
          <p:cNvPicPr>
            <a:picLocks noChangeAspect="1" noChangeArrowheads="1"/>
          </p:cNvPicPr>
          <p:nvPr/>
        </p:nvPicPr>
        <p:blipFill>
          <a:blip r:embed="rId6" cstate="print"/>
          <a:srcRect/>
          <a:stretch>
            <a:fillRect/>
          </a:stretch>
        </p:blipFill>
        <p:spPr bwMode="auto">
          <a:xfrm>
            <a:off x="914400" y="5105400"/>
            <a:ext cx="2630488" cy="704850"/>
          </a:xfrm>
          <a:prstGeom prst="rect">
            <a:avLst/>
          </a:prstGeom>
          <a:noFill/>
          <a:ln w="9525">
            <a:noFill/>
            <a:miter lim="800000"/>
            <a:headEnd/>
            <a:tailEnd/>
          </a:ln>
        </p:spPr>
      </p:pic>
      <p:pic>
        <p:nvPicPr>
          <p:cNvPr id="29710" name="Picture 18" descr="dipole.png"/>
          <p:cNvPicPr>
            <a:picLocks noChangeAspect="1"/>
          </p:cNvPicPr>
          <p:nvPr/>
        </p:nvPicPr>
        <p:blipFill>
          <a:blip r:embed="rId7" cstate="print"/>
          <a:srcRect/>
          <a:stretch>
            <a:fillRect/>
          </a:stretch>
        </p:blipFill>
        <p:spPr bwMode="auto">
          <a:xfrm>
            <a:off x="5334000" y="914400"/>
            <a:ext cx="2868613" cy="1651000"/>
          </a:xfrm>
          <a:prstGeom prst="rect">
            <a:avLst/>
          </a:prstGeom>
          <a:noFill/>
          <a:ln w="9525">
            <a:noFill/>
            <a:miter lim="800000"/>
            <a:headEnd/>
            <a:tailEnd/>
          </a:ln>
        </p:spPr>
      </p:pic>
      <p:pic>
        <p:nvPicPr>
          <p:cNvPr id="29711" name="Picture 19" descr="hdiff.png"/>
          <p:cNvPicPr>
            <a:picLocks noChangeAspect="1"/>
          </p:cNvPicPr>
          <p:nvPr/>
        </p:nvPicPr>
        <p:blipFill>
          <a:blip r:embed="rId8" cstate="print"/>
          <a:srcRect/>
          <a:stretch>
            <a:fillRect/>
          </a:stretch>
        </p:blipFill>
        <p:spPr bwMode="auto">
          <a:xfrm>
            <a:off x="4800600" y="3527425"/>
            <a:ext cx="3905250" cy="2644775"/>
          </a:xfrm>
          <a:prstGeom prst="rect">
            <a:avLst/>
          </a:prstGeom>
          <a:noFill/>
          <a:ln w="9525">
            <a:noFill/>
            <a:miter lim="800000"/>
            <a:headEnd/>
            <a:tailEnd/>
          </a:ln>
        </p:spPr>
      </p:pic>
      <p:pic>
        <p:nvPicPr>
          <p:cNvPr id="21" name="Picture 20" descr="hdiff_in.png"/>
          <p:cNvPicPr>
            <a:picLocks noChangeAspect="1"/>
          </p:cNvPicPr>
          <p:nvPr/>
        </p:nvPicPr>
        <p:blipFill>
          <a:blip r:embed="rId9" cstate="print"/>
          <a:srcRect/>
          <a:stretch>
            <a:fillRect/>
          </a:stretch>
        </p:blipFill>
        <p:spPr bwMode="auto">
          <a:xfrm>
            <a:off x="6324600" y="4648200"/>
            <a:ext cx="1657350" cy="15970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C3E36BC5-EA95-4246-82D1-745827962503}" type="slidenum">
              <a:rPr lang="en-US" altLang="zh-CN"/>
              <a:pPr>
                <a:defRPr/>
              </a:pPr>
              <a:t>12</a:t>
            </a:fld>
            <a:endParaRPr lang="en-US" altLang="zh-CN"/>
          </a:p>
        </p:txBody>
      </p:sp>
      <p:sp>
        <p:nvSpPr>
          <p:cNvPr id="6150" name="TextBox 1"/>
          <p:cNvSpPr txBox="1">
            <a:spLocks noChangeArrowheads="1"/>
          </p:cNvSpPr>
          <p:nvPr/>
        </p:nvSpPr>
        <p:spPr bwMode="auto">
          <a:xfrm>
            <a:off x="2714625" y="331788"/>
            <a:ext cx="3714750" cy="430212"/>
          </a:xfrm>
          <a:prstGeom prst="rect">
            <a:avLst/>
          </a:prstGeom>
          <a:noFill/>
          <a:ln w="9525">
            <a:noFill/>
            <a:miter lim="800000"/>
            <a:headEnd/>
            <a:tailEnd/>
          </a:ln>
        </p:spPr>
        <p:txBody>
          <a:bodyPr wrap="none">
            <a:spAutoFit/>
          </a:bodyPr>
          <a:lstStyle/>
          <a:p>
            <a:pPr>
              <a:defRPr/>
            </a:pPr>
            <a:r>
              <a:rPr lang="en-US" altLang="zh-CN" sz="2200" b="1" dirty="0">
                <a:solidFill>
                  <a:schemeClr val="accent2">
                    <a:lumMod val="75000"/>
                  </a:schemeClr>
                </a:solidFill>
                <a:latin typeface="Times New Roman" pitchFamily="18" charset="0"/>
                <a:cs typeface="Times New Roman" pitchFamily="18" charset="0"/>
              </a:rPr>
              <a:t>Maximum likelihood Method</a:t>
            </a:r>
            <a:endParaRPr lang="zh-CN" altLang="en-US" sz="2200" b="1" dirty="0">
              <a:solidFill>
                <a:schemeClr val="accent2">
                  <a:lumMod val="75000"/>
                </a:schemeClr>
              </a:solidFill>
              <a:latin typeface="Times New Roman" pitchFamily="18" charset="0"/>
              <a:cs typeface="Times New Roman" pitchFamily="18" charset="0"/>
            </a:endParaRPr>
          </a:p>
        </p:txBody>
      </p:sp>
      <p:sp>
        <p:nvSpPr>
          <p:cNvPr id="30724" name="TextBox 3"/>
          <p:cNvSpPr txBox="1">
            <a:spLocks noChangeArrowheads="1"/>
          </p:cNvSpPr>
          <p:nvPr/>
        </p:nvSpPr>
        <p:spPr bwMode="auto">
          <a:xfrm>
            <a:off x="609600" y="885825"/>
            <a:ext cx="7848600" cy="1323975"/>
          </a:xfrm>
          <a:prstGeom prst="rect">
            <a:avLst/>
          </a:prstGeom>
          <a:noFill/>
          <a:ln w="9525">
            <a:noFill/>
            <a:miter lim="800000"/>
            <a:headEnd/>
            <a:tailEnd/>
          </a:ln>
        </p:spPr>
        <p:txBody>
          <a:bodyPr>
            <a:spAutoFit/>
          </a:bodyPr>
          <a:lstStyle/>
          <a:p>
            <a:pPr>
              <a:buFont typeface="Arial" charset="0"/>
              <a:buChar char="•"/>
            </a:pPr>
            <a:r>
              <a:rPr lang="en-US" altLang="zh-CN" sz="1600">
                <a:latin typeface="Times New Roman" pitchFamily="18" charset="0"/>
                <a:cs typeface="Times New Roman" pitchFamily="18" charset="0"/>
              </a:rPr>
              <a:t> Dipole approximation too simple: dipole fringe field, quadrupoles, misalignment…</a:t>
            </a:r>
          </a:p>
          <a:p>
            <a:pPr>
              <a:buFont typeface="Arial" charset="0"/>
              <a:buChar char="•"/>
            </a:pPr>
            <a:r>
              <a:rPr lang="en-US" altLang="zh-CN" sz="1600">
                <a:latin typeface="Times New Roman" pitchFamily="18" charset="0"/>
                <a:cs typeface="Times New Roman" pitchFamily="18" charset="0"/>
              </a:rPr>
              <a:t> Full spin precession by COSY:</a:t>
            </a:r>
          </a:p>
          <a:p>
            <a:pPr lvl="1">
              <a:buFont typeface="Arial" charset="0"/>
              <a:buChar char="•"/>
            </a:pPr>
            <a:r>
              <a:rPr lang="en-US" altLang="zh-CN" sz="1600">
                <a:latin typeface="Times New Roman" pitchFamily="18" charset="0"/>
                <a:cs typeface="Times New Roman" pitchFamily="18" charset="0"/>
              </a:rPr>
              <a:t> differential algebra-based.</a:t>
            </a:r>
          </a:p>
          <a:p>
            <a:pPr lvl="1">
              <a:buFont typeface="Arial" charset="0"/>
              <a:buChar char="•"/>
            </a:pPr>
            <a:r>
              <a:rPr lang="en-US" altLang="zh-CN" sz="1600">
                <a:latin typeface="Times New Roman" pitchFamily="18" charset="0"/>
                <a:cs typeface="Times New Roman" pitchFamily="18" charset="0"/>
              </a:rPr>
              <a:t> defines the geometry and related setup of the transport system.</a:t>
            </a:r>
          </a:p>
          <a:p>
            <a:pPr lvl="1">
              <a:buFont typeface="Arial" charset="0"/>
              <a:buChar char="•"/>
            </a:pPr>
            <a:r>
              <a:rPr lang="en-US" altLang="zh-CN" sz="1600">
                <a:latin typeface="Times New Roman" pitchFamily="18" charset="0"/>
                <a:cs typeface="Times New Roman" pitchFamily="18" charset="0"/>
              </a:rPr>
              <a:t> quadrupole alignment study in 2001.</a:t>
            </a:r>
            <a:endParaRPr lang="zh-CN" altLang="en-US" sz="1600">
              <a:latin typeface="Times New Roman" pitchFamily="18" charset="0"/>
              <a:cs typeface="Times New Roman" pitchFamily="18" charset="0"/>
            </a:endParaRPr>
          </a:p>
        </p:txBody>
      </p:sp>
      <p:pic>
        <p:nvPicPr>
          <p:cNvPr id="30725" name="Object 2"/>
          <p:cNvPicPr>
            <a:picLocks noChangeAspect="1" noChangeArrowheads="1"/>
          </p:cNvPicPr>
          <p:nvPr/>
        </p:nvPicPr>
        <p:blipFill>
          <a:blip r:embed="rId3" cstate="print"/>
          <a:srcRect/>
          <a:stretch>
            <a:fillRect/>
          </a:stretch>
        </p:blipFill>
        <p:spPr bwMode="auto">
          <a:xfrm>
            <a:off x="2552700" y="2198688"/>
            <a:ext cx="3154363" cy="1143000"/>
          </a:xfrm>
          <a:prstGeom prst="rect">
            <a:avLst/>
          </a:prstGeom>
          <a:noFill/>
          <a:ln w="9525">
            <a:noFill/>
            <a:miter lim="800000"/>
            <a:headEnd/>
            <a:tailEnd/>
          </a:ln>
        </p:spPr>
      </p:pic>
      <p:sp>
        <p:nvSpPr>
          <p:cNvPr id="30726" name="TextBox 6"/>
          <p:cNvSpPr txBox="1">
            <a:spLocks noChangeArrowheads="1"/>
          </p:cNvSpPr>
          <p:nvPr/>
        </p:nvSpPr>
        <p:spPr bwMode="auto">
          <a:xfrm>
            <a:off x="5943600" y="2557463"/>
            <a:ext cx="1858963" cy="338137"/>
          </a:xfrm>
          <a:prstGeom prst="rect">
            <a:avLst/>
          </a:prstGeom>
          <a:noFill/>
          <a:ln w="9525">
            <a:noFill/>
            <a:miter lim="800000"/>
            <a:headEnd/>
            <a:tailEnd/>
          </a:ln>
        </p:spPr>
        <p:txBody>
          <a:bodyPr wrap="none">
            <a:spAutoFit/>
          </a:bodyPr>
          <a:lstStyle/>
          <a:p>
            <a:r>
              <a:rPr lang="en-US" altLang="zh-CN" sz="1600" u="sng">
                <a:solidFill>
                  <a:srgbClr val="00B050"/>
                </a:solidFill>
              </a:rPr>
              <a:t>Scattering frame</a:t>
            </a:r>
            <a:endParaRPr lang="zh-CN" altLang="en-US" sz="1600" u="sng">
              <a:solidFill>
                <a:srgbClr val="00B050"/>
              </a:solidFill>
            </a:endParaRPr>
          </a:p>
        </p:txBody>
      </p:sp>
      <p:sp>
        <p:nvSpPr>
          <p:cNvPr id="30727" name="TextBox 7"/>
          <p:cNvSpPr txBox="1">
            <a:spLocks noChangeArrowheads="1"/>
          </p:cNvSpPr>
          <p:nvPr/>
        </p:nvSpPr>
        <p:spPr bwMode="auto">
          <a:xfrm>
            <a:off x="990600" y="2557463"/>
            <a:ext cx="1236663" cy="338137"/>
          </a:xfrm>
          <a:prstGeom prst="rect">
            <a:avLst/>
          </a:prstGeom>
          <a:noFill/>
          <a:ln w="9525">
            <a:noFill/>
            <a:miter lim="800000"/>
            <a:headEnd/>
            <a:tailEnd/>
          </a:ln>
        </p:spPr>
        <p:txBody>
          <a:bodyPr wrap="none">
            <a:spAutoFit/>
          </a:bodyPr>
          <a:lstStyle/>
          <a:p>
            <a:r>
              <a:rPr lang="en-US" altLang="zh-CN" sz="1600" u="sng">
                <a:solidFill>
                  <a:srgbClr val="7030A0"/>
                </a:solidFill>
              </a:rPr>
              <a:t>Focal plane</a:t>
            </a:r>
            <a:endParaRPr lang="zh-CN" altLang="en-US" sz="1600" u="sng">
              <a:solidFill>
                <a:srgbClr val="7030A0"/>
              </a:solidFill>
            </a:endParaRPr>
          </a:p>
        </p:txBody>
      </p:sp>
      <p:pic>
        <p:nvPicPr>
          <p:cNvPr id="30728" name="Object 3"/>
          <p:cNvPicPr>
            <a:picLocks noChangeAspect="1" noChangeArrowheads="1"/>
          </p:cNvPicPr>
          <p:nvPr/>
        </p:nvPicPr>
        <p:blipFill>
          <a:blip r:embed="rId4" cstate="print"/>
          <a:srcRect/>
          <a:stretch>
            <a:fillRect/>
          </a:stretch>
        </p:blipFill>
        <p:spPr bwMode="auto">
          <a:xfrm>
            <a:off x="2819400" y="3417888"/>
            <a:ext cx="2743200" cy="544512"/>
          </a:xfrm>
          <a:prstGeom prst="rect">
            <a:avLst/>
          </a:prstGeom>
          <a:noFill/>
          <a:ln w="9525">
            <a:noFill/>
            <a:miter lim="800000"/>
            <a:headEnd/>
            <a:tailEnd/>
          </a:ln>
        </p:spPr>
      </p:pic>
      <p:sp>
        <p:nvSpPr>
          <p:cNvPr id="30729" name="TextBox 10"/>
          <p:cNvSpPr txBox="1">
            <a:spLocks noChangeArrowheads="1"/>
          </p:cNvSpPr>
          <p:nvPr/>
        </p:nvSpPr>
        <p:spPr bwMode="auto">
          <a:xfrm>
            <a:off x="609600" y="3962400"/>
            <a:ext cx="7696200" cy="584200"/>
          </a:xfrm>
          <a:prstGeom prst="rect">
            <a:avLst/>
          </a:prstGeom>
          <a:noFill/>
          <a:ln w="9525">
            <a:noFill/>
            <a:miter lim="800000"/>
            <a:headEnd/>
            <a:tailEnd/>
          </a:ln>
        </p:spPr>
        <p:txBody>
          <a:bodyPr>
            <a:spAutoFit/>
          </a:bodyPr>
          <a:lstStyle/>
          <a:p>
            <a:pPr>
              <a:buFont typeface="Arial" charset="0"/>
              <a:buChar char="•"/>
            </a:pPr>
            <a:r>
              <a:rPr lang="en-US" altLang="zh-CN" sz="1600">
                <a:latin typeface="Times New Roman" pitchFamily="18" charset="0"/>
                <a:cs typeface="Times New Roman" pitchFamily="18" charset="0"/>
              </a:rPr>
              <a:t> Extract target polarization components by maximizing the product of all the individual probabilities:</a:t>
            </a:r>
            <a:endParaRPr lang="zh-CN" altLang="en-US" sz="1600">
              <a:latin typeface="Times New Roman" pitchFamily="18" charset="0"/>
              <a:cs typeface="Times New Roman" pitchFamily="18" charset="0"/>
            </a:endParaRPr>
          </a:p>
        </p:txBody>
      </p:sp>
      <p:pic>
        <p:nvPicPr>
          <p:cNvPr id="30730" name="Picture 11"/>
          <p:cNvPicPr>
            <a:picLocks noChangeAspect="1" noChangeArrowheads="1"/>
          </p:cNvPicPr>
          <p:nvPr/>
        </p:nvPicPr>
        <p:blipFill>
          <a:blip r:embed="rId5" cstate="print"/>
          <a:srcRect/>
          <a:stretch>
            <a:fillRect/>
          </a:stretch>
        </p:blipFill>
        <p:spPr bwMode="auto">
          <a:xfrm>
            <a:off x="1295400" y="4495800"/>
            <a:ext cx="6596063" cy="939800"/>
          </a:xfrm>
          <a:prstGeom prst="rect">
            <a:avLst/>
          </a:prstGeom>
          <a:noFill/>
          <a:ln w="9525">
            <a:noFill/>
            <a:miter lim="800000"/>
            <a:headEnd/>
            <a:tailEnd/>
          </a:ln>
        </p:spPr>
      </p:pic>
      <p:grpSp>
        <p:nvGrpSpPr>
          <p:cNvPr id="30731" name="Group 16"/>
          <p:cNvGrpSpPr>
            <a:grpSpLocks/>
          </p:cNvGrpSpPr>
          <p:nvPr/>
        </p:nvGrpSpPr>
        <p:grpSpPr bwMode="auto">
          <a:xfrm>
            <a:off x="1560513" y="5562600"/>
            <a:ext cx="5830887" cy="728663"/>
            <a:chOff x="1371600" y="5562601"/>
            <a:chExt cx="5831547" cy="728048"/>
          </a:xfrm>
        </p:grpSpPr>
        <p:sp>
          <p:nvSpPr>
            <p:cNvPr id="30735" name="Right Arrow 11"/>
            <p:cNvSpPr>
              <a:spLocks noChangeArrowheads="1"/>
            </p:cNvSpPr>
            <p:nvPr/>
          </p:nvSpPr>
          <p:spPr bwMode="auto">
            <a:xfrm>
              <a:off x="3886200" y="5867400"/>
              <a:ext cx="457205" cy="152400"/>
            </a:xfrm>
            <a:prstGeom prst="rightArrow">
              <a:avLst>
                <a:gd name="adj1" fmla="val 50000"/>
                <a:gd name="adj2" fmla="val 50001"/>
              </a:avLst>
            </a:prstGeom>
            <a:solidFill>
              <a:srgbClr val="00B050"/>
            </a:solidFill>
            <a:ln w="9525" algn="ctr">
              <a:solidFill>
                <a:schemeClr val="tx1"/>
              </a:solidFill>
              <a:round/>
              <a:headEnd/>
              <a:tailEnd/>
            </a:ln>
          </p:spPr>
          <p:txBody>
            <a:bodyPr wrap="none">
              <a:spAutoFit/>
            </a:bodyPr>
            <a:lstStyle/>
            <a:p>
              <a:endParaRPr lang="zh-CN" altLang="en-US"/>
            </a:p>
          </p:txBody>
        </p:sp>
        <p:sp>
          <p:nvSpPr>
            <p:cNvPr id="30736" name="Right Arrow 11"/>
            <p:cNvSpPr>
              <a:spLocks noChangeArrowheads="1"/>
            </p:cNvSpPr>
            <p:nvPr/>
          </p:nvSpPr>
          <p:spPr bwMode="auto">
            <a:xfrm>
              <a:off x="5867400" y="5867400"/>
              <a:ext cx="457205" cy="152400"/>
            </a:xfrm>
            <a:prstGeom prst="rightArrow">
              <a:avLst>
                <a:gd name="adj1" fmla="val 50000"/>
                <a:gd name="adj2" fmla="val 50001"/>
              </a:avLst>
            </a:prstGeom>
            <a:solidFill>
              <a:srgbClr val="00B050"/>
            </a:solidFill>
            <a:ln w="9525" algn="ctr">
              <a:solidFill>
                <a:schemeClr val="tx1"/>
              </a:solidFill>
              <a:round/>
              <a:headEnd/>
              <a:tailEnd/>
            </a:ln>
          </p:spPr>
          <p:txBody>
            <a:bodyPr wrap="none">
              <a:spAutoFit/>
            </a:bodyPr>
            <a:lstStyle/>
            <a:p>
              <a:endParaRPr lang="zh-CN" altLang="en-US"/>
            </a:p>
          </p:txBody>
        </p:sp>
      </p:grpSp>
      <p:pic>
        <p:nvPicPr>
          <p:cNvPr id="30732" name="Picture 12"/>
          <p:cNvPicPr>
            <a:picLocks noChangeAspect="1" noChangeArrowheads="1"/>
          </p:cNvPicPr>
          <p:nvPr/>
        </p:nvPicPr>
        <p:blipFill>
          <a:blip r:embed="rId6" cstate="print"/>
          <a:srcRect/>
          <a:stretch>
            <a:fillRect/>
          </a:stretch>
        </p:blipFill>
        <p:spPr bwMode="auto">
          <a:xfrm>
            <a:off x="1560513" y="5638800"/>
            <a:ext cx="2362200" cy="652463"/>
          </a:xfrm>
          <a:prstGeom prst="rect">
            <a:avLst/>
          </a:prstGeom>
          <a:noFill/>
          <a:ln w="9525">
            <a:noFill/>
            <a:miter lim="800000"/>
            <a:headEnd/>
            <a:tailEnd/>
          </a:ln>
        </p:spPr>
      </p:pic>
      <p:pic>
        <p:nvPicPr>
          <p:cNvPr id="30733" name="Object 6"/>
          <p:cNvPicPr>
            <a:picLocks noChangeAspect="1" noChangeArrowheads="1"/>
          </p:cNvPicPr>
          <p:nvPr/>
        </p:nvPicPr>
        <p:blipFill>
          <a:blip r:embed="rId7" cstate="print"/>
          <a:srcRect/>
          <a:stretch>
            <a:fillRect/>
          </a:stretch>
        </p:blipFill>
        <p:spPr bwMode="auto">
          <a:xfrm>
            <a:off x="4684713" y="5740400"/>
            <a:ext cx="1295400" cy="431800"/>
          </a:xfrm>
          <a:prstGeom prst="rect">
            <a:avLst/>
          </a:prstGeom>
          <a:noFill/>
          <a:ln w="9525">
            <a:noFill/>
            <a:miter lim="800000"/>
            <a:headEnd/>
            <a:tailEnd/>
          </a:ln>
        </p:spPr>
      </p:pic>
      <p:pic>
        <p:nvPicPr>
          <p:cNvPr id="30734" name="Object 8"/>
          <p:cNvPicPr>
            <a:picLocks noChangeAspect="1" noChangeArrowheads="1"/>
          </p:cNvPicPr>
          <p:nvPr/>
        </p:nvPicPr>
        <p:blipFill>
          <a:blip r:embed="rId8" cstate="print"/>
          <a:srcRect/>
          <a:stretch>
            <a:fillRect/>
          </a:stretch>
        </p:blipFill>
        <p:spPr bwMode="auto">
          <a:xfrm>
            <a:off x="6665913" y="5562600"/>
            <a:ext cx="725487" cy="68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34D2B32-23EC-4F01-8D46-1C5A09B4531F}" type="slidenum">
              <a:rPr lang="en-US" altLang="zh-CN"/>
              <a:pPr>
                <a:defRPr/>
              </a:pPr>
              <a:t>13</a:t>
            </a:fld>
            <a:endParaRPr lang="en-US" altLang="zh-CN"/>
          </a:p>
        </p:txBody>
      </p:sp>
      <p:sp>
        <p:nvSpPr>
          <p:cNvPr id="30723" name="TextBox 1"/>
          <p:cNvSpPr txBox="1">
            <a:spLocks noChangeArrowheads="1"/>
          </p:cNvSpPr>
          <p:nvPr/>
        </p:nvSpPr>
        <p:spPr bwMode="auto">
          <a:xfrm>
            <a:off x="3084513" y="331788"/>
            <a:ext cx="2974975" cy="430212"/>
          </a:xfrm>
          <a:prstGeom prst="rect">
            <a:avLst/>
          </a:prstGeom>
          <a:noFill/>
          <a:ln w="9525">
            <a:noFill/>
            <a:miter lim="800000"/>
            <a:headEnd/>
            <a:tailEnd/>
          </a:ln>
        </p:spPr>
        <p:txBody>
          <a:bodyPr wrap="none">
            <a:spAutoFit/>
          </a:bodyPr>
          <a:lstStyle/>
          <a:p>
            <a:pPr>
              <a:defRPr/>
            </a:pPr>
            <a:r>
              <a:rPr lang="en-US" altLang="zh-CN" sz="2200" b="1" dirty="0">
                <a:solidFill>
                  <a:schemeClr val="accent2">
                    <a:lumMod val="75000"/>
                  </a:schemeClr>
                </a:solidFill>
                <a:latin typeface="Times New Roman" pitchFamily="18" charset="0"/>
                <a:cs typeface="Times New Roman" pitchFamily="18" charset="0"/>
              </a:rPr>
              <a:t>Spin Transport in HRS</a:t>
            </a:r>
            <a:endParaRPr lang="zh-CN" altLang="en-US" sz="2200" b="1" dirty="0">
              <a:solidFill>
                <a:schemeClr val="accent2">
                  <a:lumMod val="75000"/>
                </a:schemeClr>
              </a:solidFill>
              <a:latin typeface="Times New Roman" pitchFamily="18" charset="0"/>
              <a:cs typeface="Times New Roman" pitchFamily="18" charset="0"/>
            </a:endParaRPr>
          </a:p>
        </p:txBody>
      </p:sp>
      <p:pic>
        <p:nvPicPr>
          <p:cNvPr id="19" name="Picture 18" descr="k7_dpbin.png"/>
          <p:cNvPicPr>
            <a:picLocks noChangeAspect="1"/>
          </p:cNvPicPr>
          <p:nvPr/>
        </p:nvPicPr>
        <p:blipFill>
          <a:blip r:embed="rId2" cstate="print"/>
          <a:stretch>
            <a:fillRect/>
          </a:stretch>
        </p:blipFill>
        <p:spPr>
          <a:xfrm>
            <a:off x="762000" y="990600"/>
            <a:ext cx="3600000" cy="2585143"/>
          </a:xfrm>
          <a:prstGeom prst="rect">
            <a:avLst/>
          </a:prstGeom>
        </p:spPr>
      </p:pic>
      <p:pic>
        <p:nvPicPr>
          <p:cNvPr id="20" name="Picture 19" descr="k7_phbin.png"/>
          <p:cNvPicPr>
            <a:picLocks noChangeAspect="1"/>
          </p:cNvPicPr>
          <p:nvPr/>
        </p:nvPicPr>
        <p:blipFill>
          <a:blip r:embed="rId3" cstate="print"/>
          <a:stretch>
            <a:fillRect/>
          </a:stretch>
        </p:blipFill>
        <p:spPr>
          <a:xfrm>
            <a:off x="4953000" y="990600"/>
            <a:ext cx="3600000" cy="2585143"/>
          </a:xfrm>
          <a:prstGeom prst="rect">
            <a:avLst/>
          </a:prstGeom>
        </p:spPr>
      </p:pic>
      <p:pic>
        <p:nvPicPr>
          <p:cNvPr id="21" name="Picture 20" descr="k7_thbin.png"/>
          <p:cNvPicPr>
            <a:picLocks noChangeAspect="1"/>
          </p:cNvPicPr>
          <p:nvPr/>
        </p:nvPicPr>
        <p:blipFill>
          <a:blip r:embed="rId4" cstate="print"/>
          <a:stretch>
            <a:fillRect/>
          </a:stretch>
        </p:blipFill>
        <p:spPr>
          <a:xfrm>
            <a:off x="762000" y="3739457"/>
            <a:ext cx="3600000" cy="2585143"/>
          </a:xfrm>
          <a:prstGeom prst="rect">
            <a:avLst/>
          </a:prstGeom>
        </p:spPr>
      </p:pic>
      <p:pic>
        <p:nvPicPr>
          <p:cNvPr id="22" name="Picture 21" descr="k7_ybin.png"/>
          <p:cNvPicPr>
            <a:picLocks noChangeAspect="1"/>
          </p:cNvPicPr>
          <p:nvPr/>
        </p:nvPicPr>
        <p:blipFill>
          <a:blip r:embed="rId5" cstate="print"/>
          <a:stretch>
            <a:fillRect/>
          </a:stretch>
        </p:blipFill>
        <p:spPr>
          <a:xfrm>
            <a:off x="4953000" y="3739457"/>
            <a:ext cx="3600000" cy="2585143"/>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8949844-7E75-465E-A310-35EA8DC373AF}" type="slidenum">
              <a:rPr lang="en-US" altLang="zh-CN"/>
              <a:pPr>
                <a:defRPr/>
              </a:pPr>
              <a:t>14</a:t>
            </a:fld>
            <a:endParaRPr lang="en-US" altLang="zh-CN"/>
          </a:p>
        </p:txBody>
      </p:sp>
      <p:sp>
        <p:nvSpPr>
          <p:cNvPr id="32771" name="TextBox 1"/>
          <p:cNvSpPr txBox="1">
            <a:spLocks noChangeArrowheads="1"/>
          </p:cNvSpPr>
          <p:nvPr/>
        </p:nvSpPr>
        <p:spPr bwMode="auto">
          <a:xfrm>
            <a:off x="3219450" y="304800"/>
            <a:ext cx="2419350" cy="430213"/>
          </a:xfrm>
          <a:prstGeom prst="rect">
            <a:avLst/>
          </a:prstGeom>
          <a:noFill/>
          <a:ln w="9525">
            <a:noFill/>
            <a:miter lim="800000"/>
            <a:headEnd/>
            <a:tailEnd/>
          </a:ln>
        </p:spPr>
        <p:txBody>
          <a:bodyPr wrap="none">
            <a:spAutoFit/>
          </a:bodyPr>
          <a:lstStyle/>
          <a:p>
            <a:pPr>
              <a:defRPr/>
            </a:pPr>
            <a:r>
              <a:rPr lang="en-US" altLang="zh-CN" sz="2200" b="1" dirty="0">
                <a:solidFill>
                  <a:schemeClr val="accent2">
                    <a:lumMod val="75000"/>
                  </a:schemeClr>
                </a:solidFill>
                <a:latin typeface="Times New Roman" pitchFamily="18" charset="0"/>
                <a:cs typeface="Times New Roman" pitchFamily="18" charset="0"/>
              </a:rPr>
              <a:t>Systematic Budget</a:t>
            </a:r>
            <a:endParaRPr lang="zh-CN" altLang="en-US" sz="2200" b="1" dirty="0">
              <a:solidFill>
                <a:schemeClr val="accent2">
                  <a:lumMod val="75000"/>
                </a:schemeClr>
              </a:solidFill>
              <a:latin typeface="Times New Roman" pitchFamily="18" charset="0"/>
              <a:cs typeface="Times New Roman" pitchFamily="18" charset="0"/>
            </a:endParaRPr>
          </a:p>
        </p:txBody>
      </p:sp>
      <p:sp>
        <p:nvSpPr>
          <p:cNvPr id="33796" name="TextBox 3"/>
          <p:cNvSpPr txBox="1">
            <a:spLocks noChangeArrowheads="1"/>
          </p:cNvSpPr>
          <p:nvPr/>
        </p:nvSpPr>
        <p:spPr bwMode="auto">
          <a:xfrm>
            <a:off x="990600" y="990600"/>
            <a:ext cx="6858000" cy="369332"/>
          </a:xfrm>
          <a:prstGeom prst="rect">
            <a:avLst/>
          </a:prstGeom>
          <a:noFill/>
          <a:ln w="9525">
            <a:noFill/>
            <a:miter lim="800000"/>
            <a:headEnd/>
            <a:tailEnd/>
          </a:ln>
        </p:spPr>
        <p:txBody>
          <a:bodyPr wrap="square">
            <a:spAutoFit/>
          </a:bodyPr>
          <a:lstStyle/>
          <a:p>
            <a:pPr>
              <a:buFont typeface="Arial" charset="0"/>
              <a:buChar char="•"/>
            </a:pPr>
            <a:r>
              <a:rPr lang="en-US" altLang="zh-CN" sz="1800" dirty="0">
                <a:solidFill>
                  <a:schemeClr val="tx1"/>
                </a:solidFill>
                <a:latin typeface="Times New Roman" pitchFamily="18" charset="0"/>
                <a:cs typeface="Times New Roman" pitchFamily="18" charset="0"/>
              </a:rPr>
              <a:t> </a:t>
            </a:r>
            <a:r>
              <a:rPr lang="en-US" altLang="zh-CN" sz="1800" dirty="0" smtClean="0">
                <a:solidFill>
                  <a:schemeClr val="tx1"/>
                </a:solidFill>
                <a:latin typeface="Times New Roman" pitchFamily="18" charset="0"/>
                <a:cs typeface="Times New Roman" pitchFamily="18" charset="0"/>
              </a:rPr>
              <a:t>Dominated by  spin </a:t>
            </a:r>
            <a:r>
              <a:rPr lang="en-US" altLang="zh-CN" sz="1800" dirty="0">
                <a:solidFill>
                  <a:schemeClr val="tx1"/>
                </a:solidFill>
                <a:latin typeface="Times New Roman" pitchFamily="18" charset="0"/>
                <a:cs typeface="Times New Roman" pitchFamily="18" charset="0"/>
              </a:rPr>
              <a:t>transport: OPTICS and </a:t>
            </a:r>
            <a:r>
              <a:rPr lang="en-US" altLang="zh-CN" sz="1800" dirty="0" smtClean="0">
                <a:solidFill>
                  <a:schemeClr val="tx1"/>
                </a:solidFill>
                <a:latin typeface="Times New Roman" pitchFamily="18" charset="0"/>
                <a:cs typeface="Times New Roman" pitchFamily="18" charset="0"/>
              </a:rPr>
              <a:t>COSY model </a:t>
            </a:r>
            <a:r>
              <a:rPr lang="en-US" altLang="zh-CN" sz="1800" dirty="0">
                <a:solidFill>
                  <a:schemeClr val="tx1"/>
                </a:solidFill>
                <a:latin typeface="Times New Roman" pitchFamily="18" charset="0"/>
                <a:cs typeface="Times New Roman" pitchFamily="18" charset="0"/>
              </a:rPr>
              <a:t>(</a:t>
            </a:r>
            <a:r>
              <a:rPr lang="en-US" altLang="zh-CN" sz="1800" dirty="0">
                <a:solidFill>
                  <a:srgbClr val="FF0000"/>
                </a:solidFill>
                <a:latin typeface="Times New Roman" pitchFamily="18" charset="0"/>
                <a:cs typeface="Times New Roman" pitchFamily="18" charset="0"/>
              </a:rPr>
              <a:t>0.7 ~ 1.2</a:t>
            </a:r>
            <a:r>
              <a:rPr lang="en-US" altLang="zh-CN" sz="1800" dirty="0">
                <a:solidFill>
                  <a:schemeClr val="tx1"/>
                </a:solidFill>
                <a:latin typeface="Times New Roman" pitchFamily="18" charset="0"/>
                <a:cs typeface="Times New Roman" pitchFamily="18" charset="0"/>
              </a:rPr>
              <a:t> </a:t>
            </a:r>
            <a:r>
              <a:rPr lang="en-US" altLang="zh-CN" sz="1800" dirty="0" smtClean="0">
                <a:solidFill>
                  <a:schemeClr val="tx1"/>
                </a:solidFill>
                <a:latin typeface="Times New Roman" pitchFamily="18" charset="0"/>
                <a:cs typeface="Times New Roman" pitchFamily="18" charset="0"/>
              </a:rPr>
              <a:t>%)</a:t>
            </a:r>
            <a:endParaRPr lang="en-US" altLang="zh-CN" sz="1800" dirty="0">
              <a:solidFill>
                <a:schemeClr val="tx1"/>
              </a:solidFill>
              <a:latin typeface="Times New Roman" pitchFamily="18" charset="0"/>
              <a:cs typeface="Times New Roman" pitchFamily="18" charset="0"/>
            </a:endParaRPr>
          </a:p>
        </p:txBody>
      </p:sp>
      <p:pic>
        <p:nvPicPr>
          <p:cNvPr id="6" name="Picture 5" descr="system_budget.png"/>
          <p:cNvPicPr>
            <a:picLocks noChangeAspect="1"/>
          </p:cNvPicPr>
          <p:nvPr/>
        </p:nvPicPr>
        <p:blipFill>
          <a:blip r:embed="rId2" cstate="print">
            <a:clrChange>
              <a:clrFrom>
                <a:srgbClr val="FFFFFF"/>
              </a:clrFrom>
              <a:clrTo>
                <a:srgbClr val="FFFFFF">
                  <a:alpha val="0"/>
                </a:srgbClr>
              </a:clrTo>
            </a:clrChange>
          </a:blip>
          <a:stretch>
            <a:fillRect/>
          </a:stretch>
        </p:blipFill>
        <p:spPr>
          <a:xfrm>
            <a:off x="1066800" y="1371600"/>
            <a:ext cx="7200000" cy="4877714"/>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86E4E82A-D71E-484D-9042-B46F1AA63884}" type="slidenum">
              <a:rPr lang="en-US" altLang="zh-CN"/>
              <a:pPr>
                <a:defRPr/>
              </a:pPr>
              <a:t>15</a:t>
            </a:fld>
            <a:endParaRPr lang="en-US" altLang="zh-CN"/>
          </a:p>
        </p:txBody>
      </p:sp>
      <p:sp>
        <p:nvSpPr>
          <p:cNvPr id="38916" name="TextBox 1"/>
          <p:cNvSpPr txBox="1">
            <a:spLocks noChangeArrowheads="1"/>
          </p:cNvSpPr>
          <p:nvPr/>
        </p:nvSpPr>
        <p:spPr bwMode="auto">
          <a:xfrm>
            <a:off x="3140075" y="331788"/>
            <a:ext cx="2586038" cy="430212"/>
          </a:xfrm>
          <a:prstGeom prst="rect">
            <a:avLst/>
          </a:prstGeom>
          <a:noFill/>
          <a:ln w="9525">
            <a:noFill/>
            <a:miter lim="800000"/>
            <a:headEnd/>
            <a:tailEnd/>
          </a:ln>
        </p:spPr>
        <p:txBody>
          <a:bodyPr wrap="none">
            <a:spAutoFit/>
          </a:bodyPr>
          <a:lstStyle/>
          <a:p>
            <a:pPr>
              <a:defRPr/>
            </a:pPr>
            <a:r>
              <a:rPr lang="en-US" altLang="zh-CN" sz="2200" b="1" dirty="0">
                <a:solidFill>
                  <a:schemeClr val="accent2">
                    <a:lumMod val="75000"/>
                  </a:schemeClr>
                </a:solidFill>
                <a:latin typeface="Times New Roman" pitchFamily="18" charset="0"/>
                <a:cs typeface="Times New Roman" pitchFamily="18" charset="0"/>
              </a:rPr>
              <a:t>Preliminary Results</a:t>
            </a:r>
            <a:endParaRPr lang="zh-CN" altLang="en-US" sz="2200" b="1" dirty="0">
              <a:solidFill>
                <a:schemeClr val="accent2">
                  <a:lumMod val="75000"/>
                </a:schemeClr>
              </a:solidFill>
              <a:latin typeface="Times New Roman" pitchFamily="18" charset="0"/>
              <a:cs typeface="Times New Roman" pitchFamily="18" charset="0"/>
            </a:endParaRPr>
          </a:p>
        </p:txBody>
      </p:sp>
      <p:sp>
        <p:nvSpPr>
          <p:cNvPr id="34820" name="TextBox 4"/>
          <p:cNvSpPr txBox="1">
            <a:spLocks noChangeArrowheads="1"/>
          </p:cNvSpPr>
          <p:nvPr/>
        </p:nvSpPr>
        <p:spPr bwMode="auto">
          <a:xfrm>
            <a:off x="6172200" y="1362075"/>
            <a:ext cx="2895600" cy="923925"/>
          </a:xfrm>
          <a:prstGeom prst="rect">
            <a:avLst/>
          </a:prstGeom>
          <a:noFill/>
          <a:ln w="9525">
            <a:noFill/>
            <a:miter lim="800000"/>
            <a:headEnd/>
            <a:tailEnd/>
          </a:ln>
        </p:spPr>
        <p:txBody>
          <a:bodyPr>
            <a:spAutoFit/>
          </a:bodyPr>
          <a:lstStyle/>
          <a:p>
            <a:pPr>
              <a:buFont typeface="Arial" charset="0"/>
              <a:buChar char="•"/>
            </a:pPr>
            <a:r>
              <a:rPr lang="en-US" altLang="zh-CN" sz="1800" dirty="0">
                <a:solidFill>
                  <a:schemeClr val="tx1"/>
                </a:solidFill>
                <a:latin typeface="Times New Roman" pitchFamily="18" charset="0"/>
                <a:cs typeface="Times New Roman" pitchFamily="18" charset="0"/>
              </a:rPr>
              <a:t> Smooth slow falling off. A few percent below typical expectations.</a:t>
            </a:r>
          </a:p>
        </p:txBody>
      </p:sp>
      <p:sp>
        <p:nvSpPr>
          <p:cNvPr id="9" name="TextBox 8"/>
          <p:cNvSpPr txBox="1"/>
          <p:nvPr/>
        </p:nvSpPr>
        <p:spPr>
          <a:xfrm>
            <a:off x="762000" y="4970463"/>
            <a:ext cx="7848600" cy="1201737"/>
          </a:xfrm>
          <a:prstGeom prst="rect">
            <a:avLst/>
          </a:prstGeom>
          <a:noFill/>
        </p:spPr>
        <p:txBody>
          <a:bodyPr>
            <a:spAutoFit/>
          </a:bodyPr>
          <a:lstStyle/>
          <a:p>
            <a:pPr>
              <a:buFont typeface="Arial" pitchFamily="34" charset="0"/>
              <a:buChar char="•"/>
              <a:defRPr/>
            </a:pPr>
            <a:r>
              <a:rPr lang="en-US" altLang="zh-CN" sz="1800" b="1" dirty="0">
                <a:latin typeface="Times New Roman" pitchFamily="18" charset="0"/>
                <a:cs typeface="Times New Roman" pitchFamily="18" charset="0"/>
              </a:rPr>
              <a:t> Disagreement with</a:t>
            </a:r>
          </a:p>
          <a:p>
            <a:pPr lvl="1">
              <a:buFont typeface="Arial" pitchFamily="34" charset="0"/>
              <a:buChar char="•"/>
              <a:defRPr/>
            </a:pPr>
            <a:r>
              <a:rPr lang="en-US" altLang="zh-CN" sz="1800" b="1" dirty="0">
                <a:latin typeface="Times New Roman" pitchFamily="18" charset="0"/>
                <a:cs typeface="Times New Roman" pitchFamily="18" charset="0"/>
              </a:rPr>
              <a:t> </a:t>
            </a:r>
            <a:r>
              <a:rPr lang="en-US" altLang="zh-CN" sz="1800" b="1" dirty="0" err="1">
                <a:solidFill>
                  <a:schemeClr val="accent2">
                    <a:lumMod val="50000"/>
                  </a:schemeClr>
                </a:solidFill>
                <a:latin typeface="Times New Roman" pitchFamily="18" charset="0"/>
                <a:cs typeface="Times New Roman" pitchFamily="18" charset="0"/>
              </a:rPr>
              <a:t>GEp</a:t>
            </a:r>
            <a:r>
              <a:rPr lang="en-US" altLang="zh-CN" sz="1800" b="1" dirty="0">
                <a:solidFill>
                  <a:schemeClr val="accent2">
                    <a:lumMod val="50000"/>
                  </a:schemeClr>
                </a:solidFill>
                <a:latin typeface="Times New Roman" pitchFamily="18" charset="0"/>
                <a:cs typeface="Times New Roman" pitchFamily="18" charset="0"/>
              </a:rPr>
              <a:t>-I </a:t>
            </a:r>
            <a:r>
              <a:rPr lang="en-US" altLang="zh-CN" sz="1800" b="1" dirty="0">
                <a:latin typeface="Times New Roman" pitchFamily="18" charset="0"/>
                <a:cs typeface="Times New Roman" pitchFamily="18" charset="0"/>
              </a:rPr>
              <a:t>: </a:t>
            </a:r>
            <a:r>
              <a:rPr lang="en-US" altLang="zh-CN" sz="1800" b="1" dirty="0" smtClean="0">
                <a:latin typeface="Times New Roman" pitchFamily="18" charset="0"/>
                <a:cs typeface="Times New Roman" pitchFamily="18" charset="0"/>
              </a:rPr>
              <a:t>discrepancy investigation </a:t>
            </a:r>
            <a:r>
              <a:rPr lang="en-US" altLang="zh-CN" sz="1800" b="1" dirty="0">
                <a:latin typeface="Times New Roman" pitchFamily="18" charset="0"/>
                <a:cs typeface="Times New Roman" pitchFamily="18" charset="0"/>
              </a:rPr>
              <a:t>at 0.5 GeV</a:t>
            </a:r>
            <a:r>
              <a:rPr lang="en-US" altLang="zh-CN" sz="1800" b="1" baseline="30000" dirty="0">
                <a:latin typeface="Times New Roman" pitchFamily="18" charset="0"/>
                <a:cs typeface="Times New Roman" pitchFamily="18" charset="0"/>
              </a:rPr>
              <a:t>2</a:t>
            </a:r>
            <a:r>
              <a:rPr lang="en-US" altLang="zh-CN" sz="1800" b="1" dirty="0">
                <a:latin typeface="Times New Roman" pitchFamily="18" charset="0"/>
                <a:cs typeface="Times New Roman" pitchFamily="18" charset="0"/>
              </a:rPr>
              <a:t> is </a:t>
            </a:r>
            <a:r>
              <a:rPr lang="en-US" altLang="zh-CN" sz="1800" b="1" dirty="0" smtClean="0">
                <a:latin typeface="Times New Roman" pitchFamily="18" charset="0"/>
                <a:cs typeface="Times New Roman" pitchFamily="18" charset="0"/>
              </a:rPr>
              <a:t>underway (M. Jones).</a:t>
            </a:r>
            <a:endParaRPr lang="en-US" altLang="zh-CN" sz="1800" b="1" dirty="0">
              <a:latin typeface="Times New Roman" pitchFamily="18" charset="0"/>
              <a:cs typeface="Times New Roman" pitchFamily="18" charset="0"/>
            </a:endParaRPr>
          </a:p>
          <a:p>
            <a:pPr lvl="1">
              <a:buFont typeface="Arial" pitchFamily="34" charset="0"/>
              <a:buChar char="•"/>
              <a:defRPr/>
            </a:pPr>
            <a:r>
              <a:rPr lang="en-US" altLang="zh-CN" sz="1800" b="1" dirty="0">
                <a:latin typeface="Times New Roman" pitchFamily="18" charset="0"/>
                <a:cs typeface="Times New Roman" pitchFamily="18" charset="0"/>
              </a:rPr>
              <a:t> </a:t>
            </a:r>
            <a:r>
              <a:rPr lang="en-US" altLang="zh-CN" sz="1800" b="1" dirty="0">
                <a:solidFill>
                  <a:srgbClr val="00B050"/>
                </a:solidFill>
                <a:latin typeface="Times New Roman" pitchFamily="18" charset="0"/>
                <a:cs typeface="Times New Roman" pitchFamily="18" charset="0"/>
              </a:rPr>
              <a:t>LEDEX</a:t>
            </a:r>
            <a:r>
              <a:rPr lang="en-US" altLang="zh-CN" sz="1800" b="1" dirty="0">
                <a:solidFill>
                  <a:srgbClr val="7030A0"/>
                </a:solidFill>
                <a:latin typeface="Times New Roman" pitchFamily="18" charset="0"/>
                <a:cs typeface="Times New Roman" pitchFamily="18" charset="0"/>
              </a:rPr>
              <a:t> </a:t>
            </a:r>
            <a:r>
              <a:rPr lang="en-US" altLang="zh-CN" sz="1800" b="1" dirty="0">
                <a:latin typeface="Times New Roman" pitchFamily="18" charset="0"/>
                <a:cs typeface="Times New Roman" pitchFamily="18" charset="0"/>
              </a:rPr>
              <a:t>: preliminary reanalysis lowers into </a:t>
            </a:r>
            <a:r>
              <a:rPr lang="en-US" altLang="zh-CN" sz="1800" b="1" dirty="0" smtClean="0">
                <a:latin typeface="Times New Roman" pitchFamily="18" charset="0"/>
                <a:cs typeface="Times New Roman" pitchFamily="18" charset="0"/>
              </a:rPr>
              <a:t>agreement (G. Ron).</a:t>
            </a:r>
            <a:endParaRPr lang="en-US" altLang="zh-CN" sz="1800" b="1" dirty="0">
              <a:latin typeface="Times New Roman" pitchFamily="18" charset="0"/>
              <a:cs typeface="Times New Roman" pitchFamily="18" charset="0"/>
            </a:endParaRPr>
          </a:p>
          <a:p>
            <a:pPr lvl="1">
              <a:buFont typeface="Arial" pitchFamily="34" charset="0"/>
              <a:buChar char="•"/>
              <a:defRPr/>
            </a:pPr>
            <a:r>
              <a:rPr lang="en-US" altLang="zh-CN" sz="1800" b="1" dirty="0">
                <a:latin typeface="Times New Roman" pitchFamily="18" charset="0"/>
                <a:cs typeface="Times New Roman" pitchFamily="18" charset="0"/>
              </a:rPr>
              <a:t> </a:t>
            </a:r>
            <a:r>
              <a:rPr lang="en-US" altLang="zh-CN" sz="1800" b="1" dirty="0">
                <a:solidFill>
                  <a:srgbClr val="FF0000"/>
                </a:solidFill>
                <a:latin typeface="Times New Roman" pitchFamily="18" charset="0"/>
                <a:cs typeface="Times New Roman" pitchFamily="18" charset="0"/>
              </a:rPr>
              <a:t>BLAST</a:t>
            </a:r>
            <a:r>
              <a:rPr lang="en-US" altLang="zh-CN" sz="1800" b="1" dirty="0">
                <a:latin typeface="Times New Roman" pitchFamily="18" charset="0"/>
                <a:cs typeface="Times New Roman" pitchFamily="18" charset="0"/>
              </a:rPr>
              <a:t>: origin of difference needs to be investigated.</a:t>
            </a:r>
            <a:endParaRPr lang="zh-CN" altLang="en-US" sz="1800" b="1" dirty="0">
              <a:latin typeface="Times New Roman" pitchFamily="18" charset="0"/>
              <a:cs typeface="Times New Roman" pitchFamily="18" charset="0"/>
            </a:endParaRPr>
          </a:p>
        </p:txBody>
      </p:sp>
      <p:sp>
        <p:nvSpPr>
          <p:cNvPr id="34822" name="TextBox 6"/>
          <p:cNvSpPr txBox="1">
            <a:spLocks noChangeArrowheads="1"/>
          </p:cNvSpPr>
          <p:nvPr/>
        </p:nvSpPr>
        <p:spPr bwMode="auto">
          <a:xfrm>
            <a:off x="6172200" y="2362200"/>
            <a:ext cx="2743200" cy="922337"/>
          </a:xfrm>
          <a:prstGeom prst="rect">
            <a:avLst/>
          </a:prstGeom>
          <a:noFill/>
          <a:ln w="9525">
            <a:noFill/>
            <a:miter lim="800000"/>
            <a:headEnd/>
            <a:tailEnd/>
          </a:ln>
        </p:spPr>
        <p:txBody>
          <a:bodyPr>
            <a:spAutoFit/>
          </a:bodyPr>
          <a:lstStyle/>
          <a:p>
            <a:pPr>
              <a:buFont typeface="Arial" charset="0"/>
              <a:buChar char="•"/>
            </a:pPr>
            <a:r>
              <a:rPr lang="en-US" altLang="zh-CN" sz="1800" dirty="0">
                <a:solidFill>
                  <a:schemeClr val="tx1"/>
                </a:solidFill>
                <a:latin typeface="Times New Roman" pitchFamily="18" charset="0"/>
                <a:cs typeface="Times New Roman" pitchFamily="18" charset="0"/>
              </a:rPr>
              <a:t> No obvious indication of “Structure”, inconsistent with F&amp;W fit.</a:t>
            </a:r>
            <a:endParaRPr lang="zh-CN" altLang="en-US" sz="1800" dirty="0">
              <a:solidFill>
                <a:schemeClr val="tx1"/>
              </a:solidFill>
              <a:latin typeface="Times New Roman" pitchFamily="18" charset="0"/>
              <a:cs typeface="Times New Roman" pitchFamily="18" charset="0"/>
            </a:endParaRPr>
          </a:p>
        </p:txBody>
      </p:sp>
      <p:sp>
        <p:nvSpPr>
          <p:cNvPr id="34823" name="TextBox 7"/>
          <p:cNvSpPr txBox="1">
            <a:spLocks noChangeArrowheads="1"/>
          </p:cNvSpPr>
          <p:nvPr/>
        </p:nvSpPr>
        <p:spPr bwMode="auto">
          <a:xfrm>
            <a:off x="6172200" y="3419475"/>
            <a:ext cx="2667000" cy="923925"/>
          </a:xfrm>
          <a:prstGeom prst="rect">
            <a:avLst/>
          </a:prstGeom>
          <a:noFill/>
          <a:ln w="9525">
            <a:noFill/>
            <a:miter lim="800000"/>
            <a:headEnd/>
            <a:tailEnd/>
          </a:ln>
        </p:spPr>
        <p:txBody>
          <a:bodyPr>
            <a:spAutoFit/>
          </a:bodyPr>
          <a:lstStyle/>
          <a:p>
            <a:pPr>
              <a:buFont typeface="Arial" charset="0"/>
              <a:buChar char="•"/>
            </a:pPr>
            <a:r>
              <a:rPr lang="en-US" altLang="zh-CN" sz="1800" dirty="0">
                <a:solidFill>
                  <a:schemeClr val="tx1"/>
                </a:solidFill>
                <a:latin typeface="Times New Roman" pitchFamily="18" charset="0"/>
                <a:cs typeface="Times New Roman" pitchFamily="18" charset="0"/>
              </a:rPr>
              <a:t> Agreement with independent analysis of </a:t>
            </a:r>
            <a:r>
              <a:rPr lang="en-US" altLang="zh-CN" sz="1800" dirty="0" err="1">
                <a:solidFill>
                  <a:srgbClr val="00B050"/>
                </a:solidFill>
                <a:latin typeface="Times New Roman" pitchFamily="18" charset="0"/>
                <a:cs typeface="Times New Roman" pitchFamily="18" charset="0"/>
              </a:rPr>
              <a:t>Paolone</a:t>
            </a:r>
            <a:r>
              <a:rPr lang="en-US" altLang="zh-CN" sz="1800" dirty="0">
                <a:solidFill>
                  <a:schemeClr val="tx1"/>
                </a:solidFill>
                <a:latin typeface="Times New Roman" pitchFamily="18" charset="0"/>
                <a:cs typeface="Times New Roman" pitchFamily="18" charset="0"/>
              </a:rPr>
              <a:t> at 0.8 </a:t>
            </a:r>
            <a:r>
              <a:rPr lang="en-US" altLang="zh-CN" sz="1800" dirty="0">
                <a:latin typeface="Times New Roman" pitchFamily="18" charset="0"/>
                <a:cs typeface="Times New Roman" pitchFamily="18" charset="0"/>
              </a:rPr>
              <a:t>GeV</a:t>
            </a:r>
            <a:r>
              <a:rPr lang="en-US" altLang="zh-CN" sz="1800" baseline="30000" dirty="0">
                <a:latin typeface="Times New Roman" pitchFamily="18" charset="0"/>
                <a:cs typeface="Times New Roman" pitchFamily="18" charset="0"/>
              </a:rPr>
              <a:t>2</a:t>
            </a:r>
            <a:r>
              <a:rPr lang="en-US" altLang="zh-CN" sz="1800" dirty="0">
                <a:latin typeface="Times New Roman" pitchFamily="18" charset="0"/>
                <a:cs typeface="Times New Roman" pitchFamily="18" charset="0"/>
              </a:rPr>
              <a:t>.</a:t>
            </a:r>
            <a:endParaRPr lang="zh-CN" altLang="en-US" sz="1800" dirty="0">
              <a:solidFill>
                <a:schemeClr val="tx1"/>
              </a:solidFill>
              <a:latin typeface="Times New Roman" pitchFamily="18" charset="0"/>
              <a:cs typeface="Times New Roman" pitchFamily="18" charset="0"/>
            </a:endParaRPr>
          </a:p>
        </p:txBody>
      </p:sp>
      <p:pic>
        <p:nvPicPr>
          <p:cNvPr id="11" name="Picture 10" descr="prelim_1202.png"/>
          <p:cNvPicPr>
            <a:picLocks noChangeAspect="1"/>
          </p:cNvPicPr>
          <p:nvPr/>
        </p:nvPicPr>
        <p:blipFill>
          <a:blip r:embed="rId3" cstate="print">
            <a:clrChange>
              <a:clrFrom>
                <a:srgbClr val="FFFFFF"/>
              </a:clrFrom>
              <a:clrTo>
                <a:srgbClr val="FFFFFF">
                  <a:alpha val="0"/>
                </a:srgbClr>
              </a:clrTo>
            </a:clrChange>
          </a:blip>
          <a:stretch>
            <a:fillRect/>
          </a:stretch>
        </p:blipFill>
        <p:spPr>
          <a:xfrm>
            <a:off x="304800" y="898429"/>
            <a:ext cx="6120000" cy="4146057"/>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B2627FB-1A43-4D1B-BF4C-A8DE9E305DEC}" type="slidenum">
              <a:rPr lang="zh-CN" altLang="en-US"/>
              <a:pPr>
                <a:defRPr/>
              </a:pPr>
              <a:t>16</a:t>
            </a:fld>
            <a:endParaRPr lang="zh-CN" altLang="en-US"/>
          </a:p>
        </p:txBody>
      </p:sp>
      <p:sp>
        <p:nvSpPr>
          <p:cNvPr id="4" name="TextBox 1"/>
          <p:cNvSpPr txBox="1">
            <a:spLocks noChangeArrowheads="1"/>
          </p:cNvSpPr>
          <p:nvPr/>
        </p:nvSpPr>
        <p:spPr bwMode="auto">
          <a:xfrm>
            <a:off x="3140075" y="331788"/>
            <a:ext cx="2586038" cy="430212"/>
          </a:xfrm>
          <a:prstGeom prst="rect">
            <a:avLst/>
          </a:prstGeom>
          <a:noFill/>
          <a:ln w="9525">
            <a:noFill/>
            <a:miter lim="800000"/>
            <a:headEnd/>
            <a:tailEnd/>
          </a:ln>
        </p:spPr>
        <p:txBody>
          <a:bodyPr wrap="none">
            <a:spAutoFit/>
          </a:bodyPr>
          <a:lstStyle/>
          <a:p>
            <a:pPr>
              <a:defRPr/>
            </a:pPr>
            <a:r>
              <a:rPr lang="en-US" altLang="zh-CN" sz="2200" b="1" dirty="0">
                <a:solidFill>
                  <a:schemeClr val="accent2">
                    <a:lumMod val="75000"/>
                  </a:schemeClr>
                </a:solidFill>
                <a:latin typeface="Times New Roman" pitchFamily="18" charset="0"/>
                <a:cs typeface="Times New Roman" pitchFamily="18" charset="0"/>
              </a:rPr>
              <a:t>Preliminary Results</a:t>
            </a:r>
            <a:endParaRPr lang="zh-CN" altLang="en-US" sz="2200" b="1" dirty="0">
              <a:solidFill>
                <a:schemeClr val="accent2">
                  <a:lumMod val="75000"/>
                </a:schemeClr>
              </a:solidFill>
              <a:latin typeface="Times New Roman" pitchFamily="18" charset="0"/>
              <a:cs typeface="Times New Roman" pitchFamily="18" charset="0"/>
            </a:endParaRPr>
          </a:p>
        </p:txBody>
      </p:sp>
      <p:pic>
        <p:nvPicPr>
          <p:cNvPr id="5" name="Picture 4" descr="world_all4.png"/>
          <p:cNvPicPr>
            <a:picLocks noChangeAspect="1"/>
          </p:cNvPicPr>
          <p:nvPr/>
        </p:nvPicPr>
        <p:blipFill>
          <a:blip r:embed="rId2" cstate="print"/>
          <a:stretch>
            <a:fillRect/>
          </a:stretch>
        </p:blipFill>
        <p:spPr>
          <a:xfrm>
            <a:off x="457200" y="762000"/>
            <a:ext cx="7920000" cy="5365485"/>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7E5A28B8-B13D-4766-B80A-9E33250860CD}" type="slidenum">
              <a:rPr lang="en-US" altLang="zh-CN"/>
              <a:pPr>
                <a:defRPr/>
              </a:pPr>
              <a:t>17</a:t>
            </a:fld>
            <a:endParaRPr lang="en-US" altLang="zh-CN"/>
          </a:p>
        </p:txBody>
      </p:sp>
      <p:sp>
        <p:nvSpPr>
          <p:cNvPr id="36867" name="TextBox 12"/>
          <p:cNvSpPr txBox="1">
            <a:spLocks noChangeArrowheads="1"/>
          </p:cNvSpPr>
          <p:nvPr/>
        </p:nvSpPr>
        <p:spPr bwMode="auto">
          <a:xfrm>
            <a:off x="381000" y="838200"/>
            <a:ext cx="4343400" cy="830997"/>
          </a:xfrm>
          <a:prstGeom prst="rect">
            <a:avLst/>
          </a:prstGeom>
          <a:noFill/>
          <a:ln w="9525">
            <a:noFill/>
            <a:miter lim="800000"/>
            <a:headEnd/>
            <a:tailEnd/>
          </a:ln>
        </p:spPr>
        <p:txBody>
          <a:bodyPr wrap="square">
            <a:spAutoFit/>
          </a:bodyPr>
          <a:lstStyle/>
          <a:p>
            <a:pPr>
              <a:buFont typeface="Arial" charset="0"/>
              <a:buChar char="•"/>
            </a:pPr>
            <a:r>
              <a:rPr lang="en-US" altLang="zh-CN" sz="1600" dirty="0">
                <a:latin typeface="Times New Roman" pitchFamily="18" charset="0"/>
                <a:cs typeface="Times New Roman" pitchFamily="18" charset="0"/>
              </a:rPr>
              <a:t> </a:t>
            </a:r>
            <a:r>
              <a:rPr lang="en-US" altLang="zh-CN" sz="1600" dirty="0" smtClean="0">
                <a:latin typeface="Times New Roman" pitchFamily="18" charset="0"/>
                <a:cs typeface="Times New Roman" pitchFamily="18" charset="0"/>
              </a:rPr>
              <a:t>Preliminary global </a:t>
            </a:r>
            <a:r>
              <a:rPr lang="en-US" altLang="zh-CN" sz="1600" dirty="0">
                <a:latin typeface="Times New Roman" pitchFamily="18" charset="0"/>
                <a:cs typeface="Times New Roman" pitchFamily="18" charset="0"/>
              </a:rPr>
              <a:t>fits </a:t>
            </a:r>
            <a:r>
              <a:rPr lang="en-US" altLang="zh-CN" sz="1600" dirty="0" smtClean="0">
                <a:latin typeface="Times New Roman" pitchFamily="18" charset="0"/>
                <a:cs typeface="Times New Roman" pitchFamily="18" charset="0"/>
              </a:rPr>
              <a:t>by </a:t>
            </a:r>
            <a:r>
              <a:rPr lang="en-US" altLang="zh-CN" sz="1600" dirty="0" smtClean="0">
                <a:solidFill>
                  <a:srgbClr val="00B050"/>
                </a:solidFill>
                <a:latin typeface="Times New Roman" pitchFamily="18" charset="0"/>
                <a:cs typeface="Times New Roman" pitchFamily="18" charset="0"/>
              </a:rPr>
              <a:t>John Arrington</a:t>
            </a:r>
            <a:r>
              <a:rPr lang="en-US" altLang="zh-CN" sz="1600" dirty="0" smtClean="0">
                <a:latin typeface="Times New Roman" pitchFamily="18" charset="0"/>
                <a:cs typeface="Times New Roman" pitchFamily="18" charset="0"/>
              </a:rPr>
              <a:t>.</a:t>
            </a:r>
            <a:endParaRPr lang="en-US" altLang="zh-CN" sz="1600" dirty="0">
              <a:latin typeface="Times New Roman" pitchFamily="18" charset="0"/>
              <a:cs typeface="Times New Roman" pitchFamily="18" charset="0"/>
            </a:endParaRPr>
          </a:p>
          <a:p>
            <a:pPr>
              <a:buFont typeface="Arial" charset="0"/>
              <a:buChar char="•"/>
            </a:pPr>
            <a:r>
              <a:rPr lang="en-US" altLang="zh-CN" sz="1600" dirty="0">
                <a:latin typeface="Times New Roman" pitchFamily="18" charset="0"/>
                <a:cs typeface="Times New Roman" pitchFamily="18" charset="0"/>
              </a:rPr>
              <a:t> Old fit (black) : include all previous data (AMT).</a:t>
            </a:r>
          </a:p>
          <a:p>
            <a:pPr>
              <a:buFont typeface="Arial" charset="0"/>
              <a:buChar char="•"/>
            </a:pPr>
            <a:r>
              <a:rPr lang="en-US" altLang="zh-CN" sz="1600" dirty="0">
                <a:solidFill>
                  <a:schemeClr val="tx1"/>
                </a:solidFill>
                <a:latin typeface="Times New Roman" pitchFamily="18" charset="0"/>
                <a:cs typeface="Times New Roman" pitchFamily="18" charset="0"/>
              </a:rPr>
              <a:t> New fit (</a:t>
            </a:r>
            <a:r>
              <a:rPr lang="en-US" altLang="zh-CN" sz="1600" dirty="0">
                <a:solidFill>
                  <a:srgbClr val="FF0000"/>
                </a:solidFill>
                <a:latin typeface="Times New Roman" pitchFamily="18" charset="0"/>
                <a:cs typeface="Times New Roman" pitchFamily="18" charset="0"/>
              </a:rPr>
              <a:t>red</a:t>
            </a:r>
            <a:r>
              <a:rPr lang="en-US" altLang="zh-CN" sz="1600" dirty="0">
                <a:solidFill>
                  <a:schemeClr val="tx1"/>
                </a:solidFill>
                <a:latin typeface="Times New Roman" pitchFamily="18" charset="0"/>
                <a:cs typeface="Times New Roman" pitchFamily="18" charset="0"/>
              </a:rPr>
              <a:t>) : </a:t>
            </a:r>
            <a:r>
              <a:rPr lang="en-US" altLang="zh-CN" sz="1600" dirty="0" smtClean="0">
                <a:solidFill>
                  <a:schemeClr val="tx1"/>
                </a:solidFill>
                <a:latin typeface="Times New Roman" pitchFamily="18" charset="0"/>
                <a:cs typeface="Times New Roman" pitchFamily="18" charset="0"/>
              </a:rPr>
              <a:t>suggest </a:t>
            </a:r>
            <a:r>
              <a:rPr lang="en-US" altLang="zh-CN" sz="1600" dirty="0">
                <a:solidFill>
                  <a:schemeClr val="tx1"/>
                </a:solidFill>
                <a:latin typeface="Times New Roman" pitchFamily="18" charset="0"/>
                <a:cs typeface="Times New Roman" pitchFamily="18" charset="0"/>
              </a:rPr>
              <a:t>lower G</a:t>
            </a:r>
            <a:r>
              <a:rPr lang="en-US" altLang="zh-CN" sz="1600" baseline="-25000" dirty="0">
                <a:solidFill>
                  <a:schemeClr val="tx1"/>
                </a:solidFill>
                <a:latin typeface="Times New Roman" pitchFamily="18" charset="0"/>
                <a:cs typeface="Times New Roman" pitchFamily="18" charset="0"/>
              </a:rPr>
              <a:t>E</a:t>
            </a:r>
            <a:r>
              <a:rPr lang="en-US" altLang="zh-CN" sz="1600" dirty="0">
                <a:solidFill>
                  <a:schemeClr val="tx1"/>
                </a:solidFill>
                <a:latin typeface="Times New Roman" pitchFamily="18" charset="0"/>
                <a:cs typeface="Times New Roman" pitchFamily="18" charset="0"/>
              </a:rPr>
              <a:t> (~2%).</a:t>
            </a:r>
          </a:p>
        </p:txBody>
      </p:sp>
      <p:pic>
        <p:nvPicPr>
          <p:cNvPr id="36868" name="Picture 7" descr="Ge_fit.png"/>
          <p:cNvPicPr>
            <a:picLocks noChangeAspect="1"/>
          </p:cNvPicPr>
          <p:nvPr/>
        </p:nvPicPr>
        <p:blipFill>
          <a:blip r:embed="rId3" cstate="print">
            <a:clrChange>
              <a:clrFrom>
                <a:srgbClr val="FFFFFF"/>
              </a:clrFrom>
              <a:clrTo>
                <a:srgbClr val="FFFFFF">
                  <a:alpha val="0"/>
                </a:srgbClr>
              </a:clrTo>
            </a:clrChange>
          </a:blip>
          <a:srcRect l="12222" t="50000" r="47778" b="12267"/>
          <a:stretch>
            <a:fillRect/>
          </a:stretch>
        </p:blipFill>
        <p:spPr bwMode="auto">
          <a:xfrm>
            <a:off x="228600" y="3962400"/>
            <a:ext cx="4114800" cy="2743200"/>
          </a:xfrm>
          <a:prstGeom prst="rect">
            <a:avLst/>
          </a:prstGeom>
          <a:noFill/>
          <a:ln w="9525">
            <a:noFill/>
            <a:miter lim="800000"/>
            <a:headEnd/>
            <a:tailEnd/>
          </a:ln>
        </p:spPr>
      </p:pic>
      <p:pic>
        <p:nvPicPr>
          <p:cNvPr id="36869" name="Picture 8" descr="Gm_fit.png"/>
          <p:cNvPicPr>
            <a:picLocks noChangeAspect="1"/>
          </p:cNvPicPr>
          <p:nvPr/>
        </p:nvPicPr>
        <p:blipFill>
          <a:blip r:embed="rId4" cstate="print">
            <a:clrChange>
              <a:clrFrom>
                <a:srgbClr val="FFFFFF"/>
              </a:clrFrom>
              <a:clrTo>
                <a:srgbClr val="FFFFFF">
                  <a:alpha val="0"/>
                </a:srgbClr>
              </a:clrTo>
            </a:clrChange>
          </a:blip>
          <a:srcRect l="13333" t="12267" r="47778" b="48428"/>
          <a:stretch>
            <a:fillRect/>
          </a:stretch>
        </p:blipFill>
        <p:spPr bwMode="auto">
          <a:xfrm>
            <a:off x="381000" y="1447800"/>
            <a:ext cx="4022725" cy="2873375"/>
          </a:xfrm>
          <a:prstGeom prst="rect">
            <a:avLst/>
          </a:prstGeom>
          <a:noFill/>
          <a:ln w="9525">
            <a:noFill/>
            <a:miter lim="800000"/>
            <a:headEnd/>
            <a:tailEnd/>
          </a:ln>
        </p:spPr>
      </p:pic>
      <p:sp>
        <p:nvSpPr>
          <p:cNvPr id="17" name="TextBox 1"/>
          <p:cNvSpPr txBox="1">
            <a:spLocks noChangeArrowheads="1"/>
          </p:cNvSpPr>
          <p:nvPr/>
        </p:nvSpPr>
        <p:spPr bwMode="auto">
          <a:xfrm>
            <a:off x="3922713" y="331788"/>
            <a:ext cx="1156086" cy="430887"/>
          </a:xfrm>
          <a:prstGeom prst="rect">
            <a:avLst/>
          </a:prstGeom>
          <a:noFill/>
          <a:ln w="9525">
            <a:noFill/>
            <a:miter lim="800000"/>
            <a:headEnd/>
            <a:tailEnd/>
          </a:ln>
        </p:spPr>
        <p:txBody>
          <a:bodyPr wrap="none">
            <a:spAutoFit/>
          </a:bodyPr>
          <a:lstStyle/>
          <a:p>
            <a:pPr>
              <a:defRPr/>
            </a:pPr>
            <a:r>
              <a:rPr lang="en-US" altLang="zh-CN" sz="2200" b="1" dirty="0" smtClean="0">
                <a:solidFill>
                  <a:schemeClr val="accent2">
                    <a:lumMod val="75000"/>
                  </a:schemeClr>
                </a:solidFill>
                <a:latin typeface="Times New Roman" pitchFamily="18" charset="0"/>
                <a:cs typeface="Times New Roman" pitchFamily="18" charset="0"/>
              </a:rPr>
              <a:t>Impacts</a:t>
            </a:r>
            <a:endParaRPr lang="zh-CN" altLang="en-US" sz="2200" b="1" dirty="0">
              <a:solidFill>
                <a:schemeClr val="accent2">
                  <a:lumMod val="75000"/>
                </a:schemeClr>
              </a:solidFill>
              <a:latin typeface="Times New Roman" pitchFamily="18" charset="0"/>
              <a:cs typeface="Times New Roman" pitchFamily="18" charset="0"/>
            </a:endParaRPr>
          </a:p>
        </p:txBody>
      </p:sp>
      <p:sp>
        <p:nvSpPr>
          <p:cNvPr id="8" name="TextBox 3"/>
          <p:cNvSpPr txBox="1">
            <a:spLocks noChangeArrowheads="1"/>
          </p:cNvSpPr>
          <p:nvPr/>
        </p:nvSpPr>
        <p:spPr bwMode="auto">
          <a:xfrm>
            <a:off x="5257800" y="838200"/>
            <a:ext cx="3352800" cy="1569660"/>
          </a:xfrm>
          <a:prstGeom prst="rect">
            <a:avLst/>
          </a:prstGeom>
          <a:noFill/>
          <a:ln w="9525">
            <a:noFill/>
            <a:miter lim="800000"/>
            <a:headEnd/>
            <a:tailEnd/>
          </a:ln>
        </p:spPr>
        <p:txBody>
          <a:bodyPr>
            <a:spAutoFit/>
          </a:bodyPr>
          <a:lstStyle/>
          <a:p>
            <a:pPr>
              <a:buFont typeface="Arial" charset="0"/>
              <a:buChar char="•"/>
            </a:pPr>
            <a:r>
              <a:rPr lang="en-US" altLang="zh-CN" sz="1600" dirty="0">
                <a:solidFill>
                  <a:schemeClr val="tx1"/>
                </a:solidFill>
                <a:latin typeface="Times New Roman" pitchFamily="18" charset="0"/>
                <a:cs typeface="Times New Roman" pitchFamily="18" charset="0"/>
              </a:rPr>
              <a:t> Strange form factor by PV: interference between EM and neutral weak </a:t>
            </a:r>
            <a:r>
              <a:rPr lang="en-US" altLang="zh-CN" sz="1600" dirty="0" smtClean="0">
                <a:solidFill>
                  <a:schemeClr val="tx1"/>
                </a:solidFill>
                <a:latin typeface="Times New Roman" pitchFamily="18" charset="0"/>
                <a:cs typeface="Times New Roman" pitchFamily="18" charset="0"/>
              </a:rPr>
              <a:t>.</a:t>
            </a:r>
            <a:endParaRPr lang="en-US" altLang="zh-CN" sz="1600" dirty="0">
              <a:solidFill>
                <a:schemeClr val="tx1"/>
              </a:solidFill>
              <a:latin typeface="Times New Roman" pitchFamily="18" charset="0"/>
              <a:cs typeface="Times New Roman" pitchFamily="18" charset="0"/>
            </a:endParaRPr>
          </a:p>
          <a:p>
            <a:pPr>
              <a:buFont typeface="Arial" charset="0"/>
              <a:buChar char="•"/>
            </a:pPr>
            <a:r>
              <a:rPr lang="en-US" altLang="zh-CN" sz="1600" dirty="0">
                <a:solidFill>
                  <a:schemeClr val="tx1"/>
                </a:solidFill>
                <a:latin typeface="Times New Roman" pitchFamily="18" charset="0"/>
                <a:cs typeface="Times New Roman" pitchFamily="18" charset="0"/>
              </a:rPr>
              <a:t> Rely on knowledge of </a:t>
            </a:r>
            <a:r>
              <a:rPr lang="en-US" altLang="zh-CN" sz="1600" dirty="0" smtClean="0">
                <a:solidFill>
                  <a:schemeClr val="tx1"/>
                </a:solidFill>
                <a:latin typeface="Times New Roman" pitchFamily="18" charset="0"/>
                <a:cs typeface="Times New Roman" pitchFamily="18" charset="0"/>
              </a:rPr>
              <a:t>EMFFs</a:t>
            </a:r>
            <a:endParaRPr lang="en-US" altLang="zh-CN" sz="1600" dirty="0">
              <a:solidFill>
                <a:schemeClr val="tx1"/>
              </a:solidFill>
              <a:latin typeface="Times New Roman" pitchFamily="18" charset="0"/>
              <a:cs typeface="Times New Roman" pitchFamily="18" charset="0"/>
            </a:endParaRPr>
          </a:p>
          <a:p>
            <a:pPr>
              <a:buFont typeface="Arial" charset="0"/>
              <a:buChar char="•"/>
            </a:pPr>
            <a:r>
              <a:rPr lang="en-US" altLang="zh-CN" sz="1600" dirty="0">
                <a:solidFill>
                  <a:schemeClr val="tx1"/>
                </a:solidFill>
                <a:latin typeface="Times New Roman" pitchFamily="18" charset="0"/>
                <a:cs typeface="Times New Roman" pitchFamily="18" charset="0"/>
              </a:rPr>
              <a:t> New results can shift ~ </a:t>
            </a:r>
            <a:r>
              <a:rPr lang="en-US" altLang="zh-CN" sz="1600" dirty="0">
                <a:solidFill>
                  <a:srgbClr val="FF0000"/>
                </a:solidFill>
                <a:latin typeface="Times New Roman" pitchFamily="18" charset="0"/>
                <a:cs typeface="Times New Roman" pitchFamily="18" charset="0"/>
              </a:rPr>
              <a:t>0.5</a:t>
            </a:r>
            <a:r>
              <a:rPr lang="el-GR" altLang="zh-CN" sz="1600" dirty="0" smtClean="0">
                <a:solidFill>
                  <a:srgbClr val="FF0000"/>
                </a:solidFill>
                <a:latin typeface="Times New Roman" pitchFamily="18" charset="0"/>
                <a:cs typeface="Times New Roman" pitchFamily="18" charset="0"/>
              </a:rPr>
              <a:t>σ</a:t>
            </a:r>
            <a:r>
              <a:rPr lang="en-US" altLang="zh-CN" sz="1600" dirty="0" smtClean="0">
                <a:solidFill>
                  <a:srgbClr val="FF0000"/>
                </a:solidFill>
                <a:latin typeface="Times New Roman" pitchFamily="18" charset="0"/>
                <a:cs typeface="Times New Roman" pitchFamily="18" charset="0"/>
              </a:rPr>
              <a:t> </a:t>
            </a:r>
            <a:r>
              <a:rPr lang="en-US" altLang="zh-CN" sz="1600" dirty="0" smtClean="0">
                <a:solidFill>
                  <a:schemeClr val="tx1"/>
                </a:solidFill>
                <a:latin typeface="Times New Roman" pitchFamily="18" charset="0"/>
                <a:cs typeface="Times New Roman" pitchFamily="18" charset="0"/>
              </a:rPr>
              <a:t>for HAPPEX III</a:t>
            </a:r>
            <a:endParaRPr lang="zh-CN" altLang="en-US" sz="1600" dirty="0">
              <a:solidFill>
                <a:srgbClr val="FF0000"/>
              </a:solidFill>
              <a:latin typeface="Times New Roman" pitchFamily="18" charset="0"/>
              <a:cs typeface="Times New Roman" pitchFamily="18" charset="0"/>
            </a:endParaRPr>
          </a:p>
        </p:txBody>
      </p:sp>
      <p:graphicFrame>
        <p:nvGraphicFramePr>
          <p:cNvPr id="9" name="Table 8"/>
          <p:cNvGraphicFramePr>
            <a:graphicFrameLocks noGrp="1"/>
          </p:cNvGraphicFramePr>
          <p:nvPr/>
        </p:nvGraphicFramePr>
        <p:xfrm>
          <a:off x="4572000" y="2590800"/>
          <a:ext cx="4267200" cy="3196442"/>
        </p:xfrm>
        <a:graphic>
          <a:graphicData uri="http://schemas.openxmlformats.org/drawingml/2006/table">
            <a:tbl>
              <a:tblPr firstRow="1" bandRow="1">
                <a:tableStyleId>{9D7B26C5-4107-4FEC-AEDC-1716B250A1EF}</a:tableStyleId>
              </a:tblPr>
              <a:tblGrid>
                <a:gridCol w="853440"/>
                <a:gridCol w="853440"/>
                <a:gridCol w="853440"/>
                <a:gridCol w="640080"/>
                <a:gridCol w="1066800"/>
              </a:tblGrid>
              <a:tr h="455221">
                <a:tc>
                  <a:txBody>
                    <a:bodyPr/>
                    <a:lstStyle/>
                    <a:p>
                      <a:pPr algn="ctr"/>
                      <a:r>
                        <a:rPr lang="en-US" altLang="zh-CN" sz="1600" dirty="0" smtClean="0"/>
                        <a:t>Q</a:t>
                      </a:r>
                      <a:r>
                        <a:rPr lang="en-US" altLang="zh-CN" sz="1600" baseline="30000" dirty="0" smtClean="0"/>
                        <a:t>2</a:t>
                      </a:r>
                      <a:endParaRPr lang="zh-CN" altLang="en-US" sz="1600" dirty="0"/>
                    </a:p>
                  </a:txBody>
                  <a:tcPr/>
                </a:tc>
                <a:tc>
                  <a:txBody>
                    <a:bodyPr/>
                    <a:lstStyle/>
                    <a:p>
                      <a:pPr algn="ctr"/>
                      <a:r>
                        <a:rPr lang="el-GR" altLang="zh-CN" sz="1600" dirty="0" smtClean="0"/>
                        <a:t>Δ</a:t>
                      </a:r>
                      <a:r>
                        <a:rPr lang="en-US" altLang="zh-CN" sz="1600" dirty="0" smtClean="0"/>
                        <a:t>A</a:t>
                      </a:r>
                      <a:endParaRPr lang="zh-CN" altLang="en-US" sz="1600" dirty="0"/>
                    </a:p>
                  </a:txBody>
                  <a:tcPr/>
                </a:tc>
                <a:tc>
                  <a:txBody>
                    <a:bodyPr/>
                    <a:lstStyle/>
                    <a:p>
                      <a:pPr algn="ctr"/>
                      <a:r>
                        <a:rPr lang="el-GR" altLang="zh-CN" sz="1600" dirty="0" smtClean="0"/>
                        <a:t>Δ</a:t>
                      </a:r>
                      <a:r>
                        <a:rPr lang="en-US" altLang="zh-CN" sz="1600" dirty="0" smtClean="0"/>
                        <a:t>A/</a:t>
                      </a:r>
                      <a:r>
                        <a:rPr lang="el-GR" altLang="zh-CN" sz="1600" dirty="0" smtClean="0"/>
                        <a:t>σ</a:t>
                      </a:r>
                      <a:endParaRPr lang="zh-CN" altLang="en-US" sz="1600" dirty="0"/>
                    </a:p>
                  </a:txBody>
                  <a:tcPr/>
                </a:tc>
                <a:tc>
                  <a:txBody>
                    <a:bodyPr/>
                    <a:lstStyle/>
                    <a:p>
                      <a:pPr algn="ctr"/>
                      <a:r>
                        <a:rPr lang="el-GR" altLang="zh-CN" sz="1600" dirty="0" smtClean="0"/>
                        <a:t>Δ</a:t>
                      </a:r>
                      <a:r>
                        <a:rPr lang="en-US" altLang="zh-CN" sz="1600" dirty="0" smtClean="0"/>
                        <a:t>A/A</a:t>
                      </a:r>
                      <a:endParaRPr lang="zh-CN" altLang="en-US" sz="1600" dirty="0"/>
                    </a:p>
                  </a:txBody>
                  <a:tcPr/>
                </a:tc>
                <a:tc>
                  <a:txBody>
                    <a:bodyPr/>
                    <a:lstStyle/>
                    <a:p>
                      <a:pPr algn="ctr"/>
                      <a:endParaRPr lang="zh-CN" altLang="en-US" sz="1600"/>
                    </a:p>
                  </a:txBody>
                  <a:tcPr/>
                </a:tc>
              </a:tr>
              <a:tr h="455221">
                <a:tc>
                  <a:txBody>
                    <a:bodyPr/>
                    <a:lstStyle/>
                    <a:p>
                      <a:pPr algn="ctr"/>
                      <a:r>
                        <a:rPr lang="en-US" altLang="zh-CN" sz="1600" dirty="0" smtClean="0"/>
                        <a:t>0.38</a:t>
                      </a:r>
                      <a:endParaRPr lang="zh-CN" altLang="en-US" sz="1600" dirty="0"/>
                    </a:p>
                  </a:txBody>
                  <a:tcPr/>
                </a:tc>
                <a:tc>
                  <a:txBody>
                    <a:bodyPr/>
                    <a:lstStyle/>
                    <a:p>
                      <a:pPr algn="ctr"/>
                      <a:r>
                        <a:rPr lang="en-US" altLang="zh-CN" sz="1600" dirty="0" smtClean="0"/>
                        <a:t>-0.178</a:t>
                      </a:r>
                      <a:endParaRPr lang="zh-CN" altLang="en-US" sz="1600" dirty="0"/>
                    </a:p>
                  </a:txBody>
                  <a:tcPr/>
                </a:tc>
                <a:tc>
                  <a:txBody>
                    <a:bodyPr/>
                    <a:lstStyle/>
                    <a:p>
                      <a:pPr algn="ctr"/>
                      <a:r>
                        <a:rPr lang="en-US" altLang="zh-CN" sz="1600" dirty="0" smtClean="0"/>
                        <a:t>0.42</a:t>
                      </a:r>
                      <a:endParaRPr lang="zh-CN" altLang="en-US" sz="1600" dirty="0"/>
                    </a:p>
                  </a:txBody>
                  <a:tcPr/>
                </a:tc>
                <a:tc>
                  <a:txBody>
                    <a:bodyPr/>
                    <a:lstStyle/>
                    <a:p>
                      <a:pPr algn="ctr"/>
                      <a:r>
                        <a:rPr lang="en-US" altLang="zh-CN" sz="1600" dirty="0" smtClean="0"/>
                        <a:t>1.6%</a:t>
                      </a:r>
                      <a:endParaRPr lang="zh-CN" altLang="en-US" sz="1600" dirty="0"/>
                    </a:p>
                  </a:txBody>
                  <a:tcPr/>
                </a:tc>
                <a:tc>
                  <a:txBody>
                    <a:bodyPr/>
                    <a:lstStyle/>
                    <a:p>
                      <a:pPr algn="ctr"/>
                      <a:r>
                        <a:rPr lang="en-US" altLang="zh-CN" sz="1600" dirty="0" smtClean="0"/>
                        <a:t>G0 FWD</a:t>
                      </a:r>
                      <a:endParaRPr lang="zh-CN" altLang="en-US" sz="1600" dirty="0"/>
                    </a:p>
                  </a:txBody>
                  <a:tcPr/>
                </a:tc>
              </a:tr>
              <a:tr h="455221">
                <a:tc>
                  <a:txBody>
                    <a:bodyPr/>
                    <a:lstStyle/>
                    <a:p>
                      <a:pPr algn="ctr"/>
                      <a:r>
                        <a:rPr lang="en-US" altLang="zh-CN" sz="1600" dirty="0" smtClean="0"/>
                        <a:t>0.56</a:t>
                      </a:r>
                      <a:endParaRPr lang="zh-CN" altLang="en-US" sz="1600" dirty="0"/>
                    </a:p>
                  </a:txBody>
                  <a:tcPr/>
                </a:tc>
                <a:tc>
                  <a:txBody>
                    <a:bodyPr/>
                    <a:lstStyle/>
                    <a:p>
                      <a:pPr algn="ctr"/>
                      <a:r>
                        <a:rPr lang="en-US" altLang="zh-CN" sz="1600" dirty="0" smtClean="0"/>
                        <a:t>-0.347</a:t>
                      </a:r>
                      <a:endParaRPr lang="zh-CN" altLang="en-US" sz="1600" dirty="0"/>
                    </a:p>
                  </a:txBody>
                  <a:tcPr/>
                </a:tc>
                <a:tc>
                  <a:txBody>
                    <a:bodyPr/>
                    <a:lstStyle/>
                    <a:p>
                      <a:pPr algn="ctr"/>
                      <a:r>
                        <a:rPr lang="en-US" altLang="zh-CN" sz="1600" dirty="0" smtClean="0"/>
                        <a:t>0.50</a:t>
                      </a:r>
                      <a:endParaRPr lang="zh-CN" altLang="en-US" sz="1600" dirty="0"/>
                    </a:p>
                  </a:txBody>
                  <a:tcPr/>
                </a:tc>
                <a:tc>
                  <a:txBody>
                    <a:bodyPr/>
                    <a:lstStyle/>
                    <a:p>
                      <a:pPr algn="ctr"/>
                      <a:r>
                        <a:rPr lang="en-US" altLang="zh-CN" sz="1600" dirty="0" smtClean="0"/>
                        <a:t>1.6%</a:t>
                      </a:r>
                      <a:endParaRPr lang="zh-CN" altLang="en-US" sz="1600" dirty="0"/>
                    </a:p>
                  </a:txBody>
                  <a:tcPr/>
                </a:tc>
                <a:tc>
                  <a:txBody>
                    <a:bodyPr/>
                    <a:lstStyle/>
                    <a:p>
                      <a:pPr algn="ctr"/>
                      <a:r>
                        <a:rPr lang="en-US" altLang="zh-CN" sz="1600" dirty="0" smtClean="0"/>
                        <a:t>G0 FWD</a:t>
                      </a:r>
                      <a:endParaRPr lang="zh-CN" altLang="en-US" sz="1600" dirty="0"/>
                    </a:p>
                  </a:txBody>
                  <a:tcPr/>
                </a:tc>
              </a:tr>
              <a:tr h="455221">
                <a:tc>
                  <a:txBody>
                    <a:bodyPr/>
                    <a:lstStyle/>
                    <a:p>
                      <a:pPr algn="ctr"/>
                      <a:r>
                        <a:rPr lang="en-US" altLang="zh-CN" sz="1600" dirty="0" smtClean="0"/>
                        <a:t>1.0</a:t>
                      </a:r>
                      <a:endParaRPr lang="zh-CN" altLang="en-US" sz="1600" dirty="0"/>
                    </a:p>
                  </a:txBody>
                  <a:tcPr/>
                </a:tc>
                <a:tc>
                  <a:txBody>
                    <a:bodyPr/>
                    <a:lstStyle/>
                    <a:p>
                      <a:pPr algn="ctr"/>
                      <a:r>
                        <a:rPr lang="en-US" altLang="zh-CN" sz="1600" dirty="0" smtClean="0"/>
                        <a:t>-0.414</a:t>
                      </a:r>
                      <a:endParaRPr lang="zh-CN" altLang="en-US" sz="1600" dirty="0"/>
                    </a:p>
                  </a:txBody>
                  <a:tcPr/>
                </a:tc>
                <a:tc>
                  <a:txBody>
                    <a:bodyPr/>
                    <a:lstStyle/>
                    <a:p>
                      <a:pPr algn="ctr"/>
                      <a:r>
                        <a:rPr lang="en-US" altLang="zh-CN" sz="1600" dirty="0" smtClean="0"/>
                        <a:t>0.30</a:t>
                      </a:r>
                      <a:endParaRPr lang="zh-CN" altLang="en-US" sz="1600" dirty="0"/>
                    </a:p>
                  </a:txBody>
                  <a:tcPr/>
                </a:tc>
                <a:tc>
                  <a:txBody>
                    <a:bodyPr/>
                    <a:lstStyle/>
                    <a:p>
                      <a:pPr algn="ctr"/>
                      <a:r>
                        <a:rPr lang="en-US" altLang="zh-CN" sz="1600" dirty="0" smtClean="0"/>
                        <a:t>0.8%</a:t>
                      </a:r>
                      <a:endParaRPr lang="zh-CN" altLang="en-US" sz="1600" dirty="0"/>
                    </a:p>
                  </a:txBody>
                  <a:tcPr/>
                </a:tc>
                <a:tc>
                  <a:txBody>
                    <a:bodyPr/>
                    <a:lstStyle/>
                    <a:p>
                      <a:pPr algn="ctr"/>
                      <a:r>
                        <a:rPr lang="en-US" altLang="zh-CN" sz="1600" dirty="0" smtClean="0"/>
                        <a:t>G0</a:t>
                      </a:r>
                      <a:r>
                        <a:rPr lang="en-US" altLang="zh-CN" sz="1600" baseline="0" dirty="0" smtClean="0"/>
                        <a:t> FWD</a:t>
                      </a:r>
                      <a:endParaRPr lang="zh-CN" altLang="en-US" sz="1600" dirty="0"/>
                    </a:p>
                  </a:txBody>
                  <a:tcPr/>
                </a:tc>
              </a:tr>
              <a:tr h="465116">
                <a:tc>
                  <a:txBody>
                    <a:bodyPr/>
                    <a:lstStyle/>
                    <a:p>
                      <a:pPr algn="ctr"/>
                      <a:r>
                        <a:rPr lang="en-US" altLang="zh-CN" sz="1600" dirty="0" smtClean="0"/>
                        <a:t>0.50</a:t>
                      </a:r>
                      <a:endParaRPr lang="zh-CN" altLang="en-US" sz="1600" dirty="0"/>
                    </a:p>
                  </a:txBody>
                  <a:tcPr/>
                </a:tc>
                <a:tc>
                  <a:txBody>
                    <a:bodyPr/>
                    <a:lstStyle/>
                    <a:p>
                      <a:pPr algn="ctr"/>
                      <a:r>
                        <a:rPr lang="en-US" altLang="zh-CN" sz="1600" dirty="0" smtClean="0"/>
                        <a:t>-0.299</a:t>
                      </a:r>
                      <a:endParaRPr lang="zh-CN" altLang="en-US" sz="1600" dirty="0"/>
                    </a:p>
                  </a:txBody>
                  <a:tcPr/>
                </a:tc>
                <a:tc>
                  <a:txBody>
                    <a:bodyPr/>
                    <a:lstStyle/>
                    <a:p>
                      <a:pPr algn="ctr"/>
                      <a:r>
                        <a:rPr lang="en-US" altLang="zh-CN" sz="1600" dirty="0" smtClean="0">
                          <a:solidFill>
                            <a:srgbClr val="FF0000"/>
                          </a:solidFill>
                        </a:rPr>
                        <a:t>0.50</a:t>
                      </a:r>
                      <a:endParaRPr lang="zh-CN" altLang="en-US" sz="1600" dirty="0">
                        <a:solidFill>
                          <a:srgbClr val="FF0000"/>
                        </a:solidFill>
                      </a:endParaRPr>
                    </a:p>
                  </a:txBody>
                  <a:tcPr/>
                </a:tc>
                <a:tc>
                  <a:txBody>
                    <a:bodyPr/>
                    <a:lstStyle/>
                    <a:p>
                      <a:pPr algn="ctr"/>
                      <a:r>
                        <a:rPr lang="en-US" altLang="zh-CN" sz="1600" dirty="0" smtClean="0"/>
                        <a:t>1.7%</a:t>
                      </a:r>
                      <a:endParaRPr lang="zh-CN" altLang="en-US" sz="1600" dirty="0"/>
                    </a:p>
                  </a:txBody>
                  <a:tcPr/>
                </a:tc>
                <a:tc>
                  <a:txBody>
                    <a:bodyPr/>
                    <a:lstStyle/>
                    <a:p>
                      <a:pPr algn="ctr"/>
                      <a:r>
                        <a:rPr lang="en-US" altLang="zh-CN" sz="1600" dirty="0" smtClean="0"/>
                        <a:t>HAPPEX</a:t>
                      </a:r>
                      <a:r>
                        <a:rPr lang="en-US" altLang="zh-CN" sz="1600" baseline="0" dirty="0" smtClean="0"/>
                        <a:t> III</a:t>
                      </a:r>
                      <a:endParaRPr lang="zh-CN" altLang="en-US" sz="1600" dirty="0"/>
                    </a:p>
                  </a:txBody>
                  <a:tcPr/>
                </a:tc>
              </a:tr>
              <a:tr h="455221">
                <a:tc>
                  <a:txBody>
                    <a:bodyPr/>
                    <a:lstStyle/>
                    <a:p>
                      <a:pPr algn="ctr"/>
                      <a:r>
                        <a:rPr lang="en-US" altLang="zh-CN" sz="1600" dirty="0" smtClean="0"/>
                        <a:t>0.231</a:t>
                      </a:r>
                      <a:endParaRPr lang="zh-CN" altLang="en-US" sz="1600" dirty="0"/>
                    </a:p>
                  </a:txBody>
                  <a:tcPr/>
                </a:tc>
                <a:tc>
                  <a:txBody>
                    <a:bodyPr/>
                    <a:lstStyle/>
                    <a:p>
                      <a:pPr algn="ctr"/>
                      <a:r>
                        <a:rPr lang="en-US" altLang="zh-CN" sz="1600" dirty="0" smtClean="0"/>
                        <a:t>+0.038</a:t>
                      </a:r>
                      <a:endParaRPr lang="zh-CN" altLang="en-US" sz="1600" dirty="0"/>
                    </a:p>
                  </a:txBody>
                  <a:tcPr/>
                </a:tc>
                <a:tc>
                  <a:txBody>
                    <a:bodyPr/>
                    <a:lstStyle/>
                    <a:p>
                      <a:pPr algn="ctr"/>
                      <a:r>
                        <a:rPr lang="en-US" altLang="zh-CN" sz="1600" dirty="0" smtClean="0"/>
                        <a:t>0.12</a:t>
                      </a:r>
                      <a:endParaRPr lang="zh-CN" altLang="en-US" sz="1600" dirty="0"/>
                    </a:p>
                  </a:txBody>
                  <a:tcPr/>
                </a:tc>
                <a:tc>
                  <a:txBody>
                    <a:bodyPr/>
                    <a:lstStyle/>
                    <a:p>
                      <a:pPr algn="ctr"/>
                      <a:r>
                        <a:rPr lang="en-US" altLang="zh-CN" sz="1600" dirty="0" smtClean="0"/>
                        <a:t>0.2%</a:t>
                      </a:r>
                      <a:endParaRPr lang="zh-CN" altLang="en-US" sz="1600" dirty="0"/>
                    </a:p>
                  </a:txBody>
                  <a:tcPr/>
                </a:tc>
                <a:tc>
                  <a:txBody>
                    <a:bodyPr/>
                    <a:lstStyle/>
                    <a:p>
                      <a:pPr algn="ctr"/>
                      <a:r>
                        <a:rPr lang="en-US" altLang="zh-CN" sz="1600" dirty="0" smtClean="0"/>
                        <a:t>G0 BCK</a:t>
                      </a:r>
                      <a:endParaRPr lang="zh-CN" altLang="en-US" sz="1600" dirty="0"/>
                    </a:p>
                  </a:txBody>
                  <a:tcPr/>
                </a:tc>
              </a:tr>
              <a:tr h="455221">
                <a:tc>
                  <a:txBody>
                    <a:bodyPr/>
                    <a:lstStyle/>
                    <a:p>
                      <a:pPr algn="ctr"/>
                      <a:r>
                        <a:rPr lang="en-US" altLang="zh-CN" sz="1600" dirty="0" smtClean="0"/>
                        <a:t>0.65</a:t>
                      </a:r>
                      <a:endParaRPr lang="zh-CN" altLang="en-US" sz="1600" dirty="0"/>
                    </a:p>
                  </a:txBody>
                  <a:tcPr/>
                </a:tc>
                <a:tc>
                  <a:txBody>
                    <a:bodyPr/>
                    <a:lstStyle/>
                    <a:p>
                      <a:pPr algn="ctr"/>
                      <a:r>
                        <a:rPr lang="en-US" altLang="zh-CN" sz="1600" dirty="0" smtClean="0"/>
                        <a:t>0.142</a:t>
                      </a:r>
                      <a:endParaRPr lang="zh-CN" altLang="en-US" sz="1600" dirty="0"/>
                    </a:p>
                  </a:txBody>
                  <a:tcPr/>
                </a:tc>
                <a:tc>
                  <a:txBody>
                    <a:bodyPr/>
                    <a:lstStyle/>
                    <a:p>
                      <a:pPr algn="ctr"/>
                      <a:r>
                        <a:rPr lang="en-US" altLang="zh-CN" sz="1600" dirty="0" smtClean="0"/>
                        <a:t>0.14</a:t>
                      </a:r>
                      <a:endParaRPr lang="zh-CN" altLang="en-US" sz="1600" dirty="0"/>
                    </a:p>
                  </a:txBody>
                  <a:tcPr/>
                </a:tc>
                <a:tc>
                  <a:txBody>
                    <a:bodyPr/>
                    <a:lstStyle/>
                    <a:p>
                      <a:pPr algn="ctr"/>
                      <a:r>
                        <a:rPr lang="en-US" altLang="zh-CN" sz="1600" dirty="0" smtClean="0"/>
                        <a:t>0.3%</a:t>
                      </a:r>
                      <a:endParaRPr lang="zh-CN" altLang="en-US" sz="1600" dirty="0"/>
                    </a:p>
                  </a:txBody>
                  <a:tcPr/>
                </a:tc>
                <a:tc>
                  <a:txBody>
                    <a:bodyPr/>
                    <a:lstStyle/>
                    <a:p>
                      <a:pPr algn="ctr"/>
                      <a:r>
                        <a:rPr lang="en-US" altLang="zh-CN" sz="1600" dirty="0" smtClean="0"/>
                        <a:t>G0</a:t>
                      </a:r>
                      <a:r>
                        <a:rPr lang="en-US" altLang="zh-CN" sz="1600" baseline="0" dirty="0" smtClean="0"/>
                        <a:t> BCK</a:t>
                      </a:r>
                      <a:endParaRPr lang="zh-CN" altLang="en-US" sz="1600" dirty="0"/>
                    </a:p>
                  </a:txBody>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F8B3A01-DA8C-4D85-9780-A4F746F6B814}" type="slidenum">
              <a:rPr lang="zh-CN" altLang="en-US"/>
              <a:pPr>
                <a:defRPr/>
              </a:pPr>
              <a:t>18</a:t>
            </a:fld>
            <a:endParaRPr lang="zh-CN" altLang="en-US"/>
          </a:p>
        </p:txBody>
      </p:sp>
      <p:sp>
        <p:nvSpPr>
          <p:cNvPr id="3" name="TextBox 1"/>
          <p:cNvSpPr txBox="1">
            <a:spLocks noChangeArrowheads="1"/>
          </p:cNvSpPr>
          <p:nvPr/>
        </p:nvSpPr>
        <p:spPr bwMode="auto">
          <a:xfrm>
            <a:off x="3949314" y="331788"/>
            <a:ext cx="1156086" cy="430887"/>
          </a:xfrm>
          <a:prstGeom prst="rect">
            <a:avLst/>
          </a:prstGeom>
          <a:noFill/>
          <a:ln w="9525">
            <a:noFill/>
            <a:miter lim="800000"/>
            <a:headEnd/>
            <a:tailEnd/>
          </a:ln>
        </p:spPr>
        <p:txBody>
          <a:bodyPr wrap="none">
            <a:spAutoFit/>
          </a:bodyPr>
          <a:lstStyle/>
          <a:p>
            <a:pPr>
              <a:defRPr/>
            </a:pPr>
            <a:r>
              <a:rPr lang="en-US" altLang="zh-CN" sz="2200" b="1" dirty="0" smtClean="0">
                <a:solidFill>
                  <a:schemeClr val="accent2">
                    <a:lumMod val="75000"/>
                  </a:schemeClr>
                </a:solidFill>
                <a:latin typeface="Times New Roman" pitchFamily="18" charset="0"/>
                <a:cs typeface="Times New Roman" pitchFamily="18" charset="0"/>
              </a:rPr>
              <a:t>Impacts</a:t>
            </a:r>
            <a:endParaRPr lang="zh-CN" altLang="en-US" sz="2200" b="1" dirty="0">
              <a:solidFill>
                <a:schemeClr val="accent2">
                  <a:lumMod val="75000"/>
                </a:schemeClr>
              </a:solidFill>
              <a:latin typeface="Times New Roman" pitchFamily="18" charset="0"/>
              <a:cs typeface="Times New Roman" pitchFamily="18" charset="0"/>
            </a:endParaRPr>
          </a:p>
        </p:txBody>
      </p:sp>
      <p:sp>
        <p:nvSpPr>
          <p:cNvPr id="15368" name="TextBox 3"/>
          <p:cNvSpPr txBox="1">
            <a:spLocks noChangeArrowheads="1"/>
          </p:cNvSpPr>
          <p:nvPr/>
        </p:nvSpPr>
        <p:spPr bwMode="auto">
          <a:xfrm>
            <a:off x="609600" y="990600"/>
            <a:ext cx="2425700" cy="369888"/>
          </a:xfrm>
          <a:prstGeom prst="rect">
            <a:avLst/>
          </a:prstGeom>
          <a:noFill/>
          <a:ln w="9525">
            <a:noFill/>
            <a:miter lim="800000"/>
            <a:headEnd/>
            <a:tailEnd/>
          </a:ln>
        </p:spPr>
        <p:txBody>
          <a:bodyPr wrap="none">
            <a:spAutoFit/>
          </a:bodyPr>
          <a:lstStyle/>
          <a:p>
            <a:pPr>
              <a:buFont typeface="Arial" charset="0"/>
              <a:buChar char="•"/>
            </a:pPr>
            <a:r>
              <a:rPr lang="en-US" altLang="zh-CN" sz="1800">
                <a:solidFill>
                  <a:schemeClr val="tx1"/>
                </a:solidFill>
                <a:latin typeface="Times New Roman" pitchFamily="18" charset="0"/>
                <a:cs typeface="Times New Roman" pitchFamily="18" charset="0"/>
              </a:rPr>
              <a:t> Proton Zemach radius:</a:t>
            </a:r>
            <a:endParaRPr lang="zh-CN" altLang="en-US" sz="1800">
              <a:solidFill>
                <a:schemeClr val="tx1"/>
              </a:solidFill>
              <a:latin typeface="Times New Roman" pitchFamily="18" charset="0"/>
              <a:cs typeface="Times New Roman" pitchFamily="18" charset="0"/>
            </a:endParaRPr>
          </a:p>
        </p:txBody>
      </p:sp>
      <p:grpSp>
        <p:nvGrpSpPr>
          <p:cNvPr id="15369" name="Group 4"/>
          <p:cNvGrpSpPr>
            <a:grpSpLocks/>
          </p:cNvGrpSpPr>
          <p:nvPr/>
        </p:nvGrpSpPr>
        <p:grpSpPr bwMode="auto">
          <a:xfrm>
            <a:off x="762000" y="1524000"/>
            <a:ext cx="7816851" cy="1254125"/>
            <a:chOff x="830263" y="3733800"/>
            <a:chExt cx="7816849" cy="1254125"/>
          </a:xfrm>
        </p:grpSpPr>
        <p:graphicFrame>
          <p:nvGraphicFramePr>
            <p:cNvPr id="15362" name="Object 2"/>
            <p:cNvGraphicFramePr>
              <a:graphicFrameLocks noChangeAspect="1"/>
            </p:cNvGraphicFramePr>
            <p:nvPr/>
          </p:nvGraphicFramePr>
          <p:xfrm>
            <a:off x="5249862" y="3733800"/>
            <a:ext cx="3397250" cy="515937"/>
          </p:xfrm>
          <a:graphic>
            <a:graphicData uri="http://schemas.openxmlformats.org/presentationml/2006/ole">
              <p:oleObj spid="_x0000_s15362" name="Equation" r:id="rId4" imgW="2717640" imgH="419040" progId="Equation.3">
                <p:embed/>
              </p:oleObj>
            </a:graphicData>
          </a:graphic>
        </p:graphicFrame>
        <p:graphicFrame>
          <p:nvGraphicFramePr>
            <p:cNvPr id="15363" name="Object 3"/>
            <p:cNvGraphicFramePr>
              <a:graphicFrameLocks noChangeAspect="1"/>
            </p:cNvGraphicFramePr>
            <p:nvPr/>
          </p:nvGraphicFramePr>
          <p:xfrm>
            <a:off x="2582863" y="4419600"/>
            <a:ext cx="1768475" cy="568325"/>
          </p:xfrm>
          <a:graphic>
            <a:graphicData uri="http://schemas.openxmlformats.org/presentationml/2006/ole">
              <p:oleObj spid="_x0000_s15363" name="Equation" r:id="rId5" imgW="1460160" imgH="469800" progId="Equation.3">
                <p:embed/>
              </p:oleObj>
            </a:graphicData>
          </a:graphic>
        </p:graphicFrame>
        <p:graphicFrame>
          <p:nvGraphicFramePr>
            <p:cNvPr id="15364" name="Object 4"/>
            <p:cNvGraphicFramePr>
              <a:graphicFrameLocks noChangeAspect="1"/>
            </p:cNvGraphicFramePr>
            <p:nvPr/>
          </p:nvGraphicFramePr>
          <p:xfrm>
            <a:off x="838200" y="3865880"/>
            <a:ext cx="3657600" cy="325120"/>
          </p:xfrm>
          <a:graphic>
            <a:graphicData uri="http://schemas.openxmlformats.org/presentationml/2006/ole">
              <p:oleObj spid="_x0000_s15364" name="Equation" r:id="rId6" imgW="2857320" imgH="253800" progId="Equation.3">
                <p:embed/>
              </p:oleObj>
            </a:graphicData>
          </a:graphic>
        </p:graphicFrame>
        <p:graphicFrame>
          <p:nvGraphicFramePr>
            <p:cNvPr id="15365" name="Object 5"/>
            <p:cNvGraphicFramePr>
              <a:graphicFrameLocks noChangeAspect="1"/>
            </p:cNvGraphicFramePr>
            <p:nvPr/>
          </p:nvGraphicFramePr>
          <p:xfrm>
            <a:off x="830263" y="4495800"/>
            <a:ext cx="1570038" cy="304800"/>
          </p:xfrm>
          <a:graphic>
            <a:graphicData uri="http://schemas.openxmlformats.org/presentationml/2006/ole">
              <p:oleObj spid="_x0000_s15365" name="Equation" r:id="rId7" imgW="1307880" imgH="253800" progId="Equation.3">
                <p:embed/>
              </p:oleObj>
            </a:graphicData>
          </a:graphic>
        </p:graphicFrame>
      </p:grpSp>
      <p:grpSp>
        <p:nvGrpSpPr>
          <p:cNvPr id="15370" name="Group 11"/>
          <p:cNvGrpSpPr>
            <a:grpSpLocks noChangeAspect="1"/>
          </p:cNvGrpSpPr>
          <p:nvPr/>
        </p:nvGrpSpPr>
        <p:grpSpPr bwMode="auto">
          <a:xfrm>
            <a:off x="762000" y="3657600"/>
            <a:ext cx="3795713" cy="2378075"/>
            <a:chOff x="4572000" y="838200"/>
            <a:chExt cx="3796103" cy="2058261"/>
          </a:xfrm>
        </p:grpSpPr>
        <p:grpSp>
          <p:nvGrpSpPr>
            <p:cNvPr id="15418" name="Group 15"/>
            <p:cNvGrpSpPr>
              <a:grpSpLocks/>
            </p:cNvGrpSpPr>
            <p:nvPr/>
          </p:nvGrpSpPr>
          <p:grpSpPr bwMode="auto">
            <a:xfrm>
              <a:off x="4572000" y="838200"/>
              <a:ext cx="3796103" cy="2058261"/>
              <a:chOff x="4572000" y="838200"/>
              <a:chExt cx="3796103" cy="2058261"/>
            </a:xfrm>
          </p:grpSpPr>
          <p:pic>
            <p:nvPicPr>
              <p:cNvPr id="15420" name="Picture 14" descr="PR_list.jpg"/>
              <p:cNvPicPr>
                <a:picLocks noChangeAspect="1"/>
              </p:cNvPicPr>
              <p:nvPr/>
            </p:nvPicPr>
            <p:blipFill>
              <a:blip r:embed="rId8" cstate="print"/>
              <a:srcRect r="17500" b="12514"/>
              <a:stretch>
                <a:fillRect/>
              </a:stretch>
            </p:blipFill>
            <p:spPr bwMode="auto">
              <a:xfrm>
                <a:off x="4572000" y="838200"/>
                <a:ext cx="3796103" cy="2058261"/>
              </a:xfrm>
              <a:prstGeom prst="rect">
                <a:avLst/>
              </a:prstGeom>
              <a:noFill/>
              <a:ln w="9525">
                <a:noFill/>
                <a:miter lim="800000"/>
                <a:headEnd/>
                <a:tailEnd/>
              </a:ln>
            </p:spPr>
          </p:pic>
          <p:sp>
            <p:nvSpPr>
              <p:cNvPr id="15421" name="Oval 15"/>
              <p:cNvSpPr>
                <a:spLocks noChangeArrowheads="1"/>
              </p:cNvSpPr>
              <p:nvPr/>
            </p:nvSpPr>
            <p:spPr bwMode="auto">
              <a:xfrm>
                <a:off x="6705600" y="2590800"/>
                <a:ext cx="381000" cy="152400"/>
              </a:xfrm>
              <a:prstGeom prst="ellipse">
                <a:avLst/>
              </a:prstGeom>
              <a:noFill/>
              <a:ln w="9525" algn="ctr">
                <a:solidFill>
                  <a:srgbClr val="FF0000"/>
                </a:solidFill>
                <a:round/>
                <a:headEnd/>
                <a:tailEnd/>
              </a:ln>
            </p:spPr>
            <p:txBody>
              <a:bodyPr wrap="none">
                <a:spAutoFit/>
              </a:bodyPr>
              <a:lstStyle/>
              <a:p>
                <a:endParaRPr lang="zh-CN" altLang="en-US"/>
              </a:p>
            </p:txBody>
          </p:sp>
        </p:grpSp>
        <p:cxnSp>
          <p:nvCxnSpPr>
            <p:cNvPr id="15419" name="Straight Connector 13"/>
            <p:cNvCxnSpPr>
              <a:cxnSpLocks noChangeShapeType="1"/>
            </p:cNvCxnSpPr>
            <p:nvPr/>
          </p:nvCxnSpPr>
          <p:spPr bwMode="auto">
            <a:xfrm>
              <a:off x="6553200" y="1981200"/>
              <a:ext cx="1600200" cy="1588"/>
            </a:xfrm>
            <a:prstGeom prst="line">
              <a:avLst/>
            </a:prstGeom>
            <a:noFill/>
            <a:ln w="9525" algn="ctr">
              <a:solidFill>
                <a:srgbClr val="FF0000"/>
              </a:solidFill>
              <a:round/>
              <a:headEnd/>
              <a:tailEnd/>
            </a:ln>
          </p:spPr>
        </p:cxnSp>
      </p:grpSp>
      <p:sp>
        <p:nvSpPr>
          <p:cNvPr id="15371" name="TextBox 16"/>
          <p:cNvSpPr txBox="1">
            <a:spLocks noChangeArrowheads="1"/>
          </p:cNvSpPr>
          <p:nvPr/>
        </p:nvSpPr>
        <p:spPr bwMode="auto">
          <a:xfrm>
            <a:off x="609600" y="3124200"/>
            <a:ext cx="4038600" cy="276225"/>
          </a:xfrm>
          <a:prstGeom prst="rect">
            <a:avLst/>
          </a:prstGeom>
          <a:noFill/>
          <a:ln w="9525">
            <a:noFill/>
            <a:miter lim="800000"/>
            <a:headEnd/>
            <a:tailEnd/>
          </a:ln>
        </p:spPr>
        <p:txBody>
          <a:bodyPr>
            <a:spAutoFit/>
          </a:bodyPr>
          <a:lstStyle/>
          <a:p>
            <a:pPr marL="0" lvl="1"/>
            <a:r>
              <a:rPr lang="en-US" altLang="zh-CN" sz="1200" dirty="0">
                <a:solidFill>
                  <a:srgbClr val="008000"/>
                </a:solidFill>
              </a:rPr>
              <a:t>Carlson, </a:t>
            </a:r>
            <a:r>
              <a:rPr lang="en-US" altLang="zh-CN" sz="1200" dirty="0" err="1">
                <a:solidFill>
                  <a:srgbClr val="008000"/>
                </a:solidFill>
              </a:rPr>
              <a:t>Nazaryan</a:t>
            </a:r>
            <a:r>
              <a:rPr lang="en-US" altLang="zh-CN" sz="1200" dirty="0">
                <a:solidFill>
                  <a:srgbClr val="008000"/>
                </a:solidFill>
              </a:rPr>
              <a:t>, and </a:t>
            </a:r>
            <a:r>
              <a:rPr lang="en-US" altLang="zh-CN" sz="1200" dirty="0" err="1">
                <a:solidFill>
                  <a:srgbClr val="008000"/>
                </a:solidFill>
              </a:rPr>
              <a:t>Griffioen</a:t>
            </a:r>
            <a:r>
              <a:rPr lang="en-US" altLang="zh-CN" sz="1200" dirty="0">
                <a:solidFill>
                  <a:srgbClr val="008000"/>
                </a:solidFill>
              </a:rPr>
              <a:t>, arXiv:0805.2603v1</a:t>
            </a:r>
          </a:p>
        </p:txBody>
      </p:sp>
      <p:graphicFrame>
        <p:nvGraphicFramePr>
          <p:cNvPr id="18" name="Table 17"/>
          <p:cNvGraphicFramePr>
            <a:graphicFrameLocks noGrp="1"/>
          </p:cNvGraphicFramePr>
          <p:nvPr/>
        </p:nvGraphicFramePr>
        <p:xfrm>
          <a:off x="4876800" y="2895600"/>
          <a:ext cx="3962400" cy="3048003"/>
        </p:xfrm>
        <a:graphic>
          <a:graphicData uri="http://schemas.openxmlformats.org/drawingml/2006/table">
            <a:tbl>
              <a:tblPr firstRow="1" bandRow="1">
                <a:tableStyleId>{5940675A-B579-460E-94D1-54222C63F5DA}</a:tableStyleId>
              </a:tblPr>
              <a:tblGrid>
                <a:gridCol w="990600"/>
                <a:gridCol w="990600"/>
                <a:gridCol w="990600"/>
                <a:gridCol w="990600"/>
              </a:tblGrid>
              <a:tr h="435429">
                <a:tc>
                  <a:txBody>
                    <a:bodyPr/>
                    <a:lstStyle/>
                    <a:p>
                      <a:pPr algn="ctr"/>
                      <a:r>
                        <a:rPr lang="en-US" altLang="zh-CN" sz="1600" dirty="0" smtClean="0"/>
                        <a:t>FFs</a:t>
                      </a:r>
                      <a:endParaRPr lang="zh-CN" altLang="en-US" sz="1600" dirty="0"/>
                    </a:p>
                  </a:txBody>
                  <a:tcPr/>
                </a:tc>
                <a:tc>
                  <a:txBody>
                    <a:bodyPr/>
                    <a:lstStyle/>
                    <a:p>
                      <a:pPr algn="ctr"/>
                      <a:r>
                        <a:rPr lang="en-US" altLang="zh-CN" sz="1600" i="1" baseline="0" dirty="0" smtClean="0"/>
                        <a:t>r</a:t>
                      </a:r>
                      <a:r>
                        <a:rPr lang="en-US" altLang="zh-CN" sz="1600" baseline="-25000" dirty="0" smtClean="0"/>
                        <a:t>z</a:t>
                      </a:r>
                      <a:r>
                        <a:rPr lang="en-US" altLang="zh-CN" sz="1600" baseline="0" dirty="0" smtClean="0"/>
                        <a:t> (fm)</a:t>
                      </a:r>
                      <a:endParaRPr lang="zh-CN" altLang="en-US" sz="1600" dirty="0"/>
                    </a:p>
                  </a:txBody>
                  <a:tcPr/>
                </a:tc>
                <a:tc>
                  <a:txBody>
                    <a:bodyPr/>
                    <a:lstStyle/>
                    <a:p>
                      <a:pPr algn="ctr"/>
                      <a:r>
                        <a:rPr lang="el-GR" altLang="zh-CN" sz="1600" dirty="0" smtClean="0"/>
                        <a:t>Δ</a:t>
                      </a:r>
                      <a:r>
                        <a:rPr lang="en-US" altLang="zh-CN" sz="1600" dirty="0" smtClean="0"/>
                        <a:t>z</a:t>
                      </a:r>
                      <a:endParaRPr lang="zh-CN" altLang="en-US" sz="1600" dirty="0"/>
                    </a:p>
                  </a:txBody>
                  <a:tcPr/>
                </a:tc>
                <a:tc>
                  <a:txBody>
                    <a:bodyPr/>
                    <a:lstStyle/>
                    <a:p>
                      <a:pPr algn="ctr"/>
                      <a:r>
                        <a:rPr lang="en-US" altLang="zh-CN" sz="1600" dirty="0" smtClean="0"/>
                        <a:t>year</a:t>
                      </a:r>
                      <a:endParaRPr lang="zh-CN" altLang="en-US" sz="1600" dirty="0"/>
                    </a:p>
                  </a:txBody>
                  <a:tcPr/>
                </a:tc>
              </a:tr>
              <a:tr h="435429">
                <a:tc>
                  <a:txBody>
                    <a:bodyPr/>
                    <a:lstStyle/>
                    <a:p>
                      <a:pPr algn="ctr"/>
                      <a:r>
                        <a:rPr lang="en-US" altLang="zh-CN" sz="1600" dirty="0" smtClean="0"/>
                        <a:t>Dipole</a:t>
                      </a:r>
                      <a:endParaRPr lang="zh-CN" altLang="en-US" sz="1600" dirty="0"/>
                    </a:p>
                  </a:txBody>
                  <a:tcPr/>
                </a:tc>
                <a:tc>
                  <a:txBody>
                    <a:bodyPr/>
                    <a:lstStyle/>
                    <a:p>
                      <a:pPr algn="ctr"/>
                      <a:r>
                        <a:rPr lang="en-US" altLang="zh-CN" sz="1600" dirty="0" smtClean="0"/>
                        <a:t>1.025</a:t>
                      </a:r>
                      <a:endParaRPr lang="zh-CN" altLang="en-US" sz="1600" dirty="0"/>
                    </a:p>
                  </a:txBody>
                  <a:tcPr/>
                </a:tc>
                <a:tc>
                  <a:txBody>
                    <a:bodyPr/>
                    <a:lstStyle/>
                    <a:p>
                      <a:pPr algn="ctr"/>
                      <a:r>
                        <a:rPr lang="en-US" altLang="zh-CN" sz="1600" dirty="0" smtClean="0"/>
                        <a:t>-39.29</a:t>
                      </a:r>
                      <a:endParaRPr lang="zh-CN" altLang="en-US" sz="1600" dirty="0"/>
                    </a:p>
                  </a:txBody>
                  <a:tcPr/>
                </a:tc>
                <a:tc>
                  <a:txBody>
                    <a:bodyPr/>
                    <a:lstStyle/>
                    <a:p>
                      <a:pPr algn="ctr"/>
                      <a:r>
                        <a:rPr lang="en-US" altLang="zh-CN" sz="1600" dirty="0" smtClean="0"/>
                        <a:t>-</a:t>
                      </a:r>
                      <a:endParaRPr lang="zh-CN" altLang="en-US" sz="1600" dirty="0"/>
                    </a:p>
                  </a:txBody>
                  <a:tcPr/>
                </a:tc>
              </a:tr>
              <a:tr h="435429">
                <a:tc>
                  <a:txBody>
                    <a:bodyPr/>
                    <a:lstStyle/>
                    <a:p>
                      <a:pPr algn="ctr"/>
                      <a:r>
                        <a:rPr lang="en-US" altLang="zh-CN" sz="1600" dirty="0" smtClean="0"/>
                        <a:t>FW</a:t>
                      </a:r>
                      <a:endParaRPr lang="zh-CN" altLang="en-US" sz="1600" dirty="0"/>
                    </a:p>
                  </a:txBody>
                  <a:tcPr/>
                </a:tc>
                <a:tc>
                  <a:txBody>
                    <a:bodyPr/>
                    <a:lstStyle/>
                    <a:p>
                      <a:pPr algn="ctr"/>
                      <a:r>
                        <a:rPr lang="en-US" altLang="zh-CN" sz="1600" dirty="0" smtClean="0"/>
                        <a:t>1.049</a:t>
                      </a:r>
                      <a:endParaRPr lang="zh-CN" altLang="en-US" sz="1600" dirty="0"/>
                    </a:p>
                  </a:txBody>
                  <a:tcPr/>
                </a:tc>
                <a:tc>
                  <a:txBody>
                    <a:bodyPr/>
                    <a:lstStyle/>
                    <a:p>
                      <a:pPr algn="ctr"/>
                      <a:r>
                        <a:rPr lang="en-US" altLang="zh-CN" sz="1600" dirty="0" smtClean="0"/>
                        <a:t>-40.22</a:t>
                      </a:r>
                      <a:endParaRPr lang="zh-CN" altLang="en-US" sz="1600" dirty="0"/>
                    </a:p>
                  </a:txBody>
                  <a:tcPr/>
                </a:tc>
                <a:tc>
                  <a:txBody>
                    <a:bodyPr/>
                    <a:lstStyle/>
                    <a:p>
                      <a:pPr algn="ctr"/>
                      <a:r>
                        <a:rPr lang="en-US" altLang="zh-CN" sz="1600" dirty="0" smtClean="0"/>
                        <a:t>2003</a:t>
                      </a:r>
                      <a:endParaRPr lang="zh-CN" altLang="en-US" sz="1600" dirty="0"/>
                    </a:p>
                  </a:txBody>
                  <a:tcPr/>
                </a:tc>
              </a:tr>
              <a:tr h="435429">
                <a:tc>
                  <a:txBody>
                    <a:bodyPr/>
                    <a:lstStyle/>
                    <a:p>
                      <a:pPr algn="ctr"/>
                      <a:r>
                        <a:rPr lang="en-US" altLang="zh-CN" sz="1600" dirty="0" smtClean="0"/>
                        <a:t>Kelly</a:t>
                      </a:r>
                      <a:endParaRPr lang="zh-CN" altLang="en-US" sz="1600" dirty="0"/>
                    </a:p>
                  </a:txBody>
                  <a:tcPr/>
                </a:tc>
                <a:tc>
                  <a:txBody>
                    <a:bodyPr/>
                    <a:lstStyle/>
                    <a:p>
                      <a:pPr algn="ctr"/>
                      <a:r>
                        <a:rPr lang="en-US" altLang="zh-CN" sz="1600" dirty="0" smtClean="0"/>
                        <a:t>1.069</a:t>
                      </a:r>
                      <a:endParaRPr lang="zh-CN" altLang="en-US" sz="1600" dirty="0"/>
                    </a:p>
                  </a:txBody>
                  <a:tcPr/>
                </a:tc>
                <a:tc>
                  <a:txBody>
                    <a:bodyPr/>
                    <a:lstStyle/>
                    <a:p>
                      <a:pPr algn="ctr"/>
                      <a:r>
                        <a:rPr lang="en-US" altLang="zh-CN" sz="1600" dirty="0" smtClean="0"/>
                        <a:t>-40.99</a:t>
                      </a:r>
                      <a:endParaRPr lang="zh-CN" altLang="en-US" sz="1600" dirty="0"/>
                    </a:p>
                  </a:txBody>
                  <a:tcPr/>
                </a:tc>
                <a:tc>
                  <a:txBody>
                    <a:bodyPr/>
                    <a:lstStyle/>
                    <a:p>
                      <a:pPr algn="ctr"/>
                      <a:r>
                        <a:rPr lang="en-US" altLang="zh-CN" sz="1600" dirty="0" smtClean="0"/>
                        <a:t>2004</a:t>
                      </a:r>
                      <a:endParaRPr lang="zh-CN" altLang="en-US" sz="1600" dirty="0"/>
                    </a:p>
                  </a:txBody>
                  <a:tcPr/>
                </a:tc>
              </a:tr>
              <a:tr h="435429">
                <a:tc>
                  <a:txBody>
                    <a:bodyPr/>
                    <a:lstStyle/>
                    <a:p>
                      <a:pPr algn="ctr"/>
                      <a:r>
                        <a:rPr lang="en-US" altLang="zh-CN" sz="1600" dirty="0" smtClean="0"/>
                        <a:t>AS</a:t>
                      </a:r>
                      <a:endParaRPr lang="zh-CN" altLang="en-US" sz="1600" dirty="0"/>
                    </a:p>
                  </a:txBody>
                  <a:tcPr/>
                </a:tc>
                <a:tc>
                  <a:txBody>
                    <a:bodyPr/>
                    <a:lstStyle/>
                    <a:p>
                      <a:pPr algn="ctr"/>
                      <a:r>
                        <a:rPr lang="en-US" altLang="zh-CN" sz="1600" dirty="0" smtClean="0"/>
                        <a:t>1.091</a:t>
                      </a:r>
                      <a:endParaRPr lang="zh-CN" altLang="en-US" sz="1600" dirty="0"/>
                    </a:p>
                  </a:txBody>
                  <a:tcPr/>
                </a:tc>
                <a:tc>
                  <a:txBody>
                    <a:bodyPr/>
                    <a:lstStyle/>
                    <a:p>
                      <a:pPr algn="ctr"/>
                      <a:r>
                        <a:rPr lang="en-US" altLang="zh-CN" sz="1600" dirty="0" smtClean="0"/>
                        <a:t>-41.85</a:t>
                      </a:r>
                      <a:endParaRPr lang="zh-CN" altLang="en-US" sz="1600" dirty="0"/>
                    </a:p>
                  </a:txBody>
                  <a:tcPr/>
                </a:tc>
                <a:tc>
                  <a:txBody>
                    <a:bodyPr/>
                    <a:lstStyle/>
                    <a:p>
                      <a:pPr algn="ctr"/>
                      <a:r>
                        <a:rPr lang="en-US" altLang="zh-CN" sz="1600" dirty="0" smtClean="0"/>
                        <a:t>2007</a:t>
                      </a:r>
                      <a:endParaRPr lang="zh-CN" altLang="en-US" sz="1600" dirty="0"/>
                    </a:p>
                  </a:txBody>
                  <a:tcPr/>
                </a:tc>
              </a:tr>
              <a:tr h="435429">
                <a:tc>
                  <a:txBody>
                    <a:bodyPr/>
                    <a:lstStyle/>
                    <a:p>
                      <a:pPr algn="ctr"/>
                      <a:r>
                        <a:rPr lang="en-US" altLang="zh-CN" sz="1600" dirty="0" smtClean="0"/>
                        <a:t>AMT</a:t>
                      </a:r>
                      <a:endParaRPr lang="zh-CN" altLang="en-US" sz="1600" dirty="0"/>
                    </a:p>
                  </a:txBody>
                  <a:tcPr/>
                </a:tc>
                <a:tc>
                  <a:txBody>
                    <a:bodyPr/>
                    <a:lstStyle/>
                    <a:p>
                      <a:pPr algn="ctr"/>
                      <a:r>
                        <a:rPr lang="en-US" altLang="zh-CN" sz="1600" dirty="0" smtClean="0"/>
                        <a:t>1.080</a:t>
                      </a:r>
                      <a:endParaRPr lang="zh-CN" altLang="en-US" sz="1600" dirty="0"/>
                    </a:p>
                  </a:txBody>
                  <a:tcPr/>
                </a:tc>
                <a:tc>
                  <a:txBody>
                    <a:bodyPr/>
                    <a:lstStyle/>
                    <a:p>
                      <a:pPr algn="ctr"/>
                      <a:r>
                        <a:rPr lang="en-US" altLang="zh-CN" sz="1600" dirty="0" smtClean="0"/>
                        <a:t>-41.43</a:t>
                      </a:r>
                      <a:endParaRPr lang="zh-CN" altLang="en-US" sz="1600" dirty="0"/>
                    </a:p>
                  </a:txBody>
                  <a:tcPr/>
                </a:tc>
                <a:tc>
                  <a:txBody>
                    <a:bodyPr/>
                    <a:lstStyle/>
                    <a:p>
                      <a:pPr algn="ctr"/>
                      <a:r>
                        <a:rPr lang="en-US" altLang="zh-CN" sz="1600" dirty="0" smtClean="0"/>
                        <a:t>2007</a:t>
                      </a:r>
                      <a:endParaRPr lang="zh-CN" altLang="en-US" sz="1600" dirty="0"/>
                    </a:p>
                  </a:txBody>
                  <a:tcPr/>
                </a:tc>
              </a:tr>
              <a:tr h="435429">
                <a:tc>
                  <a:txBody>
                    <a:bodyPr/>
                    <a:lstStyle/>
                    <a:p>
                      <a:pPr algn="ctr"/>
                      <a:r>
                        <a:rPr lang="en-US" altLang="zh-CN" sz="1600" dirty="0" smtClean="0">
                          <a:solidFill>
                            <a:srgbClr val="FF0000"/>
                          </a:solidFill>
                        </a:rPr>
                        <a:t>New fit</a:t>
                      </a:r>
                      <a:endParaRPr lang="zh-CN" altLang="en-US" sz="1600" dirty="0">
                        <a:solidFill>
                          <a:srgbClr val="FF0000"/>
                        </a:solidFill>
                      </a:endParaRPr>
                    </a:p>
                  </a:txBody>
                  <a:tcPr/>
                </a:tc>
                <a:tc>
                  <a:txBody>
                    <a:bodyPr/>
                    <a:lstStyle/>
                    <a:p>
                      <a:pPr algn="ctr"/>
                      <a:r>
                        <a:rPr lang="en-US" altLang="zh-CN" sz="1600" dirty="0" smtClean="0">
                          <a:solidFill>
                            <a:srgbClr val="FF0000"/>
                          </a:solidFill>
                        </a:rPr>
                        <a:t>1.075</a:t>
                      </a:r>
                      <a:endParaRPr lang="zh-CN" altLang="en-US" sz="1600" dirty="0">
                        <a:solidFill>
                          <a:srgbClr val="FF0000"/>
                        </a:solidFill>
                      </a:endParaRPr>
                    </a:p>
                  </a:txBody>
                  <a:tcPr/>
                </a:tc>
                <a:tc>
                  <a:txBody>
                    <a:bodyPr/>
                    <a:lstStyle/>
                    <a:p>
                      <a:pPr algn="ctr"/>
                      <a:r>
                        <a:rPr lang="en-US" altLang="zh-CN" sz="1600" dirty="0" smtClean="0">
                          <a:solidFill>
                            <a:srgbClr val="FF0000"/>
                          </a:solidFill>
                        </a:rPr>
                        <a:t>-41.21</a:t>
                      </a:r>
                      <a:endParaRPr lang="zh-CN" altLang="en-US" sz="1600" dirty="0">
                        <a:solidFill>
                          <a:srgbClr val="FF0000"/>
                        </a:solidFill>
                      </a:endParaRPr>
                    </a:p>
                  </a:txBody>
                  <a:tcPr/>
                </a:tc>
                <a:tc>
                  <a:txBody>
                    <a:bodyPr/>
                    <a:lstStyle/>
                    <a:p>
                      <a:pPr algn="ctr"/>
                      <a:r>
                        <a:rPr lang="en-US" altLang="zh-CN" sz="1600" dirty="0" smtClean="0">
                          <a:solidFill>
                            <a:srgbClr val="FF0000"/>
                          </a:solidFill>
                        </a:rPr>
                        <a:t>2009</a:t>
                      </a:r>
                      <a:endParaRPr lang="zh-CN" altLang="en-US" sz="1600" dirty="0">
                        <a:solidFill>
                          <a:srgbClr val="FF0000"/>
                        </a:solidFill>
                      </a:endParaRPr>
                    </a:p>
                  </a:txBody>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88DE986-D7F6-44AC-BA4D-FF837BDCE4F6}" type="slidenum">
              <a:rPr lang="zh-CN" altLang="en-US"/>
              <a:pPr>
                <a:defRPr/>
              </a:pPr>
              <a:t>19</a:t>
            </a:fld>
            <a:endParaRPr lang="zh-CN" altLang="en-US"/>
          </a:p>
        </p:txBody>
      </p:sp>
      <p:sp>
        <p:nvSpPr>
          <p:cNvPr id="3" name="TextBox 1"/>
          <p:cNvSpPr txBox="1">
            <a:spLocks noChangeArrowheads="1"/>
          </p:cNvSpPr>
          <p:nvPr/>
        </p:nvSpPr>
        <p:spPr bwMode="auto">
          <a:xfrm>
            <a:off x="3810000" y="381000"/>
            <a:ext cx="1156086" cy="430887"/>
          </a:xfrm>
          <a:prstGeom prst="rect">
            <a:avLst/>
          </a:prstGeom>
          <a:noFill/>
          <a:ln w="9525">
            <a:noFill/>
            <a:miter lim="800000"/>
            <a:headEnd/>
            <a:tailEnd/>
          </a:ln>
        </p:spPr>
        <p:txBody>
          <a:bodyPr wrap="none">
            <a:spAutoFit/>
          </a:bodyPr>
          <a:lstStyle/>
          <a:p>
            <a:pPr>
              <a:defRPr/>
            </a:pPr>
            <a:r>
              <a:rPr lang="en-US" altLang="zh-CN" sz="2200" b="1" dirty="0" smtClean="0">
                <a:solidFill>
                  <a:schemeClr val="accent2">
                    <a:lumMod val="75000"/>
                  </a:schemeClr>
                </a:solidFill>
                <a:latin typeface="Times New Roman" pitchFamily="18" charset="0"/>
                <a:cs typeface="Times New Roman" pitchFamily="18" charset="0"/>
              </a:rPr>
              <a:t>Impacts</a:t>
            </a:r>
            <a:endParaRPr lang="zh-CN" altLang="en-US" sz="2200" b="1" dirty="0">
              <a:solidFill>
                <a:schemeClr val="accent2">
                  <a:lumMod val="75000"/>
                </a:schemeClr>
              </a:solidFill>
              <a:latin typeface="Times New Roman" pitchFamily="18" charset="0"/>
              <a:cs typeface="Times New Roman" pitchFamily="18" charset="0"/>
            </a:endParaRPr>
          </a:p>
        </p:txBody>
      </p:sp>
      <p:grpSp>
        <p:nvGrpSpPr>
          <p:cNvPr id="38916" name="Group 10"/>
          <p:cNvGrpSpPr>
            <a:grpSpLocks/>
          </p:cNvGrpSpPr>
          <p:nvPr/>
        </p:nvGrpSpPr>
        <p:grpSpPr bwMode="auto">
          <a:xfrm>
            <a:off x="508000" y="1219200"/>
            <a:ext cx="8636000" cy="2538412"/>
            <a:chOff x="327025" y="2527300"/>
            <a:chExt cx="8636000" cy="2538413"/>
          </a:xfrm>
        </p:grpSpPr>
        <p:pic>
          <p:nvPicPr>
            <p:cNvPr id="38919" name="Picture 5" descr="zemach3"/>
            <p:cNvPicPr>
              <a:picLocks noChangeArrowheads="1"/>
            </p:cNvPicPr>
            <p:nvPr/>
          </p:nvPicPr>
          <p:blipFill>
            <a:blip r:embed="rId2" cstate="print"/>
            <a:srcRect t="51199"/>
            <a:stretch>
              <a:fillRect/>
            </a:stretch>
          </p:blipFill>
          <p:spPr bwMode="auto">
            <a:xfrm>
              <a:off x="327025" y="2527300"/>
              <a:ext cx="7031038" cy="2538413"/>
            </a:xfrm>
            <a:prstGeom prst="rect">
              <a:avLst/>
            </a:prstGeom>
            <a:noFill/>
            <a:ln w="9525">
              <a:noFill/>
              <a:miter lim="800000"/>
              <a:headEnd/>
              <a:tailEnd/>
            </a:ln>
          </p:spPr>
        </p:pic>
        <p:sp>
          <p:nvSpPr>
            <p:cNvPr id="38920" name="Line 11"/>
            <p:cNvSpPr>
              <a:spLocks noChangeShapeType="1"/>
            </p:cNvSpPr>
            <p:nvPr/>
          </p:nvSpPr>
          <p:spPr bwMode="auto">
            <a:xfrm>
              <a:off x="2849563" y="4175125"/>
              <a:ext cx="260350" cy="0"/>
            </a:xfrm>
            <a:prstGeom prst="line">
              <a:avLst/>
            </a:prstGeom>
            <a:noFill/>
            <a:ln w="38100">
              <a:solidFill>
                <a:srgbClr val="0000FF"/>
              </a:solidFill>
              <a:round/>
              <a:headEnd type="diamond" w="sm" len="sm"/>
              <a:tailEnd type="diamond" w="sm" len="sm"/>
            </a:ln>
          </p:spPr>
          <p:txBody>
            <a:bodyPr anchor="ctr">
              <a:spAutoFit/>
            </a:bodyPr>
            <a:lstStyle/>
            <a:p>
              <a:endParaRPr lang="zh-CN" altLang="en-US"/>
            </a:p>
          </p:txBody>
        </p:sp>
        <p:sp>
          <p:nvSpPr>
            <p:cNvPr id="38921" name="Line 12"/>
            <p:cNvSpPr>
              <a:spLocks noChangeShapeType="1"/>
            </p:cNvSpPr>
            <p:nvPr/>
          </p:nvSpPr>
          <p:spPr bwMode="auto">
            <a:xfrm>
              <a:off x="6478588" y="4156075"/>
              <a:ext cx="260350" cy="0"/>
            </a:xfrm>
            <a:prstGeom prst="line">
              <a:avLst/>
            </a:prstGeom>
            <a:noFill/>
            <a:ln w="38100">
              <a:solidFill>
                <a:srgbClr val="0000FF"/>
              </a:solidFill>
              <a:round/>
              <a:headEnd type="diamond" w="sm" len="sm"/>
              <a:tailEnd type="diamond" w="sm" len="sm"/>
            </a:ln>
          </p:spPr>
          <p:txBody>
            <a:bodyPr anchor="ctr">
              <a:spAutoFit/>
            </a:bodyPr>
            <a:lstStyle/>
            <a:p>
              <a:endParaRPr lang="zh-CN" altLang="en-US"/>
            </a:p>
          </p:txBody>
        </p:sp>
        <p:sp>
          <p:nvSpPr>
            <p:cNvPr id="38922" name="Line 13"/>
            <p:cNvSpPr>
              <a:spLocks noChangeShapeType="1"/>
            </p:cNvSpPr>
            <p:nvPr/>
          </p:nvSpPr>
          <p:spPr bwMode="auto">
            <a:xfrm flipV="1">
              <a:off x="2101850" y="4260850"/>
              <a:ext cx="822325" cy="0"/>
            </a:xfrm>
            <a:prstGeom prst="line">
              <a:avLst/>
            </a:prstGeom>
            <a:noFill/>
            <a:ln w="38100">
              <a:solidFill>
                <a:srgbClr val="008000"/>
              </a:solidFill>
              <a:round/>
              <a:headEnd type="diamond" w="sm" len="sm"/>
              <a:tailEnd type="diamond" w="sm" len="sm"/>
            </a:ln>
          </p:spPr>
          <p:txBody>
            <a:bodyPr anchor="ctr">
              <a:spAutoFit/>
            </a:bodyPr>
            <a:lstStyle/>
            <a:p>
              <a:endParaRPr lang="zh-CN" altLang="en-US"/>
            </a:p>
          </p:txBody>
        </p:sp>
        <p:sp>
          <p:nvSpPr>
            <p:cNvPr id="38923" name="Line 14"/>
            <p:cNvSpPr>
              <a:spLocks noChangeShapeType="1"/>
            </p:cNvSpPr>
            <p:nvPr/>
          </p:nvSpPr>
          <p:spPr bwMode="auto">
            <a:xfrm flipV="1">
              <a:off x="5711825" y="4251325"/>
              <a:ext cx="822325" cy="0"/>
            </a:xfrm>
            <a:prstGeom prst="line">
              <a:avLst/>
            </a:prstGeom>
            <a:noFill/>
            <a:ln w="38100">
              <a:solidFill>
                <a:srgbClr val="008000"/>
              </a:solidFill>
              <a:round/>
              <a:headEnd type="diamond" w="sm" len="sm"/>
              <a:tailEnd type="diamond" w="sm" len="sm"/>
            </a:ln>
          </p:spPr>
          <p:txBody>
            <a:bodyPr anchor="ctr">
              <a:spAutoFit/>
            </a:bodyPr>
            <a:lstStyle/>
            <a:p>
              <a:endParaRPr lang="zh-CN" altLang="en-US"/>
            </a:p>
          </p:txBody>
        </p:sp>
        <p:sp>
          <p:nvSpPr>
            <p:cNvPr id="38924" name="Text Box 15"/>
            <p:cNvSpPr txBox="1">
              <a:spLocks noChangeArrowheads="1"/>
            </p:cNvSpPr>
            <p:nvPr/>
          </p:nvSpPr>
          <p:spPr bwMode="auto">
            <a:xfrm>
              <a:off x="7356475" y="3708400"/>
              <a:ext cx="1606550" cy="947738"/>
            </a:xfrm>
            <a:prstGeom prst="rect">
              <a:avLst/>
            </a:prstGeom>
            <a:noFill/>
            <a:ln w="12700">
              <a:noFill/>
              <a:miter lim="800000"/>
              <a:headEnd/>
              <a:tailEnd/>
            </a:ln>
          </p:spPr>
          <p:txBody>
            <a:bodyPr>
              <a:spAutoFit/>
            </a:bodyPr>
            <a:lstStyle/>
            <a:p>
              <a:r>
                <a:rPr lang="en-US" altLang="zh-CN" sz="1600" b="1">
                  <a:solidFill>
                    <a:srgbClr val="0000FF"/>
                  </a:solidFill>
                </a:rPr>
                <a:t>Phase I (complete)</a:t>
              </a:r>
            </a:p>
            <a:p>
              <a:r>
                <a:rPr lang="en-US" altLang="zh-CN" sz="1600" b="1">
                  <a:solidFill>
                    <a:srgbClr val="008000"/>
                  </a:solidFill>
                </a:rPr>
                <a:t>Phase II (2012)</a:t>
              </a:r>
              <a:endParaRPr lang="en-US" altLang="zh-CN" sz="1600">
                <a:solidFill>
                  <a:srgbClr val="008000"/>
                </a:solidFill>
              </a:endParaRPr>
            </a:p>
          </p:txBody>
        </p:sp>
      </p:grpSp>
      <p:sp>
        <p:nvSpPr>
          <p:cNvPr id="38917" name="Text Box 8"/>
          <p:cNvSpPr txBox="1">
            <a:spLocks noChangeArrowheads="1"/>
          </p:cNvSpPr>
          <p:nvPr/>
        </p:nvSpPr>
        <p:spPr bwMode="auto">
          <a:xfrm>
            <a:off x="1000125" y="4191000"/>
            <a:ext cx="3038475" cy="915988"/>
          </a:xfrm>
          <a:prstGeom prst="rect">
            <a:avLst/>
          </a:prstGeom>
          <a:noFill/>
          <a:ln w="12700">
            <a:noFill/>
            <a:miter lim="800000"/>
            <a:headEnd/>
            <a:tailEnd/>
          </a:ln>
        </p:spPr>
        <p:txBody>
          <a:bodyPr>
            <a:spAutoFit/>
          </a:bodyPr>
          <a:lstStyle/>
          <a:p>
            <a:r>
              <a:rPr lang="en-US" altLang="zh-CN" sz="1800" b="1">
                <a:solidFill>
                  <a:srgbClr val="FF0000"/>
                </a:solidFill>
              </a:rPr>
              <a:t>Significant</a:t>
            </a:r>
            <a:r>
              <a:rPr lang="en-US" altLang="zh-CN" sz="1800">
                <a:solidFill>
                  <a:srgbClr val="FF0000"/>
                </a:solidFill>
              </a:rPr>
              <a:t> contribution to integral above Q</a:t>
            </a:r>
            <a:r>
              <a:rPr lang="en-US" altLang="zh-CN" sz="1800" baseline="30000">
                <a:solidFill>
                  <a:srgbClr val="FF0000"/>
                </a:solidFill>
              </a:rPr>
              <a:t>2</a:t>
            </a:r>
            <a:r>
              <a:rPr lang="en-US" altLang="zh-CN" sz="1800">
                <a:solidFill>
                  <a:srgbClr val="FF0000"/>
                </a:solidFill>
              </a:rPr>
              <a:t>=1 GeV</a:t>
            </a:r>
            <a:r>
              <a:rPr lang="en-US" altLang="zh-CN" sz="1800" baseline="30000">
                <a:solidFill>
                  <a:srgbClr val="FF0000"/>
                </a:solidFill>
              </a:rPr>
              <a:t>2</a:t>
            </a:r>
            <a:r>
              <a:rPr lang="en-US" altLang="zh-CN" sz="1800">
                <a:solidFill>
                  <a:srgbClr val="FF0000"/>
                </a:solidFill>
              </a:rPr>
              <a:t> </a:t>
            </a:r>
            <a:r>
              <a:rPr lang="en-US" altLang="zh-CN" sz="1800"/>
              <a:t>and below Q</a:t>
            </a:r>
            <a:r>
              <a:rPr lang="en-US" altLang="zh-CN" sz="1800" baseline="30000"/>
              <a:t>2</a:t>
            </a:r>
            <a:r>
              <a:rPr lang="en-US" altLang="zh-CN" sz="1800"/>
              <a:t>=0.01 GeV</a:t>
            </a:r>
            <a:r>
              <a:rPr lang="en-US" altLang="zh-CN" sz="1800" baseline="30000"/>
              <a:t>2</a:t>
            </a:r>
            <a:endParaRPr lang="en-US" altLang="zh-CN" sz="1800"/>
          </a:p>
        </p:txBody>
      </p:sp>
      <p:sp>
        <p:nvSpPr>
          <p:cNvPr id="38918" name="Text Box 10"/>
          <p:cNvSpPr txBox="1">
            <a:spLocks noChangeArrowheads="1"/>
          </p:cNvSpPr>
          <p:nvPr/>
        </p:nvSpPr>
        <p:spPr bwMode="auto">
          <a:xfrm>
            <a:off x="4800600" y="4267200"/>
            <a:ext cx="3302000" cy="654050"/>
          </a:xfrm>
          <a:prstGeom prst="rect">
            <a:avLst/>
          </a:prstGeom>
          <a:noFill/>
          <a:ln w="12700">
            <a:solidFill>
              <a:srgbClr val="CC0000"/>
            </a:solidFill>
            <a:miter lim="800000"/>
            <a:headEnd/>
            <a:tailEnd/>
          </a:ln>
        </p:spPr>
        <p:txBody>
          <a:bodyPr>
            <a:spAutoFit/>
          </a:bodyPr>
          <a:lstStyle/>
          <a:p>
            <a:r>
              <a:rPr lang="en-US" altLang="zh-CN" sz="1800" b="1">
                <a:solidFill>
                  <a:srgbClr val="FF0000"/>
                </a:solidFill>
              </a:rPr>
              <a:t>Negligible</a:t>
            </a:r>
            <a:r>
              <a:rPr lang="en-US" altLang="zh-CN" sz="1800">
                <a:solidFill>
                  <a:srgbClr val="FF0000"/>
                </a:solidFill>
              </a:rPr>
              <a:t> contribution to uncertainty above Q</a:t>
            </a:r>
            <a:r>
              <a:rPr lang="en-US" altLang="zh-CN" sz="1800" baseline="30000">
                <a:solidFill>
                  <a:srgbClr val="FF0000"/>
                </a:solidFill>
              </a:rPr>
              <a:t>2</a:t>
            </a:r>
            <a:r>
              <a:rPr lang="en-US" altLang="zh-CN" sz="1800">
                <a:solidFill>
                  <a:srgbClr val="FF0000"/>
                </a:solidFill>
              </a:rPr>
              <a:t>=1 GeV</a:t>
            </a:r>
            <a:r>
              <a:rPr lang="en-US" altLang="zh-CN" sz="1800" baseline="30000">
                <a:solidFill>
                  <a:srgbClr val="FF0000"/>
                </a:solidFill>
              </a:rPr>
              <a:t>2</a:t>
            </a:r>
            <a:endParaRPr lang="en-US" altLang="zh-CN" sz="1800">
              <a:solidFill>
                <a:srgbClr val="FF0000"/>
              </a:solidFill>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B48EBD0A-441A-4E6B-9104-CE38576E4F07}" type="slidenum">
              <a:rPr lang="zh-CN" altLang="en-US"/>
              <a:pPr>
                <a:defRPr/>
              </a:pPr>
              <a:t>2</a:t>
            </a:fld>
            <a:endParaRPr lang="zh-CN" altLang="en-US"/>
          </a:p>
        </p:txBody>
      </p:sp>
      <p:sp>
        <p:nvSpPr>
          <p:cNvPr id="3" name="TextBox 2"/>
          <p:cNvSpPr txBox="1"/>
          <p:nvPr/>
        </p:nvSpPr>
        <p:spPr>
          <a:xfrm>
            <a:off x="1966913" y="304800"/>
            <a:ext cx="5210175" cy="461963"/>
          </a:xfrm>
          <a:prstGeom prst="rect">
            <a:avLst/>
          </a:prstGeom>
          <a:noFill/>
        </p:spPr>
        <p:txBody>
          <a:bodyPr wrap="none">
            <a:spAutoFit/>
          </a:bodyPr>
          <a:lstStyle/>
          <a:p>
            <a:pPr>
              <a:defRPr/>
            </a:pPr>
            <a:r>
              <a:rPr lang="en-US" altLang="zh-CN" sz="2400" b="1" dirty="0">
                <a:solidFill>
                  <a:schemeClr val="accent2">
                    <a:lumMod val="75000"/>
                  </a:schemeClr>
                </a:solidFill>
                <a:latin typeface="Times New Roman" pitchFamily="18" charset="0"/>
                <a:cs typeface="Times New Roman" pitchFamily="18" charset="0"/>
              </a:rPr>
              <a:t>Electron Elastic Scattering Formalism</a:t>
            </a:r>
            <a:endParaRPr lang="zh-CN" altLang="en-US" sz="2400" b="1" dirty="0">
              <a:solidFill>
                <a:schemeClr val="accent2">
                  <a:lumMod val="75000"/>
                </a:schemeClr>
              </a:solidFill>
              <a:latin typeface="Times New Roman" pitchFamily="18" charset="0"/>
              <a:cs typeface="Times New Roman" pitchFamily="18" charset="0"/>
            </a:endParaRPr>
          </a:p>
        </p:txBody>
      </p:sp>
      <p:sp>
        <p:nvSpPr>
          <p:cNvPr id="2056" name="TextBox 3"/>
          <p:cNvSpPr txBox="1">
            <a:spLocks noChangeArrowheads="1"/>
          </p:cNvSpPr>
          <p:nvPr/>
        </p:nvSpPr>
        <p:spPr bwMode="auto">
          <a:xfrm>
            <a:off x="609600" y="1143000"/>
            <a:ext cx="3962400" cy="923925"/>
          </a:xfrm>
          <a:prstGeom prst="rect">
            <a:avLst/>
          </a:prstGeom>
          <a:noFill/>
          <a:ln w="9525">
            <a:noFill/>
            <a:miter lim="800000"/>
            <a:headEnd/>
            <a:tailEnd/>
          </a:ln>
        </p:spPr>
        <p:txBody>
          <a:bodyPr>
            <a:spAutoFit/>
          </a:bodyPr>
          <a:lstStyle/>
          <a:p>
            <a:pPr>
              <a:buFont typeface="Arial" charset="0"/>
              <a:buChar char="•"/>
            </a:pPr>
            <a:r>
              <a:rPr lang="en-US" altLang="zh-CN" sz="1800" dirty="0">
                <a:solidFill>
                  <a:schemeClr val="tx1"/>
                </a:solidFill>
                <a:latin typeface="Times New Roman" pitchFamily="18" charset="0"/>
                <a:cs typeface="Times New Roman" pitchFamily="18" charset="0"/>
              </a:rPr>
              <a:t> Typically treated in one-photon-exchange picture, from QED, lowest-order amplitude is given by:</a:t>
            </a:r>
            <a:endParaRPr lang="zh-CN" altLang="en-US" sz="1800" dirty="0">
              <a:solidFill>
                <a:schemeClr val="tx1"/>
              </a:solidFill>
              <a:latin typeface="Times New Roman" pitchFamily="18" charset="0"/>
              <a:cs typeface="Times New Roman" pitchFamily="18" charset="0"/>
            </a:endParaRPr>
          </a:p>
        </p:txBody>
      </p:sp>
      <p:graphicFrame>
        <p:nvGraphicFramePr>
          <p:cNvPr id="2050" name="Object 2"/>
          <p:cNvGraphicFramePr>
            <a:graphicFrameLocks noChangeAspect="1"/>
          </p:cNvGraphicFramePr>
          <p:nvPr/>
        </p:nvGraphicFramePr>
        <p:xfrm>
          <a:off x="4114800" y="3321050"/>
          <a:ext cx="914400" cy="215900"/>
        </p:xfrm>
        <a:graphic>
          <a:graphicData uri="http://schemas.openxmlformats.org/presentationml/2006/ole">
            <p:oleObj spid="_x0000_s2050" name="Equation" r:id="rId4" imgW="914400" imgH="215640" progId="Equation.3">
              <p:embed/>
            </p:oleObj>
          </a:graphicData>
        </a:graphic>
      </p:graphicFrame>
      <p:graphicFrame>
        <p:nvGraphicFramePr>
          <p:cNvPr id="2051" name="Object 3"/>
          <p:cNvGraphicFramePr>
            <a:graphicFrameLocks noChangeAspect="1"/>
          </p:cNvGraphicFramePr>
          <p:nvPr/>
        </p:nvGraphicFramePr>
        <p:xfrm>
          <a:off x="1447800" y="2220913"/>
          <a:ext cx="2316163" cy="1055687"/>
        </p:xfrm>
        <a:graphic>
          <a:graphicData uri="http://schemas.openxmlformats.org/presentationml/2006/ole">
            <p:oleObj spid="_x0000_s2051" name="Equation" r:id="rId5" imgW="1447560" imgH="660240" progId="Equation.3">
              <p:embed/>
            </p:oleObj>
          </a:graphicData>
        </a:graphic>
      </p:graphicFrame>
      <p:sp>
        <p:nvSpPr>
          <p:cNvPr id="2057" name="TextBox 7"/>
          <p:cNvSpPr txBox="1">
            <a:spLocks noChangeArrowheads="1"/>
          </p:cNvSpPr>
          <p:nvPr/>
        </p:nvSpPr>
        <p:spPr bwMode="auto">
          <a:xfrm>
            <a:off x="685800" y="3505200"/>
            <a:ext cx="3714750" cy="1477963"/>
          </a:xfrm>
          <a:prstGeom prst="rect">
            <a:avLst/>
          </a:prstGeom>
          <a:noFill/>
          <a:ln w="9525">
            <a:noFill/>
            <a:miter lim="800000"/>
            <a:headEnd/>
            <a:tailEnd/>
          </a:ln>
        </p:spPr>
        <p:txBody>
          <a:bodyPr wrap="none">
            <a:spAutoFit/>
          </a:bodyPr>
          <a:lstStyle/>
          <a:p>
            <a:pPr>
              <a:buFont typeface="Arial" charset="0"/>
              <a:buChar char="•"/>
            </a:pPr>
            <a:r>
              <a:rPr lang="en-US" altLang="zh-CN" sz="1800">
                <a:solidFill>
                  <a:schemeClr val="tx1"/>
                </a:solidFill>
                <a:latin typeface="Times New Roman" pitchFamily="18" charset="0"/>
                <a:cs typeface="Times New Roman" pitchFamily="18" charset="0"/>
              </a:rPr>
              <a:t> Dirac and Pauli form factors: F</a:t>
            </a:r>
            <a:r>
              <a:rPr lang="en-US" altLang="zh-CN" sz="1800" baseline="-25000">
                <a:solidFill>
                  <a:schemeClr val="tx1"/>
                </a:solidFill>
                <a:latin typeface="Times New Roman" pitchFamily="18" charset="0"/>
                <a:cs typeface="Times New Roman" pitchFamily="18" charset="0"/>
              </a:rPr>
              <a:t>1</a:t>
            </a:r>
            <a:r>
              <a:rPr lang="en-US" altLang="zh-CN" sz="1800">
                <a:solidFill>
                  <a:schemeClr val="tx1"/>
                </a:solidFill>
                <a:latin typeface="Times New Roman" pitchFamily="18" charset="0"/>
                <a:cs typeface="Times New Roman" pitchFamily="18" charset="0"/>
              </a:rPr>
              <a:t> , F</a:t>
            </a:r>
            <a:r>
              <a:rPr lang="en-US" altLang="zh-CN" sz="1800" baseline="-25000">
                <a:solidFill>
                  <a:schemeClr val="tx1"/>
                </a:solidFill>
                <a:latin typeface="Times New Roman" pitchFamily="18" charset="0"/>
                <a:cs typeface="Times New Roman" pitchFamily="18" charset="0"/>
              </a:rPr>
              <a:t>2</a:t>
            </a:r>
            <a:r>
              <a:rPr lang="en-US" altLang="zh-CN" sz="1800">
                <a:solidFill>
                  <a:schemeClr val="tx1"/>
                </a:solidFill>
                <a:latin typeface="Times New Roman" pitchFamily="18" charset="0"/>
                <a:cs typeface="Times New Roman" pitchFamily="18" charset="0"/>
              </a:rPr>
              <a:t> </a:t>
            </a:r>
          </a:p>
          <a:p>
            <a:pPr>
              <a:buFont typeface="Arial" charset="0"/>
              <a:buChar char="•"/>
            </a:pPr>
            <a:endParaRPr lang="en-US" altLang="zh-CN" sz="1800">
              <a:solidFill>
                <a:schemeClr val="tx1"/>
              </a:solidFill>
              <a:latin typeface="Times New Roman" pitchFamily="18" charset="0"/>
              <a:cs typeface="Times New Roman" pitchFamily="18" charset="0"/>
            </a:endParaRPr>
          </a:p>
          <a:p>
            <a:pPr>
              <a:buFont typeface="Arial" charset="0"/>
              <a:buChar char="•"/>
            </a:pPr>
            <a:endParaRPr lang="en-US" altLang="zh-CN" sz="1800">
              <a:solidFill>
                <a:schemeClr val="tx1"/>
              </a:solidFill>
              <a:latin typeface="Times New Roman" pitchFamily="18" charset="0"/>
              <a:cs typeface="Times New Roman" pitchFamily="18" charset="0"/>
            </a:endParaRPr>
          </a:p>
          <a:p>
            <a:pPr>
              <a:buFont typeface="Arial" charset="0"/>
              <a:buChar char="•"/>
            </a:pPr>
            <a:endParaRPr lang="en-US" altLang="zh-CN" sz="1800">
              <a:solidFill>
                <a:schemeClr val="tx1"/>
              </a:solidFill>
              <a:latin typeface="Times New Roman" pitchFamily="18" charset="0"/>
              <a:cs typeface="Times New Roman" pitchFamily="18" charset="0"/>
            </a:endParaRPr>
          </a:p>
          <a:p>
            <a:pPr>
              <a:buFont typeface="Arial" charset="0"/>
              <a:buChar char="•"/>
            </a:pPr>
            <a:r>
              <a:rPr lang="en-US" altLang="zh-CN" sz="1800">
                <a:solidFill>
                  <a:schemeClr val="tx1"/>
                </a:solidFill>
                <a:latin typeface="Times New Roman" pitchFamily="18" charset="0"/>
                <a:cs typeface="Times New Roman" pitchFamily="18" charset="0"/>
              </a:rPr>
              <a:t> Cross section:</a:t>
            </a:r>
            <a:endParaRPr lang="zh-CN" altLang="en-US" sz="1800">
              <a:solidFill>
                <a:schemeClr val="tx1"/>
              </a:solidFill>
              <a:latin typeface="Times New Roman" pitchFamily="18" charset="0"/>
              <a:cs typeface="Times New Roman" pitchFamily="18" charset="0"/>
            </a:endParaRPr>
          </a:p>
        </p:txBody>
      </p:sp>
      <p:pic>
        <p:nvPicPr>
          <p:cNvPr id="2058" name="Picture 24" descr="f"/>
          <p:cNvPicPr>
            <a:picLocks noChangeAspect="1" noChangeArrowheads="1"/>
          </p:cNvPicPr>
          <p:nvPr/>
        </p:nvPicPr>
        <p:blipFill>
          <a:blip r:embed="rId6" cstate="print"/>
          <a:srcRect/>
          <a:stretch>
            <a:fillRect/>
          </a:stretch>
        </p:blipFill>
        <p:spPr bwMode="auto">
          <a:xfrm>
            <a:off x="5410200" y="1295400"/>
            <a:ext cx="3048424" cy="2760166"/>
          </a:xfrm>
          <a:prstGeom prst="rect">
            <a:avLst/>
          </a:prstGeom>
          <a:noFill/>
          <a:ln w="9525">
            <a:noFill/>
            <a:miter lim="800000"/>
            <a:headEnd/>
            <a:tailEnd/>
          </a:ln>
        </p:spPr>
      </p:pic>
      <p:sp>
        <p:nvSpPr>
          <p:cNvPr id="2059" name="Text Box 26"/>
          <p:cNvSpPr txBox="1">
            <a:spLocks noChangeArrowheads="1"/>
          </p:cNvSpPr>
          <p:nvPr/>
        </p:nvSpPr>
        <p:spPr bwMode="auto">
          <a:xfrm>
            <a:off x="5410200" y="4343400"/>
            <a:ext cx="3048000" cy="646113"/>
          </a:xfrm>
          <a:prstGeom prst="rect">
            <a:avLst/>
          </a:prstGeom>
          <a:noFill/>
          <a:ln w="9525" algn="ctr">
            <a:noFill/>
            <a:miter lim="800000"/>
            <a:headEnd/>
            <a:tailEnd/>
          </a:ln>
        </p:spPr>
        <p:txBody>
          <a:bodyPr>
            <a:spAutoFit/>
          </a:bodyPr>
          <a:lstStyle/>
          <a:p>
            <a:pPr algn="ctr"/>
            <a:r>
              <a:rPr lang="en-US" altLang="zh-CN" sz="1800" dirty="0">
                <a:latin typeface="Times New Roman" pitchFamily="18" charset="0"/>
                <a:cs typeface="Times New Roman" pitchFamily="18" charset="0"/>
              </a:rPr>
              <a:t>single photon exchange</a:t>
            </a:r>
          </a:p>
          <a:p>
            <a:pPr algn="ctr"/>
            <a:r>
              <a:rPr lang="en-US" altLang="zh-CN" sz="1800" dirty="0">
                <a:latin typeface="Times New Roman" pitchFamily="18" charset="0"/>
                <a:cs typeface="Times New Roman" pitchFamily="18" charset="0"/>
              </a:rPr>
              <a:t> (Born approximation)</a:t>
            </a:r>
          </a:p>
        </p:txBody>
      </p:sp>
      <p:graphicFrame>
        <p:nvGraphicFramePr>
          <p:cNvPr id="2052" name="Object 12"/>
          <p:cNvGraphicFramePr>
            <a:graphicFrameLocks noChangeAspect="1"/>
          </p:cNvGraphicFramePr>
          <p:nvPr/>
        </p:nvGraphicFramePr>
        <p:xfrm>
          <a:off x="747713" y="3825875"/>
          <a:ext cx="3457575" cy="747713"/>
        </p:xfrm>
        <a:graphic>
          <a:graphicData uri="http://schemas.openxmlformats.org/presentationml/2006/ole">
            <p:oleObj spid="_x0000_s2052" name="Equation" r:id="rId7" imgW="3060360" imgH="660240" progId="Equation.3">
              <p:embed/>
            </p:oleObj>
          </a:graphicData>
        </a:graphic>
      </p:graphicFrame>
      <p:graphicFrame>
        <p:nvGraphicFramePr>
          <p:cNvPr id="2053" name="Object 8"/>
          <p:cNvGraphicFramePr>
            <a:graphicFrameLocks noChangeAspect="1"/>
          </p:cNvGraphicFramePr>
          <p:nvPr/>
        </p:nvGraphicFramePr>
        <p:xfrm>
          <a:off x="762000" y="5334000"/>
          <a:ext cx="7543800" cy="627063"/>
        </p:xfrm>
        <a:graphic>
          <a:graphicData uri="http://schemas.openxmlformats.org/presentationml/2006/ole">
            <p:oleObj spid="_x0000_s2053" name="Equation" r:id="rId8" imgW="4267080" imgH="393480" progId="Equation.3">
              <p:embed/>
            </p:oleObj>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D30820D-9925-4569-A45E-C6E0187ABE15}" type="slidenum">
              <a:rPr lang="en-US" altLang="zh-CN"/>
              <a:pPr>
                <a:defRPr/>
              </a:pPr>
              <a:t>20</a:t>
            </a:fld>
            <a:endParaRPr lang="en-US" altLang="zh-CN"/>
          </a:p>
        </p:txBody>
      </p:sp>
      <p:sp>
        <p:nvSpPr>
          <p:cNvPr id="3" name="TextBox 1"/>
          <p:cNvSpPr txBox="1">
            <a:spLocks noChangeArrowheads="1"/>
          </p:cNvSpPr>
          <p:nvPr/>
        </p:nvSpPr>
        <p:spPr bwMode="auto">
          <a:xfrm>
            <a:off x="2819400" y="304800"/>
            <a:ext cx="3640484" cy="430887"/>
          </a:xfrm>
          <a:prstGeom prst="rect">
            <a:avLst/>
          </a:prstGeom>
          <a:noFill/>
          <a:ln w="9525">
            <a:noFill/>
            <a:miter lim="800000"/>
            <a:headEnd/>
            <a:tailEnd/>
          </a:ln>
        </p:spPr>
        <p:txBody>
          <a:bodyPr wrap="none">
            <a:spAutoFit/>
          </a:bodyPr>
          <a:lstStyle/>
          <a:p>
            <a:pPr>
              <a:defRPr/>
            </a:pPr>
            <a:r>
              <a:rPr lang="en-US" altLang="zh-CN" sz="2200" b="1" dirty="0" smtClean="0">
                <a:solidFill>
                  <a:schemeClr val="accent2">
                    <a:lumMod val="75000"/>
                  </a:schemeClr>
                </a:solidFill>
                <a:latin typeface="Times New Roman" pitchFamily="18" charset="0"/>
                <a:cs typeface="Times New Roman" pitchFamily="18" charset="0"/>
              </a:rPr>
              <a:t>Summary &amp; Future </a:t>
            </a:r>
            <a:r>
              <a:rPr lang="en-US" altLang="zh-CN" sz="2200" b="1" dirty="0">
                <a:solidFill>
                  <a:schemeClr val="accent2">
                    <a:lumMod val="75000"/>
                  </a:schemeClr>
                </a:solidFill>
                <a:latin typeface="Times New Roman" pitchFamily="18" charset="0"/>
                <a:cs typeface="Times New Roman" pitchFamily="18" charset="0"/>
              </a:rPr>
              <a:t>Outlook</a:t>
            </a:r>
            <a:endParaRPr lang="zh-CN" altLang="en-US" sz="2200" b="1" dirty="0">
              <a:solidFill>
                <a:schemeClr val="accent2">
                  <a:lumMod val="75000"/>
                </a:schemeClr>
              </a:solidFill>
              <a:latin typeface="Times New Roman" pitchFamily="18" charset="0"/>
              <a:cs typeface="Times New Roman" pitchFamily="18" charset="0"/>
            </a:endParaRPr>
          </a:p>
        </p:txBody>
      </p:sp>
      <p:sp>
        <p:nvSpPr>
          <p:cNvPr id="16389" name="TextBox 3"/>
          <p:cNvSpPr txBox="1">
            <a:spLocks noChangeArrowheads="1"/>
          </p:cNvSpPr>
          <p:nvPr/>
        </p:nvSpPr>
        <p:spPr bwMode="auto">
          <a:xfrm>
            <a:off x="4876800" y="990600"/>
            <a:ext cx="4267200" cy="646113"/>
          </a:xfrm>
          <a:prstGeom prst="rect">
            <a:avLst/>
          </a:prstGeom>
          <a:noFill/>
          <a:ln w="9525">
            <a:noFill/>
            <a:miter lim="800000"/>
            <a:headEnd/>
            <a:tailEnd/>
          </a:ln>
        </p:spPr>
        <p:txBody>
          <a:bodyPr>
            <a:spAutoFit/>
          </a:bodyPr>
          <a:lstStyle/>
          <a:p>
            <a:pPr>
              <a:buFont typeface="Arial" charset="0"/>
              <a:buChar char="•"/>
            </a:pPr>
            <a:r>
              <a:rPr lang="en-US" altLang="zh-CN" sz="1800" dirty="0">
                <a:latin typeface="Times New Roman" pitchFamily="18" charset="0"/>
                <a:cs typeface="Times New Roman" pitchFamily="18" charset="0"/>
              </a:rPr>
              <a:t> Second </a:t>
            </a:r>
            <a:r>
              <a:rPr lang="en-US" altLang="zh-CN" sz="1800" dirty="0" smtClean="0">
                <a:latin typeface="Times New Roman" pitchFamily="18" charset="0"/>
                <a:cs typeface="Times New Roman" pitchFamily="18" charset="0"/>
              </a:rPr>
              <a:t>phase</a:t>
            </a:r>
            <a:r>
              <a:rPr lang="en-US" altLang="zh-CN" sz="1800" dirty="0" smtClean="0">
                <a:latin typeface="Times New Roman" pitchFamily="18" charset="0"/>
                <a:cs typeface="Times New Roman" pitchFamily="18" charset="0"/>
              </a:rPr>
              <a:t> </a:t>
            </a:r>
            <a:r>
              <a:rPr lang="en-US" altLang="zh-CN" sz="1800" dirty="0">
                <a:latin typeface="Times New Roman" pitchFamily="18" charset="0"/>
                <a:cs typeface="Times New Roman" pitchFamily="18" charset="0"/>
              </a:rPr>
              <a:t>of the experiment (DSA) is tentatively  scheduled in early 2012</a:t>
            </a:r>
            <a:endParaRPr lang="zh-CN" altLang="en-US" sz="1800" dirty="0">
              <a:latin typeface="Times New Roman" pitchFamily="18" charset="0"/>
              <a:cs typeface="Times New Roman" pitchFamily="18" charset="0"/>
            </a:endParaRPr>
          </a:p>
        </p:txBody>
      </p:sp>
      <p:graphicFrame>
        <p:nvGraphicFramePr>
          <p:cNvPr id="16386" name="Object 2"/>
          <p:cNvGraphicFramePr>
            <a:graphicFrameLocks noChangeAspect="1"/>
          </p:cNvGraphicFramePr>
          <p:nvPr/>
        </p:nvGraphicFramePr>
        <p:xfrm>
          <a:off x="5105400" y="1828800"/>
          <a:ext cx="3546475" cy="636588"/>
        </p:xfrm>
        <a:graphic>
          <a:graphicData uri="http://schemas.openxmlformats.org/presentationml/2006/ole">
            <p:oleObj spid="_x0000_s16386" name="Equation" r:id="rId4" imgW="2616120" imgH="469800" progId="Equation.3">
              <p:embed/>
            </p:oleObj>
          </a:graphicData>
        </a:graphic>
      </p:graphicFrame>
      <p:sp>
        <p:nvSpPr>
          <p:cNvPr id="16390" name="TextBox 6"/>
          <p:cNvSpPr txBox="1">
            <a:spLocks noChangeArrowheads="1"/>
          </p:cNvSpPr>
          <p:nvPr/>
        </p:nvSpPr>
        <p:spPr bwMode="auto">
          <a:xfrm>
            <a:off x="5486400" y="2895600"/>
            <a:ext cx="3352800" cy="2677656"/>
          </a:xfrm>
          <a:prstGeom prst="rect">
            <a:avLst/>
          </a:prstGeom>
          <a:noFill/>
          <a:ln w="9525">
            <a:noFill/>
            <a:miter lim="800000"/>
            <a:headEnd/>
            <a:tailEnd/>
          </a:ln>
        </p:spPr>
        <p:txBody>
          <a:bodyPr wrap="square">
            <a:spAutoFit/>
          </a:bodyPr>
          <a:lstStyle/>
          <a:p>
            <a:pPr>
              <a:buFont typeface="Arial" charset="0"/>
              <a:buChar char="•"/>
            </a:pPr>
            <a:r>
              <a:rPr lang="en-US" altLang="zh-CN" sz="1800" dirty="0">
                <a:latin typeface="Times New Roman" pitchFamily="18" charset="0"/>
                <a:cs typeface="Times New Roman" pitchFamily="18" charset="0"/>
              </a:rPr>
              <a:t> Opportunity to see the FFR behavior at even lower </a:t>
            </a:r>
            <a:r>
              <a:rPr lang="en-US" altLang="zh-CN" sz="1800" i="1" dirty="0">
                <a:latin typeface="Times New Roman" pitchFamily="18" charset="0"/>
                <a:cs typeface="Times New Roman" pitchFamily="18" charset="0"/>
              </a:rPr>
              <a:t>Q</a:t>
            </a:r>
            <a:r>
              <a:rPr lang="en-US" altLang="zh-CN" sz="1800" baseline="30000" dirty="0">
                <a:latin typeface="Times New Roman" pitchFamily="18" charset="0"/>
                <a:cs typeface="Times New Roman" pitchFamily="18" charset="0"/>
              </a:rPr>
              <a:t>2</a:t>
            </a:r>
            <a:r>
              <a:rPr lang="en-US" altLang="zh-CN" sz="1800" dirty="0">
                <a:latin typeface="Times New Roman" pitchFamily="18" charset="0"/>
                <a:cs typeface="Times New Roman" pitchFamily="18" charset="0"/>
              </a:rPr>
              <a:t> (0.05-0.4 GeV</a:t>
            </a:r>
            <a:r>
              <a:rPr lang="en-US" altLang="zh-CN" sz="1800" baseline="30000" dirty="0">
                <a:latin typeface="Times New Roman" pitchFamily="18" charset="0"/>
                <a:cs typeface="Times New Roman" pitchFamily="18" charset="0"/>
              </a:rPr>
              <a:t>2</a:t>
            </a:r>
            <a:r>
              <a:rPr lang="en-US" altLang="zh-CN" sz="1800" dirty="0">
                <a:latin typeface="Times New Roman" pitchFamily="18" charset="0"/>
                <a:cs typeface="Times New Roman" pitchFamily="18" charset="0"/>
              </a:rPr>
              <a:t>) region.</a:t>
            </a:r>
          </a:p>
          <a:p>
            <a:pPr>
              <a:buFont typeface="Arial" charset="0"/>
              <a:buChar char="•"/>
            </a:pPr>
            <a:r>
              <a:rPr lang="en-US" altLang="zh-CN" sz="1800" dirty="0">
                <a:latin typeface="Times New Roman" pitchFamily="18" charset="0"/>
                <a:cs typeface="Times New Roman" pitchFamily="18" charset="0"/>
              </a:rPr>
              <a:t> Direct comparison with </a:t>
            </a:r>
            <a:r>
              <a:rPr lang="en-US" altLang="zh-CN" sz="1800" dirty="0">
                <a:solidFill>
                  <a:srgbClr val="FF0000"/>
                </a:solidFill>
                <a:latin typeface="Times New Roman" pitchFamily="18" charset="0"/>
                <a:cs typeface="Times New Roman" pitchFamily="18" charset="0"/>
              </a:rPr>
              <a:t>BLAST</a:t>
            </a:r>
            <a:r>
              <a:rPr lang="en-US" altLang="zh-CN" sz="1800" dirty="0">
                <a:latin typeface="Times New Roman" pitchFamily="18" charset="0"/>
                <a:cs typeface="Times New Roman" pitchFamily="18" charset="0"/>
              </a:rPr>
              <a:t>.</a:t>
            </a:r>
          </a:p>
          <a:p>
            <a:pPr>
              <a:buFont typeface="Arial" charset="0"/>
              <a:buChar char="•"/>
            </a:pPr>
            <a:r>
              <a:rPr lang="en-US" altLang="zh-CN" sz="1800" dirty="0">
                <a:latin typeface="Times New Roman" pitchFamily="18" charset="0"/>
                <a:cs typeface="Times New Roman" pitchFamily="18" charset="0"/>
              </a:rPr>
              <a:t> Challenges: Solid polarized proton target &amp; effect of target field to septum magnets.</a:t>
            </a:r>
          </a:p>
          <a:p>
            <a:pPr>
              <a:buFont typeface="Arial" charset="0"/>
              <a:buChar char="•"/>
            </a:pPr>
            <a:endParaRPr lang="en-US" altLang="zh-CN" sz="1800" dirty="0">
              <a:latin typeface="Times New Roman" pitchFamily="18" charset="0"/>
              <a:cs typeface="Times New Roman" pitchFamily="18" charset="0"/>
            </a:endParaRPr>
          </a:p>
          <a:p>
            <a:pPr>
              <a:buFont typeface="Arial" charset="0"/>
              <a:buChar char="•"/>
            </a:pPr>
            <a:r>
              <a:rPr lang="en-US" altLang="zh-CN" sz="1800" dirty="0">
                <a:latin typeface="Times New Roman" pitchFamily="18" charset="0"/>
                <a:cs typeface="Times New Roman" pitchFamily="18" charset="0"/>
              </a:rPr>
              <a:t> </a:t>
            </a:r>
            <a:r>
              <a:rPr lang="en-US" altLang="zh-CN" sz="2400" dirty="0">
                <a:solidFill>
                  <a:srgbClr val="00B050"/>
                </a:solidFill>
                <a:latin typeface="Times New Roman" pitchFamily="18" charset="0"/>
                <a:cs typeface="Times New Roman" pitchFamily="18" charset="0"/>
              </a:rPr>
              <a:t>Stay tuned …</a:t>
            </a:r>
            <a:endParaRPr lang="zh-CN" altLang="en-US" sz="1800" dirty="0">
              <a:solidFill>
                <a:srgbClr val="00B050"/>
              </a:solidFill>
              <a:latin typeface="Times New Roman" pitchFamily="18" charset="0"/>
              <a:cs typeface="Times New Roman" pitchFamily="18" charset="0"/>
            </a:endParaRPr>
          </a:p>
        </p:txBody>
      </p:sp>
      <p:sp>
        <p:nvSpPr>
          <p:cNvPr id="16391" name="TextBox 8"/>
          <p:cNvSpPr txBox="1">
            <a:spLocks noChangeArrowheads="1"/>
          </p:cNvSpPr>
          <p:nvPr/>
        </p:nvSpPr>
        <p:spPr bwMode="auto">
          <a:xfrm>
            <a:off x="577850" y="990600"/>
            <a:ext cx="4222750" cy="1200150"/>
          </a:xfrm>
          <a:prstGeom prst="rect">
            <a:avLst/>
          </a:prstGeom>
          <a:noFill/>
          <a:ln w="9525">
            <a:noFill/>
            <a:miter lim="800000"/>
            <a:headEnd/>
            <a:tailEnd/>
          </a:ln>
        </p:spPr>
        <p:txBody>
          <a:bodyPr>
            <a:spAutoFit/>
          </a:bodyPr>
          <a:lstStyle/>
          <a:p>
            <a:pPr>
              <a:buFont typeface="Arial" charset="0"/>
              <a:buChar char="•"/>
            </a:pPr>
            <a:r>
              <a:rPr lang="en-US" altLang="zh-CN" sz="1800" dirty="0">
                <a:solidFill>
                  <a:srgbClr val="7030A0"/>
                </a:solidFill>
                <a:latin typeface="Times New Roman" pitchFamily="18" charset="0"/>
                <a:cs typeface="Times New Roman" pitchFamily="18" charset="0"/>
              </a:rPr>
              <a:t> </a:t>
            </a:r>
            <a:r>
              <a:rPr lang="en-US" altLang="zh-CN" sz="1800" dirty="0" smtClean="0">
                <a:solidFill>
                  <a:srgbClr val="7030A0"/>
                </a:solidFill>
                <a:latin typeface="Times New Roman" pitchFamily="18" charset="0"/>
                <a:cs typeface="Times New Roman" pitchFamily="18" charset="0"/>
              </a:rPr>
              <a:t>Finalized </a:t>
            </a:r>
            <a:r>
              <a:rPr lang="en-US" altLang="zh-CN" sz="1800" dirty="0">
                <a:solidFill>
                  <a:srgbClr val="7030A0"/>
                </a:solidFill>
                <a:latin typeface="Times New Roman" pitchFamily="18" charset="0"/>
                <a:cs typeface="Times New Roman" pitchFamily="18" charset="0"/>
              </a:rPr>
              <a:t>systematic analysis</a:t>
            </a:r>
          </a:p>
          <a:p>
            <a:pPr>
              <a:buFont typeface="Arial" charset="0"/>
              <a:buChar char="•"/>
            </a:pPr>
            <a:r>
              <a:rPr lang="en-US" altLang="zh-CN" sz="1800" dirty="0">
                <a:solidFill>
                  <a:srgbClr val="7030A0"/>
                </a:solidFill>
                <a:latin typeface="Times New Roman" pitchFamily="18" charset="0"/>
                <a:cs typeface="Times New Roman" pitchFamily="18" charset="0"/>
              </a:rPr>
              <a:t> Impacts &amp; paper in preparation.</a:t>
            </a:r>
          </a:p>
          <a:p>
            <a:pPr>
              <a:buFont typeface="Arial" charset="0"/>
              <a:buChar char="•"/>
            </a:pPr>
            <a:r>
              <a:rPr lang="en-US" altLang="zh-CN" sz="1800" dirty="0">
                <a:solidFill>
                  <a:srgbClr val="7030A0"/>
                </a:solidFill>
                <a:latin typeface="Times New Roman" pitchFamily="18" charset="0"/>
                <a:cs typeface="Times New Roman" pitchFamily="18" charset="0"/>
              </a:rPr>
              <a:t> Erratum for LEDEX (G. Ron </a:t>
            </a:r>
            <a:r>
              <a:rPr lang="en-US" altLang="zh-CN" sz="1800" i="1" dirty="0">
                <a:solidFill>
                  <a:srgbClr val="7030A0"/>
                </a:solidFill>
                <a:latin typeface="Times New Roman" pitchFamily="18" charset="0"/>
                <a:cs typeface="Times New Roman" pitchFamily="18" charset="0"/>
              </a:rPr>
              <a:t>et al</a:t>
            </a:r>
            <a:r>
              <a:rPr lang="en-US" altLang="zh-CN" sz="1800" dirty="0">
                <a:solidFill>
                  <a:srgbClr val="7030A0"/>
                </a:solidFill>
                <a:latin typeface="Times New Roman" pitchFamily="18" charset="0"/>
                <a:cs typeface="Times New Roman" pitchFamily="18" charset="0"/>
              </a:rPr>
              <a:t>.) in preparation.</a:t>
            </a:r>
            <a:endParaRPr lang="zh-CN" altLang="en-US" sz="1800" dirty="0">
              <a:solidFill>
                <a:srgbClr val="7030A0"/>
              </a:solidFill>
              <a:latin typeface="Times New Roman" pitchFamily="18" charset="0"/>
              <a:cs typeface="Times New Roman" pitchFamily="18" charset="0"/>
            </a:endParaRPr>
          </a:p>
        </p:txBody>
      </p:sp>
      <p:pic>
        <p:nvPicPr>
          <p:cNvPr id="9" name="Picture 8" descr="prelim_1202_2.png"/>
          <p:cNvPicPr>
            <a:picLocks noChangeAspect="1"/>
          </p:cNvPicPr>
          <p:nvPr/>
        </p:nvPicPr>
        <p:blipFill>
          <a:blip r:embed="rId5" cstate="print">
            <a:clrChange>
              <a:clrFrom>
                <a:srgbClr val="FFFFFF"/>
              </a:clrFrom>
              <a:clrTo>
                <a:srgbClr val="FFFFFF">
                  <a:alpha val="0"/>
                </a:srgbClr>
              </a:clrTo>
            </a:clrChange>
          </a:blip>
          <a:stretch>
            <a:fillRect/>
          </a:stretch>
        </p:blipFill>
        <p:spPr>
          <a:xfrm>
            <a:off x="304800" y="2362200"/>
            <a:ext cx="5400000" cy="3658286"/>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5EB0D092-AC4F-4989-82CC-A1364F65353C}" type="slidenum">
              <a:rPr lang="zh-CN" altLang="en-US"/>
              <a:pPr>
                <a:defRPr/>
              </a:pPr>
              <a:t>21</a:t>
            </a:fld>
            <a:endParaRPr lang="zh-CN" altLang="en-US"/>
          </a:p>
        </p:txBody>
      </p:sp>
      <p:sp>
        <p:nvSpPr>
          <p:cNvPr id="40963" name="TextBox 1"/>
          <p:cNvSpPr txBox="1">
            <a:spLocks noChangeArrowheads="1"/>
          </p:cNvSpPr>
          <p:nvPr/>
        </p:nvSpPr>
        <p:spPr bwMode="auto">
          <a:xfrm>
            <a:off x="3352800" y="712788"/>
            <a:ext cx="2733675" cy="460375"/>
          </a:xfrm>
          <a:prstGeom prst="rect">
            <a:avLst/>
          </a:prstGeom>
          <a:noFill/>
          <a:ln w="9525">
            <a:noFill/>
            <a:miter lim="800000"/>
            <a:headEnd/>
            <a:tailEnd/>
          </a:ln>
        </p:spPr>
        <p:txBody>
          <a:bodyPr wrap="none">
            <a:spAutoFit/>
          </a:bodyPr>
          <a:lstStyle/>
          <a:p>
            <a:r>
              <a:rPr lang="en-US" altLang="zh-CN" sz="2400" b="1">
                <a:solidFill>
                  <a:schemeClr val="accent2"/>
                </a:solidFill>
                <a:latin typeface="Times New Roman" pitchFamily="18" charset="0"/>
                <a:cs typeface="Times New Roman" pitchFamily="18" charset="0"/>
              </a:rPr>
              <a:t>Acknowledgements</a:t>
            </a:r>
            <a:endParaRPr lang="zh-CN" altLang="en-US" sz="2400" b="1">
              <a:solidFill>
                <a:schemeClr val="accent2"/>
              </a:solidFill>
              <a:latin typeface="Times New Roman" pitchFamily="18" charset="0"/>
              <a:cs typeface="Times New Roman" pitchFamily="18" charset="0"/>
            </a:endParaRPr>
          </a:p>
        </p:txBody>
      </p:sp>
      <p:sp>
        <p:nvSpPr>
          <p:cNvPr id="40964" name="TextBox 3"/>
          <p:cNvSpPr txBox="1">
            <a:spLocks noChangeArrowheads="1"/>
          </p:cNvSpPr>
          <p:nvPr/>
        </p:nvSpPr>
        <p:spPr bwMode="auto">
          <a:xfrm>
            <a:off x="1143000" y="1871663"/>
            <a:ext cx="6858000" cy="1938337"/>
          </a:xfrm>
          <a:prstGeom prst="rect">
            <a:avLst/>
          </a:prstGeom>
          <a:noFill/>
          <a:ln w="9525">
            <a:noFill/>
            <a:miter lim="800000"/>
            <a:headEnd/>
            <a:tailEnd/>
          </a:ln>
        </p:spPr>
        <p:txBody>
          <a:bodyPr>
            <a:spAutoFit/>
          </a:bodyPr>
          <a:lstStyle/>
          <a:p>
            <a:pPr algn="ctr"/>
            <a:r>
              <a:rPr lang="en-US" altLang="zh-CN" sz="2400">
                <a:solidFill>
                  <a:srgbClr val="7030A0"/>
                </a:solidFill>
                <a:latin typeface="Times New Roman" pitchFamily="18" charset="0"/>
                <a:cs typeface="Times New Roman" pitchFamily="18" charset="0"/>
              </a:rPr>
              <a:t>J. Arrington</a:t>
            </a:r>
            <a:r>
              <a:rPr lang="en-US" altLang="zh-CN" sz="2400">
                <a:solidFill>
                  <a:schemeClr val="tx1"/>
                </a:solidFill>
                <a:latin typeface="Times New Roman" pitchFamily="18" charset="0"/>
                <a:cs typeface="Times New Roman" pitchFamily="18" charset="0"/>
              </a:rPr>
              <a:t>, </a:t>
            </a:r>
            <a:r>
              <a:rPr lang="en-US" altLang="zh-CN" sz="2400">
                <a:solidFill>
                  <a:srgbClr val="7030A0"/>
                </a:solidFill>
                <a:latin typeface="Times New Roman" pitchFamily="18" charset="0"/>
                <a:cs typeface="Times New Roman" pitchFamily="18" charset="0"/>
              </a:rPr>
              <a:t>D. Higinbotham</a:t>
            </a:r>
            <a:r>
              <a:rPr lang="en-US" altLang="zh-CN" sz="2400">
                <a:solidFill>
                  <a:schemeClr val="tx1"/>
                </a:solidFill>
                <a:latin typeface="Times New Roman" pitchFamily="18" charset="0"/>
                <a:cs typeface="Times New Roman" pitchFamily="18" charset="0"/>
              </a:rPr>
              <a:t>, </a:t>
            </a:r>
            <a:r>
              <a:rPr lang="en-US" altLang="zh-CN" sz="2400">
                <a:solidFill>
                  <a:srgbClr val="00B050"/>
                </a:solidFill>
                <a:latin typeface="Times New Roman" pitchFamily="18" charset="0"/>
                <a:cs typeface="Times New Roman" pitchFamily="18" charset="0"/>
              </a:rPr>
              <a:t>J. Glister</a:t>
            </a:r>
            <a:r>
              <a:rPr lang="en-US" altLang="zh-CN" sz="2400">
                <a:solidFill>
                  <a:schemeClr val="tx1"/>
                </a:solidFill>
                <a:latin typeface="Times New Roman" pitchFamily="18" charset="0"/>
                <a:cs typeface="Times New Roman" pitchFamily="18" charset="0"/>
              </a:rPr>
              <a:t>, </a:t>
            </a:r>
            <a:r>
              <a:rPr lang="en-US" altLang="zh-CN" sz="2400">
                <a:solidFill>
                  <a:srgbClr val="7030A0"/>
                </a:solidFill>
                <a:latin typeface="Times New Roman" pitchFamily="18" charset="0"/>
                <a:cs typeface="Times New Roman" pitchFamily="18" charset="0"/>
              </a:rPr>
              <a:t>R. Gilman</a:t>
            </a:r>
            <a:r>
              <a:rPr lang="en-US" altLang="zh-CN" sz="2400">
                <a:solidFill>
                  <a:schemeClr val="tx1"/>
                </a:solidFill>
                <a:latin typeface="Times New Roman" pitchFamily="18" charset="0"/>
                <a:cs typeface="Times New Roman" pitchFamily="18" charset="0"/>
              </a:rPr>
              <a:t>, </a:t>
            </a:r>
            <a:r>
              <a:rPr lang="en-US" altLang="zh-CN" sz="2400">
                <a:solidFill>
                  <a:srgbClr val="7030A0"/>
                </a:solidFill>
                <a:latin typeface="Times New Roman" pitchFamily="18" charset="0"/>
                <a:cs typeface="Times New Roman" pitchFamily="18" charset="0"/>
              </a:rPr>
              <a:t>S. Gilad</a:t>
            </a:r>
            <a:r>
              <a:rPr lang="en-US" altLang="zh-CN" sz="2400">
                <a:solidFill>
                  <a:schemeClr val="tx1"/>
                </a:solidFill>
                <a:latin typeface="Times New Roman" pitchFamily="18" charset="0"/>
                <a:cs typeface="Times New Roman" pitchFamily="18" charset="0"/>
              </a:rPr>
              <a:t>, </a:t>
            </a:r>
            <a:r>
              <a:rPr lang="en-US" altLang="zh-CN" sz="2400">
                <a:solidFill>
                  <a:srgbClr val="7030A0"/>
                </a:solidFill>
                <a:latin typeface="Times New Roman" pitchFamily="18" charset="0"/>
                <a:cs typeface="Times New Roman" pitchFamily="18" charset="0"/>
              </a:rPr>
              <a:t>E. Piasetzky</a:t>
            </a:r>
            <a:r>
              <a:rPr lang="en-US" altLang="zh-CN" sz="2400">
                <a:solidFill>
                  <a:schemeClr val="tx1"/>
                </a:solidFill>
                <a:latin typeface="Times New Roman" pitchFamily="18" charset="0"/>
                <a:cs typeface="Times New Roman" pitchFamily="18" charset="0"/>
              </a:rPr>
              <a:t>, </a:t>
            </a:r>
            <a:r>
              <a:rPr lang="en-US" altLang="zh-CN" sz="2400">
                <a:solidFill>
                  <a:srgbClr val="00B050"/>
                </a:solidFill>
                <a:latin typeface="Times New Roman" pitchFamily="18" charset="0"/>
                <a:cs typeface="Times New Roman" pitchFamily="18" charset="0"/>
              </a:rPr>
              <a:t>M. Paolone</a:t>
            </a:r>
            <a:r>
              <a:rPr lang="en-US" altLang="zh-CN" sz="2400">
                <a:solidFill>
                  <a:schemeClr val="tx1"/>
                </a:solidFill>
                <a:latin typeface="Times New Roman" pitchFamily="18" charset="0"/>
                <a:cs typeface="Times New Roman" pitchFamily="18" charset="0"/>
              </a:rPr>
              <a:t>, </a:t>
            </a:r>
            <a:r>
              <a:rPr lang="en-US" altLang="zh-CN" sz="2400">
                <a:solidFill>
                  <a:srgbClr val="00B050"/>
                </a:solidFill>
                <a:latin typeface="Times New Roman" pitchFamily="18" charset="0"/>
                <a:cs typeface="Times New Roman" pitchFamily="18" charset="0"/>
              </a:rPr>
              <a:t>G. Ron</a:t>
            </a:r>
            <a:r>
              <a:rPr lang="en-US" altLang="zh-CN" sz="2400">
                <a:solidFill>
                  <a:schemeClr val="tx1"/>
                </a:solidFill>
                <a:latin typeface="Times New Roman" pitchFamily="18" charset="0"/>
                <a:cs typeface="Times New Roman" pitchFamily="18" charset="0"/>
              </a:rPr>
              <a:t>, </a:t>
            </a:r>
            <a:r>
              <a:rPr lang="en-US" altLang="zh-CN" sz="2400">
                <a:solidFill>
                  <a:srgbClr val="7030A0"/>
                </a:solidFill>
                <a:latin typeface="Times New Roman" pitchFamily="18" charset="0"/>
                <a:cs typeface="Times New Roman" pitchFamily="18" charset="0"/>
              </a:rPr>
              <a:t>A. Sarty</a:t>
            </a:r>
            <a:r>
              <a:rPr lang="en-US" altLang="zh-CN" sz="2400">
                <a:solidFill>
                  <a:schemeClr val="tx1"/>
                </a:solidFill>
                <a:latin typeface="Times New Roman" pitchFamily="18" charset="0"/>
                <a:cs typeface="Times New Roman" pitchFamily="18" charset="0"/>
              </a:rPr>
              <a:t>, </a:t>
            </a:r>
            <a:r>
              <a:rPr lang="en-US" altLang="zh-CN" sz="2400">
                <a:solidFill>
                  <a:srgbClr val="7030A0"/>
                </a:solidFill>
                <a:latin typeface="Times New Roman" pitchFamily="18" charset="0"/>
                <a:cs typeface="Times New Roman" pitchFamily="18" charset="0"/>
              </a:rPr>
              <a:t>S. Strauch</a:t>
            </a:r>
            <a:r>
              <a:rPr lang="en-US" altLang="zh-CN" sz="2400">
                <a:solidFill>
                  <a:schemeClr val="tx1"/>
                </a:solidFill>
                <a:latin typeface="Times New Roman" pitchFamily="18" charset="0"/>
                <a:cs typeface="Times New Roman" pitchFamily="18" charset="0"/>
              </a:rPr>
              <a:t>  and the entire </a:t>
            </a:r>
            <a:r>
              <a:rPr lang="en-US" altLang="zh-CN" sz="2400">
                <a:latin typeface="Times New Roman" pitchFamily="18" charset="0"/>
                <a:cs typeface="Times New Roman" pitchFamily="18" charset="0"/>
              </a:rPr>
              <a:t>E08-007 collaboration</a:t>
            </a:r>
          </a:p>
          <a:p>
            <a:pPr algn="ctr"/>
            <a:r>
              <a:rPr lang="en-US" altLang="zh-CN" sz="2400">
                <a:solidFill>
                  <a:schemeClr val="tx1"/>
                </a:solidFill>
                <a:latin typeface="Times New Roman" pitchFamily="18" charset="0"/>
                <a:cs typeface="Times New Roman" pitchFamily="18" charset="0"/>
              </a:rPr>
              <a:t>&amp;</a:t>
            </a:r>
          </a:p>
          <a:p>
            <a:pPr algn="ctr"/>
            <a:r>
              <a:rPr lang="en-US" altLang="zh-CN" sz="2400">
                <a:solidFill>
                  <a:srgbClr val="FF0000"/>
                </a:solidFill>
                <a:latin typeface="Times New Roman" pitchFamily="18" charset="0"/>
                <a:cs typeface="Times New Roman" pitchFamily="18" charset="0"/>
              </a:rPr>
              <a:t>Jefferson Lab Hall A Collaboration</a:t>
            </a:r>
            <a:endParaRPr lang="zh-CN" altLang="en-US" sz="240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Box 2"/>
          <p:cNvSpPr txBox="1">
            <a:spLocks noChangeArrowheads="1"/>
          </p:cNvSpPr>
          <p:nvPr/>
        </p:nvSpPr>
        <p:spPr bwMode="auto">
          <a:xfrm>
            <a:off x="2987675" y="304800"/>
            <a:ext cx="3168650" cy="461963"/>
          </a:xfrm>
          <a:prstGeom prst="rect">
            <a:avLst/>
          </a:prstGeom>
          <a:noFill/>
          <a:ln w="9525">
            <a:noFill/>
            <a:miter lim="800000"/>
            <a:headEnd/>
            <a:tailEnd/>
          </a:ln>
        </p:spPr>
        <p:txBody>
          <a:bodyPr wrap="none">
            <a:spAutoFit/>
          </a:bodyPr>
          <a:lstStyle/>
          <a:p>
            <a:r>
              <a:rPr lang="en-US" altLang="zh-CN" sz="2400" b="1">
                <a:solidFill>
                  <a:schemeClr val="accent2"/>
                </a:solidFill>
                <a:latin typeface="Times New Roman" pitchFamily="18" charset="0"/>
                <a:cs typeface="Times New Roman" pitchFamily="18" charset="0"/>
              </a:rPr>
              <a:t>E08-007 Collaboration</a:t>
            </a:r>
            <a:endParaRPr lang="zh-CN" altLang="en-US" sz="2400" b="1">
              <a:solidFill>
                <a:schemeClr val="accent2"/>
              </a:solidFill>
              <a:latin typeface="Times New Roman" pitchFamily="18" charset="0"/>
              <a:cs typeface="Times New Roman" pitchFamily="18" charset="0"/>
            </a:endParaRPr>
          </a:p>
        </p:txBody>
      </p:sp>
      <p:sp>
        <p:nvSpPr>
          <p:cNvPr id="41987" name="TextBox 3"/>
          <p:cNvSpPr txBox="1">
            <a:spLocks noChangeArrowheads="1"/>
          </p:cNvSpPr>
          <p:nvPr/>
        </p:nvSpPr>
        <p:spPr bwMode="auto">
          <a:xfrm>
            <a:off x="1219200" y="855663"/>
            <a:ext cx="3563938" cy="4940300"/>
          </a:xfrm>
          <a:prstGeom prst="rect">
            <a:avLst/>
          </a:prstGeom>
          <a:noFill/>
          <a:ln w="9525">
            <a:noFill/>
            <a:miter lim="800000"/>
            <a:headEnd/>
            <a:tailEnd/>
          </a:ln>
        </p:spPr>
        <p:txBody>
          <a:bodyPr wrap="none">
            <a:spAutoFit/>
          </a:bodyPr>
          <a:lstStyle/>
          <a:p>
            <a:pPr>
              <a:lnSpc>
                <a:spcPct val="150000"/>
              </a:lnSpc>
              <a:buFontTx/>
              <a:buBlip>
                <a:blip r:embed="rId2"/>
              </a:buBlip>
            </a:pPr>
            <a:r>
              <a:rPr lang="en-US" altLang="zh-CN" sz="1400"/>
              <a:t> Argonne National lab</a:t>
            </a:r>
          </a:p>
          <a:p>
            <a:pPr>
              <a:lnSpc>
                <a:spcPct val="150000"/>
              </a:lnSpc>
              <a:buFontTx/>
              <a:buBlip>
                <a:blip r:embed="rId2"/>
              </a:buBlip>
            </a:pPr>
            <a:r>
              <a:rPr lang="en-US" altLang="zh-CN" sz="1400"/>
              <a:t> Jefferson Lab</a:t>
            </a:r>
          </a:p>
          <a:p>
            <a:pPr>
              <a:lnSpc>
                <a:spcPct val="150000"/>
              </a:lnSpc>
              <a:buFontTx/>
              <a:buBlip>
                <a:blip r:embed="rId2"/>
              </a:buBlip>
            </a:pPr>
            <a:r>
              <a:rPr lang="en-US" altLang="zh-CN" sz="1400"/>
              <a:t> Rutgers University</a:t>
            </a:r>
          </a:p>
          <a:p>
            <a:pPr>
              <a:lnSpc>
                <a:spcPct val="150000"/>
              </a:lnSpc>
              <a:buFontTx/>
              <a:buBlip>
                <a:blip r:embed="rId2"/>
              </a:buBlip>
            </a:pPr>
            <a:r>
              <a:rPr lang="en-US" altLang="zh-CN" sz="1400"/>
              <a:t> St. Mary’s University</a:t>
            </a:r>
          </a:p>
          <a:p>
            <a:pPr>
              <a:lnSpc>
                <a:spcPct val="150000"/>
              </a:lnSpc>
              <a:buFontTx/>
              <a:buBlip>
                <a:blip r:embed="rId2"/>
              </a:buBlip>
            </a:pPr>
            <a:r>
              <a:rPr lang="en-US" altLang="zh-CN" sz="1400"/>
              <a:t> Tel Aviv University</a:t>
            </a:r>
          </a:p>
          <a:p>
            <a:pPr>
              <a:lnSpc>
                <a:spcPct val="150000"/>
              </a:lnSpc>
              <a:buFontTx/>
              <a:buBlip>
                <a:blip r:embed="rId2"/>
              </a:buBlip>
            </a:pPr>
            <a:r>
              <a:rPr lang="en-US" altLang="zh-CN" sz="1400"/>
              <a:t> UVa</a:t>
            </a:r>
          </a:p>
          <a:p>
            <a:pPr>
              <a:lnSpc>
                <a:spcPct val="150000"/>
              </a:lnSpc>
              <a:buFontTx/>
              <a:buBlip>
                <a:blip r:embed="rId2"/>
              </a:buBlip>
            </a:pPr>
            <a:r>
              <a:rPr lang="en-US" altLang="zh-CN" sz="1400"/>
              <a:t> CEN Saclay</a:t>
            </a:r>
          </a:p>
          <a:p>
            <a:pPr>
              <a:lnSpc>
                <a:spcPct val="150000"/>
              </a:lnSpc>
              <a:buFontTx/>
              <a:buBlip>
                <a:blip r:embed="rId2"/>
              </a:buBlip>
            </a:pPr>
            <a:r>
              <a:rPr lang="en-US" altLang="zh-CN" sz="1400"/>
              <a:t> Christopher Newport  University</a:t>
            </a:r>
          </a:p>
          <a:p>
            <a:pPr>
              <a:lnSpc>
                <a:spcPct val="150000"/>
              </a:lnSpc>
              <a:buFontTx/>
              <a:buBlip>
                <a:blip r:embed="rId2"/>
              </a:buBlip>
            </a:pPr>
            <a:r>
              <a:rPr lang="en-US" altLang="zh-CN" sz="1400"/>
              <a:t> College of William &amp; Mary</a:t>
            </a:r>
          </a:p>
          <a:p>
            <a:pPr>
              <a:lnSpc>
                <a:spcPct val="150000"/>
              </a:lnSpc>
              <a:buFontTx/>
              <a:buBlip>
                <a:blip r:embed="rId2"/>
              </a:buBlip>
            </a:pPr>
            <a:r>
              <a:rPr lang="en-US" altLang="zh-CN" sz="1400"/>
              <a:t> Duke University</a:t>
            </a:r>
          </a:p>
          <a:p>
            <a:pPr>
              <a:lnSpc>
                <a:spcPct val="150000"/>
              </a:lnSpc>
              <a:buFontTx/>
              <a:buBlip>
                <a:blip r:embed="rId2"/>
              </a:buBlip>
            </a:pPr>
            <a:r>
              <a:rPr lang="en-US" altLang="zh-CN" sz="1400"/>
              <a:t> Florida International University</a:t>
            </a:r>
          </a:p>
          <a:p>
            <a:pPr>
              <a:lnSpc>
                <a:spcPct val="150000"/>
              </a:lnSpc>
              <a:buFontTx/>
              <a:buBlip>
                <a:blip r:embed="rId2"/>
              </a:buBlip>
            </a:pPr>
            <a:r>
              <a:rPr lang="en-US" altLang="zh-CN" sz="1400"/>
              <a:t> Institut de Physique  Nuclaire d’Orsay</a:t>
            </a:r>
          </a:p>
          <a:p>
            <a:pPr>
              <a:lnSpc>
                <a:spcPct val="150000"/>
              </a:lnSpc>
              <a:buFontTx/>
              <a:buBlip>
                <a:blip r:embed="rId2"/>
              </a:buBlip>
            </a:pPr>
            <a:r>
              <a:rPr lang="en-US" altLang="zh-CN" sz="1400"/>
              <a:t> Kent State University</a:t>
            </a:r>
          </a:p>
          <a:p>
            <a:pPr>
              <a:lnSpc>
                <a:spcPct val="150000"/>
              </a:lnSpc>
              <a:buFontTx/>
              <a:buBlip>
                <a:blip r:embed="rId2"/>
              </a:buBlip>
            </a:pPr>
            <a:r>
              <a:rPr lang="en-US" altLang="zh-CN" sz="1400"/>
              <a:t> MIT</a:t>
            </a:r>
          </a:p>
          <a:p>
            <a:pPr>
              <a:lnSpc>
                <a:spcPct val="150000"/>
              </a:lnSpc>
              <a:buFontTx/>
              <a:buBlip>
                <a:blip r:embed="rId2"/>
              </a:buBlip>
            </a:pPr>
            <a:r>
              <a:rPr lang="en-US" altLang="zh-CN" sz="1400"/>
              <a:t> Norfolk State University</a:t>
            </a:r>
          </a:p>
        </p:txBody>
      </p:sp>
      <p:sp>
        <p:nvSpPr>
          <p:cNvPr id="41988" name="TextBox 5"/>
          <p:cNvSpPr txBox="1">
            <a:spLocks noChangeArrowheads="1"/>
          </p:cNvSpPr>
          <p:nvPr/>
        </p:nvSpPr>
        <p:spPr bwMode="auto">
          <a:xfrm>
            <a:off x="4724400" y="838200"/>
            <a:ext cx="3035300" cy="3933825"/>
          </a:xfrm>
          <a:prstGeom prst="rect">
            <a:avLst/>
          </a:prstGeom>
          <a:noFill/>
          <a:ln w="9525">
            <a:noFill/>
            <a:miter lim="800000"/>
            <a:headEnd/>
            <a:tailEnd/>
          </a:ln>
        </p:spPr>
        <p:txBody>
          <a:bodyPr wrap="none">
            <a:spAutoFit/>
          </a:bodyPr>
          <a:lstStyle/>
          <a:p>
            <a:pPr>
              <a:lnSpc>
                <a:spcPct val="150000"/>
              </a:lnSpc>
              <a:buFontTx/>
              <a:buBlip>
                <a:blip r:embed="rId2"/>
              </a:buBlip>
            </a:pPr>
            <a:r>
              <a:rPr lang="en-US" altLang="zh-CN" sz="1400"/>
              <a:t> Nuclear Research Center Negev</a:t>
            </a:r>
          </a:p>
          <a:p>
            <a:pPr>
              <a:lnSpc>
                <a:spcPct val="150000"/>
              </a:lnSpc>
              <a:buFontTx/>
              <a:buBlip>
                <a:blip r:embed="rId2"/>
              </a:buBlip>
            </a:pPr>
            <a:r>
              <a:rPr lang="en-US" altLang="zh-CN" sz="1400"/>
              <a:t> Old Dominion University</a:t>
            </a:r>
          </a:p>
          <a:p>
            <a:pPr>
              <a:lnSpc>
                <a:spcPct val="150000"/>
              </a:lnSpc>
              <a:buFontTx/>
              <a:buBlip>
                <a:blip r:embed="rId2"/>
              </a:buBlip>
            </a:pPr>
            <a:r>
              <a:rPr lang="en-US" altLang="zh-CN" sz="1400"/>
              <a:t> Pacific Northwest National Lab</a:t>
            </a:r>
          </a:p>
          <a:p>
            <a:pPr>
              <a:lnSpc>
                <a:spcPct val="150000"/>
              </a:lnSpc>
              <a:buFontTx/>
              <a:buBlip>
                <a:blip r:embed="rId2"/>
              </a:buBlip>
            </a:pPr>
            <a:r>
              <a:rPr lang="en-US" altLang="zh-CN" sz="1400"/>
              <a:t> Randolph-Macon College</a:t>
            </a:r>
          </a:p>
          <a:p>
            <a:pPr>
              <a:lnSpc>
                <a:spcPct val="150000"/>
              </a:lnSpc>
              <a:buFontTx/>
              <a:buBlip>
                <a:blip r:embed="rId2"/>
              </a:buBlip>
            </a:pPr>
            <a:r>
              <a:rPr lang="en-US" altLang="zh-CN" sz="1400"/>
              <a:t> Seoul National University</a:t>
            </a:r>
          </a:p>
          <a:p>
            <a:pPr>
              <a:lnSpc>
                <a:spcPct val="150000"/>
              </a:lnSpc>
              <a:buFontTx/>
              <a:buBlip>
                <a:blip r:embed="rId2"/>
              </a:buBlip>
            </a:pPr>
            <a:r>
              <a:rPr lang="en-US" altLang="zh-CN" sz="1400"/>
              <a:t> Temple University</a:t>
            </a:r>
          </a:p>
          <a:p>
            <a:pPr>
              <a:lnSpc>
                <a:spcPct val="150000"/>
              </a:lnSpc>
              <a:buFontTx/>
              <a:buBlip>
                <a:blip r:embed="rId2"/>
              </a:buBlip>
            </a:pPr>
            <a:r>
              <a:rPr lang="en-US" altLang="zh-CN" sz="1400"/>
              <a:t> Universite Blaise Pascal</a:t>
            </a:r>
          </a:p>
          <a:p>
            <a:pPr>
              <a:lnSpc>
                <a:spcPct val="150000"/>
              </a:lnSpc>
              <a:buFontTx/>
              <a:buBlip>
                <a:blip r:embed="rId2"/>
              </a:buBlip>
            </a:pPr>
            <a:r>
              <a:rPr lang="en-US" altLang="zh-CN" sz="1400"/>
              <a:t> University of Glasgow</a:t>
            </a:r>
          </a:p>
          <a:p>
            <a:pPr>
              <a:lnSpc>
                <a:spcPct val="150000"/>
              </a:lnSpc>
              <a:buFontTx/>
              <a:buBlip>
                <a:blip r:embed="rId2"/>
              </a:buBlip>
            </a:pPr>
            <a:r>
              <a:rPr lang="en-US" altLang="zh-CN" sz="1400"/>
              <a:t> University of Maryland</a:t>
            </a:r>
          </a:p>
          <a:p>
            <a:pPr>
              <a:lnSpc>
                <a:spcPct val="150000"/>
              </a:lnSpc>
              <a:buFontTx/>
              <a:buBlip>
                <a:blip r:embed="rId2"/>
              </a:buBlip>
            </a:pPr>
            <a:r>
              <a:rPr lang="en-US" altLang="zh-CN" sz="1400"/>
              <a:t> University of New Hampshire</a:t>
            </a:r>
          </a:p>
          <a:p>
            <a:pPr>
              <a:lnSpc>
                <a:spcPct val="150000"/>
              </a:lnSpc>
              <a:buFontTx/>
              <a:buBlip>
                <a:blip r:embed="rId2"/>
              </a:buBlip>
            </a:pPr>
            <a:r>
              <a:rPr lang="en-US" altLang="zh-CN" sz="1400"/>
              <a:t> University of Regina</a:t>
            </a:r>
          </a:p>
          <a:p>
            <a:pPr>
              <a:lnSpc>
                <a:spcPct val="150000"/>
              </a:lnSpc>
              <a:buFontTx/>
              <a:buBlip>
                <a:blip r:embed="rId2"/>
              </a:buBlip>
            </a:pPr>
            <a:r>
              <a:rPr lang="en-US" altLang="zh-CN" sz="1400"/>
              <a:t> University of South Carolina</a:t>
            </a:r>
            <a:endParaRPr lang="zh-CN" altLang="en-US" sz="1400"/>
          </a:p>
        </p:txBody>
      </p:sp>
      <p:sp>
        <p:nvSpPr>
          <p:cNvPr id="5" name="Slide Number Placeholder 4"/>
          <p:cNvSpPr>
            <a:spLocks noGrp="1"/>
          </p:cNvSpPr>
          <p:nvPr>
            <p:ph type="sldNum" sz="quarter" idx="12"/>
          </p:nvPr>
        </p:nvSpPr>
        <p:spPr/>
        <p:txBody>
          <a:bodyPr/>
          <a:lstStyle/>
          <a:p>
            <a:pPr>
              <a:defRPr/>
            </a:pPr>
            <a:fld id="{184B336C-01EA-4DC8-9255-5BAD07DB6312}" type="slidenum">
              <a:rPr lang="en-US" altLang="zh-CN"/>
              <a:pPr>
                <a:defRPr/>
              </a:pPr>
              <a:t>22</a:t>
            </a:fld>
            <a:endParaRPr lang="en-US" altLang="zh-CN"/>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4"/>
          <p:cNvSpPr txBox="1">
            <a:spLocks noChangeArrowheads="1"/>
          </p:cNvSpPr>
          <p:nvPr/>
        </p:nvSpPr>
        <p:spPr bwMode="auto">
          <a:xfrm>
            <a:off x="2457450" y="2498725"/>
            <a:ext cx="3943350" cy="1006475"/>
          </a:xfrm>
          <a:prstGeom prst="rect">
            <a:avLst/>
          </a:prstGeom>
          <a:noFill/>
          <a:ln w="9525" algn="ctr">
            <a:noFill/>
            <a:miter lim="800000"/>
            <a:headEnd/>
            <a:tailEnd/>
          </a:ln>
        </p:spPr>
        <p:txBody>
          <a:bodyPr wrap="none">
            <a:spAutoFit/>
          </a:bodyPr>
          <a:lstStyle/>
          <a:p>
            <a:r>
              <a:rPr lang="en-US" altLang="zh-CN" sz="6000">
                <a:solidFill>
                  <a:schemeClr val="accent2"/>
                </a:solidFill>
              </a:rPr>
              <a:t>Thank you!</a:t>
            </a:r>
          </a:p>
        </p:txBody>
      </p:sp>
      <p:sp>
        <p:nvSpPr>
          <p:cNvPr id="3" name="Slide Number Placeholder 2"/>
          <p:cNvSpPr>
            <a:spLocks noGrp="1"/>
          </p:cNvSpPr>
          <p:nvPr>
            <p:ph type="sldNum" sz="quarter" idx="12"/>
          </p:nvPr>
        </p:nvSpPr>
        <p:spPr/>
        <p:txBody>
          <a:bodyPr/>
          <a:lstStyle/>
          <a:p>
            <a:pPr>
              <a:defRPr/>
            </a:pPr>
            <a:fld id="{B3BF8375-5955-4282-BAC5-22E9D14C51F9}" type="slidenum">
              <a:rPr lang="en-US" altLang="zh-CN"/>
              <a:pPr>
                <a:defRPr/>
              </a:pPr>
              <a:t>23</a:t>
            </a:fld>
            <a:endParaRPr lang="en-US" altLang="zh-CN"/>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8F2586A5-2CAE-4A8A-9923-BA56FCD7828B}" type="slidenum">
              <a:rPr lang="zh-CN" altLang="en-US"/>
              <a:pPr>
                <a:defRPr/>
              </a:pPr>
              <a:t>3</a:t>
            </a:fld>
            <a:endParaRPr lang="zh-CN" altLang="en-US"/>
          </a:p>
        </p:txBody>
      </p:sp>
      <p:sp>
        <p:nvSpPr>
          <p:cNvPr id="3" name="TextBox 2"/>
          <p:cNvSpPr txBox="1"/>
          <p:nvPr/>
        </p:nvSpPr>
        <p:spPr>
          <a:xfrm>
            <a:off x="3163888" y="304800"/>
            <a:ext cx="2816225" cy="461963"/>
          </a:xfrm>
          <a:prstGeom prst="rect">
            <a:avLst/>
          </a:prstGeom>
          <a:noFill/>
        </p:spPr>
        <p:txBody>
          <a:bodyPr wrap="none">
            <a:spAutoFit/>
          </a:bodyPr>
          <a:lstStyle/>
          <a:p>
            <a:pPr>
              <a:defRPr/>
            </a:pPr>
            <a:r>
              <a:rPr lang="en-US" altLang="zh-CN" sz="2400" b="1" dirty="0">
                <a:solidFill>
                  <a:schemeClr val="accent2">
                    <a:lumMod val="75000"/>
                  </a:schemeClr>
                </a:solidFill>
                <a:latin typeface="Times New Roman" pitchFamily="18" charset="0"/>
                <a:cs typeface="Times New Roman" pitchFamily="18" charset="0"/>
              </a:rPr>
              <a:t>Sachs Form Factors</a:t>
            </a:r>
            <a:endParaRPr lang="zh-CN" altLang="en-US" sz="2400" b="1" dirty="0">
              <a:solidFill>
                <a:schemeClr val="accent2">
                  <a:lumMod val="75000"/>
                </a:schemeClr>
              </a:solidFill>
              <a:latin typeface="Times New Roman" pitchFamily="18" charset="0"/>
              <a:cs typeface="Times New Roman" pitchFamily="18" charset="0"/>
            </a:endParaRPr>
          </a:p>
        </p:txBody>
      </p:sp>
      <p:graphicFrame>
        <p:nvGraphicFramePr>
          <p:cNvPr id="3074" name="Object 8"/>
          <p:cNvGraphicFramePr>
            <a:graphicFrameLocks noChangeAspect="1"/>
          </p:cNvGraphicFramePr>
          <p:nvPr/>
        </p:nvGraphicFramePr>
        <p:xfrm>
          <a:off x="5181600" y="1600200"/>
          <a:ext cx="3276600" cy="644525"/>
        </p:xfrm>
        <a:graphic>
          <a:graphicData uri="http://schemas.openxmlformats.org/presentationml/2006/ole">
            <p:oleObj spid="_x0000_s3074" name="Equation" r:id="rId4" imgW="1803240" imgH="393480" progId="Equation.3">
              <p:embed/>
            </p:oleObj>
          </a:graphicData>
        </a:graphic>
      </p:graphicFrame>
      <p:graphicFrame>
        <p:nvGraphicFramePr>
          <p:cNvPr id="3075" name="Object 10"/>
          <p:cNvGraphicFramePr>
            <a:graphicFrameLocks noChangeAspect="1"/>
          </p:cNvGraphicFramePr>
          <p:nvPr/>
        </p:nvGraphicFramePr>
        <p:xfrm>
          <a:off x="5181600" y="2590800"/>
          <a:ext cx="3124200" cy="576263"/>
        </p:xfrm>
        <a:graphic>
          <a:graphicData uri="http://schemas.openxmlformats.org/presentationml/2006/ole">
            <p:oleObj spid="_x0000_s3075" name="Equation" r:id="rId5" imgW="2273040" imgH="419040" progId="">
              <p:embed/>
            </p:oleObj>
          </a:graphicData>
        </a:graphic>
      </p:graphicFrame>
      <p:sp>
        <p:nvSpPr>
          <p:cNvPr id="3083" name="Text Box 14"/>
          <p:cNvSpPr txBox="1">
            <a:spLocks noChangeArrowheads="1"/>
          </p:cNvSpPr>
          <p:nvPr/>
        </p:nvSpPr>
        <p:spPr bwMode="auto">
          <a:xfrm>
            <a:off x="4876800" y="3733800"/>
            <a:ext cx="3657600" cy="646113"/>
          </a:xfrm>
          <a:prstGeom prst="rect">
            <a:avLst/>
          </a:prstGeom>
          <a:noFill/>
          <a:ln w="9525" algn="ctr">
            <a:noFill/>
            <a:miter lim="800000"/>
            <a:headEnd/>
            <a:tailEnd/>
          </a:ln>
        </p:spPr>
        <p:txBody>
          <a:bodyPr>
            <a:spAutoFit/>
          </a:bodyPr>
          <a:lstStyle/>
          <a:p>
            <a:pPr>
              <a:buFont typeface="Arial" charset="0"/>
              <a:buChar char="•"/>
            </a:pPr>
            <a:r>
              <a:rPr lang="en-US" altLang="zh-CN" sz="1800">
                <a:latin typeface="Times New Roman" pitchFamily="18" charset="0"/>
                <a:cs typeface="Times New Roman" pitchFamily="18" charset="0"/>
              </a:rPr>
              <a:t> Normalized to static properties at </a:t>
            </a:r>
            <a:r>
              <a:rPr lang="en-US" altLang="zh-CN" sz="1800" i="1">
                <a:latin typeface="Times New Roman" pitchFamily="18" charset="0"/>
                <a:cs typeface="Times New Roman" pitchFamily="18" charset="0"/>
              </a:rPr>
              <a:t>Q</a:t>
            </a:r>
            <a:r>
              <a:rPr lang="en-US" altLang="zh-CN" sz="1800" baseline="30000">
                <a:latin typeface="Times New Roman" pitchFamily="18" charset="0"/>
                <a:cs typeface="Times New Roman" pitchFamily="18" charset="0"/>
              </a:rPr>
              <a:t>2</a:t>
            </a:r>
            <a:r>
              <a:rPr lang="en-US" altLang="zh-CN" sz="1800">
                <a:latin typeface="Times New Roman" pitchFamily="18" charset="0"/>
                <a:cs typeface="Times New Roman" pitchFamily="18" charset="0"/>
              </a:rPr>
              <a:t>=0 Limit</a:t>
            </a:r>
            <a:endParaRPr lang="en-US" altLang="zh-CN" sz="1800" i="1">
              <a:latin typeface="Times New Roman" pitchFamily="18" charset="0"/>
              <a:cs typeface="Times New Roman" pitchFamily="18" charset="0"/>
            </a:endParaRPr>
          </a:p>
        </p:txBody>
      </p:sp>
      <p:graphicFrame>
        <p:nvGraphicFramePr>
          <p:cNvPr id="3076" name="Object 4"/>
          <p:cNvGraphicFramePr>
            <a:graphicFrameLocks noChangeAspect="1"/>
          </p:cNvGraphicFramePr>
          <p:nvPr/>
        </p:nvGraphicFramePr>
        <p:xfrm>
          <a:off x="5257800" y="4724400"/>
          <a:ext cx="1235075" cy="838200"/>
        </p:xfrm>
        <a:graphic>
          <a:graphicData uri="http://schemas.openxmlformats.org/presentationml/2006/ole">
            <p:oleObj spid="_x0000_s3076" name="Equation" r:id="rId6" imgW="711000" imgH="482400" progId="Equation.3">
              <p:embed/>
            </p:oleObj>
          </a:graphicData>
        </a:graphic>
      </p:graphicFrame>
      <p:graphicFrame>
        <p:nvGraphicFramePr>
          <p:cNvPr id="3077" name="Object 5"/>
          <p:cNvGraphicFramePr>
            <a:graphicFrameLocks noChangeAspect="1"/>
          </p:cNvGraphicFramePr>
          <p:nvPr/>
        </p:nvGraphicFramePr>
        <p:xfrm>
          <a:off x="6718300" y="4724400"/>
          <a:ext cx="1366838" cy="838200"/>
        </p:xfrm>
        <a:graphic>
          <a:graphicData uri="http://schemas.openxmlformats.org/presentationml/2006/ole">
            <p:oleObj spid="_x0000_s3077" name="Equation" r:id="rId7" imgW="787320" imgH="482400" progId="Equation.3">
              <p:embed/>
            </p:oleObj>
          </a:graphicData>
        </a:graphic>
      </p:graphicFrame>
      <p:grpSp>
        <p:nvGrpSpPr>
          <p:cNvPr id="3084" name="Group 14"/>
          <p:cNvGrpSpPr>
            <a:grpSpLocks/>
          </p:cNvGrpSpPr>
          <p:nvPr/>
        </p:nvGrpSpPr>
        <p:grpSpPr bwMode="auto">
          <a:xfrm>
            <a:off x="685800" y="3733800"/>
            <a:ext cx="3810000" cy="2424113"/>
            <a:chOff x="685800" y="3124200"/>
            <a:chExt cx="3810000" cy="2423542"/>
          </a:xfrm>
        </p:grpSpPr>
        <p:sp>
          <p:nvSpPr>
            <p:cNvPr id="3088" name="Text Box 20"/>
            <p:cNvSpPr txBox="1">
              <a:spLocks noChangeArrowheads="1"/>
            </p:cNvSpPr>
            <p:nvPr/>
          </p:nvSpPr>
          <p:spPr bwMode="auto">
            <a:xfrm>
              <a:off x="685800" y="3124200"/>
              <a:ext cx="3810000" cy="1323439"/>
            </a:xfrm>
            <a:prstGeom prst="rect">
              <a:avLst/>
            </a:prstGeom>
            <a:noFill/>
            <a:ln w="9525" algn="ctr">
              <a:noFill/>
              <a:miter lim="800000"/>
              <a:headEnd/>
              <a:tailEnd/>
            </a:ln>
          </p:spPr>
          <p:txBody>
            <a:bodyPr>
              <a:spAutoFit/>
            </a:bodyPr>
            <a:lstStyle/>
            <a:p>
              <a:pPr>
                <a:buFont typeface="Arial" charset="0"/>
                <a:buChar char="•"/>
              </a:pPr>
              <a:r>
                <a:rPr lang="en-US" altLang="zh-CN">
                  <a:latin typeface="Times New Roman" pitchFamily="18" charset="0"/>
                  <a:cs typeface="Times New Roman" pitchFamily="18" charset="0"/>
                </a:rPr>
                <a:t> Early experiments found ~ dipole form (</a:t>
              </a:r>
              <a:r>
                <a:rPr lang="en-US" altLang="zh-CN" i="1">
                  <a:latin typeface="Times New Roman" pitchFamily="18" charset="0"/>
                  <a:cs typeface="Times New Roman" pitchFamily="18" charset="0"/>
                </a:rPr>
                <a:t>Q</a:t>
              </a:r>
              <a:r>
                <a:rPr lang="en-US" altLang="zh-CN" baseline="30000">
                  <a:latin typeface="Times New Roman" pitchFamily="18" charset="0"/>
                  <a:cs typeface="Times New Roman" pitchFamily="18" charset="0"/>
                </a:rPr>
                <a:t>2</a:t>
              </a:r>
              <a:r>
                <a:rPr lang="en-US" altLang="zh-CN">
                  <a:latin typeface="Times New Roman" pitchFamily="18" charset="0"/>
                  <a:cs typeface="Times New Roman" pitchFamily="18" charset="0"/>
                </a:rPr>
                <a:t> &lt; 2 GeV</a:t>
              </a:r>
              <a:r>
                <a:rPr lang="en-US" altLang="zh-CN" baseline="30000">
                  <a:latin typeface="Times New Roman" pitchFamily="18" charset="0"/>
                  <a:cs typeface="Times New Roman" pitchFamily="18" charset="0"/>
                </a:rPr>
                <a:t>2</a:t>
              </a:r>
              <a:r>
                <a:rPr lang="en-US" altLang="zh-CN">
                  <a:latin typeface="Times New Roman" pitchFamily="18" charset="0"/>
                  <a:cs typeface="Times New Roman" pitchFamily="18" charset="0"/>
                </a:rPr>
                <a:t>), naively corresponds to a exponential shape in space. </a:t>
              </a:r>
            </a:p>
          </p:txBody>
        </p:sp>
        <p:graphicFrame>
          <p:nvGraphicFramePr>
            <p:cNvPr id="3078" name="Object 22"/>
            <p:cNvGraphicFramePr>
              <a:graphicFrameLocks noChangeAspect="1"/>
            </p:cNvGraphicFramePr>
            <p:nvPr/>
          </p:nvGraphicFramePr>
          <p:xfrm>
            <a:off x="1371599" y="4343400"/>
            <a:ext cx="2588381" cy="609600"/>
          </p:xfrm>
          <a:graphic>
            <a:graphicData uri="http://schemas.openxmlformats.org/presentationml/2006/ole">
              <p:oleObj spid="_x0000_s3078" name="Equation" r:id="rId8" imgW="1777680" imgH="419040" progId="Equation.3">
                <p:embed/>
              </p:oleObj>
            </a:graphicData>
          </a:graphic>
        </p:graphicFrame>
        <p:graphicFrame>
          <p:nvGraphicFramePr>
            <p:cNvPr id="3079" name="Object 23"/>
            <p:cNvGraphicFramePr>
              <a:graphicFrameLocks noChangeAspect="1"/>
            </p:cNvGraphicFramePr>
            <p:nvPr/>
          </p:nvGraphicFramePr>
          <p:xfrm>
            <a:off x="1371600" y="4876799"/>
            <a:ext cx="1066800" cy="670943"/>
          </p:xfrm>
          <a:graphic>
            <a:graphicData uri="http://schemas.openxmlformats.org/presentationml/2006/ole">
              <p:oleObj spid="_x0000_s3079" name="Equation" r:id="rId9" imgW="685800" imgH="431640" progId="Equation.3">
                <p:embed/>
              </p:oleObj>
            </a:graphicData>
          </a:graphic>
        </p:graphicFrame>
      </p:grpSp>
      <p:sp>
        <p:nvSpPr>
          <p:cNvPr id="3085" name="TextBox 11"/>
          <p:cNvSpPr txBox="1">
            <a:spLocks noChangeArrowheads="1"/>
          </p:cNvSpPr>
          <p:nvPr/>
        </p:nvSpPr>
        <p:spPr bwMode="auto">
          <a:xfrm>
            <a:off x="533400" y="1190625"/>
            <a:ext cx="4267200" cy="1323975"/>
          </a:xfrm>
          <a:prstGeom prst="rect">
            <a:avLst/>
          </a:prstGeom>
          <a:noFill/>
          <a:ln w="9525">
            <a:noFill/>
            <a:miter lim="800000"/>
            <a:headEnd/>
            <a:tailEnd/>
          </a:ln>
        </p:spPr>
        <p:txBody>
          <a:bodyPr>
            <a:spAutoFit/>
          </a:bodyPr>
          <a:lstStyle/>
          <a:p>
            <a:pPr>
              <a:buFont typeface="Arial" charset="0"/>
              <a:buChar char="•"/>
            </a:pPr>
            <a:r>
              <a:rPr lang="en-US" altLang="zh-CN">
                <a:solidFill>
                  <a:schemeClr val="tx1"/>
                </a:solidFill>
                <a:latin typeface="Times New Roman" pitchFamily="18" charset="0"/>
                <a:cs typeface="Times New Roman" pitchFamily="18" charset="0"/>
              </a:rPr>
              <a:t> Linear combination of F</a:t>
            </a:r>
            <a:r>
              <a:rPr lang="en-US" altLang="zh-CN" baseline="-25000">
                <a:solidFill>
                  <a:schemeClr val="tx1"/>
                </a:solidFill>
                <a:latin typeface="Times New Roman" pitchFamily="18" charset="0"/>
                <a:cs typeface="Times New Roman" pitchFamily="18" charset="0"/>
              </a:rPr>
              <a:t>1</a:t>
            </a:r>
            <a:r>
              <a:rPr lang="en-US" altLang="zh-CN">
                <a:solidFill>
                  <a:schemeClr val="tx1"/>
                </a:solidFill>
                <a:latin typeface="Times New Roman" pitchFamily="18" charset="0"/>
                <a:cs typeface="Times New Roman" pitchFamily="18" charset="0"/>
              </a:rPr>
              <a:t> and F</a:t>
            </a:r>
            <a:r>
              <a:rPr lang="en-US" altLang="zh-CN" baseline="-25000">
                <a:solidFill>
                  <a:schemeClr val="tx1"/>
                </a:solidFill>
                <a:latin typeface="Times New Roman" pitchFamily="18" charset="0"/>
                <a:cs typeface="Times New Roman" pitchFamily="18" charset="0"/>
              </a:rPr>
              <a:t>2</a:t>
            </a:r>
            <a:r>
              <a:rPr lang="en-US" altLang="zh-CN">
                <a:solidFill>
                  <a:schemeClr val="tx1"/>
                </a:solidFill>
                <a:latin typeface="Times New Roman" pitchFamily="18" charset="0"/>
                <a:cs typeface="Times New Roman" pitchFamily="18" charset="0"/>
              </a:rPr>
              <a:t>, Fourier transform of the charge (magnetization) densities in the Breit frame at non relativistic limit.</a:t>
            </a:r>
          </a:p>
        </p:txBody>
      </p:sp>
      <p:grpSp>
        <p:nvGrpSpPr>
          <p:cNvPr id="3086" name="Group 15"/>
          <p:cNvGrpSpPr>
            <a:grpSpLocks/>
          </p:cNvGrpSpPr>
          <p:nvPr/>
        </p:nvGrpSpPr>
        <p:grpSpPr bwMode="auto">
          <a:xfrm>
            <a:off x="1143000" y="2886075"/>
            <a:ext cx="2590800" cy="695325"/>
            <a:chOff x="1143000" y="1981200"/>
            <a:chExt cx="2590800" cy="695815"/>
          </a:xfrm>
        </p:grpSpPr>
        <p:graphicFrame>
          <p:nvGraphicFramePr>
            <p:cNvPr id="3080" name="Object 8"/>
            <p:cNvGraphicFramePr>
              <a:graphicFrameLocks noChangeAspect="1"/>
            </p:cNvGraphicFramePr>
            <p:nvPr/>
          </p:nvGraphicFramePr>
          <p:xfrm>
            <a:off x="2438400" y="1981200"/>
            <a:ext cx="1295400" cy="695815"/>
          </p:xfrm>
          <a:graphic>
            <a:graphicData uri="http://schemas.openxmlformats.org/presentationml/2006/ole">
              <p:oleObj spid="_x0000_s3080" name="Equation" r:id="rId10" imgW="850680" imgH="457200" progId="Equation.3">
                <p:embed/>
              </p:oleObj>
            </a:graphicData>
          </a:graphic>
        </p:graphicFrame>
        <p:sp>
          <p:nvSpPr>
            <p:cNvPr id="3087" name="TextBox 13"/>
            <p:cNvSpPr txBox="1">
              <a:spLocks noChangeArrowheads="1"/>
            </p:cNvSpPr>
            <p:nvPr/>
          </p:nvSpPr>
          <p:spPr bwMode="auto">
            <a:xfrm>
              <a:off x="1143000" y="1981200"/>
              <a:ext cx="1120820" cy="646331"/>
            </a:xfrm>
            <a:prstGeom prst="rect">
              <a:avLst/>
            </a:prstGeom>
            <a:noFill/>
            <a:ln w="9525">
              <a:noFill/>
              <a:miter lim="800000"/>
              <a:headEnd/>
              <a:tailEnd/>
            </a:ln>
          </p:spPr>
          <p:txBody>
            <a:bodyPr wrap="none">
              <a:spAutoFit/>
            </a:bodyPr>
            <a:lstStyle/>
            <a:p>
              <a:r>
                <a:rPr lang="en-US" altLang="zh-CN" sz="1800">
                  <a:solidFill>
                    <a:srgbClr val="00B050"/>
                  </a:solidFill>
                  <a:latin typeface="Times New Roman" pitchFamily="18" charset="0"/>
                  <a:cs typeface="Times New Roman" pitchFamily="18" charset="0"/>
                </a:rPr>
                <a:t>Electric</a:t>
              </a:r>
              <a:r>
                <a:rPr lang="en-US" altLang="zh-CN" sz="1800">
                  <a:solidFill>
                    <a:schemeClr val="tx1"/>
                  </a:solidFill>
                  <a:latin typeface="Times New Roman" pitchFamily="18" charset="0"/>
                  <a:cs typeface="Times New Roman" pitchFamily="18" charset="0"/>
                </a:rPr>
                <a:t>:</a:t>
              </a:r>
            </a:p>
            <a:p>
              <a:r>
                <a:rPr lang="en-US" altLang="zh-CN" sz="1800">
                  <a:solidFill>
                    <a:srgbClr val="7030A0"/>
                  </a:solidFill>
                  <a:latin typeface="Times New Roman" pitchFamily="18" charset="0"/>
                  <a:cs typeface="Times New Roman" pitchFamily="18" charset="0"/>
                </a:rPr>
                <a:t>Magnetic</a:t>
              </a:r>
              <a:r>
                <a:rPr lang="en-US" altLang="zh-CN" sz="1800">
                  <a:solidFill>
                    <a:schemeClr val="tx1"/>
                  </a:solidFill>
                  <a:latin typeface="Times New Roman" pitchFamily="18" charset="0"/>
                  <a:cs typeface="Times New Roman" pitchFamily="18" charset="0"/>
                </a:rPr>
                <a:t>:</a:t>
              </a:r>
              <a:endParaRPr lang="zh-CN" altLang="en-US" sz="1800">
                <a:solidFill>
                  <a:schemeClr val="tx1"/>
                </a:solidFill>
                <a:latin typeface="Times New Roman" pitchFamily="18" charset="0"/>
                <a:cs typeface="Times New Roman" pitchFamily="18" charset="0"/>
              </a:endParaRP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F1A6923-FD40-410A-A7A4-269B549E82B8}" type="slidenum">
              <a:rPr lang="zh-CN" altLang="en-US"/>
              <a:pPr>
                <a:defRPr/>
              </a:pPr>
              <a:t>4</a:t>
            </a:fld>
            <a:endParaRPr lang="zh-CN" altLang="en-US"/>
          </a:p>
        </p:txBody>
      </p:sp>
      <p:sp>
        <p:nvSpPr>
          <p:cNvPr id="3" name="TextBox 2"/>
          <p:cNvSpPr txBox="1"/>
          <p:nvPr/>
        </p:nvSpPr>
        <p:spPr>
          <a:xfrm>
            <a:off x="2970213" y="300038"/>
            <a:ext cx="3203575" cy="461962"/>
          </a:xfrm>
          <a:prstGeom prst="rect">
            <a:avLst/>
          </a:prstGeom>
          <a:noFill/>
        </p:spPr>
        <p:txBody>
          <a:bodyPr wrap="none">
            <a:spAutoFit/>
          </a:bodyPr>
          <a:lstStyle/>
          <a:p>
            <a:pPr>
              <a:defRPr/>
            </a:pPr>
            <a:r>
              <a:rPr lang="en-US" altLang="zh-CN" sz="2400" b="1" dirty="0">
                <a:solidFill>
                  <a:schemeClr val="accent2">
                    <a:lumMod val="75000"/>
                  </a:schemeClr>
                </a:solidFill>
                <a:latin typeface="Times New Roman" pitchFamily="18" charset="0"/>
                <a:cs typeface="Times New Roman" pitchFamily="18" charset="0"/>
              </a:rPr>
              <a:t>Rosenbluth Separation</a:t>
            </a:r>
            <a:endParaRPr lang="zh-CN" altLang="en-US" sz="2400" b="1" dirty="0">
              <a:solidFill>
                <a:schemeClr val="accent2">
                  <a:lumMod val="75000"/>
                </a:schemeClr>
              </a:solidFill>
              <a:latin typeface="Times New Roman" pitchFamily="18" charset="0"/>
              <a:cs typeface="Times New Roman" pitchFamily="18" charset="0"/>
            </a:endParaRPr>
          </a:p>
        </p:txBody>
      </p:sp>
      <p:pic>
        <p:nvPicPr>
          <p:cNvPr id="22532" name="Object 5"/>
          <p:cNvPicPr>
            <a:picLocks noChangeAspect="1" noChangeArrowheads="1"/>
          </p:cNvPicPr>
          <p:nvPr/>
        </p:nvPicPr>
        <p:blipFill>
          <a:blip r:embed="rId3" cstate="print"/>
          <a:srcRect/>
          <a:stretch>
            <a:fillRect/>
          </a:stretch>
        </p:blipFill>
        <p:spPr bwMode="auto">
          <a:xfrm>
            <a:off x="561975" y="1066800"/>
            <a:ext cx="3552825" cy="609600"/>
          </a:xfrm>
          <a:prstGeom prst="rect">
            <a:avLst/>
          </a:prstGeom>
          <a:solidFill>
            <a:srgbClr val="FFFF00">
              <a:alpha val="79999"/>
            </a:srgbClr>
          </a:solidFill>
          <a:ln w="9525">
            <a:noFill/>
            <a:miter lim="800000"/>
            <a:headEnd/>
            <a:tailEnd/>
          </a:ln>
        </p:spPr>
      </p:pic>
      <p:sp>
        <p:nvSpPr>
          <p:cNvPr id="22533" name="TextBox 4"/>
          <p:cNvSpPr txBox="1">
            <a:spLocks noChangeArrowheads="1"/>
          </p:cNvSpPr>
          <p:nvPr/>
        </p:nvSpPr>
        <p:spPr bwMode="auto">
          <a:xfrm>
            <a:off x="533400" y="1752600"/>
            <a:ext cx="3679825" cy="400050"/>
          </a:xfrm>
          <a:prstGeom prst="rect">
            <a:avLst/>
          </a:prstGeom>
          <a:noFill/>
          <a:ln w="9525">
            <a:noFill/>
            <a:miter lim="800000"/>
            <a:headEnd/>
            <a:tailEnd/>
          </a:ln>
        </p:spPr>
        <p:txBody>
          <a:bodyPr wrap="none">
            <a:spAutoFit/>
          </a:bodyPr>
          <a:lstStyle/>
          <a:p>
            <a:pPr>
              <a:buFont typeface="Arial" charset="0"/>
              <a:buChar char="•"/>
            </a:pPr>
            <a:r>
              <a:rPr lang="en-US" altLang="zh-CN">
                <a:solidFill>
                  <a:schemeClr val="tx1"/>
                </a:solidFill>
                <a:latin typeface="Times New Roman" pitchFamily="18" charset="0"/>
                <a:cs typeface="Times New Roman" pitchFamily="18" charset="0"/>
              </a:rPr>
              <a:t> </a:t>
            </a:r>
            <a:r>
              <a:rPr lang="en-US" altLang="zh-CN" sz="1800">
                <a:solidFill>
                  <a:schemeClr val="tx1"/>
                </a:solidFill>
                <a:latin typeface="Times New Roman" pitchFamily="18" charset="0"/>
                <a:cs typeface="Times New Roman" pitchFamily="18" charset="0"/>
              </a:rPr>
              <a:t>No interference between G</a:t>
            </a:r>
            <a:r>
              <a:rPr lang="en-US" altLang="zh-CN" sz="1800" baseline="-25000">
                <a:solidFill>
                  <a:schemeClr val="tx1"/>
                </a:solidFill>
                <a:latin typeface="Times New Roman" pitchFamily="18" charset="0"/>
                <a:cs typeface="Times New Roman" pitchFamily="18" charset="0"/>
              </a:rPr>
              <a:t>E</a:t>
            </a:r>
            <a:r>
              <a:rPr lang="en-US" altLang="zh-CN" sz="1800">
                <a:solidFill>
                  <a:schemeClr val="tx1"/>
                </a:solidFill>
                <a:latin typeface="Times New Roman" pitchFamily="18" charset="0"/>
                <a:cs typeface="Times New Roman" pitchFamily="18" charset="0"/>
              </a:rPr>
              <a:t> and G</a:t>
            </a:r>
            <a:r>
              <a:rPr lang="en-US" altLang="zh-CN" sz="1800" baseline="-25000">
                <a:solidFill>
                  <a:schemeClr val="tx1"/>
                </a:solidFill>
                <a:latin typeface="Times New Roman" pitchFamily="18" charset="0"/>
                <a:cs typeface="Times New Roman" pitchFamily="18" charset="0"/>
              </a:rPr>
              <a:t>M</a:t>
            </a:r>
            <a:endParaRPr lang="zh-CN" altLang="en-US">
              <a:solidFill>
                <a:schemeClr val="tx1"/>
              </a:solidFill>
              <a:latin typeface="Times New Roman" pitchFamily="18" charset="0"/>
              <a:cs typeface="Times New Roman" pitchFamily="18" charset="0"/>
            </a:endParaRPr>
          </a:p>
        </p:txBody>
      </p:sp>
      <p:pic>
        <p:nvPicPr>
          <p:cNvPr id="22534" name="Picture 6"/>
          <p:cNvPicPr>
            <a:picLocks noChangeAspect="1" noChangeArrowheads="1"/>
          </p:cNvPicPr>
          <p:nvPr/>
        </p:nvPicPr>
        <p:blipFill>
          <a:blip r:embed="rId4" cstate="print"/>
          <a:srcRect/>
          <a:stretch>
            <a:fillRect/>
          </a:stretch>
        </p:blipFill>
        <p:spPr bwMode="auto">
          <a:xfrm>
            <a:off x="1066800" y="2209800"/>
            <a:ext cx="2209800" cy="1889125"/>
          </a:xfrm>
          <a:prstGeom prst="rect">
            <a:avLst/>
          </a:prstGeom>
          <a:noFill/>
          <a:ln w="9525" algn="ctr">
            <a:noFill/>
            <a:miter lim="800000"/>
            <a:headEnd/>
            <a:tailEnd/>
          </a:ln>
        </p:spPr>
      </p:pic>
      <p:grpSp>
        <p:nvGrpSpPr>
          <p:cNvPr id="22535" name="Group 6"/>
          <p:cNvGrpSpPr>
            <a:grpSpLocks/>
          </p:cNvGrpSpPr>
          <p:nvPr/>
        </p:nvGrpSpPr>
        <p:grpSpPr bwMode="auto">
          <a:xfrm>
            <a:off x="609600" y="4114800"/>
            <a:ext cx="3724275" cy="830263"/>
            <a:chOff x="690061" y="1417319"/>
            <a:chExt cx="3933165" cy="872546"/>
          </a:xfrm>
        </p:grpSpPr>
        <p:sp>
          <p:nvSpPr>
            <p:cNvPr id="22540" name="Text Box 7"/>
            <p:cNvSpPr txBox="1">
              <a:spLocks noChangeArrowheads="1"/>
            </p:cNvSpPr>
            <p:nvPr/>
          </p:nvSpPr>
          <p:spPr bwMode="auto">
            <a:xfrm>
              <a:off x="690061" y="1417319"/>
              <a:ext cx="3933165" cy="872546"/>
            </a:xfrm>
            <a:prstGeom prst="rect">
              <a:avLst/>
            </a:prstGeom>
            <a:noFill/>
            <a:ln w="9525" algn="ctr">
              <a:noFill/>
              <a:miter lim="800000"/>
              <a:headEnd/>
              <a:tailEnd/>
            </a:ln>
          </p:spPr>
          <p:txBody>
            <a:bodyPr wrap="none">
              <a:spAutoFit/>
            </a:bodyPr>
            <a:lstStyle/>
            <a:p>
              <a:r>
                <a:rPr lang="en-US" altLang="zh-CN" sz="1600">
                  <a:latin typeface="Times New Roman" pitchFamily="18" charset="0"/>
                  <a:cs typeface="Times New Roman" pitchFamily="18" charset="0"/>
                </a:rPr>
                <a:t>Method: Vary </a:t>
              </a:r>
              <a:r>
                <a:rPr lang="en-US" altLang="zh-CN" sz="1600" i="1">
                  <a:latin typeface="Symbol" pitchFamily="18" charset="2"/>
                  <a:cs typeface="Times New Roman" pitchFamily="18" charset="0"/>
                </a:rPr>
                <a:t>e</a:t>
              </a:r>
              <a:r>
                <a:rPr lang="en-US" altLang="zh-CN" sz="1600">
                  <a:latin typeface="Times New Roman" pitchFamily="18" charset="0"/>
                  <a:cs typeface="Times New Roman" pitchFamily="18" charset="0"/>
                </a:rPr>
                <a:t>  at fixed </a:t>
              </a:r>
              <a:r>
                <a:rPr lang="en-US" altLang="zh-CN" sz="1600" i="1">
                  <a:latin typeface="Times New Roman" pitchFamily="18" charset="0"/>
                  <a:cs typeface="Times New Roman" pitchFamily="18" charset="0"/>
                </a:rPr>
                <a:t>Q</a:t>
              </a:r>
              <a:r>
                <a:rPr lang="en-US" altLang="zh-CN" sz="1600" baseline="30000">
                  <a:latin typeface="Times New Roman" pitchFamily="18" charset="0"/>
                  <a:cs typeface="Times New Roman" pitchFamily="18" charset="0"/>
                </a:rPr>
                <a:t>2</a:t>
              </a:r>
              <a:r>
                <a:rPr lang="en-US" altLang="zh-CN" sz="1600">
                  <a:latin typeface="Times New Roman" pitchFamily="18" charset="0"/>
                  <a:cs typeface="Times New Roman" pitchFamily="18" charset="0"/>
                </a:rPr>
                <a:t>, fit σ</a:t>
              </a:r>
              <a:r>
                <a:rPr lang="en-US" altLang="zh-CN" sz="1600" baseline="-25000">
                  <a:latin typeface="Times New Roman" pitchFamily="18" charset="0"/>
                  <a:cs typeface="Times New Roman" pitchFamily="18" charset="0"/>
                </a:rPr>
                <a:t>R</a:t>
              </a:r>
              <a:r>
                <a:rPr lang="en-US" altLang="zh-CN" sz="1600">
                  <a:latin typeface="Times New Roman" pitchFamily="18" charset="0"/>
                  <a:cs typeface="Times New Roman" pitchFamily="18" charset="0"/>
                </a:rPr>
                <a:t>, linearly</a:t>
              </a:r>
            </a:p>
            <a:p>
              <a:r>
                <a:rPr lang="en-US" altLang="zh-CN" sz="1600">
                  <a:latin typeface="Times New Roman" pitchFamily="18" charset="0"/>
                  <a:cs typeface="Times New Roman" pitchFamily="18" charset="0"/>
                </a:rPr>
                <a:t>Slope                    </a:t>
              </a:r>
              <a:r>
                <a:rPr lang="en-US" altLang="zh-CN" sz="1600" i="1">
                  <a:latin typeface="Times New Roman" pitchFamily="18" charset="0"/>
                  <a:cs typeface="Times New Roman" pitchFamily="18" charset="0"/>
                </a:rPr>
                <a:t>G</a:t>
              </a:r>
              <a:r>
                <a:rPr lang="en-US" altLang="zh-CN" sz="1600" baseline="30000">
                  <a:latin typeface="Times New Roman" pitchFamily="18" charset="0"/>
                  <a:cs typeface="Times New Roman" pitchFamily="18" charset="0"/>
                </a:rPr>
                <a:t>2</a:t>
              </a:r>
              <a:r>
                <a:rPr lang="en-US" altLang="zh-CN" sz="1600" baseline="-25000">
                  <a:latin typeface="Times New Roman" pitchFamily="18" charset="0"/>
                  <a:cs typeface="Times New Roman" pitchFamily="18" charset="0"/>
                </a:rPr>
                <a:t>E</a:t>
              </a:r>
              <a:endParaRPr lang="en-US" altLang="zh-CN" sz="1600">
                <a:latin typeface="Times New Roman" pitchFamily="18" charset="0"/>
                <a:cs typeface="Times New Roman" pitchFamily="18" charset="0"/>
              </a:endParaRPr>
            </a:p>
            <a:p>
              <a:r>
                <a:rPr lang="en-US" altLang="zh-CN" sz="1600">
                  <a:latin typeface="Times New Roman" pitchFamily="18" charset="0"/>
                  <a:cs typeface="Times New Roman" pitchFamily="18" charset="0"/>
                </a:rPr>
                <a:t>Intercept               </a:t>
              </a:r>
              <a:r>
                <a:rPr lang="en-US" altLang="zh-CN" sz="1600" i="1">
                  <a:latin typeface="Times New Roman" pitchFamily="18" charset="0"/>
                  <a:cs typeface="Times New Roman" pitchFamily="18" charset="0"/>
                </a:rPr>
                <a:t>G</a:t>
              </a:r>
              <a:r>
                <a:rPr lang="en-US" altLang="zh-CN" sz="1600" baseline="30000">
                  <a:latin typeface="Times New Roman" pitchFamily="18" charset="0"/>
                  <a:cs typeface="Times New Roman" pitchFamily="18" charset="0"/>
                </a:rPr>
                <a:t>2</a:t>
              </a:r>
              <a:r>
                <a:rPr lang="en-US" altLang="zh-CN" sz="1600" baseline="-25000">
                  <a:latin typeface="Times New Roman" pitchFamily="18" charset="0"/>
                  <a:cs typeface="Times New Roman" pitchFamily="18" charset="0"/>
                </a:rPr>
                <a:t>M</a:t>
              </a:r>
              <a:endParaRPr lang="en-US" altLang="zh-CN" sz="1600">
                <a:latin typeface="Times New Roman" pitchFamily="18" charset="0"/>
                <a:cs typeface="Times New Roman" pitchFamily="18" charset="0"/>
              </a:endParaRPr>
            </a:p>
          </p:txBody>
        </p:sp>
        <p:sp>
          <p:nvSpPr>
            <p:cNvPr id="22541" name="Line 10"/>
            <p:cNvSpPr>
              <a:spLocks noChangeShapeType="1"/>
            </p:cNvSpPr>
            <p:nvPr/>
          </p:nvSpPr>
          <p:spPr bwMode="auto">
            <a:xfrm>
              <a:off x="1655595" y="1897379"/>
              <a:ext cx="457200" cy="0"/>
            </a:xfrm>
            <a:prstGeom prst="line">
              <a:avLst/>
            </a:prstGeom>
            <a:noFill/>
            <a:ln w="28575">
              <a:solidFill>
                <a:schemeClr val="hlink"/>
              </a:solidFill>
              <a:round/>
              <a:headEnd/>
              <a:tailEnd type="triangle" w="med" len="med"/>
            </a:ln>
          </p:spPr>
          <p:txBody>
            <a:bodyPr anchor="ctr"/>
            <a:lstStyle/>
            <a:p>
              <a:endParaRPr lang="zh-CN" altLang="en-US"/>
            </a:p>
          </p:txBody>
        </p:sp>
        <p:sp>
          <p:nvSpPr>
            <p:cNvPr id="22542" name="Line 11"/>
            <p:cNvSpPr>
              <a:spLocks noChangeShapeType="1"/>
            </p:cNvSpPr>
            <p:nvPr/>
          </p:nvSpPr>
          <p:spPr bwMode="auto">
            <a:xfrm>
              <a:off x="1655595" y="2137408"/>
              <a:ext cx="457200" cy="0"/>
            </a:xfrm>
            <a:prstGeom prst="line">
              <a:avLst/>
            </a:prstGeom>
            <a:noFill/>
            <a:ln w="28575">
              <a:solidFill>
                <a:schemeClr val="hlink"/>
              </a:solidFill>
              <a:round/>
              <a:headEnd/>
              <a:tailEnd type="triangle" w="med" len="med"/>
            </a:ln>
          </p:spPr>
          <p:txBody>
            <a:bodyPr anchor="ctr"/>
            <a:lstStyle/>
            <a:p>
              <a:endParaRPr lang="zh-CN" altLang="en-US"/>
            </a:p>
          </p:txBody>
        </p:sp>
      </p:grpSp>
      <p:sp>
        <p:nvSpPr>
          <p:cNvPr id="11" name="Text Box 12"/>
          <p:cNvSpPr txBox="1">
            <a:spLocks noChangeArrowheads="1"/>
          </p:cNvSpPr>
          <p:nvPr/>
        </p:nvSpPr>
        <p:spPr bwMode="auto">
          <a:xfrm>
            <a:off x="685800" y="5257800"/>
            <a:ext cx="1573213" cy="400050"/>
          </a:xfrm>
          <a:prstGeom prst="rect">
            <a:avLst/>
          </a:prstGeom>
          <a:noFill/>
          <a:ln w="9525" algn="ctr">
            <a:noFill/>
            <a:miter lim="800000"/>
            <a:headEnd/>
            <a:tailEnd/>
          </a:ln>
          <a:effectLst/>
        </p:spPr>
        <p:txBody>
          <a:bodyPr wrap="none">
            <a:spAutoFit/>
          </a:bodyPr>
          <a:lstStyle/>
          <a:p>
            <a:pPr>
              <a:defRPr/>
            </a:pPr>
            <a:r>
              <a:rPr lang="en-US" altLang="zh-CN" b="1" i="1" u="sng" dirty="0">
                <a:solidFill>
                  <a:srgbClr val="FF0000"/>
                </a:solidFill>
                <a:effectLst>
                  <a:outerShdw blurRad="38100" dist="38100" dir="2700000" algn="tl">
                    <a:srgbClr val="C0C0C0"/>
                  </a:outerShdw>
                </a:effectLst>
                <a:latin typeface="Arial" charset="0"/>
                <a:ea typeface="宋体" pitchFamily="2" charset="-122"/>
              </a:rPr>
              <a:t>Difficulties:</a:t>
            </a:r>
          </a:p>
        </p:txBody>
      </p:sp>
      <p:sp>
        <p:nvSpPr>
          <p:cNvPr id="22537" name="Text Box 14"/>
          <p:cNvSpPr txBox="1">
            <a:spLocks noChangeArrowheads="1"/>
          </p:cNvSpPr>
          <p:nvPr/>
        </p:nvSpPr>
        <p:spPr bwMode="auto">
          <a:xfrm>
            <a:off x="2514600" y="5018088"/>
            <a:ext cx="5202238" cy="1077912"/>
          </a:xfrm>
          <a:prstGeom prst="rect">
            <a:avLst/>
          </a:prstGeom>
          <a:noFill/>
          <a:ln w="9525" algn="ctr">
            <a:noFill/>
            <a:miter lim="800000"/>
            <a:headEnd/>
            <a:tailEnd/>
          </a:ln>
        </p:spPr>
        <p:txBody>
          <a:bodyPr wrap="none">
            <a:spAutoFit/>
          </a:bodyPr>
          <a:lstStyle/>
          <a:p>
            <a:pPr>
              <a:buFont typeface="Arial" charset="0"/>
              <a:buChar char="•"/>
            </a:pPr>
            <a:r>
              <a:rPr lang="en-US" altLang="zh-CN" sz="1600">
                <a:latin typeface="Times New Roman" pitchFamily="18" charset="0"/>
                <a:cs typeface="Times New Roman" pitchFamily="18" charset="0"/>
              </a:rPr>
              <a:t>  </a:t>
            </a:r>
            <a:r>
              <a:rPr lang="el-GR" altLang="zh-CN" sz="1600">
                <a:latin typeface="Times New Roman" pitchFamily="18" charset="0"/>
                <a:cs typeface="Times New Roman" pitchFamily="18" charset="0"/>
              </a:rPr>
              <a:t>σ</a:t>
            </a:r>
            <a:r>
              <a:rPr lang="en-US" altLang="zh-CN" sz="1600">
                <a:latin typeface="Times New Roman" pitchFamily="18" charset="0"/>
                <a:cs typeface="Times New Roman" pitchFamily="18" charset="0"/>
              </a:rPr>
              <a:t> is not sensitive to </a:t>
            </a:r>
            <a:r>
              <a:rPr lang="en-US" altLang="zh-CN" sz="1600" i="1">
                <a:latin typeface="Times New Roman" pitchFamily="18" charset="0"/>
                <a:cs typeface="Times New Roman" pitchFamily="18" charset="0"/>
              </a:rPr>
              <a:t>G</a:t>
            </a:r>
            <a:r>
              <a:rPr lang="en-US" altLang="zh-CN" sz="1600" baseline="-25000">
                <a:latin typeface="Times New Roman" pitchFamily="18" charset="0"/>
                <a:cs typeface="Times New Roman" pitchFamily="18" charset="0"/>
              </a:rPr>
              <a:t>E</a:t>
            </a:r>
            <a:r>
              <a:rPr lang="en-US" altLang="zh-CN" sz="1600">
                <a:latin typeface="Times New Roman" pitchFamily="18" charset="0"/>
                <a:cs typeface="Times New Roman" pitchFamily="18" charset="0"/>
              </a:rPr>
              <a:t> at large </a:t>
            </a:r>
            <a:r>
              <a:rPr lang="en-US" altLang="zh-CN" sz="1600" i="1">
                <a:latin typeface="Times New Roman" pitchFamily="18" charset="0"/>
                <a:cs typeface="Times New Roman" pitchFamily="18" charset="0"/>
              </a:rPr>
              <a:t>Q</a:t>
            </a:r>
            <a:r>
              <a:rPr lang="en-US" altLang="zh-CN" sz="1600" baseline="30000">
                <a:latin typeface="Times New Roman" pitchFamily="18" charset="0"/>
                <a:cs typeface="Times New Roman" pitchFamily="18" charset="0"/>
              </a:rPr>
              <a:t>2 </a:t>
            </a:r>
            <a:r>
              <a:rPr lang="en-US" altLang="zh-CN" sz="1600">
                <a:latin typeface="Times New Roman" pitchFamily="18" charset="0"/>
                <a:cs typeface="Times New Roman" pitchFamily="18" charset="0"/>
              </a:rPr>
              <a:t>and to </a:t>
            </a:r>
            <a:r>
              <a:rPr lang="en-US" altLang="zh-CN" sz="1600" i="1">
                <a:latin typeface="Times New Roman" pitchFamily="18" charset="0"/>
                <a:cs typeface="Times New Roman" pitchFamily="18" charset="0"/>
              </a:rPr>
              <a:t>G</a:t>
            </a:r>
            <a:r>
              <a:rPr lang="en-US" altLang="zh-CN" sz="1600" baseline="-25000">
                <a:latin typeface="Times New Roman" pitchFamily="18" charset="0"/>
                <a:cs typeface="Times New Roman" pitchFamily="18" charset="0"/>
              </a:rPr>
              <a:t>M</a:t>
            </a:r>
            <a:r>
              <a:rPr lang="en-US" altLang="zh-CN" sz="1600">
                <a:latin typeface="Times New Roman" pitchFamily="18" charset="0"/>
                <a:cs typeface="Times New Roman" pitchFamily="18" charset="0"/>
              </a:rPr>
              <a:t> at small </a:t>
            </a:r>
            <a:r>
              <a:rPr lang="en-US" altLang="zh-CN" sz="1600" i="1">
                <a:latin typeface="Times New Roman" pitchFamily="18" charset="0"/>
                <a:cs typeface="Times New Roman" pitchFamily="18" charset="0"/>
              </a:rPr>
              <a:t>Q</a:t>
            </a:r>
            <a:r>
              <a:rPr lang="en-US" altLang="zh-CN" sz="1600" baseline="30000">
                <a:latin typeface="Times New Roman" pitchFamily="18" charset="0"/>
                <a:cs typeface="Times New Roman" pitchFamily="18" charset="0"/>
              </a:rPr>
              <a:t>2</a:t>
            </a:r>
            <a:endParaRPr lang="en-US" altLang="zh-CN" sz="1600">
              <a:latin typeface="Times New Roman" pitchFamily="18" charset="0"/>
              <a:cs typeface="Times New Roman" pitchFamily="18" charset="0"/>
            </a:endParaRPr>
          </a:p>
          <a:p>
            <a:pPr>
              <a:buFont typeface="Arial" charset="0"/>
              <a:buChar char="•"/>
            </a:pPr>
            <a:r>
              <a:rPr lang="en-US" altLang="zh-CN" sz="1600" baseline="30000">
                <a:latin typeface="Times New Roman" pitchFamily="18" charset="0"/>
                <a:cs typeface="Times New Roman" pitchFamily="18" charset="0"/>
              </a:rPr>
              <a:t> </a:t>
            </a:r>
            <a:r>
              <a:rPr lang="en-US" altLang="zh-CN" sz="1600">
                <a:latin typeface="Times New Roman" pitchFamily="18" charset="0"/>
                <a:cs typeface="Times New Roman" pitchFamily="18" charset="0"/>
              </a:rPr>
              <a:t> Limited by accuracy of cross section measurement at </a:t>
            </a:r>
          </a:p>
          <a:p>
            <a:r>
              <a:rPr lang="en-US" altLang="zh-CN" sz="1600">
                <a:latin typeface="Times New Roman" pitchFamily="18" charset="0"/>
                <a:cs typeface="Times New Roman" pitchFamily="18" charset="0"/>
              </a:rPr>
              <a:t>   different settings.</a:t>
            </a:r>
          </a:p>
          <a:p>
            <a:pPr>
              <a:buFont typeface="Arial" charset="0"/>
              <a:buChar char="•"/>
            </a:pPr>
            <a:r>
              <a:rPr lang="en-US" altLang="zh-CN" sz="1600">
                <a:latin typeface="Times New Roman" pitchFamily="18" charset="0"/>
                <a:cs typeface="Times New Roman" pitchFamily="18" charset="0"/>
              </a:rPr>
              <a:t> Radiative correction 10-30%, 2-</a:t>
            </a:r>
            <a:r>
              <a:rPr lang="el-GR" altLang="zh-CN" sz="1600">
                <a:latin typeface="Times New Roman" pitchFamily="18" charset="0"/>
                <a:cs typeface="Times New Roman" pitchFamily="18" charset="0"/>
              </a:rPr>
              <a:t>γ</a:t>
            </a:r>
            <a:r>
              <a:rPr lang="en-US" altLang="zh-CN" sz="1600">
                <a:latin typeface="Times New Roman" pitchFamily="18" charset="0"/>
                <a:cs typeface="Times New Roman" pitchFamily="18" charset="0"/>
              </a:rPr>
              <a:t>  exchange (</a:t>
            </a:r>
            <a:r>
              <a:rPr lang="en-US" altLang="zh-CN" sz="1600" i="1">
                <a:latin typeface="Symbol" pitchFamily="18" charset="2"/>
                <a:cs typeface="Times New Roman" pitchFamily="18" charset="0"/>
              </a:rPr>
              <a:t>e</a:t>
            </a:r>
            <a:r>
              <a:rPr lang="en-US" altLang="zh-CN" sz="1600">
                <a:latin typeface="Times New Roman" pitchFamily="18" charset="0"/>
                <a:cs typeface="Times New Roman" pitchFamily="18" charset="0"/>
              </a:rPr>
              <a:t> dependent).</a:t>
            </a:r>
          </a:p>
        </p:txBody>
      </p:sp>
      <p:pic>
        <p:nvPicPr>
          <p:cNvPr id="22538" name="Picture 1"/>
          <p:cNvPicPr>
            <a:picLocks noChangeAspect="1" noChangeArrowheads="1"/>
          </p:cNvPicPr>
          <p:nvPr/>
        </p:nvPicPr>
        <p:blipFill>
          <a:blip r:embed="rId5" cstate="print"/>
          <a:srcRect/>
          <a:stretch>
            <a:fillRect/>
          </a:stretch>
        </p:blipFill>
        <p:spPr bwMode="auto">
          <a:xfrm>
            <a:off x="5105400" y="914400"/>
            <a:ext cx="3048000" cy="2087563"/>
          </a:xfrm>
          <a:prstGeom prst="rect">
            <a:avLst/>
          </a:prstGeom>
          <a:noFill/>
          <a:ln w="9525">
            <a:noFill/>
            <a:miter lim="800000"/>
            <a:headEnd/>
            <a:tailEnd/>
          </a:ln>
        </p:spPr>
      </p:pic>
      <p:pic>
        <p:nvPicPr>
          <p:cNvPr id="22539" name="Picture 2"/>
          <p:cNvPicPr>
            <a:picLocks noChangeAspect="1" noChangeArrowheads="1"/>
          </p:cNvPicPr>
          <p:nvPr/>
        </p:nvPicPr>
        <p:blipFill>
          <a:blip r:embed="rId6" cstate="print"/>
          <a:srcRect/>
          <a:stretch>
            <a:fillRect/>
          </a:stretch>
        </p:blipFill>
        <p:spPr bwMode="auto">
          <a:xfrm>
            <a:off x="5105400" y="2971800"/>
            <a:ext cx="3048000" cy="21240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EC29645-7836-4FB0-A184-0682BA2BE75C}" type="slidenum">
              <a:rPr lang="zh-CN" altLang="en-US"/>
              <a:pPr>
                <a:defRPr/>
              </a:pPr>
              <a:t>5</a:t>
            </a:fld>
            <a:endParaRPr lang="zh-CN" altLang="en-US"/>
          </a:p>
        </p:txBody>
      </p:sp>
      <p:sp>
        <p:nvSpPr>
          <p:cNvPr id="3" name="TextBox 2"/>
          <p:cNvSpPr txBox="1"/>
          <p:nvPr/>
        </p:nvSpPr>
        <p:spPr>
          <a:xfrm>
            <a:off x="3238500" y="304800"/>
            <a:ext cx="2667000" cy="461963"/>
          </a:xfrm>
          <a:prstGeom prst="rect">
            <a:avLst/>
          </a:prstGeom>
          <a:noFill/>
        </p:spPr>
        <p:txBody>
          <a:bodyPr wrap="none">
            <a:spAutoFit/>
          </a:bodyPr>
          <a:lstStyle/>
          <a:p>
            <a:pPr>
              <a:defRPr/>
            </a:pPr>
            <a:r>
              <a:rPr lang="en-US" altLang="zh-CN" sz="2400" b="1" dirty="0">
                <a:solidFill>
                  <a:schemeClr val="accent2">
                    <a:lumMod val="75000"/>
                  </a:schemeClr>
                </a:solidFill>
                <a:latin typeface="Times New Roman" pitchFamily="18" charset="0"/>
                <a:cs typeface="Times New Roman" pitchFamily="18" charset="0"/>
              </a:rPr>
              <a:t>Recoil Polarimetry</a:t>
            </a:r>
            <a:endParaRPr lang="zh-CN" altLang="en-US" sz="2400" b="1" dirty="0">
              <a:solidFill>
                <a:schemeClr val="accent2">
                  <a:lumMod val="75000"/>
                </a:schemeClr>
              </a:solidFill>
              <a:latin typeface="Times New Roman" pitchFamily="18" charset="0"/>
              <a:cs typeface="Times New Roman" pitchFamily="18" charset="0"/>
            </a:endParaRPr>
          </a:p>
        </p:txBody>
      </p:sp>
      <p:pic>
        <p:nvPicPr>
          <p:cNvPr id="4101" name="Picture 3" descr="ratio.png"/>
          <p:cNvPicPr>
            <a:picLocks noChangeAspect="1"/>
          </p:cNvPicPr>
          <p:nvPr/>
        </p:nvPicPr>
        <p:blipFill>
          <a:blip r:embed="rId4" cstate="print"/>
          <a:srcRect/>
          <a:stretch>
            <a:fillRect/>
          </a:stretch>
        </p:blipFill>
        <p:spPr bwMode="auto">
          <a:xfrm>
            <a:off x="4648200" y="3429000"/>
            <a:ext cx="4191000" cy="2933700"/>
          </a:xfrm>
          <a:prstGeom prst="rect">
            <a:avLst/>
          </a:prstGeom>
          <a:noFill/>
          <a:ln w="9525">
            <a:noFill/>
            <a:miter lim="800000"/>
            <a:headEnd/>
            <a:tailEnd/>
          </a:ln>
        </p:spPr>
      </p:pic>
      <p:graphicFrame>
        <p:nvGraphicFramePr>
          <p:cNvPr id="4098" name="Object 7"/>
          <p:cNvGraphicFramePr>
            <a:graphicFrameLocks noChangeAspect="1"/>
          </p:cNvGraphicFramePr>
          <p:nvPr/>
        </p:nvGraphicFramePr>
        <p:xfrm>
          <a:off x="762000" y="1981200"/>
          <a:ext cx="3200400" cy="1482725"/>
        </p:xfrm>
        <a:graphic>
          <a:graphicData uri="http://schemas.openxmlformats.org/presentationml/2006/ole">
            <p:oleObj spid="_x0000_s4098" name="Equation" r:id="rId5" imgW="2222280" imgH="1257120" progId="Equation.3">
              <p:embed/>
            </p:oleObj>
          </a:graphicData>
        </a:graphic>
      </p:graphicFrame>
      <p:sp>
        <p:nvSpPr>
          <p:cNvPr id="4102" name="Text Box 11"/>
          <p:cNvSpPr txBox="1">
            <a:spLocks noChangeArrowheads="1"/>
          </p:cNvSpPr>
          <p:nvPr/>
        </p:nvSpPr>
        <p:spPr bwMode="auto">
          <a:xfrm>
            <a:off x="457200" y="914400"/>
            <a:ext cx="4114800" cy="923925"/>
          </a:xfrm>
          <a:prstGeom prst="rect">
            <a:avLst/>
          </a:prstGeom>
          <a:noFill/>
          <a:ln w="9525" algn="ctr">
            <a:noFill/>
            <a:miter lim="800000"/>
            <a:headEnd/>
            <a:tailEnd/>
          </a:ln>
        </p:spPr>
        <p:txBody>
          <a:bodyPr>
            <a:spAutoFit/>
          </a:bodyPr>
          <a:lstStyle/>
          <a:p>
            <a:pPr>
              <a:buFont typeface="Arial" charset="0"/>
              <a:buChar char="•"/>
            </a:pPr>
            <a:r>
              <a:rPr lang="en-US" altLang="zh-CN" sz="1800">
                <a:solidFill>
                  <a:schemeClr val="tx1"/>
                </a:solidFill>
                <a:latin typeface="Times New Roman" pitchFamily="18" charset="0"/>
                <a:cs typeface="Times New Roman" pitchFamily="18" charset="0"/>
              </a:rPr>
              <a:t> Direct measurement of form factor ratios by measuring the ratio of the transferred polarization </a:t>
            </a:r>
            <a:r>
              <a:rPr lang="en-US" altLang="zh-CN" sz="1800" i="1">
                <a:solidFill>
                  <a:schemeClr val="tx1"/>
                </a:solidFill>
                <a:latin typeface="Times New Roman" pitchFamily="18" charset="0"/>
                <a:cs typeface="Times New Roman" pitchFamily="18" charset="0"/>
              </a:rPr>
              <a:t>P</a:t>
            </a:r>
            <a:r>
              <a:rPr lang="en-US" altLang="zh-CN" sz="1800" i="1" baseline="-25000">
                <a:solidFill>
                  <a:schemeClr val="tx1"/>
                </a:solidFill>
                <a:latin typeface="Times New Roman" pitchFamily="18" charset="0"/>
                <a:cs typeface="Times New Roman" pitchFamily="18" charset="0"/>
              </a:rPr>
              <a:t>t </a:t>
            </a:r>
            <a:r>
              <a:rPr lang="en-US" altLang="zh-CN" sz="1800">
                <a:solidFill>
                  <a:schemeClr val="tx1"/>
                </a:solidFill>
                <a:latin typeface="Times New Roman" pitchFamily="18" charset="0"/>
                <a:cs typeface="Times New Roman" pitchFamily="18" charset="0"/>
              </a:rPr>
              <a:t>and </a:t>
            </a:r>
            <a:r>
              <a:rPr lang="en-US" altLang="zh-CN" sz="1800" i="1">
                <a:solidFill>
                  <a:schemeClr val="tx1"/>
                </a:solidFill>
                <a:latin typeface="Times New Roman" pitchFamily="18" charset="0"/>
                <a:cs typeface="Times New Roman" pitchFamily="18" charset="0"/>
              </a:rPr>
              <a:t>P</a:t>
            </a:r>
            <a:r>
              <a:rPr lang="en-US" altLang="zh-CN" sz="1800" i="1" baseline="-25000">
                <a:solidFill>
                  <a:schemeClr val="tx1"/>
                </a:solidFill>
                <a:latin typeface="Times New Roman" pitchFamily="18" charset="0"/>
                <a:cs typeface="Times New Roman" pitchFamily="18" charset="0"/>
              </a:rPr>
              <a:t>l</a:t>
            </a:r>
            <a:r>
              <a:rPr lang="en-US" altLang="zh-CN" sz="1800">
                <a:solidFill>
                  <a:schemeClr val="tx1"/>
                </a:solidFill>
                <a:latin typeface="Times New Roman" pitchFamily="18" charset="0"/>
                <a:cs typeface="Times New Roman" pitchFamily="18" charset="0"/>
              </a:rPr>
              <a:t> .</a:t>
            </a:r>
          </a:p>
        </p:txBody>
      </p:sp>
      <p:pic>
        <p:nvPicPr>
          <p:cNvPr id="4103" name="Picture 6" descr="gep.png"/>
          <p:cNvPicPr>
            <a:picLocks noChangeAspect="1"/>
          </p:cNvPicPr>
          <p:nvPr/>
        </p:nvPicPr>
        <p:blipFill>
          <a:blip r:embed="rId6" cstate="print"/>
          <a:srcRect/>
          <a:stretch>
            <a:fillRect/>
          </a:stretch>
        </p:blipFill>
        <p:spPr bwMode="auto">
          <a:xfrm>
            <a:off x="4800600" y="1143000"/>
            <a:ext cx="3970338" cy="2106613"/>
          </a:xfrm>
          <a:prstGeom prst="rect">
            <a:avLst/>
          </a:prstGeom>
          <a:noFill/>
          <a:ln w="9525">
            <a:noFill/>
            <a:miter lim="800000"/>
            <a:headEnd/>
            <a:tailEnd/>
          </a:ln>
        </p:spPr>
      </p:pic>
      <p:sp>
        <p:nvSpPr>
          <p:cNvPr id="4104" name="Text Box 16"/>
          <p:cNvSpPr txBox="1">
            <a:spLocks noChangeArrowheads="1"/>
          </p:cNvSpPr>
          <p:nvPr/>
        </p:nvSpPr>
        <p:spPr bwMode="auto">
          <a:xfrm>
            <a:off x="457200" y="3560763"/>
            <a:ext cx="4038600" cy="2154237"/>
          </a:xfrm>
          <a:prstGeom prst="rect">
            <a:avLst/>
          </a:prstGeom>
          <a:noFill/>
          <a:ln w="9525" algn="ctr">
            <a:noFill/>
            <a:miter lim="800000"/>
            <a:headEnd/>
            <a:tailEnd/>
          </a:ln>
        </p:spPr>
        <p:txBody>
          <a:bodyPr>
            <a:spAutoFit/>
          </a:bodyPr>
          <a:lstStyle/>
          <a:p>
            <a:r>
              <a:rPr lang="en-US" altLang="zh-CN" sz="1800" u="sng">
                <a:solidFill>
                  <a:srgbClr val="00B050"/>
                </a:solidFill>
                <a:latin typeface="Times New Roman" pitchFamily="18" charset="0"/>
                <a:cs typeface="Times New Roman" pitchFamily="18" charset="0"/>
              </a:rPr>
              <a:t>Advantages: </a:t>
            </a:r>
          </a:p>
          <a:p>
            <a:pPr>
              <a:buFont typeface="Arial" charset="0"/>
              <a:buChar char="•"/>
            </a:pPr>
            <a:r>
              <a:rPr lang="en-US" altLang="zh-CN" sz="1800">
                <a:latin typeface="Times New Roman" pitchFamily="18" charset="0"/>
                <a:cs typeface="Times New Roman" pitchFamily="18" charset="0"/>
              </a:rPr>
              <a:t> </a:t>
            </a:r>
            <a:r>
              <a:rPr lang="en-US" altLang="zh-CN" sz="1600">
                <a:latin typeface="Times New Roman" pitchFamily="18" charset="0"/>
                <a:cs typeface="Times New Roman" pitchFamily="18" charset="0"/>
              </a:rPr>
              <a:t>Only one measurement is needed for each </a:t>
            </a:r>
            <a:r>
              <a:rPr lang="en-US" altLang="zh-CN" sz="1600" i="1">
                <a:latin typeface="Times New Roman" pitchFamily="18" charset="0"/>
                <a:cs typeface="Times New Roman" pitchFamily="18" charset="0"/>
              </a:rPr>
              <a:t>Q</a:t>
            </a:r>
            <a:r>
              <a:rPr lang="en-US" altLang="zh-CN" sz="1600" baseline="30000">
                <a:latin typeface="Times New Roman" pitchFamily="18" charset="0"/>
                <a:cs typeface="Times New Roman" pitchFamily="18" charset="0"/>
              </a:rPr>
              <a:t>2</a:t>
            </a:r>
            <a:r>
              <a:rPr lang="en-US" altLang="zh-CN" sz="1600">
                <a:latin typeface="Times New Roman" pitchFamily="18" charset="0"/>
                <a:cs typeface="Times New Roman" pitchFamily="18" charset="0"/>
              </a:rPr>
              <a:t>.</a:t>
            </a:r>
            <a:endParaRPr lang="en-US" altLang="zh-CN" sz="1600" baseline="30000">
              <a:latin typeface="Times New Roman" pitchFamily="18" charset="0"/>
              <a:cs typeface="Times New Roman" pitchFamily="18" charset="0"/>
            </a:endParaRPr>
          </a:p>
          <a:p>
            <a:pPr>
              <a:buFont typeface="Arial" charset="0"/>
              <a:buChar char="•"/>
            </a:pPr>
            <a:r>
              <a:rPr lang="en-US" altLang="zh-CN" sz="1600" baseline="30000">
                <a:latin typeface="Times New Roman" pitchFamily="18" charset="0"/>
                <a:cs typeface="Times New Roman" pitchFamily="18" charset="0"/>
              </a:rPr>
              <a:t> </a:t>
            </a:r>
            <a:r>
              <a:rPr lang="en-US" altLang="zh-CN" sz="1600">
                <a:latin typeface="Times New Roman" pitchFamily="18" charset="0"/>
                <a:cs typeface="Times New Roman" pitchFamily="18" charset="0"/>
              </a:rPr>
              <a:t>Much better precision than a cross section measurement.</a:t>
            </a:r>
            <a:r>
              <a:rPr lang="en-US" altLang="zh-CN" sz="1800">
                <a:latin typeface="Times New Roman" pitchFamily="18" charset="0"/>
                <a:cs typeface="Times New Roman" pitchFamily="18" charset="0"/>
              </a:rPr>
              <a:t> </a:t>
            </a:r>
            <a:endParaRPr lang="en-US" altLang="zh-CN" sz="1600">
              <a:latin typeface="Times New Roman" pitchFamily="18" charset="0"/>
              <a:cs typeface="Times New Roman" pitchFamily="18" charset="0"/>
            </a:endParaRPr>
          </a:p>
          <a:p>
            <a:pPr>
              <a:buFontTx/>
              <a:buChar char="•"/>
            </a:pPr>
            <a:r>
              <a:rPr lang="en-US" altLang="zh-CN" sz="1600">
                <a:latin typeface="Times New Roman" pitchFamily="18" charset="0"/>
                <a:cs typeface="Times New Roman" pitchFamily="18" charset="0"/>
              </a:rPr>
              <a:t> Complementary to XS measurements.</a:t>
            </a:r>
          </a:p>
          <a:p>
            <a:pPr>
              <a:buFontTx/>
              <a:buChar char="•"/>
            </a:pPr>
            <a:r>
              <a:rPr lang="en-US" altLang="zh-CN" sz="1600">
                <a:latin typeface="Times New Roman" pitchFamily="18" charset="0"/>
                <a:cs typeface="Times New Roman" pitchFamily="18" charset="0"/>
              </a:rPr>
              <a:t> Famous discrepancy between Rosenbluth and polarized measurement, mostly explained by 2-</a:t>
            </a:r>
            <a:r>
              <a:rPr lang="el-GR" altLang="zh-CN" sz="1600" i="1">
                <a:latin typeface="Times New Roman" pitchFamily="18" charset="0"/>
                <a:cs typeface="Times New Roman" pitchFamily="18" charset="0"/>
              </a:rPr>
              <a:t>γ</a:t>
            </a:r>
            <a:r>
              <a:rPr lang="en-US" altLang="zh-CN" sz="1600">
                <a:latin typeface="Times New Roman" pitchFamily="18" charset="0"/>
                <a:cs typeface="Times New Roman" pitchFamily="18" charset="0"/>
              </a:rPr>
              <a:t> exchange.</a:t>
            </a:r>
            <a:endParaRPr lang="en-US" altLang="zh-CN" sz="1400">
              <a:latin typeface="Times New Roman" pitchFamily="18" charset="0"/>
              <a:cs typeface="Times New Roman" pitchFamily="18" charset="0"/>
            </a:endParaRPr>
          </a:p>
        </p:txBody>
      </p:sp>
      <p:sp>
        <p:nvSpPr>
          <p:cNvPr id="4105" name="TextBox 9"/>
          <p:cNvSpPr txBox="1">
            <a:spLocks noChangeArrowheads="1"/>
          </p:cNvSpPr>
          <p:nvPr/>
        </p:nvSpPr>
        <p:spPr bwMode="auto">
          <a:xfrm>
            <a:off x="457200" y="5715000"/>
            <a:ext cx="3581400" cy="276225"/>
          </a:xfrm>
          <a:prstGeom prst="rect">
            <a:avLst/>
          </a:prstGeom>
          <a:noFill/>
          <a:ln w="9525">
            <a:noFill/>
            <a:miter lim="800000"/>
            <a:headEnd/>
            <a:tailEnd/>
          </a:ln>
        </p:spPr>
        <p:txBody>
          <a:bodyPr>
            <a:spAutoFit/>
          </a:bodyPr>
          <a:lstStyle/>
          <a:p>
            <a:r>
              <a:rPr lang="en-US" altLang="zh-CN" sz="1200">
                <a:solidFill>
                  <a:srgbClr val="FF0000"/>
                </a:solidFill>
                <a:latin typeface="Times New Roman" pitchFamily="18" charset="0"/>
                <a:cs typeface="Times New Roman" pitchFamily="18" charset="0"/>
              </a:rPr>
              <a:t>(J. Arrington, et al., Phys. Rev. C 76 035205 (2007))</a:t>
            </a:r>
            <a:endParaRPr lang="zh-CN" altLang="en-US" sz="1200">
              <a:solidFill>
                <a:srgbClr val="FF0000"/>
              </a:solidFill>
              <a:latin typeface="Times New Roman" pitchFamily="18" charset="0"/>
              <a:cs typeface="Times New Roman" pitchFamily="18" charset="0"/>
            </a:endParaRPr>
          </a:p>
        </p:txBody>
      </p:sp>
      <p:pic>
        <p:nvPicPr>
          <p:cNvPr id="151555" name="Picture 3"/>
          <p:cNvPicPr>
            <a:picLocks noChangeAspect="1" noChangeArrowheads="1"/>
          </p:cNvPicPr>
          <p:nvPr/>
        </p:nvPicPr>
        <p:blipFill>
          <a:blip r:embed="rId7" cstate="print"/>
          <a:srcRect/>
          <a:stretch>
            <a:fillRect/>
          </a:stretch>
        </p:blipFill>
        <p:spPr bwMode="auto">
          <a:xfrm>
            <a:off x="4648200" y="3487738"/>
            <a:ext cx="4200525" cy="27606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51555"/>
                                        </p:tgtEl>
                                        <p:attrNameLst>
                                          <p:attrName>style.visibility</p:attrName>
                                        </p:attrNameLst>
                                      </p:cBhvr>
                                      <p:to>
                                        <p:strVal val="visible"/>
                                      </p:to>
                                    </p:set>
                                    <p:animEffect transition="in" filter="wipe(down)">
                                      <p:cBhvr>
                                        <p:cTn id="7" dur="500"/>
                                        <p:tgtEl>
                                          <p:spTgt spid="1515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CEEF5790-B125-481F-8B2E-23AA4CB9769E}" type="slidenum">
              <a:rPr lang="zh-CN" altLang="en-US"/>
              <a:pPr>
                <a:defRPr/>
              </a:pPr>
              <a:t>6</a:t>
            </a:fld>
            <a:endParaRPr lang="zh-CN" altLang="en-US"/>
          </a:p>
        </p:txBody>
      </p:sp>
      <p:sp>
        <p:nvSpPr>
          <p:cNvPr id="3" name="TextBox 2"/>
          <p:cNvSpPr txBox="1"/>
          <p:nvPr/>
        </p:nvSpPr>
        <p:spPr>
          <a:xfrm>
            <a:off x="3516313" y="304800"/>
            <a:ext cx="2111375" cy="461963"/>
          </a:xfrm>
          <a:prstGeom prst="rect">
            <a:avLst/>
          </a:prstGeom>
          <a:noFill/>
        </p:spPr>
        <p:txBody>
          <a:bodyPr wrap="none">
            <a:spAutoFit/>
          </a:bodyPr>
          <a:lstStyle/>
          <a:p>
            <a:pPr>
              <a:defRPr/>
            </a:pPr>
            <a:r>
              <a:rPr lang="en-US" altLang="zh-CN" sz="2400" b="1" dirty="0">
                <a:solidFill>
                  <a:schemeClr val="accent2">
                    <a:lumMod val="75000"/>
                  </a:schemeClr>
                </a:solidFill>
                <a:latin typeface="Times New Roman" pitchFamily="18" charset="0"/>
                <a:cs typeface="Times New Roman" pitchFamily="18" charset="0"/>
              </a:rPr>
              <a:t>Why Low </a:t>
            </a:r>
            <a:r>
              <a:rPr lang="en-US" altLang="zh-CN" sz="2400" b="1" i="1" dirty="0">
                <a:solidFill>
                  <a:schemeClr val="accent2">
                    <a:lumMod val="75000"/>
                  </a:schemeClr>
                </a:solidFill>
                <a:latin typeface="Times New Roman" pitchFamily="18" charset="0"/>
                <a:cs typeface="Times New Roman" pitchFamily="18" charset="0"/>
              </a:rPr>
              <a:t>Q</a:t>
            </a:r>
            <a:r>
              <a:rPr lang="en-US" altLang="zh-CN" sz="2400" b="1" baseline="30000" dirty="0">
                <a:solidFill>
                  <a:schemeClr val="accent2">
                    <a:lumMod val="75000"/>
                  </a:schemeClr>
                </a:solidFill>
                <a:latin typeface="Times New Roman" pitchFamily="18" charset="0"/>
                <a:cs typeface="Times New Roman" pitchFamily="18" charset="0"/>
              </a:rPr>
              <a:t>2</a:t>
            </a:r>
            <a:r>
              <a:rPr lang="en-US" altLang="zh-CN" sz="2400" b="1" dirty="0">
                <a:solidFill>
                  <a:schemeClr val="accent2">
                    <a:lumMod val="75000"/>
                  </a:schemeClr>
                </a:solidFill>
                <a:latin typeface="Times New Roman" pitchFamily="18" charset="0"/>
                <a:cs typeface="Times New Roman" pitchFamily="18" charset="0"/>
              </a:rPr>
              <a:t> ?</a:t>
            </a:r>
            <a:endParaRPr lang="zh-CN" altLang="en-US" sz="2400" b="1" dirty="0">
              <a:solidFill>
                <a:schemeClr val="accent2">
                  <a:lumMod val="75000"/>
                </a:schemeClr>
              </a:solidFill>
              <a:latin typeface="Times New Roman" pitchFamily="18" charset="0"/>
              <a:cs typeface="Times New Roman" pitchFamily="18" charset="0"/>
            </a:endParaRPr>
          </a:p>
        </p:txBody>
      </p:sp>
      <p:sp>
        <p:nvSpPr>
          <p:cNvPr id="5" name="TextBox 12"/>
          <p:cNvSpPr txBox="1">
            <a:spLocks noChangeArrowheads="1"/>
          </p:cNvSpPr>
          <p:nvPr/>
        </p:nvSpPr>
        <p:spPr bwMode="auto">
          <a:xfrm>
            <a:off x="533400" y="1079500"/>
            <a:ext cx="3581400" cy="5078313"/>
          </a:xfrm>
          <a:prstGeom prst="rect">
            <a:avLst/>
          </a:prstGeom>
          <a:noFill/>
          <a:ln w="9525">
            <a:noFill/>
            <a:miter lim="800000"/>
            <a:headEnd/>
            <a:tailEnd/>
          </a:ln>
        </p:spPr>
        <p:txBody>
          <a:bodyPr>
            <a:spAutoFit/>
          </a:bodyPr>
          <a:lstStyle/>
          <a:p>
            <a:pPr>
              <a:buFont typeface="Arial" charset="0"/>
              <a:buChar char="•"/>
              <a:defRPr/>
            </a:pPr>
            <a:r>
              <a:rPr lang="en-US" altLang="zh-CN" sz="1800" dirty="0">
                <a:solidFill>
                  <a:schemeClr val="tx1"/>
                </a:solidFill>
                <a:latin typeface="Times New Roman" pitchFamily="18" charset="0"/>
                <a:cs typeface="Times New Roman" pitchFamily="18" charset="0"/>
              </a:rPr>
              <a:t> Low Q</a:t>
            </a:r>
            <a:r>
              <a:rPr lang="en-US" altLang="zh-CN" sz="1800" baseline="30000" dirty="0">
                <a:solidFill>
                  <a:schemeClr val="tx1"/>
                </a:solidFill>
                <a:latin typeface="Times New Roman" pitchFamily="18" charset="0"/>
                <a:cs typeface="Times New Roman" pitchFamily="18" charset="0"/>
              </a:rPr>
              <a:t>2</a:t>
            </a:r>
            <a:r>
              <a:rPr lang="en-US" altLang="zh-CN" sz="1800" dirty="0">
                <a:solidFill>
                  <a:schemeClr val="tx1"/>
                </a:solidFill>
                <a:latin typeface="Times New Roman" pitchFamily="18" charset="0"/>
                <a:cs typeface="Times New Roman" pitchFamily="18" charset="0"/>
              </a:rPr>
              <a:t> could minimize the relativistic effect in the interpretation, more closely related to our intuitive picture.</a:t>
            </a:r>
          </a:p>
          <a:p>
            <a:pPr>
              <a:defRPr/>
            </a:pPr>
            <a:endParaRPr lang="en-US" altLang="zh-CN" sz="1800" dirty="0">
              <a:solidFill>
                <a:schemeClr val="tx1"/>
              </a:solidFill>
              <a:latin typeface="Times New Roman" pitchFamily="18" charset="0"/>
              <a:cs typeface="Times New Roman" pitchFamily="18" charset="0"/>
            </a:endParaRPr>
          </a:p>
          <a:p>
            <a:pPr>
              <a:buFont typeface="Arial" pitchFamily="34" charset="0"/>
              <a:buChar char="•"/>
              <a:defRPr/>
            </a:pPr>
            <a:r>
              <a:rPr lang="en-US" altLang="zh-CN" sz="1800" dirty="0">
                <a:solidFill>
                  <a:schemeClr val="tx1"/>
                </a:solidFill>
                <a:latin typeface="Times New Roman" pitchFamily="18" charset="0"/>
                <a:cs typeface="Times New Roman" pitchFamily="18" charset="0"/>
              </a:rPr>
              <a:t> </a:t>
            </a:r>
            <a:r>
              <a:rPr lang="en-US" altLang="zh-CN" sz="1800" dirty="0" smtClean="0">
                <a:solidFill>
                  <a:schemeClr val="tx1"/>
                </a:solidFill>
                <a:latin typeface="Times New Roman" pitchFamily="18" charset="0"/>
                <a:ea typeface="宋体" pitchFamily="2" charset="-122"/>
                <a:cs typeface="Times New Roman" pitchFamily="18" charset="0"/>
              </a:rPr>
              <a:t>Tests of various models: </a:t>
            </a:r>
          </a:p>
          <a:p>
            <a:pPr>
              <a:defRPr/>
            </a:pPr>
            <a:r>
              <a:rPr lang="en-US" altLang="zh-CN" sz="1800" dirty="0" smtClean="0">
                <a:solidFill>
                  <a:schemeClr val="tx1"/>
                </a:solidFill>
                <a:latin typeface="Times New Roman" pitchFamily="18" charset="0"/>
                <a:ea typeface="宋体" pitchFamily="2" charset="-122"/>
                <a:cs typeface="Times New Roman" pitchFamily="18" charset="0"/>
              </a:rPr>
              <a:t> </a:t>
            </a:r>
            <a:r>
              <a:rPr lang="en-US" altLang="zh-CN" sz="1800" dirty="0" smtClean="0">
                <a:solidFill>
                  <a:schemeClr val="tx1"/>
                </a:solidFill>
                <a:latin typeface="Times New Roman" pitchFamily="18" charset="0"/>
                <a:ea typeface="宋体" pitchFamily="2" charset="-122"/>
                <a:cs typeface="Times New Roman" pitchFamily="18" charset="0"/>
              </a:rPr>
              <a:t>  VMD, LFCQM, </a:t>
            </a:r>
            <a:r>
              <a:rPr lang="en-US" altLang="zh-CN" sz="1800" dirty="0" err="1" smtClean="0">
                <a:solidFill>
                  <a:schemeClr val="tx1"/>
                </a:solidFill>
                <a:latin typeface="Times New Roman" pitchFamily="18" charset="0"/>
                <a:ea typeface="宋体" pitchFamily="2" charset="-122"/>
                <a:cs typeface="Times New Roman" pitchFamily="18" charset="0"/>
              </a:rPr>
              <a:t>Diquark</a:t>
            </a:r>
            <a:r>
              <a:rPr lang="en-US" altLang="zh-CN" sz="1800" dirty="0" smtClean="0">
                <a:solidFill>
                  <a:schemeClr val="tx1"/>
                </a:solidFill>
                <a:latin typeface="Times New Roman" pitchFamily="18" charset="0"/>
                <a:ea typeface="宋体" pitchFamily="2" charset="-122"/>
                <a:cs typeface="Times New Roman" pitchFamily="18" charset="0"/>
              </a:rPr>
              <a:t>…</a:t>
            </a:r>
            <a:endParaRPr lang="en-US" altLang="zh-CN" sz="1800" dirty="0" smtClean="0">
              <a:solidFill>
                <a:schemeClr val="tx1"/>
              </a:solidFill>
              <a:latin typeface="Times New Roman" pitchFamily="18" charset="0"/>
              <a:ea typeface="宋体" pitchFamily="2" charset="-122"/>
              <a:cs typeface="Times New Roman" pitchFamily="18" charset="0"/>
            </a:endParaRPr>
          </a:p>
          <a:p>
            <a:pPr>
              <a:defRPr/>
            </a:pPr>
            <a:r>
              <a:rPr lang="en-US" altLang="zh-CN" sz="1800" dirty="0" smtClean="0">
                <a:solidFill>
                  <a:schemeClr val="tx1"/>
                </a:solidFill>
                <a:latin typeface="Times New Roman" pitchFamily="18" charset="0"/>
                <a:ea typeface="宋体" pitchFamily="2" charset="-122"/>
                <a:cs typeface="Times New Roman" pitchFamily="18" charset="0"/>
              </a:rPr>
              <a:t>    </a:t>
            </a:r>
            <a:endParaRPr lang="en-US" altLang="zh-CN" sz="1800" dirty="0">
              <a:solidFill>
                <a:schemeClr val="tx1"/>
              </a:solidFill>
              <a:latin typeface="Times New Roman" pitchFamily="18" charset="0"/>
              <a:ea typeface="宋体" pitchFamily="2" charset="-122"/>
              <a:cs typeface="Times New Roman" pitchFamily="18" charset="0"/>
            </a:endParaRPr>
          </a:p>
          <a:p>
            <a:pPr>
              <a:buFont typeface="Arial" charset="0"/>
              <a:buChar char="•"/>
              <a:defRPr/>
            </a:pPr>
            <a:r>
              <a:rPr lang="en-US" altLang="zh-CN" sz="1800" dirty="0">
                <a:solidFill>
                  <a:schemeClr val="tx1"/>
                </a:solidFill>
                <a:latin typeface="Times New Roman" pitchFamily="18" charset="0"/>
                <a:cs typeface="Times New Roman" pitchFamily="18" charset="0"/>
              </a:rPr>
              <a:t> 2003 – Fit by Friedrich &amp; Walcher  </a:t>
            </a:r>
            <a:r>
              <a:rPr lang="de-DE" altLang="zh-CN" sz="1800" dirty="0">
                <a:solidFill>
                  <a:schemeClr val="tx1"/>
                </a:solidFill>
                <a:latin typeface="Times New Roman" pitchFamily="18" charset="0"/>
                <a:cs typeface="Times New Roman" pitchFamily="18" charset="0"/>
              </a:rPr>
              <a:t>Eur. Phys. J. A17, 607 (2003)</a:t>
            </a:r>
            <a:r>
              <a:rPr lang="en-US" altLang="zh-CN" sz="1800" dirty="0">
                <a:solidFill>
                  <a:schemeClr val="tx1"/>
                </a:solidFill>
                <a:latin typeface="Times New Roman" pitchFamily="18" charset="0"/>
                <a:cs typeface="Times New Roman" pitchFamily="18" charset="0"/>
              </a:rPr>
              <a:t>:</a:t>
            </a:r>
          </a:p>
          <a:p>
            <a:pPr>
              <a:buFont typeface="Arial" charset="0"/>
              <a:buChar char="•"/>
              <a:defRPr/>
            </a:pPr>
            <a:endParaRPr lang="en-US" altLang="zh-CN" sz="1800" dirty="0">
              <a:solidFill>
                <a:schemeClr val="tx1"/>
              </a:solidFill>
              <a:latin typeface="Times New Roman" pitchFamily="18" charset="0"/>
              <a:cs typeface="Times New Roman" pitchFamily="18" charset="0"/>
            </a:endParaRPr>
          </a:p>
          <a:p>
            <a:pPr lvl="1">
              <a:buFont typeface="Arial" charset="0"/>
              <a:buChar char="•"/>
              <a:defRPr/>
            </a:pPr>
            <a:r>
              <a:rPr lang="en-US" altLang="zh-CN" sz="1800" dirty="0">
                <a:solidFill>
                  <a:schemeClr val="tx1"/>
                </a:solidFill>
                <a:latin typeface="Times New Roman" pitchFamily="18" charset="0"/>
                <a:cs typeface="Times New Roman" pitchFamily="18" charset="0"/>
              </a:rPr>
              <a:t> Smooth dipole form + “</a:t>
            </a:r>
            <a:r>
              <a:rPr lang="en-US" altLang="zh-CN" sz="1800" dirty="0">
                <a:solidFill>
                  <a:srgbClr val="7030A0"/>
                </a:solidFill>
                <a:latin typeface="Times New Roman" pitchFamily="18" charset="0"/>
                <a:cs typeface="Times New Roman" pitchFamily="18" charset="0"/>
              </a:rPr>
              <a:t>bump &amp; dip</a:t>
            </a:r>
            <a:r>
              <a:rPr lang="en-US" altLang="zh-CN" sz="1800" dirty="0">
                <a:solidFill>
                  <a:schemeClr val="tx1"/>
                </a:solidFill>
                <a:latin typeface="Times New Roman" pitchFamily="18" charset="0"/>
                <a:cs typeface="Times New Roman" pitchFamily="18" charset="0"/>
              </a:rPr>
              <a:t>”</a:t>
            </a:r>
          </a:p>
          <a:p>
            <a:pPr lvl="1">
              <a:buFont typeface="Arial" charset="0"/>
              <a:buChar char="•"/>
              <a:defRPr/>
            </a:pPr>
            <a:r>
              <a:rPr lang="en-US" altLang="zh-CN" sz="1800" dirty="0">
                <a:solidFill>
                  <a:schemeClr val="tx1"/>
                </a:solidFill>
                <a:latin typeface="Times New Roman" pitchFamily="18" charset="0"/>
                <a:cs typeface="Times New Roman" pitchFamily="18" charset="0"/>
              </a:rPr>
              <a:t> All four FFs exhibit similar structure at small momentum transfer.</a:t>
            </a:r>
          </a:p>
          <a:p>
            <a:pPr lvl="1">
              <a:buFont typeface="Arial" charset="0"/>
              <a:buChar char="•"/>
              <a:defRPr/>
            </a:pPr>
            <a:r>
              <a:rPr lang="en-US" altLang="zh-CN" sz="1800" dirty="0">
                <a:solidFill>
                  <a:schemeClr val="tx1"/>
                </a:solidFill>
                <a:latin typeface="Times New Roman" pitchFamily="18" charset="0"/>
                <a:cs typeface="Times New Roman" pitchFamily="18" charset="0"/>
              </a:rPr>
              <a:t> Proposed interpretation: </a:t>
            </a:r>
            <a:r>
              <a:rPr lang="en-US" altLang="zh-CN" sz="1800" dirty="0">
                <a:solidFill>
                  <a:schemeClr val="accent6">
                    <a:lumMod val="50000"/>
                  </a:schemeClr>
                </a:solidFill>
                <a:latin typeface="Times New Roman" pitchFamily="18" charset="0"/>
                <a:cs typeface="Times New Roman" pitchFamily="18" charset="0"/>
              </a:rPr>
              <a:t>effect of pion cloud.</a:t>
            </a:r>
          </a:p>
        </p:txBody>
      </p:sp>
      <p:pic>
        <p:nvPicPr>
          <p:cNvPr id="10246" name="Picture 2"/>
          <p:cNvPicPr>
            <a:picLocks noChangeAspect="1" noChangeArrowheads="1"/>
          </p:cNvPicPr>
          <p:nvPr/>
        </p:nvPicPr>
        <p:blipFill>
          <a:blip r:embed="rId4" cstate="print"/>
          <a:srcRect/>
          <a:stretch>
            <a:fillRect/>
          </a:stretch>
        </p:blipFill>
        <p:spPr bwMode="auto">
          <a:xfrm>
            <a:off x="4419600" y="2743200"/>
            <a:ext cx="4445000" cy="3116263"/>
          </a:xfrm>
          <a:prstGeom prst="rect">
            <a:avLst/>
          </a:prstGeom>
          <a:noFill/>
          <a:ln w="9525" algn="ctr">
            <a:noFill/>
            <a:miter lim="800000"/>
            <a:headEnd/>
            <a:tailEnd/>
          </a:ln>
        </p:spPr>
      </p:pic>
      <p:graphicFrame>
        <p:nvGraphicFramePr>
          <p:cNvPr id="10242" name="Object 10"/>
          <p:cNvGraphicFramePr>
            <a:graphicFrameLocks noChangeAspect="1"/>
          </p:cNvGraphicFramePr>
          <p:nvPr/>
        </p:nvGraphicFramePr>
        <p:xfrm>
          <a:off x="5265738" y="1600200"/>
          <a:ext cx="3100387" cy="609600"/>
        </p:xfrm>
        <a:graphic>
          <a:graphicData uri="http://schemas.openxmlformats.org/presentationml/2006/ole">
            <p:oleObj spid="_x0000_s10242" name="Equation" r:id="rId5" imgW="2323800" imgH="457200" progId="Equation.3">
              <p:embed/>
            </p:oleObj>
          </a:graphicData>
        </a:graphic>
      </p:graphicFrame>
      <p:sp>
        <p:nvSpPr>
          <p:cNvPr id="10247" name="TextBox 6"/>
          <p:cNvSpPr txBox="1">
            <a:spLocks noChangeArrowheads="1"/>
          </p:cNvSpPr>
          <p:nvPr/>
        </p:nvSpPr>
        <p:spPr bwMode="auto">
          <a:xfrm>
            <a:off x="4724400" y="1066800"/>
            <a:ext cx="2554288" cy="369888"/>
          </a:xfrm>
          <a:prstGeom prst="rect">
            <a:avLst/>
          </a:prstGeom>
          <a:noFill/>
          <a:ln w="9525">
            <a:noFill/>
            <a:miter lim="800000"/>
            <a:headEnd/>
            <a:tailEnd/>
          </a:ln>
        </p:spPr>
        <p:txBody>
          <a:bodyPr wrap="none">
            <a:spAutoFit/>
          </a:bodyPr>
          <a:lstStyle/>
          <a:p>
            <a:pPr>
              <a:buFont typeface="Arial" charset="0"/>
              <a:buChar char="•"/>
            </a:pPr>
            <a:r>
              <a:rPr lang="en-US" altLang="zh-CN" sz="1800">
                <a:solidFill>
                  <a:schemeClr val="tx1"/>
                </a:solidFill>
                <a:latin typeface="Times New Roman" pitchFamily="18" charset="0"/>
                <a:cs typeface="Times New Roman" pitchFamily="18" charset="0"/>
              </a:rPr>
              <a:t> At non-relativistic limit:</a:t>
            </a:r>
            <a:endParaRPr lang="zh-CN" altLang="en-US" sz="180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340736A5-2370-45A3-BB38-1EF46EDB9E80}" type="slidenum">
              <a:rPr lang="zh-CN" altLang="en-US"/>
              <a:pPr>
                <a:defRPr/>
              </a:pPr>
              <a:t>7</a:t>
            </a:fld>
            <a:endParaRPr lang="zh-CN" altLang="en-US"/>
          </a:p>
        </p:txBody>
      </p:sp>
      <p:sp>
        <p:nvSpPr>
          <p:cNvPr id="3" name="TextBox 2"/>
          <p:cNvSpPr txBox="1"/>
          <p:nvPr/>
        </p:nvSpPr>
        <p:spPr>
          <a:xfrm>
            <a:off x="3046413" y="304800"/>
            <a:ext cx="3051175" cy="461963"/>
          </a:xfrm>
          <a:prstGeom prst="rect">
            <a:avLst/>
          </a:prstGeom>
          <a:noFill/>
        </p:spPr>
        <p:txBody>
          <a:bodyPr wrap="none">
            <a:spAutoFit/>
          </a:bodyPr>
          <a:lstStyle/>
          <a:p>
            <a:pPr>
              <a:defRPr/>
            </a:pPr>
            <a:r>
              <a:rPr lang="en-US" altLang="zh-CN" sz="2400" b="1" dirty="0">
                <a:solidFill>
                  <a:schemeClr val="accent2">
                    <a:lumMod val="75000"/>
                  </a:schemeClr>
                </a:solidFill>
                <a:latin typeface="Times New Roman" pitchFamily="18" charset="0"/>
                <a:cs typeface="Times New Roman" pitchFamily="18" charset="0"/>
              </a:rPr>
              <a:t>Proton FFs at Low </a:t>
            </a:r>
            <a:r>
              <a:rPr lang="en-US" altLang="zh-CN" sz="2400" b="1" i="1" dirty="0">
                <a:solidFill>
                  <a:schemeClr val="accent2">
                    <a:lumMod val="75000"/>
                  </a:schemeClr>
                </a:solidFill>
                <a:latin typeface="Times New Roman" pitchFamily="18" charset="0"/>
                <a:cs typeface="Times New Roman" pitchFamily="18" charset="0"/>
              </a:rPr>
              <a:t>Q</a:t>
            </a:r>
            <a:r>
              <a:rPr lang="en-US" altLang="zh-CN" sz="2400" b="1" baseline="30000" dirty="0">
                <a:solidFill>
                  <a:schemeClr val="accent2">
                    <a:lumMod val="75000"/>
                  </a:schemeClr>
                </a:solidFill>
                <a:latin typeface="Times New Roman" pitchFamily="18" charset="0"/>
                <a:cs typeface="Times New Roman" pitchFamily="18" charset="0"/>
              </a:rPr>
              <a:t>2</a:t>
            </a:r>
            <a:endParaRPr lang="zh-CN" altLang="en-US" sz="2400" b="1" dirty="0">
              <a:solidFill>
                <a:schemeClr val="accent2">
                  <a:lumMod val="75000"/>
                </a:schemeClr>
              </a:solidFill>
              <a:latin typeface="Times New Roman" pitchFamily="18" charset="0"/>
              <a:cs typeface="Times New Roman" pitchFamily="18" charset="0"/>
            </a:endParaRPr>
          </a:p>
        </p:txBody>
      </p:sp>
      <p:sp>
        <p:nvSpPr>
          <p:cNvPr id="11270" name="TextBox 4"/>
          <p:cNvSpPr txBox="1">
            <a:spLocks noChangeArrowheads="1"/>
          </p:cNvSpPr>
          <p:nvPr/>
        </p:nvSpPr>
        <p:spPr bwMode="auto">
          <a:xfrm>
            <a:off x="4953000" y="1143000"/>
            <a:ext cx="3810000" cy="2000250"/>
          </a:xfrm>
          <a:prstGeom prst="rect">
            <a:avLst/>
          </a:prstGeom>
          <a:noFill/>
          <a:ln w="9525">
            <a:noFill/>
            <a:miter lim="800000"/>
            <a:headEnd/>
            <a:tailEnd/>
          </a:ln>
        </p:spPr>
        <p:txBody>
          <a:bodyPr>
            <a:spAutoFit/>
          </a:bodyPr>
          <a:lstStyle/>
          <a:p>
            <a:pPr>
              <a:buFont typeface="Arial" charset="0"/>
              <a:buChar char="•"/>
            </a:pPr>
            <a:r>
              <a:rPr lang="en-US" altLang="zh-CN" sz="1600">
                <a:solidFill>
                  <a:schemeClr val="tx1"/>
                </a:solidFill>
                <a:latin typeface="Times New Roman" pitchFamily="18" charset="0"/>
                <a:cs typeface="Times New Roman" pitchFamily="18" charset="0"/>
              </a:rPr>
              <a:t> Bates </a:t>
            </a:r>
            <a:r>
              <a:rPr lang="en-US" altLang="zh-CN" sz="1600" b="1">
                <a:solidFill>
                  <a:srgbClr val="7030A0"/>
                </a:solidFill>
                <a:latin typeface="Times New Roman" pitchFamily="18" charset="0"/>
                <a:cs typeface="Times New Roman" pitchFamily="18" charset="0"/>
              </a:rPr>
              <a:t>BLAST</a:t>
            </a:r>
            <a:r>
              <a:rPr lang="en-US" altLang="zh-CN" sz="1600">
                <a:solidFill>
                  <a:schemeClr val="tx1"/>
                </a:solidFill>
                <a:latin typeface="Times New Roman" pitchFamily="18" charset="0"/>
                <a:cs typeface="Times New Roman" pitchFamily="18" charset="0"/>
              </a:rPr>
              <a:t> result consistent with 1.</a:t>
            </a:r>
          </a:p>
          <a:p>
            <a:r>
              <a:rPr lang="en-US" altLang="zh-CN" sz="1200">
                <a:latin typeface="Times New Roman" pitchFamily="18" charset="0"/>
                <a:cs typeface="Times New Roman" pitchFamily="18" charset="0"/>
              </a:rPr>
              <a:t>Crawford et al., Phys. Rev. Lett 98 052301 (2007)</a:t>
            </a:r>
          </a:p>
          <a:p>
            <a:pPr>
              <a:buFont typeface="Arial" charset="0"/>
              <a:buChar char="•"/>
            </a:pPr>
            <a:r>
              <a:rPr lang="en-US" altLang="zh-CN" sz="1600">
                <a:solidFill>
                  <a:schemeClr val="tx1"/>
                </a:solidFill>
                <a:latin typeface="Times New Roman" pitchFamily="18" charset="0"/>
                <a:cs typeface="Times New Roman" pitchFamily="18" charset="0"/>
              </a:rPr>
              <a:t> Substantial deviation from unity is observed in  </a:t>
            </a:r>
            <a:r>
              <a:rPr lang="en-US" altLang="zh-CN" sz="1600" b="1">
                <a:solidFill>
                  <a:srgbClr val="33CC33"/>
                </a:solidFill>
                <a:latin typeface="Times New Roman" pitchFamily="18" charset="0"/>
                <a:cs typeface="Times New Roman" pitchFamily="18" charset="0"/>
              </a:rPr>
              <a:t>LEDEX</a:t>
            </a:r>
            <a:r>
              <a:rPr lang="en-US" altLang="zh-CN" sz="1600">
                <a:solidFill>
                  <a:schemeClr val="tx1"/>
                </a:solidFill>
                <a:latin typeface="Times New Roman" pitchFamily="18" charset="0"/>
                <a:cs typeface="Times New Roman" pitchFamily="18" charset="0"/>
              </a:rPr>
              <a:t> (Ron et al.).</a:t>
            </a:r>
          </a:p>
          <a:p>
            <a:pPr>
              <a:buFont typeface="Arial" charset="0"/>
              <a:buChar char="•"/>
            </a:pPr>
            <a:r>
              <a:rPr lang="en-US" altLang="zh-CN" sz="1600">
                <a:solidFill>
                  <a:schemeClr val="tx1"/>
                </a:solidFill>
                <a:latin typeface="Times New Roman" pitchFamily="18" charset="0"/>
                <a:cs typeface="Times New Roman" pitchFamily="18" charset="0"/>
              </a:rPr>
              <a:t> Inconsistent with F&amp;W fit.</a:t>
            </a:r>
          </a:p>
          <a:p>
            <a:pPr>
              <a:buFont typeface="Arial" charset="0"/>
              <a:buChar char="•"/>
            </a:pPr>
            <a:r>
              <a:rPr lang="en-US" altLang="zh-CN" sz="1600">
                <a:solidFill>
                  <a:schemeClr val="tx1"/>
                </a:solidFill>
                <a:latin typeface="Times New Roman" pitchFamily="18" charset="0"/>
                <a:cs typeface="Times New Roman" pitchFamily="18" charset="0"/>
              </a:rPr>
              <a:t> Tests for various models at low Q</a:t>
            </a:r>
            <a:r>
              <a:rPr lang="en-US" altLang="zh-CN" sz="1600" baseline="30000">
                <a:solidFill>
                  <a:schemeClr val="tx1"/>
                </a:solidFill>
                <a:latin typeface="Times New Roman" pitchFamily="18" charset="0"/>
                <a:cs typeface="Times New Roman" pitchFamily="18" charset="0"/>
              </a:rPr>
              <a:t>2.</a:t>
            </a:r>
            <a:endParaRPr lang="en-US" altLang="zh-CN" sz="1600">
              <a:solidFill>
                <a:schemeClr val="tx1"/>
              </a:solidFill>
              <a:latin typeface="Times New Roman" pitchFamily="18" charset="0"/>
              <a:cs typeface="Times New Roman" pitchFamily="18" charset="0"/>
            </a:endParaRPr>
          </a:p>
          <a:p>
            <a:pPr>
              <a:buFont typeface="Arial" charset="0"/>
              <a:buChar char="•"/>
            </a:pPr>
            <a:r>
              <a:rPr lang="en-US" altLang="zh-CN" sz="1600">
                <a:solidFill>
                  <a:schemeClr val="tx1"/>
                </a:solidFill>
                <a:latin typeface="Times New Roman" pitchFamily="18" charset="0"/>
                <a:cs typeface="Times New Roman" pitchFamily="18" charset="0"/>
              </a:rPr>
              <a:t> Led to this new dedicated experiment </a:t>
            </a:r>
            <a:r>
              <a:rPr lang="en-US" altLang="zh-CN" sz="1600" b="1">
                <a:solidFill>
                  <a:srgbClr val="FF0000"/>
                </a:solidFill>
                <a:latin typeface="Times New Roman" pitchFamily="18" charset="0"/>
                <a:cs typeface="Times New Roman" pitchFamily="18" charset="0"/>
              </a:rPr>
              <a:t>E08-007</a:t>
            </a:r>
            <a:r>
              <a:rPr lang="en-US" altLang="zh-CN" sz="1600">
                <a:solidFill>
                  <a:schemeClr val="tx1"/>
                </a:solidFill>
                <a:latin typeface="Times New Roman" pitchFamily="18" charset="0"/>
                <a:cs typeface="Times New Roman" pitchFamily="18" charset="0"/>
              </a:rPr>
              <a:t>.</a:t>
            </a:r>
          </a:p>
        </p:txBody>
      </p:sp>
      <p:grpSp>
        <p:nvGrpSpPr>
          <p:cNvPr id="11271" name="Group 7"/>
          <p:cNvGrpSpPr>
            <a:grpSpLocks noChangeAspect="1"/>
          </p:cNvGrpSpPr>
          <p:nvPr/>
        </p:nvGrpSpPr>
        <p:grpSpPr bwMode="auto">
          <a:xfrm>
            <a:off x="277813" y="762000"/>
            <a:ext cx="4751387" cy="3365500"/>
            <a:chOff x="401780" y="781820"/>
            <a:chExt cx="4319501" cy="2927884"/>
          </a:xfrm>
        </p:grpSpPr>
        <p:pic>
          <p:nvPicPr>
            <p:cNvPr id="11276" name="Picture 3" descr="high_pre_wdata.png"/>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401780" y="781820"/>
              <a:ext cx="4319501" cy="2927884"/>
            </a:xfrm>
            <a:prstGeom prst="rect">
              <a:avLst/>
            </a:prstGeom>
            <a:noFill/>
            <a:ln w="9525">
              <a:noFill/>
              <a:miter lim="800000"/>
              <a:headEnd/>
              <a:tailEnd/>
            </a:ln>
          </p:spPr>
        </p:pic>
        <p:sp>
          <p:nvSpPr>
            <p:cNvPr id="6" name="Oval 5"/>
            <p:cNvSpPr/>
            <p:nvPr/>
          </p:nvSpPr>
          <p:spPr>
            <a:xfrm>
              <a:off x="2088882" y="2067603"/>
              <a:ext cx="457495" cy="30521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pic>
        <p:nvPicPr>
          <p:cNvPr id="11272" name="Picture 2"/>
          <p:cNvPicPr>
            <a:picLocks noChangeAspect="1" noChangeArrowheads="1"/>
          </p:cNvPicPr>
          <p:nvPr/>
        </p:nvPicPr>
        <p:blipFill>
          <a:blip r:embed="rId4" cstate="print"/>
          <a:srcRect/>
          <a:stretch>
            <a:fillRect/>
          </a:stretch>
        </p:blipFill>
        <p:spPr bwMode="auto">
          <a:xfrm>
            <a:off x="5143500" y="3733800"/>
            <a:ext cx="3314700" cy="2528888"/>
          </a:xfrm>
          <a:prstGeom prst="rect">
            <a:avLst/>
          </a:prstGeom>
          <a:noFill/>
          <a:ln w="9525">
            <a:noFill/>
            <a:miter lim="800000"/>
            <a:headEnd/>
            <a:tailEnd/>
          </a:ln>
        </p:spPr>
      </p:pic>
      <p:sp>
        <p:nvSpPr>
          <p:cNvPr id="10" name="TextBox 9"/>
          <p:cNvSpPr txBox="1"/>
          <p:nvPr/>
        </p:nvSpPr>
        <p:spPr>
          <a:xfrm>
            <a:off x="4953000" y="2997200"/>
            <a:ext cx="3733800" cy="584200"/>
          </a:xfrm>
          <a:prstGeom prst="rect">
            <a:avLst/>
          </a:prstGeom>
          <a:noFill/>
        </p:spPr>
        <p:txBody>
          <a:bodyPr>
            <a:spAutoFit/>
          </a:bodyPr>
          <a:lstStyle/>
          <a:p>
            <a:pPr>
              <a:buFont typeface="Arial" pitchFamily="34" charset="0"/>
              <a:buChar char="•"/>
              <a:defRPr/>
            </a:pPr>
            <a:r>
              <a:rPr lang="en-US" altLang="zh-CN" sz="1600" dirty="0">
                <a:solidFill>
                  <a:schemeClr val="tx1"/>
                </a:solidFill>
                <a:latin typeface="Times New Roman" pitchFamily="18" charset="0"/>
                <a:cs typeface="Times New Roman" pitchFamily="18" charset="0"/>
              </a:rPr>
              <a:t> Complementary to the high precision XS measurement at </a:t>
            </a:r>
            <a:r>
              <a:rPr lang="en-US" altLang="zh-CN" sz="1600" b="1" dirty="0">
                <a:solidFill>
                  <a:schemeClr val="accent5">
                    <a:lumMod val="50000"/>
                  </a:schemeClr>
                </a:solidFill>
                <a:latin typeface="Times New Roman" pitchFamily="18" charset="0"/>
                <a:cs typeface="Times New Roman" pitchFamily="18" charset="0"/>
              </a:rPr>
              <a:t>Mainz</a:t>
            </a:r>
            <a:r>
              <a:rPr lang="en-US" altLang="zh-CN" sz="1600" dirty="0">
                <a:solidFill>
                  <a:schemeClr val="tx1"/>
                </a:solidFill>
                <a:latin typeface="Times New Roman" pitchFamily="18" charset="0"/>
                <a:cs typeface="Times New Roman" pitchFamily="18" charset="0"/>
              </a:rPr>
              <a:t>.</a:t>
            </a:r>
          </a:p>
        </p:txBody>
      </p:sp>
      <p:sp>
        <p:nvSpPr>
          <p:cNvPr id="11274" name="TextBox 10"/>
          <p:cNvSpPr txBox="1">
            <a:spLocks noChangeArrowheads="1"/>
          </p:cNvSpPr>
          <p:nvPr/>
        </p:nvSpPr>
        <p:spPr bwMode="auto">
          <a:xfrm>
            <a:off x="533400" y="4114800"/>
            <a:ext cx="4114800" cy="1477963"/>
          </a:xfrm>
          <a:prstGeom prst="rect">
            <a:avLst/>
          </a:prstGeom>
          <a:noFill/>
          <a:ln w="9525">
            <a:noFill/>
            <a:miter lim="800000"/>
            <a:headEnd/>
            <a:tailEnd/>
          </a:ln>
        </p:spPr>
        <p:txBody>
          <a:bodyPr>
            <a:spAutoFit/>
          </a:bodyPr>
          <a:lstStyle/>
          <a:p>
            <a:pPr>
              <a:buFont typeface="Arial" charset="0"/>
              <a:buChar char="•"/>
            </a:pPr>
            <a:r>
              <a:rPr lang="en-US" altLang="zh-CN" sz="1800">
                <a:latin typeface="Times New Roman" pitchFamily="18" charset="0"/>
                <a:cs typeface="Times New Roman" pitchFamily="18" charset="0"/>
              </a:rPr>
              <a:t> Improved EMFFs:</a:t>
            </a:r>
          </a:p>
          <a:p>
            <a:pPr lvl="1">
              <a:buFont typeface="Arial" charset="0"/>
              <a:buChar char="•"/>
            </a:pPr>
            <a:r>
              <a:rPr lang="en-US" altLang="zh-CN" sz="1800">
                <a:solidFill>
                  <a:schemeClr val="tx1"/>
                </a:solidFill>
                <a:latin typeface="Times New Roman" pitchFamily="18" charset="0"/>
                <a:cs typeface="Times New Roman" pitchFamily="18" charset="0"/>
              </a:rPr>
              <a:t> strange form factors through PV</a:t>
            </a:r>
          </a:p>
          <a:p>
            <a:pPr lvl="1">
              <a:buFont typeface="Arial" charset="0"/>
              <a:buChar char="•"/>
            </a:pPr>
            <a:endParaRPr lang="en-US" altLang="zh-CN" sz="1800">
              <a:solidFill>
                <a:schemeClr val="tx1"/>
              </a:solidFill>
              <a:latin typeface="Times New Roman" pitchFamily="18" charset="0"/>
              <a:cs typeface="Times New Roman" pitchFamily="18" charset="0"/>
            </a:endParaRPr>
          </a:p>
          <a:p>
            <a:pPr lvl="1">
              <a:buFont typeface="Arial" charset="0"/>
              <a:buChar char="•"/>
            </a:pPr>
            <a:r>
              <a:rPr lang="en-US" altLang="zh-CN" sz="1800">
                <a:solidFill>
                  <a:schemeClr val="tx1"/>
                </a:solidFill>
                <a:latin typeface="Times New Roman" pitchFamily="18" charset="0"/>
                <a:cs typeface="Times New Roman" pitchFamily="18" charset="0"/>
              </a:rPr>
              <a:t> proton Zemach radius and hydrogen hyperfine splitting </a:t>
            </a:r>
          </a:p>
        </p:txBody>
      </p:sp>
      <p:sp>
        <p:nvSpPr>
          <p:cNvPr id="11275" name="TextBox 11"/>
          <p:cNvSpPr txBox="1">
            <a:spLocks noChangeArrowheads="1"/>
          </p:cNvSpPr>
          <p:nvPr/>
        </p:nvSpPr>
        <p:spPr bwMode="auto">
          <a:xfrm>
            <a:off x="990600" y="4752975"/>
            <a:ext cx="3033713" cy="276225"/>
          </a:xfrm>
          <a:prstGeom prst="rect">
            <a:avLst/>
          </a:prstGeom>
          <a:noFill/>
          <a:ln w="9525">
            <a:noFill/>
            <a:miter lim="800000"/>
            <a:headEnd/>
            <a:tailEnd/>
          </a:ln>
        </p:spPr>
        <p:txBody>
          <a:bodyPr wrap="none">
            <a:spAutoFit/>
          </a:bodyPr>
          <a:lstStyle/>
          <a:p>
            <a:r>
              <a:rPr lang="en-US" altLang="zh-CN" sz="1200">
                <a:solidFill>
                  <a:srgbClr val="7030A0"/>
                </a:solidFill>
              </a:rPr>
              <a:t>A</a:t>
            </a:r>
            <a:r>
              <a:rPr lang="en-US" altLang="zh-CN" sz="1200" baseline="30000">
                <a:solidFill>
                  <a:srgbClr val="7030A0"/>
                </a:solidFill>
              </a:rPr>
              <a:t>PV</a:t>
            </a:r>
            <a:r>
              <a:rPr lang="en-US" altLang="zh-CN" sz="1200">
                <a:solidFill>
                  <a:srgbClr val="7030A0"/>
                </a:solidFill>
              </a:rPr>
              <a:t> + G</a:t>
            </a:r>
            <a:r>
              <a:rPr lang="en-US" altLang="zh-CN" sz="1200" baseline="-33000">
                <a:solidFill>
                  <a:srgbClr val="7030A0"/>
                </a:solidFill>
              </a:rPr>
              <a:t>E,M</a:t>
            </a:r>
            <a:r>
              <a:rPr lang="en-US" altLang="zh-CN" sz="1200" baseline="33000">
                <a:solidFill>
                  <a:srgbClr val="7030A0"/>
                </a:solidFill>
              </a:rPr>
              <a:t>p,nγ</a:t>
            </a:r>
            <a:r>
              <a:rPr lang="en-US" altLang="zh-CN" sz="1200">
                <a:solidFill>
                  <a:srgbClr val="7030A0"/>
                </a:solidFill>
              </a:rPr>
              <a:t> + G</a:t>
            </a:r>
            <a:r>
              <a:rPr lang="en-US" altLang="zh-CN" sz="1200" baseline="-33000">
                <a:solidFill>
                  <a:srgbClr val="7030A0"/>
                </a:solidFill>
              </a:rPr>
              <a:t>A</a:t>
            </a:r>
            <a:r>
              <a:rPr lang="en-US" altLang="zh-CN" sz="1200" baseline="33000">
                <a:solidFill>
                  <a:srgbClr val="7030A0"/>
                </a:solidFill>
              </a:rPr>
              <a:t>pZ</a:t>
            </a:r>
            <a:r>
              <a:rPr lang="en-US" altLang="zh-CN" sz="1200">
                <a:solidFill>
                  <a:srgbClr val="7030A0"/>
                </a:solidFill>
              </a:rPr>
              <a:t> (calculated) --&gt; G</a:t>
            </a:r>
            <a:r>
              <a:rPr lang="en-US" altLang="zh-CN" sz="1200" baseline="-33000">
                <a:solidFill>
                  <a:srgbClr val="7030A0"/>
                </a:solidFill>
              </a:rPr>
              <a:t>E,M</a:t>
            </a:r>
            <a:r>
              <a:rPr lang="en-US" altLang="zh-CN" sz="1200" baseline="33000">
                <a:solidFill>
                  <a:srgbClr val="7030A0"/>
                </a:solidFill>
              </a:rPr>
              <a:t>s</a:t>
            </a:r>
          </a:p>
        </p:txBody>
      </p:sp>
      <p:graphicFrame>
        <p:nvGraphicFramePr>
          <p:cNvPr id="11266" name="Object 7"/>
          <p:cNvGraphicFramePr>
            <a:graphicFrameLocks noChangeAspect="1"/>
          </p:cNvGraphicFramePr>
          <p:nvPr/>
        </p:nvGraphicFramePr>
        <p:xfrm>
          <a:off x="1066800" y="5630863"/>
          <a:ext cx="1447800" cy="465137"/>
        </p:xfrm>
        <a:graphic>
          <a:graphicData uri="http://schemas.openxmlformats.org/presentationml/2006/ole">
            <p:oleObj spid="_x0000_s11266" name="Equation" r:id="rId5" imgW="1460160" imgH="469800" progId="Equation.3">
              <p:embed/>
            </p:oleObj>
          </a:graphicData>
        </a:graphic>
      </p:graphicFrame>
      <p:graphicFrame>
        <p:nvGraphicFramePr>
          <p:cNvPr id="11267" name="Object 8"/>
          <p:cNvGraphicFramePr>
            <a:graphicFrameLocks noChangeAspect="1"/>
          </p:cNvGraphicFramePr>
          <p:nvPr/>
        </p:nvGraphicFramePr>
        <p:xfrm>
          <a:off x="2590800" y="5657850"/>
          <a:ext cx="2438400" cy="438150"/>
        </p:xfrm>
        <a:graphic>
          <a:graphicData uri="http://schemas.openxmlformats.org/presentationml/2006/ole">
            <p:oleObj spid="_x0000_s11267" name="Equation" r:id="rId6" imgW="2438280" imgH="444240" progId="Equation.3">
              <p:embed/>
            </p:oleObj>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30" descr="hallover.png"/>
          <p:cNvPicPr>
            <a:picLocks noChangeAspect="1"/>
          </p:cNvPicPr>
          <p:nvPr/>
        </p:nvPicPr>
        <p:blipFill>
          <a:blip r:embed="rId2" cstate="print">
            <a:clrChange>
              <a:clrFrom>
                <a:srgbClr val="FFFFFF"/>
              </a:clrFrom>
              <a:clrTo>
                <a:srgbClr val="FFFFFF">
                  <a:alpha val="0"/>
                </a:srgbClr>
              </a:clrTo>
            </a:clrChange>
          </a:blip>
          <a:srcRect/>
          <a:stretch>
            <a:fillRect/>
          </a:stretch>
        </p:blipFill>
        <p:spPr bwMode="auto">
          <a:xfrm>
            <a:off x="61913" y="990600"/>
            <a:ext cx="6034087" cy="4572000"/>
          </a:xfrm>
          <a:prstGeom prst="rect">
            <a:avLst/>
          </a:prstGeom>
          <a:noFill/>
          <a:ln w="9525">
            <a:noFill/>
            <a:miter lim="800000"/>
            <a:headEnd/>
            <a:tailEnd/>
          </a:ln>
        </p:spPr>
      </p:pic>
      <p:sp>
        <p:nvSpPr>
          <p:cNvPr id="19460" name="Text Box 4"/>
          <p:cNvSpPr txBox="1">
            <a:spLocks noChangeArrowheads="1"/>
          </p:cNvSpPr>
          <p:nvPr/>
        </p:nvSpPr>
        <p:spPr bwMode="auto">
          <a:xfrm>
            <a:off x="3167063" y="304800"/>
            <a:ext cx="2809875" cy="461963"/>
          </a:xfrm>
          <a:prstGeom prst="rect">
            <a:avLst/>
          </a:prstGeom>
          <a:noFill/>
          <a:ln w="9525" algn="ctr">
            <a:noFill/>
            <a:miter lim="800000"/>
            <a:headEnd/>
            <a:tailEnd/>
          </a:ln>
        </p:spPr>
        <p:txBody>
          <a:bodyPr wrap="none">
            <a:spAutoFit/>
          </a:bodyPr>
          <a:lstStyle/>
          <a:p>
            <a:pPr>
              <a:defRPr/>
            </a:pPr>
            <a:r>
              <a:rPr lang="en-US" altLang="zh-CN" sz="2400" b="1" dirty="0">
                <a:solidFill>
                  <a:schemeClr val="accent2">
                    <a:lumMod val="75000"/>
                  </a:schemeClr>
                </a:solidFill>
                <a:latin typeface="Times New Roman" pitchFamily="18" charset="0"/>
                <a:cs typeface="Times New Roman" pitchFamily="18" charset="0"/>
              </a:rPr>
              <a:t>Experimental Setup</a:t>
            </a:r>
          </a:p>
        </p:txBody>
      </p:sp>
      <p:sp>
        <p:nvSpPr>
          <p:cNvPr id="19461" name="Text Box 14"/>
          <p:cNvSpPr txBox="1">
            <a:spLocks noChangeArrowheads="1"/>
          </p:cNvSpPr>
          <p:nvPr/>
        </p:nvSpPr>
        <p:spPr bwMode="auto">
          <a:xfrm>
            <a:off x="838200" y="4343400"/>
            <a:ext cx="1524000" cy="830263"/>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lgn="ctr">
            <a:noFill/>
            <a:miter lim="800000"/>
            <a:headEnd/>
            <a:tailEnd/>
          </a:ln>
        </p:spPr>
        <p:txBody>
          <a:bodyPr>
            <a:spAutoFit/>
          </a:bodyPr>
          <a:lstStyle/>
          <a:p>
            <a:pPr>
              <a:defRPr/>
            </a:pPr>
            <a:r>
              <a:rPr lang="en-US" altLang="zh-CN" sz="1600" dirty="0" err="1">
                <a:solidFill>
                  <a:schemeClr val="tx1"/>
                </a:solidFill>
              </a:rPr>
              <a:t>E</a:t>
            </a:r>
            <a:r>
              <a:rPr lang="en-US" altLang="zh-CN" sz="1600" baseline="-25000" dirty="0" err="1">
                <a:solidFill>
                  <a:schemeClr val="tx1"/>
                </a:solidFill>
              </a:rPr>
              <a:t>e</a:t>
            </a:r>
            <a:r>
              <a:rPr lang="en-US" altLang="zh-CN" sz="1600" dirty="0">
                <a:solidFill>
                  <a:schemeClr val="tx1"/>
                </a:solidFill>
              </a:rPr>
              <a:t>: 1.192GeV</a:t>
            </a:r>
          </a:p>
          <a:p>
            <a:pPr>
              <a:defRPr/>
            </a:pPr>
            <a:r>
              <a:rPr lang="en-US" altLang="zh-CN" sz="1600" dirty="0">
                <a:solidFill>
                  <a:schemeClr val="tx1"/>
                </a:solidFill>
              </a:rPr>
              <a:t>Polarization:  </a:t>
            </a:r>
          </a:p>
          <a:p>
            <a:pPr>
              <a:defRPr/>
            </a:pPr>
            <a:r>
              <a:rPr lang="en-US" altLang="zh-CN" sz="1600" dirty="0">
                <a:solidFill>
                  <a:schemeClr val="tx1"/>
                </a:solidFill>
              </a:rPr>
              <a:t>~ </a:t>
            </a:r>
            <a:r>
              <a:rPr lang="en-US" altLang="zh-CN" sz="1600" dirty="0">
                <a:solidFill>
                  <a:srgbClr val="00B050"/>
                </a:solidFill>
              </a:rPr>
              <a:t>83</a:t>
            </a:r>
            <a:r>
              <a:rPr lang="en-US" altLang="zh-CN" sz="1600" dirty="0">
                <a:solidFill>
                  <a:schemeClr val="tx1"/>
                </a:solidFill>
              </a:rPr>
              <a:t>%</a:t>
            </a:r>
          </a:p>
        </p:txBody>
      </p:sp>
      <p:sp>
        <p:nvSpPr>
          <p:cNvPr id="26629" name="Text Box 17"/>
          <p:cNvSpPr txBox="1">
            <a:spLocks noChangeArrowheads="1"/>
          </p:cNvSpPr>
          <p:nvPr/>
        </p:nvSpPr>
        <p:spPr bwMode="auto">
          <a:xfrm>
            <a:off x="5791200" y="3962400"/>
            <a:ext cx="1041400" cy="396875"/>
          </a:xfrm>
          <a:prstGeom prst="rect">
            <a:avLst/>
          </a:prstGeom>
          <a:noFill/>
          <a:ln w="9525" algn="ctr">
            <a:noFill/>
            <a:miter lim="800000"/>
            <a:headEnd/>
            <a:tailEnd/>
          </a:ln>
        </p:spPr>
        <p:txBody>
          <a:bodyPr wrap="none">
            <a:spAutoFit/>
          </a:bodyPr>
          <a:lstStyle/>
          <a:p>
            <a:r>
              <a:rPr lang="en-US" altLang="zh-CN" u="sng">
                <a:solidFill>
                  <a:schemeClr val="accent1"/>
                </a:solidFill>
              </a:rPr>
              <a:t>BigBite</a:t>
            </a:r>
          </a:p>
        </p:txBody>
      </p:sp>
      <p:sp>
        <p:nvSpPr>
          <p:cNvPr id="19484" name="TextBox 32"/>
          <p:cNvSpPr txBox="1">
            <a:spLocks noChangeArrowheads="1"/>
          </p:cNvSpPr>
          <p:nvPr/>
        </p:nvSpPr>
        <p:spPr bwMode="auto">
          <a:xfrm>
            <a:off x="6172200" y="1447800"/>
            <a:ext cx="2514600" cy="2062163"/>
          </a:xfrm>
          <a:prstGeom prst="rect">
            <a:avLst/>
          </a:prstGeom>
          <a:solidFill>
            <a:schemeClr val="accent2">
              <a:lumMod val="40000"/>
              <a:lumOff val="60000"/>
            </a:schemeClr>
          </a:solidFill>
          <a:ln w="9525">
            <a:noFill/>
            <a:miter lim="800000"/>
            <a:headEnd/>
            <a:tailEnd/>
          </a:ln>
        </p:spPr>
        <p:txBody>
          <a:bodyPr>
            <a:spAutoFit/>
          </a:bodyPr>
          <a:lstStyle/>
          <a:p>
            <a:pPr>
              <a:buFont typeface="Arial" pitchFamily="34" charset="0"/>
              <a:buChar char="•"/>
              <a:defRPr/>
            </a:pPr>
            <a:r>
              <a:rPr lang="en-US" altLang="zh-CN" sz="1600" dirty="0">
                <a:solidFill>
                  <a:schemeClr val="tx1"/>
                </a:solidFill>
                <a:latin typeface="Times New Roman" pitchFamily="18" charset="0"/>
                <a:cs typeface="Times New Roman" pitchFamily="18" charset="0"/>
              </a:rPr>
              <a:t> </a:t>
            </a:r>
            <a:r>
              <a:rPr lang="en-US" altLang="zh-CN" sz="1600" dirty="0" err="1">
                <a:solidFill>
                  <a:schemeClr val="tx1"/>
                </a:solidFill>
                <a:latin typeface="Times New Roman" pitchFamily="18" charset="0"/>
                <a:cs typeface="Times New Roman" pitchFamily="18" charset="0"/>
              </a:rPr>
              <a:t>Δp</a:t>
            </a:r>
            <a:r>
              <a:rPr lang="en-US" altLang="zh-CN" sz="1600" dirty="0">
                <a:solidFill>
                  <a:schemeClr val="tx1"/>
                </a:solidFill>
                <a:latin typeface="Times New Roman" pitchFamily="18" charset="0"/>
                <a:cs typeface="Times New Roman" pitchFamily="18" charset="0"/>
              </a:rPr>
              <a:t>/p0: </a:t>
            </a:r>
            <a:r>
              <a:rPr lang="en-US" altLang="zh-CN" sz="1600" dirty="0">
                <a:solidFill>
                  <a:schemeClr val="tx1"/>
                </a:solidFill>
                <a:latin typeface="Times New Roman"/>
                <a:cs typeface="Times New Roman"/>
              </a:rPr>
              <a:t>± </a:t>
            </a:r>
            <a:r>
              <a:rPr lang="en-US" altLang="zh-CN" sz="1600" dirty="0">
                <a:solidFill>
                  <a:schemeClr val="tx1"/>
                </a:solidFill>
                <a:latin typeface="Times New Roman" pitchFamily="18" charset="0"/>
                <a:cs typeface="Times New Roman" pitchFamily="18" charset="0"/>
              </a:rPr>
              <a:t>4.5% ,</a:t>
            </a:r>
          </a:p>
          <a:p>
            <a:pPr>
              <a:buFont typeface="Arial" pitchFamily="34" charset="0"/>
              <a:buChar char="•"/>
              <a:defRPr/>
            </a:pPr>
            <a:r>
              <a:rPr lang="en-US" altLang="zh-CN" sz="1600" dirty="0">
                <a:solidFill>
                  <a:schemeClr val="tx1"/>
                </a:solidFill>
                <a:latin typeface="Times New Roman" pitchFamily="18" charset="0"/>
                <a:cs typeface="Times New Roman" pitchFamily="18" charset="0"/>
              </a:rPr>
              <a:t> out-of-plane: </a:t>
            </a:r>
            <a:r>
              <a:rPr lang="en-US" altLang="zh-CN" sz="1600" dirty="0">
                <a:solidFill>
                  <a:schemeClr val="tx1"/>
                </a:solidFill>
                <a:latin typeface="Times New Roman"/>
                <a:cs typeface="Times New Roman"/>
              </a:rPr>
              <a:t>±</a:t>
            </a:r>
            <a:r>
              <a:rPr lang="en-US" altLang="zh-CN" sz="1600" dirty="0">
                <a:solidFill>
                  <a:schemeClr val="tx1"/>
                </a:solidFill>
                <a:latin typeface="Times New Roman" pitchFamily="18" charset="0"/>
                <a:cs typeface="Times New Roman" pitchFamily="18" charset="0"/>
              </a:rPr>
              <a:t> 60 mrad</a:t>
            </a:r>
          </a:p>
          <a:p>
            <a:pPr>
              <a:buFont typeface="Arial" pitchFamily="34" charset="0"/>
              <a:buChar char="•"/>
              <a:defRPr/>
            </a:pPr>
            <a:r>
              <a:rPr lang="en-US" altLang="zh-CN" sz="1600" dirty="0">
                <a:solidFill>
                  <a:schemeClr val="tx1"/>
                </a:solidFill>
                <a:latin typeface="Times New Roman" pitchFamily="18" charset="0"/>
                <a:cs typeface="Times New Roman" pitchFamily="18" charset="0"/>
              </a:rPr>
              <a:t> in-plane: </a:t>
            </a:r>
            <a:r>
              <a:rPr lang="en-US" altLang="zh-CN" sz="1600" dirty="0">
                <a:solidFill>
                  <a:schemeClr val="tx1"/>
                </a:solidFill>
                <a:latin typeface="Times New Roman"/>
                <a:cs typeface="Times New Roman"/>
              </a:rPr>
              <a:t>±</a:t>
            </a:r>
            <a:r>
              <a:rPr lang="en-US" altLang="zh-CN" sz="1600" dirty="0">
                <a:solidFill>
                  <a:schemeClr val="tx1"/>
                </a:solidFill>
                <a:latin typeface="Times New Roman" pitchFamily="18" charset="0"/>
                <a:cs typeface="Times New Roman" pitchFamily="18" charset="0"/>
              </a:rPr>
              <a:t> 30 mrad</a:t>
            </a:r>
          </a:p>
          <a:p>
            <a:pPr>
              <a:buFont typeface="Arial" charset="0"/>
              <a:buChar char="•"/>
              <a:defRPr/>
            </a:pPr>
            <a:r>
              <a:rPr lang="en-US" altLang="zh-CN" sz="1600" dirty="0">
                <a:solidFill>
                  <a:schemeClr val="tx1"/>
                </a:solidFill>
                <a:latin typeface="Times New Roman" pitchFamily="18" charset="0"/>
                <a:cs typeface="Times New Roman" pitchFamily="18" charset="0"/>
              </a:rPr>
              <a:t> </a:t>
            </a:r>
            <a:r>
              <a:rPr lang="el-GR" altLang="zh-CN" sz="1600" dirty="0">
                <a:solidFill>
                  <a:schemeClr val="tx1"/>
                </a:solidFill>
                <a:latin typeface="Times New Roman" pitchFamily="18" charset="0"/>
                <a:cs typeface="Times New Roman" pitchFamily="18" charset="0"/>
              </a:rPr>
              <a:t>ΔΩ</a:t>
            </a:r>
            <a:r>
              <a:rPr lang="en-US" altLang="zh-CN" sz="1600" dirty="0">
                <a:solidFill>
                  <a:schemeClr val="tx1"/>
                </a:solidFill>
                <a:latin typeface="Times New Roman" pitchFamily="18" charset="0"/>
                <a:cs typeface="Times New Roman" pitchFamily="18" charset="0"/>
              </a:rPr>
              <a:t>: 6.7msr</a:t>
            </a:r>
          </a:p>
          <a:p>
            <a:pPr>
              <a:buFont typeface="Arial" charset="0"/>
              <a:buChar char="•"/>
              <a:defRPr/>
            </a:pPr>
            <a:r>
              <a:rPr lang="en-US" altLang="zh-CN" sz="1600" dirty="0">
                <a:solidFill>
                  <a:schemeClr val="tx1"/>
                </a:solidFill>
                <a:latin typeface="Times New Roman" pitchFamily="18" charset="0"/>
                <a:cs typeface="Times New Roman" pitchFamily="18" charset="0"/>
              </a:rPr>
              <a:t> QQDQ</a:t>
            </a:r>
          </a:p>
          <a:p>
            <a:pPr>
              <a:buFont typeface="Arial" charset="0"/>
              <a:buChar char="•"/>
              <a:defRPr/>
            </a:pPr>
            <a:r>
              <a:rPr lang="en-US" altLang="zh-CN" sz="1600" dirty="0">
                <a:solidFill>
                  <a:schemeClr val="tx1"/>
                </a:solidFill>
                <a:latin typeface="Times New Roman" pitchFamily="18" charset="0"/>
                <a:cs typeface="Times New Roman" pitchFamily="18" charset="0"/>
              </a:rPr>
              <a:t> Dipole bending angle 45</a:t>
            </a:r>
            <a:r>
              <a:rPr lang="en-US" altLang="zh-CN" sz="1600" baseline="30000" dirty="0">
                <a:solidFill>
                  <a:schemeClr val="tx1"/>
                </a:solidFill>
                <a:latin typeface="Times New Roman" pitchFamily="18" charset="0"/>
                <a:cs typeface="Times New Roman" pitchFamily="18" charset="0"/>
              </a:rPr>
              <a:t>o</a:t>
            </a:r>
            <a:endParaRPr lang="en-US" altLang="zh-CN" sz="1600" dirty="0">
              <a:solidFill>
                <a:schemeClr val="tx1"/>
              </a:solidFill>
              <a:latin typeface="Times New Roman" pitchFamily="18" charset="0"/>
              <a:cs typeface="Times New Roman" pitchFamily="18" charset="0"/>
            </a:endParaRPr>
          </a:p>
          <a:p>
            <a:pPr>
              <a:buFont typeface="Arial" charset="0"/>
              <a:buChar char="•"/>
              <a:defRPr/>
            </a:pPr>
            <a:r>
              <a:rPr lang="en-US" altLang="zh-CN" sz="1600" dirty="0">
                <a:solidFill>
                  <a:schemeClr val="tx1"/>
                </a:solidFill>
                <a:latin typeface="Times New Roman" pitchFamily="18" charset="0"/>
                <a:cs typeface="Times New Roman" pitchFamily="18" charset="0"/>
              </a:rPr>
              <a:t> </a:t>
            </a:r>
            <a:r>
              <a:rPr lang="en-US" altLang="zh-CN" sz="1600" dirty="0">
                <a:solidFill>
                  <a:srgbClr val="00B050"/>
                </a:solidFill>
                <a:latin typeface="Times New Roman" pitchFamily="18" charset="0"/>
                <a:cs typeface="Times New Roman" pitchFamily="18" charset="0"/>
              </a:rPr>
              <a:t>VDC+FPP </a:t>
            </a:r>
          </a:p>
          <a:p>
            <a:pPr>
              <a:buFont typeface="Arial" charset="0"/>
              <a:buChar char="•"/>
              <a:defRPr/>
            </a:pPr>
            <a:r>
              <a:rPr lang="en-US" altLang="zh-CN" sz="1600" dirty="0">
                <a:solidFill>
                  <a:schemeClr val="tx1"/>
                </a:solidFill>
                <a:latin typeface="Times New Roman" pitchFamily="18" charset="0"/>
                <a:cs typeface="Times New Roman" pitchFamily="18" charset="0"/>
              </a:rPr>
              <a:t> P</a:t>
            </a:r>
            <a:r>
              <a:rPr lang="en-US" altLang="zh-CN" sz="1600" baseline="-25000" dirty="0">
                <a:solidFill>
                  <a:schemeClr val="tx1"/>
                </a:solidFill>
                <a:latin typeface="Times New Roman" pitchFamily="18" charset="0"/>
                <a:cs typeface="Times New Roman" pitchFamily="18" charset="0"/>
              </a:rPr>
              <a:t>p </a:t>
            </a:r>
            <a:r>
              <a:rPr lang="en-US" altLang="zh-CN" sz="1600" dirty="0">
                <a:solidFill>
                  <a:schemeClr val="tx1"/>
                </a:solidFill>
                <a:latin typeface="Times New Roman" pitchFamily="18" charset="0"/>
                <a:cs typeface="Times New Roman" pitchFamily="18" charset="0"/>
              </a:rPr>
              <a:t>: 0.55 ~ 0.93 GeV/c</a:t>
            </a:r>
          </a:p>
        </p:txBody>
      </p:sp>
      <p:sp>
        <p:nvSpPr>
          <p:cNvPr id="26631" name="TextBox 34"/>
          <p:cNvSpPr txBox="1">
            <a:spLocks noChangeArrowheads="1"/>
          </p:cNvSpPr>
          <p:nvPr/>
        </p:nvSpPr>
        <p:spPr bwMode="auto">
          <a:xfrm>
            <a:off x="7010400" y="685800"/>
            <a:ext cx="862013" cy="400050"/>
          </a:xfrm>
          <a:prstGeom prst="rect">
            <a:avLst/>
          </a:prstGeom>
          <a:noFill/>
          <a:ln w="9525">
            <a:noFill/>
            <a:miter lim="800000"/>
            <a:headEnd/>
            <a:tailEnd/>
          </a:ln>
        </p:spPr>
        <p:txBody>
          <a:bodyPr wrap="none">
            <a:spAutoFit/>
          </a:bodyPr>
          <a:lstStyle/>
          <a:p>
            <a:r>
              <a:rPr lang="en-US" altLang="zh-CN" u="sng">
                <a:solidFill>
                  <a:srgbClr val="FF0000"/>
                </a:solidFill>
              </a:rPr>
              <a:t>LHRS</a:t>
            </a:r>
            <a:endParaRPr lang="zh-CN" altLang="en-US" u="sng">
              <a:solidFill>
                <a:srgbClr val="FF0000"/>
              </a:solidFill>
            </a:endParaRPr>
          </a:p>
        </p:txBody>
      </p:sp>
      <p:sp>
        <p:nvSpPr>
          <p:cNvPr id="19482" name="TextBox 35"/>
          <p:cNvSpPr txBox="1">
            <a:spLocks noChangeArrowheads="1"/>
          </p:cNvSpPr>
          <p:nvPr/>
        </p:nvSpPr>
        <p:spPr bwMode="auto">
          <a:xfrm>
            <a:off x="3581400" y="4800600"/>
            <a:ext cx="2590800" cy="1200150"/>
          </a:xfrm>
          <a:prstGeom prst="rect">
            <a:avLst/>
          </a:prstGeom>
          <a:solidFill>
            <a:schemeClr val="tx2">
              <a:lumMod val="40000"/>
              <a:lumOff val="60000"/>
            </a:schemeClr>
          </a:solidFill>
          <a:ln w="9525">
            <a:noFill/>
            <a:miter lim="800000"/>
            <a:headEnd/>
            <a:tailEnd/>
          </a:ln>
        </p:spPr>
        <p:txBody>
          <a:bodyPr>
            <a:spAutoFit/>
          </a:bodyPr>
          <a:lstStyle/>
          <a:p>
            <a:pPr>
              <a:buFont typeface="Arial" charset="0"/>
              <a:buChar char="•"/>
              <a:defRPr/>
            </a:pPr>
            <a:r>
              <a:rPr lang="en-US" altLang="zh-CN" sz="1800" dirty="0">
                <a:solidFill>
                  <a:schemeClr val="tx1"/>
                </a:solidFill>
                <a:latin typeface="Times New Roman" pitchFamily="18" charset="0"/>
                <a:cs typeface="Times New Roman" pitchFamily="18" charset="0"/>
              </a:rPr>
              <a:t> Dipole </a:t>
            </a:r>
          </a:p>
          <a:p>
            <a:pPr>
              <a:buFont typeface="Arial" charset="0"/>
              <a:buChar char="•"/>
              <a:defRPr/>
            </a:pPr>
            <a:r>
              <a:rPr lang="en-US" altLang="zh-CN" sz="1800" dirty="0" err="1">
                <a:solidFill>
                  <a:schemeClr val="tx1"/>
                </a:solidFill>
                <a:latin typeface="Times New Roman" pitchFamily="18" charset="0"/>
                <a:cs typeface="Times New Roman" pitchFamily="18" charset="0"/>
              </a:rPr>
              <a:t>Δp</a:t>
            </a:r>
            <a:r>
              <a:rPr lang="en-US" altLang="zh-CN" sz="1800" dirty="0">
                <a:solidFill>
                  <a:schemeClr val="tx1"/>
                </a:solidFill>
                <a:latin typeface="Times New Roman" pitchFamily="18" charset="0"/>
                <a:cs typeface="Times New Roman" pitchFamily="18" charset="0"/>
              </a:rPr>
              <a:t>: 200-900MeV</a:t>
            </a:r>
          </a:p>
          <a:p>
            <a:pPr>
              <a:buFont typeface="Arial" charset="0"/>
              <a:buChar char="•"/>
              <a:defRPr/>
            </a:pPr>
            <a:r>
              <a:rPr lang="en-US" altLang="zh-CN" sz="1800" dirty="0">
                <a:solidFill>
                  <a:schemeClr val="tx1"/>
                </a:solidFill>
                <a:latin typeface="Times New Roman" pitchFamily="18" charset="0"/>
                <a:cs typeface="Times New Roman" pitchFamily="18" charset="0"/>
              </a:rPr>
              <a:t> </a:t>
            </a:r>
            <a:r>
              <a:rPr lang="el-GR" altLang="zh-CN" sz="1800" dirty="0">
                <a:solidFill>
                  <a:schemeClr val="tx1"/>
                </a:solidFill>
                <a:latin typeface="Times New Roman" pitchFamily="18" charset="0"/>
                <a:cs typeface="Times New Roman" pitchFamily="18" charset="0"/>
              </a:rPr>
              <a:t>ΔΩ</a:t>
            </a:r>
            <a:r>
              <a:rPr lang="en-US" altLang="zh-CN" sz="1800" dirty="0">
                <a:solidFill>
                  <a:schemeClr val="tx1"/>
                </a:solidFill>
                <a:latin typeface="Times New Roman" pitchFamily="18" charset="0"/>
                <a:cs typeface="Times New Roman" pitchFamily="18" charset="0"/>
              </a:rPr>
              <a:t>: 96msr</a:t>
            </a:r>
          </a:p>
          <a:p>
            <a:pPr>
              <a:buFont typeface="Arial" charset="0"/>
              <a:buChar char="•"/>
              <a:defRPr/>
            </a:pPr>
            <a:r>
              <a:rPr lang="en-US" altLang="zh-CN" sz="1800" dirty="0">
                <a:solidFill>
                  <a:schemeClr val="tx1"/>
                </a:solidFill>
                <a:latin typeface="Times New Roman" pitchFamily="18" charset="0"/>
                <a:cs typeface="Times New Roman" pitchFamily="18" charset="0"/>
              </a:rPr>
              <a:t> PS + </a:t>
            </a:r>
            <a:r>
              <a:rPr lang="en-US" altLang="zh-CN" sz="1800" dirty="0" err="1">
                <a:solidFill>
                  <a:schemeClr val="tx1"/>
                </a:solidFill>
                <a:latin typeface="Times New Roman" pitchFamily="18" charset="0"/>
                <a:cs typeface="Times New Roman" pitchFamily="18" charset="0"/>
              </a:rPr>
              <a:t>Scint</a:t>
            </a:r>
            <a:r>
              <a:rPr lang="en-US" altLang="zh-CN" sz="1800" dirty="0">
                <a:solidFill>
                  <a:schemeClr val="tx1"/>
                </a:solidFill>
                <a:latin typeface="Times New Roman" pitchFamily="18" charset="0"/>
                <a:cs typeface="Times New Roman" pitchFamily="18" charset="0"/>
              </a:rPr>
              <a:t>. + </a:t>
            </a:r>
            <a:r>
              <a:rPr lang="en-US" altLang="zh-CN" sz="1800" dirty="0">
                <a:solidFill>
                  <a:srgbClr val="FF0000"/>
                </a:solidFill>
                <a:latin typeface="Times New Roman" pitchFamily="18" charset="0"/>
                <a:cs typeface="Times New Roman" pitchFamily="18" charset="0"/>
              </a:rPr>
              <a:t>SH</a:t>
            </a:r>
          </a:p>
        </p:txBody>
      </p:sp>
      <p:pic>
        <p:nvPicPr>
          <p:cNvPr id="26633" name="Picture 8" descr="BB 006"/>
          <p:cNvPicPr>
            <a:picLocks noChangeAspect="1" noChangeArrowheads="1"/>
          </p:cNvPicPr>
          <p:nvPr/>
        </p:nvPicPr>
        <p:blipFill>
          <a:blip r:embed="rId3" cstate="print"/>
          <a:srcRect/>
          <a:stretch>
            <a:fillRect/>
          </a:stretch>
        </p:blipFill>
        <p:spPr bwMode="auto">
          <a:xfrm>
            <a:off x="6553200" y="4495800"/>
            <a:ext cx="2057400" cy="1544638"/>
          </a:xfrm>
          <a:prstGeom prst="rect">
            <a:avLst/>
          </a:prstGeom>
          <a:noFill/>
          <a:ln w="9525">
            <a:noFill/>
            <a:miter lim="800000"/>
            <a:headEnd/>
            <a:tailEnd/>
          </a:ln>
        </p:spPr>
      </p:pic>
      <p:sp>
        <p:nvSpPr>
          <p:cNvPr id="22" name="Slide Number Placeholder 21"/>
          <p:cNvSpPr>
            <a:spLocks noGrp="1"/>
          </p:cNvSpPr>
          <p:nvPr>
            <p:ph type="sldNum" sz="quarter" idx="12"/>
          </p:nvPr>
        </p:nvSpPr>
        <p:spPr/>
        <p:txBody>
          <a:bodyPr/>
          <a:lstStyle/>
          <a:p>
            <a:pPr>
              <a:defRPr/>
            </a:pPr>
            <a:fld id="{D0D1A562-500A-4112-BD8B-331487BA81E7}" type="slidenum">
              <a:rPr lang="en-US" altLang="zh-CN"/>
              <a:pPr>
                <a:defRPr/>
              </a:pPr>
              <a:t>8</a:t>
            </a:fld>
            <a:endParaRPr lang="en-US" altLang="zh-CN"/>
          </a:p>
        </p:txBody>
      </p:sp>
      <p:sp>
        <p:nvSpPr>
          <p:cNvPr id="26635" name="Rounded Rectangle 22"/>
          <p:cNvSpPr>
            <a:spLocks noChangeArrowheads="1"/>
          </p:cNvSpPr>
          <p:nvPr/>
        </p:nvSpPr>
        <p:spPr bwMode="auto">
          <a:xfrm>
            <a:off x="5638800" y="228600"/>
            <a:ext cx="2971800" cy="2057400"/>
          </a:xfrm>
          <a:prstGeom prst="roundRect">
            <a:avLst>
              <a:gd name="adj" fmla="val 16667"/>
            </a:avLst>
          </a:prstGeom>
          <a:noFill/>
          <a:ln w="9525" algn="ctr">
            <a:noFill/>
            <a:round/>
            <a:headEnd/>
            <a:tailEnd/>
          </a:ln>
        </p:spPr>
        <p:txBody>
          <a:bodyPr wrap="none">
            <a:spAutoFit/>
          </a:bodyPr>
          <a:lstStyle/>
          <a:p>
            <a:endParaRPr lang="zh-CN" altLang="en-US"/>
          </a:p>
        </p:txBody>
      </p:sp>
      <p:sp>
        <p:nvSpPr>
          <p:cNvPr id="36" name="Right Arrow 35"/>
          <p:cNvSpPr/>
          <p:nvPr/>
        </p:nvSpPr>
        <p:spPr>
          <a:xfrm>
            <a:off x="4572000" y="2057400"/>
            <a:ext cx="10668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7" name="Right Arrow 36"/>
          <p:cNvSpPr/>
          <p:nvPr/>
        </p:nvSpPr>
        <p:spPr>
          <a:xfrm>
            <a:off x="4800600" y="4114800"/>
            <a:ext cx="6858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5"/>
          <p:cNvSpPr txBox="1">
            <a:spLocks noChangeArrowheads="1"/>
          </p:cNvSpPr>
          <p:nvPr/>
        </p:nvSpPr>
        <p:spPr bwMode="auto">
          <a:xfrm>
            <a:off x="3992563" y="304800"/>
            <a:ext cx="1158875" cy="461963"/>
          </a:xfrm>
          <a:prstGeom prst="rect">
            <a:avLst/>
          </a:prstGeom>
          <a:noFill/>
          <a:ln w="9525" algn="ctr">
            <a:noFill/>
            <a:miter lim="800000"/>
            <a:headEnd/>
            <a:tailEnd/>
          </a:ln>
        </p:spPr>
        <p:txBody>
          <a:bodyPr wrap="none">
            <a:spAutoFit/>
          </a:bodyPr>
          <a:lstStyle/>
          <a:p>
            <a:pPr>
              <a:defRPr/>
            </a:pPr>
            <a:r>
              <a:rPr lang="en-US" altLang="zh-CN" sz="2400" b="1" dirty="0">
                <a:solidFill>
                  <a:schemeClr val="accent2">
                    <a:lumMod val="75000"/>
                  </a:schemeClr>
                </a:solidFill>
                <a:latin typeface="Times New Roman" pitchFamily="18" charset="0"/>
                <a:cs typeface="Times New Roman" pitchFamily="18" charset="0"/>
              </a:rPr>
              <a:t>BigBite</a:t>
            </a:r>
          </a:p>
        </p:txBody>
      </p:sp>
      <p:sp>
        <p:nvSpPr>
          <p:cNvPr id="27651" name="Text Box 6"/>
          <p:cNvSpPr txBox="1">
            <a:spLocks noChangeArrowheads="1"/>
          </p:cNvSpPr>
          <p:nvPr/>
        </p:nvSpPr>
        <p:spPr bwMode="auto">
          <a:xfrm>
            <a:off x="685800" y="990600"/>
            <a:ext cx="3810000" cy="2554288"/>
          </a:xfrm>
          <a:prstGeom prst="rect">
            <a:avLst/>
          </a:prstGeom>
          <a:noFill/>
          <a:ln w="9525" algn="ctr">
            <a:noFill/>
            <a:miter lim="800000"/>
            <a:headEnd/>
            <a:tailEnd/>
          </a:ln>
        </p:spPr>
        <p:txBody>
          <a:bodyPr>
            <a:spAutoFit/>
          </a:bodyPr>
          <a:lstStyle/>
          <a:p>
            <a:pPr>
              <a:buFontTx/>
              <a:buChar char="•"/>
            </a:pPr>
            <a:r>
              <a:rPr lang="en-US" altLang="zh-CN">
                <a:solidFill>
                  <a:schemeClr val="tx1"/>
                </a:solidFill>
                <a:latin typeface="Times New Roman" pitchFamily="18" charset="0"/>
                <a:cs typeface="Times New Roman" pitchFamily="18" charset="0"/>
              </a:rPr>
              <a:t> Detect scattered electrons.</a:t>
            </a:r>
          </a:p>
          <a:p>
            <a:r>
              <a:rPr lang="en-US" altLang="zh-CN">
                <a:solidFill>
                  <a:schemeClr val="tx1"/>
                </a:solidFill>
                <a:latin typeface="Times New Roman" pitchFamily="18" charset="0"/>
                <a:cs typeface="Times New Roman" pitchFamily="18" charset="0"/>
              </a:rPr>
              <a:t> </a:t>
            </a:r>
          </a:p>
          <a:p>
            <a:pPr>
              <a:buFontTx/>
              <a:buChar char="•"/>
            </a:pPr>
            <a:r>
              <a:rPr lang="en-US" altLang="zh-CN">
                <a:solidFill>
                  <a:schemeClr val="tx1"/>
                </a:solidFill>
                <a:latin typeface="Times New Roman" pitchFamily="18" charset="0"/>
                <a:cs typeface="Times New Roman" pitchFamily="18" charset="0"/>
              </a:rPr>
              <a:t> Only elastic-peak blocks were in the trigger.</a:t>
            </a:r>
          </a:p>
          <a:p>
            <a:pPr>
              <a:buFontTx/>
              <a:buChar char="•"/>
            </a:pPr>
            <a:endParaRPr lang="en-US" altLang="zh-CN">
              <a:solidFill>
                <a:schemeClr val="tx1"/>
              </a:solidFill>
              <a:latin typeface="Times New Roman" pitchFamily="18" charset="0"/>
              <a:cs typeface="Times New Roman" pitchFamily="18" charset="0"/>
            </a:endParaRPr>
          </a:p>
          <a:p>
            <a:pPr>
              <a:buFontTx/>
              <a:buChar char="•"/>
            </a:pPr>
            <a:r>
              <a:rPr lang="en-US" altLang="zh-CN">
                <a:solidFill>
                  <a:schemeClr val="tx1"/>
                </a:solidFill>
                <a:latin typeface="Times New Roman" pitchFamily="18" charset="0"/>
                <a:cs typeface="Times New Roman" pitchFamily="18" charset="0"/>
              </a:rPr>
              <a:t> Background minimized with tight elastic cut.</a:t>
            </a:r>
          </a:p>
          <a:p>
            <a:endParaRPr lang="en-US" altLang="zh-CN">
              <a:solidFill>
                <a:schemeClr val="tx1"/>
              </a:solidFill>
              <a:latin typeface="Times New Roman" pitchFamily="18" charset="0"/>
              <a:cs typeface="Times New Roman" pitchFamily="18" charset="0"/>
            </a:endParaRPr>
          </a:p>
        </p:txBody>
      </p:sp>
      <p:grpSp>
        <p:nvGrpSpPr>
          <p:cNvPr id="27652" name="Group 10"/>
          <p:cNvGrpSpPr>
            <a:grpSpLocks noChangeAspect="1"/>
          </p:cNvGrpSpPr>
          <p:nvPr/>
        </p:nvGrpSpPr>
        <p:grpSpPr bwMode="auto">
          <a:xfrm>
            <a:off x="611188" y="3524250"/>
            <a:ext cx="3579812" cy="2343150"/>
            <a:chOff x="144" y="1584"/>
            <a:chExt cx="2832" cy="1822"/>
          </a:xfrm>
        </p:grpSpPr>
        <p:pic>
          <p:nvPicPr>
            <p:cNvPr id="27679" name="Picture 7" descr="shower"/>
            <p:cNvPicPr>
              <a:picLocks noChangeAspect="1" noChangeArrowheads="1"/>
            </p:cNvPicPr>
            <p:nvPr/>
          </p:nvPicPr>
          <p:blipFill>
            <a:blip r:embed="rId2" cstate="print"/>
            <a:srcRect/>
            <a:stretch>
              <a:fillRect/>
            </a:stretch>
          </p:blipFill>
          <p:spPr bwMode="auto">
            <a:xfrm>
              <a:off x="144" y="1584"/>
              <a:ext cx="2832" cy="1822"/>
            </a:xfrm>
            <a:prstGeom prst="rect">
              <a:avLst/>
            </a:prstGeom>
            <a:noFill/>
            <a:ln w="9525">
              <a:noFill/>
              <a:miter lim="800000"/>
              <a:headEnd/>
              <a:tailEnd/>
            </a:ln>
          </p:spPr>
        </p:pic>
        <p:sp>
          <p:nvSpPr>
            <p:cNvPr id="27680" name="Oval 8"/>
            <p:cNvSpPr>
              <a:spLocks noChangeArrowheads="1"/>
            </p:cNvSpPr>
            <p:nvPr/>
          </p:nvSpPr>
          <p:spPr bwMode="auto">
            <a:xfrm>
              <a:off x="1392" y="2208"/>
              <a:ext cx="1248" cy="336"/>
            </a:xfrm>
            <a:prstGeom prst="ellipse">
              <a:avLst/>
            </a:prstGeom>
            <a:noFill/>
            <a:ln w="38100" algn="ctr">
              <a:solidFill>
                <a:schemeClr val="tx1"/>
              </a:solidFill>
              <a:round/>
              <a:headEnd/>
              <a:tailEnd/>
            </a:ln>
          </p:spPr>
          <p:txBody>
            <a:bodyPr anchor="ctr">
              <a:spAutoFit/>
            </a:bodyPr>
            <a:lstStyle/>
            <a:p>
              <a:endParaRPr lang="zh-CN" altLang="en-US"/>
            </a:p>
          </p:txBody>
        </p:sp>
      </p:grpSp>
      <p:sp>
        <p:nvSpPr>
          <p:cNvPr id="8" name="Slide Number Placeholder 7"/>
          <p:cNvSpPr>
            <a:spLocks noGrp="1"/>
          </p:cNvSpPr>
          <p:nvPr>
            <p:ph type="sldNum" sz="quarter" idx="12"/>
          </p:nvPr>
        </p:nvSpPr>
        <p:spPr/>
        <p:txBody>
          <a:bodyPr/>
          <a:lstStyle/>
          <a:p>
            <a:pPr>
              <a:defRPr/>
            </a:pPr>
            <a:fld id="{06B5179D-1449-4F6F-8A63-856469F808DA}" type="slidenum">
              <a:rPr lang="en-US" altLang="zh-CN"/>
              <a:pPr>
                <a:defRPr/>
              </a:pPr>
              <a:t>9</a:t>
            </a:fld>
            <a:endParaRPr lang="en-US" altLang="zh-CN"/>
          </a:p>
        </p:txBody>
      </p:sp>
      <p:pic>
        <p:nvPicPr>
          <p:cNvPr id="27654" name="Picture 11" descr="strip.png"/>
          <p:cNvPicPr>
            <a:picLocks noChangeAspect="1"/>
          </p:cNvPicPr>
          <p:nvPr/>
        </p:nvPicPr>
        <p:blipFill>
          <a:blip r:embed="rId3" cstate="print"/>
          <a:srcRect/>
          <a:stretch>
            <a:fillRect/>
          </a:stretch>
        </p:blipFill>
        <p:spPr bwMode="auto">
          <a:xfrm>
            <a:off x="4746625" y="3505200"/>
            <a:ext cx="3863975" cy="2620963"/>
          </a:xfrm>
          <a:prstGeom prst="rect">
            <a:avLst/>
          </a:prstGeom>
          <a:noFill/>
          <a:ln w="9525">
            <a:noFill/>
            <a:miter lim="800000"/>
            <a:headEnd/>
            <a:tailEnd/>
          </a:ln>
        </p:spPr>
      </p:pic>
      <p:grpSp>
        <p:nvGrpSpPr>
          <p:cNvPr id="27655" name="Group 41"/>
          <p:cNvGrpSpPr>
            <a:grpSpLocks/>
          </p:cNvGrpSpPr>
          <p:nvPr/>
        </p:nvGrpSpPr>
        <p:grpSpPr bwMode="auto">
          <a:xfrm>
            <a:off x="5943600" y="1219200"/>
            <a:ext cx="1524000" cy="1905000"/>
            <a:chOff x="6019800" y="1066800"/>
            <a:chExt cx="1524000" cy="1905000"/>
          </a:xfrm>
        </p:grpSpPr>
        <p:sp>
          <p:nvSpPr>
            <p:cNvPr id="11" name="Rectangle 10"/>
            <p:cNvSpPr/>
            <p:nvPr/>
          </p:nvSpPr>
          <p:spPr>
            <a:xfrm>
              <a:off x="6400800" y="1066800"/>
              <a:ext cx="76200" cy="19050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4" name="Rectangle 13"/>
            <p:cNvSpPr/>
            <p:nvPr/>
          </p:nvSpPr>
          <p:spPr>
            <a:xfrm>
              <a:off x="6629400" y="1104900"/>
              <a:ext cx="914400" cy="18288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3" name="Rectangle 12"/>
            <p:cNvSpPr/>
            <p:nvPr/>
          </p:nvSpPr>
          <p:spPr>
            <a:xfrm>
              <a:off x="6019800" y="1104900"/>
              <a:ext cx="228600" cy="18288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cxnSp>
          <p:nvCxnSpPr>
            <p:cNvPr id="16" name="Straight Connector 15"/>
            <p:cNvCxnSpPr/>
            <p:nvPr/>
          </p:nvCxnSpPr>
          <p:spPr>
            <a:xfrm>
              <a:off x="6019800" y="1333500"/>
              <a:ext cx="228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019800" y="1560513"/>
              <a:ext cx="228600"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019800" y="1789113"/>
              <a:ext cx="228600"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6019800" y="2017713"/>
              <a:ext cx="228600"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019800" y="2246313"/>
              <a:ext cx="228600"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6019800" y="2474913"/>
              <a:ext cx="228600"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6019800" y="2703513"/>
              <a:ext cx="228600"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019800" y="2932113"/>
              <a:ext cx="228600"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6629400" y="1333500"/>
              <a:ext cx="9144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6629400" y="1560513"/>
              <a:ext cx="914400"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629400" y="1789113"/>
              <a:ext cx="914400"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629400" y="2017713"/>
              <a:ext cx="914400"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6629400" y="2246313"/>
              <a:ext cx="914400"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6629400" y="2474913"/>
              <a:ext cx="914400"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6629400" y="2703513"/>
              <a:ext cx="914400"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7656" name="TextBox 38"/>
          <p:cNvSpPr txBox="1">
            <a:spLocks noChangeArrowheads="1"/>
          </p:cNvSpPr>
          <p:nvPr/>
        </p:nvSpPr>
        <p:spPr bwMode="auto">
          <a:xfrm>
            <a:off x="5181600" y="3135313"/>
            <a:ext cx="1236663" cy="369887"/>
          </a:xfrm>
          <a:prstGeom prst="rect">
            <a:avLst/>
          </a:prstGeom>
          <a:noFill/>
          <a:ln w="9525">
            <a:noFill/>
            <a:miter lim="800000"/>
            <a:headEnd/>
            <a:tailEnd/>
          </a:ln>
        </p:spPr>
        <p:txBody>
          <a:bodyPr wrap="none">
            <a:spAutoFit/>
          </a:bodyPr>
          <a:lstStyle/>
          <a:p>
            <a:r>
              <a:rPr lang="en-US" altLang="zh-CN" sz="1800">
                <a:solidFill>
                  <a:schemeClr val="accent1"/>
                </a:solidFill>
                <a:latin typeface="Times New Roman" pitchFamily="18" charset="0"/>
                <a:cs typeface="Times New Roman" pitchFamily="18" charset="0"/>
              </a:rPr>
              <a:t>Pre-shower</a:t>
            </a:r>
            <a:endParaRPr lang="zh-CN" altLang="en-US" sz="1800">
              <a:solidFill>
                <a:schemeClr val="accent1"/>
              </a:solidFill>
              <a:latin typeface="Times New Roman" pitchFamily="18" charset="0"/>
              <a:cs typeface="Times New Roman" pitchFamily="18" charset="0"/>
            </a:endParaRPr>
          </a:p>
        </p:txBody>
      </p:sp>
      <p:sp>
        <p:nvSpPr>
          <p:cNvPr id="27657" name="TextBox 39"/>
          <p:cNvSpPr txBox="1">
            <a:spLocks noChangeArrowheads="1"/>
          </p:cNvSpPr>
          <p:nvPr/>
        </p:nvSpPr>
        <p:spPr bwMode="auto">
          <a:xfrm>
            <a:off x="5943600" y="773113"/>
            <a:ext cx="1211263" cy="369887"/>
          </a:xfrm>
          <a:prstGeom prst="rect">
            <a:avLst/>
          </a:prstGeom>
          <a:noFill/>
          <a:ln w="9525">
            <a:noFill/>
            <a:miter lim="800000"/>
            <a:headEnd/>
            <a:tailEnd/>
          </a:ln>
        </p:spPr>
        <p:txBody>
          <a:bodyPr wrap="none">
            <a:spAutoFit/>
          </a:bodyPr>
          <a:lstStyle/>
          <a:p>
            <a:r>
              <a:rPr lang="en-US" altLang="zh-CN" sz="1800">
                <a:solidFill>
                  <a:srgbClr val="FF0000"/>
                </a:solidFill>
                <a:latin typeface="Times New Roman" pitchFamily="18" charset="0"/>
                <a:cs typeface="Times New Roman" pitchFamily="18" charset="0"/>
              </a:rPr>
              <a:t>Scintillator</a:t>
            </a:r>
            <a:endParaRPr lang="zh-CN" altLang="en-US" sz="1800">
              <a:solidFill>
                <a:srgbClr val="FF0000"/>
              </a:solidFill>
              <a:latin typeface="Times New Roman" pitchFamily="18" charset="0"/>
              <a:cs typeface="Times New Roman" pitchFamily="18" charset="0"/>
            </a:endParaRPr>
          </a:p>
        </p:txBody>
      </p:sp>
      <p:sp>
        <p:nvSpPr>
          <p:cNvPr id="27658" name="TextBox 40"/>
          <p:cNvSpPr txBox="1">
            <a:spLocks noChangeArrowheads="1"/>
          </p:cNvSpPr>
          <p:nvPr/>
        </p:nvSpPr>
        <p:spPr bwMode="auto">
          <a:xfrm>
            <a:off x="6858000" y="3135313"/>
            <a:ext cx="890588" cy="369887"/>
          </a:xfrm>
          <a:prstGeom prst="rect">
            <a:avLst/>
          </a:prstGeom>
          <a:noFill/>
          <a:ln w="9525">
            <a:noFill/>
            <a:miter lim="800000"/>
            <a:headEnd/>
            <a:tailEnd/>
          </a:ln>
        </p:spPr>
        <p:txBody>
          <a:bodyPr wrap="none">
            <a:spAutoFit/>
          </a:bodyPr>
          <a:lstStyle/>
          <a:p>
            <a:r>
              <a:rPr lang="en-US" altLang="zh-CN" sz="1800">
                <a:solidFill>
                  <a:schemeClr val="accent1"/>
                </a:solidFill>
                <a:latin typeface="Times New Roman" pitchFamily="18" charset="0"/>
                <a:cs typeface="Times New Roman" pitchFamily="18" charset="0"/>
              </a:rPr>
              <a:t>Shower</a:t>
            </a:r>
            <a:endParaRPr lang="zh-CN" altLang="en-US" sz="1800">
              <a:solidFill>
                <a:schemeClr val="accent1"/>
              </a:solidFill>
              <a:latin typeface="Times New Roman" pitchFamily="18" charset="0"/>
              <a:cs typeface="Times New Roman" pitchFamily="18" charset="0"/>
            </a:endParaRPr>
          </a:p>
        </p:txBody>
      </p:sp>
      <p:cxnSp>
        <p:nvCxnSpPr>
          <p:cNvPr id="37" name="Straight Arrow Connector 36"/>
          <p:cNvCxnSpPr/>
          <p:nvPr/>
        </p:nvCxnSpPr>
        <p:spPr>
          <a:xfrm>
            <a:off x="5334000" y="2057400"/>
            <a:ext cx="1752600" cy="158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660" name="TextBox 42"/>
          <p:cNvSpPr txBox="1">
            <a:spLocks noChangeArrowheads="1"/>
          </p:cNvSpPr>
          <p:nvPr/>
        </p:nvSpPr>
        <p:spPr bwMode="auto">
          <a:xfrm>
            <a:off x="5334000" y="1687513"/>
            <a:ext cx="363538" cy="369887"/>
          </a:xfrm>
          <a:prstGeom prst="rect">
            <a:avLst/>
          </a:prstGeom>
          <a:noFill/>
          <a:ln w="9525">
            <a:noFill/>
            <a:miter lim="800000"/>
            <a:headEnd/>
            <a:tailEnd/>
          </a:ln>
        </p:spPr>
        <p:txBody>
          <a:bodyPr wrap="none">
            <a:spAutoFit/>
          </a:bodyPr>
          <a:lstStyle/>
          <a:p>
            <a:r>
              <a:rPr lang="en-US" altLang="zh-CN" sz="1800">
                <a:solidFill>
                  <a:schemeClr val="tx1"/>
                </a:solidFill>
                <a:latin typeface="Times New Roman" pitchFamily="18" charset="0"/>
                <a:cs typeface="Times New Roman" pitchFamily="18" charset="0"/>
              </a:rPr>
              <a:t>e’</a:t>
            </a:r>
            <a:endParaRPr lang="zh-CN" altLang="en-US" sz="180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buFont typeface="Arial" pitchFamily="34" charset="0"/>
          <a:buChar char="•"/>
          <a:defRPr sz="1800" dirty="0" smtClean="0">
            <a:solidFill>
              <a:schemeClr val="tx1"/>
            </a:solidFill>
            <a:latin typeface="Times New Roman" pitchFamily="18" charset="0"/>
            <a:cs typeface="Times New Roman" pitchFamily="18"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25186</TotalTime>
  <Words>1695</Words>
  <Application>Microsoft Office PowerPoint</Application>
  <PresentationFormat>On-screen Show (4:3)</PresentationFormat>
  <Paragraphs>301</Paragraphs>
  <Slides>23</Slides>
  <Notes>12</Notes>
  <HiddenSlides>1</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25" baseType="lpstr">
      <vt:lpstr>Custom Design</vt:lpstr>
      <vt:lpstr>Equation</vt:lpstr>
      <vt:lpstr>High Precision Measurement of the Proton Elastic Form Factor Ratio at Low Q2</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xiaohui</dc:creator>
  <cp:lastModifiedBy>Xiaohui Zhan</cp:lastModifiedBy>
  <cp:revision>982</cp:revision>
  <cp:lastPrinted>1601-01-01T00:00:00Z</cp:lastPrinted>
  <dcterms:created xsi:type="dcterms:W3CDTF">1601-01-01T00:00:00Z</dcterms:created>
  <dcterms:modified xsi:type="dcterms:W3CDTF">2009-12-15T17:59:28Z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