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8" r:id="rId5"/>
    <p:sldId id="266" r:id="rId6"/>
    <p:sldId id="261" r:id="rId7"/>
    <p:sldId id="263" r:id="rId8"/>
    <p:sldId id="260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8F4"/>
    <a:srgbClr val="4F25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CFFD-4726-443D-8F26-B75A24892FEE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9DF-A491-4D8E-9A82-ED5E17971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CFFD-4726-443D-8F26-B75A24892FEE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9DF-A491-4D8E-9A82-ED5E17971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CFFD-4726-443D-8F26-B75A24892FEE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9DF-A491-4D8E-9A82-ED5E17971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CFFD-4726-443D-8F26-B75A24892FEE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9DF-A491-4D8E-9A82-ED5E17971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CFFD-4726-443D-8F26-B75A24892FEE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9DF-A491-4D8E-9A82-ED5E17971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CFFD-4726-443D-8F26-B75A24892FEE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9DF-A491-4D8E-9A82-ED5E17971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CFFD-4726-443D-8F26-B75A24892FEE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9DF-A491-4D8E-9A82-ED5E17971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CFFD-4726-443D-8F26-B75A24892FEE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9DF-A491-4D8E-9A82-ED5E17971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CFFD-4726-443D-8F26-B75A24892FEE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9DF-A491-4D8E-9A82-ED5E17971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CFFD-4726-443D-8F26-B75A24892FEE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9DF-A491-4D8E-9A82-ED5E17971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CFFD-4726-443D-8F26-B75A24892FEE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9DF-A491-4D8E-9A82-ED5E17971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CFFD-4726-443D-8F26-B75A24892FEE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379DF-A491-4D8E-9A82-ED5E17971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500306"/>
            <a:ext cx="7772400" cy="785818"/>
          </a:xfrm>
        </p:spPr>
        <p:txBody>
          <a:bodyPr/>
          <a:lstStyle/>
          <a:p>
            <a:r>
              <a:rPr lang="en-US" dirty="0" smtClean="0"/>
              <a:t>SBS Magnet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32" y="3286124"/>
            <a:ext cx="4200532" cy="61437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J. LeRose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14678" cy="260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14752"/>
            <a:ext cx="3817425" cy="284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48D48 magnet would be very useful for </a:t>
            </a:r>
            <a:r>
              <a:rPr lang="en-US" sz="2800" smtClean="0"/>
              <a:t>future </a:t>
            </a:r>
            <a:r>
              <a:rPr lang="en-US" sz="2800" smtClean="0"/>
              <a:t>experiments </a:t>
            </a:r>
            <a:r>
              <a:rPr lang="en-US" sz="2800" dirty="0" smtClean="0"/>
              <a:t>in Hall A. (see the rest of this session)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2143116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magnet is presently ours for the cost of transportation.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314324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How long it will remain so is anybody’s guess.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414338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We should get it while we can.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476152" cy="517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4071942"/>
            <a:ext cx="7500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Magnet: 48D48 - 46 cm gap, 2-3 Tesla*m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Solid angle is 70 </a:t>
            </a:r>
            <a:r>
              <a:rPr lang="en-US" sz="2800" dirty="0" err="1"/>
              <a:t>msr</a:t>
            </a:r>
            <a:r>
              <a:rPr lang="en-US" sz="2800" dirty="0"/>
              <a:t> at </a:t>
            </a:r>
            <a:r>
              <a:rPr lang="en-US" sz="2800" dirty="0" smtClean="0"/>
              <a:t>15</a:t>
            </a:r>
            <a:r>
              <a:rPr lang="en-US" sz="2800" dirty="0" smtClean="0">
                <a:latin typeface="Arial"/>
                <a:cs typeface="Arial"/>
              </a:rPr>
              <a:t>°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GEM chambers with 70 </a:t>
            </a:r>
            <a:r>
              <a:rPr lang="en-US" sz="2800" dirty="0" err="1"/>
              <a:t>μm</a:t>
            </a:r>
            <a:r>
              <a:rPr lang="en-US" sz="2800" dirty="0"/>
              <a:t> resolution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Momentum </a:t>
            </a:r>
            <a:r>
              <a:rPr lang="en-US" sz="2800" dirty="0"/>
              <a:t>resolution is 0.5% for 5 GeV/c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Angular </a:t>
            </a:r>
            <a:r>
              <a:rPr lang="en-US" sz="2800" dirty="0"/>
              <a:t>resolution is 0.5 </a:t>
            </a:r>
            <a:r>
              <a:rPr lang="en-US" sz="2800" dirty="0" err="1" smtClean="0"/>
              <a:t>mr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258929"/>
            <a:ext cx="4000496" cy="324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3"/>
            <a:ext cx="4201090" cy="31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785794"/>
            <a:ext cx="8763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5072074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Assembly drawing of 48D48 magnet as used at BNL (vertical field)</a:t>
            </a:r>
          </a:p>
        </p:txBody>
      </p:sp>
      <p:sp>
        <p:nvSpPr>
          <p:cNvPr id="5" name="TextBox 4"/>
          <p:cNvSpPr txBox="1"/>
          <p:nvPr/>
        </p:nvSpPr>
        <p:spPr>
          <a:xfrm rot="20196874">
            <a:off x="1871309" y="2543931"/>
            <a:ext cx="392777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Magnet as it exists at BNL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64357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magnet weighs 100 tons total. It consists of five iron slabs and can be assembled inside Hall A with the existing overhead crane.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280988"/>
            <a:ext cx="596265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9825489">
            <a:off x="1070022" y="3373582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magnet is “available”. </a:t>
            </a:r>
          </a:p>
          <a:p>
            <a:pPr algn="ctr"/>
            <a:r>
              <a:rPr lang="en-US" sz="2400" dirty="0" smtClean="0"/>
              <a:t>To guarantee that it’s ours we need to formally transfer ownership.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5000628" cy="276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71414"/>
            <a:ext cx="5214974" cy="291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3802" y="2857496"/>
            <a:ext cx="5044430" cy="273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714620"/>
            <a:ext cx="3372440" cy="294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9597" y="792930"/>
            <a:ext cx="5338993" cy="28978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8783" y="1436893"/>
            <a:ext cx="620813" cy="10732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089740" y="2456406"/>
            <a:ext cx="2469715" cy="1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772790" y="4226706"/>
            <a:ext cx="1073271" cy="1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982194" y="2026227"/>
            <a:ext cx="1635260" cy="27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2815611" y="3701952"/>
            <a:ext cx="618394" cy="1063741"/>
          </a:xfrm>
          <a:custGeom>
            <a:avLst/>
            <a:gdLst>
              <a:gd name="connsiteX0" fmla="*/ 341566 w 355798"/>
              <a:gd name="connsiteY0" fmla="*/ 0 h 708037"/>
              <a:gd name="connsiteX1" fmla="*/ 181457 w 355798"/>
              <a:gd name="connsiteY1" fmla="*/ 42695 h 708037"/>
              <a:gd name="connsiteX2" fmla="*/ 67601 w 355798"/>
              <a:gd name="connsiteY2" fmla="*/ 142319 h 708037"/>
              <a:gd name="connsiteX3" fmla="*/ 10674 w 355798"/>
              <a:gd name="connsiteY3" fmla="*/ 273964 h 708037"/>
              <a:gd name="connsiteX4" fmla="*/ 0 w 355798"/>
              <a:gd name="connsiteY4" fmla="*/ 412725 h 708037"/>
              <a:gd name="connsiteX5" fmla="*/ 67601 w 355798"/>
              <a:gd name="connsiteY5" fmla="*/ 558602 h 708037"/>
              <a:gd name="connsiteX6" fmla="*/ 185015 w 355798"/>
              <a:gd name="connsiteY6" fmla="*/ 651109 h 708037"/>
              <a:gd name="connsiteX7" fmla="*/ 355798 w 355798"/>
              <a:gd name="connsiteY7" fmla="*/ 708037 h 70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798" h="708037">
                <a:moveTo>
                  <a:pt x="341566" y="0"/>
                </a:moveTo>
                <a:lnTo>
                  <a:pt x="181457" y="42695"/>
                </a:lnTo>
                <a:cubicBezTo>
                  <a:pt x="143429" y="75816"/>
                  <a:pt x="103260" y="106660"/>
                  <a:pt x="67601" y="142319"/>
                </a:cubicBezTo>
                <a:lnTo>
                  <a:pt x="10674" y="273964"/>
                </a:lnTo>
                <a:lnTo>
                  <a:pt x="0" y="412725"/>
                </a:lnTo>
                <a:lnTo>
                  <a:pt x="67601" y="558602"/>
                </a:lnTo>
                <a:lnTo>
                  <a:pt x="185015" y="651109"/>
                </a:lnTo>
                <a:lnTo>
                  <a:pt x="355798" y="70803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59"/>
          <p:cNvGrpSpPr/>
          <p:nvPr/>
        </p:nvGrpSpPr>
        <p:grpSpPr>
          <a:xfrm>
            <a:off x="2202812" y="797272"/>
            <a:ext cx="1441013" cy="3006514"/>
            <a:chOff x="2214546" y="785794"/>
            <a:chExt cx="1441013" cy="3006514"/>
          </a:xfrm>
        </p:grpSpPr>
        <p:sp>
          <p:nvSpPr>
            <p:cNvPr id="28" name="Freeform 27"/>
            <p:cNvSpPr/>
            <p:nvPr/>
          </p:nvSpPr>
          <p:spPr>
            <a:xfrm>
              <a:off x="2214546" y="785794"/>
              <a:ext cx="1208508" cy="2862035"/>
            </a:xfrm>
            <a:custGeom>
              <a:avLst/>
              <a:gdLst>
                <a:gd name="connsiteX0" fmla="*/ 685800 w 695325"/>
                <a:gd name="connsiteY0" fmla="*/ 0 h 1905000"/>
                <a:gd name="connsiteX1" fmla="*/ 0 w 695325"/>
                <a:gd name="connsiteY1" fmla="*/ 0 h 1905000"/>
                <a:gd name="connsiteX2" fmla="*/ 0 w 695325"/>
                <a:gd name="connsiteY2" fmla="*/ 1352550 h 1905000"/>
                <a:gd name="connsiteX3" fmla="*/ 304800 w 695325"/>
                <a:gd name="connsiteY3" fmla="*/ 1905000 h 1905000"/>
                <a:gd name="connsiteX4" fmla="*/ 438150 w 695325"/>
                <a:gd name="connsiteY4" fmla="*/ 1895475 h 1905000"/>
                <a:gd name="connsiteX5" fmla="*/ 323850 w 695325"/>
                <a:gd name="connsiteY5" fmla="*/ 1162050 h 1905000"/>
                <a:gd name="connsiteX6" fmla="*/ 323850 w 695325"/>
                <a:gd name="connsiteY6" fmla="*/ 400050 h 1905000"/>
                <a:gd name="connsiteX7" fmla="*/ 695325 w 695325"/>
                <a:gd name="connsiteY7" fmla="*/ 400050 h 1905000"/>
                <a:gd name="connsiteX8" fmla="*/ 685800 w 69532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1905000">
                  <a:moveTo>
                    <a:pt x="6858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304800" y="1905000"/>
                  </a:lnTo>
                  <a:lnTo>
                    <a:pt x="438150" y="1895475"/>
                  </a:lnTo>
                  <a:lnTo>
                    <a:pt x="323850" y="1162050"/>
                  </a:lnTo>
                  <a:lnTo>
                    <a:pt x="323850" y="400050"/>
                  </a:lnTo>
                  <a:lnTo>
                    <a:pt x="695325" y="40005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8564432">
              <a:off x="2726981" y="3074758"/>
              <a:ext cx="928578" cy="71755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stCxn id="29" idx="2"/>
            </p:cNvCxnSpPr>
            <p:nvPr/>
          </p:nvCxnSpPr>
          <p:spPr>
            <a:xfrm rot="16200000" flipV="1">
              <a:off x="2050845" y="2905615"/>
              <a:ext cx="1166346" cy="3754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36" idx="0"/>
            </p:cNvCxnSpPr>
            <p:nvPr/>
          </p:nvCxnSpPr>
          <p:spPr>
            <a:xfrm rot="5400000" flipH="1" flipV="1">
              <a:off x="1929837" y="1994897"/>
              <a:ext cx="1031538" cy="13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/>
            <p:cNvSpPr/>
            <p:nvPr/>
          </p:nvSpPr>
          <p:spPr>
            <a:xfrm rot="16200000">
              <a:off x="2346549" y="1107331"/>
              <a:ext cx="944469" cy="7449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67"/>
          <p:cNvGrpSpPr/>
          <p:nvPr/>
        </p:nvGrpSpPr>
        <p:grpSpPr>
          <a:xfrm>
            <a:off x="2807049" y="1007584"/>
            <a:ext cx="1005036" cy="429308"/>
            <a:chOff x="2807049" y="1007584"/>
            <a:chExt cx="1005036" cy="429308"/>
          </a:xfrm>
        </p:grpSpPr>
        <p:cxnSp>
          <p:nvCxnSpPr>
            <p:cNvPr id="38" name="Straight Arrow Connector 37"/>
            <p:cNvCxnSpPr>
              <a:stCxn id="36" idx="2"/>
            </p:cNvCxnSpPr>
            <p:nvPr/>
          </p:nvCxnSpPr>
          <p:spPr>
            <a:xfrm>
              <a:off x="2807049" y="1019062"/>
              <a:ext cx="744976" cy="23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/>
            <p:cNvSpPr/>
            <p:nvPr/>
          </p:nvSpPr>
          <p:spPr>
            <a:xfrm>
              <a:off x="3216115" y="1007584"/>
              <a:ext cx="595970" cy="42930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Freeform 57"/>
          <p:cNvSpPr/>
          <p:nvPr/>
        </p:nvSpPr>
        <p:spPr>
          <a:xfrm>
            <a:off x="3407547" y="4775979"/>
            <a:ext cx="5371331" cy="939037"/>
          </a:xfrm>
          <a:custGeom>
            <a:avLst/>
            <a:gdLst>
              <a:gd name="connsiteX0" fmla="*/ 0 w 3090440"/>
              <a:gd name="connsiteY0" fmla="*/ 0 h 625033"/>
              <a:gd name="connsiteX1" fmla="*/ 3090440 w 3090440"/>
              <a:gd name="connsiteY1" fmla="*/ 0 h 625033"/>
              <a:gd name="connsiteX2" fmla="*/ 3090440 w 3090440"/>
              <a:gd name="connsiteY2" fmla="*/ 625033 h 625033"/>
              <a:gd name="connsiteX3" fmla="*/ 2534856 w 3090440"/>
              <a:gd name="connsiteY3" fmla="*/ 439838 h 625033"/>
              <a:gd name="connsiteX4" fmla="*/ 2025569 w 3090440"/>
              <a:gd name="connsiteY4" fmla="*/ 590308 h 625033"/>
              <a:gd name="connsiteX5" fmla="*/ 1689904 w 3090440"/>
              <a:gd name="connsiteY5" fmla="*/ 335665 h 625033"/>
              <a:gd name="connsiteX6" fmla="*/ 1238491 w 3090440"/>
              <a:gd name="connsiteY6" fmla="*/ 567159 h 625033"/>
              <a:gd name="connsiteX7" fmla="*/ 949124 w 3090440"/>
              <a:gd name="connsiteY7" fmla="*/ 393539 h 625033"/>
              <a:gd name="connsiteX8" fmla="*/ 555585 w 3090440"/>
              <a:gd name="connsiteY8" fmla="*/ 544010 h 625033"/>
              <a:gd name="connsiteX9" fmla="*/ 405114 w 3090440"/>
              <a:gd name="connsiteY9" fmla="*/ 405114 h 625033"/>
              <a:gd name="connsiteX10" fmla="*/ 11575 w 3090440"/>
              <a:gd name="connsiteY10" fmla="*/ 520860 h 625033"/>
              <a:gd name="connsiteX11" fmla="*/ 0 w 3090440"/>
              <a:gd name="connsiteY11" fmla="*/ 0 h 62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0440" h="625033">
                <a:moveTo>
                  <a:pt x="0" y="0"/>
                </a:moveTo>
                <a:lnTo>
                  <a:pt x="3090440" y="0"/>
                </a:lnTo>
                <a:lnTo>
                  <a:pt x="3090440" y="625033"/>
                </a:lnTo>
                <a:lnTo>
                  <a:pt x="2534856" y="439838"/>
                </a:lnTo>
                <a:lnTo>
                  <a:pt x="2025569" y="590308"/>
                </a:lnTo>
                <a:lnTo>
                  <a:pt x="1689904" y="335665"/>
                </a:lnTo>
                <a:lnTo>
                  <a:pt x="1238491" y="567159"/>
                </a:lnTo>
                <a:lnTo>
                  <a:pt x="949124" y="393539"/>
                </a:lnTo>
                <a:lnTo>
                  <a:pt x="555585" y="544010"/>
                </a:lnTo>
                <a:lnTo>
                  <a:pt x="405114" y="405114"/>
                </a:lnTo>
                <a:lnTo>
                  <a:pt x="11575" y="5208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2"/>
          <p:cNvGrpSpPr/>
          <p:nvPr/>
        </p:nvGrpSpPr>
        <p:grpSpPr>
          <a:xfrm>
            <a:off x="2429760" y="2071678"/>
            <a:ext cx="6357082" cy="1273606"/>
            <a:chOff x="2429760" y="2071678"/>
            <a:chExt cx="6357082" cy="1273606"/>
          </a:xfrm>
        </p:grpSpPr>
        <p:sp>
          <p:nvSpPr>
            <p:cNvPr id="41" name="Freeform 40"/>
            <p:cNvSpPr/>
            <p:nvPr/>
          </p:nvSpPr>
          <p:spPr>
            <a:xfrm>
              <a:off x="2429760" y="2071678"/>
              <a:ext cx="6357082" cy="1273606"/>
            </a:xfrm>
            <a:custGeom>
              <a:avLst/>
              <a:gdLst>
                <a:gd name="connsiteX0" fmla="*/ 66675 w 3657600"/>
                <a:gd name="connsiteY0" fmla="*/ 847725 h 847725"/>
                <a:gd name="connsiteX1" fmla="*/ 3657600 w 3657600"/>
                <a:gd name="connsiteY1" fmla="*/ 323850 h 847725"/>
                <a:gd name="connsiteX2" fmla="*/ 3657600 w 3657600"/>
                <a:gd name="connsiteY2" fmla="*/ 0 h 847725"/>
                <a:gd name="connsiteX3" fmla="*/ 0 w 3657600"/>
                <a:gd name="connsiteY3" fmla="*/ 704850 h 847725"/>
                <a:gd name="connsiteX4" fmla="*/ 66675 w 3657600"/>
                <a:gd name="connsiteY4" fmla="*/ 847725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0" h="847725">
                  <a:moveTo>
                    <a:pt x="66675" y="847725"/>
                  </a:moveTo>
                  <a:lnTo>
                    <a:pt x="3657600" y="323850"/>
                  </a:lnTo>
                  <a:lnTo>
                    <a:pt x="3657600" y="0"/>
                  </a:lnTo>
                  <a:lnTo>
                    <a:pt x="0" y="704850"/>
                  </a:lnTo>
                  <a:lnTo>
                    <a:pt x="66675" y="84772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1"/>
            <p:cNvGrpSpPr/>
            <p:nvPr/>
          </p:nvGrpSpPr>
          <p:grpSpPr>
            <a:xfrm>
              <a:off x="2570458" y="2706443"/>
              <a:ext cx="1241626" cy="431695"/>
              <a:chOff x="2570458" y="2706443"/>
              <a:chExt cx="1241626" cy="431695"/>
            </a:xfrm>
          </p:grpSpPr>
          <p:cxnSp>
            <p:nvCxnSpPr>
              <p:cNvPr id="44" name="Straight Arrow Connector 43"/>
              <p:cNvCxnSpPr>
                <a:stCxn id="42" idx="2"/>
              </p:cNvCxnSpPr>
              <p:nvPr/>
            </p:nvCxnSpPr>
            <p:spPr>
              <a:xfrm rot="10800000">
                <a:off x="2942946" y="3135752"/>
                <a:ext cx="496651" cy="23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Arc 41"/>
              <p:cNvSpPr/>
              <p:nvPr/>
            </p:nvSpPr>
            <p:spPr>
              <a:xfrm rot="5400000">
                <a:off x="3224942" y="2548610"/>
                <a:ext cx="429308" cy="74497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Arc 56"/>
              <p:cNvSpPr/>
              <p:nvPr/>
            </p:nvSpPr>
            <p:spPr>
              <a:xfrm rot="10800000">
                <a:off x="2570458" y="2706443"/>
                <a:ext cx="1092620" cy="429308"/>
              </a:xfrm>
              <a:prstGeom prst="arc">
                <a:avLst>
                  <a:gd name="adj1" fmla="val 16200000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66"/>
          <p:cNvGrpSpPr/>
          <p:nvPr/>
        </p:nvGrpSpPr>
        <p:grpSpPr>
          <a:xfrm>
            <a:off x="3505828" y="2858290"/>
            <a:ext cx="297988" cy="1905733"/>
            <a:chOff x="3505828" y="2858290"/>
            <a:chExt cx="297988" cy="1905733"/>
          </a:xfrm>
        </p:grpSpPr>
        <p:sp>
          <p:nvSpPr>
            <p:cNvPr id="27" name="Freeform 26"/>
            <p:cNvSpPr/>
            <p:nvPr/>
          </p:nvSpPr>
          <p:spPr>
            <a:xfrm>
              <a:off x="3505828" y="3705070"/>
              <a:ext cx="297988" cy="1058953"/>
            </a:xfrm>
            <a:custGeom>
              <a:avLst/>
              <a:gdLst>
                <a:gd name="connsiteX0" fmla="*/ 161925 w 171450"/>
                <a:gd name="connsiteY0" fmla="*/ 0 h 704850"/>
                <a:gd name="connsiteX1" fmla="*/ 85725 w 171450"/>
                <a:gd name="connsiteY1" fmla="*/ 114300 h 704850"/>
                <a:gd name="connsiteX2" fmla="*/ 9525 w 171450"/>
                <a:gd name="connsiteY2" fmla="*/ 276225 h 704850"/>
                <a:gd name="connsiteX3" fmla="*/ 0 w 171450"/>
                <a:gd name="connsiteY3" fmla="*/ 352425 h 704850"/>
                <a:gd name="connsiteX4" fmla="*/ 19050 w 171450"/>
                <a:gd name="connsiteY4" fmla="*/ 495300 h 704850"/>
                <a:gd name="connsiteX5" fmla="*/ 85725 w 171450"/>
                <a:gd name="connsiteY5" fmla="*/ 600075 h 704850"/>
                <a:gd name="connsiteX6" fmla="*/ 171450 w 171450"/>
                <a:gd name="connsiteY6" fmla="*/ 7048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704850">
                  <a:moveTo>
                    <a:pt x="161925" y="0"/>
                  </a:moveTo>
                  <a:lnTo>
                    <a:pt x="85725" y="114300"/>
                  </a:lnTo>
                  <a:lnTo>
                    <a:pt x="9525" y="276225"/>
                  </a:lnTo>
                  <a:lnTo>
                    <a:pt x="0" y="352425"/>
                  </a:lnTo>
                  <a:cubicBezTo>
                    <a:pt x="21322" y="469695"/>
                    <a:pt x="19050" y="421702"/>
                    <a:pt x="19050" y="495300"/>
                  </a:cubicBezTo>
                  <a:cubicBezTo>
                    <a:pt x="89624" y="586037"/>
                    <a:pt x="85725" y="544824"/>
                    <a:pt x="85725" y="600075"/>
                  </a:cubicBezTo>
                  <a:lnTo>
                    <a:pt x="171450" y="7048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3393273" y="3250405"/>
              <a:ext cx="7858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714356"/>
            <a:ext cx="207056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142852"/>
            <a:ext cx="5543560" cy="65403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48D48 Required Modifications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6000792" cy="29718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Horizontal field (tip it on its side)</a:t>
            </a:r>
          </a:p>
          <a:p>
            <a:r>
              <a:rPr lang="en-US" sz="2800" dirty="0" smtClean="0"/>
              <a:t>Beam path through the yoke</a:t>
            </a:r>
          </a:p>
          <a:p>
            <a:pPr lvl="1">
              <a:buFont typeface="Arial" pitchFamily="34" charset="0"/>
              <a:buChar char="→"/>
            </a:pPr>
            <a:r>
              <a:rPr lang="en-US" sz="2400" dirty="0" smtClean="0"/>
              <a:t> Coil Modifications,  i.e. New Coil(s)!</a:t>
            </a:r>
          </a:p>
          <a:p>
            <a:r>
              <a:rPr lang="en-US" sz="2800" dirty="0" smtClean="0"/>
              <a:t>Field Clamp</a:t>
            </a:r>
          </a:p>
          <a:p>
            <a:pPr lvl="1">
              <a:buFont typeface="Arial" pitchFamily="34" charset="0"/>
              <a:buChar char="→"/>
            </a:pPr>
            <a:r>
              <a:rPr lang="en-US" sz="2400" dirty="0" smtClean="0"/>
              <a:t> Bucking coil(s) (reduce field on the beam line)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857364"/>
            <a:ext cx="2000264" cy="11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7"/>
          <p:cNvGrpSpPr/>
          <p:nvPr/>
        </p:nvGrpSpPr>
        <p:grpSpPr>
          <a:xfrm>
            <a:off x="1928794" y="3929066"/>
            <a:ext cx="4143404" cy="2245604"/>
            <a:chOff x="1928794" y="3929066"/>
            <a:chExt cx="4143404" cy="2245604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3929066"/>
              <a:ext cx="4143404" cy="2245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Group 16"/>
            <p:cNvGrpSpPr/>
            <p:nvPr/>
          </p:nvGrpSpPr>
          <p:grpSpPr>
            <a:xfrm>
              <a:off x="4000496" y="5143512"/>
              <a:ext cx="163510" cy="142876"/>
              <a:chOff x="4786314" y="5143512"/>
              <a:chExt cx="163510" cy="14287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824137" y="5143512"/>
                <a:ext cx="125687" cy="9525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786314" y="5191137"/>
                <a:ext cx="125687" cy="952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1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071602" y="2643182"/>
            <a:ext cx="9670674" cy="4832136"/>
            <a:chOff x="-1071602" y="2643182"/>
            <a:chExt cx="9670674" cy="4832136"/>
          </a:xfrm>
        </p:grpSpPr>
        <p:pic>
          <p:nvPicPr>
            <p:cNvPr id="10" name="Picture 9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 flipH="1">
              <a:off x="-1071602" y="2643182"/>
              <a:ext cx="5643602" cy="483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7686" y="3590926"/>
              <a:ext cx="4241386" cy="2909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14356"/>
            <a:ext cx="36147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785794"/>
            <a:ext cx="42148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1472" y="214290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Another game we’ve played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206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SBS Magnet</vt:lpstr>
      <vt:lpstr>Slide 2</vt:lpstr>
      <vt:lpstr>Slide 3</vt:lpstr>
      <vt:lpstr>Slide 4</vt:lpstr>
      <vt:lpstr>Slide 5</vt:lpstr>
      <vt:lpstr>Slide 6</vt:lpstr>
      <vt:lpstr>Slide 7</vt:lpstr>
      <vt:lpstr>48D48 Required Modifications </vt:lpstr>
      <vt:lpstr>Slide 9</vt:lpstr>
      <vt:lpstr>Slide 10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SBS Magnet</dc:title>
  <dc:creator>John J. LeRose</dc:creator>
  <cp:lastModifiedBy>John J. LeRose</cp:lastModifiedBy>
  <cp:revision>22</cp:revision>
  <dcterms:created xsi:type="dcterms:W3CDTF">2009-12-08T17:35:10Z</dcterms:created>
  <dcterms:modified xsi:type="dcterms:W3CDTF">2009-12-14T21:47:57Z</dcterms:modified>
</cp:coreProperties>
</file>