
<file path=[Content_Types].xml><?xml version="1.0" encoding="utf-8"?>
<Types xmlns="http://schemas.openxmlformats.org/package/2006/content-types">
  <Override PartName="/ppt/slides/slide1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slideLayouts/slideLayout3.xml" ContentType="application/vnd.openxmlformats-officedocument.presentationml.slideLayout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Default Extension="png" ContentType="image/png"/>
  <Override PartName="/docProps/core.xml" ContentType="application/vnd.openxmlformats-package.core-properties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15.xml" ContentType="application/vnd.openxmlformats-officedocument.presentationml.slide+xml"/>
  <Override PartName="/ppt/viewProps.xml" ContentType="application/vnd.openxmlformats-officedocument.presentationml.viewProps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gif" ContentType="image/gif"/>
  <Default Extension="pdf" ContentType="application/pdf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73" r:id="rId2"/>
    <p:sldId id="256" r:id="rId3"/>
    <p:sldId id="265" r:id="rId4"/>
    <p:sldId id="274" r:id="rId5"/>
    <p:sldId id="277" r:id="rId6"/>
    <p:sldId id="278" r:id="rId7"/>
    <p:sldId id="286" r:id="rId8"/>
    <p:sldId id="282" r:id="rId9"/>
    <p:sldId id="276" r:id="rId10"/>
    <p:sldId id="280" r:id="rId11"/>
    <p:sldId id="279" r:id="rId12"/>
    <p:sldId id="281" r:id="rId13"/>
    <p:sldId id="258" r:id="rId14"/>
    <p:sldId id="271" r:id="rId15"/>
    <p:sldId id="272" r:id="rId16"/>
    <p:sldId id="283" r:id="rId17"/>
    <p:sldId id="285" r:id="rId18"/>
    <p:sldId id="284" r:id="rId19"/>
    <p:sldId id="275" r:id="rId20"/>
    <p:sldId id="270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2127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9948" autoAdjust="0"/>
    <p:restoredTop sz="94660"/>
  </p:normalViewPr>
  <p:slideViewPr>
    <p:cSldViewPr snapToObjects="1">
      <p:cViewPr>
        <p:scale>
          <a:sx n="100" d="100"/>
          <a:sy n="100" d="100"/>
        </p:scale>
        <p:origin x="-784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14" Type="http://schemas.openxmlformats.org/officeDocument/2006/relationships/slide" Target="slides/slide13.xml"/><Relationship Id="rId23" Type="http://schemas.openxmlformats.org/officeDocument/2006/relationships/presProps" Target="presProps.xml"/><Relationship Id="rId4" Type="http://schemas.openxmlformats.org/officeDocument/2006/relationships/slide" Target="slides/slide3.xml"/><Relationship Id="rId26" Type="http://schemas.openxmlformats.org/officeDocument/2006/relationships/tableStyles" Target="tableStyles.xml"/><Relationship Id="rId11" Type="http://schemas.openxmlformats.org/officeDocument/2006/relationships/slide" Target="slides/slide10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printerSettings" Target="printerSettings/printerSettings1.bin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7A07-F0A1-AE43-A70B-9E6D0E15A4CC}" type="datetimeFigureOut">
              <a:rPr lang="en-US" smtClean="0"/>
              <a:pPr/>
              <a:t>6/10/11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26B10-C5FF-DD4C-9065-AF420962D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7A07-F0A1-AE43-A70B-9E6D0E15A4CC}" type="datetimeFigureOut">
              <a:rPr lang="en-US" smtClean="0"/>
              <a:pPr/>
              <a:t>6/10/11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26B10-C5FF-DD4C-9065-AF420962D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7A07-F0A1-AE43-A70B-9E6D0E15A4CC}" type="datetimeFigureOut">
              <a:rPr lang="en-US" smtClean="0"/>
              <a:pPr/>
              <a:t>6/10/11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26B10-C5FF-DD4C-9065-AF420962D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7A07-F0A1-AE43-A70B-9E6D0E15A4CC}" type="datetimeFigureOut">
              <a:rPr lang="en-US" smtClean="0"/>
              <a:pPr/>
              <a:t>6/10/11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26B10-C5FF-DD4C-9065-AF420962D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7A07-F0A1-AE43-A70B-9E6D0E15A4CC}" type="datetimeFigureOut">
              <a:rPr lang="en-US" smtClean="0"/>
              <a:pPr/>
              <a:t>6/10/11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26B10-C5FF-DD4C-9065-AF420962D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7A07-F0A1-AE43-A70B-9E6D0E15A4CC}" type="datetimeFigureOut">
              <a:rPr lang="en-US" smtClean="0"/>
              <a:pPr/>
              <a:t>6/10/11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26B10-C5FF-DD4C-9065-AF420962D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7A07-F0A1-AE43-A70B-9E6D0E15A4CC}" type="datetimeFigureOut">
              <a:rPr lang="en-US" smtClean="0"/>
              <a:pPr/>
              <a:t>6/10/11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26B10-C5FF-DD4C-9065-AF420962D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7A07-F0A1-AE43-A70B-9E6D0E15A4CC}" type="datetimeFigureOut">
              <a:rPr lang="en-US" smtClean="0"/>
              <a:pPr/>
              <a:t>6/10/11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26B10-C5FF-DD4C-9065-AF420962D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7A07-F0A1-AE43-A70B-9E6D0E15A4CC}" type="datetimeFigureOut">
              <a:rPr lang="en-US" smtClean="0"/>
              <a:pPr/>
              <a:t>6/10/11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26B10-C5FF-DD4C-9065-AF420962D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7A07-F0A1-AE43-A70B-9E6D0E15A4CC}" type="datetimeFigureOut">
              <a:rPr lang="en-US" smtClean="0"/>
              <a:pPr/>
              <a:t>6/10/11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26B10-C5FF-DD4C-9065-AF420962D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7A07-F0A1-AE43-A70B-9E6D0E15A4CC}" type="datetimeFigureOut">
              <a:rPr lang="en-US" smtClean="0"/>
              <a:pPr/>
              <a:t>6/10/11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26B10-C5FF-DD4C-9065-AF420962D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47A07-F0A1-AE43-A70B-9E6D0E15A4CC}" type="datetimeFigureOut">
              <a:rPr lang="en-US" smtClean="0"/>
              <a:pPr/>
              <a:t>6/10/11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26B10-C5FF-DD4C-9065-AF420962D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5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3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d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3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df"/><Relationship Id="rId3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grinch_120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7959" r="-17959"/>
          <a:stretch>
            <a:fillRect/>
          </a:stretch>
        </p:blipFill>
        <p:spPr/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685800"/>
            <a:ext cx="7573963" cy="5679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981200" y="879029"/>
            <a:ext cx="5257800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dirty="0" smtClean="0">
                <a:solidFill>
                  <a:srgbClr val="008000"/>
                </a:solidFill>
                <a:latin typeface="Impact"/>
                <a:cs typeface="Impact"/>
              </a:rPr>
              <a:t>THE GRINCH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2000" dirty="0" smtClean="0">
                <a:solidFill>
                  <a:srgbClr val="FF0000"/>
                </a:solidFill>
                <a:latin typeface="Century"/>
                <a:cs typeface="Century"/>
              </a:rPr>
              <a:t>Gas Ring Imaging Cherenkov Detector</a:t>
            </a:r>
            <a:endParaRPr lang="en-US" sz="2000" dirty="0" smtClean="0">
              <a:solidFill>
                <a:srgbClr val="FF0000"/>
              </a:solidFill>
              <a:latin typeface="Century"/>
              <a:cs typeface="Century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5479832"/>
            <a:ext cx="7353295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entury"/>
                <a:cs typeface="Century"/>
              </a:rPr>
              <a:t>T. Averett, M. Cummings, Bo Zhao</a:t>
            </a:r>
            <a:r>
              <a:rPr lang="en-US" dirty="0" smtClean="0">
                <a:latin typeface="Century"/>
                <a:cs typeface="Century"/>
              </a:rPr>
              <a:t>, Valerie Gray </a:t>
            </a:r>
            <a:r>
              <a:rPr lang="en-US" dirty="0" smtClean="0">
                <a:latin typeface="Century"/>
                <a:cs typeface="Century"/>
              </a:rPr>
              <a:t>William and Mary</a:t>
            </a:r>
          </a:p>
          <a:p>
            <a:pPr algn="ctr"/>
            <a:r>
              <a:rPr lang="en-US" dirty="0" smtClean="0">
                <a:latin typeface="Century"/>
                <a:cs typeface="Century"/>
              </a:rPr>
              <a:t>B. </a:t>
            </a:r>
            <a:r>
              <a:rPr lang="en-US" dirty="0" err="1" smtClean="0">
                <a:latin typeface="Century"/>
                <a:cs typeface="Century"/>
              </a:rPr>
              <a:t>Wojtsekhowski</a:t>
            </a:r>
            <a:r>
              <a:rPr lang="en-US" dirty="0" smtClean="0">
                <a:latin typeface="Century"/>
                <a:cs typeface="Century"/>
              </a:rPr>
              <a:t>,</a:t>
            </a:r>
            <a:r>
              <a:rPr lang="en-US" dirty="0" smtClean="0">
                <a:latin typeface="Century"/>
                <a:cs typeface="Century"/>
              </a:rPr>
              <a:t> Jefferson </a:t>
            </a:r>
            <a:r>
              <a:rPr lang="en-US" dirty="0" smtClean="0">
                <a:latin typeface="Century"/>
                <a:cs typeface="Century"/>
              </a:rPr>
              <a:t>Lab</a:t>
            </a:r>
          </a:p>
        </p:txBody>
      </p:sp>
      <p:pic>
        <p:nvPicPr>
          <p:cNvPr id="9" name="Picture 8" descr="grinchsmil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0800" y="2133600"/>
            <a:ext cx="2540000" cy="2971800"/>
          </a:xfrm>
          <a:prstGeom prst="rect">
            <a:avLst/>
          </a:prstGeom>
        </p:spPr>
      </p:pic>
      <p:pic>
        <p:nvPicPr>
          <p:cNvPr id="10" name="Content Placeholder 6" descr="spotsize.jpg"/>
          <p:cNvPicPr>
            <a:picLocks noChangeAspect="1"/>
          </p:cNvPicPr>
          <p:nvPr/>
        </p:nvPicPr>
        <p:blipFill>
          <a:blip r:embed="rId5"/>
          <a:srcRect l="-47984" r="-47984"/>
          <a:stretch>
            <a:fillRect/>
          </a:stretch>
        </p:blipFill>
        <p:spPr>
          <a:xfrm>
            <a:off x="0" y="2179637"/>
            <a:ext cx="5319942" cy="2925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Number of photon hits per PMT</a:t>
            </a:r>
            <a:endParaRPr lang="en-US" sz="3200" dirty="0"/>
          </a:p>
        </p:txBody>
      </p:sp>
      <p:pic>
        <p:nvPicPr>
          <p:cNvPr id="4" name="Content Placeholder 3" descr="1.7GeV_ophits.gif"/>
          <p:cNvPicPr>
            <a:picLocks noGrp="1" noChangeAspect="1"/>
          </p:cNvPicPr>
          <p:nvPr>
            <p:ph idx="1"/>
          </p:nvPr>
        </p:nvPicPr>
        <p:blipFill>
          <a:blip r:embed="rId2"/>
          <a:srcRect l="-15005" r="-15005"/>
          <a:stretch>
            <a:fillRect/>
          </a:stretch>
        </p:blipFill>
        <p:spPr>
          <a:xfrm>
            <a:off x="0" y="1417638"/>
            <a:ext cx="9372600" cy="5154569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PMT’s</a:t>
            </a:r>
            <a:r>
              <a:rPr lang="en-US" dirty="0" smtClean="0"/>
              <a:t> fired per event</a:t>
            </a:r>
            <a:br>
              <a:rPr lang="en-US" dirty="0" smtClean="0"/>
            </a:br>
            <a:r>
              <a:rPr lang="en-US" dirty="0" err="1" smtClean="0">
                <a:sym typeface="Wingdings"/>
              </a:rPr>
              <a:t></a:t>
            </a:r>
            <a:r>
              <a:rPr lang="en-US" dirty="0" err="1" smtClean="0"/>
              <a:t>about</a:t>
            </a:r>
            <a:r>
              <a:rPr lang="en-US" dirty="0" smtClean="0"/>
              <a:t> 15-16</a:t>
            </a:r>
            <a:endParaRPr lang="en-US" dirty="0"/>
          </a:p>
        </p:txBody>
      </p:sp>
      <p:pic>
        <p:nvPicPr>
          <p:cNvPr id="4" name="Content Placeholder 3" descr="1.7GeV_firedPMTs.gif"/>
          <p:cNvPicPr>
            <a:picLocks noGrp="1" noChangeAspect="1"/>
          </p:cNvPicPr>
          <p:nvPr>
            <p:ph idx="1"/>
          </p:nvPr>
        </p:nvPicPr>
        <p:blipFill>
          <a:blip r:embed="rId2"/>
          <a:srcRect l="-7868" r="-786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Expected number of </a:t>
            </a:r>
            <a:r>
              <a:rPr lang="en-US" dirty="0" err="1" smtClean="0"/>
              <a:t>p.e.’s</a:t>
            </a:r>
            <a:r>
              <a:rPr lang="en-US" dirty="0" smtClean="0"/>
              <a:t> per tube</a:t>
            </a:r>
            <a:endParaRPr lang="en-US" dirty="0"/>
          </a:p>
        </p:txBody>
      </p:sp>
      <p:pic>
        <p:nvPicPr>
          <p:cNvPr id="4" name="Content Placeholder 3" descr="1.7GeV_normalizedphe.gif"/>
          <p:cNvPicPr>
            <a:picLocks noGrp="1" noChangeAspect="1"/>
          </p:cNvPicPr>
          <p:nvPr>
            <p:ph idx="1"/>
          </p:nvPr>
        </p:nvPicPr>
        <p:blipFill>
          <a:blip r:embed="rId2"/>
          <a:srcRect l="-6143" r="-6143"/>
          <a:stretch>
            <a:fillRect/>
          </a:stretch>
        </p:blipFill>
        <p:spPr/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Update on Prototype Detector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Clr>
                <a:srgbClr val="FF0000"/>
              </a:buClr>
              <a:buSzPct val="172000"/>
            </a:pPr>
            <a:r>
              <a:rPr lang="en-US" sz="2000" dirty="0" smtClean="0">
                <a:latin typeface="Century"/>
                <a:cs typeface="Century"/>
              </a:rPr>
              <a:t>Fall 2010—Received 70 </a:t>
            </a:r>
            <a:r>
              <a:rPr lang="en-US" sz="2000" dirty="0" err="1" smtClean="0">
                <a:latin typeface="Century"/>
                <a:cs typeface="Century"/>
              </a:rPr>
              <a:t>PMT’s</a:t>
            </a:r>
            <a:r>
              <a:rPr lang="en-US" sz="2000" dirty="0" smtClean="0">
                <a:latin typeface="Century"/>
                <a:cs typeface="Century"/>
              </a:rPr>
              <a:t> on loan from Dirk </a:t>
            </a:r>
            <a:r>
              <a:rPr lang="en-US" sz="2000" dirty="0" err="1" smtClean="0">
                <a:latin typeface="Century"/>
                <a:cs typeface="Century"/>
              </a:rPr>
              <a:t>Ryckbosch</a:t>
            </a:r>
            <a:r>
              <a:rPr lang="en-US" sz="2000" dirty="0" smtClean="0">
                <a:latin typeface="Century"/>
                <a:cs typeface="Century"/>
              </a:rPr>
              <a:t> at Univ. of Gent, Belgium.  Thanks! </a:t>
            </a:r>
            <a:r>
              <a:rPr lang="en-US" sz="2000" dirty="0" smtClean="0">
                <a:latin typeface="Century"/>
                <a:cs typeface="Century"/>
              </a:rPr>
              <a:t> </a:t>
            </a:r>
          </a:p>
          <a:p>
            <a:pPr>
              <a:buClr>
                <a:srgbClr val="FF0000"/>
              </a:buClr>
              <a:buSzPct val="172000"/>
            </a:pPr>
            <a:r>
              <a:rPr lang="en-US" sz="2000" dirty="0" smtClean="0">
                <a:latin typeface="Century"/>
                <a:cs typeface="Century"/>
              </a:rPr>
              <a:t>Prototype array and housing complete--M. Cummings, W&amp;M</a:t>
            </a:r>
          </a:p>
          <a:p>
            <a:pPr>
              <a:buClr>
                <a:srgbClr val="FF0000"/>
              </a:buClr>
              <a:buSzPct val="172000"/>
            </a:pPr>
            <a:r>
              <a:rPr lang="en-US" sz="2000" dirty="0" smtClean="0">
                <a:latin typeface="Century"/>
                <a:cs typeface="Century"/>
              </a:rPr>
              <a:t>HV </a:t>
            </a:r>
            <a:r>
              <a:rPr lang="en-US" sz="2000" dirty="0" smtClean="0">
                <a:latin typeface="Century"/>
                <a:cs typeface="Century"/>
              </a:rPr>
              <a:t>distribution complete--M. Cummings, W&amp;M</a:t>
            </a:r>
          </a:p>
          <a:p>
            <a:pPr>
              <a:buClr>
                <a:srgbClr val="FF0000"/>
              </a:buClr>
              <a:buSzPct val="172000"/>
            </a:pPr>
            <a:r>
              <a:rPr lang="en-US" sz="2000" dirty="0" smtClean="0">
                <a:latin typeface="Century"/>
                <a:cs typeface="Century"/>
              </a:rPr>
              <a:t>All DAQ components acquired</a:t>
            </a:r>
            <a:endParaRPr lang="en-US" sz="2000" dirty="0" smtClean="0">
              <a:latin typeface="Century"/>
              <a:cs typeface="Century"/>
            </a:endParaRPr>
          </a:p>
          <a:p>
            <a:pPr>
              <a:buClr>
                <a:srgbClr val="FF0000"/>
              </a:buClr>
              <a:buSzPct val="172000"/>
            </a:pPr>
            <a:r>
              <a:rPr lang="en-US" sz="2000" dirty="0" smtClean="0">
                <a:latin typeface="Century"/>
                <a:cs typeface="Century"/>
              </a:rPr>
              <a:t>Prototype</a:t>
            </a:r>
            <a:r>
              <a:rPr lang="en-US" sz="2000" dirty="0" smtClean="0">
                <a:latin typeface="Century"/>
                <a:cs typeface="Century"/>
              </a:rPr>
              <a:t> detector and electronics—Recently moved to Jefferson Lab</a:t>
            </a:r>
          </a:p>
          <a:p>
            <a:pPr>
              <a:buClr>
                <a:srgbClr val="FF0000"/>
              </a:buClr>
              <a:buSzPct val="172000"/>
            </a:pPr>
            <a:r>
              <a:rPr lang="en-US" sz="2000" dirty="0" smtClean="0">
                <a:latin typeface="Century"/>
                <a:cs typeface="Century"/>
              </a:rPr>
              <a:t>DAQ running in Hall A—B. Zhao</a:t>
            </a:r>
            <a:endParaRPr lang="en-US" sz="2000" dirty="0" smtClean="0">
              <a:latin typeface="Century"/>
              <a:cs typeface="Century"/>
            </a:endParaRPr>
          </a:p>
          <a:p>
            <a:pPr>
              <a:buClr>
                <a:srgbClr val="FF0000"/>
              </a:buClr>
              <a:buSzPct val="172000"/>
              <a:buNone/>
            </a:pPr>
            <a:endParaRPr lang="en-US" sz="2000" dirty="0" smtClean="0">
              <a:latin typeface="Century"/>
              <a:cs typeface="Century"/>
            </a:endParaRPr>
          </a:p>
          <a:p>
            <a:pPr lvl="1">
              <a:buClr>
                <a:srgbClr val="FF0000"/>
              </a:buClr>
              <a:buSzPct val="172000"/>
              <a:buFont typeface="Arial"/>
              <a:buChar char="•"/>
            </a:pPr>
            <a:r>
              <a:rPr lang="en-US" sz="2000" dirty="0" smtClean="0">
                <a:latin typeface="Century"/>
                <a:cs typeface="Century"/>
              </a:rPr>
              <a:t> Assembled array of 8x8=64 </a:t>
            </a:r>
            <a:r>
              <a:rPr lang="en-US" sz="2000" dirty="0" err="1" smtClean="0">
                <a:latin typeface="Century"/>
                <a:cs typeface="Century"/>
              </a:rPr>
              <a:t>PMT’s</a:t>
            </a:r>
            <a:endParaRPr lang="en-US" sz="2000" dirty="0" smtClean="0">
              <a:latin typeface="Century"/>
              <a:cs typeface="Century"/>
            </a:endParaRPr>
          </a:p>
          <a:p>
            <a:pPr lvl="1">
              <a:buClr>
                <a:srgbClr val="FF0000"/>
              </a:buClr>
              <a:buSzPct val="172000"/>
              <a:buFont typeface="Arial"/>
              <a:buChar char="•"/>
            </a:pPr>
            <a:r>
              <a:rPr lang="en-US" sz="2000" dirty="0" smtClean="0">
                <a:latin typeface="Century"/>
                <a:cs typeface="Century"/>
              </a:rPr>
              <a:t>Begin testing with </a:t>
            </a:r>
            <a:r>
              <a:rPr lang="en-US" sz="2000" dirty="0" err="1" smtClean="0">
                <a:latin typeface="Century"/>
                <a:cs typeface="Century"/>
              </a:rPr>
              <a:t>aerogel</a:t>
            </a:r>
            <a:r>
              <a:rPr lang="en-US" sz="2000" dirty="0" smtClean="0">
                <a:latin typeface="Century"/>
                <a:cs typeface="Century"/>
              </a:rPr>
              <a:t>, </a:t>
            </a:r>
            <a:r>
              <a:rPr lang="en-US" sz="2000" dirty="0" smtClean="0">
                <a:latin typeface="Century"/>
                <a:cs typeface="Century"/>
              </a:rPr>
              <a:t>acrylic, gas</a:t>
            </a:r>
            <a:endParaRPr lang="en-US" sz="2000" dirty="0" smtClean="0">
              <a:latin typeface="Century"/>
              <a:cs typeface="Century"/>
            </a:endParaRPr>
          </a:p>
          <a:p>
            <a:pPr lvl="1">
              <a:buClr>
                <a:srgbClr val="FF0000"/>
              </a:buClr>
              <a:buSzPct val="172000"/>
              <a:buFont typeface="Arial"/>
              <a:buChar char="•"/>
            </a:pPr>
            <a:r>
              <a:rPr lang="en-US" sz="2000" dirty="0" smtClean="0">
                <a:latin typeface="Century"/>
                <a:cs typeface="Century"/>
              </a:rPr>
              <a:t>VME QDC, TDC ready.</a:t>
            </a:r>
            <a:endParaRPr lang="en-US" sz="2000" dirty="0" smtClean="0">
              <a:latin typeface="Century"/>
              <a:cs typeface="Century"/>
            </a:endParaRPr>
          </a:p>
          <a:p>
            <a:pPr lvl="1">
              <a:buClr>
                <a:srgbClr val="FF0000"/>
              </a:buClr>
              <a:buSzPct val="172000"/>
              <a:buFont typeface="Arial"/>
              <a:buChar char="•"/>
            </a:pPr>
            <a:r>
              <a:rPr lang="en-US" sz="2000" dirty="0" smtClean="0">
                <a:latin typeface="Century"/>
                <a:cs typeface="Century"/>
              </a:rPr>
              <a:t>Cabling finished on </a:t>
            </a:r>
            <a:r>
              <a:rPr lang="en-US" sz="2000" dirty="0" err="1" smtClean="0">
                <a:latin typeface="Century"/>
                <a:cs typeface="Century"/>
              </a:rPr>
              <a:t>PMT’s</a:t>
            </a:r>
            <a:endParaRPr lang="en-US" dirty="0" smtClean="0">
              <a:latin typeface="Century"/>
              <a:cs typeface="Century"/>
            </a:endParaRPr>
          </a:p>
          <a:p>
            <a:pPr>
              <a:buClr>
                <a:srgbClr val="FF0000"/>
              </a:buClr>
              <a:buSzPct val="172000"/>
            </a:pPr>
            <a:r>
              <a:rPr lang="en-US" sz="2400" dirty="0" smtClean="0">
                <a:latin typeface="Century"/>
                <a:cs typeface="Century"/>
              </a:rPr>
              <a:t>Test run </a:t>
            </a:r>
            <a:r>
              <a:rPr lang="en-US" sz="2400" dirty="0" smtClean="0">
                <a:latin typeface="Century"/>
                <a:cs typeface="Century"/>
              </a:rPr>
              <a:t>during</a:t>
            </a:r>
            <a:r>
              <a:rPr lang="en-US" sz="2400" dirty="0" smtClean="0">
                <a:latin typeface="Century"/>
                <a:cs typeface="Century"/>
              </a:rPr>
              <a:t> g2p in Fall</a:t>
            </a:r>
          </a:p>
          <a:p>
            <a:pPr lvl="1">
              <a:buClr>
                <a:srgbClr val="FF0000"/>
              </a:buClr>
              <a:buSzPct val="172000"/>
              <a:buFont typeface="Arial"/>
              <a:buChar char="•"/>
            </a:pPr>
            <a:endParaRPr lang="en-US" sz="2000" dirty="0" smtClean="0">
              <a:latin typeface="Century"/>
              <a:cs typeface="Century"/>
            </a:endParaRPr>
          </a:p>
          <a:p>
            <a:pPr lvl="1">
              <a:buClr>
                <a:srgbClr val="FF0000"/>
              </a:buClr>
              <a:buSzPct val="172000"/>
              <a:buFont typeface="Arial"/>
              <a:buChar char="•"/>
            </a:pPr>
            <a:endParaRPr lang="en-US" sz="2000" dirty="0" smtClean="0">
              <a:latin typeface="Century"/>
              <a:cs typeface="Century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 PMT array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417638"/>
            <a:ext cx="5821363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</a:t>
            </a:r>
            <a:r>
              <a:rPr lang="en-US" dirty="0" smtClean="0"/>
              <a:t>pe PMT array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417638"/>
            <a:ext cx="5821363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 Detector</a:t>
            </a:r>
            <a:endParaRPr lang="en-US" dirty="0"/>
          </a:p>
        </p:txBody>
      </p:sp>
      <p:pic>
        <p:nvPicPr>
          <p:cNvPr id="4" name="Content Placeholder 3" descr="100_001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  <p:pic>
        <p:nvPicPr>
          <p:cNvPr id="5" name="Picture 4" descr="100_00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1097280"/>
            <a:ext cx="6217920" cy="46634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Prototype Detector and Electronics in Hall A—Bo Zhao, W&amp;M</a:t>
            </a:r>
            <a:endParaRPr lang="en-US" dirty="0"/>
          </a:p>
        </p:txBody>
      </p:sp>
      <p:pic>
        <p:nvPicPr>
          <p:cNvPr id="4" name="Content Placeholder 3" descr="100_001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Raw Data from CODA/VME System</a:t>
            </a:r>
            <a:endParaRPr lang="en-US" dirty="0"/>
          </a:p>
        </p:txBody>
      </p:sp>
      <p:pic>
        <p:nvPicPr>
          <p:cNvPr id="4" name="Content Placeholder 3" descr="100_000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Update on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Nothing yet really</a:t>
            </a:r>
          </a:p>
          <a:p>
            <a:r>
              <a:rPr lang="en-US" dirty="0" smtClean="0"/>
              <a:t>Simulation complete—now time to start engineering and get price quotes, etc.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5800" y="2057400"/>
            <a:ext cx="8238153" cy="5416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SzPct val="170000"/>
            </a:pPr>
            <a:r>
              <a:rPr lang="en-US" dirty="0" smtClean="0">
                <a:latin typeface="Century"/>
                <a:cs typeface="Century"/>
              </a:rPr>
              <a:t> </a:t>
            </a:r>
          </a:p>
          <a:p>
            <a:pPr>
              <a:buClr>
                <a:srgbClr val="FF0000"/>
              </a:buClr>
              <a:buSzPct val="170000"/>
              <a:buFont typeface="Arial"/>
              <a:buChar char="•"/>
            </a:pPr>
            <a:r>
              <a:rPr lang="en-US" dirty="0" smtClean="0">
                <a:latin typeface="Century"/>
                <a:cs typeface="Century"/>
              </a:rPr>
              <a:t> 12 </a:t>
            </a:r>
            <a:r>
              <a:rPr lang="en-US" dirty="0" err="1" smtClean="0">
                <a:latin typeface="Century"/>
                <a:cs typeface="Century"/>
              </a:rPr>
              <a:t>GeV</a:t>
            </a:r>
            <a:r>
              <a:rPr lang="en-US" dirty="0" smtClean="0">
                <a:latin typeface="Century"/>
                <a:cs typeface="Century"/>
              </a:rPr>
              <a:t> A</a:t>
            </a:r>
            <a:r>
              <a:rPr lang="en-US" baseline="-25000" dirty="0" smtClean="0">
                <a:latin typeface="Century"/>
                <a:cs typeface="Century"/>
              </a:rPr>
              <a:t>1</a:t>
            </a:r>
            <a:r>
              <a:rPr lang="en-US" baseline="30000" dirty="0" smtClean="0">
                <a:latin typeface="Century"/>
                <a:cs typeface="Century"/>
              </a:rPr>
              <a:t>n</a:t>
            </a:r>
            <a:r>
              <a:rPr lang="en-US" dirty="0" smtClean="0">
                <a:latin typeface="Century"/>
                <a:cs typeface="Century"/>
              </a:rPr>
              <a:t> will run with BB at 30 deg.  Need good PID in noisy </a:t>
            </a:r>
          </a:p>
          <a:p>
            <a:pPr lvl="1">
              <a:buClr>
                <a:srgbClr val="FF0000"/>
              </a:buClr>
              <a:buSzPct val="172000"/>
            </a:pPr>
            <a:r>
              <a:rPr lang="en-US" dirty="0" smtClean="0">
                <a:latin typeface="Century"/>
                <a:cs typeface="Century"/>
              </a:rPr>
              <a:t>Environment.  Commissioning </a:t>
            </a:r>
            <a:r>
              <a:rPr lang="en-US" dirty="0" err="1" smtClean="0">
                <a:latin typeface="Century"/>
                <a:cs typeface="Century"/>
              </a:rPr>
              <a:t>expt</a:t>
            </a:r>
            <a:r>
              <a:rPr lang="en-US" dirty="0" smtClean="0">
                <a:latin typeface="Century"/>
                <a:cs typeface="Century"/>
              </a:rPr>
              <a:t> for Hall A at 6.6, 8.8 </a:t>
            </a:r>
            <a:r>
              <a:rPr lang="en-US" dirty="0" err="1" smtClean="0">
                <a:latin typeface="Century"/>
                <a:cs typeface="Century"/>
              </a:rPr>
              <a:t>GeV</a:t>
            </a:r>
            <a:r>
              <a:rPr lang="en-US" dirty="0" smtClean="0">
                <a:latin typeface="Century"/>
                <a:cs typeface="Century"/>
              </a:rPr>
              <a:t>.</a:t>
            </a:r>
          </a:p>
          <a:p>
            <a:pPr lvl="1">
              <a:buClr>
                <a:srgbClr val="FF0000"/>
              </a:buClr>
              <a:buSzPct val="172000"/>
            </a:pPr>
            <a:endParaRPr lang="en-US" dirty="0" smtClean="0">
              <a:latin typeface="Century"/>
              <a:cs typeface="Century"/>
            </a:endParaRPr>
          </a:p>
          <a:p>
            <a:pPr>
              <a:buClr>
                <a:srgbClr val="FF0000"/>
              </a:buClr>
              <a:buSzPct val="172000"/>
              <a:buFont typeface="Arial"/>
              <a:buChar char="•"/>
            </a:pPr>
            <a:r>
              <a:rPr lang="en-US" dirty="0" smtClean="0">
                <a:latin typeface="Century"/>
                <a:cs typeface="Century"/>
              </a:rPr>
              <a:t> W</a:t>
            </a:r>
            <a:r>
              <a:rPr lang="en-US" dirty="0" smtClean="0">
                <a:latin typeface="Century"/>
                <a:cs typeface="Century"/>
              </a:rPr>
              <a:t>&amp;M responsibility—design, simulation, prototype, detector </a:t>
            </a:r>
            <a:r>
              <a:rPr lang="en-US" dirty="0" smtClean="0">
                <a:latin typeface="Century"/>
                <a:cs typeface="Century"/>
              </a:rPr>
              <a:t>construction</a:t>
            </a:r>
          </a:p>
          <a:p>
            <a:pPr>
              <a:buClr>
                <a:srgbClr val="FF0000"/>
              </a:buClr>
              <a:buSzPct val="172000"/>
              <a:buFont typeface="Arial"/>
              <a:buChar char="•"/>
            </a:pPr>
            <a:r>
              <a:rPr lang="en-US" dirty="0" smtClean="0">
                <a:latin typeface="Century"/>
                <a:cs typeface="Century"/>
              </a:rPr>
              <a:t> Glasgow—Electronics, BB detector package coordination</a:t>
            </a:r>
          </a:p>
          <a:p>
            <a:pPr lvl="1">
              <a:buClr>
                <a:srgbClr val="FF0000"/>
              </a:buClr>
              <a:buSzPct val="172000"/>
            </a:pPr>
            <a:endParaRPr lang="en-US" dirty="0" smtClean="0">
              <a:latin typeface="Century"/>
              <a:cs typeface="Century"/>
            </a:endParaRPr>
          </a:p>
          <a:p>
            <a:pPr lvl="1">
              <a:buClr>
                <a:srgbClr val="FF0000"/>
              </a:buClr>
              <a:buSzPct val="172000"/>
            </a:pPr>
            <a:endParaRPr lang="en-US" dirty="0" smtClean="0">
              <a:latin typeface="Century"/>
              <a:cs typeface="Century"/>
            </a:endParaRPr>
          </a:p>
          <a:p>
            <a:pPr>
              <a:buClr>
                <a:srgbClr val="FF0000"/>
              </a:buClr>
              <a:buSzPct val="172000"/>
              <a:buFont typeface="Arial"/>
              <a:buChar char="•"/>
            </a:pPr>
            <a:r>
              <a:rPr lang="en-US" dirty="0" smtClean="0">
                <a:latin typeface="Century"/>
                <a:cs typeface="Century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entury"/>
                <a:cs typeface="Century"/>
              </a:rPr>
              <a:t>Previous Concept</a:t>
            </a:r>
            <a:r>
              <a:rPr lang="en-US" dirty="0" smtClean="0">
                <a:latin typeface="Century"/>
                <a:cs typeface="Century"/>
              </a:rPr>
              <a:t>—2,000 tube array of </a:t>
            </a:r>
            <a:r>
              <a:rPr lang="en-US" dirty="0" smtClean="0">
                <a:latin typeface="Century"/>
                <a:cs typeface="Century"/>
              </a:rPr>
              <a:t>0.75” diameter </a:t>
            </a:r>
            <a:r>
              <a:rPr lang="en-US" dirty="0" err="1" smtClean="0">
                <a:latin typeface="Century"/>
                <a:cs typeface="Century"/>
              </a:rPr>
              <a:t>PMT’s</a:t>
            </a:r>
            <a:r>
              <a:rPr lang="en-US" dirty="0" smtClean="0">
                <a:latin typeface="Century"/>
                <a:cs typeface="Century"/>
              </a:rPr>
              <a:t> </a:t>
            </a:r>
          </a:p>
          <a:p>
            <a:pPr lvl="1">
              <a:buClr>
                <a:srgbClr val="FF0000"/>
              </a:buClr>
              <a:buSzPct val="172000"/>
            </a:pPr>
            <a:r>
              <a:rPr lang="en-US" dirty="0" smtClean="0">
                <a:latin typeface="Century"/>
                <a:cs typeface="Century"/>
              </a:rPr>
              <a:t>	</a:t>
            </a:r>
            <a:r>
              <a:rPr lang="en-US" dirty="0" smtClean="0">
                <a:latin typeface="Century"/>
                <a:cs typeface="Century"/>
              </a:rPr>
              <a:t>from HERMES RICH</a:t>
            </a:r>
          </a:p>
          <a:p>
            <a:pPr>
              <a:buClr>
                <a:srgbClr val="FF0000"/>
              </a:buClr>
              <a:buSzPct val="172000"/>
              <a:buFont typeface="Arial"/>
              <a:buChar char="•"/>
            </a:pPr>
            <a:r>
              <a:rPr lang="en-US" dirty="0" smtClean="0">
                <a:latin typeface="Century"/>
                <a:cs typeface="Century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entury"/>
                <a:cs typeface="Century"/>
              </a:rPr>
              <a:t>New Concept</a:t>
            </a:r>
            <a:r>
              <a:rPr lang="en-US" dirty="0" smtClean="0">
                <a:latin typeface="Century"/>
                <a:cs typeface="Century"/>
              </a:rPr>
              <a:t>—Narrow array of 550 29 mm </a:t>
            </a:r>
            <a:r>
              <a:rPr lang="en-US" dirty="0" smtClean="0">
                <a:latin typeface="Century"/>
                <a:cs typeface="Century"/>
              </a:rPr>
              <a:t>diameter </a:t>
            </a:r>
            <a:r>
              <a:rPr lang="en-US" dirty="0" err="1" smtClean="0">
                <a:latin typeface="Century"/>
                <a:cs typeface="Century"/>
              </a:rPr>
              <a:t>PMT’s</a:t>
            </a:r>
            <a:endParaRPr lang="en-US" dirty="0" smtClean="0">
              <a:latin typeface="Century"/>
              <a:cs typeface="Century"/>
            </a:endParaRPr>
          </a:p>
          <a:p>
            <a:pPr lvl="1">
              <a:buClr>
                <a:srgbClr val="FF0000"/>
              </a:buClr>
              <a:buSzPct val="172000"/>
              <a:buFont typeface="Arial"/>
              <a:buChar char="•"/>
            </a:pPr>
            <a:r>
              <a:rPr lang="en-US" dirty="0" smtClean="0">
                <a:latin typeface="Century"/>
                <a:cs typeface="Century"/>
              </a:rPr>
              <a:t> Low threshold, high singles rates</a:t>
            </a:r>
          </a:p>
          <a:p>
            <a:pPr lvl="1">
              <a:buClr>
                <a:srgbClr val="FF0000"/>
              </a:buClr>
              <a:buSzPct val="172000"/>
              <a:buFont typeface="Arial"/>
              <a:buChar char="•"/>
            </a:pPr>
            <a:r>
              <a:rPr lang="en-US" dirty="0" smtClean="0">
                <a:latin typeface="Century"/>
                <a:cs typeface="Century"/>
              </a:rPr>
              <a:t> Find timing clusters of ~10 </a:t>
            </a:r>
            <a:r>
              <a:rPr lang="en-US" dirty="0" err="1" smtClean="0">
                <a:latin typeface="Century"/>
                <a:cs typeface="Century"/>
              </a:rPr>
              <a:t>PMT’s</a:t>
            </a:r>
            <a:r>
              <a:rPr lang="en-US" dirty="0" smtClean="0">
                <a:latin typeface="Century"/>
                <a:cs typeface="Century"/>
              </a:rPr>
              <a:t> using TDC spectrum</a:t>
            </a:r>
          </a:p>
          <a:p>
            <a:pPr lvl="1">
              <a:buClr>
                <a:srgbClr val="FF0000"/>
              </a:buClr>
              <a:buSzPct val="172000"/>
              <a:buFont typeface="Arial"/>
              <a:buChar char="•"/>
            </a:pPr>
            <a:r>
              <a:rPr lang="en-US" dirty="0" smtClean="0">
                <a:latin typeface="Century"/>
                <a:cs typeface="Century"/>
              </a:rPr>
              <a:t> Timing cut ~10 ns</a:t>
            </a:r>
          </a:p>
          <a:p>
            <a:pPr lvl="1">
              <a:buClr>
                <a:srgbClr val="FF0000"/>
              </a:buClr>
              <a:buSzPct val="172000"/>
              <a:buFont typeface="Arial"/>
              <a:buChar char="•"/>
            </a:pPr>
            <a:endParaRPr lang="en-US" dirty="0" smtClean="0">
              <a:latin typeface="Century"/>
              <a:cs typeface="Century"/>
            </a:endParaRPr>
          </a:p>
          <a:p>
            <a:pPr>
              <a:buClr>
                <a:srgbClr val="FF0000"/>
              </a:buClr>
              <a:buSzPct val="172000"/>
              <a:buFont typeface="Arial"/>
              <a:buChar char="•"/>
            </a:pPr>
            <a:r>
              <a:rPr lang="en-US" dirty="0" smtClean="0">
                <a:latin typeface="Century"/>
                <a:cs typeface="Century"/>
              </a:rPr>
              <a:t> Expect to be able to handle 2 MHz or higher background rate </a:t>
            </a:r>
          </a:p>
          <a:p>
            <a:pPr lvl="1">
              <a:buClr>
                <a:srgbClr val="FF0000"/>
              </a:buClr>
              <a:buSzPct val="172000"/>
            </a:pPr>
            <a:r>
              <a:rPr lang="en-US" dirty="0" smtClean="0">
                <a:latin typeface="Century"/>
                <a:cs typeface="Century"/>
              </a:rPr>
              <a:t>per tube.</a:t>
            </a:r>
          </a:p>
          <a:p>
            <a:pPr>
              <a:buClr>
                <a:srgbClr val="FF0000"/>
              </a:buClr>
              <a:buSzPct val="172000"/>
            </a:pPr>
            <a:endParaRPr lang="en-US" sz="2000" dirty="0" smtClean="0">
              <a:latin typeface="Century"/>
              <a:cs typeface="Century"/>
            </a:endParaRPr>
          </a:p>
          <a:p>
            <a:pPr>
              <a:buFont typeface="Arial"/>
              <a:buChar char="•"/>
            </a:pPr>
            <a:endParaRPr lang="en-US" sz="2000" dirty="0">
              <a:latin typeface="Century"/>
              <a:cs typeface="Century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7239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ctr">
              <a:spcBef>
                <a:spcPct val="0"/>
              </a:spcBef>
            </a:pPr>
            <a:r>
              <a:rPr lang="en-US" sz="3892" dirty="0" err="1" smtClean="0">
                <a:solidFill>
                  <a:srgbClr val="2127FF"/>
                </a:solidFill>
                <a:latin typeface="Century"/>
                <a:cs typeface="Century"/>
              </a:rPr>
              <a:t>BigBite</a:t>
            </a:r>
            <a:r>
              <a:rPr lang="en-US" sz="3892" dirty="0" smtClean="0">
                <a:solidFill>
                  <a:srgbClr val="2127FF"/>
                </a:solidFill>
                <a:latin typeface="Century"/>
                <a:cs typeface="Century"/>
              </a:rPr>
              <a:t> Gas Cherenkov for </a:t>
            </a:r>
            <a:r>
              <a:rPr lang="en-US" sz="3892" dirty="0" smtClean="0">
                <a:solidFill>
                  <a:srgbClr val="2127FF"/>
                </a:solidFill>
                <a:latin typeface="Century"/>
                <a:cs typeface="Century"/>
              </a:rPr>
              <a:t>A</a:t>
            </a:r>
            <a:r>
              <a:rPr lang="en-US" sz="3892" baseline="-25000" dirty="0" smtClean="0">
                <a:solidFill>
                  <a:srgbClr val="2127FF"/>
                </a:solidFill>
                <a:latin typeface="Century"/>
                <a:cs typeface="Century"/>
              </a:rPr>
              <a:t>1</a:t>
            </a:r>
            <a:r>
              <a:rPr lang="en-US" sz="3892" baseline="30000" dirty="0" smtClean="0">
                <a:solidFill>
                  <a:srgbClr val="2127FF"/>
                </a:solidFill>
                <a:latin typeface="Century"/>
                <a:cs typeface="Century"/>
              </a:rPr>
              <a:t>n </a:t>
            </a:r>
            <a:r>
              <a:rPr lang="en-US" sz="3892" dirty="0" smtClean="0">
                <a:solidFill>
                  <a:srgbClr val="2127FF"/>
                </a:solidFill>
                <a:latin typeface="Century"/>
                <a:cs typeface="Century"/>
              </a:rPr>
              <a:t> at 12 </a:t>
            </a:r>
            <a:r>
              <a:rPr lang="en-US" sz="3892" dirty="0" err="1" smtClean="0">
                <a:solidFill>
                  <a:srgbClr val="2127FF"/>
                </a:solidFill>
                <a:latin typeface="Century"/>
                <a:cs typeface="Century"/>
              </a:rPr>
              <a:t>GeV</a:t>
            </a:r>
            <a:endParaRPr lang="en-US" sz="3892" dirty="0" smtClean="0">
              <a:solidFill>
                <a:srgbClr val="2127FF"/>
              </a:solidFill>
              <a:latin typeface="Century"/>
              <a:cs typeface="Century"/>
            </a:endParaRPr>
          </a:p>
          <a:p>
            <a:pPr algn="ctr">
              <a:spcBef>
                <a:spcPct val="0"/>
              </a:spcBef>
            </a:pPr>
            <a:endParaRPr lang="en-US" sz="3892" dirty="0" smtClean="0">
              <a:solidFill>
                <a:srgbClr val="2127FF"/>
              </a:solidFill>
              <a:latin typeface="Century"/>
              <a:cs typeface="Century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"/>
              <a:ea typeface="+mj-ea"/>
              <a:cs typeface="Century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3000" y="1411069"/>
            <a:ext cx="5930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entury"/>
                <a:cs typeface="Century"/>
              </a:rPr>
              <a:t>T. Averett, M. Cummings, Bo Zhao, William and Mary</a:t>
            </a:r>
          </a:p>
          <a:p>
            <a:pPr algn="ctr"/>
            <a:r>
              <a:rPr lang="en-US" dirty="0" smtClean="0">
                <a:latin typeface="Century"/>
                <a:cs typeface="Century"/>
              </a:rPr>
              <a:t>B. </a:t>
            </a:r>
            <a:r>
              <a:rPr lang="en-US" dirty="0" err="1" smtClean="0">
                <a:latin typeface="Century"/>
                <a:cs typeface="Century"/>
              </a:rPr>
              <a:t>Wojtsekhowski</a:t>
            </a:r>
            <a:r>
              <a:rPr lang="en-US" dirty="0" smtClean="0">
                <a:latin typeface="Century"/>
                <a:cs typeface="Century"/>
              </a:rPr>
              <a:t>,</a:t>
            </a:r>
            <a:r>
              <a:rPr lang="en-US" dirty="0" smtClean="0">
                <a:latin typeface="Century"/>
                <a:cs typeface="Century"/>
              </a:rPr>
              <a:t> Jefferson </a:t>
            </a:r>
            <a:r>
              <a:rPr lang="en-US" dirty="0" smtClean="0">
                <a:latin typeface="Century"/>
                <a:cs typeface="Century"/>
              </a:rPr>
              <a:t>Lab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838200" y="2057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Transversity</a:t>
            </a:r>
            <a:r>
              <a:rPr lang="en-US" dirty="0" smtClean="0"/>
              <a:t> kinematics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5334E-FDD8-744E-9389-F3BEA296CC45}" type="datetime1">
              <a:rPr lang="en-US" smtClean="0"/>
              <a:pPr/>
              <a:t>6/10/11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Todd Averett-William &amp; Mary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9107A-DCB8-D545-BEED-6ED782223989}" type="slidenum">
              <a:rPr lang="en-US" smtClean="0"/>
              <a:pPr/>
              <a:t>20</a:t>
            </a:fld>
            <a:endParaRPr lang="en-US"/>
          </a:p>
        </p:txBody>
      </p:sp>
      <p:grpSp>
        <p:nvGrpSpPr>
          <p:cNvPr id="3" name="组合 18"/>
          <p:cNvGrpSpPr/>
          <p:nvPr/>
        </p:nvGrpSpPr>
        <p:grpSpPr>
          <a:xfrm>
            <a:off x="702438" y="1413173"/>
            <a:ext cx="3640962" cy="4500265"/>
            <a:chOff x="5406410" y="1524000"/>
            <a:chExt cx="3640962" cy="4500265"/>
          </a:xfrm>
        </p:grpSpPr>
        <p:grpSp>
          <p:nvGrpSpPr>
            <p:cNvPr id="7" name="组合 17"/>
            <p:cNvGrpSpPr/>
            <p:nvPr/>
          </p:nvGrpSpPr>
          <p:grpSpPr>
            <a:xfrm>
              <a:off x="7166589" y="5562600"/>
              <a:ext cx="1804834" cy="461665"/>
              <a:chOff x="7166589" y="5486400"/>
              <a:chExt cx="1804834" cy="461665"/>
            </a:xfrm>
          </p:grpSpPr>
          <p:sp>
            <p:nvSpPr>
              <p:cNvPr id="15" name="矩形 15"/>
              <p:cNvSpPr/>
              <p:nvPr/>
            </p:nvSpPr>
            <p:spPr>
              <a:xfrm>
                <a:off x="7166589" y="5635113"/>
                <a:ext cx="148611" cy="21753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315200" y="5486400"/>
                <a:ext cx="16562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Beam Polarimetry</a:t>
                </a:r>
              </a:p>
              <a:p>
                <a:r>
                  <a:rPr lang="en-US" sz="12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(Møller + Compton)</a:t>
                </a:r>
                <a:endParaRPr lang="en-US" sz="12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8" name="组合 14"/>
            <p:cNvGrpSpPr/>
            <p:nvPr/>
          </p:nvGrpSpPr>
          <p:grpSpPr>
            <a:xfrm>
              <a:off x="5406410" y="1524000"/>
              <a:ext cx="3640962" cy="4495800"/>
              <a:chOff x="5334000" y="1295400"/>
              <a:chExt cx="3733800" cy="4724400"/>
            </a:xfrm>
          </p:grpSpPr>
          <p:pic>
            <p:nvPicPr>
              <p:cNvPr id="10" name="Picture 9" descr="E:\My Documents\my file\JLab\meeting\2009.05.03 APS April Meeting\ExpSetup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334000" y="1596513"/>
                <a:ext cx="3733800" cy="4423287"/>
              </a:xfrm>
              <a:prstGeom prst="rect">
                <a:avLst/>
              </a:prstGeom>
              <a:noFill/>
            </p:spPr>
          </p:pic>
          <p:grpSp>
            <p:nvGrpSpPr>
              <p:cNvPr id="9" name="组合 13"/>
              <p:cNvGrpSpPr/>
              <p:nvPr/>
            </p:nvGrpSpPr>
            <p:grpSpPr>
              <a:xfrm>
                <a:off x="6978888" y="1295400"/>
                <a:ext cx="1492513" cy="461665"/>
                <a:chOff x="6978888" y="1371600"/>
                <a:chExt cx="1492513" cy="461665"/>
              </a:xfrm>
            </p:grpSpPr>
            <p:sp>
              <p:nvSpPr>
                <p:cNvPr id="12" name="矩形 11"/>
                <p:cNvSpPr/>
                <p:nvPr/>
              </p:nvSpPr>
              <p:spPr>
                <a:xfrm>
                  <a:off x="7315200" y="1447800"/>
                  <a:ext cx="152400" cy="2286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7467600" y="1371600"/>
                  <a:ext cx="100380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accent1">
                          <a:lumMod val="75000"/>
                        </a:schemeClr>
                      </a:solidFill>
                    </a:rPr>
                    <a:t>Luminosity</a:t>
                  </a:r>
                </a:p>
                <a:p>
                  <a:r>
                    <a:rPr lang="en-US" sz="1200" dirty="0" smtClean="0">
                      <a:solidFill>
                        <a:schemeClr val="accent1">
                          <a:lumMod val="75000"/>
                        </a:schemeClr>
                      </a:solidFill>
                    </a:rPr>
                    <a:t>Monitor</a:t>
                  </a:r>
                  <a:endParaRPr lang="en-US" sz="120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4" name="矩形 10"/>
                <p:cNvSpPr/>
                <p:nvPr/>
              </p:nvSpPr>
              <p:spPr>
                <a:xfrm>
                  <a:off x="6978888" y="1447800"/>
                  <a:ext cx="152400" cy="2286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7" name="TextBox 16"/>
          <p:cNvSpPr txBox="1"/>
          <p:nvPr/>
        </p:nvSpPr>
        <p:spPr>
          <a:xfrm>
            <a:off x="5791200" y="1856964"/>
            <a:ext cx="31341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 </a:t>
            </a:r>
            <a:r>
              <a:rPr lang="en-US" baseline="30000" dirty="0" smtClean="0"/>
              <a:t>3</a:t>
            </a:r>
            <a:r>
              <a:rPr lang="en-US" dirty="0" smtClean="0"/>
              <a:t>He(e,e’) SSA using BB </a:t>
            </a:r>
          </a:p>
          <a:p>
            <a:r>
              <a:rPr lang="en-US" dirty="0" smtClean="0"/>
              <a:t>and LHRS in singles mode.</a:t>
            </a:r>
          </a:p>
          <a:p>
            <a:endParaRPr lang="en-US" dirty="0" smtClean="0"/>
          </a:p>
          <a:p>
            <a:r>
              <a:rPr lang="en-US" dirty="0" smtClean="0"/>
              <a:t>E=5.89 </a:t>
            </a:r>
            <a:r>
              <a:rPr lang="en-US" dirty="0" err="1" smtClean="0"/>
              <a:t>GeV</a:t>
            </a:r>
            <a:endParaRPr lang="en-US" dirty="0"/>
          </a:p>
        </p:txBody>
      </p:sp>
      <p:pic>
        <p:nvPicPr>
          <p:cNvPr id="20" name="Picture 19" descr="Kinematics_LHRS_BB.xlsx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429000" y="2819400"/>
            <a:ext cx="8804275" cy="1139438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BigBite</a:t>
            </a:r>
            <a:r>
              <a:rPr lang="en-US" dirty="0" smtClean="0"/>
              <a:t> Spectrometer with Cherenkov at 30 deg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752599"/>
            <a:ext cx="5679584" cy="48006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752599"/>
            <a:ext cx="4343400" cy="3893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Update on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257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GEANT4 simulation-Bo Zhao</a:t>
            </a:r>
          </a:p>
          <a:p>
            <a:pPr lvl="1"/>
            <a:r>
              <a:rPr lang="en-US" dirty="0" smtClean="0"/>
              <a:t>Basic detector and mirror concept complete</a:t>
            </a:r>
          </a:p>
          <a:p>
            <a:pPr lvl="1"/>
            <a:r>
              <a:rPr lang="en-US" dirty="0" smtClean="0"/>
              <a:t>Results showed narrow stripe of </a:t>
            </a:r>
            <a:r>
              <a:rPr lang="en-US" dirty="0" err="1" smtClean="0"/>
              <a:t>PMT’s</a:t>
            </a:r>
            <a:r>
              <a:rPr lang="en-US" dirty="0" smtClean="0"/>
              <a:t> are sufficient.</a:t>
            </a:r>
          </a:p>
          <a:p>
            <a:pPr lvl="1"/>
            <a:r>
              <a:rPr lang="en-US" dirty="0" smtClean="0"/>
              <a:t>Basic </a:t>
            </a:r>
            <a:r>
              <a:rPr lang="en-US" smtClean="0"/>
              <a:t>Design Determined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Design specs:</a:t>
            </a:r>
          </a:p>
          <a:p>
            <a:pPr lvl="1"/>
            <a:r>
              <a:rPr lang="en-US" dirty="0" smtClean="0"/>
              <a:t>1.5 </a:t>
            </a:r>
            <a:r>
              <a:rPr lang="en-US" dirty="0" err="1" smtClean="0"/>
              <a:t>atm</a:t>
            </a:r>
            <a:r>
              <a:rPr lang="en-US" dirty="0" smtClean="0"/>
              <a:t> C</a:t>
            </a:r>
            <a:r>
              <a:rPr lang="en-US" baseline="-25000" dirty="0" smtClean="0"/>
              <a:t>4</a:t>
            </a:r>
            <a:r>
              <a:rPr lang="en-US" dirty="0" smtClean="0"/>
              <a:t>F</a:t>
            </a:r>
            <a:r>
              <a:rPr lang="en-US" baseline="-25000" dirty="0" smtClean="0"/>
              <a:t>8</a:t>
            </a:r>
            <a:r>
              <a:rPr lang="en-US" dirty="0" smtClean="0"/>
              <a:t>O  </a:t>
            </a:r>
            <a:r>
              <a:rPr lang="en-US" dirty="0" smtClean="0">
                <a:solidFill>
                  <a:srgbClr val="FF0000"/>
                </a:solidFill>
              </a:rPr>
              <a:t>(1.0 </a:t>
            </a:r>
            <a:r>
              <a:rPr lang="en-US" dirty="0" err="1" smtClean="0">
                <a:solidFill>
                  <a:srgbClr val="FF0000"/>
                </a:solidFill>
              </a:rPr>
              <a:t>atm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prev</a:t>
            </a:r>
            <a:r>
              <a:rPr lang="en-US" dirty="0" smtClean="0">
                <a:solidFill>
                  <a:srgbClr val="FF0000"/>
                </a:solidFill>
              </a:rPr>
              <a:t> BB </a:t>
            </a:r>
            <a:r>
              <a:rPr lang="en-US" dirty="0" smtClean="0">
                <a:solidFill>
                  <a:srgbClr val="FF0000"/>
                </a:solidFill>
              </a:rPr>
              <a:t>C</a:t>
            </a:r>
            <a:r>
              <a:rPr lang="en-US" dirty="0" smtClean="0">
                <a:solidFill>
                  <a:srgbClr val="FF0000"/>
                </a:solidFill>
              </a:rPr>
              <a:t>herenkov)</a:t>
            </a:r>
          </a:p>
          <a:p>
            <a:pPr lvl="1"/>
            <a:r>
              <a:rPr lang="en-US" dirty="0" smtClean="0"/>
              <a:t>Path length=60-80 cm </a:t>
            </a:r>
            <a:r>
              <a:rPr lang="en-US" dirty="0" smtClean="0">
                <a:solidFill>
                  <a:srgbClr val="FF0000"/>
                </a:solidFill>
              </a:rPr>
              <a:t>(40cm)</a:t>
            </a:r>
          </a:p>
          <a:p>
            <a:pPr lvl="1"/>
            <a:r>
              <a:rPr lang="en-US" dirty="0" smtClean="0"/>
              <a:t>4</a:t>
            </a:r>
            <a:r>
              <a:rPr lang="en-US" dirty="0" smtClean="0"/>
              <a:t> cylindrical mirrors, height=60cm, width=70cm, radii=130cm </a:t>
            </a: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 smtClean="0">
                <a:solidFill>
                  <a:srgbClr val="FF0000"/>
                </a:solidFill>
              </a:rPr>
              <a:t>4</a:t>
            </a:r>
            <a:r>
              <a:rPr lang="en-US" dirty="0" smtClean="0">
                <a:solidFill>
                  <a:srgbClr val="FF0000"/>
                </a:solidFill>
              </a:rPr>
              <a:t>0 mirrors)</a:t>
            </a:r>
          </a:p>
          <a:p>
            <a:pPr lvl="1"/>
            <a:r>
              <a:rPr lang="en-US" dirty="0" smtClean="0"/>
              <a:t>29mm PMT array on large angle side,</a:t>
            </a:r>
          </a:p>
          <a:p>
            <a:pPr lvl="2"/>
            <a:r>
              <a:rPr lang="en-US" dirty="0" smtClean="0"/>
              <a:t>Total </a:t>
            </a:r>
            <a:r>
              <a:rPr lang="en-US" dirty="0" err="1" smtClean="0"/>
              <a:t>PMT’s</a:t>
            </a:r>
            <a:r>
              <a:rPr lang="en-US" dirty="0" smtClean="0"/>
              <a:t> needed=550</a:t>
            </a:r>
            <a:endParaRPr lang="en-US" dirty="0" smtClean="0">
              <a:solidFill>
                <a:srgbClr val="FF0000"/>
              </a:solidFill>
            </a:endParaRPr>
          </a:p>
          <a:p>
            <a:pPr lvl="2">
              <a:buClr>
                <a:schemeClr val="tx1"/>
              </a:buClr>
            </a:pPr>
            <a:r>
              <a:rPr lang="en-US" dirty="0" smtClean="0">
                <a:solidFill>
                  <a:srgbClr val="FF0000"/>
                </a:solidFill>
              </a:rPr>
              <a:t> Previous BB Cherenkov—20, 5”PMTs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Cherenkov Ring</a:t>
            </a:r>
            <a:endParaRPr lang="en-US" dirty="0"/>
          </a:p>
        </p:txBody>
      </p:sp>
      <p:pic>
        <p:nvPicPr>
          <p:cNvPr id="7" name="Content Placeholder 6" descr="spotsiz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7984" r="-4798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199"/>
            <a:ext cx="8229600" cy="1143000"/>
          </a:xfrm>
        </p:spPr>
        <p:txBody>
          <a:bodyPr/>
          <a:lstStyle/>
          <a:p>
            <a:r>
              <a:rPr lang="en-US" dirty="0" smtClean="0"/>
              <a:t>X and Y hit positions at </a:t>
            </a:r>
            <a:r>
              <a:rPr lang="en-US" dirty="0" err="1" smtClean="0"/>
              <a:t>PMTs</a:t>
            </a:r>
            <a:endParaRPr lang="en-US" dirty="0"/>
          </a:p>
        </p:txBody>
      </p:sp>
      <p:pic>
        <p:nvPicPr>
          <p:cNvPr id="4" name="Content Placeholder 3" descr="1.7GeV_PMTpos_x.gif"/>
          <p:cNvPicPr>
            <a:picLocks noGrp="1" noChangeAspect="1"/>
          </p:cNvPicPr>
          <p:nvPr>
            <p:ph idx="1"/>
          </p:nvPr>
        </p:nvPicPr>
        <p:blipFill>
          <a:blip r:embed="rId2"/>
          <a:srcRect l="-9563" r="-9563"/>
          <a:stretch>
            <a:fillRect/>
          </a:stretch>
        </p:blipFill>
        <p:spPr>
          <a:xfrm>
            <a:off x="-609600" y="1066801"/>
            <a:ext cx="6373537" cy="3505200"/>
          </a:xfrm>
        </p:spPr>
      </p:pic>
      <p:pic>
        <p:nvPicPr>
          <p:cNvPr id="5" name="Picture 4" descr="1.7GeV_PMTpos_y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2796776"/>
            <a:ext cx="4800600" cy="4061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5029200"/>
            <a:ext cx="27241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Horizontal width ΔX=20 cm</a:t>
            </a:r>
          </a:p>
          <a:p>
            <a:r>
              <a:rPr lang="en-US" dirty="0" smtClean="0"/>
              <a:t>Vertical height </a:t>
            </a:r>
            <a:r>
              <a:rPr lang="en-US" dirty="0" smtClean="0"/>
              <a:t>Δ</a:t>
            </a:r>
            <a:r>
              <a:rPr lang="en-US" dirty="0" smtClean="0"/>
              <a:t>Y=140 cm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HERMES RICH.  2,000 PMT array</a:t>
            </a:r>
            <a:endParaRPr lang="en-US" dirty="0"/>
          </a:p>
        </p:txBody>
      </p:sp>
      <p:pic>
        <p:nvPicPr>
          <p:cNvPr id="4" name="Content Placeholder 3" descr="rich3_labeled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6065" r="-6065"/>
              <a:stretch>
                <a:fillRect/>
              </a:stretch>
            </p:blipFill>
          </mc:Choice>
          <mc:Fallback>
            <p:blipFill>
              <a:blip r:embed="rId3"/>
              <a:srcRect l="-6065" r="-6065"/>
              <a:stretch>
                <a:fillRect/>
              </a:stretch>
            </p:blipFill>
          </mc:Fallback>
        </mc:AlternateContent>
        <p:spPr/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PMT’s</a:t>
            </a:r>
            <a:endParaRPr lang="en-US" dirty="0"/>
          </a:p>
        </p:txBody>
      </p:sp>
      <p:pic>
        <p:nvPicPr>
          <p:cNvPr id="4" name="Content Placeholder 3" descr="PMT_pic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Proposed detector</a:t>
            </a:r>
            <a:endParaRPr lang="en-US" dirty="0"/>
          </a:p>
        </p:txBody>
      </p:sp>
      <p:pic>
        <p:nvPicPr>
          <p:cNvPr id="4" name="Content Placeholder 3" descr="azimuthalview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2801" r="-12801"/>
          <a:stretch>
            <a:fillRect/>
          </a:stretch>
        </p:blipFill>
        <p:spPr>
          <a:xfrm>
            <a:off x="2576689" y="2057400"/>
            <a:ext cx="7343422" cy="4038600"/>
          </a:xfrm>
        </p:spPr>
      </p:pic>
      <p:pic>
        <p:nvPicPr>
          <p:cNvPr id="5" name="Content Placeholder 3" descr="topview.jpg"/>
          <p:cNvPicPr>
            <a:picLocks noChangeAspect="1"/>
          </p:cNvPicPr>
          <p:nvPr/>
        </p:nvPicPr>
        <p:blipFill>
          <a:blip r:embed="rId3"/>
          <a:srcRect l="-108741" r="-108741"/>
          <a:stretch>
            <a:fillRect/>
          </a:stretch>
        </p:blipFill>
        <p:spPr>
          <a:xfrm>
            <a:off x="-3352800" y="1143000"/>
            <a:ext cx="9615152" cy="52879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6430963"/>
            <a:ext cx="1034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View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15004" y="6246297"/>
            <a:ext cx="1094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Side View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535</Words>
  <Application>Microsoft Macintosh PowerPoint</Application>
  <PresentationFormat>On-screen Show (4:3)</PresentationFormat>
  <Paragraphs>84</Paragraphs>
  <Slides>20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Slide 1</vt:lpstr>
      <vt:lpstr>Slide 2</vt:lpstr>
      <vt:lpstr>BigBite Spectrometer with Cherenkov at 30 deg</vt:lpstr>
      <vt:lpstr>Update on Simulation</vt:lpstr>
      <vt:lpstr>Cherenkov Ring</vt:lpstr>
      <vt:lpstr>X and Y hit positions at PMTs</vt:lpstr>
      <vt:lpstr>HERMES RICH.  2,000 PMT array</vt:lpstr>
      <vt:lpstr>PMT’s</vt:lpstr>
      <vt:lpstr>Proposed detector</vt:lpstr>
      <vt:lpstr>Number of photon hits per PMT</vt:lpstr>
      <vt:lpstr>PMT’s fired per event about 15-16</vt:lpstr>
      <vt:lpstr>Expected number of p.e.’s per tube</vt:lpstr>
      <vt:lpstr>Update on Prototype Detector</vt:lpstr>
      <vt:lpstr>Prototype PMT array</vt:lpstr>
      <vt:lpstr>Prototype PMT array</vt:lpstr>
      <vt:lpstr>Prototype Detector</vt:lpstr>
      <vt:lpstr>Prototype Detector and Electronics in Hall A—Bo Zhao, W&amp;M</vt:lpstr>
      <vt:lpstr>Raw Data from CODA/VME System</vt:lpstr>
      <vt:lpstr>Update on Design</vt:lpstr>
      <vt:lpstr>Transversity kinematics</vt:lpstr>
    </vt:vector>
  </TitlesOfParts>
  <Company>College of William and Mary</Company>
  <LinksUpToDate>false</LinksUpToDate>
  <SharedDoc>false</SharedDoc>
  <HyperlinksChanged>false</HyperlinksChanged>
  <AppVersion>12.0258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Todd Averett</dc:creator>
  <cp:lastModifiedBy>Todd Averett</cp:lastModifiedBy>
  <cp:revision>34</cp:revision>
  <cp:lastPrinted>2011-06-10T16:02:18Z</cp:lastPrinted>
  <dcterms:created xsi:type="dcterms:W3CDTF">2011-06-10T12:14:22Z</dcterms:created>
  <dcterms:modified xsi:type="dcterms:W3CDTF">2011-06-10T17:05:14Z</dcterms:modified>
</cp:coreProperties>
</file>