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56" r:id="rId3"/>
    <p:sldId id="257" r:id="rId4"/>
    <p:sldId id="258" r:id="rId5"/>
    <p:sldId id="272" r:id="rId6"/>
    <p:sldId id="270" r:id="rId7"/>
    <p:sldId id="269" r:id="rId8"/>
    <p:sldId id="264" r:id="rId9"/>
    <p:sldId id="263" r:id="rId10"/>
    <p:sldId id="268" r:id="rId11"/>
    <p:sldId id="260" r:id="rId12"/>
    <p:sldId id="267" r:id="rId13"/>
    <p:sldId id="259" r:id="rId14"/>
    <p:sldId id="261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har char="-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har char="-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har char="-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har char="-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har char="-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824" autoAdjust="0"/>
    <p:restoredTop sz="94660"/>
  </p:normalViewPr>
  <p:slideViewPr>
    <p:cSldViewPr snapToObjects="1">
      <p:cViewPr>
        <p:scale>
          <a:sx n="100" d="100"/>
          <a:sy n="100" d="100"/>
        </p:scale>
        <p:origin x="-122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E7CF3D82-DD42-47A8-8D36-EC7FD4D55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4C9B-3080-48BA-AAD3-DA3BF4BEF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5EFE-EF48-4E69-9723-AD9F29D94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8725-4A97-46C9-9600-E948DB5C2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F812-4433-4604-837D-B26693A82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B504-43C4-4B5A-AA22-9EE8BE625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09BC6-1E57-465E-B678-36C648FA3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74921-3B44-4842-9FBD-0054F3BE2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79DCC-1FC9-4FF4-8EDD-2D811272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8038-6168-4504-BC04-62685C495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8FE11-A542-4726-870C-9BAC140DA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D32A-E67E-47DF-AAA1-9AA0722D9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DAB04-4217-4E1E-9639-A50AE8749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53C5C-CCE0-42BC-9F9F-E88F6177C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1D2B-364E-47A8-97B4-CCE7C347C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FEFE-0BF0-4B14-AE6F-68092AA1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3E939-AD69-4BCD-98F7-780B3097E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8CFE-B963-4255-A7C3-475CD1675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5F055-769C-41CB-BC55-CD736AC8F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D604E-C1E0-4DA8-8F68-0D19AA19B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8ED7D-497F-405E-B13B-8009D2CAF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2447C-AD7C-4B97-B4B1-AC3C8539B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2458-D5CB-40BE-AEBB-81565178E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A749E-5225-451B-96B8-237AF3B1B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A05B1-CDBA-4F82-9A4C-AF177AEA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221" name="Picture 11" descr="JLab_logo_white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286500"/>
            <a:ext cx="1828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2" descr="Official DOE Seal in blue, green, and gold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010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4" descr="JSA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48675" y="6389688"/>
            <a:ext cx="6953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>
                <a:latin typeface="+mn-lt"/>
              </a:defRPr>
            </a:lvl1pPr>
          </a:lstStyle>
          <a:p>
            <a:pPr>
              <a:defRPr/>
            </a:pPr>
            <a:fld id="{D15D77B0-6905-422A-BAEB-0470F6C7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>
                <a:latin typeface="Times" pitchFamily="18" charset="0"/>
              </a:defRPr>
            </a:lvl1pPr>
          </a:lstStyle>
          <a:p>
            <a:pPr>
              <a:defRPr/>
            </a:pPr>
            <a:fld id="{1BFA92CC-E532-4268-B705-AF3E60674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Hall A DAQ status</a:t>
            </a:r>
            <a:br>
              <a:rPr lang="en-US" sz="3200" dirty="0" smtClean="0"/>
            </a:br>
            <a:r>
              <a:rPr lang="en-US" sz="3200" dirty="0" smtClean="0"/>
              <a:t>and upgrade plans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743200"/>
            <a:ext cx="6858000" cy="2286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</a:rPr>
              <a:t>Alexandre</a:t>
            </a:r>
            <a:r>
              <a:rPr lang="en-US" dirty="0" smtClean="0">
                <a:latin typeface="Arial" charset="0"/>
              </a:rPr>
              <a:t> Camsonne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Hall A Jefferson Laboratory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Hall A collaboration meeting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June 10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2011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Tm="1231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SuperBigBite</a:t>
            </a:r>
            <a:endParaRPr lang="en-US" dirty="0" smtClean="0"/>
          </a:p>
          <a:p>
            <a:pPr lvl="1"/>
            <a:r>
              <a:rPr lang="en-US" dirty="0" smtClean="0"/>
              <a:t>GEM </a:t>
            </a:r>
          </a:p>
          <a:p>
            <a:pPr lvl="1"/>
            <a:r>
              <a:rPr lang="en-US" dirty="0" err="1" smtClean="0"/>
              <a:t>Fastbus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DVCS</a:t>
            </a:r>
          </a:p>
          <a:p>
            <a:pPr lvl="1"/>
            <a:r>
              <a:rPr lang="en-US" dirty="0" smtClean="0"/>
              <a:t>Calorimeter</a:t>
            </a:r>
          </a:p>
          <a:p>
            <a:pPr lvl="1"/>
            <a:r>
              <a:rPr lang="en-US" dirty="0" smtClean="0"/>
              <a:t>Analog sampling electronics</a:t>
            </a:r>
            <a:endParaRPr lang="en-US" dirty="0" smtClean="0"/>
          </a:p>
          <a:p>
            <a:r>
              <a:rPr lang="en-US" dirty="0" err="1" smtClean="0"/>
              <a:t>SoLID</a:t>
            </a:r>
            <a:endParaRPr lang="en-US" dirty="0" smtClean="0"/>
          </a:p>
          <a:p>
            <a:pPr lvl="1"/>
            <a:r>
              <a:rPr lang="en-US" dirty="0" smtClean="0"/>
              <a:t>Fully pipelined electronics</a:t>
            </a:r>
          </a:p>
          <a:p>
            <a:pPr lvl="1"/>
            <a:r>
              <a:rPr lang="en-US" dirty="0" smtClean="0"/>
              <a:t>L3 Farm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</a:t>
            </a:r>
            <a:r>
              <a:rPr lang="en-US" dirty="0" smtClean="0"/>
              <a:t>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readout of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No dead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/>
              <a:t>Fully digital logic</a:t>
            </a:r>
          </a:p>
          <a:p>
            <a:pPr lvl="1"/>
            <a:r>
              <a:rPr lang="en-US" dirty="0" smtClean="0"/>
              <a:t>Digital sum and trigger generation </a:t>
            </a:r>
            <a:r>
              <a:rPr lang="en-US" dirty="0" smtClean="0"/>
              <a:t>for calorimeter / </a:t>
            </a:r>
            <a:r>
              <a:rPr lang="en-US" dirty="0" err="1" smtClean="0"/>
              <a:t>scintillators</a:t>
            </a:r>
            <a:endParaRPr lang="en-US" dirty="0" smtClean="0"/>
          </a:p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 need fully </a:t>
            </a:r>
            <a:r>
              <a:rPr lang="en-US" dirty="0" err="1" smtClean="0"/>
              <a:t>pilelined</a:t>
            </a:r>
            <a:r>
              <a:rPr lang="en-US" dirty="0" smtClean="0"/>
              <a:t> to take full advantage of DAQ</a:t>
            </a:r>
          </a:p>
          <a:p>
            <a:pPr lvl="1"/>
            <a:r>
              <a:rPr lang="en-US" dirty="0" smtClean="0"/>
              <a:t>L1A latency of 2 us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Possibilty</a:t>
            </a:r>
            <a:r>
              <a:rPr lang="en-US" dirty="0" smtClean="0"/>
              <a:t> to use as regular ADC with look back in time </a:t>
            </a:r>
          </a:p>
          <a:p>
            <a:pPr>
              <a:buNone/>
            </a:pPr>
            <a:r>
              <a:rPr lang="en-US" dirty="0" smtClean="0"/>
              <a:t>( No more delay lines 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JLAB FADC 250</a:t>
            </a:r>
          </a:p>
          <a:p>
            <a:pPr lvl="1"/>
            <a:r>
              <a:rPr lang="en-US" dirty="0" smtClean="0"/>
              <a:t>Flash ADC 12 bit 250 MHz 16 channels</a:t>
            </a:r>
          </a:p>
          <a:p>
            <a:pPr lvl="1"/>
            <a:r>
              <a:rPr lang="en-US" dirty="0" smtClean="0"/>
              <a:t>VXS option for summing and triggering </a:t>
            </a:r>
            <a:r>
              <a:rPr lang="en-US" dirty="0" smtClean="0"/>
              <a:t>purpose</a:t>
            </a:r>
            <a:endParaRPr lang="en-US" dirty="0" smtClean="0"/>
          </a:p>
          <a:p>
            <a:r>
              <a:rPr lang="en-US" dirty="0" err="1" smtClean="0"/>
              <a:t>Jlab</a:t>
            </a:r>
            <a:r>
              <a:rPr lang="en-US" dirty="0" smtClean="0"/>
              <a:t> F1 TDC</a:t>
            </a:r>
          </a:p>
          <a:p>
            <a:r>
              <a:rPr lang="en-US" dirty="0" smtClean="0"/>
              <a:t>CAEN V1190</a:t>
            </a:r>
          </a:p>
          <a:p>
            <a:r>
              <a:rPr lang="en-US" dirty="0" smtClean="0"/>
              <a:t>CAEN </a:t>
            </a:r>
            <a:r>
              <a:rPr lang="en-US" dirty="0" smtClean="0"/>
              <a:t>V1290</a:t>
            </a:r>
            <a:endParaRPr lang="en-US" dirty="0" smtClean="0"/>
          </a:p>
          <a:p>
            <a:r>
              <a:rPr lang="en-US" dirty="0" smtClean="0"/>
              <a:t>APV25 GEM readout : 40 MHz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DAQ </a:t>
            </a:r>
            <a:r>
              <a:rPr lang="en-US" dirty="0" smtClean="0"/>
              <a:t>group will handle event repacking from the block of events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amount of channels available</a:t>
            </a:r>
          </a:p>
          <a:p>
            <a:endParaRPr lang="en-US" dirty="0" smtClean="0"/>
          </a:p>
          <a:p>
            <a:r>
              <a:rPr lang="en-US" dirty="0" smtClean="0"/>
              <a:t>Will be used for </a:t>
            </a:r>
            <a:r>
              <a:rPr lang="en-US" dirty="0" err="1" smtClean="0"/>
              <a:t>SuperBigBite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Drawback no pipelining/ event blocking </a:t>
            </a:r>
          </a:p>
          <a:p>
            <a:r>
              <a:rPr lang="en-US" dirty="0" smtClean="0"/>
              <a:t>20 Mb/seconds transfer rate</a:t>
            </a:r>
          </a:p>
          <a:p>
            <a:endParaRPr lang="en-US" dirty="0" smtClean="0"/>
          </a:p>
          <a:p>
            <a:r>
              <a:rPr lang="en-US" dirty="0" smtClean="0"/>
              <a:t>Sufficient for low rate experiments</a:t>
            </a:r>
          </a:p>
          <a:p>
            <a:endParaRPr lang="en-US" dirty="0" smtClean="0"/>
          </a:p>
          <a:p>
            <a:r>
              <a:rPr lang="en-US" dirty="0" smtClean="0"/>
              <a:t>Might benefit from new Intel VME CPU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data reduction for </a:t>
            </a:r>
            <a:r>
              <a:rPr lang="en-US" dirty="0" err="1" smtClean="0"/>
              <a:t>SoLID</a:t>
            </a:r>
            <a:r>
              <a:rPr lang="en-US" dirty="0" smtClean="0"/>
              <a:t> maybe SBS</a:t>
            </a:r>
          </a:p>
          <a:p>
            <a:endParaRPr lang="en-US" dirty="0" smtClean="0"/>
          </a:p>
          <a:p>
            <a:r>
              <a:rPr lang="en-US" dirty="0" smtClean="0"/>
              <a:t>Do treatment of event for data reduction : expect factor of 5 reduction of data amount</a:t>
            </a:r>
          </a:p>
          <a:p>
            <a:endParaRPr lang="en-US" dirty="0" smtClean="0"/>
          </a:p>
          <a:p>
            <a:r>
              <a:rPr lang="en-US" dirty="0" smtClean="0"/>
              <a:t>Need to implement test bench</a:t>
            </a:r>
          </a:p>
          <a:p>
            <a:pPr lvl="1"/>
            <a:r>
              <a:rPr lang="en-US" dirty="0" smtClean="0"/>
              <a:t>Choose algorithms : coarse reconstruction, look up table, coincidence between detectors to optimize speed and data reduction</a:t>
            </a:r>
          </a:p>
          <a:p>
            <a:pPr lvl="1"/>
            <a:r>
              <a:rPr lang="en-US" dirty="0" smtClean="0"/>
              <a:t>Determine efficiency and systematical effects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HRS DAQ upgrade ongoing by stage</a:t>
            </a:r>
          </a:p>
          <a:p>
            <a:endParaRPr lang="en-US" dirty="0" smtClean="0"/>
          </a:p>
          <a:p>
            <a:r>
              <a:rPr lang="en-US" dirty="0" smtClean="0"/>
              <a:t>Support legacy electronics while allowing fully pipelined </a:t>
            </a:r>
            <a:r>
              <a:rPr lang="en-US" dirty="0" smtClean="0"/>
              <a:t>operation</a:t>
            </a:r>
          </a:p>
          <a:p>
            <a:endParaRPr lang="en-US" dirty="0" smtClean="0"/>
          </a:p>
          <a:p>
            <a:r>
              <a:rPr lang="en-US" dirty="0" smtClean="0"/>
              <a:t>New electronics being tested in different setups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Availability of 100 </a:t>
            </a:r>
            <a:r>
              <a:rPr lang="en-US" dirty="0" smtClean="0"/>
              <a:t>KHz rate capabilities for </a:t>
            </a:r>
            <a:r>
              <a:rPr lang="en-US" dirty="0" smtClean="0"/>
              <a:t>future </a:t>
            </a:r>
            <a:r>
              <a:rPr lang="en-US" dirty="0" smtClean="0"/>
              <a:t>experiments</a:t>
            </a:r>
          </a:p>
          <a:p>
            <a:endParaRPr lang="en-US" dirty="0" smtClean="0"/>
          </a:p>
          <a:p>
            <a:r>
              <a:rPr lang="en-US" dirty="0" smtClean="0"/>
              <a:t>HRS upgrade </a:t>
            </a:r>
            <a:r>
              <a:rPr lang="en-US" dirty="0" smtClean="0"/>
              <a:t>is building block</a:t>
            </a:r>
            <a:r>
              <a:rPr lang="en-US" dirty="0" smtClean="0"/>
              <a:t> </a:t>
            </a:r>
            <a:r>
              <a:rPr lang="en-US" dirty="0" smtClean="0"/>
              <a:t>of DAQ for future large experiment SBS and </a:t>
            </a:r>
            <a:r>
              <a:rPr lang="en-US" dirty="0" err="1" smtClean="0"/>
              <a:t>SoLID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r>
              <a:rPr lang="en-US" dirty="0" smtClean="0"/>
              <a:t>HRS DAQ upgrade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Possible trigger layout</a:t>
            </a:r>
            <a:endParaRPr lang="en-US" dirty="0" smtClean="0"/>
          </a:p>
          <a:p>
            <a:pPr lvl="1"/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Intel VME </a:t>
            </a:r>
            <a:r>
              <a:rPr lang="en-US" dirty="0" smtClean="0"/>
              <a:t>CPU</a:t>
            </a:r>
          </a:p>
          <a:p>
            <a:pPr lvl="1"/>
            <a:r>
              <a:rPr lang="en-US" dirty="0" smtClean="0"/>
              <a:t>CAMAC</a:t>
            </a:r>
            <a:endParaRPr lang="en-US" dirty="0" smtClean="0"/>
          </a:p>
          <a:p>
            <a:r>
              <a:rPr lang="en-US" dirty="0" smtClean="0"/>
              <a:t>Future experiments</a:t>
            </a:r>
          </a:p>
          <a:p>
            <a:pPr lvl="1"/>
            <a:r>
              <a:rPr lang="en-US" dirty="0" smtClean="0"/>
              <a:t>Pipelined electronics</a:t>
            </a:r>
            <a:endParaRPr lang="en-US" dirty="0" smtClean="0"/>
          </a:p>
          <a:p>
            <a:pPr lvl="1"/>
            <a:r>
              <a:rPr lang="en-US" dirty="0" err="1" smtClean="0"/>
              <a:t>Fastbus</a:t>
            </a:r>
            <a:endParaRPr lang="en-US" dirty="0" smtClean="0"/>
          </a:p>
          <a:p>
            <a:pPr lvl="1"/>
            <a:r>
              <a:rPr lang="en-US" dirty="0" smtClean="0"/>
              <a:t>L3 Farm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 DAQ </a:t>
            </a:r>
            <a:r>
              <a:rPr lang="en-US" dirty="0" smtClean="0"/>
              <a:t>upgrade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Upgrade rate capability and </a:t>
            </a:r>
            <a:r>
              <a:rPr lang="en-US" dirty="0" err="1" smtClean="0"/>
              <a:t>deadtime</a:t>
            </a:r>
            <a:r>
              <a:rPr lang="en-US" dirty="0" smtClean="0"/>
              <a:t> : current rate limited to 4 KHz at about 15 % dead 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CAMAC modules obsolete : </a:t>
            </a:r>
            <a:r>
              <a:rPr lang="en-US" dirty="0" smtClean="0"/>
              <a:t>replace</a:t>
            </a:r>
            <a:r>
              <a:rPr lang="en-US" dirty="0" smtClean="0"/>
              <a:t> </a:t>
            </a:r>
            <a:r>
              <a:rPr lang="en-US" dirty="0" smtClean="0"/>
              <a:t>with NIM and VME</a:t>
            </a:r>
          </a:p>
          <a:p>
            <a:endParaRPr lang="en-US" dirty="0" smtClean="0"/>
          </a:p>
          <a:p>
            <a:r>
              <a:rPr lang="en-US" dirty="0" smtClean="0"/>
              <a:t>High resolution TDC 1875 </a:t>
            </a:r>
            <a:r>
              <a:rPr lang="en-US" dirty="0" smtClean="0"/>
              <a:t>replacement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4800600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/>
              <a:t>http://hallaweb.jlab.org/equipment/daq/daq_12gev.pdf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003" y="838200"/>
            <a:ext cx="7091197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trigger </a:t>
            </a:r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2018738" y="2374474"/>
            <a:ext cx="4114800" cy="2971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ent Arrow 16"/>
          <p:cNvSpPr/>
          <p:nvPr/>
        </p:nvSpPr>
        <p:spPr bwMode="auto">
          <a:xfrm>
            <a:off x="799538" y="2222074"/>
            <a:ext cx="4953000" cy="2870200"/>
          </a:xfrm>
          <a:prstGeom prst="ben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438338" y="1079074"/>
            <a:ext cx="2286000" cy="40934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18938" y="1079074"/>
            <a:ext cx="2286000" cy="40934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818963" y="1269574"/>
            <a:ext cx="1933575" cy="8617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</p:txBody>
      </p:sp>
      <p:sp>
        <p:nvSpPr>
          <p:cNvPr id="27" name="Rectangle 26"/>
          <p:cNvSpPr/>
          <p:nvPr/>
        </p:nvSpPr>
        <p:spPr bwMode="auto">
          <a:xfrm>
            <a:off x="3818963" y="2252851"/>
            <a:ext cx="1933575" cy="8617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</p:txBody>
      </p:sp>
      <p:sp>
        <p:nvSpPr>
          <p:cNvPr id="28" name="Rectangle 27"/>
          <p:cNvSpPr/>
          <p:nvPr/>
        </p:nvSpPr>
        <p:spPr bwMode="auto">
          <a:xfrm>
            <a:off x="3818963" y="3205351"/>
            <a:ext cx="1933575" cy="8617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</p:txBody>
      </p:sp>
      <p:sp>
        <p:nvSpPr>
          <p:cNvPr id="29" name="Rectangle 28"/>
          <p:cNvSpPr/>
          <p:nvPr/>
        </p:nvSpPr>
        <p:spPr bwMode="auto">
          <a:xfrm>
            <a:off x="6590738" y="1269574"/>
            <a:ext cx="1933575" cy="8617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</p:txBody>
      </p:sp>
      <p:sp>
        <p:nvSpPr>
          <p:cNvPr id="31" name="Rectangle 30"/>
          <p:cNvSpPr/>
          <p:nvPr/>
        </p:nvSpPr>
        <p:spPr bwMode="auto">
          <a:xfrm>
            <a:off x="6590738" y="2603074"/>
            <a:ext cx="1933575" cy="13234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dirty="0" smtClean="0"/>
              <a:t>+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dirty="0" err="1" smtClean="0"/>
              <a:t>Scalers</a:t>
            </a:r>
            <a:endParaRPr lang="en-US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590738" y="4165174"/>
            <a:ext cx="1933575" cy="8617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818963" y="1269574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VME VXS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818963" y="2262286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VME VXS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18963" y="3205351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NIM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590738" y="128856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NIM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590738" y="416517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NIM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774490" y="1786960"/>
            <a:ext cx="542925" cy="21544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Delay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999938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180913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61888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542863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723838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04813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085788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266763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447738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935" y="3747662"/>
            <a:ext cx="52548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Replace </a:t>
            </a:r>
            <a:br>
              <a:rPr lang="en-US" dirty="0" smtClean="0"/>
            </a:br>
            <a:r>
              <a:rPr lang="en-US" dirty="0" smtClean="0"/>
              <a:t>CAMAC by VME/VXS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Keep usual trigger for</a:t>
            </a:r>
            <a:br>
              <a:rPr lang="en-US" dirty="0" smtClean="0"/>
            </a:br>
            <a:r>
              <a:rPr lang="en-US" dirty="0" smtClean="0"/>
              <a:t>  for compatibility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Split signal to pipelined </a:t>
            </a:r>
            <a:br>
              <a:rPr lang="en-US" dirty="0" smtClean="0"/>
            </a:br>
            <a:r>
              <a:rPr lang="en-US" dirty="0" smtClean="0"/>
              <a:t> electronics for recording and digital trigger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637738" y="166968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S1m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37738" y="271451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S2m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018738" y="3526403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Cerenkov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3818963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999938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180913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361888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542863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723838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904813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85788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266763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47738" y="36054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3237938" y="3746074"/>
            <a:ext cx="581025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2399738" y="1917274"/>
            <a:ext cx="1419225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10800000" flipV="1">
            <a:off x="1028138" y="2070588"/>
            <a:ext cx="609600" cy="53248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2399738" y="2907874"/>
            <a:ext cx="1419225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3818963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999938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180913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361888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542863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723838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904813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085788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266763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447738" y="2652961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3090" y="1974364"/>
            <a:ext cx="1212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To FADC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rot="10800000" flipV="1">
            <a:off x="1028138" y="3101520"/>
            <a:ext cx="609600" cy="53248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93090" y="3005296"/>
            <a:ext cx="1212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To FADC</a:t>
            </a:r>
            <a:endParaRPr lang="en-US" dirty="0"/>
          </a:p>
        </p:txBody>
      </p:sp>
      <p:cxnSp>
        <p:nvCxnSpPr>
          <p:cNvPr id="92" name="Straight Arrow Connector 91"/>
          <p:cNvCxnSpPr/>
          <p:nvPr/>
        </p:nvCxnSpPr>
        <p:spPr bwMode="auto">
          <a:xfrm rot="5400000">
            <a:off x="3285043" y="4771281"/>
            <a:ext cx="1335325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034408" y="4457562"/>
            <a:ext cx="6126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 smtClean="0"/>
              <a:t>To FADC</a:t>
            </a:r>
            <a:endParaRPr lang="en-US" sz="800" dirty="0"/>
          </a:p>
        </p:txBody>
      </p:sp>
      <p:sp>
        <p:nvSpPr>
          <p:cNvPr id="94" name="TextBox 93"/>
          <p:cNvSpPr txBox="1"/>
          <p:nvPr/>
        </p:nvSpPr>
        <p:spPr>
          <a:xfrm rot="5400000">
            <a:off x="3722943" y="3730026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 smtClean="0"/>
              <a:t>AMP</a:t>
            </a:r>
            <a:endParaRPr lang="en-US" sz="800" dirty="0"/>
          </a:p>
        </p:txBody>
      </p:sp>
      <p:sp>
        <p:nvSpPr>
          <p:cNvPr id="95" name="TextBox 94"/>
          <p:cNvSpPr txBox="1"/>
          <p:nvPr/>
        </p:nvSpPr>
        <p:spPr>
          <a:xfrm>
            <a:off x="3974942" y="3725436"/>
            <a:ext cx="2535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 smtClean="0">
                <a:latin typeface="Symbol" pitchFamily="18" charset="2"/>
              </a:rPr>
              <a:t>S</a:t>
            </a:r>
            <a:endParaRPr lang="en-US" sz="800" dirty="0">
              <a:latin typeface="Symbol" pitchFamily="18" charset="2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3774490" y="2801740"/>
            <a:ext cx="542925" cy="21544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Delay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818963" y="1669684"/>
            <a:ext cx="180975" cy="4616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180913" y="1786960"/>
            <a:ext cx="495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800" dirty="0" smtClean="0"/>
              <a:t>Logic</a:t>
            </a:r>
            <a:endParaRPr lang="en-US" sz="8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4542863" y="1793449"/>
            <a:ext cx="542925" cy="21544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Delay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 rot="5400000" flipH="1" flipV="1">
            <a:off x="3853551" y="2250652"/>
            <a:ext cx="644721" cy="28300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Connector 108"/>
          <p:cNvCxnSpPr>
            <a:stCxn id="115" idx="3"/>
          </p:cNvCxnSpPr>
          <p:nvPr/>
        </p:nvCxnSpPr>
        <p:spPr bwMode="auto">
          <a:xfrm>
            <a:off x="5451494" y="1894682"/>
            <a:ext cx="68204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5400000">
            <a:off x="5542209" y="2510191"/>
            <a:ext cx="118265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rot="5400000">
            <a:off x="4673480" y="1321961"/>
            <a:ext cx="942975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956194" y="1786960"/>
            <a:ext cx="495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800" dirty="0" smtClean="0"/>
              <a:t>Logic</a:t>
            </a:r>
            <a:endParaRPr lang="en-US" sz="800" dirty="0"/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6133538" y="3114625"/>
            <a:ext cx="6096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2" name="TextBox 121"/>
          <p:cNvSpPr txBox="1"/>
          <p:nvPr/>
        </p:nvSpPr>
        <p:spPr>
          <a:xfrm rot="5400000">
            <a:off x="5814059" y="2285708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 bwMode="auto">
          <a:xfrm>
            <a:off x="4723838" y="2801740"/>
            <a:ext cx="542925" cy="21544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Delay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4249164" y="2801740"/>
            <a:ext cx="542925" cy="21544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Discr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66763" y="851267"/>
            <a:ext cx="1465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/>
              <a:t>Other HRS trigger</a:t>
            </a:r>
            <a:endParaRPr lang="en-US" sz="1200" dirty="0"/>
          </a:p>
        </p:txBody>
      </p:sp>
      <p:cxnSp>
        <p:nvCxnSpPr>
          <p:cNvPr id="127" name="Straight Arrow Connector 126"/>
          <p:cNvCxnSpPr>
            <a:stCxn id="95" idx="0"/>
            <a:endCxn id="80" idx="2"/>
          </p:cNvCxnSpPr>
          <p:nvPr/>
        </p:nvCxnSpPr>
        <p:spPr bwMode="auto">
          <a:xfrm rot="5400000" flipH="1" flipV="1">
            <a:off x="3971653" y="3244713"/>
            <a:ext cx="610811" cy="3506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>
            <a:endCxn id="124" idx="3"/>
          </p:cNvCxnSpPr>
          <p:nvPr/>
        </p:nvCxnSpPr>
        <p:spPr bwMode="auto">
          <a:xfrm>
            <a:off x="4676213" y="2907874"/>
            <a:ext cx="115876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traight Arrow Connector 130"/>
          <p:cNvCxnSpPr>
            <a:endCxn id="45" idx="2"/>
          </p:cNvCxnSpPr>
          <p:nvPr/>
        </p:nvCxnSpPr>
        <p:spPr bwMode="auto">
          <a:xfrm rot="5400000" flipH="1" flipV="1">
            <a:off x="4774651" y="2312891"/>
            <a:ext cx="583168" cy="2200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Shape 133"/>
          <p:cNvCxnSpPr>
            <a:stCxn id="31" idx="3"/>
          </p:cNvCxnSpPr>
          <p:nvPr/>
        </p:nvCxnSpPr>
        <p:spPr bwMode="auto">
          <a:xfrm>
            <a:off x="8524313" y="3264794"/>
            <a:ext cx="352425" cy="2462480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 rot="5400000">
            <a:off x="7050392" y="4760350"/>
            <a:ext cx="3848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L1A for other arms electronics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49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96200" y="838200"/>
            <a:ext cx="1447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 </a:t>
            </a:r>
            <a:r>
              <a:rPr lang="en-US" dirty="0" err="1" smtClean="0"/>
              <a:t>Raydo’s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Talk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HRS 12 </a:t>
            </a:r>
            <a:r>
              <a:rPr lang="en-US" dirty="0" err="1" smtClean="0"/>
              <a:t>GeV</a:t>
            </a:r>
            <a:r>
              <a:rPr lang="en-US" dirty="0" smtClean="0"/>
              <a:t> Hall A DAQ upgrade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  Milestone				       Planned completion</a:t>
            </a:r>
          </a:p>
          <a:p>
            <a:r>
              <a:rPr lang="en-US" dirty="0" smtClean="0"/>
              <a:t>Test 1190 and 1290 TDCs on HRS				Oct-11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Fastbus</a:t>
            </a:r>
            <a:r>
              <a:rPr lang="en-US" dirty="0" smtClean="0"/>
              <a:t> upgrade with Intel Quad </a:t>
            </a:r>
            <a:r>
              <a:rPr lang="en-US" dirty="0" err="1" smtClean="0"/>
              <a:t>cpus</a:t>
            </a:r>
            <a:r>
              <a:rPr lang="en-US" dirty="0" smtClean="0"/>
              <a:t>			Nov-11</a:t>
            </a:r>
          </a:p>
          <a:p>
            <a:r>
              <a:rPr lang="en-US" dirty="0" smtClean="0"/>
              <a:t>Complete the Design of Test Stand for Pipelined Electronics		Dec-11</a:t>
            </a:r>
          </a:p>
          <a:p>
            <a:r>
              <a:rPr lang="en-US" dirty="0" smtClean="0"/>
              <a:t>Obtain prototype TIR boards, new ROC and EB components for CODA 3	Jan-12</a:t>
            </a:r>
          </a:p>
          <a:p>
            <a:r>
              <a:rPr lang="en-US" dirty="0" smtClean="0"/>
              <a:t>Complete the Design of the Delay Modules (Ben </a:t>
            </a:r>
            <a:r>
              <a:rPr lang="en-US" dirty="0" err="1" smtClean="0"/>
              <a:t>Raydo</a:t>
            </a:r>
            <a:r>
              <a:rPr lang="en-US" dirty="0" smtClean="0"/>
              <a:t>)		Feb-12</a:t>
            </a:r>
          </a:p>
          <a:p>
            <a:r>
              <a:rPr lang="en-US" dirty="0" smtClean="0"/>
              <a:t>Parts for Test Stand Delivered (FADC, TDCs, TIR, etc)		Mar-12</a:t>
            </a:r>
          </a:p>
          <a:p>
            <a:r>
              <a:rPr lang="en-US" dirty="0" smtClean="0"/>
              <a:t>Test of Delay Module Prototype Completed			Apr-12</a:t>
            </a:r>
          </a:p>
          <a:p>
            <a:r>
              <a:rPr lang="en-US" dirty="0" smtClean="0"/>
              <a:t>Initial Testing of Pipelined Electronics, informing final design		May-12</a:t>
            </a:r>
          </a:p>
          <a:p>
            <a:r>
              <a:rPr lang="en-US" dirty="0" smtClean="0"/>
              <a:t>Preliminary Design of DAQ and Trigger				Jun-12</a:t>
            </a:r>
          </a:p>
          <a:p>
            <a:r>
              <a:rPr lang="en-US" dirty="0" smtClean="0"/>
              <a:t>Order Delay Modules and other Trigger Modules			Jul-12</a:t>
            </a:r>
          </a:p>
          <a:p>
            <a:r>
              <a:rPr lang="en-US" dirty="0" smtClean="0"/>
              <a:t>Completed Tests of Pipeline Electronics				Aug-12</a:t>
            </a:r>
          </a:p>
          <a:p>
            <a:r>
              <a:rPr lang="en-US" dirty="0" smtClean="0"/>
              <a:t>Final Design of DAQ and Trigger				Sep-12</a:t>
            </a:r>
          </a:p>
          <a:p>
            <a:r>
              <a:rPr lang="en-US" dirty="0" smtClean="0"/>
              <a:t>Order ADCs and TDCs (at this point, looks like </a:t>
            </a:r>
            <a:r>
              <a:rPr lang="en-US" dirty="0" err="1" smtClean="0"/>
              <a:t>Jlab</a:t>
            </a:r>
            <a:r>
              <a:rPr lang="en-US" dirty="0" smtClean="0"/>
              <a:t> FADC and CAEN 1190)	Oct-12</a:t>
            </a:r>
          </a:p>
          <a:p>
            <a:r>
              <a:rPr lang="en-US" dirty="0" smtClean="0"/>
              <a:t>Order Crate Trigger Supervisor, Subsystem Decision Modules, etc.		Nov-12</a:t>
            </a:r>
          </a:p>
          <a:p>
            <a:r>
              <a:rPr lang="en-US" dirty="0" smtClean="0"/>
              <a:t>Order Fibers and Gigabit Ethernet				Dec-12</a:t>
            </a:r>
          </a:p>
          <a:p>
            <a:r>
              <a:rPr lang="en-US" dirty="0" smtClean="0"/>
              <a:t>All DAQ and Trigger modules delivered				Jan-13</a:t>
            </a:r>
          </a:p>
          <a:p>
            <a:r>
              <a:rPr lang="en-US" dirty="0" smtClean="0"/>
              <a:t>Analysis Software Upgrades Completed (based on Test Stand)		Feb-13</a:t>
            </a:r>
          </a:p>
          <a:p>
            <a:r>
              <a:rPr lang="en-US" dirty="0" smtClean="0"/>
              <a:t>Assembly of Full DAQ System Complete				Mar-13</a:t>
            </a:r>
          </a:p>
          <a:p>
            <a:r>
              <a:rPr lang="en-US" dirty="0" smtClean="0"/>
              <a:t>Preliminary Tests of Full DAQ System				Apr-13</a:t>
            </a:r>
          </a:p>
          <a:p>
            <a:r>
              <a:rPr lang="en-US" dirty="0" smtClean="0"/>
              <a:t>Final Tests of Full DAQ System				May-13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VME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181600"/>
          </a:xfrm>
        </p:spPr>
        <p:txBody>
          <a:bodyPr/>
          <a:lstStyle/>
          <a:p>
            <a:r>
              <a:rPr lang="en-US" dirty="0" smtClean="0"/>
              <a:t>Dual Core CPU </a:t>
            </a:r>
          </a:p>
          <a:p>
            <a:r>
              <a:rPr lang="en-US" dirty="0" smtClean="0"/>
              <a:t>Running Linux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Deploy infrastructure for operating</a:t>
            </a:r>
          </a:p>
          <a:p>
            <a:endParaRPr lang="en-US" dirty="0" smtClean="0"/>
          </a:p>
          <a:p>
            <a:r>
              <a:rPr lang="en-US" dirty="0" smtClean="0"/>
              <a:t>Support from DAQ group : Bryan </a:t>
            </a:r>
            <a:r>
              <a:rPr lang="en-US" dirty="0" err="1" smtClean="0"/>
              <a:t>Moffit</a:t>
            </a:r>
            <a:r>
              <a:rPr lang="en-US" dirty="0" smtClean="0"/>
              <a:t> and David Abbott </a:t>
            </a:r>
            <a:r>
              <a:rPr lang="en-US" dirty="0" err="1" smtClean="0"/>
              <a:t>Fastbus</a:t>
            </a:r>
            <a:r>
              <a:rPr lang="en-US" dirty="0" smtClean="0"/>
              <a:t> library adapted for the new CPU</a:t>
            </a:r>
          </a:p>
          <a:p>
            <a:endParaRPr lang="en-US" dirty="0" smtClean="0"/>
          </a:p>
          <a:p>
            <a:r>
              <a:rPr lang="en-US" dirty="0" smtClean="0"/>
              <a:t>CPUs ordered and will be tested this summer</a:t>
            </a:r>
          </a:p>
          <a:p>
            <a:endParaRPr lang="en-US" dirty="0" smtClean="0"/>
          </a:p>
          <a:p>
            <a:r>
              <a:rPr lang="en-US" dirty="0" smtClean="0"/>
              <a:t>Possible improvement of rate capability by a factor of 2 will be tested for g2p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CAMAC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Lecroy</a:t>
            </a:r>
            <a:r>
              <a:rPr lang="en-US" dirty="0" smtClean="0"/>
              <a:t> 4518 delay module</a:t>
            </a:r>
          </a:p>
          <a:p>
            <a:pPr lvl="1"/>
            <a:r>
              <a:rPr lang="en-US" dirty="0" smtClean="0"/>
              <a:t>Development by </a:t>
            </a:r>
            <a:r>
              <a:rPr lang="en-US" dirty="0" err="1" smtClean="0"/>
              <a:t>Jlab</a:t>
            </a:r>
            <a:r>
              <a:rPr lang="en-US" dirty="0" smtClean="0"/>
              <a:t> electronics group</a:t>
            </a:r>
          </a:p>
          <a:p>
            <a:r>
              <a:rPr lang="en-US" dirty="0" err="1" smtClean="0"/>
              <a:t>Lecroy</a:t>
            </a:r>
            <a:r>
              <a:rPr lang="en-US" dirty="0" smtClean="0"/>
              <a:t> 4413 discriminator</a:t>
            </a:r>
          </a:p>
          <a:p>
            <a:pPr lvl="1"/>
            <a:r>
              <a:rPr lang="en-US" dirty="0" smtClean="0"/>
              <a:t>JLAB VME discriminator available</a:t>
            </a:r>
          </a:p>
          <a:p>
            <a:pPr lvl="2"/>
            <a:r>
              <a:rPr lang="en-US" dirty="0" smtClean="0"/>
              <a:t>16 channels</a:t>
            </a:r>
          </a:p>
          <a:p>
            <a:pPr lvl="2"/>
            <a:r>
              <a:rPr lang="en-US" dirty="0" smtClean="0"/>
              <a:t>2 outputs with two </a:t>
            </a:r>
            <a:r>
              <a:rPr lang="en-US" dirty="0" smtClean="0"/>
              <a:t>different thresholds</a:t>
            </a:r>
            <a:endParaRPr lang="en-US" dirty="0" smtClean="0"/>
          </a:p>
          <a:p>
            <a:pPr lvl="2"/>
            <a:r>
              <a:rPr lang="en-US" dirty="0" smtClean="0"/>
              <a:t>Or output</a:t>
            </a:r>
          </a:p>
          <a:p>
            <a:pPr lvl="2"/>
            <a:r>
              <a:rPr lang="en-US" dirty="0" smtClean="0"/>
              <a:t>Possibility to implement logic</a:t>
            </a:r>
          </a:p>
          <a:p>
            <a:r>
              <a:rPr lang="en-US" dirty="0" smtClean="0"/>
              <a:t>MLU 2373</a:t>
            </a:r>
          </a:p>
          <a:p>
            <a:pPr lvl="1"/>
            <a:r>
              <a:rPr lang="en-US" dirty="0" smtClean="0"/>
              <a:t>CAEN V1495 : multipurpose FPGA logic module</a:t>
            </a:r>
          </a:p>
          <a:p>
            <a:pPr lvl="1"/>
            <a:r>
              <a:rPr lang="en-US" dirty="0" smtClean="0"/>
              <a:t>very versatile logic but need to be careful for accurate timing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Hall A Collaboration Meeting                June 10th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EDAB04-4217-4E1E-9639-A50AE87492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-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-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-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3304</TotalTime>
  <Words>597</Words>
  <Application>Microsoft Office PowerPoint</Application>
  <PresentationFormat>On-screen Show (4:3)</PresentationFormat>
  <Paragraphs>208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Custom Design</vt:lpstr>
      <vt:lpstr>Hall A DAQ status and upgrade plans</vt:lpstr>
      <vt:lpstr>Outline</vt:lpstr>
      <vt:lpstr>HRS DAQ upgrade motivations</vt:lpstr>
      <vt:lpstr>Current HRS</vt:lpstr>
      <vt:lpstr>Possible trigger layout</vt:lpstr>
      <vt:lpstr>Slide 6</vt:lpstr>
      <vt:lpstr>HRS 12 GeV Hall A DAQ upgrade milestones</vt:lpstr>
      <vt:lpstr>Intel VME CPUs</vt:lpstr>
      <vt:lpstr>CAMAC replacement</vt:lpstr>
      <vt:lpstr>Future experiments</vt:lpstr>
      <vt:lpstr>Pipelined electronics</vt:lpstr>
      <vt:lpstr>Pipelined electronics</vt:lpstr>
      <vt:lpstr>Fastbus</vt:lpstr>
      <vt:lpstr>L3 Farm</vt:lpstr>
      <vt:lpstr>Summary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Shannan Kyte</dc:creator>
  <cp:lastModifiedBy>Alexandre Camsonne</cp:lastModifiedBy>
  <cp:revision>230</cp:revision>
  <dcterms:created xsi:type="dcterms:W3CDTF">2006-10-20T18:40:43Z</dcterms:created>
  <dcterms:modified xsi:type="dcterms:W3CDTF">2011-06-10T10:24:50Z</dcterms:modified>
</cp:coreProperties>
</file>