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4"/>
  </p:notesMasterIdLst>
  <p:sldIdLst>
    <p:sldId id="256" r:id="rId2"/>
    <p:sldId id="311" r:id="rId3"/>
    <p:sldId id="312" r:id="rId4"/>
    <p:sldId id="315" r:id="rId5"/>
    <p:sldId id="349" r:id="rId6"/>
    <p:sldId id="350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25" r:id="rId18"/>
    <p:sldId id="352" r:id="rId19"/>
    <p:sldId id="338" r:id="rId20"/>
    <p:sldId id="339" r:id="rId21"/>
    <p:sldId id="298" r:id="rId22"/>
    <p:sldId id="367" r:id="rId23"/>
    <p:sldId id="363" r:id="rId24"/>
    <p:sldId id="365" r:id="rId25"/>
    <p:sldId id="360" r:id="rId26"/>
    <p:sldId id="366" r:id="rId27"/>
    <p:sldId id="361" r:id="rId28"/>
    <p:sldId id="368" r:id="rId29"/>
    <p:sldId id="362" r:id="rId30"/>
    <p:sldId id="369" r:id="rId31"/>
    <p:sldId id="370" r:id="rId32"/>
    <p:sldId id="371" r:id="rId33"/>
    <p:sldId id="372" r:id="rId34"/>
    <p:sldId id="373" r:id="rId35"/>
    <p:sldId id="374" r:id="rId36"/>
    <p:sldId id="376" r:id="rId37"/>
    <p:sldId id="340" r:id="rId38"/>
    <p:sldId id="342" r:id="rId39"/>
    <p:sldId id="341" r:id="rId40"/>
    <p:sldId id="343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51" r:id="rId49"/>
    <p:sldId id="300" r:id="rId50"/>
    <p:sldId id="294" r:id="rId51"/>
    <p:sldId id="297" r:id="rId52"/>
    <p:sldId id="299" r:id="rId53"/>
  </p:sldIdLst>
  <p:sldSz cx="9144000" cy="6858000" type="screen4x3"/>
  <p:notesSz cx="6858000" cy="9144000"/>
  <p:embeddedFontLst>
    <p:embeddedFont>
      <p:font typeface="Calibri" pitchFamily="34" charset="0"/>
      <p:regular r:id="rId55"/>
      <p:bold r:id="rId56"/>
      <p:italic r:id="rId57"/>
      <p:boldItalic r:id="rId58"/>
    </p:embeddedFont>
    <p:embeddedFont>
      <p:font typeface="Times" pitchFamily="18" charset="0"/>
      <p:regular r:id="rId59"/>
      <p:bold r:id="rId60"/>
      <p:italic r:id="rId61"/>
      <p:boldItalic r:id="rId62"/>
    </p:embeddedFont>
    <p:embeddedFont>
      <p:font typeface="Comic Sans MS" pitchFamily="66" charset="0"/>
      <p:regular r:id="rId63"/>
      <p:bold r:id="rId64"/>
    </p:embeddedFont>
    <p:embeddedFont>
      <p:font typeface="Algerian" pitchFamily="82" charset="0"/>
      <p:regular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6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C9D35-34FC-4395-A43A-1EE59F591F4D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FCE4C-735D-42A2-A4EB-1A819801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FCE4C-735D-42A2-A4EB-1A819801A85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r>
              <a:rPr lang="en-US" sz="1600" dirty="0" smtClean="0"/>
              <a:t>The main feature</a:t>
            </a:r>
            <a:r>
              <a:rPr lang="en-US" sz="1600" baseline="0" dirty="0" smtClean="0"/>
              <a:t> of </a:t>
            </a:r>
            <a:r>
              <a:rPr lang="en-US" sz="1600" baseline="0" dirty="0" err="1" smtClean="0"/>
              <a:t>gemc</a:t>
            </a:r>
            <a:r>
              <a:rPr lang="en-US" sz="1600" baseline="0" dirty="0" smtClean="0"/>
              <a:t> is the ability to read, as input:</a:t>
            </a:r>
            <a:endParaRPr lang="en-US" sz="1600" dirty="0" smtClean="0"/>
          </a:p>
          <a:p>
            <a:pPr marL="228600" indent="-228600" eaLnBrk="1" hangingPunct="1">
              <a:spcBef>
                <a:spcPct val="0"/>
              </a:spcBef>
            </a:pPr>
            <a:endParaRPr lang="en-US" sz="1600" dirty="0" smtClean="0"/>
          </a:p>
          <a:p>
            <a:pPr marL="228600" indent="-228600" eaLnBrk="1" hangingPunct="1">
              <a:spcBef>
                <a:spcPct val="0"/>
              </a:spcBef>
            </a:pPr>
            <a:endParaRPr lang="en-US" sz="1600" dirty="0" smtClean="0"/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600" dirty="0" smtClean="0"/>
              <a:t>The </a:t>
            </a:r>
            <a:r>
              <a:rPr lang="en-US" sz="1600" dirty="0"/>
              <a:t>software being developed in the framework of these objectives is called </a:t>
            </a:r>
            <a:r>
              <a:rPr lang="en-US" sz="1600" dirty="0" err="1"/>
              <a:t>gemc</a:t>
            </a:r>
            <a:endParaRPr lang="en-US" sz="1600" dirty="0"/>
          </a:p>
          <a:p>
            <a:pPr marL="228600" indent="-228600" eaLnBrk="1" hangingPunct="1">
              <a:spcBef>
                <a:spcPct val="0"/>
              </a:spcBef>
              <a:buFontTx/>
              <a:buAutoNum type="arabicParenR"/>
            </a:pPr>
            <a:endParaRPr lang="en-US" sz="1600" dirty="0"/>
          </a:p>
          <a:p>
            <a:pPr marL="228600" indent="-228600" eaLnBrk="1" hangingPunct="1">
              <a:spcBef>
                <a:spcPct val="0"/>
              </a:spcBef>
              <a:buFontTx/>
              <a:buAutoNum type="arabicParenR"/>
            </a:pPr>
            <a:r>
              <a:rPr lang="en-US" sz="1600" dirty="0"/>
              <a:t>Well defined objects to not only to compartmentalize software, but also  big advantage: once code is debugged for one object, we’re done. Example: detector objects.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arenR"/>
            </a:pPr>
            <a:r>
              <a:rPr lang="en-US" sz="1600" dirty="0"/>
              <a:t> Change geometry w/o accessing or even knowing the code. 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arenR"/>
            </a:pPr>
            <a:r>
              <a:rPr lang="en-US" sz="1600" dirty="0"/>
              <a:t>  Processes are like “</a:t>
            </a:r>
            <a:r>
              <a:rPr lang="en-US" sz="1600" dirty="0" err="1"/>
              <a:t>plugins</a:t>
            </a:r>
            <a:r>
              <a:rPr lang="en-US" sz="1600" dirty="0"/>
              <a:t>”:  external and easily maintainable pieces of code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arenR"/>
            </a:pPr>
            <a:r>
              <a:rPr lang="en-US" sz="1600" dirty="0"/>
              <a:t>I/O formats are </a:t>
            </a:r>
            <a:r>
              <a:rPr lang="en-US" sz="1600" dirty="0" err="1"/>
              <a:t>plugins</a:t>
            </a:r>
            <a:r>
              <a:rPr lang="en-US" sz="1600" dirty="0"/>
              <a:t> as well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arenR"/>
            </a:pPr>
            <a:endParaRPr lang="en-US" sz="1600" dirty="0"/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600" dirty="0"/>
              <a:t>Adding, removing </a:t>
            </a:r>
            <a:r>
              <a:rPr lang="en-US" sz="1600" dirty="0" err="1"/>
              <a:t>plugins</a:t>
            </a:r>
            <a:r>
              <a:rPr lang="en-US" sz="1600" dirty="0"/>
              <a:t> is very easy</a:t>
            </a:r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" pitchFamily="27" charset="0"/>
              </a:rPr>
              <a:t>M. Ungaro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400" dirty="0"/>
              <a:t>Factory method is a plug-in type approach.</a:t>
            </a:r>
          </a:p>
          <a:p>
            <a:endParaRPr lang="en-US" sz="1400" dirty="0"/>
          </a:p>
          <a:p>
            <a:r>
              <a:rPr lang="en-US" sz="1400" dirty="0"/>
              <a:t>A template is made for all hit routines.  It’s </a:t>
            </a:r>
            <a:r>
              <a:rPr lang="en-US" sz="1400" dirty="0" err="1"/>
              <a:t>c</a:t>
            </a:r>
            <a:r>
              <a:rPr lang="en-US" sz="1400" dirty="0"/>
              <a:t>++ so called virtual class with pure virtual methods.</a:t>
            </a:r>
          </a:p>
          <a:p>
            <a:r>
              <a:rPr lang="en-US" sz="1400" dirty="0"/>
              <a:t>This is the empty box you see here.</a:t>
            </a:r>
          </a:p>
          <a:p>
            <a:endParaRPr lang="en-US" sz="1400" dirty="0"/>
          </a:p>
          <a:p>
            <a:r>
              <a:rPr lang="en-US" sz="1400" dirty="0"/>
              <a:t>The advantage of this is that the I/O to the code is already taken care of, so the routines are stand alone code (i.e. plug-in) with fixed input and  dynamic output.</a:t>
            </a:r>
          </a:p>
          <a:p>
            <a:endParaRPr lang="en-US" sz="1400" dirty="0"/>
          </a:p>
          <a:p>
            <a:r>
              <a:rPr lang="en-US" sz="1400" dirty="0"/>
              <a:t>Programmers don’t have to look in the code for anything, just worry on how to process  and digitized the hit based on position, energy, timing, etc of each step.</a:t>
            </a:r>
          </a:p>
          <a:p>
            <a:endParaRPr lang="en-US" sz="1400" dirty="0"/>
          </a:p>
          <a:p>
            <a:r>
              <a:rPr lang="en-US" sz="1400" dirty="0"/>
              <a:t>They just have to “fill the box”</a:t>
            </a:r>
          </a:p>
        </p:txBody>
      </p:sp>
      <p:sp>
        <p:nvSpPr>
          <p:cNvPr id="6963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" charset="0"/>
              </a:rPr>
              <a:t>M. Ungaro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9F22-5145-41F9-BFC6-4E18681BA9A6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EA81-5E05-4BE0-B2B0-FCFE357055BC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5536-006A-446F-AC5F-B54225D8791F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5122-5C96-4AEB-8E33-AF9B7381919C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0BE9-BE05-4444-8959-17B283DC1662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8406-2CD8-4C9B-BBE5-12E89B9B5B5C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94A7-4089-4984-B105-BDFEBFCA09B1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930B-B7A9-468E-9EE5-EAEEA65B8643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E84E-74BC-4F48-81EE-9F84027C30F7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59C7-F16A-4D0A-801B-EF9528EA53B2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A9D-2F9F-4A0F-9AC8-916F75A65725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D15C-A5A6-4D34-92E7-8E0595D3F78D}" type="datetime1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allaweb.jlab.org/" TargetMode="External"/><Relationship Id="rId4" Type="http://schemas.openxmlformats.org/officeDocument/2006/relationships/hyperlink" Target="http://gemc.jlab.org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Halla12_software@jlab.or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hallaweb.jlab.org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US" sz="7000" dirty="0" err="1" smtClean="0">
                <a:solidFill>
                  <a:srgbClr val="FF0000"/>
                </a:solidFill>
              </a:rPr>
              <a:t>SoLID</a:t>
            </a:r>
            <a:r>
              <a:rPr lang="en-US" sz="7000" dirty="0" smtClean="0">
                <a:solidFill>
                  <a:srgbClr val="FF0000"/>
                </a:solidFill>
              </a:rPr>
              <a:t> Simulation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2667000"/>
          </a:xfrm>
        </p:spPr>
        <p:txBody>
          <a:bodyPr>
            <a:normAutofit/>
          </a:bodyPr>
          <a:lstStyle/>
          <a:p>
            <a:r>
              <a:rPr lang="en-US" i="1" dirty="0" err="1" smtClean="0">
                <a:solidFill>
                  <a:schemeClr val="tx1"/>
                </a:solidFill>
              </a:rPr>
              <a:t>Zhiwen</a:t>
            </a:r>
            <a:r>
              <a:rPr lang="en-US" i="1" dirty="0" smtClean="0">
                <a:solidFill>
                  <a:schemeClr val="tx1"/>
                </a:solidFill>
              </a:rPr>
              <a:t> Zhao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UVa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Hall A Collaboration Meeting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2011/6/10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2" descr="J:\talk\UVA_Rotunda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181600"/>
            <a:ext cx="1577872" cy="1600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6400800"/>
            <a:ext cx="1428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5304472"/>
            <a:ext cx="3867469" cy="14773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 Introduction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Simulation framework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Simulation study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EC, large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Z:\work_doc\solid\BaBar_SIDIS_ec_largea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3433" y="0"/>
            <a:ext cx="277056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SIDIS with </a:t>
            </a:r>
            <a:r>
              <a:rPr lang="en-US" sz="2000" dirty="0" err="1" smtClean="0"/>
              <a:t>BaBar</a:t>
            </a:r>
            <a:r>
              <a:rPr lang="en-US" sz="2000" dirty="0" smtClean="0"/>
              <a:t> Magnet</a:t>
            </a:r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>
            <a:off x="4038600" y="1066800"/>
            <a:ext cx="274320" cy="228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Z:\work_doc\solid\BaBar_SIDIS_absorb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3433" y="0"/>
            <a:ext cx="277056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SIDIS with </a:t>
            </a:r>
            <a:r>
              <a:rPr lang="en-US" sz="2000" dirty="0" err="1" smtClean="0"/>
              <a:t>BaBar</a:t>
            </a:r>
            <a:r>
              <a:rPr lang="en-US" sz="2000" dirty="0" smtClean="0"/>
              <a:t> Magnet</a:t>
            </a:r>
            <a:endParaRPr lang="en-US" sz="2000" dirty="0"/>
          </a:p>
        </p:txBody>
      </p:sp>
      <p:sp>
        <p:nvSpPr>
          <p:cNvPr id="7" name="Down Arrow 6"/>
          <p:cNvSpPr/>
          <p:nvPr/>
        </p:nvSpPr>
        <p:spPr>
          <a:xfrm>
            <a:off x="4572000" y="1066800"/>
            <a:ext cx="274320" cy="228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Cherenkov, light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Z:\work_doc\solid\BaBar_SIDIS_cherenkov_lightg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3433" y="0"/>
            <a:ext cx="277056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SIDIS with </a:t>
            </a:r>
            <a:r>
              <a:rPr lang="en-US" sz="2000" dirty="0" err="1" smtClean="0"/>
              <a:t>BaBar</a:t>
            </a:r>
            <a:r>
              <a:rPr lang="en-US" sz="2000" dirty="0" smtClean="0"/>
              <a:t> Magnet</a:t>
            </a:r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>
            <a:off x="5791200" y="1143000"/>
            <a:ext cx="27432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Scintillator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Z:\work_doc\solid\BaBar_SIDIS_s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3433" y="0"/>
            <a:ext cx="277056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SIDIS with </a:t>
            </a:r>
            <a:r>
              <a:rPr lang="en-US" sz="2000" dirty="0" err="1" smtClean="0"/>
              <a:t>BaBar</a:t>
            </a:r>
            <a:r>
              <a:rPr lang="en-US" sz="2000" dirty="0" smtClean="0"/>
              <a:t> Magnet</a:t>
            </a:r>
            <a:endParaRPr lang="en-US" sz="2000" dirty="0"/>
          </a:p>
        </p:txBody>
      </p:sp>
      <p:sp>
        <p:nvSpPr>
          <p:cNvPr id="7" name="Down Arrow 6"/>
          <p:cNvSpPr/>
          <p:nvPr/>
        </p:nvSpPr>
        <p:spPr>
          <a:xfrm rot="19236836">
            <a:off x="5226596" y="881120"/>
            <a:ext cx="274320" cy="2401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Cherenkov, heavy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Z:\work_doc\solid\BaBar_SIDIS_cherenkov_heavyg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3433" y="0"/>
            <a:ext cx="277056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SIDIS with </a:t>
            </a:r>
            <a:r>
              <a:rPr lang="en-US" sz="2000" dirty="0" err="1" smtClean="0"/>
              <a:t>BaBar</a:t>
            </a:r>
            <a:r>
              <a:rPr lang="en-US" sz="2000" dirty="0" smtClean="0"/>
              <a:t> Magnet</a:t>
            </a:r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 rot="18652453">
            <a:off x="5311835" y="775877"/>
            <a:ext cx="274320" cy="22837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MRPC </a:t>
            </a:r>
            <a:r>
              <a:rPr lang="en-US" sz="2800" dirty="0" smtClean="0"/>
              <a:t>(</a:t>
            </a:r>
            <a:r>
              <a:rPr lang="en-US" sz="2800" dirty="0" err="1" smtClean="0"/>
              <a:t>Multigap</a:t>
            </a:r>
            <a:r>
              <a:rPr lang="en-US" sz="2800" dirty="0" smtClean="0"/>
              <a:t> Resistive Plate </a:t>
            </a:r>
            <a:r>
              <a:rPr lang="en-US" sz="2800" dirty="0" smtClean="0"/>
              <a:t>Chambers)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Z:\work_doc\solid\BaBar_SIDIS_mrp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3433" y="0"/>
            <a:ext cx="277056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SIDIS with </a:t>
            </a:r>
            <a:r>
              <a:rPr lang="en-US" sz="2000" dirty="0" err="1" smtClean="0"/>
              <a:t>BaBar</a:t>
            </a:r>
            <a:r>
              <a:rPr lang="en-US" sz="2000" dirty="0" smtClean="0"/>
              <a:t> Magnet</a:t>
            </a:r>
            <a:endParaRPr lang="en-US" sz="2000" dirty="0"/>
          </a:p>
        </p:txBody>
      </p:sp>
      <p:sp>
        <p:nvSpPr>
          <p:cNvPr id="7" name="Down Arrow 6"/>
          <p:cNvSpPr/>
          <p:nvPr/>
        </p:nvSpPr>
        <p:spPr>
          <a:xfrm rot="19236836">
            <a:off x="5683798" y="804921"/>
            <a:ext cx="274320" cy="2401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EC, forward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Z:\work_doc\solid\BaBar_SIDIS_ec_forwarda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3433" y="0"/>
            <a:ext cx="277056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SIDIS with </a:t>
            </a:r>
            <a:r>
              <a:rPr lang="en-US" sz="2000" dirty="0" err="1" smtClean="0"/>
              <a:t>BaBar</a:t>
            </a:r>
            <a:r>
              <a:rPr lang="en-US" sz="2000" dirty="0" smtClean="0"/>
              <a:t> Magnet</a:t>
            </a:r>
            <a:endParaRPr lang="en-US" sz="2000" dirty="0"/>
          </a:p>
        </p:txBody>
      </p:sp>
      <p:sp>
        <p:nvSpPr>
          <p:cNvPr id="7" name="Down Arrow 6"/>
          <p:cNvSpPr/>
          <p:nvPr/>
        </p:nvSpPr>
        <p:spPr>
          <a:xfrm rot="19236836">
            <a:off x="5683797" y="804922"/>
            <a:ext cx="274320" cy="2401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with </a:t>
            </a:r>
            <a:r>
              <a:rPr lang="en-US" dirty="0" err="1" smtClean="0"/>
              <a:t>BaBar</a:t>
            </a:r>
            <a:r>
              <a:rPr lang="en-US" dirty="0" smtClean="0"/>
              <a:t>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Z:\work_doc\solid\SIDIS_BABAR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929" y="1752600"/>
            <a:ext cx="4418871" cy="4572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1122402"/>
            <a:ext cx="2031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geant4</a:t>
            </a:r>
            <a:r>
              <a:rPr lang="en-US" sz="2500" dirty="0" smtClean="0">
                <a:solidFill>
                  <a:srgbClr val="FF0000"/>
                </a:solidFill>
              </a:rPr>
              <a:t>	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7485" y="1102548"/>
            <a:ext cx="12598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geant3</a:t>
            </a:r>
            <a:endParaRPr lang="en-US" sz="3000" dirty="0">
              <a:solidFill>
                <a:srgbClr val="2006BA"/>
              </a:solidFill>
            </a:endParaRPr>
          </a:p>
        </p:txBody>
      </p:sp>
      <p:pic>
        <p:nvPicPr>
          <p:cNvPr id="4" name="Picture 2" descr="Z:\work_doc\my_presentation\halla_2011_06_10\Solid_BaBar_SIDIS_nobe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76400"/>
            <a:ext cx="448775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with </a:t>
            </a:r>
            <a:r>
              <a:rPr lang="en-US" dirty="0" err="1" smtClean="0"/>
              <a:t>BaBar</a:t>
            </a:r>
            <a:r>
              <a:rPr lang="en-US" dirty="0" smtClean="0"/>
              <a:t>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Z:\work_doc\solid\SIDIS_BABAR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929" y="1752600"/>
            <a:ext cx="4418871" cy="4572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1122402"/>
            <a:ext cx="2031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geant4</a:t>
            </a:r>
            <a:r>
              <a:rPr lang="en-US" sz="2500" dirty="0" smtClean="0">
                <a:solidFill>
                  <a:srgbClr val="FF0000"/>
                </a:solidFill>
              </a:rPr>
              <a:t>	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7485" y="1102548"/>
            <a:ext cx="12598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geant3</a:t>
            </a:r>
            <a:endParaRPr lang="en-US" sz="3000" dirty="0">
              <a:solidFill>
                <a:srgbClr val="2006BA"/>
              </a:solidFill>
            </a:endParaRPr>
          </a:p>
        </p:txBody>
      </p:sp>
      <p:pic>
        <p:nvPicPr>
          <p:cNvPr id="4" name="Picture 2" descr="Z:\work_doc\my_presentation\halla_2011_06_10\Solid_BaBar_SIDIS_nobe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76400"/>
            <a:ext cx="4487751" cy="4572000"/>
          </a:xfrm>
          <a:prstGeom prst="rect">
            <a:avLst/>
          </a:prstGeom>
          <a:noFill/>
        </p:spPr>
      </p:pic>
      <p:pic>
        <p:nvPicPr>
          <p:cNvPr id="2050" name="Picture 2" descr="Z:\work_doc\my_presentation\halla_2011_06_10\Solid_BaBar_SIDIS_yesbe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676400"/>
            <a:ext cx="448775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PVDIS with </a:t>
            </a:r>
            <a:r>
              <a:rPr lang="en-US" dirty="0" err="1" smtClean="0"/>
              <a:t>BaBar</a:t>
            </a:r>
            <a:r>
              <a:rPr lang="en-US" dirty="0" smtClean="0"/>
              <a:t>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1122402"/>
            <a:ext cx="2031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geant4</a:t>
            </a:r>
            <a:r>
              <a:rPr lang="en-US" sz="2500" dirty="0" smtClean="0">
                <a:solidFill>
                  <a:srgbClr val="FF0000"/>
                </a:solidFill>
              </a:rPr>
              <a:t>	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7485" y="1102548"/>
            <a:ext cx="12598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geant3</a:t>
            </a:r>
            <a:endParaRPr lang="en-US" sz="3000" dirty="0">
              <a:solidFill>
                <a:srgbClr val="2006BA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1" y="2201808"/>
            <a:ext cx="4419599" cy="336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Z:\work_doc\my_presentation\solid_201106\solid_simulation\solid_BaBar_PVDIS_nobe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4478497" cy="4572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62400" y="6172200"/>
            <a:ext cx="875753" cy="44627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300" dirty="0" smtClean="0"/>
              <a:t>Baffle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600" b="1" dirty="0" err="1" smtClean="0"/>
              <a:t>SoLID</a:t>
            </a:r>
            <a:r>
              <a:rPr lang="en-US" sz="5600" b="1" dirty="0" smtClean="0"/>
              <a:t> </a:t>
            </a:r>
            <a:r>
              <a:rPr lang="en-US" sz="3900" dirty="0" smtClean="0"/>
              <a:t>-</a:t>
            </a:r>
            <a:r>
              <a:rPr lang="en-US" b="1" dirty="0" smtClean="0"/>
              <a:t> </a:t>
            </a:r>
            <a:r>
              <a:rPr lang="en-US" sz="3900" dirty="0" err="1" smtClean="0"/>
              <a:t>Solenoidal</a:t>
            </a:r>
            <a:r>
              <a:rPr lang="en-US" sz="3900" dirty="0" smtClean="0"/>
              <a:t> Large Intensity Device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One of three major new equipments of Hall A 12GeV upgrade besides SBS and </a:t>
            </a:r>
            <a:r>
              <a:rPr lang="en-US" dirty="0" err="1" smtClean="0"/>
              <a:t>Moller</a:t>
            </a:r>
            <a:endParaRPr lang="en-US" dirty="0" smtClean="0"/>
          </a:p>
          <a:p>
            <a:r>
              <a:rPr lang="en-US" dirty="0" smtClean="0"/>
              <a:t>General purpose device.</a:t>
            </a:r>
          </a:p>
          <a:p>
            <a:r>
              <a:rPr lang="en-US" dirty="0" smtClean="0"/>
              <a:t>Physics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rgbClr val="0070C0"/>
                </a:solidFill>
              </a:rPr>
              <a:t>approved proposals: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PVDIS </a:t>
            </a:r>
            <a:r>
              <a:rPr lang="en-US" dirty="0" smtClean="0"/>
              <a:t>(N. </a:t>
            </a:r>
            <a:r>
              <a:rPr lang="en-US" dirty="0" err="1" smtClean="0"/>
              <a:t>Liyanage’s</a:t>
            </a:r>
            <a:r>
              <a:rPr lang="en-US" dirty="0" smtClean="0"/>
              <a:t> talk)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SIDIS  </a:t>
            </a:r>
            <a:r>
              <a:rPr lang="en-US" dirty="0" smtClean="0"/>
              <a:t>(</a:t>
            </a:r>
            <a:r>
              <a:rPr lang="en-US" dirty="0" err="1" smtClean="0"/>
              <a:t>Xin</a:t>
            </a:r>
            <a:r>
              <a:rPr lang="en-US" dirty="0" smtClean="0"/>
              <a:t> </a:t>
            </a:r>
            <a:r>
              <a:rPr lang="en-US" dirty="0" err="1" smtClean="0"/>
              <a:t>Qian’s</a:t>
            </a:r>
            <a:r>
              <a:rPr lang="en-US" dirty="0" smtClean="0"/>
              <a:t> talk and Jin </a:t>
            </a:r>
            <a:r>
              <a:rPr lang="en-US" dirty="0" smtClean="0"/>
              <a:t>Huang’s talk)</a:t>
            </a:r>
          </a:p>
          <a:p>
            <a:pPr marL="914400" lvl="1" indent="-514350">
              <a:buNone/>
            </a:pPr>
            <a:r>
              <a:rPr lang="en-US" i="1" dirty="0" smtClean="0">
                <a:solidFill>
                  <a:srgbClr val="0070C0"/>
                </a:solidFill>
              </a:rPr>
              <a:t>proposals under work: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b1, deuteron tensor structure function </a:t>
            </a:r>
            <a:r>
              <a:rPr lang="en-US" dirty="0" smtClean="0"/>
              <a:t>(LOI, Patricia </a:t>
            </a:r>
            <a:r>
              <a:rPr lang="en-US" dirty="0" err="1" smtClean="0"/>
              <a:t>Solvignon’s</a:t>
            </a:r>
            <a:r>
              <a:rPr lang="en-US" dirty="0" smtClean="0"/>
              <a:t> talk at the last winter Hall A meeting)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Proton </a:t>
            </a:r>
            <a:r>
              <a:rPr lang="en-US" dirty="0" smtClean="0">
                <a:solidFill>
                  <a:srgbClr val="C00000"/>
                </a:solidFill>
              </a:rPr>
              <a:t>transversely </a:t>
            </a:r>
            <a:r>
              <a:rPr lang="en-US" dirty="0" smtClean="0"/>
              <a:t>(K</a:t>
            </a:r>
            <a:r>
              <a:rPr lang="en-US" dirty="0" smtClean="0"/>
              <a:t>. </a:t>
            </a:r>
            <a:r>
              <a:rPr lang="en-US" dirty="0" err="1" smtClean="0"/>
              <a:t>Allada’s</a:t>
            </a:r>
            <a:r>
              <a:rPr lang="en-US" dirty="0" smtClean="0"/>
              <a:t> talk)</a:t>
            </a:r>
            <a:r>
              <a:rPr lang="en-US" dirty="0" smtClean="0"/>
              <a:t>.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g3, parity violating spin structure function.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PVRES,  parity violation in resonance region.</a:t>
            </a:r>
          </a:p>
          <a:p>
            <a:pPr>
              <a:buNone/>
            </a:pPr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4712" y="1"/>
            <a:ext cx="3989288" cy="7619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PVDIS with </a:t>
            </a:r>
            <a:r>
              <a:rPr lang="en-US" dirty="0" err="1" smtClean="0"/>
              <a:t>BaBar</a:t>
            </a:r>
            <a:r>
              <a:rPr lang="en-US" dirty="0" smtClean="0"/>
              <a:t>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1122402"/>
            <a:ext cx="2031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geant4</a:t>
            </a:r>
            <a:r>
              <a:rPr lang="en-US" sz="2500" dirty="0" smtClean="0">
                <a:solidFill>
                  <a:srgbClr val="FF0000"/>
                </a:solidFill>
              </a:rPr>
              <a:t>	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7485" y="1102548"/>
            <a:ext cx="12598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geant3</a:t>
            </a:r>
            <a:endParaRPr lang="en-US" sz="3000" dirty="0">
              <a:solidFill>
                <a:srgbClr val="2006BA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1" y="2201808"/>
            <a:ext cx="4419599" cy="336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Z:\work_doc\my_presentation\solid_201106\solid_simulation\solid_BaBar_PVDIS_nobe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4478497" cy="4572000"/>
          </a:xfrm>
          <a:prstGeom prst="rect">
            <a:avLst/>
          </a:prstGeom>
          <a:noFill/>
        </p:spPr>
      </p:pic>
      <p:pic>
        <p:nvPicPr>
          <p:cNvPr id="12290" name="Picture 2" descr="Z:\work_doc\my_presentation\solid_201106\solid_simulation\solid_BaBar_PVDIS_yesbe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752600"/>
            <a:ext cx="4478497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GEMC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geometry/sensitivity/digitization/field in </a:t>
            </a:r>
            <a:r>
              <a:rPr lang="en-US" dirty="0" err="1" smtClean="0"/>
              <a:t>mysql</a:t>
            </a:r>
            <a:r>
              <a:rPr lang="en-US" dirty="0" smtClean="0"/>
              <a:t> databases.</a:t>
            </a:r>
            <a:endParaRPr lang="en-US" dirty="0" smtClean="0"/>
          </a:p>
          <a:p>
            <a:r>
              <a:rPr lang="en-US" dirty="0" smtClean="0"/>
              <a:t>Customized hit processing for </a:t>
            </a:r>
            <a:r>
              <a:rPr lang="en-US" dirty="0" smtClean="0"/>
              <a:t>various detectors.</a:t>
            </a:r>
            <a:endParaRPr lang="en-US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Unified individual detector simulation and  the whole </a:t>
            </a:r>
            <a:r>
              <a:rPr lang="en-US" b="1" i="1" dirty="0" err="1" smtClean="0">
                <a:solidFill>
                  <a:srgbClr val="FF0000"/>
                </a:solidFill>
              </a:rPr>
              <a:t>SoLID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simulation.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0070C0"/>
                </a:solidFill>
              </a:rPr>
              <a:t>Share the knowledge and use it for other </a:t>
            </a:r>
            <a:r>
              <a:rPr lang="en-US" b="1" i="1" dirty="0" smtClean="0">
                <a:solidFill>
                  <a:srgbClr val="0070C0"/>
                </a:solidFill>
              </a:rPr>
              <a:t>projects.</a:t>
            </a:r>
            <a:endParaRPr lang="en-US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Magnet Option</a:t>
            </a:r>
          </a:p>
          <a:p>
            <a:r>
              <a:rPr lang="en-US" dirty="0" smtClean="0"/>
              <a:t>SIDIS Kinematics Study</a:t>
            </a:r>
          </a:p>
          <a:p>
            <a:r>
              <a:rPr lang="en-US" dirty="0" smtClean="0"/>
              <a:t>Background rate and GEM tracking</a:t>
            </a:r>
          </a:p>
          <a:p>
            <a:r>
              <a:rPr lang="en-US" dirty="0" smtClean="0"/>
              <a:t>Energy flux and EC</a:t>
            </a:r>
          </a:p>
          <a:p>
            <a:r>
              <a:rPr lang="en-US" dirty="0" smtClean="0"/>
              <a:t>PVDIS baffle design and FOM</a:t>
            </a:r>
          </a:p>
          <a:p>
            <a:r>
              <a:rPr lang="en-US" dirty="0" smtClean="0"/>
              <a:t>Cherenkov</a:t>
            </a:r>
          </a:p>
          <a:p>
            <a:r>
              <a:rPr lang="en-US" dirty="0" smtClean="0"/>
              <a:t>Neutron background</a:t>
            </a:r>
          </a:p>
          <a:p>
            <a:r>
              <a:rPr lang="en-US" dirty="0" smtClean="0"/>
              <a:t>Other progress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 Study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066800"/>
            <a:ext cx="6858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Magnet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352550"/>
            <a:ext cx="6400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l="13749" t="42312" r="14556"/>
          <a:stretch/>
        </p:blipFill>
        <p:spPr>
          <a:xfrm>
            <a:off x="152400" y="919005"/>
            <a:ext cx="4872151" cy="2205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/>
          <a:srcRect l="15995" t="44060" r="16521"/>
          <a:stretch/>
        </p:blipFill>
        <p:spPr>
          <a:xfrm>
            <a:off x="0" y="4757241"/>
            <a:ext cx="4342037" cy="2024559"/>
          </a:xfrm>
          <a:prstGeom prst="rect">
            <a:avLst/>
          </a:prstGeom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712312"/>
            <a:ext cx="762000" cy="118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3505200"/>
            <a:ext cx="152400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4953000"/>
            <a:ext cx="845144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1371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828800" y="685800"/>
            <a:ext cx="1107996" cy="553998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3000" dirty="0" err="1" smtClean="0">
                <a:solidFill>
                  <a:srgbClr val="2006BA"/>
                </a:solidFill>
              </a:rPr>
              <a:t>BaBar</a:t>
            </a:r>
            <a:endParaRPr lang="en-US" sz="3000" dirty="0">
              <a:solidFill>
                <a:srgbClr val="2006BA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4475202"/>
            <a:ext cx="988156" cy="553998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CLEO</a:t>
            </a:r>
            <a:endParaRPr lang="en-US" sz="3000" dirty="0">
              <a:solidFill>
                <a:srgbClr val="2006BA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9800" y="2514600"/>
            <a:ext cx="803425" cy="553998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CDF</a:t>
            </a:r>
            <a:endParaRPr lang="en-US" sz="3000" dirty="0">
              <a:solidFill>
                <a:srgbClr val="2006BA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0600" y="4953000"/>
            <a:ext cx="974947" cy="553998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ZEUS</a:t>
            </a:r>
            <a:endParaRPr lang="en-US" sz="3000" dirty="0">
              <a:solidFill>
                <a:srgbClr val="2006BA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86600" y="228600"/>
            <a:ext cx="1893788" cy="553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Poisson 2D</a:t>
            </a:r>
            <a:endParaRPr lang="en-US" sz="3000" dirty="0">
              <a:solidFill>
                <a:srgbClr val="2006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Magnet Comparison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77892427"/>
              </p:ext>
            </p:extLst>
          </p:nvPr>
        </p:nvGraphicFramePr>
        <p:xfrm>
          <a:off x="457200" y="652601"/>
          <a:ext cx="8382000" cy="61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1047750"/>
                <a:gridCol w="1047750"/>
                <a:gridCol w="1047750"/>
              </a:tblGrid>
              <a:tr h="406344">
                <a:tc rowSpan="2"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</a:rPr>
                        <a:t>BaBar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CLEO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ZEUS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CDF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Glue-X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New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8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Old SLAC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New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394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Cryostat Inner Radius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150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150 cm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86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150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90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Whatever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we need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85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Length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345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350cm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245cm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500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350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388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Central Field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1.49T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1.5T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1.8T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1.47T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2 T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394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Flux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Return Iron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85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Cool Icon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405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Variation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in Current density with z?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2x more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in end than central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4.2% more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in end than central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40% more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in end than central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6401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rgbClr val="000000"/>
                          </a:solidFill>
                        </a:rPr>
                        <a:t>Available</a:t>
                      </a:r>
                      <a:endParaRPr lang="en-US" sz="17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000000"/>
                          </a:solidFill>
                        </a:rPr>
                        <a:t>Probably Not??</a:t>
                      </a:r>
                      <a:endParaRPr lang="en-US" sz="17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Probably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000000"/>
                          </a:solidFill>
                        </a:rPr>
                        <a:t>Probably</a:t>
                      </a:r>
                      <a:endParaRPr lang="en-US" sz="17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000000"/>
                          </a:solidFill>
                        </a:rPr>
                        <a:t>Probably</a:t>
                      </a:r>
                      <a:endParaRPr lang="en-US" sz="17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000000"/>
                          </a:solidFill>
                        </a:rPr>
                        <a:t>One will be available</a:t>
                      </a:r>
                      <a:endParaRPr lang="en-US" sz="17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1" u="sng" dirty="0" smtClean="0">
                          <a:solidFill>
                            <a:srgbClr val="000090"/>
                          </a:solidFill>
                        </a:rPr>
                        <a:t>?</a:t>
                      </a:r>
                      <a:endParaRPr lang="en-US" sz="17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 June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Kinematics for SIDIS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424310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914400"/>
            <a:ext cx="2031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geant4</a:t>
            </a:r>
            <a:r>
              <a:rPr lang="en-US" sz="2500" dirty="0" smtClean="0">
                <a:solidFill>
                  <a:srgbClr val="FF0000"/>
                </a:solidFill>
              </a:rPr>
              <a:t>	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7485" y="894546"/>
            <a:ext cx="12598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geant3</a:t>
            </a:r>
            <a:endParaRPr lang="en-US" sz="3000" dirty="0">
              <a:solidFill>
                <a:srgbClr val="2006BA"/>
              </a:solidFill>
            </a:endParaRPr>
          </a:p>
        </p:txBody>
      </p:sp>
      <p:pic>
        <p:nvPicPr>
          <p:cNvPr id="6146" name="Picture 2" descr="Z:\work_doc\my_presentation\solid_201106\solid_simulation\solid_BaBar_SIDIS_kinematics_pac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4258328" cy="4572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 rot="2269443">
            <a:off x="7825870" y="433935"/>
            <a:ext cx="1107996" cy="553998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3000" dirty="0" err="1" smtClean="0">
                <a:solidFill>
                  <a:srgbClr val="2006BA"/>
                </a:solidFill>
              </a:rPr>
              <a:t>BaBar</a:t>
            </a:r>
            <a:endParaRPr lang="en-US" sz="3000" dirty="0">
              <a:solidFill>
                <a:srgbClr val="2006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SIDIS Kinematic Coverage@11GeV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77200" cy="419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  <a:gridCol w="2019300"/>
                <a:gridCol w="2019300"/>
              </a:tblGrid>
              <a:tr h="598714"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ZEUS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solidFill>
                            <a:srgbClr val="FF0000"/>
                          </a:solidFill>
                        </a:rPr>
                        <a:t>BaBar</a:t>
                      </a:r>
                      <a:r>
                        <a:rPr lang="en-US" sz="2300" dirty="0" smtClean="0">
                          <a:solidFill>
                            <a:srgbClr val="FF0000"/>
                          </a:solidFill>
                        </a:rPr>
                        <a:t>/CLEO</a:t>
                      </a:r>
                      <a:endParaRPr 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CDF</a:t>
                      </a:r>
                      <a:endParaRPr lang="en-US" sz="2300" dirty="0"/>
                    </a:p>
                  </a:txBody>
                  <a:tcPr anchor="ctr"/>
                </a:tc>
              </a:tr>
              <a:tr h="598714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x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0.05-0.58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0000"/>
                          </a:solidFill>
                        </a:rPr>
                        <a:t>0.05-0.65</a:t>
                      </a:r>
                      <a:endParaRPr 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/>
                        <a:t>0.05-0.64</a:t>
                      </a:r>
                    </a:p>
                  </a:txBody>
                  <a:tcPr anchor="ctr"/>
                </a:tc>
              </a:tr>
              <a:tr h="598714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z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0.3-0.7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0000"/>
                          </a:solidFill>
                        </a:rPr>
                        <a:t>0.3-0.7</a:t>
                      </a:r>
                      <a:endParaRPr 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0.3-0.7</a:t>
                      </a:r>
                      <a:endParaRPr lang="en-US" sz="2300" dirty="0"/>
                    </a:p>
                  </a:txBody>
                  <a:tcPr anchor="ctr"/>
                </a:tc>
              </a:tr>
              <a:tr h="598714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Q</a:t>
                      </a:r>
                      <a:r>
                        <a:rPr lang="en-US" sz="2300" baseline="30000" dirty="0" smtClean="0"/>
                        <a:t>2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1-6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0000"/>
                          </a:solidFill>
                        </a:rPr>
                        <a:t>1-9</a:t>
                      </a:r>
                      <a:endParaRPr 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1-7.2</a:t>
                      </a:r>
                      <a:endParaRPr lang="en-US" sz="2300" dirty="0"/>
                    </a:p>
                  </a:txBody>
                  <a:tcPr anchor="ctr"/>
                </a:tc>
              </a:tr>
              <a:tr h="598714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W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2.3-4.2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0000"/>
                          </a:solidFill>
                        </a:rPr>
                        <a:t>2.3-4.4</a:t>
                      </a:r>
                      <a:endParaRPr 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2.3-4.2</a:t>
                      </a:r>
                      <a:endParaRPr lang="en-US" sz="2300" dirty="0"/>
                    </a:p>
                  </a:txBody>
                  <a:tcPr anchor="ctr"/>
                </a:tc>
              </a:tr>
              <a:tr h="598714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W</a:t>
                      </a:r>
                      <a:r>
                        <a:rPr lang="en-US" sz="2300" baseline="30000" dirty="0" smtClean="0"/>
                        <a:t>’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1.6-3.4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0000"/>
                          </a:solidFill>
                        </a:rPr>
                        <a:t>1.6-3.5</a:t>
                      </a:r>
                      <a:endParaRPr 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1.6-3.4</a:t>
                      </a:r>
                      <a:endParaRPr lang="en-US" sz="2300" dirty="0"/>
                    </a:p>
                  </a:txBody>
                  <a:tcPr anchor="ctr"/>
                </a:tc>
              </a:tr>
              <a:tr h="598714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P</a:t>
                      </a:r>
                      <a:r>
                        <a:rPr lang="en-US" sz="2300" baseline="-25000" dirty="0" smtClean="0"/>
                        <a:t>T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0-1.45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0000"/>
                          </a:solidFill>
                        </a:rPr>
                        <a:t>0-1.7</a:t>
                      </a:r>
                      <a:endParaRPr 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0-1.45</a:t>
                      </a:r>
                      <a:endParaRPr lang="en-US" sz="23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Background Rate on GEM for SIDIS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629454"/>
            <a:ext cx="2031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geant4</a:t>
            </a:r>
            <a:r>
              <a:rPr lang="en-US" sz="2500" dirty="0" smtClean="0">
                <a:solidFill>
                  <a:srgbClr val="FF0000"/>
                </a:solidFill>
              </a:rPr>
              <a:t>	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691426"/>
            <a:ext cx="807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Condition: </a:t>
            </a:r>
            <a:r>
              <a:rPr lang="en-US" sz="2000" dirty="0" smtClean="0"/>
              <a:t>15uA 11GeV e- beam, 40cm 3He 10amg gas target</a:t>
            </a:r>
          </a:p>
          <a:p>
            <a:r>
              <a:rPr lang="en-US" sz="2500" dirty="0" smtClean="0"/>
              <a:t>Result: geant4 is about 1/2 of geant3 with a different magnet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2951" y="1295400"/>
            <a:ext cx="379284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309885" y="762000"/>
            <a:ext cx="12598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geant3</a:t>
            </a:r>
            <a:endParaRPr lang="en-US" sz="3000" dirty="0">
              <a:solidFill>
                <a:srgbClr val="2006B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269443">
            <a:off x="7848236" y="1600200"/>
            <a:ext cx="803425" cy="553998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CDF</a:t>
            </a:r>
            <a:endParaRPr lang="en-US" sz="3000" dirty="0">
              <a:solidFill>
                <a:srgbClr val="2006BA"/>
              </a:solidFill>
            </a:endParaRPr>
          </a:p>
        </p:txBody>
      </p:sp>
      <p:pic>
        <p:nvPicPr>
          <p:cNvPr id="13316" name="Picture 4" descr="Z:\work_doc\my_presentation\solid_201106\solid_simulation\solid_BaBar_SIDIS_rateall_g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732" y="1295400"/>
            <a:ext cx="3758268" cy="3657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rot="2269443">
            <a:off x="3133581" y="1483547"/>
            <a:ext cx="1107996" cy="553998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3000" dirty="0" err="1" smtClean="0">
                <a:solidFill>
                  <a:srgbClr val="2006BA"/>
                </a:solidFill>
              </a:rPr>
              <a:t>BaBar</a:t>
            </a:r>
            <a:endParaRPr lang="en-US" sz="3000" dirty="0">
              <a:solidFill>
                <a:srgbClr val="2006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Tracking </a:t>
            </a:r>
            <a:r>
              <a:rPr lang="en-US" sz="3300" b="1" i="1" dirty="0" smtClean="0">
                <a:solidFill>
                  <a:srgbClr val="FF0000"/>
                </a:solidFill>
              </a:rPr>
              <a:t>Progressive Method</a:t>
            </a:r>
            <a:r>
              <a:rPr lang="en-US" sz="3300" b="1" i="1" dirty="0" smtClean="0">
                <a:solidFill>
                  <a:srgbClr val="0070C0"/>
                </a:solidFill>
              </a:rPr>
              <a:t> (curved tracks)</a:t>
            </a:r>
            <a:endParaRPr lang="en-US" sz="33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PVDIS, </a:t>
            </a:r>
            <a:r>
              <a:rPr lang="en-US" sz="3000" dirty="0" smtClean="0"/>
              <a:t>b</a:t>
            </a:r>
            <a:r>
              <a:rPr lang="en-US" sz="3000" dirty="0" smtClean="0"/>
              <a:t>ased </a:t>
            </a:r>
            <a:r>
              <a:rPr lang="en-US" sz="3000" dirty="0" smtClean="0"/>
              <a:t>on simulated background </a:t>
            </a:r>
            <a:r>
              <a:rPr lang="en-US" sz="3000" dirty="0" smtClean="0"/>
              <a:t>on GEM</a:t>
            </a:r>
            <a:endParaRPr lang="en-US" sz="3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543800" cy="499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0" y="1219200"/>
            <a:ext cx="5918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3/4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1219200"/>
            <a:ext cx="5918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3/4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6335524"/>
            <a:ext cx="7620000" cy="44627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en-US" sz="2300" dirty="0" smtClean="0"/>
              <a:t>Add EC, with BG    Single/Multi </a:t>
            </a:r>
            <a:r>
              <a:rPr lang="en-US" sz="2300" dirty="0" smtClean="0"/>
              <a:t>:  </a:t>
            </a:r>
            <a:r>
              <a:rPr lang="en-US" sz="2300" dirty="0" smtClean="0">
                <a:solidFill>
                  <a:srgbClr val="FF0000"/>
                </a:solidFill>
              </a:rPr>
              <a:t>97.5/0.27%</a:t>
            </a:r>
            <a:r>
              <a:rPr lang="en-US" sz="2300" dirty="0" smtClean="0"/>
              <a:t>  time: </a:t>
            </a:r>
            <a:r>
              <a:rPr lang="en-US" sz="2300" dirty="0" smtClean="0">
                <a:solidFill>
                  <a:srgbClr val="FF0000"/>
                </a:solidFill>
              </a:rPr>
              <a:t>100 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" y="1752600"/>
            <a:ext cx="114300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No EC</a:t>
            </a:r>
            <a:endParaRPr lang="en-US" sz="3000" dirty="0">
              <a:solidFill>
                <a:srgbClr val="2006BA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Energy Flux Rate on EC</a:t>
            </a:r>
            <a:br>
              <a:rPr lang="en-US" sz="3000" dirty="0" smtClean="0"/>
            </a:br>
            <a:r>
              <a:rPr lang="en-US" sz="3000" dirty="0" smtClean="0"/>
              <a:t>for SIDIS with </a:t>
            </a:r>
            <a:r>
              <a:rPr lang="en-US" sz="3000" dirty="0" err="1" smtClean="0"/>
              <a:t>BaBar</a:t>
            </a:r>
            <a:r>
              <a:rPr lang="en-US" sz="3000" dirty="0" smtClean="0"/>
              <a:t> Magnet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0" y="4419600"/>
            <a:ext cx="12598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geant4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920026"/>
            <a:ext cx="807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Condition: </a:t>
            </a:r>
            <a:r>
              <a:rPr lang="en-US" sz="2000" dirty="0" smtClean="0"/>
              <a:t>15uA 11GeV e- beam, 40cm 3He 10amg gas target</a:t>
            </a:r>
          </a:p>
          <a:p>
            <a:r>
              <a:rPr lang="en-US" sz="2500" dirty="0" smtClean="0"/>
              <a:t>Result: geant4 is close to geant3 with the same magnet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0" y="1752600"/>
            <a:ext cx="12598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geant3</a:t>
            </a:r>
            <a:endParaRPr lang="en-US" sz="3000" dirty="0">
              <a:solidFill>
                <a:srgbClr val="2006BA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72924"/>
            <a:ext cx="5943600" cy="270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Z:\work_doc\my_presentation\solid_201106\solid_simulation\solid_BaBar_SIDIS_Eflux_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581400"/>
            <a:ext cx="6019800" cy="23622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rot="2269443">
            <a:off x="7906333" y="383667"/>
            <a:ext cx="1107996" cy="553998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3000" dirty="0" err="1" smtClean="0">
                <a:solidFill>
                  <a:srgbClr val="2006BA"/>
                </a:solidFill>
              </a:rPr>
              <a:t>BaBar</a:t>
            </a:r>
            <a:endParaRPr lang="en-US" sz="3000" dirty="0">
              <a:solidFill>
                <a:srgbClr val="2006BA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3408402"/>
            <a:ext cx="1587422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60krad/y</a:t>
            </a:r>
            <a:endParaRPr lang="en-US" sz="3000" dirty="0">
              <a:solidFill>
                <a:srgbClr val="2006BA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1066800"/>
            <a:ext cx="16764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006BA"/>
                </a:solidFill>
              </a:rPr>
              <a:t>Forward angle</a:t>
            </a:r>
            <a:endParaRPr lang="en-US" sz="2000" dirty="0">
              <a:solidFill>
                <a:srgbClr val="2006BA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80178" y="1047690"/>
            <a:ext cx="1435022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006BA"/>
                </a:solidFill>
              </a:rPr>
              <a:t>Large angle</a:t>
            </a:r>
            <a:endParaRPr lang="en-US" sz="2000" dirty="0">
              <a:solidFill>
                <a:srgbClr val="2006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Comgeant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b="1" i="1" dirty="0" smtClean="0">
                <a:solidFill>
                  <a:srgbClr val="FFFF00"/>
                </a:solidFill>
              </a:rPr>
              <a:t>The Past</a:t>
            </a:r>
            <a:endParaRPr lang="en-US" sz="33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Geant3</a:t>
            </a:r>
            <a:r>
              <a:rPr lang="en-US" dirty="0" smtClean="0"/>
              <a:t> based simulation program.</a:t>
            </a:r>
          </a:p>
          <a:p>
            <a:r>
              <a:rPr lang="en-US" dirty="0" smtClean="0"/>
              <a:t>geometry/sensitivity/digitization/field as input files and detached from main code, run different settings without recompilation.</a:t>
            </a:r>
          </a:p>
          <a:p>
            <a:r>
              <a:rPr lang="en-US" dirty="0" smtClean="0"/>
              <a:t>Successfully used for PVDIS and SIDIS proposals.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EC (</a:t>
            </a:r>
            <a:r>
              <a:rPr lang="en-US" b="1" dirty="0" err="1" smtClean="0">
                <a:solidFill>
                  <a:schemeClr val="accent2"/>
                </a:solidFill>
                <a:latin typeface="Comic Sans MS" pitchFamily="66" charset="0"/>
              </a:rPr>
              <a:t>Shashlik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12" descr="Mod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7886"/>
            <a:ext cx="4876800" cy="12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4" descr="shahlyk_spir_2mm"/>
          <p:cNvPicPr>
            <a:picLocks noChangeAspect="1" noChangeArrowheads="1"/>
          </p:cNvPicPr>
          <p:nvPr/>
        </p:nvPicPr>
        <p:blipFill>
          <a:blip r:embed="rId3" cstate="print"/>
          <a:srcRect r="51192"/>
          <a:stretch>
            <a:fillRect/>
          </a:stretch>
        </p:blipFill>
        <p:spPr bwMode="auto">
          <a:xfrm>
            <a:off x="6858000" y="4419600"/>
            <a:ext cx="205316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Spi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648200"/>
            <a:ext cx="3755781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5" descr="shashlik_energy_rel_T9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977" y="4419600"/>
            <a:ext cx="204882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1" y="1524000"/>
            <a:ext cx="3505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10"/>
          <p:cNvSpPr txBox="1">
            <a:spLocks/>
          </p:cNvSpPr>
          <p:nvPr/>
        </p:nvSpPr>
        <p:spPr>
          <a:xfrm>
            <a:off x="3962400" y="1676400"/>
            <a:ext cx="4876799" cy="2590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Dimensions		38.2x38.2 mm</a:t>
            </a:r>
            <a:r>
              <a:rPr kumimoji="0" lang="en-US" sz="17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Radiation length		17.5mm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Moliere radius 		36mm</a:t>
            </a: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Radiation thickness 	22.5 X</a:t>
            </a:r>
            <a:r>
              <a:rPr kumimoji="0" lang="en-US" sz="17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Scintillator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thickness	1.5mm</a:t>
            </a: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 thickness		0.8mm</a:t>
            </a: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Radiation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hardness 	500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krad</a:t>
            </a: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resolution	6.5%/√E   1%</a:t>
            </a: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152400"/>
            <a:ext cx="227017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Comic Sans MS" pitchFamily="66" charset="0"/>
              </a:rPr>
              <a:t>IHEP 2010 module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PVDIS Baffle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347461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257" y="4114800"/>
            <a:ext cx="344714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962400"/>
            <a:ext cx="3633787" cy="264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19062"/>
            <a:ext cx="3766343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914400"/>
            <a:ext cx="3535391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500" dirty="0" smtClean="0"/>
              <a:t>Reduce background by 50</a:t>
            </a:r>
            <a:endParaRPr lang="en-US" sz="25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PVDIS FOM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43343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"/>
            <a:ext cx="45339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24250"/>
            <a:ext cx="87725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554350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smtClean="0">
                <a:solidFill>
                  <a:srgbClr val="0066FF"/>
                </a:solidFill>
                <a:latin typeface="Algerian" pitchFamily="82" charset="0"/>
              </a:rPr>
              <a:t>SIDIS</a:t>
            </a:r>
            <a:r>
              <a:rPr lang="en-US" sz="3500" dirty="0" smtClean="0">
                <a:solidFill>
                  <a:srgbClr val="FF0066"/>
                </a:solidFill>
                <a:latin typeface="Algerian" pitchFamily="82" charset="0"/>
              </a:rPr>
              <a:t> </a:t>
            </a:r>
            <a:r>
              <a:rPr lang="en-US" sz="3500" dirty="0" smtClean="0">
                <a:latin typeface="Algerian" pitchFamily="82" charset="0"/>
              </a:rPr>
              <a:t>Cherenkov: Optics</a:t>
            </a:r>
            <a:endParaRPr lang="en-US" sz="3500" dirty="0"/>
          </a:p>
        </p:txBody>
      </p:sp>
      <p:grpSp>
        <p:nvGrpSpPr>
          <p:cNvPr id="4" name="Group 8"/>
          <p:cNvGrpSpPr/>
          <p:nvPr/>
        </p:nvGrpSpPr>
        <p:grpSpPr>
          <a:xfrm>
            <a:off x="1" y="228600"/>
            <a:ext cx="9231312" cy="4113856"/>
            <a:chOff x="1" y="2487543"/>
            <a:chExt cx="9231312" cy="4113856"/>
          </a:xfrm>
        </p:grpSpPr>
        <p:pic>
          <p:nvPicPr>
            <p:cNvPr id="3" name="Picture 2" descr="no_field_2gev_elec.png"/>
            <p:cNvPicPr>
              <a:picLocks noChangeAspect="1"/>
            </p:cNvPicPr>
            <p:nvPr/>
          </p:nvPicPr>
          <p:blipFill>
            <a:blip r:embed="rId3" cstate="print"/>
            <a:srcRect t="31111" r="10542" b="1111"/>
            <a:stretch>
              <a:fillRect/>
            </a:stretch>
          </p:blipFill>
          <p:spPr>
            <a:xfrm>
              <a:off x="1" y="2944743"/>
              <a:ext cx="4892643" cy="3656656"/>
            </a:xfrm>
            <a:prstGeom prst="rect">
              <a:avLst/>
            </a:prstGeom>
          </p:spPr>
        </p:pic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4648200" y="2792343"/>
            <a:ext cx="2170112" cy="1219200"/>
          </p:xfrm>
          <a:graphic>
            <a:graphicData uri="http://schemas.openxmlformats.org/presentationml/2006/ole">
              <p:oleObj spid="_x0000_s10242" name="Equation" r:id="rId4" imgW="799920" imgH="469800" progId="Equation.3">
                <p:embed/>
              </p:oleObj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6477000" y="2487543"/>
            <a:ext cx="2754313" cy="1514475"/>
          </p:xfrm>
          <a:graphic>
            <a:graphicData uri="http://schemas.openxmlformats.org/presentationml/2006/ole">
              <p:oleObj spid="_x0000_s10243" name="Equation" r:id="rId5" imgW="1015920" imgH="583920" progId="Equation.3">
                <p:embed/>
              </p:oleObj>
            </a:graphicData>
          </a:graphic>
        </p:graphicFrame>
      </p:grpSp>
      <p:pic>
        <p:nvPicPr>
          <p:cNvPr id="10" name="Picture 9" descr="mirror_front.png"/>
          <p:cNvPicPr>
            <a:picLocks noChangeAspect="1"/>
          </p:cNvPicPr>
          <p:nvPr/>
        </p:nvPicPr>
        <p:blipFill>
          <a:blip r:embed="rId6" cstate="print"/>
          <a:srcRect t="18731" r="14996" b="17241"/>
          <a:stretch>
            <a:fillRect/>
          </a:stretch>
        </p:blipFill>
        <p:spPr>
          <a:xfrm>
            <a:off x="4495800" y="4400544"/>
            <a:ext cx="1942949" cy="2457456"/>
          </a:xfrm>
          <a:prstGeom prst="rect">
            <a:avLst/>
          </a:prstGeom>
        </p:spPr>
      </p:pic>
      <p:pic>
        <p:nvPicPr>
          <p:cNvPr id="13" name="Picture 12" descr="nice_babar.png"/>
          <p:cNvPicPr>
            <a:picLocks noChangeAspect="1"/>
          </p:cNvPicPr>
          <p:nvPr/>
        </p:nvPicPr>
        <p:blipFill>
          <a:blip r:embed="rId7" cstate="print"/>
          <a:srcRect t="13333" r="42363" b="12222"/>
          <a:stretch>
            <a:fillRect/>
          </a:stretch>
        </p:blipFill>
        <p:spPr>
          <a:xfrm>
            <a:off x="269006" y="4419600"/>
            <a:ext cx="1788394" cy="2360970"/>
          </a:xfrm>
          <a:prstGeom prst="rect">
            <a:avLst/>
          </a:prstGeom>
        </p:spPr>
      </p:pic>
      <p:pic>
        <p:nvPicPr>
          <p:cNvPr id="14" name="Picture 13" descr="tank_with_rays.png"/>
          <p:cNvPicPr>
            <a:picLocks noChangeAspect="1"/>
          </p:cNvPicPr>
          <p:nvPr/>
        </p:nvPicPr>
        <p:blipFill>
          <a:blip r:embed="rId8" cstate="print"/>
          <a:srcRect l="-3327" r="2655"/>
          <a:stretch>
            <a:fillRect/>
          </a:stretch>
        </p:blipFill>
        <p:spPr>
          <a:xfrm>
            <a:off x="2133600" y="4114800"/>
            <a:ext cx="2305680" cy="271085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791200" y="152400"/>
            <a:ext cx="30171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66"/>
                </a:solidFill>
                <a:latin typeface="Comic Sans MS" pitchFamily="66" charset="0"/>
              </a:rPr>
              <a:t>One spherical mirror</a:t>
            </a:r>
            <a:endParaRPr lang="en-US" sz="2200" b="1" dirty="0">
              <a:solidFill>
                <a:srgbClr val="FF0066"/>
              </a:solidFill>
            </a:endParaRPr>
          </a:p>
        </p:txBody>
      </p:sp>
      <p:grpSp>
        <p:nvGrpSpPr>
          <p:cNvPr id="6" name="Group 16"/>
          <p:cNvGrpSpPr/>
          <p:nvPr/>
        </p:nvGrpSpPr>
        <p:grpSpPr>
          <a:xfrm>
            <a:off x="3657554" y="1922331"/>
            <a:ext cx="5486446" cy="2268669"/>
            <a:chOff x="3657554" y="838200"/>
            <a:chExt cx="5486446" cy="2268669"/>
          </a:xfrm>
        </p:grpSpPr>
        <p:grpSp>
          <p:nvGrpSpPr>
            <p:cNvPr id="8" name="Group 8"/>
            <p:cNvGrpSpPr/>
            <p:nvPr/>
          </p:nvGrpSpPr>
          <p:grpSpPr>
            <a:xfrm>
              <a:off x="3657554" y="838200"/>
              <a:ext cx="5486446" cy="2268669"/>
              <a:chOff x="381000" y="1295379"/>
              <a:chExt cx="5486446" cy="2268669"/>
            </a:xfrm>
          </p:grpSpPr>
          <p:pic>
            <p:nvPicPr>
              <p:cNvPr id="20" name="Picture 2" descr="collc_eff.png"/>
              <p:cNvPicPr>
                <a:picLocks noChangeAspect="1"/>
              </p:cNvPicPr>
              <p:nvPr/>
            </p:nvPicPr>
            <p:blipFill>
              <a:blip r:embed="rId9" cstate="print"/>
              <a:srcRect l="1186" t="30971" r="93883" b="30817"/>
              <a:stretch>
                <a:fillRect/>
              </a:stretch>
            </p:blipFill>
            <p:spPr>
              <a:xfrm rot="5400000">
                <a:off x="1790670" y="266709"/>
                <a:ext cx="304821" cy="2362161"/>
              </a:xfrm>
              <a:prstGeom prst="rect">
                <a:avLst/>
              </a:prstGeom>
            </p:spPr>
          </p:pic>
          <p:grpSp>
            <p:nvGrpSpPr>
              <p:cNvPr id="9" name="Group 7"/>
              <p:cNvGrpSpPr/>
              <p:nvPr/>
            </p:nvGrpSpPr>
            <p:grpSpPr>
              <a:xfrm>
                <a:off x="381000" y="1582848"/>
                <a:ext cx="5486446" cy="1981200"/>
                <a:chOff x="5410200" y="2895600"/>
                <a:chExt cx="5486446" cy="1981200"/>
              </a:xfrm>
            </p:grpSpPr>
            <p:pic>
              <p:nvPicPr>
                <p:cNvPr id="22" name="Picture 5" descr="collc_eff.png"/>
                <p:cNvPicPr>
                  <a:picLocks noChangeAspect="1"/>
                </p:cNvPicPr>
                <p:nvPr/>
              </p:nvPicPr>
              <p:blipFill>
                <a:blip r:embed="rId9" cstate="print"/>
                <a:srcRect l="7349" t="7966" r="3898" b="64915"/>
                <a:stretch>
                  <a:fillRect/>
                </a:stretch>
              </p:blipFill>
              <p:spPr>
                <a:xfrm>
                  <a:off x="5410200" y="2895600"/>
                  <a:ext cx="5486446" cy="1676400"/>
                </a:xfrm>
                <a:prstGeom prst="rect">
                  <a:avLst/>
                </a:prstGeom>
              </p:spPr>
            </p:pic>
            <p:pic>
              <p:nvPicPr>
                <p:cNvPr id="23" name="Picture 22" descr="collc_eff.png"/>
                <p:cNvPicPr>
                  <a:picLocks noChangeAspect="1"/>
                </p:cNvPicPr>
                <p:nvPr/>
              </p:nvPicPr>
              <p:blipFill>
                <a:blip r:embed="rId9" cstate="print"/>
                <a:srcRect l="14745" t="93837" r="14993" b="1233"/>
                <a:stretch>
                  <a:fillRect/>
                </a:stretch>
              </p:blipFill>
              <p:spPr>
                <a:xfrm>
                  <a:off x="5867400" y="4572000"/>
                  <a:ext cx="4343400" cy="304800"/>
                </a:xfrm>
                <a:prstGeom prst="rect">
                  <a:avLst/>
                </a:prstGeom>
              </p:spPr>
            </p:pic>
          </p:grpSp>
        </p:grpSp>
        <p:sp>
          <p:nvSpPr>
            <p:cNvPr id="19" name="Rectangle 18"/>
            <p:cNvSpPr/>
            <p:nvPr/>
          </p:nvSpPr>
          <p:spPr>
            <a:xfrm>
              <a:off x="8077200" y="2286000"/>
              <a:ext cx="838200" cy="228600"/>
            </a:xfrm>
            <a:prstGeom prst="rect">
              <a:avLst/>
            </a:prstGeom>
            <a:noFill/>
            <a:ln>
              <a:solidFill>
                <a:srgbClr val="FF006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 descr="sidis_spotsize_14by12_1.5gev.png"/>
          <p:cNvPicPr>
            <a:picLocks noChangeAspect="1"/>
          </p:cNvPicPr>
          <p:nvPr/>
        </p:nvPicPr>
        <p:blipFill>
          <a:blip r:embed="rId10" cstate="print"/>
          <a:srcRect l="49167" t="7778" b="25555"/>
          <a:stretch>
            <a:fillRect/>
          </a:stretch>
        </p:blipFill>
        <p:spPr>
          <a:xfrm>
            <a:off x="6537364" y="4367769"/>
            <a:ext cx="2454236" cy="2414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626485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smtClean="0">
                <a:solidFill>
                  <a:srgbClr val="0066FF"/>
                </a:solidFill>
                <a:latin typeface="Algerian" pitchFamily="82" charset="0"/>
              </a:rPr>
              <a:t>SIDIS</a:t>
            </a:r>
            <a:r>
              <a:rPr lang="en-US" sz="3500" dirty="0" smtClean="0">
                <a:solidFill>
                  <a:srgbClr val="FF0066"/>
                </a:solidFill>
                <a:latin typeface="Algerian" pitchFamily="82" charset="0"/>
              </a:rPr>
              <a:t> </a:t>
            </a:r>
            <a:r>
              <a:rPr lang="en-US" sz="3500" dirty="0" smtClean="0">
                <a:latin typeface="Algerian" pitchFamily="82" charset="0"/>
              </a:rPr>
              <a:t>Cherenkov: Detector</a:t>
            </a:r>
            <a:endParaRPr lang="en-US" sz="3500" dirty="0"/>
          </a:p>
        </p:txBody>
      </p:sp>
      <p:sp>
        <p:nvSpPr>
          <p:cNvPr id="8" name="Rectangle 7"/>
          <p:cNvSpPr/>
          <p:nvPr/>
        </p:nvSpPr>
        <p:spPr>
          <a:xfrm>
            <a:off x="304800" y="1676400"/>
            <a:ext cx="458490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smtClean="0">
                <a:solidFill>
                  <a:srgbClr val="0066FF"/>
                </a:solidFill>
                <a:latin typeface="Comic Sans MS" pitchFamily="66" charset="0"/>
              </a:rPr>
              <a:t>Gaseous Electron Multiplier + </a:t>
            </a:r>
            <a:r>
              <a:rPr lang="en-US" sz="2100" b="1" u="sng" dirty="0" err="1" smtClean="0">
                <a:solidFill>
                  <a:srgbClr val="0066FF"/>
                </a:solidFill>
                <a:latin typeface="Comic Sans MS" pitchFamily="66" charset="0"/>
              </a:rPr>
              <a:t>CsI</a:t>
            </a:r>
            <a:endParaRPr lang="en-US" sz="2100" b="1" u="sng" dirty="0">
              <a:solidFill>
                <a:srgbClr val="0066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083713"/>
            <a:ext cx="8534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100" dirty="0" smtClean="0">
                <a:solidFill>
                  <a:srgbClr val="FF0066"/>
                </a:solidFill>
                <a:latin typeface="Comic Sans MS" pitchFamily="66" charset="0"/>
              </a:rPr>
              <a:t>GEMs + </a:t>
            </a:r>
            <a:r>
              <a:rPr lang="en-US" sz="2100" dirty="0" err="1" smtClean="0">
                <a:solidFill>
                  <a:srgbClr val="FF0066"/>
                </a:solidFill>
                <a:latin typeface="Comic Sans MS" pitchFamily="66" charset="0"/>
              </a:rPr>
              <a:t>CsI</a:t>
            </a:r>
            <a:r>
              <a:rPr lang="en-US" sz="2100" dirty="0" smtClean="0">
                <a:latin typeface="Comic Sans MS" pitchFamily="66" charset="0"/>
              </a:rPr>
              <a:t>: resistant in magnetic field, size is not a problem</a:t>
            </a:r>
            <a:endParaRPr lang="en-US" sz="21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8155" t="35417" r="48463" b="12500"/>
          <a:stretch>
            <a:fillRect/>
          </a:stretch>
        </p:blipFill>
        <p:spPr bwMode="auto">
          <a:xfrm>
            <a:off x="0" y="26670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-76200" y="609600"/>
            <a:ext cx="8991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(Some) </a:t>
            </a:r>
            <a:r>
              <a:rPr lang="en-US" sz="2100" dirty="0" smtClean="0">
                <a:latin typeface="Comic Sans MS" pitchFamily="66" charset="0"/>
              </a:rPr>
              <a:t>Requirements: </a:t>
            </a:r>
            <a:r>
              <a:rPr lang="en-US" sz="2100" dirty="0" smtClean="0">
                <a:solidFill>
                  <a:srgbClr val="FF0066"/>
                </a:solidFill>
                <a:latin typeface="Comic Sans MS" pitchFamily="66" charset="0"/>
              </a:rPr>
              <a:t>1) resistant in magnetic field </a:t>
            </a:r>
            <a:endParaRPr lang="en-US" sz="2100" dirty="0" smtClean="0">
              <a:latin typeface="Comic Sans MS" pitchFamily="66" charset="0"/>
            </a:endParaRPr>
          </a:p>
          <a:p>
            <a:r>
              <a:rPr lang="en-US" sz="2100" dirty="0" smtClean="0">
                <a:solidFill>
                  <a:srgbClr val="FF0066"/>
                </a:solidFill>
                <a:latin typeface="Comic Sans MS" pitchFamily="66" charset="0"/>
              </a:rPr>
              <a:t>                                        3) decent size </a:t>
            </a:r>
            <a:endParaRPr lang="en-US" sz="2100" dirty="0" smtClean="0">
              <a:latin typeface="Comic Sans MS" pitchFamily="66" charset="0"/>
            </a:endParaRPr>
          </a:p>
          <a:p>
            <a:r>
              <a:rPr lang="en-US" sz="2100" dirty="0" smtClean="0">
                <a:latin typeface="Comic Sans MS" pitchFamily="66" charset="0"/>
              </a:rPr>
              <a:t>                                        2) “quiet” </a:t>
            </a:r>
            <a:endParaRPr lang="en-US" sz="2100" dirty="0"/>
          </a:p>
        </p:txBody>
      </p:sp>
      <p:sp>
        <p:nvSpPr>
          <p:cNvPr id="16" name="Rectangle 15"/>
          <p:cNvSpPr/>
          <p:nvPr/>
        </p:nvSpPr>
        <p:spPr>
          <a:xfrm>
            <a:off x="6781800" y="609600"/>
            <a:ext cx="5261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200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yes</a:t>
            </a:r>
            <a:endParaRPr lang="en-US" sz="2000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8200" y="971490"/>
            <a:ext cx="1143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200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yes</a:t>
            </a:r>
            <a:endParaRPr lang="en-US" sz="2000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43400" y="1295400"/>
            <a:ext cx="316112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220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?</a:t>
            </a:r>
            <a:endParaRPr lang="en-US" sz="2200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3129171"/>
            <a:ext cx="4572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2100" dirty="0" smtClean="0">
                <a:latin typeface="Comic Sans MS" pitchFamily="66" charset="0"/>
              </a:rPr>
              <a:t>Consists of </a:t>
            </a:r>
            <a:r>
              <a:rPr lang="en-US" sz="2100" dirty="0" smtClean="0">
                <a:solidFill>
                  <a:srgbClr val="FF0066"/>
                </a:solidFill>
                <a:latin typeface="Comic Sans MS" pitchFamily="66" charset="0"/>
              </a:rPr>
              <a:t>3 layers of GEMs</a:t>
            </a:r>
            <a:r>
              <a:rPr lang="en-US" sz="2100" dirty="0" smtClean="0">
                <a:latin typeface="Comic Sans MS" pitchFamily="66" charset="0"/>
              </a:rPr>
              <a:t>, </a:t>
            </a:r>
            <a:r>
              <a:rPr lang="en-US" sz="2100" dirty="0" smtClean="0">
                <a:solidFill>
                  <a:srgbClr val="FF0066"/>
                </a:solidFill>
                <a:latin typeface="Comic Sans MS" pitchFamily="66" charset="0"/>
              </a:rPr>
              <a:t>first coated with </a:t>
            </a:r>
            <a:r>
              <a:rPr lang="en-US" sz="2100" dirty="0" err="1" smtClean="0">
                <a:solidFill>
                  <a:srgbClr val="FF0066"/>
                </a:solidFill>
                <a:latin typeface="Comic Sans MS" pitchFamily="66" charset="0"/>
              </a:rPr>
              <a:t>CsI</a:t>
            </a:r>
            <a:r>
              <a:rPr lang="en-US" sz="2100" dirty="0" smtClean="0">
                <a:latin typeface="Comic Sans MS" pitchFamily="66" charset="0"/>
              </a:rPr>
              <a:t> which acts as a </a:t>
            </a:r>
            <a:r>
              <a:rPr lang="en-US" sz="2100" dirty="0" smtClean="0">
                <a:solidFill>
                  <a:srgbClr val="FF0066"/>
                </a:solidFill>
                <a:latin typeface="Comic Sans MS" pitchFamily="66" charset="0"/>
              </a:rPr>
              <a:t>photocathode</a:t>
            </a:r>
            <a:endParaRPr lang="en-US" sz="2100" dirty="0">
              <a:solidFill>
                <a:srgbClr val="FF006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0" y="4482405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2100" dirty="0" smtClean="0">
                <a:solidFill>
                  <a:srgbClr val="FF0066"/>
                </a:solidFill>
                <a:latin typeface="Comic Sans MS" pitchFamily="66" charset="0"/>
              </a:rPr>
              <a:t>First GEM metallic surface </a:t>
            </a:r>
            <a:r>
              <a:rPr lang="en-US" sz="2100" dirty="0" err="1" smtClean="0">
                <a:latin typeface="Comic Sans MS" pitchFamily="66" charset="0"/>
              </a:rPr>
              <a:t>overlayed</a:t>
            </a:r>
            <a:r>
              <a:rPr lang="en-US" sz="2100" dirty="0" smtClean="0">
                <a:latin typeface="Comic Sans MS" pitchFamily="66" charset="0"/>
              </a:rPr>
              <a:t> with </a:t>
            </a:r>
            <a:r>
              <a:rPr lang="en-US" sz="2100" dirty="0" smtClean="0">
                <a:solidFill>
                  <a:srgbClr val="FF0066"/>
                </a:solidFill>
                <a:latin typeface="Comic Sans MS" pitchFamily="66" charset="0"/>
              </a:rPr>
              <a:t>Ni</a:t>
            </a:r>
            <a:r>
              <a:rPr lang="en-US" sz="2100" dirty="0" smtClean="0">
                <a:latin typeface="Comic Sans MS" pitchFamily="66" charset="0"/>
              </a:rPr>
              <a:t> and </a:t>
            </a:r>
            <a:r>
              <a:rPr lang="en-US" sz="2100" dirty="0" smtClean="0">
                <a:solidFill>
                  <a:srgbClr val="FF0066"/>
                </a:solidFill>
                <a:latin typeface="Comic Sans MS" pitchFamily="66" charset="0"/>
              </a:rPr>
              <a:t>Au</a:t>
            </a:r>
            <a:r>
              <a:rPr lang="en-US" sz="2100" dirty="0" smtClean="0">
                <a:latin typeface="Comic Sans MS" pitchFamily="66" charset="0"/>
              </a:rPr>
              <a:t> to ensure stability of </a:t>
            </a:r>
            <a:r>
              <a:rPr lang="en-US" sz="2100" dirty="0" err="1" smtClean="0">
                <a:latin typeface="Comic Sans MS" pitchFamily="66" charset="0"/>
              </a:rPr>
              <a:t>CsI</a:t>
            </a:r>
            <a:r>
              <a:rPr lang="en-US" sz="2100" dirty="0" smtClean="0">
                <a:latin typeface="Comic Sans MS" pitchFamily="66" charset="0"/>
              </a:rPr>
              <a:t> (</a:t>
            </a:r>
            <a:r>
              <a:rPr lang="en-US" sz="2100" dirty="0" err="1" smtClean="0">
                <a:solidFill>
                  <a:srgbClr val="FF0066"/>
                </a:solidFill>
                <a:latin typeface="Comic Sans MS" pitchFamily="66" charset="0"/>
              </a:rPr>
              <a:t>CsI</a:t>
            </a:r>
            <a:r>
              <a:rPr lang="en-US" sz="2100" dirty="0" smtClean="0">
                <a:solidFill>
                  <a:srgbClr val="FF0066"/>
                </a:solidFill>
                <a:latin typeface="Comic Sans MS" pitchFamily="66" charset="0"/>
              </a:rPr>
              <a:t> not stable on Cu</a:t>
            </a:r>
            <a:r>
              <a:rPr lang="en-US" sz="2100" dirty="0" smtClean="0">
                <a:latin typeface="Comic Sans MS" pitchFamily="66" charset="0"/>
              </a:rPr>
              <a:t>)  </a:t>
            </a:r>
            <a:endParaRPr lang="en-US" sz="2100" dirty="0"/>
          </a:p>
        </p:txBody>
      </p:sp>
      <p:sp>
        <p:nvSpPr>
          <p:cNvPr id="12" name="Rectangle 11"/>
          <p:cNvSpPr/>
          <p:nvPr/>
        </p:nvSpPr>
        <p:spPr>
          <a:xfrm>
            <a:off x="5346680" y="1535668"/>
            <a:ext cx="341632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Used by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PHENIX successfully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76200"/>
            <a:ext cx="4715940" cy="325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Neutron Background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19475"/>
            <a:ext cx="82772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524000"/>
            <a:ext cx="3352800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/>
              <a:t>Use FLUKA </a:t>
            </a:r>
          </a:p>
          <a:p>
            <a:r>
              <a:rPr lang="en-US" sz="3000" dirty="0" smtClean="0"/>
              <a:t>Work in progress</a:t>
            </a:r>
            <a:endParaRPr lang="en-US" sz="3000" dirty="0"/>
          </a:p>
        </p:txBody>
      </p:sp>
      <p:sp>
        <p:nvSpPr>
          <p:cNvPr id="7" name="Up Arrow 6"/>
          <p:cNvSpPr/>
          <p:nvPr/>
        </p:nvSpPr>
        <p:spPr>
          <a:xfrm rot="2628286">
            <a:off x="2306903" y="5560917"/>
            <a:ext cx="182880" cy="10145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000" dirty="0" smtClean="0"/>
              <a:t>GEM</a:t>
            </a:r>
          </a:p>
          <a:p>
            <a:pPr>
              <a:buNone/>
            </a:pPr>
            <a:r>
              <a:rPr lang="en-US" sz="3000" dirty="0" smtClean="0"/>
              <a:t>    Small prototype tested in </a:t>
            </a:r>
            <a:r>
              <a:rPr lang="en-US" sz="3000" dirty="0" err="1" smtClean="0"/>
              <a:t>Jlab</a:t>
            </a:r>
            <a:r>
              <a:rPr lang="en-US" sz="3000" dirty="0" smtClean="0"/>
              <a:t>. R&amp;D Efforts from </a:t>
            </a:r>
            <a:r>
              <a:rPr lang="en-US" sz="3000" dirty="0" err="1" smtClean="0"/>
              <a:t>UVa</a:t>
            </a:r>
            <a:r>
              <a:rPr lang="en-US" sz="3000" dirty="0" smtClean="0"/>
              <a:t>/INFN/</a:t>
            </a:r>
            <a:r>
              <a:rPr lang="en-US" sz="3000" dirty="0" err="1" smtClean="0"/>
              <a:t>Jlab</a:t>
            </a:r>
            <a:r>
              <a:rPr lang="en-US" sz="3000" dirty="0" smtClean="0"/>
              <a:t>/China are combined with the GEM R&amp;D for the Super-</a:t>
            </a:r>
            <a:r>
              <a:rPr lang="en-US" sz="3000" dirty="0" err="1" smtClean="0"/>
              <a:t>BigBite</a:t>
            </a:r>
            <a:r>
              <a:rPr lang="en-US" sz="3000" dirty="0" smtClean="0"/>
              <a:t> &amp; EIC.  Several large prototypes are being built in China and US.</a:t>
            </a:r>
          </a:p>
          <a:p>
            <a:r>
              <a:rPr lang="en-US" sz="3000" dirty="0" smtClean="0"/>
              <a:t>MRPC</a:t>
            </a:r>
          </a:p>
          <a:p>
            <a:pPr>
              <a:buNone/>
            </a:pPr>
            <a:r>
              <a:rPr lang="en-US" sz="3000" dirty="0" smtClean="0"/>
              <a:t>    Chinese collaborators will come onsite and have beam test in </a:t>
            </a:r>
            <a:r>
              <a:rPr lang="en-US" sz="3000" dirty="0" smtClean="0"/>
              <a:t>November.</a:t>
            </a:r>
            <a:endParaRPr lang="en-US" sz="3000" dirty="0" smtClean="0"/>
          </a:p>
          <a:p>
            <a:r>
              <a:rPr lang="en-US" sz="3000" dirty="0" smtClean="0"/>
              <a:t>DAQ</a:t>
            </a:r>
          </a:p>
          <a:p>
            <a:pPr>
              <a:buNone/>
            </a:pPr>
            <a:r>
              <a:rPr lang="en-US" sz="3000" dirty="0" smtClean="0"/>
              <a:t>	Collaborating with Hall </a:t>
            </a:r>
            <a:r>
              <a:rPr lang="en-US" sz="3000" dirty="0" smtClean="0"/>
              <a:t>D.</a:t>
            </a:r>
            <a:endParaRPr lang="en-US" sz="3000" dirty="0" smtClean="0"/>
          </a:p>
          <a:p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smtClean="0"/>
              <a:t>Solid collaboration has successfully adopted GEMC as its </a:t>
            </a:r>
            <a:r>
              <a:rPr lang="en-US" dirty="0" smtClean="0"/>
              <a:t>Geant4 </a:t>
            </a:r>
            <a:r>
              <a:rPr lang="en-US" dirty="0" smtClean="0"/>
              <a:t>simulation and joined in GEMC development. The simulation is ready to be used for various studies to help detector design.</a:t>
            </a:r>
          </a:p>
          <a:p>
            <a:r>
              <a:rPr lang="en-US" dirty="0" smtClean="0"/>
              <a:t>A lot of subsystem design and simulation progresses have been made. More studies are under way.</a:t>
            </a:r>
          </a:p>
          <a:p>
            <a:r>
              <a:rPr lang="en-US" dirty="0" smtClean="0"/>
              <a:t>In preparation for the director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Maurizio </a:t>
            </a:r>
            <a:r>
              <a:rPr lang="en-US" dirty="0" err="1" smtClean="0"/>
              <a:t>Ungaro</a:t>
            </a:r>
            <a:r>
              <a:rPr lang="en-US" dirty="0" smtClean="0"/>
              <a:t> (GEMC)</a:t>
            </a:r>
          </a:p>
          <a:p>
            <a:pPr algn="ctr"/>
            <a:r>
              <a:rPr lang="en-US" dirty="0" smtClean="0"/>
              <a:t>Paul Reimer (Magnet)</a:t>
            </a:r>
          </a:p>
          <a:p>
            <a:pPr algn="ctr"/>
            <a:r>
              <a:rPr lang="en-US" dirty="0" smtClean="0"/>
              <a:t>Seamus Riordan </a:t>
            </a:r>
            <a:r>
              <a:rPr lang="en-US" dirty="0" smtClean="0"/>
              <a:t>(Baffle</a:t>
            </a:r>
            <a:r>
              <a:rPr lang="en-US" dirty="0" smtClean="0"/>
              <a:t>, </a:t>
            </a:r>
            <a:r>
              <a:rPr lang="en-US" dirty="0" smtClean="0"/>
              <a:t>PVDIS FOM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Lorenzo </a:t>
            </a:r>
            <a:r>
              <a:rPr lang="en-US" dirty="0" err="1" smtClean="0"/>
              <a:t>Zana</a:t>
            </a:r>
            <a:r>
              <a:rPr lang="en-US" dirty="0" smtClean="0"/>
              <a:t> (Neutron BG)</a:t>
            </a:r>
          </a:p>
          <a:p>
            <a:pPr algn="ctr"/>
            <a:r>
              <a:rPr lang="en-US" dirty="0" err="1" smtClean="0"/>
              <a:t>Simona</a:t>
            </a:r>
            <a:r>
              <a:rPr lang="en-US" dirty="0" smtClean="0"/>
              <a:t> </a:t>
            </a:r>
            <a:r>
              <a:rPr lang="en-US" dirty="0" err="1" smtClean="0"/>
              <a:t>Malace</a:t>
            </a:r>
            <a:r>
              <a:rPr lang="en-US" dirty="0" smtClean="0"/>
              <a:t> (Cherenkov)</a:t>
            </a:r>
          </a:p>
          <a:p>
            <a:pPr algn="ctr"/>
            <a:r>
              <a:rPr lang="en-US" dirty="0" smtClean="0"/>
              <a:t>Jin Huang (Calorimeter)</a:t>
            </a:r>
          </a:p>
          <a:p>
            <a:pPr algn="ctr"/>
            <a:r>
              <a:rPr lang="en-US" dirty="0" smtClean="0"/>
              <a:t>Yang Zhang (ZUES kinematics)</a:t>
            </a:r>
          </a:p>
          <a:p>
            <a:pPr algn="ctr"/>
            <a:r>
              <a:rPr lang="en-US" dirty="0" smtClean="0"/>
              <a:t>Eugene </a:t>
            </a:r>
            <a:r>
              <a:rPr lang="en-US" dirty="0" err="1" smtClean="0"/>
              <a:t>Chudakov</a:t>
            </a:r>
            <a:r>
              <a:rPr lang="en-US" dirty="0" smtClean="0"/>
              <a:t> (</a:t>
            </a:r>
            <a:r>
              <a:rPr lang="en-US" dirty="0" err="1" smtClean="0"/>
              <a:t>Comgeant</a:t>
            </a:r>
            <a:r>
              <a:rPr lang="en-US" dirty="0" smtClean="0"/>
              <a:t> PVDIS)</a:t>
            </a:r>
          </a:p>
          <a:p>
            <a:pPr algn="ctr"/>
            <a:r>
              <a:rPr lang="en-US" dirty="0" err="1" smtClean="0"/>
              <a:t>Xin</a:t>
            </a:r>
            <a:r>
              <a:rPr lang="en-US" dirty="0" smtClean="0"/>
              <a:t> </a:t>
            </a:r>
            <a:r>
              <a:rPr lang="en-US" dirty="0" err="1" smtClean="0"/>
              <a:t>Qian</a:t>
            </a:r>
            <a:r>
              <a:rPr lang="en-US" dirty="0" smtClean="0"/>
              <a:t> (</a:t>
            </a:r>
            <a:r>
              <a:rPr lang="en-US" dirty="0" err="1" smtClean="0"/>
              <a:t>Comgeant</a:t>
            </a:r>
            <a:r>
              <a:rPr lang="en-US" dirty="0" smtClean="0"/>
              <a:t> SIDIS)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GEMC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GE</a:t>
            </a:r>
            <a:r>
              <a:rPr lang="en-US" dirty="0"/>
              <a:t>ant4 </a:t>
            </a:r>
            <a:r>
              <a:rPr lang="en-US" dirty="0" err="1">
                <a:solidFill>
                  <a:srgbClr val="FF0000"/>
                </a:solidFill>
              </a:rPr>
              <a:t>M</a:t>
            </a:r>
            <a:r>
              <a:rPr lang="en-US" dirty="0" err="1"/>
              <a:t>onte</a:t>
            </a: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dirty="0" err="1"/>
              <a:t>arlo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800" dirty="0" smtClean="0"/>
              <a:t> </a:t>
            </a:r>
            <a:r>
              <a:rPr lang="en-US" sz="2800" b="1" i="1" dirty="0" smtClean="0">
                <a:solidFill>
                  <a:srgbClr val="FFFF00"/>
                </a:solidFill>
              </a:rPr>
              <a:t>The Present and Future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  <p:pic>
        <p:nvPicPr>
          <p:cNvPr id="15" name="Picture 14" descr="gemc_logo_512x5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743200"/>
            <a:ext cx="2339975" cy="23399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56135" y="1297662"/>
            <a:ext cx="638786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Calibri" pitchFamily="27" charset="0"/>
              </a:rPr>
              <a:t> C</a:t>
            </a:r>
            <a:r>
              <a:rPr lang="en-US" sz="2200" dirty="0" smtClean="0">
                <a:latin typeface="Calibri" pitchFamily="27" charset="0"/>
              </a:rPr>
              <a:t>++ program that simulates particles through matter using the </a:t>
            </a:r>
            <a:r>
              <a:rPr lang="en-US" sz="2200" dirty="0" smtClean="0">
                <a:latin typeface="Calibri" pitchFamily="27" charset="0"/>
              </a:rPr>
              <a:t>Geant4 </a:t>
            </a:r>
            <a:r>
              <a:rPr lang="en-US" sz="2200" dirty="0" smtClean="0">
                <a:latin typeface="Calibri" pitchFamily="27" charset="0"/>
              </a:rPr>
              <a:t>libraries.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Written mainly by Maurizio </a:t>
            </a:r>
            <a:r>
              <a:rPr lang="en-US" sz="2200" dirty="0" err="1" smtClean="0"/>
              <a:t>Ungaro</a:t>
            </a:r>
            <a:r>
              <a:rPr lang="en-US" sz="2200" dirty="0" smtClean="0"/>
              <a:t>, used for CLAS12.</a:t>
            </a:r>
            <a:endParaRPr lang="en-US" sz="2200" dirty="0" smtClean="0">
              <a:latin typeface="Calibri" pitchFamily="27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+mj-lt"/>
              </a:rPr>
              <a:t>  Detectors </a:t>
            </a:r>
            <a:r>
              <a:rPr lang="en-US" sz="2200" dirty="0" smtClean="0">
                <a:latin typeface="+mj-lt"/>
              </a:rPr>
              <a:t>in</a:t>
            </a:r>
            <a:r>
              <a:rPr lang="en-US" sz="2200" dirty="0" smtClean="0">
                <a:latin typeface="+mj-lt"/>
              </a:rPr>
              <a:t>formation </a:t>
            </a:r>
            <a:r>
              <a:rPr lang="en-US" sz="2200" dirty="0" smtClean="0">
                <a:latin typeface="+mj-lt"/>
              </a:rPr>
              <a:t>are stored on a mysql server. </a:t>
            </a:r>
            <a:r>
              <a:rPr lang="en-US" sz="2200" dirty="0" smtClean="0">
                <a:latin typeface="+mj-lt"/>
              </a:rPr>
              <a:t>configuration </a:t>
            </a:r>
            <a:r>
              <a:rPr lang="en-US" sz="2200" dirty="0" smtClean="0">
                <a:latin typeface="+mj-lt"/>
              </a:rPr>
              <a:t>changes are immediately available to the users without need to recompile the </a:t>
            </a:r>
            <a:r>
              <a:rPr lang="en-US" sz="2200" dirty="0" smtClean="0">
                <a:latin typeface="+mj-lt"/>
              </a:rPr>
              <a:t>code.</a:t>
            </a:r>
            <a:endParaRPr lang="en-US" sz="22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+mj-lt"/>
              </a:rPr>
              <a:t>  Hit </a:t>
            </a:r>
            <a:r>
              <a:rPr lang="en-US" sz="2200" dirty="0" smtClean="0">
                <a:latin typeface="+mj-lt"/>
              </a:rPr>
              <a:t>p</a:t>
            </a:r>
            <a:r>
              <a:rPr lang="en-US" sz="2200" dirty="0" smtClean="0">
                <a:latin typeface="+mj-lt"/>
              </a:rPr>
              <a:t>rocess factory</a:t>
            </a:r>
            <a:r>
              <a:rPr lang="en-US" sz="2200" dirty="0" smtClean="0">
                <a:latin typeface="+mj-lt"/>
              </a:rPr>
              <a:t>: associate detectors with external digitization routines at run </a:t>
            </a:r>
            <a:r>
              <a:rPr lang="en-US" sz="2200" dirty="0" smtClean="0">
                <a:latin typeface="+mj-lt"/>
              </a:rPr>
              <a:t>time.</a:t>
            </a:r>
            <a:endParaRPr lang="en-US" sz="22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+mj-lt"/>
              </a:rPr>
              <a:t>  Users interact with database, do not need to know C++ or Geant4 to build detector and run the </a:t>
            </a:r>
            <a:r>
              <a:rPr lang="en-US" sz="2200" dirty="0" smtClean="0">
                <a:latin typeface="+mj-lt"/>
              </a:rPr>
              <a:t>simulation.</a:t>
            </a:r>
            <a:endParaRPr lang="en-US" sz="2200" dirty="0" smtClean="0">
              <a:latin typeface="+mj-lt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1891851" y="5257800"/>
            <a:ext cx="5620839" cy="1426561"/>
            <a:chOff x="1295400" y="3999094"/>
            <a:chExt cx="6553200" cy="19050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1295400" y="3999094"/>
              <a:ext cx="2743200" cy="1905000"/>
            </a:xfrm>
            <a:prstGeom prst="round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dirty="0" smtClean="0">
                  <a:latin typeface="Times"/>
                </a:rPr>
                <a:t>GEOMETRY, BANKS, DIGITIZATION DATABASE</a:t>
              </a:r>
              <a:endParaRPr lang="en-US" dirty="0">
                <a:latin typeface="Times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5867400" y="4303894"/>
              <a:ext cx="1981200" cy="1295400"/>
            </a:xfrm>
            <a:prstGeom prst="round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200" dirty="0" err="1" smtClean="0">
                  <a:latin typeface="+mj-lt"/>
                </a:rPr>
                <a:t>gemc</a:t>
              </a:r>
              <a:endParaRPr lang="en-US" sz="3200" dirty="0">
                <a:latin typeface="+mj-l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267200" y="4989694"/>
              <a:ext cx="1371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428150" y="4571822"/>
              <a:ext cx="1161138" cy="49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network</a:t>
              </a:r>
              <a:endParaRPr lang="en-US" dirty="0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0CB0-CD99-1B4E-86A6-CAF639A82D2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9519" y="1295400"/>
            <a:ext cx="259368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hlinkClick r:id="rId4"/>
              </a:rPr>
              <a:t>http://gemc.jlab.org</a:t>
            </a:r>
            <a:endParaRPr lang="en-US" b="1" dirty="0" smtClean="0"/>
          </a:p>
          <a:p>
            <a:r>
              <a:rPr lang="en-US" b="1" u="sng" dirty="0" smtClean="0">
                <a:solidFill>
                  <a:schemeClr val="accent1"/>
                </a:solidFill>
                <a:hlinkClick r:id="rId5"/>
              </a:rPr>
              <a:t>https://hallaweb.jlab.org/</a:t>
            </a:r>
            <a:r>
              <a:rPr lang="en-US" b="1" u="sng" dirty="0" smtClean="0">
                <a:solidFill>
                  <a:schemeClr val="accent1"/>
                </a:solidFill>
              </a:rPr>
              <a:t>wiki/index.php/Solid_sim_geant4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Welcome to join 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http://hallaweb.jlab.org/12GeV/SoLID/</a:t>
            </a:r>
          </a:p>
          <a:p>
            <a:r>
              <a:rPr lang="en-US" sz="3000" dirty="0" smtClean="0"/>
              <a:t>https://hallaweb.jlab.org/wiki/index.php/SoLID</a:t>
            </a:r>
          </a:p>
          <a:p>
            <a:r>
              <a:rPr lang="en-US" sz="3000" dirty="0" smtClean="0">
                <a:hlinkClick r:id="rId2"/>
              </a:rPr>
              <a:t>halla12_software@jlab.org</a:t>
            </a:r>
            <a:endParaRPr lang="en-US" sz="3000" dirty="0" smtClean="0"/>
          </a:p>
          <a:p>
            <a:r>
              <a:rPr lang="en-US" sz="3000" dirty="0" smtClean="0"/>
              <a:t>Weekly meeting on Wednesday 1:30PM at F226</a:t>
            </a:r>
          </a:p>
          <a:p>
            <a:endParaRPr lang="en-US" sz="3000" dirty="0" smtClean="0"/>
          </a:p>
          <a:p>
            <a:pPr algn="ctr">
              <a:buNone/>
            </a:pPr>
            <a:r>
              <a:rPr lang="en-US" sz="3500" b="1" dirty="0" smtClean="0">
                <a:solidFill>
                  <a:srgbClr val="FF0000"/>
                </a:solidFill>
              </a:rPr>
              <a:t>   Share the knowledge</a:t>
            </a:r>
          </a:p>
          <a:p>
            <a:pPr algn="ctr">
              <a:buNone/>
            </a:pPr>
            <a:r>
              <a:rPr lang="en-US" sz="3500" b="1" dirty="0" smtClean="0">
                <a:solidFill>
                  <a:srgbClr val="FF0000"/>
                </a:solidFill>
              </a:rPr>
              <a:t>   Use it for other projects</a:t>
            </a:r>
          </a:p>
          <a:p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How To:  new detector, hits</a:t>
            </a:r>
            <a:endParaRPr lang="en-US" dirty="0"/>
          </a:p>
        </p:txBody>
      </p:sp>
      <p:grpSp>
        <p:nvGrpSpPr>
          <p:cNvPr id="3" name="Group 15"/>
          <p:cNvGrpSpPr/>
          <p:nvPr/>
        </p:nvGrpSpPr>
        <p:grpSpPr>
          <a:xfrm>
            <a:off x="413780" y="1752600"/>
            <a:ext cx="8509872" cy="3785652"/>
            <a:chOff x="413780" y="2138545"/>
            <a:chExt cx="8509872" cy="3785652"/>
          </a:xfrm>
        </p:grpSpPr>
        <p:sp>
          <p:nvSpPr>
            <p:cNvPr id="5" name="Rectangle 4"/>
            <p:cNvSpPr/>
            <p:nvPr/>
          </p:nvSpPr>
          <p:spPr>
            <a:xfrm>
              <a:off x="457200" y="2138545"/>
              <a:ext cx="822960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detector{"pos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       = ”10*cm 20*cm 305*mm";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detector{"rotation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  = "90*deg 25*deg 0*deg";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detector{"color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     = "66bbff";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detector{"type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      = "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Trd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detector{"dimensions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= ”1*cm 2*cm 3*cm 4*cm 5*cm";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detector{"material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  = "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Scintillator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detector{"mfield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    = "no";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detector{"ncopy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     = 12;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detector{"pMany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     = 1;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detector{"exist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     = 1;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detector{"visible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   = 1;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detector{"style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     = 1;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detector{"sensitivity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= "CTOF";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detector{"hit_type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   = "CTOF";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$</a:t>
              </a:r>
              <a:r>
                <a:rPr lang="en-US" sz="1600" b="1" dirty="0" err="1" smtClean="0">
                  <a:solidFill>
                    <a:srgbClr val="000090"/>
                  </a:solidFill>
                  <a:latin typeface="Courier"/>
                  <a:cs typeface="Courier"/>
                </a:rPr>
                <a:t>detector{"identifiers</a:t>
              </a:r>
              <a:r>
                <a:rPr lang="en-US" sz="1600" b="1" dirty="0" smtClean="0">
                  <a:solidFill>
                    <a:srgbClr val="000090"/>
                  </a:solidFill>
                  <a:latin typeface="Courier"/>
                  <a:cs typeface="Courier"/>
                </a:rPr>
                <a:t>"} = "paddle manual 2";</a:t>
              </a:r>
              <a:endParaRPr lang="en-US" sz="1600" b="1" dirty="0">
                <a:solidFill>
                  <a:srgbClr val="000090"/>
                </a:solidFill>
                <a:latin typeface="Courier"/>
                <a:cs typeface="Courier"/>
              </a:endParaRPr>
            </a:p>
          </p:txBody>
        </p:sp>
        <p:grpSp>
          <p:nvGrpSpPr>
            <p:cNvPr id="4" name="Group 19"/>
            <p:cNvGrpSpPr/>
            <p:nvPr/>
          </p:nvGrpSpPr>
          <p:grpSpPr>
            <a:xfrm>
              <a:off x="413780" y="4027170"/>
              <a:ext cx="6836139" cy="1330972"/>
              <a:chOff x="413780" y="4027170"/>
              <a:chExt cx="6836139" cy="133097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13780" y="5102110"/>
                <a:ext cx="4481835" cy="256032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/>
              <p:cNvCxnSpPr>
                <a:endCxn id="6" idx="3"/>
              </p:cNvCxnSpPr>
              <p:nvPr/>
            </p:nvCxnSpPr>
            <p:spPr>
              <a:xfrm rot="10800000" flipV="1">
                <a:off x="4895615" y="4396502"/>
                <a:ext cx="1118068" cy="83362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6013683" y="4027170"/>
                <a:ext cx="12362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16</a:t>
                </a:r>
                <a:r>
                  <a:rPr lang="en-US" sz="2000" baseline="30000" dirty="0" smtClean="0"/>
                  <a:t>th</a:t>
                </a:r>
                <a:r>
                  <a:rPr lang="en-US" sz="2000" dirty="0" smtClean="0"/>
                  <a:t>: Bank</a:t>
                </a:r>
                <a:endParaRPr lang="en-US" sz="2000" dirty="0"/>
              </a:p>
            </p:txBody>
          </p:sp>
        </p:grpSp>
        <p:grpSp>
          <p:nvGrpSpPr>
            <p:cNvPr id="8" name="Group 20"/>
            <p:cNvGrpSpPr/>
            <p:nvPr/>
          </p:nvGrpSpPr>
          <p:grpSpPr>
            <a:xfrm>
              <a:off x="413780" y="5113589"/>
              <a:ext cx="8509872" cy="505089"/>
              <a:chOff x="413780" y="5113589"/>
              <a:chExt cx="8509872" cy="50508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13780" y="5362646"/>
                <a:ext cx="4481835" cy="256032"/>
              </a:xfrm>
              <a:prstGeom prst="rect">
                <a:avLst/>
              </a:prstGeom>
              <a:solidFill>
                <a:srgbClr val="008000">
                  <a:alpha val="20000"/>
                </a:srgb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rot="10800000" flipV="1">
                <a:off x="4895615" y="5362646"/>
                <a:ext cx="1270468" cy="15832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6166083" y="5113589"/>
                <a:ext cx="27575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17</a:t>
                </a:r>
                <a:r>
                  <a:rPr lang="en-US" sz="2000" baseline="30000" dirty="0" smtClean="0"/>
                  <a:t>th</a:t>
                </a:r>
                <a:r>
                  <a:rPr lang="en-US" sz="2000" dirty="0" smtClean="0"/>
                  <a:t>: Digitization Routine</a:t>
                </a:r>
                <a:endParaRPr lang="en-US" sz="2000" dirty="0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1238762" y="5943600"/>
            <a:ext cx="62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general, 1 bank </a:t>
            </a:r>
            <a:r>
              <a:rPr lang="en-US" dirty="0" err="1" smtClean="0">
                <a:sym typeface="Wingdings"/>
              </a:rPr>
              <a:t></a:t>
            </a:r>
            <a:r>
              <a:rPr lang="en-US" dirty="0" smtClean="0">
                <a:sym typeface="Wingdings"/>
              </a:rPr>
              <a:t> 1 digitization routine… but not necessary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0CB0-CD99-1B4E-86A6-CAF639A82D2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ent Arrow 32"/>
          <p:cNvSpPr/>
          <p:nvPr/>
        </p:nvSpPr>
        <p:spPr bwMode="auto">
          <a:xfrm rot="5400000">
            <a:off x="4419600" y="2209800"/>
            <a:ext cx="533400" cy="533400"/>
          </a:xfrm>
          <a:prstGeom prst="bentArrow">
            <a:avLst>
              <a:gd name="adj1" fmla="val 25000"/>
              <a:gd name="adj2" fmla="val 26099"/>
              <a:gd name="adj3" fmla="val 25000"/>
              <a:gd name="adj4" fmla="val 43750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Factory Method for Hit Processes</a:t>
            </a:r>
          </a:p>
        </p:txBody>
      </p:sp>
      <p:pic>
        <p:nvPicPr>
          <p:cNvPr id="24580" name="Picture 4" descr="C:\Users\ungaro\AppData\Local\Microsoft\Windows\Temporary Internet Files\Content.IE5\98N13QO0\MCj043783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914400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/>
          <p:nvPr/>
        </p:nvGrpSpPr>
        <p:grpSpPr>
          <a:xfrm>
            <a:off x="1066800" y="990600"/>
            <a:ext cx="2286000" cy="1676400"/>
            <a:chOff x="381000" y="914400"/>
            <a:chExt cx="2286000" cy="19812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6" name="Rounded Rectangle 15"/>
            <p:cNvSpPr/>
            <p:nvPr/>
          </p:nvSpPr>
          <p:spPr bwMode="auto">
            <a:xfrm>
              <a:off x="381000" y="914400"/>
              <a:ext cx="2286000" cy="198120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"/>
              </a:endParaRPr>
            </a:p>
          </p:txBody>
        </p:sp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533400" y="1219200"/>
              <a:ext cx="1981200" cy="13234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atin typeface="Times"/>
                </a:rPr>
                <a:t>Hit Process, </a:t>
              </a:r>
              <a:r>
                <a:rPr lang="en-US" sz="2000" dirty="0" err="1">
                  <a:latin typeface="Times"/>
                </a:rPr>
                <a:t>Digitizations</a:t>
              </a:r>
              <a:r>
                <a:rPr lang="en-US" sz="2000" dirty="0">
                  <a:latin typeface="Times"/>
                </a:rPr>
                <a:t>  External</a:t>
              </a:r>
            </a:p>
            <a:p>
              <a:pPr algn="ctr">
                <a:defRPr/>
              </a:pPr>
              <a:r>
                <a:rPr lang="en-US" sz="2000" dirty="0">
                  <a:latin typeface="Times"/>
                </a:rPr>
                <a:t>Routines</a:t>
              </a:r>
            </a:p>
          </p:txBody>
        </p:sp>
      </p:grpSp>
      <p:pic>
        <p:nvPicPr>
          <p:cNvPr id="24582" name="Picture 4" descr="C:\Users\ungaro\AppData\Local\Microsoft\Windows\Temporary Internet Files\Content.IE5\98N13QO0\MCj043783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371600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 descr="C:\Users\ungaro\AppData\Local\Microsoft\Windows\Temporary Internet Files\Content.IE5\98N13QO0\MCj043783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81200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4" descr="C:\Users\ungaro\AppData\Local\Microsoft\Windows\Temporary Internet Files\Content.IE5\98N13QO0\MCj043783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90800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 bwMode="auto">
          <a:xfrm>
            <a:off x="3352800" y="2057400"/>
            <a:ext cx="10668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Times"/>
              </a:rPr>
              <a:t>CTOF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514600" y="2895600"/>
            <a:ext cx="1692275" cy="2322513"/>
            <a:chOff x="2667000" y="3657600"/>
            <a:chExt cx="1692344" cy="2322576"/>
          </a:xfrm>
        </p:grpSpPr>
        <p:pic>
          <p:nvPicPr>
            <p:cNvPr id="25623" name="Picture 23" descr="C:\Users\ungaro\AppData\Local\Microsoft\Windows\Temporary Internet Files\Content.IE5\VB91O948\MCj03971600000[1].wm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4CC1B7"/>
                </a:clrFrom>
                <a:clrTo>
                  <a:srgbClr val="4CC1B7">
                    <a:alpha val="0"/>
                  </a:srgbClr>
                </a:clrTo>
              </a:clrChange>
              <a:duotone>
                <a:prstClr val="black"/>
                <a:srgbClr val="9FFFA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667000" y="3657600"/>
              <a:ext cx="1692344" cy="1752600"/>
            </a:xfrm>
            <a:prstGeom prst="rect">
              <a:avLst/>
            </a:prstGeom>
            <a:noFill/>
          </p:spPr>
        </p:pic>
        <p:sp>
          <p:nvSpPr>
            <p:cNvPr id="36" name="Rectangle 35"/>
            <p:cNvSpPr/>
            <p:nvPr/>
          </p:nvSpPr>
          <p:spPr bwMode="auto">
            <a:xfrm>
              <a:off x="2944824" y="5065751"/>
              <a:ext cx="1143047" cy="914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dirty="0" err="1">
                  <a:latin typeface="Times"/>
                </a:rPr>
                <a:t>gemc</a:t>
              </a:r>
              <a:r>
                <a:rPr lang="en-US" dirty="0">
                  <a:latin typeface="Times"/>
                </a:rPr>
                <a:t> DC</a:t>
              </a: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3352800" y="1600200"/>
            <a:ext cx="10668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Times"/>
              </a:rPr>
              <a:t>SVT</a:t>
            </a: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990600" y="3810000"/>
            <a:ext cx="1692275" cy="2322513"/>
            <a:chOff x="2667000" y="3657600"/>
            <a:chExt cx="1692344" cy="2322576"/>
          </a:xfrm>
        </p:grpSpPr>
        <p:pic>
          <p:nvPicPr>
            <p:cNvPr id="42" name="Picture 23" descr="C:\Users\ungaro\AppData\Local\Microsoft\Windows\Temporary Internet Files\Content.IE5\VB91O948\MCj03971600000[1].wm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4CC1B7"/>
                </a:clrFrom>
                <a:clrTo>
                  <a:srgbClr val="4CC1B7">
                    <a:alpha val="0"/>
                  </a:srgbClr>
                </a:clrTo>
              </a:clrChange>
              <a:duotone>
                <a:prstClr val="black"/>
                <a:srgbClr val="9FFFA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667000" y="3657600"/>
              <a:ext cx="1692344" cy="1752600"/>
            </a:xfrm>
            <a:prstGeom prst="rect">
              <a:avLst/>
            </a:prstGeom>
            <a:noFill/>
          </p:spPr>
        </p:pic>
        <p:sp>
          <p:nvSpPr>
            <p:cNvPr id="43" name="Rectangle 42"/>
            <p:cNvSpPr/>
            <p:nvPr/>
          </p:nvSpPr>
          <p:spPr bwMode="auto">
            <a:xfrm>
              <a:off x="2944824" y="5065751"/>
              <a:ext cx="1143047" cy="914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dirty="0" err="1">
                  <a:latin typeface="Times"/>
                </a:rPr>
                <a:t>gemc</a:t>
              </a:r>
              <a:r>
                <a:rPr lang="en-US" dirty="0">
                  <a:latin typeface="Times"/>
                </a:rPr>
                <a:t> FTOF</a:t>
              </a:r>
            </a:p>
          </p:txBody>
        </p:sp>
      </p:grpSp>
      <p:sp>
        <p:nvSpPr>
          <p:cNvPr id="24589" name="TextBox 43"/>
          <p:cNvSpPr txBox="1">
            <a:spLocks noChangeArrowheads="1"/>
          </p:cNvSpPr>
          <p:nvPr/>
        </p:nvSpPr>
        <p:spPr bwMode="auto">
          <a:xfrm>
            <a:off x="6096000" y="3276600"/>
            <a:ext cx="2895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Automatic Process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Routines Still External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solidFill>
                  <a:srgbClr val="002060"/>
                </a:solidFill>
                <a:latin typeface="Calibri" charset="0"/>
              </a:rPr>
              <a:t>Easy to: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2060"/>
                </a:solidFill>
                <a:latin typeface="Calibri" charset="0"/>
              </a:rPr>
              <a:t> add new routine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2060"/>
                </a:solidFill>
                <a:latin typeface="Calibri" charset="0"/>
              </a:rPr>
              <a:t> debug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002060"/>
                </a:solidFill>
                <a:latin typeface="Calibri" charset="0"/>
              </a:rPr>
              <a:t> modify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0CB0-CD99-1B4E-86A6-CAF639A82D2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Digitization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62000" y="2209800"/>
            <a:ext cx="7620000" cy="3139321"/>
            <a:chOff x="762000" y="2209800"/>
            <a:chExt cx="7620000" cy="3138453"/>
          </a:xfrm>
        </p:grpSpPr>
        <p:sp>
          <p:nvSpPr>
            <p:cNvPr id="27652" name="Rectangle 9"/>
            <p:cNvSpPr>
              <a:spLocks noChangeArrowheads="1"/>
            </p:cNvSpPr>
            <p:nvPr/>
          </p:nvSpPr>
          <p:spPr bwMode="auto">
            <a:xfrm>
              <a:off x="762000" y="2209800"/>
              <a:ext cx="4419600" cy="3138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sz="1800" dirty="0">
                  <a:latin typeface="Calibri" charset="0"/>
                </a:rPr>
                <a:t> Hit </a:t>
              </a:r>
              <a:r>
                <a:rPr lang="en-US" sz="1800" dirty="0" smtClean="0">
                  <a:latin typeface="Calibri" charset="0"/>
                </a:rPr>
                <a:t>Position</a:t>
              </a:r>
            </a:p>
            <a:p>
              <a:pPr>
                <a:buFont typeface="Arial" charset="0"/>
                <a:buChar char="•"/>
              </a:pPr>
              <a:r>
                <a:rPr lang="en-US" sz="1800" dirty="0">
                  <a:latin typeface="Calibri" charset="0"/>
                </a:rPr>
                <a:t> Volume Local Hit </a:t>
              </a:r>
              <a:r>
                <a:rPr lang="en-US" sz="1800" dirty="0" smtClean="0">
                  <a:latin typeface="Calibri" charset="0"/>
                </a:rPr>
                <a:t>Position</a:t>
              </a:r>
            </a:p>
            <a:p>
              <a:pPr>
                <a:buFont typeface="Arial" charset="0"/>
                <a:buChar char="•"/>
              </a:pPr>
              <a:r>
                <a:rPr lang="en-US" sz="1800" dirty="0">
                  <a:latin typeface="Calibri" charset="0"/>
                </a:rPr>
                <a:t> Deposited </a:t>
              </a:r>
              <a:r>
                <a:rPr lang="en-US" sz="1800" dirty="0" smtClean="0">
                  <a:latin typeface="Calibri" charset="0"/>
                </a:rPr>
                <a:t>energy</a:t>
              </a:r>
            </a:p>
            <a:p>
              <a:pPr>
                <a:buFont typeface="Arial" charset="0"/>
                <a:buChar char="•"/>
              </a:pPr>
              <a:r>
                <a:rPr lang="en-US" sz="1800" dirty="0">
                  <a:latin typeface="Calibri" charset="0"/>
                </a:rPr>
                <a:t> Time of the </a:t>
              </a:r>
              <a:r>
                <a:rPr lang="en-US" sz="1800" dirty="0" smtClean="0">
                  <a:latin typeface="Calibri" charset="0"/>
                </a:rPr>
                <a:t>hit</a:t>
              </a:r>
            </a:p>
            <a:p>
              <a:pPr>
                <a:buFont typeface="Arial" charset="0"/>
                <a:buChar char="•"/>
              </a:pPr>
              <a:r>
                <a:rPr lang="en-US" sz="1800" dirty="0">
                  <a:latin typeface="Calibri" charset="0"/>
                </a:rPr>
                <a:t> Momentum of the Track</a:t>
              </a:r>
            </a:p>
            <a:p>
              <a:pPr>
                <a:buFont typeface="Arial" charset="0"/>
                <a:buChar char="•"/>
              </a:pPr>
              <a:r>
                <a:rPr lang="en-US" sz="1800" dirty="0">
                  <a:latin typeface="Calibri" charset="0"/>
                </a:rPr>
                <a:t> Energy of the track</a:t>
              </a:r>
            </a:p>
            <a:p>
              <a:pPr>
                <a:buFont typeface="Arial" charset="0"/>
                <a:buChar char="•"/>
              </a:pPr>
              <a:r>
                <a:rPr lang="en-US" sz="1800" dirty="0">
                  <a:latin typeface="Calibri" charset="0"/>
                </a:rPr>
                <a:t> Primary Vertex of track</a:t>
              </a:r>
            </a:p>
            <a:p>
              <a:pPr>
                <a:buFont typeface="Arial" charset="0"/>
                <a:buChar char="•"/>
              </a:pPr>
              <a:r>
                <a:rPr lang="en-US" sz="1800" dirty="0">
                  <a:latin typeface="Calibri" charset="0"/>
                </a:rPr>
                <a:t> Particle ID</a:t>
              </a:r>
            </a:p>
            <a:p>
              <a:pPr>
                <a:buFont typeface="Arial" charset="0"/>
                <a:buChar char="•"/>
              </a:pPr>
              <a:r>
                <a:rPr lang="en-US" sz="1800" dirty="0">
                  <a:latin typeface="Calibri" charset="0"/>
                </a:rPr>
                <a:t> </a:t>
              </a:r>
              <a:r>
                <a:rPr lang="en-US" sz="1800" dirty="0" smtClean="0">
                  <a:latin typeface="Calibri" charset="0"/>
                </a:rPr>
                <a:t>Identifier</a:t>
              </a:r>
            </a:p>
            <a:p>
              <a:pPr>
                <a:buFont typeface="Arial" charset="0"/>
                <a:buChar char="•"/>
              </a:pPr>
              <a:r>
                <a:rPr lang="en-US" dirty="0" smtClean="0">
                  <a:latin typeface="Calibri" charset="0"/>
                </a:rPr>
                <a:t> Mother Particle ID</a:t>
              </a:r>
            </a:p>
            <a:p>
              <a:pPr>
                <a:buFont typeface="Arial" charset="0"/>
                <a:buChar char="•"/>
              </a:pPr>
              <a:r>
                <a:rPr lang="en-US" dirty="0" smtClean="0">
                  <a:latin typeface="Calibri" charset="0"/>
                </a:rPr>
                <a:t> Mother Vertex</a:t>
              </a:r>
            </a:p>
          </p:txBody>
        </p:sp>
        <p:sp>
          <p:nvSpPr>
            <p:cNvPr id="27653" name="Rectangle 10"/>
            <p:cNvSpPr>
              <a:spLocks noChangeArrowheads="1"/>
            </p:cNvSpPr>
            <p:nvPr/>
          </p:nvSpPr>
          <p:spPr bwMode="auto">
            <a:xfrm>
              <a:off x="5867400" y="2209800"/>
              <a:ext cx="2514600" cy="2585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latin typeface="Calibri" charset="0"/>
                </a:rPr>
                <a:t>Average (</a:t>
              </a:r>
              <a:r>
                <a:rPr lang="en-US" sz="1800" dirty="0" err="1">
                  <a:latin typeface="Calibri" charset="0"/>
                </a:rPr>
                <a:t>x,y,z</a:t>
              </a:r>
              <a:r>
                <a:rPr lang="en-US" sz="1800" dirty="0">
                  <a:latin typeface="Calibri" charset="0"/>
                </a:rPr>
                <a:t>)</a:t>
              </a:r>
            </a:p>
            <a:p>
              <a:r>
                <a:rPr lang="en-US" sz="1800" dirty="0">
                  <a:latin typeface="Calibri" charset="0"/>
                </a:rPr>
                <a:t>Average (lx, </a:t>
              </a:r>
              <a:r>
                <a:rPr lang="en-US" sz="1800" dirty="0" err="1">
                  <a:latin typeface="Calibri" charset="0"/>
                </a:rPr>
                <a:t>ly</a:t>
              </a:r>
              <a:r>
                <a:rPr lang="en-US" sz="1800" dirty="0">
                  <a:latin typeface="Calibri" charset="0"/>
                </a:rPr>
                <a:t>, </a:t>
              </a:r>
              <a:r>
                <a:rPr lang="en-US" sz="1800" dirty="0" err="1">
                  <a:latin typeface="Calibri" charset="0"/>
                </a:rPr>
                <a:t>lz</a:t>
              </a:r>
              <a:r>
                <a:rPr lang="en-US" sz="1800" dirty="0">
                  <a:latin typeface="Calibri" charset="0"/>
                </a:rPr>
                <a:t>)</a:t>
              </a:r>
            </a:p>
            <a:p>
              <a:r>
                <a:rPr lang="en-US" sz="1800" dirty="0">
                  <a:latin typeface="Calibri" charset="0"/>
                </a:rPr>
                <a:t>Total E</a:t>
              </a:r>
            </a:p>
            <a:p>
              <a:r>
                <a:rPr lang="en-US" sz="1800" dirty="0">
                  <a:latin typeface="Calibri" charset="0"/>
                </a:rPr>
                <a:t>Average t</a:t>
              </a:r>
            </a:p>
            <a:p>
              <a:r>
                <a:rPr lang="en-US" sz="1800" dirty="0">
                  <a:latin typeface="Calibri" charset="0"/>
                </a:rPr>
                <a:t>Average p (final p)</a:t>
              </a:r>
            </a:p>
            <a:p>
              <a:r>
                <a:rPr lang="en-US" sz="1800" dirty="0">
                  <a:latin typeface="Calibri" charset="0"/>
                </a:rPr>
                <a:t>Energy</a:t>
              </a:r>
            </a:p>
            <a:p>
              <a:r>
                <a:rPr lang="en-US" sz="1800" dirty="0">
                  <a:latin typeface="Calibri" charset="0"/>
                </a:rPr>
                <a:t>Primary Vertex of track</a:t>
              </a:r>
            </a:p>
            <a:p>
              <a:r>
                <a:rPr lang="en-US" sz="1800" dirty="0">
                  <a:latin typeface="Calibri" charset="0"/>
                </a:rPr>
                <a:t>Particle ID</a:t>
              </a:r>
            </a:p>
            <a:p>
              <a:r>
                <a:rPr lang="en-US" sz="1800" dirty="0">
                  <a:latin typeface="Calibri" charset="0"/>
                </a:rPr>
                <a:t>Strip, Layer, Sector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3733800" y="2405009"/>
              <a:ext cx="190500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724400" y="2666874"/>
              <a:ext cx="914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038600" y="2971589"/>
              <a:ext cx="1600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733800" y="3236629"/>
              <a:ext cx="190500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429000" y="3504842"/>
              <a:ext cx="2209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048000" y="3776230"/>
              <a:ext cx="259080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200400" y="4038094"/>
              <a:ext cx="2438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133600" y="4306308"/>
              <a:ext cx="350520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981200" y="4571347"/>
              <a:ext cx="3657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990600" y="1524000"/>
            <a:ext cx="730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Available For every G4 step              Hit Process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/>
            <a:r>
              <a:rPr lang="en-US" dirty="0" smtClean="0">
                <a:solidFill>
                  <a:srgbClr val="000090"/>
                </a:solidFill>
              </a:rPr>
              <a:t>Event Generation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1" y="1524000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000" dirty="0" smtClean="0"/>
              <a:t>Particle gun built in, two luminosity beams can be added</a:t>
            </a:r>
          </a:p>
          <a:p>
            <a:pPr marL="342900" indent="-342900">
              <a:buAutoNum type="arabicParenR"/>
            </a:pPr>
            <a:r>
              <a:rPr lang="en-US" sz="3000" dirty="0" smtClean="0"/>
              <a:t>LUND Format (txt) for physics events</a:t>
            </a:r>
            <a:endParaRPr lang="en-US" sz="3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0CB0-CD99-1B4E-86A6-CAF639A82D2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200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Output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43434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000" dirty="0" err="1" smtClean="0"/>
              <a:t>evio</a:t>
            </a:r>
            <a:r>
              <a:rPr lang="en-US" sz="3000" dirty="0" smtClean="0"/>
              <a:t>, bank alike binary format by </a:t>
            </a:r>
            <a:r>
              <a:rPr lang="en-US" sz="3000" dirty="0" err="1" smtClean="0"/>
              <a:t>Jlab</a:t>
            </a:r>
            <a:r>
              <a:rPr lang="en-US" sz="3000" dirty="0" smtClean="0"/>
              <a:t> DAQ group</a:t>
            </a:r>
          </a:p>
          <a:p>
            <a:pPr marL="342900" indent="-342900">
              <a:buAutoNum type="arabicParenR"/>
            </a:pPr>
            <a:r>
              <a:rPr lang="en-US" sz="3000" dirty="0" smtClean="0"/>
              <a:t>Root tree, convert from </a:t>
            </a:r>
            <a:r>
              <a:rPr lang="en-US" sz="3000" dirty="0" err="1" smtClean="0"/>
              <a:t>evio</a:t>
            </a:r>
            <a:endParaRPr lang="en-US" sz="3000" dirty="0" smtClean="0"/>
          </a:p>
          <a:p>
            <a:pPr marL="342900" indent="-342900">
              <a:buAutoNum type="arabicParenR"/>
            </a:pPr>
            <a:r>
              <a:rPr lang="en-US" sz="3000" dirty="0" smtClean="0"/>
              <a:t>text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Event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 e- and </a:t>
            </a:r>
            <a:r>
              <a:rPr lang="en-US" dirty="0" err="1" smtClean="0"/>
              <a:t>pion</a:t>
            </a:r>
            <a:r>
              <a:rPr lang="en-US" dirty="0" smtClean="0"/>
              <a:t> generators are ready in C++</a:t>
            </a:r>
          </a:p>
          <a:p>
            <a:r>
              <a:rPr lang="en-US" dirty="0" smtClean="0"/>
              <a:t>e- and </a:t>
            </a:r>
            <a:r>
              <a:rPr lang="en-US" dirty="0" err="1" smtClean="0"/>
              <a:t>pion</a:t>
            </a:r>
            <a:r>
              <a:rPr lang="en-US" dirty="0" smtClean="0"/>
              <a:t> coincidence generator is ready in C++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FLUX, raw, EC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505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SoLID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Hit Processing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Simulation </a:t>
            </a:r>
            <a:r>
              <a:rPr lang="en-US" dirty="0" err="1" smtClean="0"/>
              <a:t>Databasre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>
                <a:solidFill>
                  <a:srgbClr val="FF0000"/>
                </a:solidFill>
              </a:rPr>
              <a:t>soliddb.jlab.org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err="1" smtClean="0"/>
              <a:t>Mysql</a:t>
            </a:r>
            <a:r>
              <a:rPr lang="en-US" dirty="0" smtClean="0"/>
              <a:t> 5 cluster server. It is highly efficient and has minimum downtime.</a:t>
            </a:r>
          </a:p>
          <a:p>
            <a:r>
              <a:rPr lang="en-US" dirty="0" smtClean="0"/>
              <a:t>Flexible development 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0"/>
            <a:ext cx="6477000" cy="35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gemc.jlab.org</a:t>
            </a:r>
          </a:p>
          <a:p>
            <a:r>
              <a:rPr lang="en-US" sz="2600" b="1" u="sng" dirty="0" smtClean="0">
                <a:solidFill>
                  <a:schemeClr val="accent1"/>
                </a:solidFill>
                <a:hlinkClick r:id="rId2"/>
              </a:rPr>
              <a:t>https://hallaweb.jlab.org/</a:t>
            </a:r>
            <a:r>
              <a:rPr lang="en-US" sz="2600" b="1" u="sng" dirty="0" smtClean="0">
                <a:solidFill>
                  <a:schemeClr val="accent1"/>
                </a:solidFill>
              </a:rPr>
              <a:t>wiki/index.php/Solid_sim_geant4</a:t>
            </a:r>
            <a:endParaRPr lang="en-US" sz="2600" b="1" u="sng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2050" name="Picture 2" descr="Z:\work_doc\my_presentation\solid_201106\solid_simulation\wik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71600"/>
            <a:ext cx="3408849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338138"/>
            <a:ext cx="801052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95555" y="3244334"/>
            <a:ext cx="95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Netpbm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CLAS12 SVT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710626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GEMC </a:t>
            </a:r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500" dirty="0" smtClean="0"/>
          </a:p>
          <a:p>
            <a:endParaRPr lang="en-US" sz="25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4" name="Picture 2" descr="Z:\work_doc\solid\gemc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3780" y="228600"/>
            <a:ext cx="3691620" cy="3581400"/>
          </a:xfrm>
          <a:prstGeom prst="rect">
            <a:avLst/>
          </a:prstGeom>
          <a:noFill/>
        </p:spPr>
      </p:pic>
      <p:pic>
        <p:nvPicPr>
          <p:cNvPr id="3074" name="Picture 2" descr="Z:\work_doc\solid\gem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09800"/>
            <a:ext cx="4736368" cy="4572000"/>
          </a:xfrm>
          <a:prstGeom prst="rect">
            <a:avLst/>
          </a:prstGeom>
          <a:noFill/>
        </p:spPr>
      </p:pic>
      <p:pic>
        <p:nvPicPr>
          <p:cNvPr id="13" name="Picture 2" descr="Z:\work_doc\solid\gemc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3905" y="3124200"/>
            <a:ext cx="3789095" cy="36576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62000" y="990600"/>
            <a:ext cx="3429000" cy="630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002060"/>
                </a:solidFill>
              </a:rPr>
              <a:t>Interactive mode</a:t>
            </a:r>
            <a:endParaRPr lang="en-US" sz="35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600200" y="1905000"/>
            <a:ext cx="1905000" cy="51286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dirty="0" smtClean="0">
                <a:latin typeface="+mj-lt"/>
              </a:rPr>
              <a:t>Run Control</a:t>
            </a:r>
            <a:endParaRPr lang="en-US" sz="2500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019800" y="6096000"/>
            <a:ext cx="1905000" cy="51286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dirty="0" smtClean="0">
                <a:latin typeface="+mj-lt"/>
              </a:rPr>
              <a:t>Camera</a:t>
            </a:r>
            <a:endParaRPr lang="en-US" sz="2500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086600" y="152400"/>
            <a:ext cx="1905000" cy="51286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dirty="0" smtClean="0">
                <a:latin typeface="+mj-lt"/>
              </a:rPr>
              <a:t>Detector</a:t>
            </a:r>
            <a:endParaRPr lang="en-US" sz="2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b="1" i="1" dirty="0" smtClean="0"/>
              <a:t>Progress</a:t>
            </a:r>
          </a:p>
          <a:p>
            <a:r>
              <a:rPr lang="en-US" sz="2500" dirty="0" smtClean="0"/>
              <a:t>Mirrors, done in the “identifiers” entry of the geometry, control optical property on fly.</a:t>
            </a:r>
          </a:p>
          <a:p>
            <a:r>
              <a:rPr lang="en-US" sz="2500" dirty="0" smtClean="0"/>
              <a:t>Right click to output geometry in GDML format.</a:t>
            </a:r>
          </a:p>
          <a:p>
            <a:r>
              <a:rPr lang="en-US" sz="2500" dirty="0" smtClean="0"/>
              <a:t>Mother particle tracking becoming optional to optimize speed.</a:t>
            </a:r>
          </a:p>
          <a:p>
            <a:endParaRPr lang="en-US" sz="2500" dirty="0" smtClean="0"/>
          </a:p>
          <a:p>
            <a:pPr>
              <a:buNone/>
            </a:pPr>
            <a:r>
              <a:rPr lang="en-US" sz="3000" b="1" i="1" dirty="0" err="1" smtClean="0"/>
              <a:t>Todo</a:t>
            </a:r>
            <a:r>
              <a:rPr lang="en-US" sz="3000" b="1" i="1" dirty="0" smtClean="0"/>
              <a:t> list</a:t>
            </a:r>
          </a:p>
          <a:p>
            <a:r>
              <a:rPr lang="en-US" sz="2500" dirty="0" smtClean="0"/>
              <a:t>Move material definition into database also.</a:t>
            </a:r>
          </a:p>
          <a:p>
            <a:r>
              <a:rPr lang="en-US" sz="2500" dirty="0" smtClean="0"/>
              <a:t>Move </a:t>
            </a:r>
            <a:r>
              <a:rPr lang="en-US" sz="2500" dirty="0" err="1" smtClean="0"/>
              <a:t>svn</a:t>
            </a:r>
            <a:r>
              <a:rPr lang="en-US" sz="2500" dirty="0" smtClean="0"/>
              <a:t> repository out of clas12svn and restructure.</a:t>
            </a:r>
          </a:p>
          <a:p>
            <a:r>
              <a:rPr lang="en-US" sz="2500" dirty="0" smtClean="0"/>
              <a:t>Improve database I/O.</a:t>
            </a:r>
          </a:p>
          <a:p>
            <a:r>
              <a:rPr lang="en-US" sz="2500" dirty="0" smtClean="0"/>
              <a:t>Adapt to Geant4.9.4.</a:t>
            </a:r>
          </a:p>
          <a:p>
            <a:pPr>
              <a:buNone/>
            </a:pPr>
            <a:endParaRPr lang="en-US" sz="2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GEMC update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000" b="1" i="1" dirty="0" smtClean="0"/>
              <a:t>Progress</a:t>
            </a:r>
          </a:p>
          <a:p>
            <a:r>
              <a:rPr lang="en-US" sz="3300" dirty="0" smtClean="0"/>
              <a:t>Add “solid” HIT_PROCESS_LIST</a:t>
            </a:r>
          </a:p>
          <a:p>
            <a:r>
              <a:rPr lang="en-US" sz="3300" dirty="0" smtClean="0"/>
              <a:t>More database added in soliddb.jlab.org to allow for the full </a:t>
            </a:r>
            <a:r>
              <a:rPr lang="en-US" sz="3300" dirty="0" err="1" smtClean="0"/>
              <a:t>SoLID</a:t>
            </a:r>
            <a:r>
              <a:rPr lang="en-US" sz="3300" dirty="0" smtClean="0"/>
              <a:t>, its subsystems simulation. Also database for individual developers.</a:t>
            </a:r>
          </a:p>
          <a:p>
            <a:r>
              <a:rPr lang="en-US" sz="3300" dirty="0" smtClean="0"/>
              <a:t>PVDIS and SIDIS yoke designs and field maps are unified </a:t>
            </a:r>
          </a:p>
          <a:p>
            <a:r>
              <a:rPr lang="en-US" sz="3300" dirty="0" smtClean="0"/>
              <a:t>More materials added for our setup.</a:t>
            </a:r>
          </a:p>
          <a:p>
            <a:r>
              <a:rPr lang="en-US" sz="3300" dirty="0" smtClean="0"/>
              <a:t>More instructions on wiki</a:t>
            </a:r>
          </a:p>
          <a:p>
            <a:r>
              <a:rPr lang="en-US" sz="3300" dirty="0" smtClean="0"/>
              <a:t>Rewrote many geometry to avoid overlap and added more</a:t>
            </a:r>
          </a:p>
          <a:p>
            <a:r>
              <a:rPr lang="en-US" sz="3300" dirty="0" smtClean="0"/>
              <a:t>EC simulation in GEMC is under work.</a:t>
            </a:r>
          </a:p>
          <a:p>
            <a:r>
              <a:rPr lang="en-US" sz="3300" dirty="0" smtClean="0">
                <a:solidFill>
                  <a:srgbClr val="FF0000"/>
                </a:solidFill>
              </a:rPr>
              <a:t>Baffle redesign for various magnets</a:t>
            </a:r>
          </a:p>
          <a:p>
            <a:r>
              <a:rPr lang="en-US" sz="3300" dirty="0" smtClean="0">
                <a:solidFill>
                  <a:srgbClr val="FF0000"/>
                </a:solidFill>
              </a:rPr>
              <a:t>Event generators updated for PVDIS and SIDIS</a:t>
            </a:r>
          </a:p>
          <a:p>
            <a:r>
              <a:rPr lang="en-US" sz="3300" dirty="0" smtClean="0">
                <a:solidFill>
                  <a:srgbClr val="FF0000"/>
                </a:solidFill>
              </a:rPr>
              <a:t>Study configuration with ZEUS magnet.</a:t>
            </a:r>
          </a:p>
          <a:p>
            <a:endParaRPr lang="en-US" sz="2500" dirty="0" smtClean="0"/>
          </a:p>
          <a:p>
            <a:pPr>
              <a:buNone/>
            </a:pPr>
            <a:r>
              <a:rPr lang="en-US" sz="4000" b="1" i="1" dirty="0" err="1" smtClean="0"/>
              <a:t>Todo</a:t>
            </a:r>
            <a:r>
              <a:rPr lang="en-US" sz="4000" b="1" i="1" dirty="0" smtClean="0"/>
              <a:t> list</a:t>
            </a:r>
          </a:p>
          <a:p>
            <a:r>
              <a:rPr lang="en-US" sz="3400" dirty="0" smtClean="0"/>
              <a:t>Move subsystem simulation to GEMC</a:t>
            </a:r>
          </a:p>
          <a:p>
            <a:r>
              <a:rPr lang="en-US" sz="3400" dirty="0" smtClean="0"/>
              <a:t>Customize hit  routine</a:t>
            </a:r>
          </a:p>
          <a:p>
            <a:r>
              <a:rPr lang="en-US" sz="3400" dirty="0" smtClean="0"/>
              <a:t>Direct root output</a:t>
            </a:r>
          </a:p>
          <a:p>
            <a:endParaRPr lang="en-US" sz="3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GEMC update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geant4 to geant3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Progress</a:t>
            </a:r>
          </a:p>
          <a:p>
            <a:r>
              <a:rPr lang="en-US" dirty="0" smtClean="0"/>
              <a:t>SIDIS kinematics and angle distribution</a:t>
            </a:r>
          </a:p>
          <a:p>
            <a:r>
              <a:rPr lang="en-US" dirty="0" smtClean="0"/>
              <a:t>SIDIS and PVDIS low energy background rate.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err="1" smtClean="0"/>
              <a:t>Todo</a:t>
            </a:r>
            <a:r>
              <a:rPr lang="en-US" b="1" i="1" dirty="0" smtClean="0"/>
              <a:t> list</a:t>
            </a:r>
          </a:p>
          <a:p>
            <a:r>
              <a:rPr lang="en-US" dirty="0" smtClean="0"/>
              <a:t>Acceptance</a:t>
            </a:r>
          </a:p>
          <a:p>
            <a:r>
              <a:rPr lang="en-US" dirty="0" smtClean="0"/>
              <a:t>Detector resolution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500" dirty="0" smtClean="0"/>
          </a:p>
          <a:p>
            <a:endParaRPr lang="en-US" sz="25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53851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38800" y="762000"/>
            <a:ext cx="2438400" cy="630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002060"/>
                </a:solidFill>
              </a:rPr>
              <a:t>Batch mode</a:t>
            </a:r>
            <a:endParaRPr lang="en-US" sz="3500" dirty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GEMC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interface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Magnet/coil/yoke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Z:\work_doc\solid\BaBar_SIDIS_soleno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7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3433" y="0"/>
            <a:ext cx="277056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SIDIS with </a:t>
            </a:r>
            <a:r>
              <a:rPr lang="en-US" sz="2000" dirty="0" err="1" smtClean="0"/>
              <a:t>BaBar</a:t>
            </a:r>
            <a:r>
              <a:rPr lang="en-US" sz="2000" dirty="0" smtClean="0"/>
              <a:t> Magnet</a:t>
            </a:r>
            <a:endParaRPr lang="en-US" sz="2000" dirty="0"/>
          </a:p>
        </p:txBody>
      </p:sp>
      <p:sp>
        <p:nvSpPr>
          <p:cNvPr id="7" name="Down Arrow 6"/>
          <p:cNvSpPr/>
          <p:nvPr/>
        </p:nvSpPr>
        <p:spPr>
          <a:xfrm>
            <a:off x="4114800" y="1066800"/>
            <a:ext cx="27432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Target/Beam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Z:\work_doc\solid\BaBar_SIDIS_targ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3433" y="0"/>
            <a:ext cx="277056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SIDIS with </a:t>
            </a:r>
            <a:r>
              <a:rPr lang="en-US" sz="2000" dirty="0" err="1" smtClean="0"/>
              <a:t>BaBar</a:t>
            </a:r>
            <a:r>
              <a:rPr lang="en-US" sz="2000" dirty="0" smtClean="0"/>
              <a:t> Magnet</a:t>
            </a:r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>
            <a:off x="4114800" y="1066800"/>
            <a:ext cx="274320" cy="297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1" name="Picture 5" descr="Z:\work_doc\solid\BaBar_SIDIS_g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3433" y="0"/>
            <a:ext cx="277056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SIDIS with </a:t>
            </a:r>
            <a:r>
              <a:rPr lang="en-US" sz="2000" dirty="0" err="1" smtClean="0"/>
              <a:t>BaBar</a:t>
            </a:r>
            <a:r>
              <a:rPr lang="en-US" sz="2000" dirty="0" smtClean="0"/>
              <a:t> Magnet</a:t>
            </a:r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>
            <a:off x="4343400" y="1066800"/>
            <a:ext cx="274320" cy="2514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7513</TotalTime>
  <Words>1764</Words>
  <Application>Microsoft Office PowerPoint</Application>
  <PresentationFormat>On-screen Show (4:3)</PresentationFormat>
  <Paragraphs>453</Paragraphs>
  <Slides>52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Calibri</vt:lpstr>
      <vt:lpstr>Times</vt:lpstr>
      <vt:lpstr>Comic Sans MS</vt:lpstr>
      <vt:lpstr>Algerian</vt:lpstr>
      <vt:lpstr>Wingdings</vt:lpstr>
      <vt:lpstr>Courier</vt:lpstr>
      <vt:lpstr>Office Theme</vt:lpstr>
      <vt:lpstr>Equation</vt:lpstr>
      <vt:lpstr>Microsoft Equation 3.0</vt:lpstr>
      <vt:lpstr>SoLID Simulation</vt:lpstr>
      <vt:lpstr>SoLID - Solenoidal Large Intensity Device</vt:lpstr>
      <vt:lpstr>Comgeant The Past</vt:lpstr>
      <vt:lpstr>GEMC (GEant4 MonteCarlo)  The Present and Future</vt:lpstr>
      <vt:lpstr>GEMC interface</vt:lpstr>
      <vt:lpstr>Slide 6</vt:lpstr>
      <vt:lpstr>Magnet/coil/yoke</vt:lpstr>
      <vt:lpstr>Target/Beam line</vt:lpstr>
      <vt:lpstr>GEM</vt:lpstr>
      <vt:lpstr>EC, large angle</vt:lpstr>
      <vt:lpstr>Collimator</vt:lpstr>
      <vt:lpstr>Cherenkov, light gas</vt:lpstr>
      <vt:lpstr>Scintillator</vt:lpstr>
      <vt:lpstr>Cherenkov, heavy gas</vt:lpstr>
      <vt:lpstr>MRPC (Multigap Resistive Plate Chambers)</vt:lpstr>
      <vt:lpstr>EC, forward angle</vt:lpstr>
      <vt:lpstr>SIDIS with BaBar Magnet</vt:lpstr>
      <vt:lpstr>SIDIS with BaBar Magnet</vt:lpstr>
      <vt:lpstr>PVDIS with BaBar Magnet</vt:lpstr>
      <vt:lpstr>PVDIS with BaBar Magnet</vt:lpstr>
      <vt:lpstr>SoLID GEMC Framework</vt:lpstr>
      <vt:lpstr>Simulation Study</vt:lpstr>
      <vt:lpstr>Magnet Option</vt:lpstr>
      <vt:lpstr>Magnet Comparison</vt:lpstr>
      <vt:lpstr>Kinematics for SIDIS</vt:lpstr>
      <vt:lpstr>SIDIS Kinematic Coverage@11GeV</vt:lpstr>
      <vt:lpstr>Background Rate on GEM for SIDIS</vt:lpstr>
      <vt:lpstr>Tracking Progressive Method (curved tracks)</vt:lpstr>
      <vt:lpstr>Energy Flux Rate on EC for SIDIS with BaBar Magnet</vt:lpstr>
      <vt:lpstr>EC (Shashlik)</vt:lpstr>
      <vt:lpstr>PVDIS Baffle </vt:lpstr>
      <vt:lpstr>PVDIS FOM</vt:lpstr>
      <vt:lpstr>Slide 33</vt:lpstr>
      <vt:lpstr>Slide 34</vt:lpstr>
      <vt:lpstr>Slide 35</vt:lpstr>
      <vt:lpstr>Other Progress</vt:lpstr>
      <vt:lpstr>Summary</vt:lpstr>
      <vt:lpstr>Thanks</vt:lpstr>
      <vt:lpstr>Backup</vt:lpstr>
      <vt:lpstr>Welcome to join in </vt:lpstr>
      <vt:lpstr>How To:  new detector, hits</vt:lpstr>
      <vt:lpstr>Factory Method for Hit Processes</vt:lpstr>
      <vt:lpstr>Digitization</vt:lpstr>
      <vt:lpstr>Event Generation</vt:lpstr>
      <vt:lpstr>SoLID Event Generator</vt:lpstr>
      <vt:lpstr>SoLID Simulation Databasre soliddb.jlab.org</vt:lpstr>
      <vt:lpstr>Documentation</vt:lpstr>
      <vt:lpstr>Slide 48</vt:lpstr>
      <vt:lpstr>CLAS12 SVT</vt:lpstr>
      <vt:lpstr>GEMC update</vt:lpstr>
      <vt:lpstr>SoLID GEMC update</vt:lpstr>
      <vt:lpstr>Compare geant4 to geant3 results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simulation</dc:title>
  <dc:creator>Windows User</dc:creator>
  <cp:lastModifiedBy>Windows User</cp:lastModifiedBy>
  <cp:revision>491</cp:revision>
  <dcterms:created xsi:type="dcterms:W3CDTF">2011-03-23T02:33:56Z</dcterms:created>
  <dcterms:modified xsi:type="dcterms:W3CDTF">2011-06-10T15:02:44Z</dcterms:modified>
</cp:coreProperties>
</file>