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8" r:id="rId1"/>
  </p:sldMasterIdLst>
  <p:notesMasterIdLst>
    <p:notesMasterId r:id="rId26"/>
  </p:notesMasterIdLst>
  <p:sldIdLst>
    <p:sldId id="256" r:id="rId2"/>
    <p:sldId id="290" r:id="rId3"/>
    <p:sldId id="287" r:id="rId4"/>
    <p:sldId id="259" r:id="rId5"/>
    <p:sldId id="284" r:id="rId6"/>
    <p:sldId id="288" r:id="rId7"/>
    <p:sldId id="272" r:id="rId8"/>
    <p:sldId id="260" r:id="rId9"/>
    <p:sldId id="273" r:id="rId10"/>
    <p:sldId id="262" r:id="rId11"/>
    <p:sldId id="282" r:id="rId12"/>
    <p:sldId id="276" r:id="rId13"/>
    <p:sldId id="275" r:id="rId14"/>
    <p:sldId id="270" r:id="rId15"/>
    <p:sldId id="277" r:id="rId16"/>
    <p:sldId id="283" r:id="rId17"/>
    <p:sldId id="267" r:id="rId18"/>
    <p:sldId id="291" r:id="rId19"/>
    <p:sldId id="285" r:id="rId20"/>
    <p:sldId id="268" r:id="rId21"/>
    <p:sldId id="281" r:id="rId22"/>
    <p:sldId id="274" r:id="rId23"/>
    <p:sldId id="289"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6F0F2"/>
    <a:srgbClr val="FF7C80"/>
    <a:srgbClr val="742674"/>
  </p:clrMru>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70508" autoAdjust="0"/>
  </p:normalViewPr>
  <p:slideViewPr>
    <p:cSldViewPr>
      <p:cViewPr varScale="1">
        <p:scale>
          <a:sx n="47" d="100"/>
          <a:sy n="47" d="100"/>
        </p:scale>
        <p:origin x="-75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owder\Documents\MOLLER\TOSCA\compare_vers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rowder\Documents\MOLLER\TOSCA\compare_ver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Width of radial focus</a:t>
            </a:r>
          </a:p>
        </c:rich>
      </c:tx>
      <c:layout/>
      <c:overlay val="1"/>
    </c:title>
    <c:plotArea>
      <c:layout>
        <c:manualLayout>
          <c:layoutTarget val="inner"/>
          <c:xMode val="edge"/>
          <c:yMode val="edge"/>
          <c:x val="0.13738167962016512"/>
          <c:y val="0.14490204204350621"/>
          <c:w val="0.82400265074466728"/>
          <c:h val="0.70863411423418232"/>
        </c:manualLayout>
      </c:layout>
      <c:scatterChart>
        <c:scatterStyle val="lineMarker"/>
        <c:ser>
          <c:idx val="0"/>
          <c:order val="0"/>
          <c:tx>
            <c:v>"Good" angles</c:v>
          </c:tx>
          <c:spPr>
            <a:ln w="28575">
              <a:noFill/>
            </a:ln>
          </c:spPr>
          <c:errBars>
            <c:errDir val="y"/>
            <c:errBarType val="both"/>
            <c:errValType val="fixedVal"/>
            <c:val val="1"/>
          </c:errBars>
          <c:xVal>
            <c:numRef>
              <c:f>good_rays!$A$11:$A$19</c:f>
              <c:numCache>
                <c:formatCode>General</c:formatCode>
                <c:ptCount val="9"/>
                <c:pt idx="0">
                  <c:v>0</c:v>
                </c:pt>
                <c:pt idx="1">
                  <c:v>1</c:v>
                </c:pt>
                <c:pt idx="2">
                  <c:v>2</c:v>
                </c:pt>
                <c:pt idx="3">
                  <c:v>3</c:v>
                </c:pt>
                <c:pt idx="4">
                  <c:v>4</c:v>
                </c:pt>
                <c:pt idx="5">
                  <c:v>5</c:v>
                </c:pt>
                <c:pt idx="6">
                  <c:v>6</c:v>
                </c:pt>
                <c:pt idx="7">
                  <c:v>7</c:v>
                </c:pt>
                <c:pt idx="8">
                  <c:v>8</c:v>
                </c:pt>
              </c:numCache>
            </c:numRef>
          </c:xVal>
          <c:yVal>
            <c:numRef>
              <c:f>good_rays!$H$11:$H$19</c:f>
              <c:numCache>
                <c:formatCode>General</c:formatCode>
                <c:ptCount val="9"/>
                <c:pt idx="0">
                  <c:v>14</c:v>
                </c:pt>
                <c:pt idx="1">
                  <c:v>17</c:v>
                </c:pt>
                <c:pt idx="2">
                  <c:v>16</c:v>
                </c:pt>
                <c:pt idx="3">
                  <c:v>14</c:v>
                </c:pt>
                <c:pt idx="4">
                  <c:v>13</c:v>
                </c:pt>
                <c:pt idx="5">
                  <c:v>12</c:v>
                </c:pt>
                <c:pt idx="6">
                  <c:v>13</c:v>
                </c:pt>
                <c:pt idx="7">
                  <c:v>12.5</c:v>
                </c:pt>
                <c:pt idx="8">
                  <c:v>12</c:v>
                </c:pt>
              </c:numCache>
            </c:numRef>
          </c:yVal>
        </c:ser>
        <c:ser>
          <c:idx val="1"/>
          <c:order val="1"/>
          <c:tx>
            <c:v>"All" angles</c:v>
          </c:tx>
          <c:spPr>
            <a:ln w="28575">
              <a:noFill/>
            </a:ln>
          </c:spPr>
          <c:errBars>
            <c:errDir val="y"/>
            <c:errBarType val="both"/>
            <c:errValType val="fixedVal"/>
            <c:val val="1"/>
          </c:errBars>
          <c:xVal>
            <c:numRef>
              <c:f>good_rays!$R$11:$R$19</c:f>
              <c:numCache>
                <c:formatCode>General</c:formatCode>
                <c:ptCount val="9"/>
                <c:pt idx="0">
                  <c:v>0</c:v>
                </c:pt>
                <c:pt idx="1">
                  <c:v>1</c:v>
                </c:pt>
                <c:pt idx="2">
                  <c:v>2</c:v>
                </c:pt>
                <c:pt idx="3">
                  <c:v>3</c:v>
                </c:pt>
                <c:pt idx="4">
                  <c:v>4</c:v>
                </c:pt>
                <c:pt idx="5">
                  <c:v>5</c:v>
                </c:pt>
                <c:pt idx="6">
                  <c:v>6</c:v>
                </c:pt>
                <c:pt idx="7">
                  <c:v>7</c:v>
                </c:pt>
                <c:pt idx="8">
                  <c:v>8</c:v>
                </c:pt>
              </c:numCache>
            </c:numRef>
          </c:xVal>
          <c:yVal>
            <c:numRef>
              <c:f>good_rays!$Y$11:$Y$19</c:f>
              <c:numCache>
                <c:formatCode>General</c:formatCode>
                <c:ptCount val="9"/>
                <c:pt idx="0">
                  <c:v>17</c:v>
                </c:pt>
                <c:pt idx="1">
                  <c:v>20</c:v>
                </c:pt>
                <c:pt idx="2">
                  <c:v>16</c:v>
                </c:pt>
                <c:pt idx="3">
                  <c:v>14</c:v>
                </c:pt>
                <c:pt idx="4">
                  <c:v>13</c:v>
                </c:pt>
                <c:pt idx="5">
                  <c:v>12</c:v>
                </c:pt>
                <c:pt idx="6">
                  <c:v>13</c:v>
                </c:pt>
                <c:pt idx="7">
                  <c:v>13</c:v>
                </c:pt>
                <c:pt idx="8">
                  <c:v>13</c:v>
                </c:pt>
              </c:numCache>
            </c:numRef>
          </c:yVal>
        </c:ser>
        <c:axId val="65171840"/>
        <c:axId val="65173760"/>
      </c:scatterChart>
      <c:valAx>
        <c:axId val="65171840"/>
        <c:scaling>
          <c:orientation val="minMax"/>
        </c:scaling>
        <c:axPos val="b"/>
        <c:title>
          <c:tx>
            <c:rich>
              <a:bodyPr/>
              <a:lstStyle/>
              <a:p>
                <a:pPr>
                  <a:defRPr/>
                </a:pPr>
                <a:r>
                  <a:rPr lang="en-US"/>
                  <a:t>Version</a:t>
                </a:r>
              </a:p>
            </c:rich>
          </c:tx>
          <c:layout/>
        </c:title>
        <c:numFmt formatCode="General" sourceLinked="1"/>
        <c:tickLblPos val="nextTo"/>
        <c:crossAx val="65173760"/>
        <c:crosses val="autoZero"/>
        <c:crossBetween val="midCat"/>
      </c:valAx>
      <c:valAx>
        <c:axId val="65173760"/>
        <c:scaling>
          <c:orientation val="minMax"/>
        </c:scaling>
        <c:axPos val="l"/>
        <c:majorGridlines/>
        <c:title>
          <c:tx>
            <c:rich>
              <a:bodyPr rot="-5400000" vert="horz"/>
              <a:lstStyle/>
              <a:p>
                <a:pPr>
                  <a:defRPr/>
                </a:pPr>
                <a:r>
                  <a:rPr lang="en-US"/>
                  <a:t>Width (cm)</a:t>
                </a:r>
              </a:p>
            </c:rich>
          </c:tx>
          <c:layout/>
        </c:title>
        <c:numFmt formatCode="General" sourceLinked="1"/>
        <c:tickLblPos val="nextTo"/>
        <c:crossAx val="65171840"/>
        <c:crosses val="autoZero"/>
        <c:crossBetween val="midCat"/>
      </c:valAx>
    </c:plotArea>
    <c:legend>
      <c:legendPos val="r"/>
      <c:layout>
        <c:manualLayout>
          <c:xMode val="edge"/>
          <c:yMode val="edge"/>
          <c:x val="0.74631374203224143"/>
          <c:y val="0.12980185242239103"/>
          <c:w val="0.22293002437195394"/>
          <c:h val="0.17972806146302239"/>
        </c:manualLayout>
      </c:layout>
    </c:legend>
    <c:plotVisOnly val="1"/>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Separation of ends</a:t>
            </a:r>
          </a:p>
        </c:rich>
      </c:tx>
      <c:layout/>
      <c:overlay val="1"/>
    </c:title>
    <c:plotArea>
      <c:layout>
        <c:manualLayout>
          <c:layoutTarget val="inner"/>
          <c:xMode val="edge"/>
          <c:yMode val="edge"/>
          <c:x val="0.13858072419976986"/>
          <c:y val="0.1559761760549162"/>
          <c:w val="0.81678740883662759"/>
          <c:h val="0.70994380510128563"/>
        </c:manualLayout>
      </c:layout>
      <c:scatterChart>
        <c:scatterStyle val="lineMarker"/>
        <c:ser>
          <c:idx val="0"/>
          <c:order val="0"/>
          <c:tx>
            <c:v>"Good" angles</c:v>
          </c:tx>
          <c:spPr>
            <a:ln w="28575">
              <a:noFill/>
            </a:ln>
          </c:spPr>
          <c:errBars>
            <c:errDir val="y"/>
            <c:errBarType val="both"/>
            <c:errValType val="fixedVal"/>
            <c:val val="1"/>
          </c:errBars>
          <c:xVal>
            <c:numRef>
              <c:f>good_rays!$A$11:$A$19</c:f>
              <c:numCache>
                <c:formatCode>General</c:formatCode>
                <c:ptCount val="9"/>
                <c:pt idx="0">
                  <c:v>0</c:v>
                </c:pt>
                <c:pt idx="1">
                  <c:v>1</c:v>
                </c:pt>
                <c:pt idx="2">
                  <c:v>2</c:v>
                </c:pt>
                <c:pt idx="3">
                  <c:v>3</c:v>
                </c:pt>
                <c:pt idx="4">
                  <c:v>4</c:v>
                </c:pt>
                <c:pt idx="5">
                  <c:v>5</c:v>
                </c:pt>
                <c:pt idx="6">
                  <c:v>6</c:v>
                </c:pt>
                <c:pt idx="7">
                  <c:v>7</c:v>
                </c:pt>
                <c:pt idx="8">
                  <c:v>8</c:v>
                </c:pt>
              </c:numCache>
            </c:numRef>
          </c:xVal>
          <c:yVal>
            <c:numRef>
              <c:f>good_rays!$J$11:$J$19</c:f>
              <c:numCache>
                <c:formatCode>0</c:formatCode>
                <c:ptCount val="9"/>
                <c:pt idx="0">
                  <c:v>22.264092920876926</c:v>
                </c:pt>
                <c:pt idx="1">
                  <c:v>20.506636730117489</c:v>
                </c:pt>
                <c:pt idx="2">
                  <c:v>17.783740081640431</c:v>
                </c:pt>
                <c:pt idx="3">
                  <c:v>13.284988041352415</c:v>
                </c:pt>
                <c:pt idx="4">
                  <c:v>8.9917670717909886</c:v>
                </c:pt>
                <c:pt idx="5">
                  <c:v>7.1098197238641534</c:v>
                </c:pt>
                <c:pt idx="6">
                  <c:v>13.284988041352415</c:v>
                </c:pt>
                <c:pt idx="7">
                  <c:v>11.500696944605426</c:v>
                </c:pt>
                <c:pt idx="8">
                  <c:v>10.212642236447538</c:v>
                </c:pt>
              </c:numCache>
            </c:numRef>
          </c:yVal>
        </c:ser>
        <c:ser>
          <c:idx val="1"/>
          <c:order val="1"/>
          <c:tx>
            <c:v>"All" angles</c:v>
          </c:tx>
          <c:spPr>
            <a:ln w="28575">
              <a:noFill/>
            </a:ln>
          </c:spPr>
          <c:errBars>
            <c:errDir val="y"/>
            <c:errBarType val="both"/>
            <c:errValType val="fixedVal"/>
            <c:val val="1"/>
          </c:errBars>
          <c:xVal>
            <c:numRef>
              <c:f>good_rays!$R$12:$R$19</c:f>
              <c:numCache>
                <c:formatCode>General</c:formatCode>
                <c:ptCount val="8"/>
                <c:pt idx="0">
                  <c:v>1</c:v>
                </c:pt>
                <c:pt idx="1">
                  <c:v>2</c:v>
                </c:pt>
                <c:pt idx="2">
                  <c:v>3</c:v>
                </c:pt>
                <c:pt idx="3">
                  <c:v>4</c:v>
                </c:pt>
                <c:pt idx="4">
                  <c:v>5</c:v>
                </c:pt>
                <c:pt idx="5">
                  <c:v>6</c:v>
                </c:pt>
                <c:pt idx="6">
                  <c:v>7</c:v>
                </c:pt>
                <c:pt idx="7">
                  <c:v>8</c:v>
                </c:pt>
              </c:numCache>
            </c:numRef>
          </c:xVal>
          <c:yVal>
            <c:numRef>
              <c:f>good_rays!$AA$12:$AA$19</c:f>
              <c:numCache>
                <c:formatCode>0</c:formatCode>
                <c:ptCount val="8"/>
                <c:pt idx="0">
                  <c:v>18.664367788756635</c:v>
                </c:pt>
                <c:pt idx="1">
                  <c:v>15.230630571736286</c:v>
                </c:pt>
                <c:pt idx="2">
                  <c:v>9.8022847985648767</c:v>
                </c:pt>
                <c:pt idx="3">
                  <c:v>7.6113703442165805</c:v>
                </c:pt>
                <c:pt idx="4">
                  <c:v>5.3975155083205095</c:v>
                </c:pt>
                <c:pt idx="5">
                  <c:v>9.3863972791557266</c:v>
                </c:pt>
                <c:pt idx="6">
                  <c:v>9.3863972791557266</c:v>
                </c:pt>
                <c:pt idx="7">
                  <c:v>8.5076169658569825</c:v>
                </c:pt>
              </c:numCache>
            </c:numRef>
          </c:yVal>
        </c:ser>
        <c:axId val="65544192"/>
        <c:axId val="65546112"/>
      </c:scatterChart>
      <c:valAx>
        <c:axId val="65544192"/>
        <c:scaling>
          <c:orientation val="minMax"/>
        </c:scaling>
        <c:axPos val="b"/>
        <c:title>
          <c:tx>
            <c:rich>
              <a:bodyPr/>
              <a:lstStyle/>
              <a:p>
                <a:pPr>
                  <a:defRPr/>
                </a:pPr>
                <a:r>
                  <a:rPr lang="en-US"/>
                  <a:t>Version</a:t>
                </a:r>
              </a:p>
            </c:rich>
          </c:tx>
          <c:layout/>
        </c:title>
        <c:numFmt formatCode="General" sourceLinked="1"/>
        <c:tickLblPos val="nextTo"/>
        <c:crossAx val="65546112"/>
        <c:crosses val="autoZero"/>
        <c:crossBetween val="midCat"/>
      </c:valAx>
      <c:valAx>
        <c:axId val="65546112"/>
        <c:scaling>
          <c:orientation val="minMax"/>
        </c:scaling>
        <c:axPos val="l"/>
        <c:majorGridlines/>
        <c:title>
          <c:tx>
            <c:rich>
              <a:bodyPr rot="-5400000" vert="horz"/>
              <a:lstStyle/>
              <a:p>
                <a:pPr>
                  <a:defRPr/>
                </a:pPr>
                <a:r>
                  <a:rPr lang="en-US"/>
                  <a:t>Separation (cm)</a:t>
                </a:r>
              </a:p>
            </c:rich>
          </c:tx>
          <c:layout/>
        </c:title>
        <c:numFmt formatCode="0" sourceLinked="1"/>
        <c:tickLblPos val="nextTo"/>
        <c:crossAx val="65544192"/>
        <c:crosses val="autoZero"/>
        <c:crossBetween val="midCat"/>
      </c:valAx>
    </c:plotArea>
    <c:legend>
      <c:legendPos val="r"/>
      <c:layout>
        <c:manualLayout>
          <c:xMode val="edge"/>
          <c:yMode val="edge"/>
          <c:x val="0.72367427629882419"/>
          <c:y val="0.15084337141736967"/>
          <c:w val="0.22866889544362354"/>
          <c:h val="0.14929133858267979"/>
        </c:manualLayout>
      </c:layout>
    </c:legend>
    <c:plotVisOnly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C44E0-7903-4277-B7DB-BC58B6ECD162}" type="datetimeFigureOut">
              <a:rPr lang="en-US" smtClean="0"/>
              <a:pPr/>
              <a:t>6/10/2011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CCCEE-447F-4613-AAB6-F1B501898D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Parity violation</a:t>
            </a:r>
            <a:r>
              <a:rPr lang="en-US" baseline="0" dirty="0" smtClean="0"/>
              <a:t> in the weak interaction can be exploited to measure things like the strange quark content of the nucleon as in </a:t>
            </a:r>
            <a:r>
              <a:rPr lang="en-US" baseline="0" dirty="0" err="1" smtClean="0"/>
              <a:t>HAPPEx</a:t>
            </a:r>
            <a:r>
              <a:rPr lang="en-US" baseline="0" dirty="0" smtClean="0"/>
              <a:t>, or the neutron skin, as in </a:t>
            </a:r>
            <a:r>
              <a:rPr lang="en-US" baseline="0" dirty="0" err="1" smtClean="0"/>
              <a:t>PREx</a:t>
            </a:r>
            <a:r>
              <a:rPr lang="en-US" baseline="0" dirty="0" smtClean="0"/>
              <a:t>.  But precision measurements of the parity-violating asymmetry, such as </a:t>
            </a:r>
            <a:r>
              <a:rPr lang="en-US" baseline="0" dirty="0" err="1" smtClean="0"/>
              <a:t>Qweak</a:t>
            </a:r>
            <a:r>
              <a:rPr lang="en-US" baseline="0" dirty="0" smtClean="0"/>
              <a:t> and MOLLER, allow us to measure sin2thw, the weak mixing angle.  The asymmetry arises because of the interference term in the scattering via a photon and neutral Z boson, leading to a quantity which is proportional to the weak mixing angle. Technically speaking, MOLLER is a measurement of the weak charge of the electron, just as </a:t>
            </a:r>
            <a:r>
              <a:rPr lang="en-US" baseline="0" dirty="0" err="1" smtClean="0"/>
              <a:t>Qweak</a:t>
            </a:r>
            <a:r>
              <a:rPr lang="en-US" baseline="0" dirty="0" smtClean="0"/>
              <a:t> is a measure of the weak charge of the proton.  However, the real motivation for performing the measurement is because of its precision; deviations in the measured value of sin2thW would be indications of physics beyond the standard model.  </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stats</a:t>
            </a:r>
            <a:r>
              <a:rPr lang="en-US" baseline="0" dirty="0" smtClean="0"/>
              <a:t> comparing the upstream and hybrid </a:t>
            </a:r>
            <a:r>
              <a:rPr lang="en-US" baseline="0" dirty="0" err="1" smtClean="0"/>
              <a:t>toroids</a:t>
            </a:r>
            <a:r>
              <a:rPr lang="en-US" baseline="0" dirty="0" smtClean="0"/>
              <a:t> to the </a:t>
            </a:r>
            <a:r>
              <a:rPr lang="en-US" baseline="0" dirty="0" err="1" smtClean="0"/>
              <a:t>Qweak</a:t>
            </a:r>
            <a:r>
              <a:rPr lang="en-US" baseline="0" dirty="0" smtClean="0"/>
              <a:t> magnet.  Our main concern was initially the high current density, however the engineers were more concerned with the size of the water-cooling hole.  In the preliminary design I presented to them, this hole was too small, and especially because we will have to have a high flow rate of the water, plugs could develop because of eddies in the bends.  They recommended a minimum size water-cooling hole and the design I have presented here takes that into account.</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 work is underway to study the</a:t>
            </a:r>
            <a:r>
              <a:rPr lang="en-US" baseline="0" dirty="0" smtClean="0"/>
              <a:t> backgrounds.  It is hoped that reducing the width of the </a:t>
            </a:r>
            <a:r>
              <a:rPr lang="en-US" baseline="0" dirty="0" err="1" smtClean="0"/>
              <a:t>moller</a:t>
            </a:r>
            <a:r>
              <a:rPr lang="en-US" baseline="0" dirty="0" smtClean="0"/>
              <a:t> peak will reduce the backgrounds, though the backgrounds from elastic and inelastic </a:t>
            </a:r>
            <a:r>
              <a:rPr lang="en-US" baseline="0" dirty="0" err="1" smtClean="0"/>
              <a:t>eps</a:t>
            </a:r>
            <a:r>
              <a:rPr lang="en-US" baseline="0" dirty="0" smtClean="0"/>
              <a:t> seem to be similar to that of the proposal.  Other sources of background include scattering from the target windows, multiple bounce photons (collimator design) neutrons (as in </a:t>
            </a:r>
            <a:r>
              <a:rPr lang="en-US" baseline="0" dirty="0" err="1" smtClean="0"/>
              <a:t>PREx</a:t>
            </a:r>
            <a:r>
              <a:rPr lang="en-US" baseline="0" dirty="0" smtClean="0"/>
              <a:t>) and weak decays with large analyzing power.  </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experiment</a:t>
            </a:r>
            <a:r>
              <a:rPr lang="en-US" baseline="0" dirty="0" smtClean="0"/>
              <a:t> will have 3 run periods.  The first is to do commissioning and consist of 14 PAC days which will allow us to achieve the statistical precision of E158.  Then we plan to do a 25% measurement and complete the measurement with a 3</a:t>
            </a:r>
            <a:r>
              <a:rPr lang="en-US" baseline="30000" dirty="0" smtClean="0"/>
              <a:t>rd</a:t>
            </a:r>
            <a:r>
              <a:rPr lang="en-US" baseline="0" dirty="0" smtClean="0"/>
              <a:t> run, after all the kinks have been ironed out.  An MIE proposal is in the works to be submitted by the end of June, and we will complete design and engineering to begin construction in 2014.  We plan to be on the floor in the hall in 2016 for the first run of approximately 3 months (commissioning + 14 PAC days.) </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the CAD-like capabilities</a:t>
            </a:r>
            <a:r>
              <a:rPr lang="en-US" baseline="0" dirty="0" smtClean="0"/>
              <a:t> – the support structure can be designed right in TOSCA, and I can check that it doesn’t interfere with the tracks.  To show the  scale here – I bet most of you didn’t think about the fact that the Hall A </a:t>
            </a:r>
            <a:r>
              <a:rPr lang="en-US" baseline="0" dirty="0" err="1" smtClean="0"/>
              <a:t>beamline</a:t>
            </a:r>
            <a:r>
              <a:rPr lang="en-US" baseline="0" dirty="0" smtClean="0"/>
              <a:t> was about as high as an elephant’s back, did you?</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MOLLER measurement will be complementary</a:t>
            </a:r>
            <a:r>
              <a:rPr lang="en-US" baseline="0" dirty="0" smtClean="0"/>
              <a:t> to measurements made at the LHC.  While a discovery-type experiment at a high energy collider will measure the mass of possible new exchange particles, experiments like </a:t>
            </a:r>
            <a:r>
              <a:rPr lang="en-US" baseline="0" dirty="0" err="1" smtClean="0"/>
              <a:t>Qweak</a:t>
            </a:r>
            <a:r>
              <a:rPr lang="en-US" baseline="0" dirty="0" smtClean="0"/>
              <a:t> and MOLLER will be able to tell something about the properties of the new particles, such as their couplings. On the lower left is an example of how, for a Z’ model at a particular mass scale, the MOLLER measurement will complement the LHC measurements to tell us something about the left-right couplings.  </a:t>
            </a:r>
          </a:p>
          <a:p>
            <a:endParaRPr lang="en-US" baseline="0" dirty="0" smtClean="0"/>
          </a:p>
          <a:p>
            <a:r>
              <a:rPr lang="en-US" baseline="0" dirty="0" smtClean="0"/>
              <a:t>The energy reach is directly related to the precision of the experiment – the more precise, the higher the mass scale of new physics one is sensitive to.  On some versions of this plot the measurements at the Z-pole are combined to give a really precise average, when actually the two measurements don’t agree!  MOLLER will be a low energy measurement as precise as either of these two measurements – 0.1% measurement of sin2thW.</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experiment is a special installation experiment that will run after</a:t>
            </a:r>
            <a:r>
              <a:rPr lang="en-US" baseline="0" dirty="0" smtClean="0"/>
              <a:t> the 12 </a:t>
            </a:r>
            <a:r>
              <a:rPr lang="en-US" baseline="0" dirty="0" err="1" smtClean="0"/>
              <a:t>GeV</a:t>
            </a:r>
            <a:r>
              <a:rPr lang="en-US" baseline="0" dirty="0" smtClean="0"/>
              <a:t> Upgrade.  It consists of two </a:t>
            </a:r>
            <a:r>
              <a:rPr lang="en-US" baseline="0" dirty="0" err="1" smtClean="0"/>
              <a:t>toroidal</a:t>
            </a:r>
            <a:r>
              <a:rPr lang="en-US" baseline="0" dirty="0" smtClean="0"/>
              <a:t> spectrometers which focus </a:t>
            </a:r>
            <a:r>
              <a:rPr lang="en-US" baseline="0" dirty="0" err="1" smtClean="0"/>
              <a:t>Moller</a:t>
            </a:r>
            <a:r>
              <a:rPr lang="en-US" baseline="0" dirty="0" smtClean="0"/>
              <a:t> electrons from 5.5 to 19 </a:t>
            </a:r>
            <a:r>
              <a:rPr lang="en-US" baseline="0" dirty="0" err="1" smtClean="0"/>
              <a:t>mrads</a:t>
            </a:r>
            <a:r>
              <a:rPr lang="en-US" baseline="0" dirty="0" smtClean="0"/>
              <a:t> onto main detectors located 28 m downstream of the 150 cm long LH2 target.  A lot of work has gone into conceptual designs of the experiment in </a:t>
            </a:r>
            <a:r>
              <a:rPr lang="en-US" baseline="0" dirty="0" err="1" smtClean="0"/>
              <a:t>SolidWorks</a:t>
            </a:r>
            <a:r>
              <a:rPr lang="en-US" baseline="0" dirty="0" smtClean="0"/>
              <a:t> which include a model of the scattering chamber, the two </a:t>
            </a:r>
            <a:r>
              <a:rPr lang="en-US" baseline="0" dirty="0" err="1" smtClean="0"/>
              <a:t>toroids</a:t>
            </a:r>
            <a:r>
              <a:rPr lang="en-US" baseline="0" dirty="0" smtClean="0"/>
              <a:t>, </a:t>
            </a:r>
            <a:r>
              <a:rPr lang="en-US" baseline="0" dirty="0" err="1" smtClean="0"/>
              <a:t>beamline</a:t>
            </a:r>
            <a:r>
              <a:rPr lang="en-US" baseline="0" dirty="0" smtClean="0"/>
              <a:t> and supports and main detectors, as well as inserts for tracking detectors and luminosity monitors.  The scattered electron envelop will be in vacuum until it reaches the main detectors.</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unique feature</a:t>
            </a:r>
            <a:r>
              <a:rPr lang="en-US" baseline="0" dirty="0" smtClean="0"/>
              <a:t> of the identical particle scattering is that full phi acceptance is theoretically possible by considering the backward scattered electrons in the same sector, which correspond to the forward scattered electrons in the opposite sector.  This leaves space for the coils, which can be placed behind shielding in the closed sectors.  The implication is that a large range of scattered electron energies and angles have to be focused at the detector plane.</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recent work has been</a:t>
            </a:r>
            <a:r>
              <a:rPr lang="en-US" baseline="0" dirty="0" smtClean="0"/>
              <a:t> done on the design of the spectrometer using a commercial software package called TOSCA, which is frankly, really cool.  It is designed to be used for finite element analysis, but can also be used in “coils-only” mode where it essentially does a </a:t>
            </a:r>
            <a:r>
              <a:rPr lang="en-US" baseline="0" dirty="0" err="1" smtClean="0"/>
              <a:t>Biot-Savart</a:t>
            </a:r>
            <a:r>
              <a:rPr lang="en-US" baseline="0" dirty="0" smtClean="0"/>
              <a:t> calculation of the fields if there are only linear materials.  It can also do tracking of particles (with no </a:t>
            </a:r>
            <a:r>
              <a:rPr lang="en-US" baseline="0" dirty="0" err="1" smtClean="0"/>
              <a:t>radiative</a:t>
            </a:r>
            <a:r>
              <a:rPr lang="en-US" baseline="0" dirty="0" smtClean="0"/>
              <a:t> effects) and provide estimates of the magnetic forces of the coils.  I used the CAD-like capability to design a realistic physical layout of the coils and am working on a conceptual design of the support structure.  JLAB recently purchased a license for the step file translator, so that the geometry can be exported to CAD (and back).</a:t>
            </a:r>
          </a:p>
          <a:p>
            <a:endParaRPr lang="en-US" baseline="0" dirty="0" smtClean="0"/>
          </a:p>
          <a:p>
            <a:r>
              <a:rPr lang="en-US" baseline="0" dirty="0" smtClean="0"/>
              <a:t>For full simulations, which radiation and interaction in the materials, GEANT4 was used with a TOSCA-generated field map.</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magnets</a:t>
            </a:r>
            <a:r>
              <a:rPr lang="en-US" baseline="0" dirty="0" smtClean="0"/>
              <a:t> is a relatively standard, 7-sector, </a:t>
            </a:r>
            <a:r>
              <a:rPr lang="en-US" baseline="0" dirty="0" err="1" smtClean="0"/>
              <a:t>toroidal</a:t>
            </a:r>
            <a:r>
              <a:rPr lang="en-US" baseline="0" dirty="0" smtClean="0"/>
              <a:t> magnet.  The other is a “hybrid” magnet with multiple current returns, which are necessary to tailor the field to bend the high energy, low angle </a:t>
            </a:r>
            <a:r>
              <a:rPr lang="en-US" baseline="0" dirty="0" err="1" smtClean="0"/>
              <a:t>moller</a:t>
            </a:r>
            <a:r>
              <a:rPr lang="en-US" baseline="0" dirty="0" smtClean="0"/>
              <a:t> electrons, while barely nudging the lower energy high angle </a:t>
            </a:r>
            <a:r>
              <a:rPr lang="en-US" baseline="0" dirty="0" err="1" smtClean="0"/>
              <a:t>mollers</a:t>
            </a:r>
            <a:r>
              <a:rPr lang="en-US" baseline="0" dirty="0" smtClean="0"/>
              <a:t>.  Complicating the design is the necessity to keep separation between the </a:t>
            </a:r>
            <a:r>
              <a:rPr lang="en-US" baseline="0" dirty="0" err="1" smtClean="0"/>
              <a:t>moller</a:t>
            </a:r>
            <a:r>
              <a:rPr lang="en-US" baseline="0" dirty="0" smtClean="0"/>
              <a:t> and elastic </a:t>
            </a:r>
            <a:r>
              <a:rPr lang="en-US" baseline="0" dirty="0" err="1" smtClean="0"/>
              <a:t>ep</a:t>
            </a:r>
            <a:r>
              <a:rPr lang="en-US" baseline="0" dirty="0" smtClean="0"/>
              <a:t> electrons.  </a:t>
            </a:r>
            <a:r>
              <a:rPr lang="en-US" dirty="0" smtClean="0"/>
              <a:t>For the proposal, a “home-grown” </a:t>
            </a:r>
            <a:r>
              <a:rPr lang="en-US" dirty="0" err="1" smtClean="0"/>
              <a:t>Biot-Savart</a:t>
            </a:r>
            <a:r>
              <a:rPr lang="en-US" dirty="0" smtClean="0"/>
              <a:t> calculation</a:t>
            </a:r>
            <a:r>
              <a:rPr lang="en-US" baseline="0" dirty="0" smtClean="0"/>
              <a:t> was used to optimize the amount of current in each of the returns, which didn’t account for the necessity of having integer multiples of some current.  I used TOSCA to design an actual conductor layout which achieves the focus of the proposal and that can also actually be built.</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the </a:t>
            </a:r>
            <a:r>
              <a:rPr lang="en-US" baseline="0" dirty="0" err="1" smtClean="0"/>
              <a:t>moller</a:t>
            </a:r>
            <a:r>
              <a:rPr lang="en-US" baseline="0" dirty="0" smtClean="0"/>
              <a:t> and elastic </a:t>
            </a:r>
            <a:r>
              <a:rPr lang="en-US" baseline="0" dirty="0" err="1" smtClean="0"/>
              <a:t>ep</a:t>
            </a:r>
            <a:r>
              <a:rPr lang="en-US" baseline="0" dirty="0" smtClean="0"/>
              <a:t> tracks, colored by scattering angle, going through the top sector.  You can see the separation and the focus of the elastic </a:t>
            </a:r>
            <a:r>
              <a:rPr lang="en-US" baseline="0" dirty="0" err="1" smtClean="0"/>
              <a:t>eps</a:t>
            </a:r>
            <a:r>
              <a:rPr lang="en-US" baseline="0" dirty="0" smtClean="0"/>
              <a:t>.  The </a:t>
            </a:r>
            <a:r>
              <a:rPr lang="en-US" baseline="0" dirty="0" err="1" smtClean="0"/>
              <a:t>moller</a:t>
            </a:r>
            <a:r>
              <a:rPr lang="en-US" baseline="0" dirty="0" smtClean="0"/>
              <a:t> focus is harder to see, partially because of the phi </a:t>
            </a:r>
            <a:r>
              <a:rPr lang="en-US" baseline="0" dirty="0" err="1" smtClean="0"/>
              <a:t>defocussing</a:t>
            </a:r>
            <a:r>
              <a:rPr lang="en-US" baseline="0" dirty="0" smtClean="0"/>
              <a:t>.  TOSCA can also be used to look for interferences of the tracks with the coils; working iteratively I was able to design away some interferences.</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the GEANT4 focal plane distributions using the TOSCA-generated map to verify the results in the proposal.  The upper left shows the radial distribution, the upper right shows the phi </a:t>
            </a:r>
            <a:r>
              <a:rPr lang="en-US" baseline="0" dirty="0" err="1" smtClean="0"/>
              <a:t>defocussing</a:t>
            </a:r>
            <a:r>
              <a:rPr lang="en-US" baseline="0" dirty="0" smtClean="0"/>
              <a:t>, and the bottom plots are of the accepted lab and center of momentum angular distributions.</a:t>
            </a:r>
          </a:p>
        </p:txBody>
      </p:sp>
      <p:sp>
        <p:nvSpPr>
          <p:cNvPr id="4" name="Slide Number Placeholder 3"/>
          <p:cNvSpPr>
            <a:spLocks noGrp="1"/>
          </p:cNvSpPr>
          <p:nvPr>
            <p:ph type="sldNum" sz="quarter" idx="10"/>
          </p:nvPr>
        </p:nvSpPr>
        <p:spPr/>
        <p:txBody>
          <a:bodyPr/>
          <a:lstStyle/>
          <a:p>
            <a:fld id="{568CCCEE-447F-4613-AAB6-F1B501898DD1}"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same</a:t>
            </a:r>
            <a:r>
              <a:rPr lang="en-US" baseline="0" dirty="0" smtClean="0"/>
              <a:t> plots, for the partially optimized actual conductor layout designed after taking into account suggestions from the engineers that we received during the magnet review in August.  The phi distribution is because of the pre-</a:t>
            </a:r>
            <a:r>
              <a:rPr lang="en-US" baseline="0" dirty="0" err="1" smtClean="0"/>
              <a:t>focussing</a:t>
            </a:r>
            <a:r>
              <a:rPr lang="en-US" baseline="0" dirty="0" smtClean="0"/>
              <a:t> that occurs in the upstream torus.  The radial and scattering angle distributions are nicely reproduced, though the </a:t>
            </a:r>
            <a:r>
              <a:rPr lang="en-US" baseline="0" dirty="0" err="1" smtClean="0"/>
              <a:t>moller</a:t>
            </a:r>
            <a:r>
              <a:rPr lang="en-US" baseline="0" dirty="0" smtClean="0"/>
              <a:t> peak occurs at a slightly larger radius than in the proposal.  We are hoping that further tweaks could help reduce the width of the radial distribution a bit. </a:t>
            </a:r>
            <a:endParaRPr lang="en-US" dirty="0"/>
          </a:p>
        </p:txBody>
      </p:sp>
      <p:sp>
        <p:nvSpPr>
          <p:cNvPr id="4" name="Slide Number Placeholder 3"/>
          <p:cNvSpPr>
            <a:spLocks noGrp="1"/>
          </p:cNvSpPr>
          <p:nvPr>
            <p:ph type="sldNum" sz="quarter" idx="10"/>
          </p:nvPr>
        </p:nvSpPr>
        <p:spPr/>
        <p:txBody>
          <a:bodyPr/>
          <a:lstStyle/>
          <a:p>
            <a:fld id="{568CCCEE-447F-4613-AAB6-F1B501898DD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BB973FC-74AE-489D-9B60-3EA66D242E7A}" type="datetime1">
              <a:rPr lang="en-US" smtClean="0"/>
              <a:pPr/>
              <a:t>6/10/2011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dirty="0" smtClean="0"/>
              <a:t>Hall A Summer 2011 Collaboration Meeting</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930D1EE-7AA9-4E88-AF40-14C1A2DEB6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0216E3-04AD-42AA-B991-57094D80A108}" type="datetime1">
              <a:rPr lang="en-US" smtClean="0"/>
              <a:pPr/>
              <a:t>6/10/2011</a:t>
            </a:fld>
            <a:endParaRPr lang="en-US"/>
          </a:p>
        </p:txBody>
      </p:sp>
      <p:sp>
        <p:nvSpPr>
          <p:cNvPr id="5" name="Footer Placeholder 4"/>
          <p:cNvSpPr>
            <a:spLocks noGrp="1"/>
          </p:cNvSpPr>
          <p:nvPr>
            <p:ph type="ftr" sz="quarter" idx="11"/>
          </p:nvPr>
        </p:nvSpPr>
        <p:spPr/>
        <p:txBody>
          <a:bodyPr/>
          <a:lstStyle/>
          <a:p>
            <a:r>
              <a:rPr lang="en-US" smtClean="0"/>
              <a:t>Hall A Summer 2011 Collaboration Meeting</a:t>
            </a:r>
            <a:endParaRPr lang="en-US"/>
          </a:p>
        </p:txBody>
      </p:sp>
      <p:sp>
        <p:nvSpPr>
          <p:cNvPr id="6" name="Slide Number Placeholder 5"/>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953F52-ACFE-4DB1-ADBD-4866880CF682}" type="datetime1">
              <a:rPr lang="en-US" smtClean="0"/>
              <a:pPr/>
              <a:t>6/10/2011</a:t>
            </a:fld>
            <a:endParaRPr lang="en-US"/>
          </a:p>
        </p:txBody>
      </p:sp>
      <p:sp>
        <p:nvSpPr>
          <p:cNvPr id="5" name="Footer Placeholder 4"/>
          <p:cNvSpPr>
            <a:spLocks noGrp="1"/>
          </p:cNvSpPr>
          <p:nvPr>
            <p:ph type="ftr" sz="quarter" idx="11"/>
          </p:nvPr>
        </p:nvSpPr>
        <p:spPr/>
        <p:txBody>
          <a:bodyPr/>
          <a:lstStyle/>
          <a:p>
            <a:r>
              <a:rPr lang="en-US" smtClean="0"/>
              <a:t>Hall A Summer 2011 Collaboration Meeting</a:t>
            </a:r>
            <a:endParaRPr lang="en-US"/>
          </a:p>
        </p:txBody>
      </p:sp>
      <p:sp>
        <p:nvSpPr>
          <p:cNvPr id="6" name="Slide Number Placeholder 5"/>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5635" y="0"/>
            <a:ext cx="7467600" cy="510220"/>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561C3EA-9D8A-459A-949E-BCF58BB5CF2F}" type="datetime1">
              <a:rPr lang="en-US" smtClean="0"/>
              <a:pPr/>
              <a:t>6/10/2011</a:t>
            </a:fld>
            <a:endParaRPr lang="en-US"/>
          </a:p>
        </p:txBody>
      </p:sp>
      <p:sp>
        <p:nvSpPr>
          <p:cNvPr id="9" name="Slide Number Placeholder 8"/>
          <p:cNvSpPr>
            <a:spLocks noGrp="1"/>
          </p:cNvSpPr>
          <p:nvPr>
            <p:ph type="sldNum" sz="quarter" idx="15"/>
          </p:nvPr>
        </p:nvSpPr>
        <p:spPr/>
        <p:txBody>
          <a:bodyPr rtlCol="0"/>
          <a:lstStyle/>
          <a:p>
            <a:fld id="{5930D1EE-7AA9-4E88-AF40-14C1A2DEB636}" type="slidenum">
              <a:rPr lang="en-US" smtClean="0"/>
              <a:pPr/>
              <a:t>‹#›</a:t>
            </a:fld>
            <a:endParaRPr lang="en-US"/>
          </a:p>
        </p:txBody>
      </p:sp>
      <p:sp>
        <p:nvSpPr>
          <p:cNvPr id="10" name="Footer Placeholder 9"/>
          <p:cNvSpPr>
            <a:spLocks noGrp="1"/>
          </p:cNvSpPr>
          <p:nvPr>
            <p:ph type="ftr" sz="quarter" idx="16"/>
          </p:nvPr>
        </p:nvSpPr>
        <p:spPr>
          <a:xfrm rot="5400000">
            <a:off x="6941303" y="3786122"/>
            <a:ext cx="3298165" cy="365760"/>
          </a:xfrm>
        </p:spPr>
        <p:txBody>
          <a:bodyPr rtlCol="0"/>
          <a:lstStyle/>
          <a:p>
            <a:r>
              <a:rPr lang="en-US" smtClean="0"/>
              <a:t>Hall A Summer 2011 Collaboration Meeting</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3981B2B-9029-4988-865A-45CF1DF069A6}" type="datetime1">
              <a:rPr lang="en-US" smtClean="0"/>
              <a:pPr/>
              <a:t>6/10/2011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Hall A Summer 2011 Collaboration Meeting</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930D1EE-7AA9-4E88-AF40-14C1A2DEB6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33EF410-F910-48D2-B207-1693896958D0}" type="datetime1">
              <a:rPr lang="en-US" smtClean="0"/>
              <a:pPr/>
              <a:t>6/10/2011</a:t>
            </a:fld>
            <a:endParaRPr lang="en-US"/>
          </a:p>
        </p:txBody>
      </p:sp>
      <p:sp>
        <p:nvSpPr>
          <p:cNvPr id="6" name="Footer Placeholder 5"/>
          <p:cNvSpPr>
            <a:spLocks noGrp="1"/>
          </p:cNvSpPr>
          <p:nvPr>
            <p:ph type="ftr" sz="quarter" idx="11"/>
          </p:nvPr>
        </p:nvSpPr>
        <p:spPr/>
        <p:txBody>
          <a:bodyPr/>
          <a:lstStyle/>
          <a:p>
            <a:r>
              <a:rPr lang="en-US" smtClean="0"/>
              <a:t>Hall A Summer 2011 Collaboration Meeting</a:t>
            </a:r>
            <a:endParaRPr lang="en-US"/>
          </a:p>
        </p:txBody>
      </p:sp>
      <p:sp>
        <p:nvSpPr>
          <p:cNvPr id="7" name="Slide Number Placeholder 6"/>
          <p:cNvSpPr>
            <a:spLocks noGrp="1"/>
          </p:cNvSpPr>
          <p:nvPr>
            <p:ph type="sldNum" sz="quarter" idx="12"/>
          </p:nvPr>
        </p:nvSpPr>
        <p:spPr/>
        <p:txBody>
          <a:bodyPr/>
          <a:lstStyle/>
          <a:p>
            <a:fld id="{5930D1EE-7AA9-4E88-AF40-14C1A2DEB63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0364E3C-BD48-45DF-B84B-4B779E2D41D2}" type="datetime1">
              <a:rPr lang="en-US" smtClean="0"/>
              <a:pPr/>
              <a:t>6/10/2011</a:t>
            </a:fld>
            <a:endParaRPr lang="en-US"/>
          </a:p>
        </p:txBody>
      </p:sp>
      <p:sp>
        <p:nvSpPr>
          <p:cNvPr id="8" name="Footer Placeholder 7"/>
          <p:cNvSpPr>
            <a:spLocks noGrp="1"/>
          </p:cNvSpPr>
          <p:nvPr>
            <p:ph type="ftr" sz="quarter" idx="11"/>
          </p:nvPr>
        </p:nvSpPr>
        <p:spPr/>
        <p:txBody>
          <a:bodyPr/>
          <a:lstStyle/>
          <a:p>
            <a:r>
              <a:rPr lang="en-US" smtClean="0"/>
              <a:t>Hall A Summer 2011 Collaboration Meeting</a:t>
            </a:r>
            <a:endParaRPr lang="en-US"/>
          </a:p>
        </p:txBody>
      </p:sp>
      <p:sp>
        <p:nvSpPr>
          <p:cNvPr id="9" name="Slide Number Placeholder 8"/>
          <p:cNvSpPr>
            <a:spLocks noGrp="1"/>
          </p:cNvSpPr>
          <p:nvPr>
            <p:ph type="sldNum" sz="quarter" idx="12"/>
          </p:nvPr>
        </p:nvSpPr>
        <p:spPr/>
        <p:txBody>
          <a:bodyPr/>
          <a:lstStyle/>
          <a:p>
            <a:fld id="{5930D1EE-7AA9-4E88-AF40-14C1A2DEB63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FE67C18-5BF6-4BC8-8E91-FB5EE5D3B699}" type="datetime1">
              <a:rPr lang="en-US" smtClean="0"/>
              <a:pPr/>
              <a:t>6/10/2011</a:t>
            </a:fld>
            <a:endParaRPr lang="en-US"/>
          </a:p>
        </p:txBody>
      </p:sp>
      <p:sp>
        <p:nvSpPr>
          <p:cNvPr id="7" name="Slide Number Placeholder 6"/>
          <p:cNvSpPr>
            <a:spLocks noGrp="1"/>
          </p:cNvSpPr>
          <p:nvPr>
            <p:ph type="sldNum" sz="quarter" idx="11"/>
          </p:nvPr>
        </p:nvSpPr>
        <p:spPr/>
        <p:txBody>
          <a:bodyPr rtlCol="0"/>
          <a:lstStyle/>
          <a:p>
            <a:fld id="{5930D1EE-7AA9-4E88-AF40-14C1A2DEB636}"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Hall A Summer 2011 Collaboration Meeting</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03B4D-C8FC-4008-978A-500DCCAD05C8}" type="datetime1">
              <a:rPr lang="en-US" smtClean="0"/>
              <a:pPr/>
              <a:t>6/10/2011</a:t>
            </a:fld>
            <a:endParaRPr lang="en-US"/>
          </a:p>
        </p:txBody>
      </p:sp>
      <p:sp>
        <p:nvSpPr>
          <p:cNvPr id="3" name="Footer Placeholder 2"/>
          <p:cNvSpPr>
            <a:spLocks noGrp="1"/>
          </p:cNvSpPr>
          <p:nvPr>
            <p:ph type="ftr" sz="quarter" idx="11"/>
          </p:nvPr>
        </p:nvSpPr>
        <p:spPr/>
        <p:txBody>
          <a:bodyPr/>
          <a:lstStyle/>
          <a:p>
            <a:r>
              <a:rPr lang="en-US" smtClean="0"/>
              <a:t>Hall A Summer 2011 Collaboration Meeting</a:t>
            </a:r>
            <a:endParaRPr lang="en-US"/>
          </a:p>
        </p:txBody>
      </p:sp>
      <p:sp>
        <p:nvSpPr>
          <p:cNvPr id="4" name="Slide Number Placeholder 3"/>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3822C5E-2DD2-4F37-B320-EAF61383429E}" type="datetime1">
              <a:rPr lang="en-US" smtClean="0"/>
              <a:pPr/>
              <a:t>6/10/2011</a:t>
            </a:fld>
            <a:endParaRPr lang="en-US"/>
          </a:p>
        </p:txBody>
      </p:sp>
      <p:sp>
        <p:nvSpPr>
          <p:cNvPr id="22" name="Slide Number Placeholder 21"/>
          <p:cNvSpPr>
            <a:spLocks noGrp="1"/>
          </p:cNvSpPr>
          <p:nvPr>
            <p:ph type="sldNum" sz="quarter" idx="15"/>
          </p:nvPr>
        </p:nvSpPr>
        <p:spPr/>
        <p:txBody>
          <a:bodyPr rtlCol="0"/>
          <a:lstStyle/>
          <a:p>
            <a:fld id="{5930D1EE-7AA9-4E88-AF40-14C1A2DEB636}"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Hall A Summer 2011 Collaboration Meeting</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1D9ECE9-8E42-4119-BDEE-A4402A10A542}" type="datetime1">
              <a:rPr lang="en-US" smtClean="0"/>
              <a:pPr/>
              <a:t>6/10/2011</a:t>
            </a:fld>
            <a:endParaRPr lang="en-US"/>
          </a:p>
        </p:txBody>
      </p:sp>
      <p:sp>
        <p:nvSpPr>
          <p:cNvPr id="18" name="Slide Number Placeholder 17"/>
          <p:cNvSpPr>
            <a:spLocks noGrp="1"/>
          </p:cNvSpPr>
          <p:nvPr>
            <p:ph type="sldNum" sz="quarter" idx="11"/>
          </p:nvPr>
        </p:nvSpPr>
        <p:spPr/>
        <p:txBody>
          <a:bodyPr rtlCol="0"/>
          <a:lstStyle/>
          <a:p>
            <a:fld id="{5930D1EE-7AA9-4E88-AF40-14C1A2DEB636}"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Hall A Summer 2011 Collaboration Meeting</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0" y="0"/>
            <a:ext cx="7467600" cy="51022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2A1F295-0697-40E6-BD4D-03F77BE1FDF1}" type="datetime1">
              <a:rPr lang="en-US" smtClean="0"/>
              <a:pPr/>
              <a:t>6/10/2011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dirty="0" smtClean="0"/>
              <a:t>Hall A Summer 2011 Collaboration Meeting</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30D1EE-7AA9-4E88-AF40-14C1A2DEB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itchFamily="34" charset="0"/>
                <a:cs typeface="Arial" pitchFamily="34" charset="0"/>
              </a:rPr>
              <a:t>12 </a:t>
            </a:r>
            <a:r>
              <a:rPr lang="en-US" dirty="0" err="1" smtClean="0">
                <a:latin typeface="Arial" pitchFamily="34" charset="0"/>
                <a:cs typeface="Arial" pitchFamily="34" charset="0"/>
              </a:rPr>
              <a:t>G</a:t>
            </a:r>
            <a:r>
              <a:rPr lang="en-US" cap="none" dirty="0" err="1" smtClean="0">
                <a:latin typeface="Arial" pitchFamily="34" charset="0"/>
                <a:cs typeface="Arial" pitchFamily="34" charset="0"/>
              </a:rPr>
              <a:t>e</a:t>
            </a:r>
            <a:r>
              <a:rPr lang="en-US" dirty="0" err="1" smtClean="0">
                <a:latin typeface="Arial" pitchFamily="34" charset="0"/>
                <a:cs typeface="Arial" pitchFamily="34" charset="0"/>
              </a:rPr>
              <a:t>V</a:t>
            </a:r>
            <a:r>
              <a:rPr lang="en-US" dirty="0" smtClean="0">
                <a:latin typeface="Arial" pitchFamily="34" charset="0"/>
                <a:cs typeface="Arial" pitchFamily="34" charset="0"/>
              </a:rPr>
              <a:t> MOLLER</a:t>
            </a:r>
            <a:br>
              <a:rPr lang="en-US" dirty="0" smtClean="0">
                <a:latin typeface="Arial" pitchFamily="34" charset="0"/>
                <a:cs typeface="Arial" pitchFamily="34" charset="0"/>
              </a:rPr>
            </a:br>
            <a:r>
              <a:rPr lang="en-US" sz="2000" dirty="0" smtClean="0">
                <a:latin typeface="Arial" pitchFamily="34" charset="0"/>
                <a:cs typeface="Arial" pitchFamily="34" charset="0"/>
              </a:rPr>
              <a:t>Update to the Hall A Collaboration</a:t>
            </a:r>
            <a:br>
              <a:rPr lang="en-US" sz="2000" dirty="0" smtClean="0">
                <a:latin typeface="Arial" pitchFamily="34" charset="0"/>
                <a:cs typeface="Arial" pitchFamily="34" charset="0"/>
              </a:rPr>
            </a:br>
            <a:endParaRPr lang="en-US" sz="2000"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smtClean="0"/>
              <a:t>Juliette M. </a:t>
            </a:r>
            <a:r>
              <a:rPr lang="en-US" dirty="0" err="1" smtClean="0"/>
              <a:t>Mammei</a:t>
            </a:r>
            <a:endParaRPr lang="en-US" dirty="0" smtClean="0"/>
          </a:p>
        </p:txBody>
      </p:sp>
      <p:pic>
        <p:nvPicPr>
          <p:cNvPr id="4" name="Picture 3" descr="JLab_logo_white1.jpg"/>
          <p:cNvPicPr>
            <a:picLocks noChangeAspect="1"/>
          </p:cNvPicPr>
          <p:nvPr/>
        </p:nvPicPr>
        <p:blipFill>
          <a:blip r:embed="rId2" cstate="print"/>
          <a:srcRect l="4503" t="7204"/>
          <a:stretch>
            <a:fillRect/>
          </a:stretch>
        </p:blipFill>
        <p:spPr>
          <a:xfrm>
            <a:off x="6475182" y="164575"/>
            <a:ext cx="2529477" cy="768100"/>
          </a:xfrm>
          <a:prstGeom prst="rect">
            <a:avLst/>
          </a:prstGeom>
        </p:spPr>
      </p:pic>
      <p:pic>
        <p:nvPicPr>
          <p:cNvPr id="6" name="Picture 5" descr="combination2 blk-maroon.jpg"/>
          <p:cNvPicPr>
            <a:picLocks noChangeAspect="1"/>
          </p:cNvPicPr>
          <p:nvPr/>
        </p:nvPicPr>
        <p:blipFill>
          <a:blip r:embed="rId3" cstate="print"/>
          <a:srcRect l="11456" t="2506" r="16945" b="47374"/>
          <a:stretch>
            <a:fillRect/>
          </a:stretch>
        </p:blipFill>
        <p:spPr>
          <a:xfrm>
            <a:off x="6453845" y="932675"/>
            <a:ext cx="1200156" cy="960125"/>
          </a:xfrm>
          <a:prstGeom prst="rect">
            <a:avLst/>
          </a:prstGeom>
        </p:spPr>
      </p:pic>
      <p:pic>
        <p:nvPicPr>
          <p:cNvPr id="3073" name="Picture 1"/>
          <p:cNvPicPr>
            <a:picLocks noChangeAspect="1" noChangeArrowheads="1"/>
          </p:cNvPicPr>
          <p:nvPr/>
        </p:nvPicPr>
        <p:blipFill>
          <a:blip r:embed="rId4" cstate="print"/>
          <a:srcRect l="13320" t="14976" r="83800" b="78112"/>
          <a:stretch>
            <a:fillRect/>
          </a:stretch>
        </p:blipFill>
        <p:spPr bwMode="auto">
          <a:xfrm>
            <a:off x="7913235" y="1086295"/>
            <a:ext cx="934522" cy="700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ctual_2_layout.png"/>
          <p:cNvPicPr>
            <a:picLocks noChangeAspect="1"/>
          </p:cNvPicPr>
          <p:nvPr/>
        </p:nvPicPr>
        <p:blipFill>
          <a:blip r:embed="rId3" cstate="print"/>
          <a:srcRect l="25000" t="4180" r="21803"/>
          <a:stretch>
            <a:fillRect/>
          </a:stretch>
        </p:blipFill>
        <p:spPr>
          <a:xfrm>
            <a:off x="819315" y="2507280"/>
            <a:ext cx="6172200" cy="4301360"/>
          </a:xfrm>
          <a:prstGeom prst="rect">
            <a:avLst/>
          </a:prstGeom>
        </p:spPr>
      </p:pic>
      <p:sp>
        <p:nvSpPr>
          <p:cNvPr id="2" name="Title 1"/>
          <p:cNvSpPr>
            <a:spLocks noGrp="1"/>
          </p:cNvSpPr>
          <p:nvPr>
            <p:ph type="title"/>
          </p:nvPr>
        </p:nvSpPr>
        <p:spPr/>
        <p:txBody>
          <a:bodyPr>
            <a:normAutofit fontScale="90000"/>
          </a:bodyPr>
          <a:lstStyle/>
          <a:p>
            <a:r>
              <a:rPr lang="en-US" dirty="0" smtClean="0"/>
              <a:t>Conductor Layout</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10</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grpSp>
        <p:nvGrpSpPr>
          <p:cNvPr id="115" name="Group 114"/>
          <p:cNvGrpSpPr/>
          <p:nvPr/>
        </p:nvGrpSpPr>
        <p:grpSpPr>
          <a:xfrm>
            <a:off x="6185010" y="318195"/>
            <a:ext cx="2438400" cy="2590800"/>
            <a:chOff x="5685745" y="433410"/>
            <a:chExt cx="2438400" cy="2590800"/>
          </a:xfrm>
        </p:grpSpPr>
        <p:sp>
          <p:nvSpPr>
            <p:cNvPr id="106" name="Rounded Rectangle 105"/>
            <p:cNvSpPr/>
            <p:nvPr/>
          </p:nvSpPr>
          <p:spPr>
            <a:xfrm>
              <a:off x="6185929" y="2293472"/>
              <a:ext cx="1438030"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Rounded Rectangle 107"/>
            <p:cNvSpPr/>
            <p:nvPr/>
          </p:nvSpPr>
          <p:spPr>
            <a:xfrm>
              <a:off x="5935837" y="1762025"/>
              <a:ext cx="1938215"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Rounded Rectangle 106"/>
            <p:cNvSpPr/>
            <p:nvPr/>
          </p:nvSpPr>
          <p:spPr>
            <a:xfrm>
              <a:off x="6436022" y="2824918"/>
              <a:ext cx="937846"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Rounded Rectangle 109"/>
            <p:cNvSpPr/>
            <p:nvPr/>
          </p:nvSpPr>
          <p:spPr>
            <a:xfrm>
              <a:off x="6436022" y="2559195"/>
              <a:ext cx="937846"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Rounded Rectangle 108"/>
            <p:cNvSpPr/>
            <p:nvPr/>
          </p:nvSpPr>
          <p:spPr>
            <a:xfrm>
              <a:off x="6185929" y="2027748"/>
              <a:ext cx="1438030"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Rounded Rectangle 112"/>
            <p:cNvSpPr/>
            <p:nvPr/>
          </p:nvSpPr>
          <p:spPr>
            <a:xfrm>
              <a:off x="5685746" y="964856"/>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Rounded Rectangle 111"/>
            <p:cNvSpPr/>
            <p:nvPr/>
          </p:nvSpPr>
          <p:spPr>
            <a:xfrm>
              <a:off x="5685746" y="699133"/>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686115"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85930"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436022"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436391"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186299"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85930"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36022"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436391"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186299"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185930"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436022"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436391"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186299"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936207"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186299"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86115"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436022"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936207"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186299"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436022"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686484"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ounded Rectangle 28"/>
            <p:cNvSpPr/>
            <p:nvPr/>
          </p:nvSpPr>
          <p:spPr>
            <a:xfrm>
              <a:off x="7936576"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ounded Rectangle 29"/>
            <p:cNvSpPr/>
            <p:nvPr/>
          </p:nvSpPr>
          <p:spPr>
            <a:xfrm>
              <a:off x="7686484"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30"/>
            <p:cNvSpPr/>
            <p:nvPr/>
          </p:nvSpPr>
          <p:spPr>
            <a:xfrm>
              <a:off x="5935838"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ounded Rectangle 31"/>
            <p:cNvSpPr/>
            <p:nvPr/>
          </p:nvSpPr>
          <p:spPr>
            <a:xfrm>
              <a:off x="5685746"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ounded Rectangle 32"/>
            <p:cNvSpPr/>
            <p:nvPr/>
          </p:nvSpPr>
          <p:spPr>
            <a:xfrm>
              <a:off x="5685746"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ounded Rectangle 33"/>
            <p:cNvSpPr/>
            <p:nvPr/>
          </p:nvSpPr>
          <p:spPr>
            <a:xfrm>
              <a:off x="5935838"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ounded Rectangle 34"/>
            <p:cNvSpPr/>
            <p:nvPr/>
          </p:nvSpPr>
          <p:spPr>
            <a:xfrm>
              <a:off x="7936576"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ounded Rectangle 35"/>
            <p:cNvSpPr/>
            <p:nvPr/>
          </p:nvSpPr>
          <p:spPr>
            <a:xfrm>
              <a:off x="7686484"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Rounded Rectangle 36"/>
            <p:cNvSpPr/>
            <p:nvPr/>
          </p:nvSpPr>
          <p:spPr>
            <a:xfrm>
              <a:off x="5935838"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ounded Rectangle 37"/>
            <p:cNvSpPr/>
            <p:nvPr/>
          </p:nvSpPr>
          <p:spPr>
            <a:xfrm>
              <a:off x="7686484"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Rounded Rectangle 38"/>
            <p:cNvSpPr/>
            <p:nvPr/>
          </p:nvSpPr>
          <p:spPr>
            <a:xfrm>
              <a:off x="5935838"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Rounded Rectangle 39"/>
            <p:cNvSpPr/>
            <p:nvPr/>
          </p:nvSpPr>
          <p:spPr>
            <a:xfrm>
              <a:off x="5935838"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ounded Rectangle 40"/>
            <p:cNvSpPr/>
            <p:nvPr/>
          </p:nvSpPr>
          <p:spPr>
            <a:xfrm>
              <a:off x="7936576"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Rounded Rectangle 41"/>
            <p:cNvSpPr/>
            <p:nvPr/>
          </p:nvSpPr>
          <p:spPr>
            <a:xfrm>
              <a:off x="7686484"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Rounded Rectangle 42"/>
            <p:cNvSpPr/>
            <p:nvPr/>
          </p:nvSpPr>
          <p:spPr>
            <a:xfrm>
              <a:off x="7936576"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ounded Rectangle 43"/>
            <p:cNvSpPr/>
            <p:nvPr/>
          </p:nvSpPr>
          <p:spPr>
            <a:xfrm>
              <a:off x="5685746"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Rounded Rectangle 44"/>
            <p:cNvSpPr/>
            <p:nvPr/>
          </p:nvSpPr>
          <p:spPr>
            <a:xfrm>
              <a:off x="7936576"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Rounded Rectangle 45"/>
            <p:cNvSpPr/>
            <p:nvPr/>
          </p:nvSpPr>
          <p:spPr>
            <a:xfrm>
              <a:off x="5685746"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ounded Rectangle 46"/>
            <p:cNvSpPr/>
            <p:nvPr/>
          </p:nvSpPr>
          <p:spPr>
            <a:xfrm>
              <a:off x="5685746"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Rounded Rectangle 47"/>
            <p:cNvSpPr/>
            <p:nvPr/>
          </p:nvSpPr>
          <p:spPr>
            <a:xfrm rot="10800000">
              <a:off x="6436022"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Rounded Rectangle 48"/>
            <p:cNvSpPr/>
            <p:nvPr/>
          </p:nvSpPr>
          <p:spPr>
            <a:xfrm rot="10800000">
              <a:off x="7436391"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Rounded Rectangle 49"/>
            <p:cNvSpPr/>
            <p:nvPr/>
          </p:nvSpPr>
          <p:spPr>
            <a:xfrm rot="10800000">
              <a:off x="6686115"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Rounded Rectangle 50"/>
            <p:cNvSpPr/>
            <p:nvPr/>
          </p:nvSpPr>
          <p:spPr>
            <a:xfrm rot="10800000">
              <a:off x="6936207" y="229347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ounded Rectangle 51"/>
            <p:cNvSpPr/>
            <p:nvPr/>
          </p:nvSpPr>
          <p:spPr>
            <a:xfrm rot="10800000">
              <a:off x="7186299"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Rounded Rectangle 52"/>
            <p:cNvSpPr/>
            <p:nvPr/>
          </p:nvSpPr>
          <p:spPr>
            <a:xfrm rot="10800000">
              <a:off x="6936207"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Rounded Rectangle 53"/>
            <p:cNvSpPr/>
            <p:nvPr/>
          </p:nvSpPr>
          <p:spPr>
            <a:xfrm rot="10800000">
              <a:off x="6686115"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Rounded Rectangle 54"/>
            <p:cNvSpPr/>
            <p:nvPr/>
          </p:nvSpPr>
          <p:spPr>
            <a:xfrm rot="10800000">
              <a:off x="6436022"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Rounded Rectangle 55"/>
            <p:cNvSpPr/>
            <p:nvPr/>
          </p:nvSpPr>
          <p:spPr>
            <a:xfrm rot="10800000">
              <a:off x="6686115" y="229347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Rounded Rectangle 56"/>
            <p:cNvSpPr/>
            <p:nvPr/>
          </p:nvSpPr>
          <p:spPr>
            <a:xfrm rot="10800000">
              <a:off x="7436391"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Rounded Rectangle 57"/>
            <p:cNvSpPr/>
            <p:nvPr/>
          </p:nvSpPr>
          <p:spPr>
            <a:xfrm rot="10800000">
              <a:off x="7436391"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Rounded Rectangle 58"/>
            <p:cNvSpPr/>
            <p:nvPr/>
          </p:nvSpPr>
          <p:spPr>
            <a:xfrm rot="10800000">
              <a:off x="6185930"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Rounded Rectangle 59"/>
            <p:cNvSpPr/>
            <p:nvPr/>
          </p:nvSpPr>
          <p:spPr>
            <a:xfrm rot="10800000">
              <a:off x="6936207" y="2027748"/>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Rounded Rectangle 60"/>
            <p:cNvSpPr/>
            <p:nvPr/>
          </p:nvSpPr>
          <p:spPr>
            <a:xfrm rot="10800000">
              <a:off x="7436391"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Rounded Rectangle 61"/>
            <p:cNvSpPr/>
            <p:nvPr/>
          </p:nvSpPr>
          <p:spPr>
            <a:xfrm rot="10800000">
              <a:off x="6936207"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Rounded Rectangle 62"/>
            <p:cNvSpPr/>
            <p:nvPr/>
          </p:nvSpPr>
          <p:spPr>
            <a:xfrm rot="10800000">
              <a:off x="6686115"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Rounded Rectangle 63"/>
            <p:cNvSpPr/>
            <p:nvPr/>
          </p:nvSpPr>
          <p:spPr>
            <a:xfrm rot="10800000">
              <a:off x="6185930"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Rounded Rectangle 64"/>
            <p:cNvSpPr/>
            <p:nvPr/>
          </p:nvSpPr>
          <p:spPr>
            <a:xfrm rot="10800000">
              <a:off x="6686115" y="2027748"/>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Rounded Rectangle 65"/>
            <p:cNvSpPr/>
            <p:nvPr/>
          </p:nvSpPr>
          <p:spPr>
            <a:xfrm rot="10800000">
              <a:off x="6936207"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Rounded Rectangle 66"/>
            <p:cNvSpPr/>
            <p:nvPr/>
          </p:nvSpPr>
          <p:spPr>
            <a:xfrm rot="10800000">
              <a:off x="7436391"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Rounded Rectangle 67"/>
            <p:cNvSpPr/>
            <p:nvPr/>
          </p:nvSpPr>
          <p:spPr>
            <a:xfrm rot="10800000">
              <a:off x="7186299"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Rounded Rectangle 68"/>
            <p:cNvSpPr/>
            <p:nvPr/>
          </p:nvSpPr>
          <p:spPr>
            <a:xfrm rot="10800000">
              <a:off x="6936207" y="1762025"/>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Rounded Rectangle 69"/>
            <p:cNvSpPr/>
            <p:nvPr/>
          </p:nvSpPr>
          <p:spPr>
            <a:xfrm rot="10800000">
              <a:off x="7186299"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Rounded Rectangle 70"/>
            <p:cNvSpPr/>
            <p:nvPr/>
          </p:nvSpPr>
          <p:spPr>
            <a:xfrm rot="10800000">
              <a:off x="6936207"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Rounded Rectangle 71"/>
            <p:cNvSpPr/>
            <p:nvPr/>
          </p:nvSpPr>
          <p:spPr>
            <a:xfrm rot="10800000">
              <a:off x="6686115"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Rounded Rectangle 72"/>
            <p:cNvSpPr/>
            <p:nvPr/>
          </p:nvSpPr>
          <p:spPr>
            <a:xfrm rot="10800000">
              <a:off x="6436022"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Rounded Rectangle 73"/>
            <p:cNvSpPr/>
            <p:nvPr/>
          </p:nvSpPr>
          <p:spPr>
            <a:xfrm rot="10800000">
              <a:off x="6686115" y="1762025"/>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Rounded Rectangle 74"/>
            <p:cNvSpPr/>
            <p:nvPr/>
          </p:nvSpPr>
          <p:spPr>
            <a:xfrm rot="10800000">
              <a:off x="7186299"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Rounded Rectangle 75"/>
            <p:cNvSpPr/>
            <p:nvPr/>
          </p:nvSpPr>
          <p:spPr>
            <a:xfrm rot="10800000">
              <a:off x="6936207"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ounded Rectangle 76"/>
            <p:cNvSpPr/>
            <p:nvPr/>
          </p:nvSpPr>
          <p:spPr>
            <a:xfrm rot="10800000">
              <a:off x="6185930"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Rounded Rectangle 77"/>
            <p:cNvSpPr/>
            <p:nvPr/>
          </p:nvSpPr>
          <p:spPr>
            <a:xfrm rot="10800000">
              <a:off x="6185930"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Rounded Rectangle 78"/>
            <p:cNvSpPr/>
            <p:nvPr/>
          </p:nvSpPr>
          <p:spPr>
            <a:xfrm rot="10800000">
              <a:off x="6185930"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Rounded Rectangle 79"/>
            <p:cNvSpPr/>
            <p:nvPr/>
          </p:nvSpPr>
          <p:spPr>
            <a:xfrm rot="10800000">
              <a:off x="6436022"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Rounded Rectangle 80"/>
            <p:cNvSpPr/>
            <p:nvPr/>
          </p:nvSpPr>
          <p:spPr>
            <a:xfrm rot="10800000">
              <a:off x="6686115"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Rounded Rectangle 81"/>
            <p:cNvSpPr/>
            <p:nvPr/>
          </p:nvSpPr>
          <p:spPr>
            <a:xfrm rot="10800000">
              <a:off x="7186299"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3" name="Rounded Rectangle 82"/>
            <p:cNvSpPr/>
            <p:nvPr/>
          </p:nvSpPr>
          <p:spPr>
            <a:xfrm rot="10800000">
              <a:off x="6436022"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4" name="Rounded Rectangle 83"/>
            <p:cNvSpPr/>
            <p:nvPr/>
          </p:nvSpPr>
          <p:spPr>
            <a:xfrm>
              <a:off x="5685746" y="433410"/>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Rounded Rectangle 84"/>
            <p:cNvSpPr/>
            <p:nvPr/>
          </p:nvSpPr>
          <p:spPr>
            <a:xfrm>
              <a:off x="7686484" y="433410"/>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Rounded Rectangle 85"/>
            <p:cNvSpPr/>
            <p:nvPr/>
          </p:nvSpPr>
          <p:spPr>
            <a:xfrm>
              <a:off x="5685746" y="1230579"/>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Rounded Rectangle 86"/>
            <p:cNvSpPr/>
            <p:nvPr/>
          </p:nvSpPr>
          <p:spPr>
            <a:xfrm>
              <a:off x="7686484" y="1230579"/>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Rounded Rectangle 87"/>
            <p:cNvSpPr/>
            <p:nvPr/>
          </p:nvSpPr>
          <p:spPr>
            <a:xfrm>
              <a:off x="6686115" y="433410"/>
              <a:ext cx="437661" cy="2059354"/>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Rounded Rectangle 88"/>
            <p:cNvSpPr/>
            <p:nvPr/>
          </p:nvSpPr>
          <p:spPr>
            <a:xfrm>
              <a:off x="7186299" y="433410"/>
              <a:ext cx="437661" cy="126218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Rounded Rectangle 89"/>
            <p:cNvSpPr/>
            <p:nvPr/>
          </p:nvSpPr>
          <p:spPr>
            <a:xfrm>
              <a:off x="6185930" y="433410"/>
              <a:ext cx="437661" cy="126218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Rounded Rectangle 90"/>
            <p:cNvSpPr/>
            <p:nvPr/>
          </p:nvSpPr>
          <p:spPr>
            <a:xfrm>
              <a:off x="6185930" y="1762025"/>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Rounded Rectangle 91"/>
            <p:cNvSpPr/>
            <p:nvPr/>
          </p:nvSpPr>
          <p:spPr>
            <a:xfrm>
              <a:off x="7186299" y="1762025"/>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Rounded Rectangle 92"/>
            <p:cNvSpPr/>
            <p:nvPr/>
          </p:nvSpPr>
          <p:spPr>
            <a:xfrm>
              <a:off x="6436022" y="2559195"/>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Rounded Rectangle 93"/>
            <p:cNvSpPr/>
            <p:nvPr/>
          </p:nvSpPr>
          <p:spPr>
            <a:xfrm>
              <a:off x="6936207" y="2559195"/>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TextBox 94"/>
            <p:cNvSpPr txBox="1"/>
            <p:nvPr/>
          </p:nvSpPr>
          <p:spPr>
            <a:xfrm>
              <a:off x="6684275" y="898425"/>
              <a:ext cx="348813" cy="321982"/>
            </a:xfrm>
            <a:prstGeom prst="rect">
              <a:avLst/>
            </a:prstGeom>
            <a:noFill/>
          </p:spPr>
          <p:txBody>
            <a:bodyPr wrap="none" rtlCol="0">
              <a:spAutoFit/>
            </a:bodyPr>
            <a:lstStyle/>
            <a:p>
              <a:r>
                <a:rPr lang="en-US" dirty="0" smtClean="0"/>
                <a:t>4C</a:t>
              </a:r>
              <a:endParaRPr lang="en-US" dirty="0"/>
            </a:p>
          </p:txBody>
        </p:sp>
        <p:sp>
          <p:nvSpPr>
            <p:cNvPr id="96" name="TextBox 95"/>
            <p:cNvSpPr txBox="1"/>
            <p:nvPr/>
          </p:nvSpPr>
          <p:spPr>
            <a:xfrm>
              <a:off x="7183540" y="898425"/>
              <a:ext cx="348813" cy="321982"/>
            </a:xfrm>
            <a:prstGeom prst="rect">
              <a:avLst/>
            </a:prstGeom>
            <a:noFill/>
          </p:spPr>
          <p:txBody>
            <a:bodyPr wrap="none" rtlCol="0">
              <a:spAutoFit/>
            </a:bodyPr>
            <a:lstStyle/>
            <a:p>
              <a:r>
                <a:rPr lang="en-US" dirty="0" smtClean="0"/>
                <a:t>4R</a:t>
              </a:r>
              <a:endParaRPr lang="en-US" dirty="0"/>
            </a:p>
          </p:txBody>
        </p:sp>
        <p:sp>
          <p:nvSpPr>
            <p:cNvPr id="97" name="TextBox 96"/>
            <p:cNvSpPr txBox="1"/>
            <p:nvPr/>
          </p:nvSpPr>
          <p:spPr>
            <a:xfrm>
              <a:off x="6185010" y="898425"/>
              <a:ext cx="327769" cy="321982"/>
            </a:xfrm>
            <a:prstGeom prst="rect">
              <a:avLst/>
            </a:prstGeom>
            <a:noFill/>
          </p:spPr>
          <p:txBody>
            <a:bodyPr wrap="none" rtlCol="0">
              <a:spAutoFit/>
            </a:bodyPr>
            <a:lstStyle/>
            <a:p>
              <a:r>
                <a:rPr lang="en-US" dirty="0" smtClean="0"/>
                <a:t>4L</a:t>
              </a:r>
              <a:endParaRPr lang="en-US" dirty="0"/>
            </a:p>
          </p:txBody>
        </p:sp>
        <p:sp>
          <p:nvSpPr>
            <p:cNvPr id="99" name="TextBox 98"/>
            <p:cNvSpPr txBox="1"/>
            <p:nvPr/>
          </p:nvSpPr>
          <p:spPr>
            <a:xfrm>
              <a:off x="6377035" y="2625625"/>
              <a:ext cx="436938" cy="321982"/>
            </a:xfrm>
            <a:prstGeom prst="rect">
              <a:avLst/>
            </a:prstGeom>
            <a:noFill/>
          </p:spPr>
          <p:txBody>
            <a:bodyPr wrap="none" rtlCol="0">
              <a:spAutoFit/>
            </a:bodyPr>
            <a:lstStyle/>
            <a:p>
              <a:r>
                <a:rPr lang="en-US" dirty="0" smtClean="0"/>
                <a:t>1AL</a:t>
              </a:r>
              <a:endParaRPr lang="en-US" dirty="0"/>
            </a:p>
          </p:txBody>
        </p:sp>
        <p:sp>
          <p:nvSpPr>
            <p:cNvPr id="100" name="TextBox 99"/>
            <p:cNvSpPr txBox="1"/>
            <p:nvPr/>
          </p:nvSpPr>
          <p:spPr>
            <a:xfrm>
              <a:off x="6108200" y="1961318"/>
              <a:ext cx="430361" cy="321982"/>
            </a:xfrm>
            <a:prstGeom prst="rect">
              <a:avLst/>
            </a:prstGeom>
            <a:noFill/>
          </p:spPr>
          <p:txBody>
            <a:bodyPr wrap="none" rtlCol="0">
              <a:spAutoFit/>
            </a:bodyPr>
            <a:lstStyle/>
            <a:p>
              <a:r>
                <a:rPr lang="en-US" dirty="0" smtClean="0"/>
                <a:t>1BL</a:t>
              </a:r>
              <a:endParaRPr lang="en-US" dirty="0"/>
            </a:p>
          </p:txBody>
        </p:sp>
        <p:sp>
          <p:nvSpPr>
            <p:cNvPr id="101" name="TextBox 100"/>
            <p:cNvSpPr txBox="1"/>
            <p:nvPr/>
          </p:nvSpPr>
          <p:spPr>
            <a:xfrm>
              <a:off x="7114869" y="1961318"/>
              <a:ext cx="452721" cy="321982"/>
            </a:xfrm>
            <a:prstGeom prst="rect">
              <a:avLst/>
            </a:prstGeom>
            <a:noFill/>
          </p:spPr>
          <p:txBody>
            <a:bodyPr wrap="none" rtlCol="0">
              <a:spAutoFit/>
            </a:bodyPr>
            <a:lstStyle/>
            <a:p>
              <a:r>
                <a:rPr lang="en-US" dirty="0" smtClean="0"/>
                <a:t>1BR</a:t>
              </a:r>
              <a:endParaRPr lang="en-US" dirty="0"/>
            </a:p>
          </p:txBody>
        </p:sp>
        <p:sp>
          <p:nvSpPr>
            <p:cNvPr id="103" name="TextBox 102"/>
            <p:cNvSpPr txBox="1"/>
            <p:nvPr/>
          </p:nvSpPr>
          <p:spPr>
            <a:xfrm>
              <a:off x="5703621" y="632702"/>
              <a:ext cx="327769" cy="321982"/>
            </a:xfrm>
            <a:prstGeom prst="rect">
              <a:avLst/>
            </a:prstGeom>
            <a:noFill/>
          </p:spPr>
          <p:txBody>
            <a:bodyPr wrap="none" rtlCol="0">
              <a:spAutoFit/>
            </a:bodyPr>
            <a:lstStyle/>
            <a:p>
              <a:r>
                <a:rPr lang="en-US" dirty="0" smtClean="0"/>
                <a:t>3L</a:t>
              </a:r>
              <a:endParaRPr lang="en-US" dirty="0"/>
            </a:p>
          </p:txBody>
        </p:sp>
        <p:sp>
          <p:nvSpPr>
            <p:cNvPr id="105" name="TextBox 104"/>
            <p:cNvSpPr txBox="1"/>
            <p:nvPr/>
          </p:nvSpPr>
          <p:spPr>
            <a:xfrm>
              <a:off x="7682805" y="632702"/>
              <a:ext cx="348813" cy="321982"/>
            </a:xfrm>
            <a:prstGeom prst="rect">
              <a:avLst/>
            </a:prstGeom>
            <a:noFill/>
          </p:spPr>
          <p:txBody>
            <a:bodyPr wrap="none" rtlCol="0">
              <a:spAutoFit/>
            </a:bodyPr>
            <a:lstStyle/>
            <a:p>
              <a:r>
                <a:rPr lang="en-US" dirty="0" smtClean="0"/>
                <a:t>3R</a:t>
              </a:r>
              <a:endParaRPr lang="en-US" dirty="0"/>
            </a:p>
          </p:txBody>
        </p:sp>
        <p:sp>
          <p:nvSpPr>
            <p:cNvPr id="111" name="Rounded Rectangle 110"/>
            <p:cNvSpPr/>
            <p:nvPr/>
          </p:nvSpPr>
          <p:spPr>
            <a:xfrm>
              <a:off x="5685745" y="1230579"/>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Rounded Rectangle 113"/>
            <p:cNvSpPr/>
            <p:nvPr/>
          </p:nvSpPr>
          <p:spPr>
            <a:xfrm>
              <a:off x="5935837" y="1496302"/>
              <a:ext cx="1938215"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TextBox 97"/>
            <p:cNvSpPr txBox="1"/>
            <p:nvPr/>
          </p:nvSpPr>
          <p:spPr>
            <a:xfrm>
              <a:off x="6837895" y="2625625"/>
              <a:ext cx="459297" cy="321982"/>
            </a:xfrm>
            <a:prstGeom prst="rect">
              <a:avLst/>
            </a:prstGeom>
            <a:noFill/>
          </p:spPr>
          <p:txBody>
            <a:bodyPr wrap="none" rtlCol="0">
              <a:spAutoFit/>
            </a:bodyPr>
            <a:lstStyle/>
            <a:p>
              <a:r>
                <a:rPr lang="en-US" dirty="0" smtClean="0"/>
                <a:t>1AR</a:t>
              </a:r>
              <a:endParaRPr lang="en-US" dirty="0"/>
            </a:p>
          </p:txBody>
        </p:sp>
        <p:sp>
          <p:nvSpPr>
            <p:cNvPr id="104" name="TextBox 103"/>
            <p:cNvSpPr txBox="1"/>
            <p:nvPr/>
          </p:nvSpPr>
          <p:spPr>
            <a:xfrm>
              <a:off x="7682805" y="1297010"/>
              <a:ext cx="348813" cy="321982"/>
            </a:xfrm>
            <a:prstGeom prst="rect">
              <a:avLst/>
            </a:prstGeom>
            <a:noFill/>
          </p:spPr>
          <p:txBody>
            <a:bodyPr wrap="none" rtlCol="0">
              <a:spAutoFit/>
            </a:bodyPr>
            <a:lstStyle/>
            <a:p>
              <a:r>
                <a:rPr lang="en-US" dirty="0" smtClean="0"/>
                <a:t>2R</a:t>
              </a:r>
              <a:endParaRPr lang="en-US" dirty="0"/>
            </a:p>
          </p:txBody>
        </p:sp>
        <p:sp>
          <p:nvSpPr>
            <p:cNvPr id="102" name="TextBox 101"/>
            <p:cNvSpPr txBox="1"/>
            <p:nvPr/>
          </p:nvSpPr>
          <p:spPr>
            <a:xfrm>
              <a:off x="5748269" y="1297010"/>
              <a:ext cx="327769" cy="321982"/>
            </a:xfrm>
            <a:prstGeom prst="rect">
              <a:avLst/>
            </a:prstGeom>
            <a:noFill/>
          </p:spPr>
          <p:txBody>
            <a:bodyPr wrap="none" rtlCol="0">
              <a:spAutoFit/>
            </a:bodyPr>
            <a:lstStyle/>
            <a:p>
              <a:r>
                <a:rPr lang="en-US" dirty="0" smtClean="0"/>
                <a:t>2L</a:t>
              </a:r>
              <a:endParaRPr lang="en-US" dirty="0"/>
            </a:p>
          </p:txBody>
        </p:sp>
      </p:grpSp>
      <p:pic>
        <p:nvPicPr>
          <p:cNvPr id="116" name="Picture 115" descr="proposal_model.jpg"/>
          <p:cNvPicPr>
            <a:picLocks noChangeAspect="1"/>
          </p:cNvPicPr>
          <p:nvPr/>
        </p:nvPicPr>
        <p:blipFill>
          <a:blip r:embed="rId4" cstate="print"/>
          <a:srcRect l="37313" t="21998" r="11940" b="14206"/>
          <a:stretch>
            <a:fillRect/>
          </a:stretch>
        </p:blipFill>
        <p:spPr>
          <a:xfrm>
            <a:off x="270640" y="625435"/>
            <a:ext cx="2765160" cy="1843440"/>
          </a:xfrm>
          <a:prstGeom prst="rect">
            <a:avLst/>
          </a:prstGeom>
        </p:spPr>
      </p:pic>
      <p:sp>
        <p:nvSpPr>
          <p:cNvPr id="117" name="TextBox 116"/>
          <p:cNvSpPr txBox="1"/>
          <p:nvPr/>
        </p:nvSpPr>
        <p:spPr>
          <a:xfrm>
            <a:off x="3227825" y="625435"/>
            <a:ext cx="2841970" cy="1200329"/>
          </a:xfrm>
          <a:prstGeom prst="rect">
            <a:avLst/>
          </a:prstGeom>
          <a:noFill/>
        </p:spPr>
        <p:txBody>
          <a:bodyPr wrap="square" rtlCol="0">
            <a:spAutoFit/>
          </a:bodyPr>
          <a:lstStyle/>
          <a:p>
            <a:r>
              <a:rPr lang="en-US" dirty="0" err="1" smtClean="0"/>
              <a:t>Biot-Savart</a:t>
            </a:r>
            <a:r>
              <a:rPr lang="en-US" dirty="0" smtClean="0"/>
              <a:t> calculation optimized current returns</a:t>
            </a:r>
          </a:p>
          <a:p>
            <a:endParaRPr lang="en-US" dirty="0" smtClean="0"/>
          </a:p>
          <a:p>
            <a:r>
              <a:rPr lang="en-US" dirty="0" smtClean="0"/>
              <a:t>Actual conductor layout</a:t>
            </a:r>
            <a:endParaRPr lang="en-US" dirty="0"/>
          </a:p>
        </p:txBody>
      </p:sp>
      <p:sp>
        <p:nvSpPr>
          <p:cNvPr id="118" name="Left Arrow 117"/>
          <p:cNvSpPr/>
          <p:nvPr/>
        </p:nvSpPr>
        <p:spPr>
          <a:xfrm>
            <a:off x="2805370" y="740650"/>
            <a:ext cx="422455" cy="46086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Left Arrow 119"/>
          <p:cNvSpPr/>
          <p:nvPr/>
        </p:nvSpPr>
        <p:spPr>
          <a:xfrm rot="16200000">
            <a:off x="4283962" y="1931205"/>
            <a:ext cx="422455" cy="46086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1" name="Left Arrow 120"/>
          <p:cNvSpPr/>
          <p:nvPr/>
        </p:nvSpPr>
        <p:spPr>
          <a:xfrm rot="10800000">
            <a:off x="5762555" y="1431940"/>
            <a:ext cx="422455" cy="46086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mpare_all_angles_tracks_v2_11.png"/>
          <p:cNvPicPr>
            <a:picLocks noChangeAspect="1"/>
          </p:cNvPicPr>
          <p:nvPr/>
        </p:nvPicPr>
        <p:blipFill>
          <a:blip r:embed="rId3" cstate="print"/>
          <a:srcRect t="17694" r="17500" b="11532"/>
          <a:stretch>
            <a:fillRect/>
          </a:stretch>
        </p:blipFill>
        <p:spPr>
          <a:xfrm>
            <a:off x="961930" y="0"/>
            <a:ext cx="7103821" cy="2583207"/>
          </a:xfrm>
          <a:prstGeom prst="rect">
            <a:avLst/>
          </a:prstGeom>
        </p:spPr>
      </p:pic>
      <p:sp>
        <p:nvSpPr>
          <p:cNvPr id="2" name="Title 1"/>
          <p:cNvSpPr>
            <a:spLocks noGrp="1"/>
          </p:cNvSpPr>
          <p:nvPr>
            <p:ph type="title"/>
          </p:nvPr>
        </p:nvSpPr>
        <p:spPr/>
        <p:txBody>
          <a:bodyPr>
            <a:normAutofit fontScale="90000"/>
          </a:bodyPr>
          <a:lstStyle/>
          <a:p>
            <a:r>
              <a:rPr lang="en-US" dirty="0" smtClean="0"/>
              <a:t>Tracking in TOSCA</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11</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pic>
        <p:nvPicPr>
          <p:cNvPr id="6" name="Picture 5" descr="hybrid_phi12.png"/>
          <p:cNvPicPr>
            <a:picLocks noChangeAspect="1"/>
          </p:cNvPicPr>
          <p:nvPr/>
        </p:nvPicPr>
        <p:blipFill>
          <a:blip r:embed="rId4" cstate="print"/>
          <a:srcRect l="20026" r="38307"/>
          <a:stretch>
            <a:fillRect/>
          </a:stretch>
        </p:blipFill>
        <p:spPr>
          <a:xfrm>
            <a:off x="4620632" y="3071656"/>
            <a:ext cx="3484628" cy="3544959"/>
          </a:xfrm>
          <a:prstGeom prst="rect">
            <a:avLst/>
          </a:prstGeom>
        </p:spPr>
      </p:pic>
      <p:pic>
        <p:nvPicPr>
          <p:cNvPr id="7" name="Picture 6" descr="upstream_phi12.png"/>
          <p:cNvPicPr>
            <a:picLocks noChangeAspect="1"/>
          </p:cNvPicPr>
          <p:nvPr/>
        </p:nvPicPr>
        <p:blipFill>
          <a:blip r:embed="rId5" cstate="print"/>
          <a:srcRect l="20912" r="29088"/>
          <a:stretch>
            <a:fillRect/>
          </a:stretch>
        </p:blipFill>
        <p:spPr>
          <a:xfrm>
            <a:off x="232235" y="3083355"/>
            <a:ext cx="4181554" cy="3544959"/>
          </a:xfrm>
          <a:prstGeom prst="rect">
            <a:avLst/>
          </a:prstGeom>
        </p:spPr>
      </p:pic>
      <p:cxnSp>
        <p:nvCxnSpPr>
          <p:cNvPr id="10" name="Straight Arrow Connector 9"/>
          <p:cNvCxnSpPr/>
          <p:nvPr/>
        </p:nvCxnSpPr>
        <p:spPr>
          <a:xfrm flipV="1">
            <a:off x="1960460" y="2468875"/>
            <a:ext cx="691292" cy="691290"/>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109672" y="1777585"/>
            <a:ext cx="1574602" cy="1344176"/>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juliette_test_theta_lab.gif"/>
          <p:cNvPicPr>
            <a:picLocks noChangeAspect="1"/>
          </p:cNvPicPr>
          <p:nvPr/>
        </p:nvPicPr>
        <p:blipFill>
          <a:blip r:embed="rId3" cstate="print"/>
          <a:stretch>
            <a:fillRect/>
          </a:stretch>
        </p:blipFill>
        <p:spPr>
          <a:xfrm>
            <a:off x="462653" y="3657615"/>
            <a:ext cx="3731227" cy="2651760"/>
          </a:xfrm>
          <a:prstGeom prst="rect">
            <a:avLst/>
          </a:prstGeom>
        </p:spPr>
      </p:pic>
      <p:pic>
        <p:nvPicPr>
          <p:cNvPr id="10" name="Picture 9" descr="juliette_test_theta_cm.gif"/>
          <p:cNvPicPr>
            <a:picLocks noChangeAspect="1"/>
          </p:cNvPicPr>
          <p:nvPr/>
        </p:nvPicPr>
        <p:blipFill>
          <a:blip r:embed="rId4" cstate="print"/>
          <a:stretch>
            <a:fillRect/>
          </a:stretch>
        </p:blipFill>
        <p:spPr>
          <a:xfrm>
            <a:off x="4341572" y="3657615"/>
            <a:ext cx="3731227" cy="2651760"/>
          </a:xfrm>
          <a:prstGeom prst="rect">
            <a:avLst/>
          </a:prstGeom>
        </p:spPr>
      </p:pic>
      <p:pic>
        <p:nvPicPr>
          <p:cNvPr id="11" name="Picture 10" descr="juliette_test_phi_wrap.gif"/>
          <p:cNvPicPr>
            <a:picLocks noChangeAspect="1"/>
          </p:cNvPicPr>
          <p:nvPr/>
        </p:nvPicPr>
        <p:blipFill>
          <a:blip r:embed="rId5" cstate="print"/>
          <a:stretch>
            <a:fillRect/>
          </a:stretch>
        </p:blipFill>
        <p:spPr>
          <a:xfrm>
            <a:off x="4374035" y="896798"/>
            <a:ext cx="3731227" cy="2651760"/>
          </a:xfrm>
          <a:prstGeom prst="rect">
            <a:avLst/>
          </a:prstGeom>
        </p:spPr>
      </p:pic>
      <p:pic>
        <p:nvPicPr>
          <p:cNvPr id="12" name="Picture 11" descr="juliette_test_r.gif"/>
          <p:cNvPicPr>
            <a:picLocks noChangeAspect="1"/>
          </p:cNvPicPr>
          <p:nvPr/>
        </p:nvPicPr>
        <p:blipFill>
          <a:blip r:embed="rId6" cstate="print"/>
          <a:stretch>
            <a:fillRect/>
          </a:stretch>
        </p:blipFill>
        <p:spPr>
          <a:xfrm>
            <a:off x="424260" y="858393"/>
            <a:ext cx="3731236" cy="2651760"/>
          </a:xfrm>
          <a:prstGeom prst="rect">
            <a:avLst/>
          </a:prstGeom>
        </p:spPr>
      </p:pic>
      <p:sp>
        <p:nvSpPr>
          <p:cNvPr id="2" name="Title 1"/>
          <p:cNvSpPr>
            <a:spLocks noGrp="1"/>
          </p:cNvSpPr>
          <p:nvPr>
            <p:ph type="title"/>
          </p:nvPr>
        </p:nvSpPr>
        <p:spPr/>
        <p:txBody>
          <a:bodyPr>
            <a:normAutofit fontScale="90000"/>
          </a:bodyPr>
          <a:lstStyle/>
          <a:p>
            <a:r>
              <a:rPr lang="en-US" dirty="0" smtClean="0"/>
              <a:t>GEANT4 Results </a:t>
            </a:r>
            <a:r>
              <a:rPr lang="en-US" sz="2000" dirty="0" smtClean="0"/>
              <a:t>(Original Proposal Model)</a:t>
            </a:r>
            <a:endParaRPr lang="en-US" sz="2000"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12</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sp>
        <p:nvSpPr>
          <p:cNvPr id="18" name="TextBox 17"/>
          <p:cNvSpPr txBox="1"/>
          <p:nvPr/>
        </p:nvSpPr>
        <p:spPr>
          <a:xfrm>
            <a:off x="961930" y="1201510"/>
            <a:ext cx="966931" cy="646331"/>
          </a:xfrm>
          <a:prstGeom prst="rect">
            <a:avLst/>
          </a:prstGeom>
          <a:noFill/>
        </p:spPr>
        <p:txBody>
          <a:bodyPr wrap="none" rtlCol="0">
            <a:spAutoFit/>
          </a:bodyPr>
          <a:lstStyle/>
          <a:p>
            <a:pPr algn="ctr"/>
            <a:r>
              <a:rPr lang="en-US" dirty="0" smtClean="0"/>
              <a:t>Radius </a:t>
            </a:r>
          </a:p>
          <a:p>
            <a:pPr algn="ctr"/>
            <a:r>
              <a:rPr lang="en-US" dirty="0" smtClean="0"/>
              <a:t>(m)</a:t>
            </a:r>
            <a:endParaRPr lang="en-US" dirty="0"/>
          </a:p>
        </p:txBody>
      </p:sp>
      <p:sp>
        <p:nvSpPr>
          <p:cNvPr id="19" name="TextBox 18"/>
          <p:cNvSpPr txBox="1"/>
          <p:nvPr/>
        </p:nvSpPr>
        <p:spPr>
          <a:xfrm>
            <a:off x="4699837" y="1239915"/>
            <a:ext cx="1172117" cy="646331"/>
          </a:xfrm>
          <a:prstGeom prst="rect">
            <a:avLst/>
          </a:prstGeom>
          <a:noFill/>
        </p:spPr>
        <p:txBody>
          <a:bodyPr wrap="none" rtlCol="0">
            <a:spAutoFit/>
          </a:bodyPr>
          <a:lstStyle/>
          <a:p>
            <a:pPr algn="ctr"/>
            <a:r>
              <a:rPr lang="el-GR" dirty="0" smtClean="0"/>
              <a:t>ϕ</a:t>
            </a:r>
            <a:r>
              <a:rPr lang="en-US" dirty="0" smtClean="0"/>
              <a:t> </a:t>
            </a:r>
          </a:p>
          <a:p>
            <a:pPr algn="ctr"/>
            <a:r>
              <a:rPr lang="en-US" dirty="0" smtClean="0"/>
              <a:t>(degrees)</a:t>
            </a:r>
            <a:endParaRPr lang="en-US" dirty="0"/>
          </a:p>
        </p:txBody>
      </p:sp>
      <p:sp>
        <p:nvSpPr>
          <p:cNvPr id="20" name="TextBox 19"/>
          <p:cNvSpPr txBox="1"/>
          <p:nvPr/>
        </p:nvSpPr>
        <p:spPr>
          <a:xfrm>
            <a:off x="2075675"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lab</a:t>
            </a:r>
            <a:r>
              <a:rPr lang="en-US" baseline="-25000" dirty="0" smtClean="0"/>
              <a:t> </a:t>
            </a:r>
          </a:p>
          <a:p>
            <a:pPr algn="ctr"/>
            <a:r>
              <a:rPr lang="en-US" dirty="0" smtClean="0"/>
              <a:t>(degrees)</a:t>
            </a:r>
            <a:endParaRPr lang="en-US" dirty="0"/>
          </a:p>
        </p:txBody>
      </p:sp>
      <p:sp>
        <p:nvSpPr>
          <p:cNvPr id="21" name="TextBox 20"/>
          <p:cNvSpPr txBox="1"/>
          <p:nvPr/>
        </p:nvSpPr>
        <p:spPr>
          <a:xfrm>
            <a:off x="4725620"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cm</a:t>
            </a:r>
            <a:r>
              <a:rPr lang="en-US" baseline="-25000" dirty="0" smtClean="0"/>
              <a:t> </a:t>
            </a:r>
          </a:p>
          <a:p>
            <a:pPr algn="ctr"/>
            <a:r>
              <a:rPr lang="en-US" dirty="0" smtClean="0"/>
              <a:t>(degrees)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e_phi_wrap.gif"/>
          <p:cNvPicPr>
            <a:picLocks noChangeAspect="1"/>
          </p:cNvPicPr>
          <p:nvPr/>
        </p:nvPicPr>
        <p:blipFill>
          <a:blip r:embed="rId3" cstate="print"/>
          <a:stretch>
            <a:fillRect/>
          </a:stretch>
        </p:blipFill>
        <p:spPr>
          <a:xfrm>
            <a:off x="4343400" y="859536"/>
            <a:ext cx="3731238" cy="2651760"/>
          </a:xfrm>
          <a:prstGeom prst="rect">
            <a:avLst/>
          </a:prstGeom>
        </p:spPr>
      </p:pic>
      <p:pic>
        <p:nvPicPr>
          <p:cNvPr id="16" name="Picture 15" descr="ee_r.gif"/>
          <p:cNvPicPr>
            <a:picLocks noChangeAspect="1"/>
          </p:cNvPicPr>
          <p:nvPr/>
        </p:nvPicPr>
        <p:blipFill>
          <a:blip r:embed="rId4" cstate="print"/>
          <a:stretch>
            <a:fillRect/>
          </a:stretch>
        </p:blipFill>
        <p:spPr>
          <a:xfrm>
            <a:off x="420624" y="859536"/>
            <a:ext cx="3731238" cy="2651760"/>
          </a:xfrm>
          <a:prstGeom prst="rect">
            <a:avLst/>
          </a:prstGeom>
        </p:spPr>
      </p:pic>
      <p:pic>
        <p:nvPicPr>
          <p:cNvPr id="17" name="Picture 16" descr="ee_theta_cm.gif"/>
          <p:cNvPicPr>
            <a:picLocks noChangeAspect="1"/>
          </p:cNvPicPr>
          <p:nvPr/>
        </p:nvPicPr>
        <p:blipFill>
          <a:blip r:embed="rId5" cstate="print"/>
          <a:stretch>
            <a:fillRect/>
          </a:stretch>
        </p:blipFill>
        <p:spPr>
          <a:xfrm>
            <a:off x="4343400" y="3657600"/>
            <a:ext cx="3731238" cy="2651760"/>
          </a:xfrm>
          <a:prstGeom prst="rect">
            <a:avLst/>
          </a:prstGeom>
        </p:spPr>
      </p:pic>
      <p:pic>
        <p:nvPicPr>
          <p:cNvPr id="18" name="Picture 17" descr="ee_theta_lab.gif"/>
          <p:cNvPicPr>
            <a:picLocks noChangeAspect="1"/>
          </p:cNvPicPr>
          <p:nvPr/>
        </p:nvPicPr>
        <p:blipFill>
          <a:blip r:embed="rId6" cstate="print"/>
          <a:stretch>
            <a:fillRect/>
          </a:stretch>
        </p:blipFill>
        <p:spPr>
          <a:xfrm>
            <a:off x="420624" y="3657600"/>
            <a:ext cx="3731238" cy="2651760"/>
          </a:xfrm>
          <a:prstGeom prst="rect">
            <a:avLst/>
          </a:prstGeom>
        </p:spPr>
      </p:pic>
      <p:sp>
        <p:nvSpPr>
          <p:cNvPr id="4" name="Slide Number Placeholder 3"/>
          <p:cNvSpPr>
            <a:spLocks noGrp="1"/>
          </p:cNvSpPr>
          <p:nvPr>
            <p:ph type="sldNum" sz="quarter" idx="15"/>
          </p:nvPr>
        </p:nvSpPr>
        <p:spPr/>
        <p:txBody>
          <a:bodyPr/>
          <a:lstStyle/>
          <a:p>
            <a:fld id="{5930D1EE-7AA9-4E88-AF40-14C1A2DEB636}" type="slidenum">
              <a:rPr lang="en-US" smtClean="0"/>
              <a:pPr/>
              <a:t>13</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sp>
        <p:nvSpPr>
          <p:cNvPr id="10" name="Title 1"/>
          <p:cNvSpPr>
            <a:spLocks noGrp="1"/>
          </p:cNvSpPr>
          <p:nvPr>
            <p:ph type="title"/>
          </p:nvPr>
        </p:nvSpPr>
        <p:spPr>
          <a:xfrm>
            <a:off x="99990" y="0"/>
            <a:ext cx="7774840" cy="510220"/>
          </a:xfrm>
        </p:spPr>
        <p:txBody>
          <a:bodyPr>
            <a:normAutofit fontScale="90000"/>
          </a:bodyPr>
          <a:lstStyle/>
          <a:p>
            <a:r>
              <a:rPr lang="en-US" dirty="0" smtClean="0"/>
              <a:t>GEANT4 Results </a:t>
            </a:r>
            <a:r>
              <a:rPr lang="en-US" sz="2000" dirty="0" smtClean="0"/>
              <a:t>(TOSCA Model – actual Conductor Layout)</a:t>
            </a:r>
            <a:endParaRPr lang="en-US" sz="2000" dirty="0"/>
          </a:p>
        </p:txBody>
      </p:sp>
      <p:sp>
        <p:nvSpPr>
          <p:cNvPr id="11" name="TextBox 10"/>
          <p:cNvSpPr txBox="1"/>
          <p:nvPr/>
        </p:nvSpPr>
        <p:spPr>
          <a:xfrm>
            <a:off x="961930" y="1201510"/>
            <a:ext cx="966931" cy="646331"/>
          </a:xfrm>
          <a:prstGeom prst="rect">
            <a:avLst/>
          </a:prstGeom>
          <a:noFill/>
        </p:spPr>
        <p:txBody>
          <a:bodyPr wrap="none" rtlCol="0">
            <a:spAutoFit/>
          </a:bodyPr>
          <a:lstStyle/>
          <a:p>
            <a:pPr algn="ctr"/>
            <a:r>
              <a:rPr lang="en-US" dirty="0" smtClean="0"/>
              <a:t>Radius </a:t>
            </a:r>
          </a:p>
          <a:p>
            <a:pPr algn="ctr"/>
            <a:r>
              <a:rPr lang="en-US" dirty="0" smtClean="0"/>
              <a:t>(m)</a:t>
            </a:r>
            <a:endParaRPr lang="en-US" dirty="0"/>
          </a:p>
        </p:txBody>
      </p:sp>
      <p:sp>
        <p:nvSpPr>
          <p:cNvPr id="12" name="TextBox 11"/>
          <p:cNvSpPr txBox="1"/>
          <p:nvPr/>
        </p:nvSpPr>
        <p:spPr>
          <a:xfrm>
            <a:off x="4699837" y="1239915"/>
            <a:ext cx="1172117" cy="646331"/>
          </a:xfrm>
          <a:prstGeom prst="rect">
            <a:avLst/>
          </a:prstGeom>
          <a:noFill/>
        </p:spPr>
        <p:txBody>
          <a:bodyPr wrap="none" rtlCol="0">
            <a:spAutoFit/>
          </a:bodyPr>
          <a:lstStyle/>
          <a:p>
            <a:pPr algn="ctr"/>
            <a:r>
              <a:rPr lang="el-GR" dirty="0" smtClean="0"/>
              <a:t>ϕ</a:t>
            </a:r>
            <a:r>
              <a:rPr lang="en-US" dirty="0" smtClean="0"/>
              <a:t> </a:t>
            </a:r>
          </a:p>
          <a:p>
            <a:pPr algn="ctr"/>
            <a:r>
              <a:rPr lang="en-US" dirty="0" smtClean="0"/>
              <a:t>(degrees)</a:t>
            </a:r>
            <a:endParaRPr lang="en-US" dirty="0"/>
          </a:p>
        </p:txBody>
      </p:sp>
      <p:sp>
        <p:nvSpPr>
          <p:cNvPr id="13" name="TextBox 12"/>
          <p:cNvSpPr txBox="1"/>
          <p:nvPr/>
        </p:nvSpPr>
        <p:spPr>
          <a:xfrm>
            <a:off x="2075675"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lab</a:t>
            </a:r>
            <a:r>
              <a:rPr lang="en-US" baseline="-25000" dirty="0" smtClean="0"/>
              <a:t> </a:t>
            </a:r>
          </a:p>
          <a:p>
            <a:pPr algn="ctr"/>
            <a:r>
              <a:rPr lang="en-US" dirty="0" smtClean="0"/>
              <a:t>(degrees)</a:t>
            </a:r>
            <a:endParaRPr lang="en-US" dirty="0"/>
          </a:p>
        </p:txBody>
      </p:sp>
      <p:sp>
        <p:nvSpPr>
          <p:cNvPr id="14" name="TextBox 13"/>
          <p:cNvSpPr txBox="1"/>
          <p:nvPr/>
        </p:nvSpPr>
        <p:spPr>
          <a:xfrm>
            <a:off x="4725620"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cm</a:t>
            </a:r>
            <a:r>
              <a:rPr lang="en-US" baseline="-25000" dirty="0" smtClean="0"/>
              <a:t> </a:t>
            </a:r>
          </a:p>
          <a:p>
            <a:pPr algn="ctr"/>
            <a:r>
              <a:rPr lang="en-US" dirty="0" smtClean="0"/>
              <a:t>(degrees)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5930D1EE-7AA9-4E88-AF40-14C1A2DEB636}" type="slidenum">
              <a:rPr lang="en-US" smtClean="0"/>
              <a:pPr/>
              <a:t>14</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graphicFrame>
        <p:nvGraphicFramePr>
          <p:cNvPr id="6" name="Table 5"/>
          <p:cNvGraphicFramePr>
            <a:graphicFrameLocks noGrp="1"/>
          </p:cNvGraphicFramePr>
          <p:nvPr/>
        </p:nvGraphicFramePr>
        <p:xfrm>
          <a:off x="1153955" y="740650"/>
          <a:ext cx="6106394" cy="5557653"/>
        </p:xfrm>
        <a:graphic>
          <a:graphicData uri="http://schemas.openxmlformats.org/drawingml/2006/table">
            <a:tbl>
              <a:tblPr firstRow="1" bandRow="1">
                <a:tableStyleId>{5C22544A-7EE6-4342-B048-85BDC9FD1C3A}</a:tableStyleId>
              </a:tblPr>
              <a:tblGrid>
                <a:gridCol w="1867838"/>
                <a:gridCol w="1412852"/>
                <a:gridCol w="1412852"/>
                <a:gridCol w="1412852"/>
              </a:tblGrid>
              <a:tr h="884596">
                <a:tc>
                  <a:txBody>
                    <a:bodyPr/>
                    <a:lstStyle/>
                    <a:p>
                      <a:pPr algn="ctr"/>
                      <a:r>
                        <a:rPr lang="en-US" sz="1600" dirty="0" smtClean="0"/>
                        <a:t>Property</a:t>
                      </a:r>
                      <a:endParaRPr lang="en-US" sz="1600" dirty="0"/>
                    </a:p>
                  </a:txBody>
                  <a:tcPr anchor="ctr"/>
                </a:tc>
                <a:tc>
                  <a:txBody>
                    <a:bodyPr/>
                    <a:lstStyle/>
                    <a:p>
                      <a:pPr algn="ctr"/>
                      <a:r>
                        <a:rPr lang="en-US" sz="1600" dirty="0" smtClean="0"/>
                        <a:t>Upstream</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Hybrid</a:t>
                      </a:r>
                    </a:p>
                  </a:txBody>
                  <a:tcPr anchor="ctr"/>
                </a:tc>
                <a:tc>
                  <a:txBody>
                    <a:bodyPr/>
                    <a:lstStyle/>
                    <a:p>
                      <a:pPr algn="ctr"/>
                      <a:r>
                        <a:rPr lang="en-US" sz="1600" dirty="0" err="1" smtClean="0"/>
                        <a:t>Qweak</a:t>
                      </a:r>
                      <a:endParaRPr lang="en-US" sz="1600" dirty="0"/>
                    </a:p>
                  </a:txBody>
                  <a:tcPr anchor="ctr">
                    <a:solidFill>
                      <a:schemeClr val="accent1">
                        <a:lumMod val="40000"/>
                        <a:lumOff val="60000"/>
                      </a:schemeClr>
                    </a:solidFill>
                  </a:tcPr>
                </a:tc>
              </a:tr>
              <a:tr h="490441">
                <a:tc>
                  <a:txBody>
                    <a:bodyPr/>
                    <a:lstStyle/>
                    <a:p>
                      <a:pPr algn="ctr"/>
                      <a:r>
                        <a:rPr lang="en-US" sz="1600" dirty="0" smtClean="0"/>
                        <a:t>Field Integral</a:t>
                      </a:r>
                      <a:r>
                        <a:rPr lang="en-US" sz="1600" baseline="0" dirty="0" smtClean="0"/>
                        <a:t> </a:t>
                      </a:r>
                    </a:p>
                    <a:p>
                      <a:pPr algn="ctr"/>
                      <a:r>
                        <a:rPr lang="en-US" sz="1600" dirty="0" smtClean="0"/>
                        <a:t>(</a:t>
                      </a:r>
                      <a:r>
                        <a:rPr lang="en-US" sz="1600" dirty="0" err="1" smtClean="0"/>
                        <a:t>T·m</a:t>
                      </a:r>
                      <a:r>
                        <a:rPr lang="en-US" sz="1600" dirty="0" smtClean="0"/>
                        <a:t>)</a:t>
                      </a:r>
                    </a:p>
                  </a:txBody>
                  <a:tcPr/>
                </a:tc>
                <a:tc>
                  <a:txBody>
                    <a:bodyPr/>
                    <a:lstStyle/>
                    <a:p>
                      <a:pPr algn="ctr"/>
                      <a:r>
                        <a:rPr lang="en-US" sz="1600" dirty="0" smtClean="0"/>
                        <a:t>0.15</a:t>
                      </a:r>
                      <a:endParaRPr lang="en-US" sz="1600" dirty="0"/>
                    </a:p>
                  </a:txBody>
                  <a:tcPr anchor="ctr"/>
                </a:tc>
                <a:tc>
                  <a:txBody>
                    <a:bodyPr/>
                    <a:lstStyle/>
                    <a:p>
                      <a:pPr algn="ctr"/>
                      <a:r>
                        <a:rPr lang="en-US" sz="1600" dirty="0" smtClean="0"/>
                        <a:t>1.1</a:t>
                      </a:r>
                      <a:endParaRPr lang="en-US" sz="1600" dirty="0"/>
                    </a:p>
                  </a:txBody>
                  <a:tcPr anchor="ctr"/>
                </a:tc>
                <a:tc>
                  <a:txBody>
                    <a:bodyPr/>
                    <a:lstStyle/>
                    <a:p>
                      <a:pPr algn="ctr"/>
                      <a:r>
                        <a:rPr lang="en-US" sz="1600" dirty="0" smtClean="0"/>
                        <a:t>0.89</a:t>
                      </a:r>
                      <a:endParaRPr lang="en-US" sz="1600" dirty="0"/>
                    </a:p>
                  </a:txBody>
                  <a:tcPr anchor="ctr">
                    <a:solidFill>
                      <a:schemeClr val="accent1">
                        <a:lumMod val="20000"/>
                        <a:lumOff val="80000"/>
                      </a:schemeClr>
                    </a:solidFill>
                  </a:tcPr>
                </a:tc>
              </a:tr>
              <a:tr h="490441">
                <a:tc>
                  <a:txBody>
                    <a:bodyPr/>
                    <a:lstStyle/>
                    <a:p>
                      <a:pPr algn="ctr"/>
                      <a:r>
                        <a:rPr lang="en-US" sz="1600" dirty="0" smtClean="0"/>
                        <a:t>Total</a:t>
                      </a:r>
                      <a:r>
                        <a:rPr lang="en-US" sz="1600" baseline="0" dirty="0" smtClean="0"/>
                        <a:t> Power </a:t>
                      </a:r>
                    </a:p>
                    <a:p>
                      <a:pPr algn="ctr"/>
                      <a:r>
                        <a:rPr lang="en-US" sz="1600" baseline="0" dirty="0" smtClean="0"/>
                        <a:t>(kW)</a:t>
                      </a:r>
                      <a:endParaRPr lang="en-US" sz="1600" dirty="0"/>
                    </a:p>
                  </a:txBody>
                  <a:tcPr/>
                </a:tc>
                <a:tc>
                  <a:txBody>
                    <a:bodyPr/>
                    <a:lstStyle/>
                    <a:p>
                      <a:pPr algn="ctr"/>
                      <a:r>
                        <a:rPr lang="en-US" sz="1600" dirty="0" smtClean="0"/>
                        <a:t>40</a:t>
                      </a:r>
                      <a:endParaRPr lang="en-US" sz="1600" dirty="0"/>
                    </a:p>
                  </a:txBody>
                  <a:tcPr anchor="ctr"/>
                </a:tc>
                <a:tc>
                  <a:txBody>
                    <a:bodyPr/>
                    <a:lstStyle/>
                    <a:p>
                      <a:pPr algn="ctr"/>
                      <a:r>
                        <a:rPr lang="en-US" sz="1600" dirty="0" smtClean="0"/>
                        <a:t>765</a:t>
                      </a:r>
                      <a:endParaRPr lang="en-US" sz="1600" dirty="0"/>
                    </a:p>
                  </a:txBody>
                  <a:tcPr anchor="ctr"/>
                </a:tc>
                <a:tc>
                  <a:txBody>
                    <a:bodyPr/>
                    <a:lstStyle/>
                    <a:p>
                      <a:pPr algn="ctr"/>
                      <a:r>
                        <a:rPr lang="en-US" sz="1600" dirty="0" smtClean="0"/>
                        <a:t>1340</a:t>
                      </a:r>
                      <a:endParaRPr lang="en-US" sz="1600" dirty="0"/>
                    </a:p>
                  </a:txBody>
                  <a:tcPr anchor="ctr">
                    <a:solidFill>
                      <a:schemeClr val="bg1">
                        <a:lumMod val="95000"/>
                      </a:schemeClr>
                    </a:solidFill>
                  </a:tcPr>
                </a:tc>
              </a:tr>
              <a:tr h="490441">
                <a:tc>
                  <a:txBody>
                    <a:bodyPr/>
                    <a:lstStyle/>
                    <a:p>
                      <a:pPr algn="ctr"/>
                      <a:r>
                        <a:rPr lang="en-US" sz="1600" dirty="0" smtClean="0"/>
                        <a:t>Current per wire </a:t>
                      </a:r>
                    </a:p>
                    <a:p>
                      <a:pPr algn="ctr"/>
                      <a:r>
                        <a:rPr lang="en-US" sz="1600" dirty="0" smtClean="0"/>
                        <a:t>(A)</a:t>
                      </a:r>
                      <a:endParaRPr lang="en-US" sz="1600" dirty="0"/>
                    </a:p>
                  </a:txBody>
                  <a:tcPr/>
                </a:tc>
                <a:tc>
                  <a:txBody>
                    <a:bodyPr/>
                    <a:lstStyle/>
                    <a:p>
                      <a:pPr algn="ctr"/>
                      <a:r>
                        <a:rPr lang="en-US" sz="1600" dirty="0" smtClean="0"/>
                        <a:t>298</a:t>
                      </a:r>
                      <a:endParaRPr lang="en-US" sz="1600" dirty="0"/>
                    </a:p>
                  </a:txBody>
                  <a:tcPr anchor="ctr"/>
                </a:tc>
                <a:tc>
                  <a:txBody>
                    <a:bodyPr/>
                    <a:lstStyle/>
                    <a:p>
                      <a:pPr algn="ctr"/>
                      <a:r>
                        <a:rPr lang="en-US" sz="1600" dirty="0" smtClean="0"/>
                        <a:t>384</a:t>
                      </a:r>
                      <a:endParaRPr lang="en-US" sz="1600" dirty="0"/>
                    </a:p>
                  </a:txBody>
                  <a:tcPr anchor="ctr"/>
                </a:tc>
                <a:tc>
                  <a:txBody>
                    <a:bodyPr/>
                    <a:lstStyle/>
                    <a:p>
                      <a:pPr algn="ctr"/>
                      <a:r>
                        <a:rPr lang="en-US" sz="1600" dirty="0" smtClean="0"/>
                        <a:t>9500</a:t>
                      </a:r>
                      <a:endParaRPr lang="en-US" sz="1600" dirty="0"/>
                    </a:p>
                  </a:txBody>
                  <a:tcPr anchor="ctr">
                    <a:solidFill>
                      <a:schemeClr val="accent1">
                        <a:lumMod val="20000"/>
                        <a:lumOff val="80000"/>
                      </a:schemeClr>
                    </a:solidFill>
                  </a:tcPr>
                </a:tc>
              </a:tr>
              <a:tr h="371584">
                <a:tc>
                  <a:txBody>
                    <a:bodyPr/>
                    <a:lstStyle/>
                    <a:p>
                      <a:pPr algn="ctr"/>
                      <a:r>
                        <a:rPr lang="en-US" sz="1600" dirty="0" smtClean="0"/>
                        <a:t>Voltage</a:t>
                      </a:r>
                      <a:r>
                        <a:rPr lang="en-US" sz="1600" baseline="0" dirty="0" smtClean="0"/>
                        <a:t> per coil </a:t>
                      </a:r>
                    </a:p>
                    <a:p>
                      <a:pPr algn="ctr"/>
                      <a:r>
                        <a:rPr lang="en-US" sz="1600" baseline="0" dirty="0" smtClean="0"/>
                        <a:t>(V)</a:t>
                      </a:r>
                      <a:endParaRPr lang="en-US" sz="1600" dirty="0"/>
                    </a:p>
                  </a:txBody>
                  <a:tcPr/>
                </a:tc>
                <a:tc>
                  <a:txBody>
                    <a:bodyPr/>
                    <a:lstStyle/>
                    <a:p>
                      <a:pPr algn="ctr"/>
                      <a:r>
                        <a:rPr lang="en-US" sz="1600" dirty="0" smtClean="0"/>
                        <a:t>19</a:t>
                      </a:r>
                      <a:endParaRPr lang="en-US" sz="1600" dirty="0"/>
                    </a:p>
                  </a:txBody>
                  <a:tcPr anchor="ctr"/>
                </a:tc>
                <a:tc>
                  <a:txBody>
                    <a:bodyPr/>
                    <a:lstStyle/>
                    <a:p>
                      <a:pPr algn="ctr"/>
                      <a:r>
                        <a:rPr lang="en-US" sz="1600" dirty="0" smtClean="0"/>
                        <a:t>285</a:t>
                      </a:r>
                      <a:endParaRPr lang="en-US" sz="1600" dirty="0"/>
                    </a:p>
                  </a:txBody>
                  <a:tcPr anchor="ctr"/>
                </a:tc>
                <a:tc>
                  <a:txBody>
                    <a:bodyPr/>
                    <a:lstStyle/>
                    <a:p>
                      <a:pPr algn="ctr"/>
                      <a:r>
                        <a:rPr lang="en-US" sz="1600" dirty="0" smtClean="0"/>
                        <a:t>18</a:t>
                      </a:r>
                      <a:endParaRPr lang="en-US" sz="1600" dirty="0"/>
                    </a:p>
                  </a:txBody>
                  <a:tcPr anchor="ctr">
                    <a:solidFill>
                      <a:schemeClr val="bg1">
                        <a:lumMod val="95000"/>
                      </a:schemeClr>
                    </a:solidFill>
                  </a:tcPr>
                </a:tc>
              </a:tr>
              <a:tr h="353838">
                <a:tc>
                  <a:txBody>
                    <a:bodyPr/>
                    <a:lstStyle/>
                    <a:p>
                      <a:pPr algn="ctr"/>
                      <a:r>
                        <a:rPr lang="en-US" sz="1600" dirty="0" smtClean="0"/>
                        <a:t>Current Density </a:t>
                      </a:r>
                    </a:p>
                    <a:p>
                      <a:pPr algn="ctr"/>
                      <a:r>
                        <a:rPr lang="en-US" sz="1600" dirty="0" smtClean="0"/>
                        <a:t>(A/cm</a:t>
                      </a:r>
                      <a:r>
                        <a:rPr lang="en-US" sz="1600" baseline="30000" dirty="0" smtClean="0"/>
                        <a:t>2</a:t>
                      </a:r>
                      <a:r>
                        <a:rPr lang="en-US" sz="1600" dirty="0" smtClean="0"/>
                        <a:t>)</a:t>
                      </a:r>
                      <a:endParaRPr lang="en-US" sz="1600" dirty="0"/>
                    </a:p>
                  </a:txBody>
                  <a:tcPr/>
                </a:tc>
                <a:tc>
                  <a:txBody>
                    <a:bodyPr/>
                    <a:lstStyle/>
                    <a:p>
                      <a:pPr algn="ctr"/>
                      <a:r>
                        <a:rPr lang="en-US" sz="1600" dirty="0" smtClean="0"/>
                        <a:t>1200</a:t>
                      </a:r>
                      <a:endParaRPr lang="en-US" sz="1600" dirty="0"/>
                    </a:p>
                  </a:txBody>
                  <a:tcPr anchor="ctr"/>
                </a:tc>
                <a:tc>
                  <a:txBody>
                    <a:bodyPr/>
                    <a:lstStyle/>
                    <a:p>
                      <a:pPr algn="ctr"/>
                      <a:r>
                        <a:rPr lang="en-US" sz="1600" dirty="0" smtClean="0"/>
                        <a:t>1550</a:t>
                      </a:r>
                      <a:endParaRPr lang="en-US" sz="1600" dirty="0"/>
                    </a:p>
                  </a:txBody>
                  <a:tcPr anchor="ctr"/>
                </a:tc>
                <a:tc>
                  <a:txBody>
                    <a:bodyPr/>
                    <a:lstStyle/>
                    <a:p>
                      <a:pPr algn="ctr"/>
                      <a:r>
                        <a:rPr lang="en-US" sz="1600" dirty="0" smtClean="0"/>
                        <a:t>500</a:t>
                      </a:r>
                      <a:endParaRPr lang="en-US" sz="1600" dirty="0"/>
                    </a:p>
                  </a:txBody>
                  <a:tcPr anchor="ctr">
                    <a:solidFill>
                      <a:schemeClr val="accent1">
                        <a:lumMod val="20000"/>
                        <a:lumOff val="80000"/>
                      </a:schemeClr>
                    </a:solidFill>
                  </a:tcPr>
                </a:tc>
              </a:tr>
              <a:tr h="619217">
                <a:tc>
                  <a:txBody>
                    <a:bodyPr/>
                    <a:lstStyle/>
                    <a:p>
                      <a:pPr algn="ctr"/>
                      <a:r>
                        <a:rPr lang="en-US" sz="1600" dirty="0" smtClean="0"/>
                        <a:t>Wire cross section </a:t>
                      </a:r>
                    </a:p>
                    <a:p>
                      <a:pPr algn="ctr"/>
                      <a:r>
                        <a:rPr lang="en-US" sz="1600" dirty="0" smtClean="0"/>
                        <a:t>(ID: water hole,</a:t>
                      </a:r>
                      <a:r>
                        <a:rPr lang="en-US" sz="1600" baseline="0" dirty="0" smtClean="0"/>
                        <a:t> </a:t>
                      </a:r>
                      <a:r>
                        <a:rPr lang="en-US" sz="1600" dirty="0" smtClean="0"/>
                        <a:t>in) </a:t>
                      </a:r>
                      <a:endParaRPr lang="en-US" sz="1600" dirty="0"/>
                    </a:p>
                  </a:txBody>
                  <a:tcPr/>
                </a:tc>
                <a:tc>
                  <a:txBody>
                    <a:bodyPr/>
                    <a:lstStyle/>
                    <a:p>
                      <a:pPr algn="ctr"/>
                      <a:r>
                        <a:rPr lang="en-US" sz="1600" dirty="0" smtClean="0"/>
                        <a:t>0.229x0.229</a:t>
                      </a:r>
                    </a:p>
                    <a:p>
                      <a:pPr algn="ctr"/>
                      <a:r>
                        <a:rPr lang="en-US" sz="1600" dirty="0" smtClean="0"/>
                        <a:t>(0.128)</a:t>
                      </a:r>
                      <a:endParaRPr lang="en-US" sz="1600" dirty="0"/>
                    </a:p>
                  </a:txBody>
                  <a:tcPr anchor="ctr"/>
                </a:tc>
                <a:tc>
                  <a:txBody>
                    <a:bodyPr/>
                    <a:lstStyle/>
                    <a:p>
                      <a:pPr algn="ctr"/>
                      <a:r>
                        <a:rPr lang="en-US" sz="1600" dirty="0" smtClean="0"/>
                        <a:t>0.229x0.229</a:t>
                      </a:r>
                    </a:p>
                    <a:p>
                      <a:pPr algn="ctr"/>
                      <a:r>
                        <a:rPr lang="en-US" sz="1600" dirty="0" smtClean="0"/>
                        <a:t>(0.128)</a:t>
                      </a:r>
                    </a:p>
                  </a:txBody>
                  <a:tcPr anchor="ctr"/>
                </a:tc>
                <a:tc>
                  <a:txBody>
                    <a:bodyPr/>
                    <a:lstStyle/>
                    <a:p>
                      <a:pPr algn="ctr"/>
                      <a:r>
                        <a:rPr lang="en-US" sz="1600" dirty="0" smtClean="0"/>
                        <a:t>2.3x1.5</a:t>
                      </a:r>
                    </a:p>
                    <a:p>
                      <a:pPr algn="ctr"/>
                      <a:r>
                        <a:rPr lang="en-US" sz="1600" dirty="0" smtClean="0"/>
                        <a:t> (0.8)</a:t>
                      </a:r>
                      <a:endParaRPr lang="en-US" sz="1600" dirty="0"/>
                    </a:p>
                  </a:txBody>
                  <a:tcPr anchor="ctr">
                    <a:solidFill>
                      <a:schemeClr val="bg1">
                        <a:lumMod val="95000"/>
                      </a:schemeClr>
                    </a:solidFill>
                  </a:tcPr>
                </a:tc>
              </a:tr>
              <a:tr h="490441">
                <a:tc>
                  <a:txBody>
                    <a:bodyPr/>
                    <a:lstStyle/>
                    <a:p>
                      <a:pPr algn="ctr"/>
                      <a:r>
                        <a:rPr lang="en-US" sz="1600" dirty="0" smtClean="0"/>
                        <a:t>Weight of a coil</a:t>
                      </a:r>
                      <a:r>
                        <a:rPr lang="en-US" sz="1600" baseline="0" dirty="0" smtClean="0"/>
                        <a:t> </a:t>
                      </a:r>
                    </a:p>
                    <a:p>
                      <a:pPr algn="ctr"/>
                      <a:r>
                        <a:rPr lang="en-US" sz="1600" baseline="0" dirty="0" smtClean="0"/>
                        <a:t>(lbs)</a:t>
                      </a:r>
                      <a:endParaRPr lang="en-US" sz="1600" dirty="0"/>
                    </a:p>
                  </a:txBody>
                  <a:tcPr/>
                </a:tc>
                <a:tc>
                  <a:txBody>
                    <a:bodyPr/>
                    <a:lstStyle/>
                    <a:p>
                      <a:pPr algn="ctr"/>
                      <a:r>
                        <a:rPr lang="en-US" sz="1600" dirty="0" smtClean="0"/>
                        <a:t>44</a:t>
                      </a:r>
                      <a:endParaRPr lang="en-US" sz="1600" dirty="0"/>
                    </a:p>
                  </a:txBody>
                  <a:tcPr anchor="ctr"/>
                </a:tc>
                <a:tc>
                  <a:txBody>
                    <a:bodyPr/>
                    <a:lstStyle/>
                    <a:p>
                      <a:pPr algn="ctr"/>
                      <a:r>
                        <a:rPr lang="en-US" sz="1600" dirty="0" smtClean="0"/>
                        <a:t>555</a:t>
                      </a:r>
                      <a:endParaRPr lang="en-US" sz="1600" dirty="0"/>
                    </a:p>
                  </a:txBody>
                  <a:tcPr anchor="ctr"/>
                </a:tc>
                <a:tc>
                  <a:txBody>
                    <a:bodyPr/>
                    <a:lstStyle/>
                    <a:p>
                      <a:pPr algn="ctr"/>
                      <a:r>
                        <a:rPr lang="en-US" sz="1600" dirty="0" smtClean="0"/>
                        <a:t>7600</a:t>
                      </a:r>
                      <a:endParaRPr lang="en-US" sz="1600" dirty="0"/>
                    </a:p>
                  </a:txBody>
                  <a:tcPr anchor="ctr">
                    <a:solidFill>
                      <a:schemeClr val="accent1">
                        <a:lumMod val="20000"/>
                        <a:lumOff val="80000"/>
                      </a:schemeClr>
                    </a:solidFill>
                  </a:tcPr>
                </a:tc>
              </a:tr>
              <a:tr h="490441">
                <a:tc>
                  <a:txBody>
                    <a:bodyPr/>
                    <a:lstStyle/>
                    <a:p>
                      <a:pPr algn="ctr"/>
                      <a:r>
                        <a:rPr lang="en-US" sz="1600" dirty="0" smtClean="0"/>
                        <a:t>Magnetic Forces </a:t>
                      </a:r>
                    </a:p>
                    <a:p>
                      <a:pPr algn="ctr"/>
                      <a:r>
                        <a:rPr lang="en-US" sz="1600" dirty="0" smtClean="0"/>
                        <a:t>(lbs)</a:t>
                      </a:r>
                      <a:endParaRPr lang="en-US" sz="1600" dirty="0"/>
                    </a:p>
                  </a:txBody>
                  <a:tcPr/>
                </a:tc>
                <a:tc>
                  <a:txBody>
                    <a:bodyPr/>
                    <a:lstStyle/>
                    <a:p>
                      <a:pPr algn="ctr"/>
                      <a:r>
                        <a:rPr lang="en-US" sz="1600" dirty="0" smtClean="0"/>
                        <a:t>100</a:t>
                      </a:r>
                      <a:endParaRPr lang="en-US" sz="1600" dirty="0"/>
                    </a:p>
                  </a:txBody>
                  <a:tcPr anchor="ctr"/>
                </a:tc>
                <a:tc>
                  <a:txBody>
                    <a:bodyPr/>
                    <a:lstStyle/>
                    <a:p>
                      <a:pPr algn="ctr"/>
                      <a:r>
                        <a:rPr lang="en-US" sz="1600" dirty="0" smtClean="0"/>
                        <a:t>3000</a:t>
                      </a:r>
                      <a:endParaRPr lang="en-US" sz="1600" dirty="0"/>
                    </a:p>
                  </a:txBody>
                  <a:tcPr anchor="ctr"/>
                </a:tc>
                <a:tc>
                  <a:txBody>
                    <a:bodyPr/>
                    <a:lstStyle/>
                    <a:p>
                      <a:pPr algn="ctr"/>
                      <a:r>
                        <a:rPr lang="en-US" sz="1600" dirty="0" smtClean="0"/>
                        <a:t>27000</a:t>
                      </a:r>
                      <a:endParaRPr lang="en-US" sz="1600" dirty="0"/>
                    </a:p>
                  </a:txBody>
                  <a:tcPr anchor="ctr">
                    <a:solidFill>
                      <a:schemeClr val="accent5">
                        <a:lumMod val="20000"/>
                        <a:lumOff val="80000"/>
                      </a:schemeClr>
                    </a:solidFill>
                  </a:tcPr>
                </a:tc>
              </a:tr>
            </a:tbl>
          </a:graphicData>
        </a:graphic>
      </p:graphicFrame>
      <p:sp>
        <p:nvSpPr>
          <p:cNvPr id="7" name="Oval 6"/>
          <p:cNvSpPr/>
          <p:nvPr/>
        </p:nvSpPr>
        <p:spPr>
          <a:xfrm>
            <a:off x="4495190" y="4005075"/>
            <a:ext cx="1267365" cy="460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6715" y="510220"/>
            <a:ext cx="6720876" cy="6144800"/>
          </a:xfrm>
          <a:prstGeom prst="roundRect">
            <a:avLst/>
          </a:prstGeom>
          <a:noFill/>
          <a:ln w="635000">
            <a:solidFill>
              <a:schemeClr val="bg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Magnet Stats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Backgrounds</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15</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graphicFrame>
        <p:nvGraphicFramePr>
          <p:cNvPr id="6" name="Table 5"/>
          <p:cNvGraphicFramePr>
            <a:graphicFrameLocks noGrp="1"/>
          </p:cNvGraphicFramePr>
          <p:nvPr/>
        </p:nvGraphicFramePr>
        <p:xfrm>
          <a:off x="462665" y="932675"/>
          <a:ext cx="7104927" cy="1859280"/>
        </p:xfrm>
        <a:graphic>
          <a:graphicData uri="http://schemas.openxmlformats.org/drawingml/2006/table">
            <a:tbl>
              <a:tblPr firstRow="1" bandRow="1">
                <a:tableStyleId>{5C22544A-7EE6-4342-B048-85BDC9FD1C3A}</a:tableStyleId>
              </a:tblPr>
              <a:tblGrid>
                <a:gridCol w="1497795"/>
                <a:gridCol w="1401783"/>
                <a:gridCol w="1401783"/>
                <a:gridCol w="1401783"/>
                <a:gridCol w="1401783"/>
              </a:tblGrid>
              <a:tr h="571810">
                <a:tc>
                  <a:txBody>
                    <a:bodyPr/>
                    <a:lstStyle/>
                    <a:p>
                      <a:pPr algn="ctr"/>
                      <a:r>
                        <a:rPr lang="en-US" sz="1600" dirty="0" smtClean="0"/>
                        <a:t>Field Map</a:t>
                      </a:r>
                      <a:endParaRPr lang="en-US" sz="1600" dirty="0"/>
                    </a:p>
                  </a:txBody>
                  <a:tcPr anchor="ctr"/>
                </a:tc>
                <a:tc>
                  <a:txBody>
                    <a:bodyPr/>
                    <a:lstStyle/>
                    <a:p>
                      <a:pPr algn="ctr"/>
                      <a:r>
                        <a:rPr lang="en-US" sz="1600" dirty="0" err="1" smtClean="0"/>
                        <a:t>Moller</a:t>
                      </a:r>
                      <a:endParaRPr lang="en-US" sz="1600" dirty="0" smtClean="0"/>
                    </a:p>
                    <a:p>
                      <a:pPr algn="ctr"/>
                      <a:r>
                        <a:rPr lang="en-US" sz="1600" dirty="0" smtClean="0"/>
                        <a:t>(GHz)</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Elastic </a:t>
                      </a:r>
                      <a:r>
                        <a:rPr lang="en-US" sz="1600" dirty="0" err="1" smtClean="0"/>
                        <a:t>ep</a:t>
                      </a:r>
                      <a:r>
                        <a:rPr lang="en-US" sz="1600" dirty="0" smtClean="0"/>
                        <a:t> (GHz)</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Inelastic</a:t>
                      </a:r>
                      <a:r>
                        <a:rPr lang="en-US" sz="1600" baseline="0" dirty="0" smtClean="0"/>
                        <a:t> </a:t>
                      </a:r>
                      <a:r>
                        <a:rPr lang="en-US" sz="1600" baseline="0" dirty="0" err="1" smtClean="0"/>
                        <a:t>ep</a:t>
                      </a:r>
                      <a:r>
                        <a:rPr lang="en-US" sz="1600" baseline="0" dirty="0" smtClean="0"/>
                        <a:t> </a:t>
                      </a:r>
                      <a:r>
                        <a:rPr lang="en-US" sz="1600" dirty="0" smtClean="0"/>
                        <a:t>(GHz)</a:t>
                      </a:r>
                    </a:p>
                  </a:txBody>
                  <a:tcPr anchor="ctr"/>
                </a:tc>
                <a:tc>
                  <a:txBody>
                    <a:bodyPr/>
                    <a:lstStyle/>
                    <a:p>
                      <a:pPr algn="ctr"/>
                      <a:r>
                        <a:rPr lang="en-US" sz="1600" dirty="0" smtClean="0"/>
                        <a:t>Background</a:t>
                      </a:r>
                    </a:p>
                    <a:p>
                      <a:pPr algn="ctr"/>
                      <a:r>
                        <a:rPr lang="en-US" sz="1600" dirty="0" smtClean="0"/>
                        <a:t> (%)</a:t>
                      </a:r>
                      <a:endParaRPr lang="en-US" sz="1600" dirty="0"/>
                    </a:p>
                  </a:txBody>
                  <a:tcPr anchor="ctr"/>
                </a:tc>
              </a:tr>
              <a:tr h="640080">
                <a:tc>
                  <a:txBody>
                    <a:bodyPr/>
                    <a:lstStyle/>
                    <a:p>
                      <a:pPr algn="ctr"/>
                      <a:r>
                        <a:rPr lang="en-US" sz="1600" dirty="0" smtClean="0"/>
                        <a:t>Proposal</a:t>
                      </a:r>
                      <a:endParaRPr lang="en-US" sz="1600" dirty="0"/>
                    </a:p>
                  </a:txBody>
                  <a:tcPr anchor="ctr"/>
                </a:tc>
                <a:tc>
                  <a:txBody>
                    <a:bodyPr/>
                    <a:lstStyle/>
                    <a:p>
                      <a:pPr algn="ctr"/>
                      <a:r>
                        <a:rPr lang="en-US" sz="1600" dirty="0" smtClean="0"/>
                        <a:t>133</a:t>
                      </a:r>
                      <a:endParaRPr lang="en-US" sz="1600" dirty="0"/>
                    </a:p>
                  </a:txBody>
                  <a:tcPr anchor="ctr"/>
                </a:tc>
                <a:tc>
                  <a:txBody>
                    <a:bodyPr/>
                    <a:lstStyle/>
                    <a:p>
                      <a:pPr algn="ctr"/>
                      <a:r>
                        <a:rPr lang="en-US" sz="1600" dirty="0" smtClean="0"/>
                        <a:t>12</a:t>
                      </a:r>
                      <a:endParaRPr lang="en-US" sz="1600" dirty="0"/>
                    </a:p>
                  </a:txBody>
                  <a:tcPr anchor="ctr"/>
                </a:tc>
                <a:tc>
                  <a:txBody>
                    <a:bodyPr/>
                    <a:lstStyle/>
                    <a:p>
                      <a:pPr algn="ctr"/>
                      <a:r>
                        <a:rPr lang="en-US" sz="1600" dirty="0" smtClean="0"/>
                        <a:t>0.4</a:t>
                      </a:r>
                      <a:endParaRPr lang="en-US" sz="1600" dirty="0"/>
                    </a:p>
                  </a:txBody>
                  <a:tcPr anchor="ctr"/>
                </a:tc>
                <a:tc>
                  <a:txBody>
                    <a:bodyPr/>
                    <a:lstStyle/>
                    <a:p>
                      <a:pPr algn="ctr"/>
                      <a:r>
                        <a:rPr lang="en-US" sz="1600" dirty="0" smtClean="0"/>
                        <a:t>9</a:t>
                      </a:r>
                      <a:endParaRPr lang="en-US" sz="1600"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TOSCA </a:t>
                      </a:r>
                    </a:p>
                  </a:txBody>
                  <a:tcPr anchor="ctr"/>
                </a:tc>
                <a:tc>
                  <a:txBody>
                    <a:bodyPr/>
                    <a:lstStyle/>
                    <a:p>
                      <a:pPr algn="ctr"/>
                      <a:r>
                        <a:rPr lang="en-US" sz="1600" dirty="0" smtClean="0"/>
                        <a:t>155</a:t>
                      </a:r>
                      <a:endParaRPr lang="en-US" sz="1600" dirty="0"/>
                    </a:p>
                  </a:txBody>
                  <a:tcPr anchor="ctr"/>
                </a:tc>
                <a:tc>
                  <a:txBody>
                    <a:bodyPr/>
                    <a:lstStyle/>
                    <a:p>
                      <a:pPr algn="ctr"/>
                      <a:r>
                        <a:rPr lang="en-US" sz="1600" dirty="0" smtClean="0"/>
                        <a:t>14</a:t>
                      </a:r>
                      <a:endParaRPr lang="en-US" sz="1600" dirty="0"/>
                    </a:p>
                  </a:txBody>
                  <a:tcPr anchor="ctr"/>
                </a:tc>
                <a:tc>
                  <a:txBody>
                    <a:bodyPr/>
                    <a:lstStyle/>
                    <a:p>
                      <a:pPr algn="ctr"/>
                      <a:r>
                        <a:rPr lang="en-US" sz="1600" dirty="0" smtClean="0"/>
                        <a:t>0.5</a:t>
                      </a:r>
                      <a:endParaRPr lang="en-US" sz="1600" dirty="0"/>
                    </a:p>
                  </a:txBody>
                  <a:tcPr anchor="ctr"/>
                </a:tc>
                <a:tc>
                  <a:txBody>
                    <a:bodyPr/>
                    <a:lstStyle/>
                    <a:p>
                      <a:pPr algn="ctr"/>
                      <a:r>
                        <a:rPr lang="en-US" sz="1600" dirty="0" smtClean="0"/>
                        <a:t>8</a:t>
                      </a:r>
                      <a:endParaRPr lang="en-US" sz="1600" dirty="0"/>
                    </a:p>
                  </a:txBody>
                  <a:tcPr anchor="ctr"/>
                </a:tc>
              </a:tr>
            </a:tbl>
          </a:graphicData>
        </a:graphic>
      </p:graphicFrame>
      <p:sp>
        <p:nvSpPr>
          <p:cNvPr id="8" name="TextBox 7"/>
          <p:cNvSpPr txBox="1"/>
          <p:nvPr/>
        </p:nvSpPr>
        <p:spPr>
          <a:xfrm>
            <a:off x="731500" y="3313785"/>
            <a:ext cx="5458546" cy="2169825"/>
          </a:xfrm>
          <a:prstGeom prst="rect">
            <a:avLst/>
          </a:prstGeom>
          <a:noFill/>
        </p:spPr>
        <p:txBody>
          <a:bodyPr wrap="none" rtlCol="0">
            <a:spAutoFit/>
          </a:bodyPr>
          <a:lstStyle/>
          <a:p>
            <a:pPr>
              <a:lnSpc>
                <a:spcPct val="150000"/>
              </a:lnSpc>
            </a:pPr>
            <a:r>
              <a:rPr lang="en-US" dirty="0" smtClean="0"/>
              <a:t>Other sources of background include:</a:t>
            </a:r>
          </a:p>
          <a:p>
            <a:pPr lvl="1">
              <a:lnSpc>
                <a:spcPct val="150000"/>
              </a:lnSpc>
              <a:buFont typeface="Arial" pitchFamily="34" charset="0"/>
              <a:buChar char="•"/>
            </a:pPr>
            <a:r>
              <a:rPr lang="en-US" dirty="0" smtClean="0"/>
              <a:t> scattering from aluminum target windows</a:t>
            </a:r>
          </a:p>
          <a:p>
            <a:pPr lvl="1">
              <a:lnSpc>
                <a:spcPct val="150000"/>
              </a:lnSpc>
              <a:buFont typeface="Arial" pitchFamily="34" charset="0"/>
              <a:buChar char="•"/>
            </a:pPr>
            <a:r>
              <a:rPr lang="en-US" dirty="0" smtClean="0"/>
              <a:t> multiple-bounce photons (minimize 1-bounce)</a:t>
            </a:r>
          </a:p>
          <a:p>
            <a:pPr lvl="1">
              <a:lnSpc>
                <a:spcPct val="150000"/>
              </a:lnSpc>
              <a:buFont typeface="Arial" pitchFamily="34" charset="0"/>
              <a:buChar char="•"/>
            </a:pPr>
            <a:r>
              <a:rPr lang="en-US" dirty="0" smtClean="0"/>
              <a:t> neutrons</a:t>
            </a:r>
          </a:p>
          <a:p>
            <a:pPr lvl="1">
              <a:lnSpc>
                <a:spcPct val="150000"/>
              </a:lnSpc>
              <a:buFont typeface="Arial" pitchFamily="34" charset="0"/>
              <a:buChar char="•"/>
            </a:pPr>
            <a:r>
              <a:rPr lang="en-US" dirty="0" smtClean="0"/>
              <a:t> weak decays with large analyzing power</a:t>
            </a:r>
            <a:endParaRPr lang="en-US" dirty="0"/>
          </a:p>
        </p:txBody>
      </p:sp>
      <p:sp>
        <p:nvSpPr>
          <p:cNvPr id="9" name="TextBox 8"/>
          <p:cNvSpPr txBox="1"/>
          <p:nvPr/>
        </p:nvSpPr>
        <p:spPr>
          <a:xfrm>
            <a:off x="3227825" y="5886920"/>
            <a:ext cx="4185826" cy="369332"/>
          </a:xfrm>
          <a:prstGeom prst="rect">
            <a:avLst/>
          </a:prstGeom>
          <a:noFill/>
        </p:spPr>
        <p:txBody>
          <a:bodyPr wrap="none" rtlCol="0">
            <a:spAutoFit/>
          </a:bodyPr>
          <a:lstStyle/>
          <a:p>
            <a:r>
              <a:rPr lang="en-US" dirty="0" smtClean="0"/>
              <a:t>To be studied with GEANT4 simulation!</a:t>
            </a:r>
            <a:endParaRPr lang="en-US" dirty="0"/>
          </a:p>
        </p:txBody>
      </p:sp>
      <p:sp>
        <p:nvSpPr>
          <p:cNvPr id="10" name="Right Arrow 9"/>
          <p:cNvSpPr/>
          <p:nvPr/>
        </p:nvSpPr>
        <p:spPr>
          <a:xfrm>
            <a:off x="1691625" y="5771705"/>
            <a:ext cx="1497795" cy="61448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347450" y="817461"/>
            <a:ext cx="7335356" cy="2073870"/>
          </a:xfrm>
          <a:prstGeom prst="roundRect">
            <a:avLst/>
          </a:prstGeom>
          <a:noFill/>
          <a:ln w="254000">
            <a:solidFill>
              <a:schemeClr val="bg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and Future Plans</a:t>
            </a:r>
            <a:endParaRPr lang="en-US" dirty="0"/>
          </a:p>
        </p:txBody>
      </p:sp>
      <p:sp>
        <p:nvSpPr>
          <p:cNvPr id="3" name="Content Placeholder 2"/>
          <p:cNvSpPr>
            <a:spLocks noGrp="1"/>
          </p:cNvSpPr>
          <p:nvPr>
            <p:ph sz="quarter" idx="1"/>
          </p:nvPr>
        </p:nvSpPr>
        <p:spPr>
          <a:xfrm>
            <a:off x="270640" y="971080"/>
            <a:ext cx="7911430" cy="5464468"/>
          </a:xfrm>
        </p:spPr>
        <p:txBody>
          <a:bodyPr>
            <a:normAutofit fontScale="92500" lnSpcReduction="10000"/>
          </a:bodyPr>
          <a:lstStyle/>
          <a:p>
            <a:r>
              <a:rPr lang="en-US" dirty="0" smtClean="0"/>
              <a:t>Plan to do 3 runs:</a:t>
            </a:r>
          </a:p>
          <a:p>
            <a:pPr lvl="1"/>
            <a:r>
              <a:rPr lang="en-US" dirty="0" smtClean="0"/>
              <a:t>14 PAC days – Achieve statistical precision of E158</a:t>
            </a:r>
          </a:p>
          <a:p>
            <a:pPr lvl="1"/>
            <a:r>
              <a:rPr lang="en-US" dirty="0" smtClean="0"/>
              <a:t>95 PAC days – Focus on </a:t>
            </a:r>
            <a:r>
              <a:rPr lang="en-US" dirty="0" err="1" smtClean="0"/>
              <a:t>systematics</a:t>
            </a:r>
            <a:r>
              <a:rPr lang="en-US" dirty="0" smtClean="0"/>
              <a:t>, 25% statistical</a:t>
            </a:r>
          </a:p>
          <a:p>
            <a:pPr lvl="1"/>
            <a:r>
              <a:rPr lang="en-US" dirty="0" smtClean="0"/>
              <a:t>235 PAC days – All the kinks ironed out</a:t>
            </a:r>
          </a:p>
          <a:p>
            <a:pPr>
              <a:buNone/>
            </a:pPr>
            <a:endParaRPr lang="en-US" dirty="0" smtClean="0"/>
          </a:p>
          <a:p>
            <a:r>
              <a:rPr lang="en-US" dirty="0" smtClean="0"/>
              <a:t>FY 2011          MIE proposal to be submitted to DOE DNP </a:t>
            </a:r>
          </a:p>
          <a:p>
            <a:pPr>
              <a:buNone/>
            </a:pPr>
            <a:r>
              <a:rPr lang="en-US" dirty="0" smtClean="0"/>
              <a:t>                           by end of June (start of CD process)</a:t>
            </a:r>
          </a:p>
          <a:p>
            <a:pPr>
              <a:buNone/>
            </a:pPr>
            <a:endParaRPr lang="en-US" dirty="0" smtClean="0"/>
          </a:p>
          <a:p>
            <a:r>
              <a:rPr lang="en-US" dirty="0" smtClean="0"/>
              <a:t>FY 2012-13    Complete design and engineering </a:t>
            </a:r>
          </a:p>
          <a:p>
            <a:pPr>
              <a:buNone/>
            </a:pPr>
            <a:endParaRPr lang="en-US" dirty="0" smtClean="0"/>
          </a:p>
          <a:p>
            <a:r>
              <a:rPr lang="en-US" dirty="0" smtClean="0"/>
              <a:t>FY 2014-16    Construction funding</a:t>
            </a:r>
          </a:p>
          <a:p>
            <a:endParaRPr lang="en-US" dirty="0" smtClean="0"/>
          </a:p>
          <a:p>
            <a:r>
              <a:rPr lang="en-US" dirty="0" smtClean="0"/>
              <a:t>2016               Assembly in Hall  for first run, ~3 months</a:t>
            </a:r>
          </a:p>
          <a:p>
            <a:pPr>
              <a:buNone/>
            </a:pPr>
            <a:r>
              <a:rPr lang="en-US" sz="2200" dirty="0" smtClean="0"/>
              <a:t>                             (commissioning + 14 PAC days) </a:t>
            </a:r>
            <a:endParaRPr lang="en-US" sz="2200"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16</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 Slides</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17</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Structure</a:t>
            </a:r>
            <a:endParaRPr lang="en-US" dirty="0"/>
          </a:p>
        </p:txBody>
      </p:sp>
      <p:sp>
        <p:nvSpPr>
          <p:cNvPr id="5" name="Slide Number Placeholder 4"/>
          <p:cNvSpPr>
            <a:spLocks noGrp="1"/>
          </p:cNvSpPr>
          <p:nvPr>
            <p:ph type="sldNum" sz="quarter" idx="15"/>
          </p:nvPr>
        </p:nvSpPr>
        <p:spPr/>
        <p:txBody>
          <a:bodyPr/>
          <a:lstStyle/>
          <a:p>
            <a:fld id="{5930D1EE-7AA9-4E88-AF40-14C1A2DEB636}" type="slidenum">
              <a:rPr lang="en-US" smtClean="0"/>
              <a:pPr/>
              <a:t>18</a:t>
            </a:fld>
            <a:endParaRPr lang="en-US"/>
          </a:p>
        </p:txBody>
      </p:sp>
      <p:sp>
        <p:nvSpPr>
          <p:cNvPr id="4" name="Footer Placeholder 3"/>
          <p:cNvSpPr>
            <a:spLocks noGrp="1"/>
          </p:cNvSpPr>
          <p:nvPr>
            <p:ph type="ftr" sz="quarter" idx="16"/>
          </p:nvPr>
        </p:nvSpPr>
        <p:spPr/>
        <p:txBody>
          <a:bodyPr/>
          <a:lstStyle/>
          <a:p>
            <a:r>
              <a:rPr lang="en-US" smtClean="0"/>
              <a:t>Hall A Summer 2011 Collaboration Meeting</a:t>
            </a:r>
            <a:endParaRPr lang="en-US" dirty="0"/>
          </a:p>
        </p:txBody>
      </p:sp>
      <p:pic>
        <p:nvPicPr>
          <p:cNvPr id="13" name="Picture 12" descr="support_structure_concept.png"/>
          <p:cNvPicPr>
            <a:picLocks noChangeAspect="1"/>
          </p:cNvPicPr>
          <p:nvPr/>
        </p:nvPicPr>
        <p:blipFill>
          <a:blip r:embed="rId3" cstate="print"/>
          <a:srcRect l="16400" r="21440"/>
          <a:stretch>
            <a:fillRect/>
          </a:stretch>
        </p:blipFill>
        <p:spPr>
          <a:xfrm>
            <a:off x="846715" y="932675"/>
            <a:ext cx="6720875" cy="5180828"/>
          </a:xfrm>
          <a:prstGeom prst="rect">
            <a:avLst/>
          </a:prstGeom>
        </p:spPr>
      </p:pic>
      <p:cxnSp>
        <p:nvCxnSpPr>
          <p:cNvPr id="15" name="Straight Arrow Connector 14"/>
          <p:cNvCxnSpPr/>
          <p:nvPr/>
        </p:nvCxnSpPr>
        <p:spPr>
          <a:xfrm rot="16200000" flipH="1">
            <a:off x="-1457585" y="3774645"/>
            <a:ext cx="3955715" cy="38405"/>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3830" y="3505810"/>
            <a:ext cx="806505" cy="369332"/>
          </a:xfrm>
          <a:prstGeom prst="rect">
            <a:avLst/>
          </a:prstGeom>
          <a:solidFill>
            <a:schemeClr val="bg1"/>
          </a:solidFill>
        </p:spPr>
        <p:txBody>
          <a:bodyPr wrap="square" rtlCol="0">
            <a:spAutoFit/>
          </a:bodyPr>
          <a:lstStyle/>
          <a:p>
            <a:r>
              <a:rPr lang="en-US" dirty="0" smtClean="0"/>
              <a:t>3.6 m</a:t>
            </a:r>
            <a:endParaRPr lang="en-US" dirty="0"/>
          </a:p>
        </p:txBody>
      </p:sp>
      <p:pic>
        <p:nvPicPr>
          <p:cNvPr id="8" name="Picture 7" descr="C:\Users\crowder\AppData\Local\Microsoft\Windows\Temporary Internet Files\Content.IE5\PDP5EJLP\MP900430836[1].jpg"/>
          <p:cNvPicPr>
            <a:picLocks/>
          </p:cNvPicPr>
          <p:nvPr/>
        </p:nvPicPr>
        <p:blipFill>
          <a:blip r:embed="rId4" cstate="print">
            <a:clrChange>
              <a:clrFrom>
                <a:srgbClr val="FFFFFF"/>
              </a:clrFrom>
              <a:clrTo>
                <a:srgbClr val="FFFFFF">
                  <a:alpha val="0"/>
                </a:srgbClr>
              </a:clrTo>
            </a:clrChange>
          </a:blip>
          <a:srcRect/>
          <a:stretch>
            <a:fillRect/>
          </a:stretch>
        </p:blipFill>
        <p:spPr bwMode="auto">
          <a:xfrm>
            <a:off x="3496660" y="1517925"/>
            <a:ext cx="4378170" cy="4906665"/>
          </a:xfrm>
          <a:prstGeom prst="rect">
            <a:avLst/>
          </a:prstGeom>
          <a:noFill/>
          <a:ln w="9525">
            <a:noFill/>
            <a:miter lim="800000"/>
            <a:headEnd/>
            <a:tailEnd/>
          </a:ln>
        </p:spPr>
      </p:pic>
      <p:cxnSp>
        <p:nvCxnSpPr>
          <p:cNvPr id="9" name="Straight Arrow Connector 8"/>
          <p:cNvCxnSpPr/>
          <p:nvPr/>
        </p:nvCxnSpPr>
        <p:spPr>
          <a:xfrm rot="10800000" flipV="1">
            <a:off x="1461195" y="1163104"/>
            <a:ext cx="3994120" cy="499265"/>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0968636">
            <a:off x="3343040" y="1201510"/>
            <a:ext cx="576075" cy="369332"/>
          </a:xfrm>
          <a:prstGeom prst="rect">
            <a:avLst/>
          </a:prstGeom>
          <a:solidFill>
            <a:schemeClr val="bg1"/>
          </a:solidFill>
        </p:spPr>
        <p:txBody>
          <a:bodyPr wrap="square" rtlCol="0">
            <a:spAutoFit/>
          </a:bodyPr>
          <a:lstStyle/>
          <a:p>
            <a:r>
              <a:rPr lang="en-US" dirty="0" smtClean="0"/>
              <a:t>7 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Jefferson Lab</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19</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pic>
        <p:nvPicPr>
          <p:cNvPr id="7" name="Content Placeholder 5" descr="ACC_183"/>
          <p:cNvPicPr>
            <a:picLocks noChangeAspect="1" noChangeArrowheads="1"/>
          </p:cNvPicPr>
          <p:nvPr/>
        </p:nvPicPr>
        <p:blipFill>
          <a:blip r:embed="rId2" cstate="print"/>
          <a:srcRect/>
          <a:stretch>
            <a:fillRect/>
          </a:stretch>
        </p:blipFill>
        <p:spPr bwMode="auto">
          <a:xfrm>
            <a:off x="4764025" y="164575"/>
            <a:ext cx="3705119" cy="34948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Box 7"/>
          <p:cNvSpPr txBox="1"/>
          <p:nvPr/>
        </p:nvSpPr>
        <p:spPr>
          <a:xfrm>
            <a:off x="270640" y="3621025"/>
            <a:ext cx="7956024" cy="3000821"/>
          </a:xfrm>
          <a:prstGeom prst="rect">
            <a:avLst/>
          </a:prstGeom>
          <a:noFill/>
        </p:spPr>
        <p:txBody>
          <a:bodyPr wrap="none" rtlCol="0">
            <a:spAutoFit/>
          </a:bodyPr>
          <a:lstStyle/>
          <a:p>
            <a:pPr>
              <a:lnSpc>
                <a:spcPct val="150000"/>
              </a:lnSpc>
            </a:pPr>
            <a:r>
              <a:rPr lang="en-US" dirty="0" smtClean="0"/>
              <a:t>Parity quality beam &gt;85% using strained </a:t>
            </a:r>
            <a:r>
              <a:rPr lang="en-US" dirty="0" err="1" smtClean="0"/>
              <a:t>GaAs</a:t>
            </a:r>
            <a:r>
              <a:rPr lang="en-US" dirty="0" smtClean="0"/>
              <a:t> </a:t>
            </a:r>
            <a:r>
              <a:rPr lang="en-US" dirty="0" err="1" smtClean="0"/>
              <a:t>photocathodes</a:t>
            </a:r>
            <a:endParaRPr lang="en-US" dirty="0" smtClean="0"/>
          </a:p>
          <a:p>
            <a:pPr>
              <a:lnSpc>
                <a:spcPct val="150000"/>
              </a:lnSpc>
            </a:pPr>
            <a:r>
              <a:rPr lang="en-US" dirty="0" smtClean="0"/>
              <a:t>Upgrade to 12 </a:t>
            </a:r>
            <a:r>
              <a:rPr lang="en-US" dirty="0" err="1" smtClean="0"/>
              <a:t>GeV</a:t>
            </a:r>
            <a:r>
              <a:rPr lang="en-US" dirty="0" smtClean="0"/>
              <a:t> beam energy, addition of a new Hall “D”</a:t>
            </a:r>
          </a:p>
          <a:p>
            <a:pPr>
              <a:lnSpc>
                <a:spcPct val="150000"/>
              </a:lnSpc>
            </a:pPr>
            <a:endParaRPr lang="en-US" dirty="0" smtClean="0"/>
          </a:p>
          <a:p>
            <a:pPr>
              <a:lnSpc>
                <a:spcPct val="150000"/>
              </a:lnSpc>
            </a:pPr>
            <a:r>
              <a:rPr lang="en-US" dirty="0" smtClean="0"/>
              <a:t>12 </a:t>
            </a:r>
            <a:r>
              <a:rPr lang="en-US" dirty="0" err="1" smtClean="0"/>
              <a:t>GeV</a:t>
            </a:r>
            <a:r>
              <a:rPr lang="en-US" dirty="0" smtClean="0"/>
              <a:t> MOLLER will run in Hall A with an 11 </a:t>
            </a:r>
            <a:r>
              <a:rPr lang="en-US" dirty="0" err="1" smtClean="0"/>
              <a:t>GeV</a:t>
            </a:r>
            <a:r>
              <a:rPr lang="en-US" dirty="0" smtClean="0"/>
              <a:t>, 75 </a:t>
            </a:r>
            <a:r>
              <a:rPr lang="el-GR" dirty="0" smtClean="0"/>
              <a:t>μ</a:t>
            </a:r>
            <a:r>
              <a:rPr lang="en-US" dirty="0" smtClean="0"/>
              <a:t>A beam</a:t>
            </a:r>
          </a:p>
          <a:p>
            <a:pPr>
              <a:lnSpc>
                <a:spcPct val="150000"/>
              </a:lnSpc>
            </a:pPr>
            <a:r>
              <a:rPr lang="en-US" dirty="0" smtClean="0"/>
              <a:t>	150 cm high power liquid hydrogen target</a:t>
            </a:r>
          </a:p>
          <a:p>
            <a:pPr>
              <a:lnSpc>
                <a:spcPct val="150000"/>
              </a:lnSpc>
            </a:pPr>
            <a:r>
              <a:rPr lang="en-US" dirty="0" smtClean="0"/>
              <a:t>	detectors located 28 m downstream (~150 GHz rate, &lt;10% </a:t>
            </a:r>
            <a:r>
              <a:rPr lang="en-US" dirty="0" err="1" smtClean="0"/>
              <a:t>bkgd</a:t>
            </a:r>
            <a:r>
              <a:rPr lang="en-US" dirty="0" smtClean="0"/>
              <a:t>)</a:t>
            </a:r>
          </a:p>
          <a:p>
            <a:pPr>
              <a:lnSpc>
                <a:spcPct val="150000"/>
              </a:lnSpc>
            </a:pPr>
            <a:r>
              <a:rPr lang="en-US" dirty="0" smtClean="0"/>
              <a:t>	two-</a:t>
            </a:r>
            <a:r>
              <a:rPr lang="en-US" dirty="0" err="1" smtClean="0"/>
              <a:t>toroid</a:t>
            </a:r>
            <a:r>
              <a:rPr lang="en-US" dirty="0" smtClean="0"/>
              <a:t> spectrometer (focus </a:t>
            </a:r>
            <a:r>
              <a:rPr lang="en-US" dirty="0" err="1" smtClean="0"/>
              <a:t>Møller</a:t>
            </a:r>
            <a:r>
              <a:rPr lang="en-US" dirty="0" smtClean="0"/>
              <a:t> electrons from 5.5-19 </a:t>
            </a:r>
            <a:r>
              <a:rPr lang="en-US" dirty="0" err="1" smtClean="0"/>
              <a:t>mrads</a:t>
            </a:r>
            <a:r>
              <a:rPr lang="en-US" dirty="0" smtClean="0"/>
              <a:t>)</a:t>
            </a:r>
            <a:endParaRPr lang="en-US" dirty="0"/>
          </a:p>
        </p:txBody>
      </p:sp>
      <p:sp>
        <p:nvSpPr>
          <p:cNvPr id="12" name="TextBox 11"/>
          <p:cNvSpPr txBox="1"/>
          <p:nvPr/>
        </p:nvSpPr>
        <p:spPr>
          <a:xfrm>
            <a:off x="316780" y="2844761"/>
            <a:ext cx="3640740" cy="276999"/>
          </a:xfrm>
          <a:prstGeom prst="rect">
            <a:avLst/>
          </a:prstGeom>
          <a:noFill/>
        </p:spPr>
        <p:txBody>
          <a:bodyPr wrap="none" rtlCol="0">
            <a:spAutoFit/>
          </a:bodyPr>
          <a:lstStyle/>
          <a:p>
            <a:r>
              <a:rPr lang="en-US" sz="1200" dirty="0" smtClean="0"/>
              <a:t>Picture thanks to Patrick Rogan, UMass undergrad</a:t>
            </a:r>
            <a:endParaRPr lang="en-US" sz="1200" dirty="0"/>
          </a:p>
        </p:txBody>
      </p:sp>
      <p:pic>
        <p:nvPicPr>
          <p:cNvPr id="9" name="Picture 1"/>
          <p:cNvPicPr>
            <a:picLocks noChangeAspect="1" noChangeArrowheads="1"/>
          </p:cNvPicPr>
          <p:nvPr/>
        </p:nvPicPr>
        <p:blipFill>
          <a:blip r:embed="rId3" cstate="print"/>
          <a:srcRect/>
          <a:stretch>
            <a:fillRect/>
          </a:stretch>
        </p:blipFill>
        <p:spPr bwMode="auto">
          <a:xfrm>
            <a:off x="270640" y="625435"/>
            <a:ext cx="4242847" cy="21665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p:cNvSpPr txBox="1"/>
          <p:nvPr/>
        </p:nvSpPr>
        <p:spPr>
          <a:xfrm rot="19995571">
            <a:off x="183619" y="1610275"/>
            <a:ext cx="3899465" cy="369332"/>
          </a:xfrm>
          <a:prstGeom prst="rect">
            <a:avLst/>
          </a:prstGeom>
          <a:noFill/>
        </p:spPr>
        <p:txBody>
          <a:bodyPr wrap="none" rtlCol="0">
            <a:spAutoFit/>
          </a:bodyPr>
          <a:lstStyle/>
          <a:p>
            <a:r>
              <a:rPr lang="en-US" dirty="0" smtClean="0">
                <a:solidFill>
                  <a:srgbClr val="C6F0F2"/>
                </a:solidFill>
              </a:rPr>
              <a:t>SOLIDWORKS STUDENT EDITION</a:t>
            </a:r>
            <a:endParaRPr lang="en-US" dirty="0">
              <a:solidFill>
                <a:srgbClr val="C6F0F2"/>
              </a:solidFill>
            </a:endParaRPr>
          </a:p>
        </p:txBody>
      </p:sp>
      <p:sp>
        <p:nvSpPr>
          <p:cNvPr id="13" name="Curved Down Arrow 12"/>
          <p:cNvSpPr/>
          <p:nvPr/>
        </p:nvSpPr>
        <p:spPr>
          <a:xfrm rot="2013422">
            <a:off x="3825845" y="716779"/>
            <a:ext cx="3357448" cy="1152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Physics motivation</a:t>
            </a:r>
          </a:p>
          <a:p>
            <a:endParaRPr lang="en-US" dirty="0" smtClean="0"/>
          </a:p>
          <a:p>
            <a:r>
              <a:rPr lang="en-US" dirty="0" smtClean="0"/>
              <a:t>Description of the experiment</a:t>
            </a:r>
          </a:p>
          <a:p>
            <a:endParaRPr lang="en-US" dirty="0" smtClean="0"/>
          </a:p>
          <a:p>
            <a:r>
              <a:rPr lang="en-US" dirty="0" smtClean="0"/>
              <a:t>Update on spectrometer design</a:t>
            </a:r>
          </a:p>
          <a:p>
            <a:pPr>
              <a:buNone/>
            </a:pPr>
            <a:r>
              <a:rPr lang="en-US" dirty="0" smtClean="0"/>
              <a:t>			</a:t>
            </a:r>
            <a:r>
              <a:rPr lang="en-US" sz="2000" dirty="0" smtClean="0"/>
              <a:t>(since Magnet Advisory Meeting)</a:t>
            </a:r>
          </a:p>
          <a:p>
            <a:endParaRPr lang="en-US" dirty="0" smtClean="0"/>
          </a:p>
          <a:p>
            <a:r>
              <a:rPr lang="en-US" dirty="0" smtClean="0"/>
              <a:t>Status and Future Plans</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2</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mpare_all_angles_v1_0.png"/>
          <p:cNvPicPr>
            <a:picLocks noChangeAspect="1"/>
          </p:cNvPicPr>
          <p:nvPr/>
        </p:nvPicPr>
        <p:blipFill>
          <a:blip r:embed="rId2" cstate="print"/>
          <a:srcRect l="5833" t="4907" r="6667" b="14133"/>
          <a:stretch>
            <a:fillRect/>
          </a:stretch>
        </p:blipFill>
        <p:spPr>
          <a:xfrm>
            <a:off x="923525" y="993040"/>
            <a:ext cx="6029585" cy="3167919"/>
          </a:xfrm>
          <a:prstGeom prst="rect">
            <a:avLst/>
          </a:prstGeom>
        </p:spPr>
      </p:pic>
      <p:sp>
        <p:nvSpPr>
          <p:cNvPr id="2" name="Title 1"/>
          <p:cNvSpPr>
            <a:spLocks noGrp="1"/>
          </p:cNvSpPr>
          <p:nvPr>
            <p:ph type="title"/>
          </p:nvPr>
        </p:nvSpPr>
        <p:spPr>
          <a:xfrm>
            <a:off x="424260" y="0"/>
            <a:ext cx="7467600" cy="548625"/>
          </a:xfrm>
        </p:spPr>
        <p:txBody>
          <a:bodyPr>
            <a:normAutofit fontScale="90000"/>
          </a:bodyPr>
          <a:lstStyle/>
          <a:p>
            <a:r>
              <a:rPr lang="en-US" dirty="0" smtClean="0"/>
              <a:t>Tweaking the optics</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20</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graphicFrame>
        <p:nvGraphicFramePr>
          <p:cNvPr id="6" name="Chart 5"/>
          <p:cNvGraphicFramePr/>
          <p:nvPr/>
        </p:nvGraphicFramePr>
        <p:xfrm>
          <a:off x="205687" y="4065440"/>
          <a:ext cx="3802705" cy="2320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276133" y="4065440"/>
          <a:ext cx="3790722" cy="2320745"/>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Arrow Connector 14"/>
          <p:cNvCxnSpPr/>
          <p:nvPr/>
        </p:nvCxnSpPr>
        <p:spPr>
          <a:xfrm rot="5400000">
            <a:off x="2480453" y="1932438"/>
            <a:ext cx="688240" cy="576075"/>
          </a:xfrm>
          <a:prstGeom prst="straightConnector1">
            <a:avLst/>
          </a:prstGeom>
          <a:ln w="25400">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747086" y="2970104"/>
            <a:ext cx="729697" cy="1588"/>
          </a:xfrm>
          <a:prstGeom prst="straightConnector1">
            <a:avLst/>
          </a:prstGeom>
          <a:ln w="25400">
            <a:solidFill>
              <a:schemeClr val="accent6">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85745" y="2990100"/>
            <a:ext cx="1287532" cy="369332"/>
          </a:xfrm>
          <a:prstGeom prst="rect">
            <a:avLst/>
          </a:prstGeom>
          <a:noFill/>
        </p:spPr>
        <p:txBody>
          <a:bodyPr wrap="none" rtlCol="0">
            <a:spAutoFit/>
          </a:bodyPr>
          <a:lstStyle/>
          <a:p>
            <a:r>
              <a:rPr lang="en-US" dirty="0" err="1" smtClean="0"/>
              <a:t>Moller</a:t>
            </a:r>
            <a:r>
              <a:rPr lang="en-US" dirty="0" smtClean="0"/>
              <a:t> (</a:t>
            </a:r>
            <a:r>
              <a:rPr lang="en-US" dirty="0" err="1" smtClean="0"/>
              <a:t>ee</a:t>
            </a:r>
            <a:r>
              <a:rPr lang="en-US" dirty="0" smtClean="0"/>
              <a:t>)</a:t>
            </a:r>
            <a:endParaRPr lang="en-US" dirty="0"/>
          </a:p>
        </p:txBody>
      </p:sp>
      <p:sp>
        <p:nvSpPr>
          <p:cNvPr id="23" name="TextBox 22"/>
          <p:cNvSpPr txBox="1"/>
          <p:nvPr/>
        </p:nvSpPr>
        <p:spPr>
          <a:xfrm>
            <a:off x="5224885" y="1492305"/>
            <a:ext cx="1107996" cy="369332"/>
          </a:xfrm>
          <a:prstGeom prst="rect">
            <a:avLst/>
          </a:prstGeom>
          <a:noFill/>
        </p:spPr>
        <p:txBody>
          <a:bodyPr wrap="none" rtlCol="0">
            <a:spAutoFit/>
          </a:bodyPr>
          <a:lstStyle/>
          <a:p>
            <a:r>
              <a:rPr lang="en-US" dirty="0" smtClean="0"/>
              <a:t>Mott (</a:t>
            </a:r>
            <a:r>
              <a:rPr lang="en-US" dirty="0" err="1" smtClean="0"/>
              <a:t>ep</a:t>
            </a:r>
            <a:r>
              <a:rPr lang="en-US" dirty="0" smtClean="0"/>
              <a:t>)</a:t>
            </a:r>
            <a:endParaRPr lang="en-US" dirty="0"/>
          </a:p>
        </p:txBody>
      </p:sp>
      <p:sp>
        <p:nvSpPr>
          <p:cNvPr id="25" name="TextBox 24"/>
          <p:cNvSpPr txBox="1"/>
          <p:nvPr/>
        </p:nvSpPr>
        <p:spPr>
          <a:xfrm>
            <a:off x="4341570" y="625435"/>
            <a:ext cx="3211135" cy="369332"/>
          </a:xfrm>
          <a:prstGeom prst="rect">
            <a:avLst/>
          </a:prstGeom>
          <a:noFill/>
        </p:spPr>
        <p:txBody>
          <a:bodyPr wrap="none" rtlCol="0">
            <a:spAutoFit/>
          </a:bodyPr>
          <a:lstStyle/>
          <a:p>
            <a:r>
              <a:rPr lang="en-US" dirty="0" smtClean="0"/>
              <a:t>Beam (centered at x=0, y=0)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100% </a:t>
            </a:r>
            <a:r>
              <a:rPr lang="en-US" dirty="0" err="1" smtClean="0"/>
              <a:t>Azimuthal</a:t>
            </a:r>
            <a:r>
              <a:rPr lang="en-US" dirty="0" smtClean="0"/>
              <a:t> Acceptance</a:t>
            </a:r>
            <a:endParaRPr lang="en-US" dirty="0"/>
          </a:p>
        </p:txBody>
      </p:sp>
      <p:sp>
        <p:nvSpPr>
          <p:cNvPr id="5" name="Slide Number Placeholder 4"/>
          <p:cNvSpPr>
            <a:spLocks noGrp="1"/>
          </p:cNvSpPr>
          <p:nvPr>
            <p:ph type="sldNum" sz="quarter" idx="15"/>
          </p:nvPr>
        </p:nvSpPr>
        <p:spPr/>
        <p:txBody>
          <a:bodyPr/>
          <a:lstStyle/>
          <a:p>
            <a:fld id="{5930D1EE-7AA9-4E88-AF40-14C1A2DEB636}" type="slidenum">
              <a:rPr lang="en-US" smtClean="0"/>
              <a:pPr/>
              <a:t>21</a:t>
            </a:fld>
            <a:endParaRPr lang="en-US"/>
          </a:p>
        </p:txBody>
      </p:sp>
      <p:sp>
        <p:nvSpPr>
          <p:cNvPr id="4" name="Footer Placeholder 3"/>
          <p:cNvSpPr>
            <a:spLocks noGrp="1"/>
          </p:cNvSpPr>
          <p:nvPr>
            <p:ph type="ftr" sz="quarter" idx="16"/>
          </p:nvPr>
        </p:nvSpPr>
        <p:spPr/>
        <p:txBody>
          <a:bodyPr/>
          <a:lstStyle/>
          <a:p>
            <a:r>
              <a:rPr lang="en-US" smtClean="0"/>
              <a:t>Hall A Summer 2011 Collaboration Meeting</a:t>
            </a:r>
            <a:endParaRPr lang="en-US" dirty="0"/>
          </a:p>
        </p:txBody>
      </p:sp>
      <p:cxnSp>
        <p:nvCxnSpPr>
          <p:cNvPr id="7" name="Straight Arrow Connector 6"/>
          <p:cNvCxnSpPr/>
          <p:nvPr/>
        </p:nvCxnSpPr>
        <p:spPr>
          <a:xfrm>
            <a:off x="5271830" y="200801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38630" y="200801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H="1">
            <a:off x="6414830" y="1474615"/>
            <a:ext cx="914400" cy="458788"/>
          </a:xfrm>
          <a:prstGeom prst="straightConnector1">
            <a:avLst/>
          </a:prstGeom>
          <a:ln w="15875">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271831" y="2084215"/>
            <a:ext cx="914400" cy="458788"/>
          </a:xfrm>
          <a:prstGeom prst="straightConnector1">
            <a:avLst/>
          </a:prstGeom>
          <a:ln w="15875">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 name="Group 21"/>
          <p:cNvGrpSpPr/>
          <p:nvPr/>
        </p:nvGrpSpPr>
        <p:grpSpPr>
          <a:xfrm>
            <a:off x="301379" y="4158696"/>
            <a:ext cx="3108305" cy="1984254"/>
            <a:chOff x="301379" y="4158696"/>
            <a:chExt cx="3108305" cy="1984254"/>
          </a:xfrm>
        </p:grpSpPr>
        <p:sp>
          <p:nvSpPr>
            <p:cNvPr id="11" name="Rectangle 10"/>
            <p:cNvSpPr/>
            <p:nvPr/>
          </p:nvSpPr>
          <p:spPr>
            <a:xfrm>
              <a:off x="961930" y="5502870"/>
              <a:ext cx="1007693" cy="64008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1998865" y="5502870"/>
              <a:ext cx="998530" cy="6400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ight Triangle 15"/>
            <p:cNvSpPr/>
            <p:nvPr/>
          </p:nvSpPr>
          <p:spPr>
            <a:xfrm>
              <a:off x="1998865" y="5042009"/>
              <a:ext cx="998530" cy="448055"/>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923525" y="4158696"/>
              <a:ext cx="1036935" cy="87051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8247057">
              <a:off x="1561619" y="3029702"/>
              <a:ext cx="587826" cy="3108305"/>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3095" y="5042010"/>
              <a:ext cx="230430" cy="4535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095" y="4197100"/>
              <a:ext cx="230430" cy="8375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3525" y="5042010"/>
              <a:ext cx="1075340" cy="4535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4"/>
          <p:cNvGrpSpPr/>
          <p:nvPr/>
        </p:nvGrpSpPr>
        <p:grpSpPr>
          <a:xfrm>
            <a:off x="961930" y="3774645"/>
            <a:ext cx="2035465" cy="2368305"/>
            <a:chOff x="4456785" y="3813050"/>
            <a:chExt cx="2035465" cy="2368305"/>
          </a:xfrm>
        </p:grpSpPr>
        <p:sp>
          <p:nvSpPr>
            <p:cNvPr id="23" name="Rectangle 22"/>
            <p:cNvSpPr/>
            <p:nvPr/>
          </p:nvSpPr>
          <p:spPr>
            <a:xfrm>
              <a:off x="4456785" y="3813050"/>
              <a:ext cx="1007693"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5493720" y="3813050"/>
              <a:ext cx="998530"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14" name="Group 34"/>
          <p:cNvGrpSpPr/>
          <p:nvPr/>
        </p:nvGrpSpPr>
        <p:grpSpPr>
          <a:xfrm>
            <a:off x="961930" y="3774645"/>
            <a:ext cx="2189084" cy="2368308"/>
            <a:chOff x="4687215" y="4273907"/>
            <a:chExt cx="2189084" cy="2368308"/>
          </a:xfrm>
        </p:grpSpPr>
        <p:sp>
          <p:nvSpPr>
            <p:cNvPr id="31" name="Rectangle 30"/>
            <p:cNvSpPr/>
            <p:nvPr/>
          </p:nvSpPr>
          <p:spPr>
            <a:xfrm>
              <a:off x="4687215" y="4273910"/>
              <a:ext cx="1007693"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Right Triangle 29"/>
            <p:cNvSpPr/>
            <p:nvPr/>
          </p:nvSpPr>
          <p:spPr>
            <a:xfrm>
              <a:off x="4999437" y="4273911"/>
              <a:ext cx="707744" cy="5632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0800000">
              <a:off x="4994453" y="4273910"/>
              <a:ext cx="883315" cy="69129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24150" y="4273910"/>
              <a:ext cx="998530"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Right Triangle 32"/>
            <p:cNvSpPr/>
            <p:nvPr/>
          </p:nvSpPr>
          <p:spPr>
            <a:xfrm rot="10800000">
              <a:off x="6026406" y="4273907"/>
              <a:ext cx="849893" cy="65288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a:off x="6031390" y="4273910"/>
              <a:ext cx="696271" cy="548021"/>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Lab_Energy.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93830" y="3429000"/>
            <a:ext cx="4109335" cy="3082001"/>
          </a:xfrm>
          <a:prstGeom prst="rect">
            <a:avLst/>
          </a:prstGeom>
        </p:spPr>
      </p:pic>
      <p:grpSp>
        <p:nvGrpSpPr>
          <p:cNvPr id="22" name="Group 35"/>
          <p:cNvGrpSpPr/>
          <p:nvPr/>
        </p:nvGrpSpPr>
        <p:grpSpPr>
          <a:xfrm>
            <a:off x="685800" y="1332574"/>
            <a:ext cx="3194910" cy="1789186"/>
            <a:chOff x="-960583" y="4353763"/>
            <a:chExt cx="5690941" cy="1789186"/>
          </a:xfrm>
        </p:grpSpPr>
        <p:sp>
          <p:nvSpPr>
            <p:cNvPr id="37" name="Rectangle 36"/>
            <p:cNvSpPr/>
            <p:nvPr/>
          </p:nvSpPr>
          <p:spPr>
            <a:xfrm>
              <a:off x="1019824" y="5541276"/>
              <a:ext cx="949799" cy="60167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Rectangle 37"/>
            <p:cNvSpPr/>
            <p:nvPr/>
          </p:nvSpPr>
          <p:spPr>
            <a:xfrm>
              <a:off x="1998864" y="5579680"/>
              <a:ext cx="998529" cy="56326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Right Triangle 38"/>
            <p:cNvSpPr/>
            <p:nvPr/>
          </p:nvSpPr>
          <p:spPr>
            <a:xfrm>
              <a:off x="2011604" y="4965202"/>
              <a:ext cx="985790" cy="61448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p:cNvSpPr/>
            <p:nvPr/>
          </p:nvSpPr>
          <p:spPr>
            <a:xfrm>
              <a:off x="1019822" y="4430572"/>
              <a:ext cx="1197009" cy="598633"/>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60583" y="4427531"/>
              <a:ext cx="1987108" cy="60715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60583" y="5003607"/>
              <a:ext cx="3091399" cy="5687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8816676">
              <a:off x="1838866" y="2050097"/>
              <a:ext cx="587826" cy="5195158"/>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4"/>
          <p:cNvGrpSpPr/>
          <p:nvPr/>
        </p:nvGrpSpPr>
        <p:grpSpPr>
          <a:xfrm>
            <a:off x="1806840" y="740650"/>
            <a:ext cx="1104312" cy="2368305"/>
            <a:chOff x="4525192" y="3813050"/>
            <a:chExt cx="1967058" cy="2368305"/>
          </a:xfrm>
        </p:grpSpPr>
        <p:sp>
          <p:nvSpPr>
            <p:cNvPr id="46" name="Rectangle 45"/>
            <p:cNvSpPr/>
            <p:nvPr/>
          </p:nvSpPr>
          <p:spPr>
            <a:xfrm>
              <a:off x="4525192" y="3813050"/>
              <a:ext cx="939284"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7" name="Rectangle 46"/>
            <p:cNvSpPr/>
            <p:nvPr/>
          </p:nvSpPr>
          <p:spPr>
            <a:xfrm>
              <a:off x="5493720" y="3813050"/>
              <a:ext cx="998530"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26" name="Group 47"/>
          <p:cNvGrpSpPr/>
          <p:nvPr/>
        </p:nvGrpSpPr>
        <p:grpSpPr>
          <a:xfrm>
            <a:off x="1806840" y="740650"/>
            <a:ext cx="1190555" cy="2368309"/>
            <a:chOff x="4755621" y="4273906"/>
            <a:chExt cx="2120678" cy="2368309"/>
          </a:xfrm>
        </p:grpSpPr>
        <p:sp>
          <p:nvSpPr>
            <p:cNvPr id="49" name="Rectangle 48"/>
            <p:cNvSpPr/>
            <p:nvPr/>
          </p:nvSpPr>
          <p:spPr>
            <a:xfrm>
              <a:off x="4755621" y="4273910"/>
              <a:ext cx="939285"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Right Triangle 49"/>
            <p:cNvSpPr/>
            <p:nvPr/>
          </p:nvSpPr>
          <p:spPr>
            <a:xfrm>
              <a:off x="4999435" y="4273911"/>
              <a:ext cx="713910" cy="384046"/>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10800000">
              <a:off x="4994453" y="4273909"/>
              <a:ext cx="883316" cy="46085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724150" y="4273910"/>
              <a:ext cx="998530"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ight Triangle 52"/>
            <p:cNvSpPr/>
            <p:nvPr/>
          </p:nvSpPr>
          <p:spPr>
            <a:xfrm rot="10800000">
              <a:off x="6026407" y="4273906"/>
              <a:ext cx="849892" cy="4224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a:off x="6031391" y="4273911"/>
              <a:ext cx="696272" cy="34564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31500" y="1508750"/>
            <a:ext cx="994183" cy="338554"/>
          </a:xfrm>
          <a:prstGeom prst="rect">
            <a:avLst/>
          </a:prstGeom>
          <a:noFill/>
        </p:spPr>
        <p:txBody>
          <a:bodyPr wrap="none" rtlCol="0">
            <a:spAutoFit/>
          </a:bodyPr>
          <a:lstStyle/>
          <a:p>
            <a:r>
              <a:rPr lang="en-US" sz="1600" dirty="0" smtClean="0"/>
              <a:t>Forward </a:t>
            </a:r>
          </a:p>
        </p:txBody>
      </p:sp>
      <p:sp>
        <p:nvSpPr>
          <p:cNvPr id="56" name="TextBox 55"/>
          <p:cNvSpPr txBox="1"/>
          <p:nvPr/>
        </p:nvSpPr>
        <p:spPr>
          <a:xfrm>
            <a:off x="654690" y="2046420"/>
            <a:ext cx="1141659" cy="338554"/>
          </a:xfrm>
          <a:prstGeom prst="rect">
            <a:avLst/>
          </a:prstGeom>
          <a:noFill/>
        </p:spPr>
        <p:txBody>
          <a:bodyPr wrap="none" rtlCol="0">
            <a:spAutoFit/>
          </a:bodyPr>
          <a:lstStyle/>
          <a:p>
            <a:r>
              <a:rPr lang="en-US" sz="1600" dirty="0" smtClean="0"/>
              <a:t>Backward </a:t>
            </a:r>
          </a:p>
        </p:txBody>
      </p:sp>
      <p:sp>
        <p:nvSpPr>
          <p:cNvPr id="57" name="TextBox 56"/>
          <p:cNvSpPr txBox="1"/>
          <p:nvPr/>
        </p:nvSpPr>
        <p:spPr>
          <a:xfrm>
            <a:off x="1998865" y="5656490"/>
            <a:ext cx="994183" cy="338554"/>
          </a:xfrm>
          <a:prstGeom prst="rect">
            <a:avLst/>
          </a:prstGeom>
          <a:noFill/>
        </p:spPr>
        <p:txBody>
          <a:bodyPr wrap="none" rtlCol="0">
            <a:spAutoFit/>
          </a:bodyPr>
          <a:lstStyle/>
          <a:p>
            <a:r>
              <a:rPr lang="en-US" sz="1600" dirty="0" smtClean="0"/>
              <a:t>Forward </a:t>
            </a:r>
          </a:p>
        </p:txBody>
      </p:sp>
      <p:sp>
        <p:nvSpPr>
          <p:cNvPr id="58" name="TextBox 57"/>
          <p:cNvSpPr txBox="1"/>
          <p:nvPr/>
        </p:nvSpPr>
        <p:spPr>
          <a:xfrm>
            <a:off x="923525" y="5656490"/>
            <a:ext cx="1141659" cy="338554"/>
          </a:xfrm>
          <a:prstGeom prst="rect">
            <a:avLst/>
          </a:prstGeom>
          <a:noFill/>
        </p:spPr>
        <p:txBody>
          <a:bodyPr wrap="none" rtlCol="0">
            <a:spAutoFit/>
          </a:bodyPr>
          <a:lstStyle/>
          <a:p>
            <a:r>
              <a:rPr lang="en-US" sz="1600" dirty="0" smtClean="0"/>
              <a:t>Backward </a:t>
            </a:r>
          </a:p>
        </p:txBody>
      </p:sp>
      <p:sp>
        <p:nvSpPr>
          <p:cNvPr id="59" name="TextBox 58"/>
          <p:cNvSpPr txBox="1"/>
          <p:nvPr/>
        </p:nvSpPr>
        <p:spPr>
          <a:xfrm>
            <a:off x="5263291" y="173918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0" name="TextBox 59"/>
          <p:cNvSpPr txBox="1"/>
          <p:nvPr/>
        </p:nvSpPr>
        <p:spPr>
          <a:xfrm>
            <a:off x="7068326" y="173918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1" name="TextBox 60"/>
          <p:cNvSpPr txBox="1"/>
          <p:nvPr/>
        </p:nvSpPr>
        <p:spPr>
          <a:xfrm>
            <a:off x="5570530" y="2852925"/>
            <a:ext cx="1454244" cy="369332"/>
          </a:xfrm>
          <a:prstGeom prst="rect">
            <a:avLst/>
          </a:prstGeom>
          <a:noFill/>
        </p:spPr>
        <p:txBody>
          <a:bodyPr wrap="none" rtlCol="0">
            <a:spAutoFit/>
          </a:bodyPr>
          <a:lstStyle/>
          <a:p>
            <a:r>
              <a:rPr lang="en-US" dirty="0" smtClean="0"/>
              <a:t>COM Frame</a:t>
            </a:r>
            <a:endParaRPr lang="en-US" dirty="0"/>
          </a:p>
        </p:txBody>
      </p:sp>
      <p:sp>
        <p:nvSpPr>
          <p:cNvPr id="62" name="TextBox 61"/>
          <p:cNvSpPr txBox="1"/>
          <p:nvPr/>
        </p:nvSpPr>
        <p:spPr>
          <a:xfrm>
            <a:off x="5340100" y="239206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3" name="TextBox 62"/>
          <p:cNvSpPr txBox="1"/>
          <p:nvPr/>
        </p:nvSpPr>
        <p:spPr>
          <a:xfrm>
            <a:off x="6991515" y="127832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cxnSp>
        <p:nvCxnSpPr>
          <p:cNvPr id="64" name="Straight Arrow Connector 63"/>
          <p:cNvCxnSpPr/>
          <p:nvPr/>
        </p:nvCxnSpPr>
        <p:spPr>
          <a:xfrm>
            <a:off x="5195020" y="454274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6223415" y="4504340"/>
            <a:ext cx="1113745" cy="36064"/>
          </a:xfrm>
          <a:prstGeom prst="straightConnector1">
            <a:avLst/>
          </a:prstGeom>
          <a:ln w="15875">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216095" y="4542745"/>
            <a:ext cx="1082660" cy="499265"/>
          </a:xfrm>
          <a:prstGeom prst="straightConnector1">
            <a:avLst/>
          </a:prstGeom>
          <a:ln w="15875">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186481" y="427391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9" name="TextBox 68"/>
          <p:cNvSpPr txBox="1"/>
          <p:nvPr/>
        </p:nvSpPr>
        <p:spPr>
          <a:xfrm>
            <a:off x="7106730" y="473477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70" name="TextBox 69"/>
          <p:cNvSpPr txBox="1"/>
          <p:nvPr/>
        </p:nvSpPr>
        <p:spPr>
          <a:xfrm>
            <a:off x="6031390" y="423550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71" name="TextBox 70"/>
          <p:cNvSpPr txBox="1"/>
          <p:nvPr/>
        </p:nvSpPr>
        <p:spPr>
          <a:xfrm>
            <a:off x="6991515" y="423550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75" name="Oval 74"/>
          <p:cNvSpPr/>
          <p:nvPr/>
        </p:nvSpPr>
        <p:spPr>
          <a:xfrm>
            <a:off x="6146605" y="450434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570530" y="5157225"/>
            <a:ext cx="1300356" cy="369332"/>
          </a:xfrm>
          <a:prstGeom prst="rect">
            <a:avLst/>
          </a:prstGeom>
          <a:noFill/>
        </p:spPr>
        <p:txBody>
          <a:bodyPr wrap="none" rtlCol="0">
            <a:spAutoFit/>
          </a:bodyPr>
          <a:lstStyle/>
          <a:p>
            <a:r>
              <a:rPr lang="en-US" dirty="0" smtClean="0"/>
              <a:t>Lab Frame</a:t>
            </a:r>
            <a:endParaRPr lang="en-US" dirty="0"/>
          </a:p>
        </p:txBody>
      </p:sp>
      <p:cxnSp>
        <p:nvCxnSpPr>
          <p:cNvPr id="77" name="Straight Arrow Connector 76"/>
          <p:cNvCxnSpPr/>
          <p:nvPr/>
        </p:nvCxnSpPr>
        <p:spPr>
          <a:xfrm rot="10800000" flipH="1" flipV="1">
            <a:off x="6415440" y="2123230"/>
            <a:ext cx="914400" cy="458788"/>
          </a:xfrm>
          <a:prstGeom prst="straightConnector1">
            <a:avLst/>
          </a:prstGeom>
          <a:ln w="15875">
            <a:solidFill>
              <a:schemeClr val="accent3">
                <a:lumMod val="60000"/>
                <a:lumOff val="4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5301695" y="1470345"/>
            <a:ext cx="914400" cy="458788"/>
          </a:xfrm>
          <a:prstGeom prst="straightConnector1">
            <a:avLst/>
          </a:prstGeom>
          <a:ln w="15875">
            <a:solidFill>
              <a:schemeClr val="accent2">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223415" y="4542745"/>
            <a:ext cx="1113745" cy="36064"/>
          </a:xfrm>
          <a:prstGeom prst="straightConnector1">
            <a:avLst/>
          </a:prstGeom>
          <a:ln w="15875">
            <a:solidFill>
              <a:schemeClr val="accent3">
                <a:lumMod val="60000"/>
                <a:lumOff val="4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216095" y="4043480"/>
            <a:ext cx="1082660" cy="499265"/>
          </a:xfrm>
          <a:prstGeom prst="straightConnector1">
            <a:avLst/>
          </a:prstGeom>
          <a:ln w="15875">
            <a:solidFill>
              <a:schemeClr val="accent2">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rot="-600000">
            <a:off x="8042676" y="3816628"/>
            <a:ext cx="94970" cy="6144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600000" flipH="1">
            <a:off x="7349862" y="4563718"/>
            <a:ext cx="295332" cy="6144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flipH="1">
            <a:off x="7733910" y="4696365"/>
            <a:ext cx="524967" cy="4608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Energy_COM.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93830" y="433410"/>
            <a:ext cx="4109335" cy="3082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8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83" grpId="0" animBg="1"/>
      <p:bldP spid="84"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 Precession at Jefferson Lab</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22</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l="34375" t="19000" r="1875" b="11000"/>
          <a:stretch>
            <a:fillRect/>
          </a:stretch>
        </p:blipFill>
        <p:spPr bwMode="auto">
          <a:xfrm>
            <a:off x="1871989" y="2264056"/>
            <a:ext cx="4159401" cy="2854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 Budget </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23</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pic>
        <p:nvPicPr>
          <p:cNvPr id="20482" name="Picture 2"/>
          <p:cNvPicPr>
            <a:picLocks noGrp="1" noChangeAspect="1" noChangeArrowheads="1"/>
          </p:cNvPicPr>
          <p:nvPr>
            <p:ph sz="quarter" idx="1"/>
          </p:nvPr>
        </p:nvPicPr>
        <p:blipFill>
          <a:blip r:embed="rId2" cstate="print"/>
          <a:srcRect/>
          <a:stretch>
            <a:fillRect/>
          </a:stretch>
        </p:blipFill>
        <p:spPr bwMode="auto">
          <a:xfrm>
            <a:off x="232235" y="1585560"/>
            <a:ext cx="5055832" cy="3379640"/>
          </a:xfrm>
          <a:prstGeom prst="rect">
            <a:avLst/>
          </a:prstGeom>
          <a:noFill/>
          <a:ln w="9525">
            <a:noFill/>
            <a:miter lim="800000"/>
            <a:headEnd/>
            <a:tailEnd/>
          </a:ln>
        </p:spPr>
      </p:pic>
      <p:sp>
        <p:nvSpPr>
          <p:cNvPr id="6" name="TextBox 5"/>
          <p:cNvSpPr txBox="1"/>
          <p:nvPr/>
        </p:nvSpPr>
        <p:spPr>
          <a:xfrm>
            <a:off x="5301695" y="433410"/>
            <a:ext cx="2454518" cy="646331"/>
          </a:xfrm>
          <a:prstGeom prst="rect">
            <a:avLst/>
          </a:prstGeom>
          <a:noFill/>
        </p:spPr>
        <p:txBody>
          <a:bodyPr wrap="none" rtlCol="0">
            <a:spAutoFit/>
          </a:bodyPr>
          <a:lstStyle/>
          <a:p>
            <a:r>
              <a:rPr lang="en-US" dirty="0" smtClean="0"/>
              <a:t>Simulation, dedicated </a:t>
            </a:r>
          </a:p>
          <a:p>
            <a:r>
              <a:rPr lang="en-US" dirty="0" smtClean="0"/>
              <a:t>tracking detectors</a:t>
            </a:r>
            <a:endParaRPr lang="en-US" dirty="0"/>
          </a:p>
        </p:txBody>
      </p:sp>
      <p:sp>
        <p:nvSpPr>
          <p:cNvPr id="7" name="TextBox 6"/>
          <p:cNvSpPr txBox="1"/>
          <p:nvPr/>
        </p:nvSpPr>
        <p:spPr>
          <a:xfrm>
            <a:off x="5304158" y="1470345"/>
            <a:ext cx="2993127" cy="923330"/>
          </a:xfrm>
          <a:prstGeom prst="rect">
            <a:avLst/>
          </a:prstGeom>
          <a:noFill/>
        </p:spPr>
        <p:txBody>
          <a:bodyPr wrap="square" rtlCol="0">
            <a:spAutoFit/>
          </a:bodyPr>
          <a:lstStyle/>
          <a:p>
            <a:r>
              <a:rPr lang="en-US" dirty="0" smtClean="0"/>
              <a:t>Careful work at laser table,  cancellation with </a:t>
            </a:r>
            <a:r>
              <a:rPr lang="en-US" dirty="0" err="1" smtClean="0"/>
              <a:t>helicity</a:t>
            </a:r>
            <a:r>
              <a:rPr lang="en-US" dirty="0" smtClean="0"/>
              <a:t> reversal</a:t>
            </a:r>
          </a:p>
        </p:txBody>
      </p:sp>
      <p:sp>
        <p:nvSpPr>
          <p:cNvPr id="8" name="TextBox 7"/>
          <p:cNvSpPr txBox="1"/>
          <p:nvPr/>
        </p:nvSpPr>
        <p:spPr>
          <a:xfrm>
            <a:off x="5378505" y="2660900"/>
            <a:ext cx="2993127" cy="646331"/>
          </a:xfrm>
          <a:prstGeom prst="rect">
            <a:avLst/>
          </a:prstGeom>
          <a:noFill/>
        </p:spPr>
        <p:txBody>
          <a:bodyPr wrap="square" rtlCol="0">
            <a:spAutoFit/>
          </a:bodyPr>
          <a:lstStyle/>
          <a:p>
            <a:r>
              <a:rPr lang="en-US" dirty="0" smtClean="0"/>
              <a:t>Compton/ </a:t>
            </a:r>
            <a:r>
              <a:rPr lang="en-US" dirty="0" err="1" smtClean="0"/>
              <a:t>Moller</a:t>
            </a:r>
            <a:r>
              <a:rPr lang="en-US" dirty="0" smtClean="0"/>
              <a:t> </a:t>
            </a:r>
            <a:r>
              <a:rPr lang="en-US" dirty="0" err="1" smtClean="0"/>
              <a:t>polarimeters</a:t>
            </a:r>
            <a:endParaRPr lang="en-US" dirty="0" smtClean="0"/>
          </a:p>
        </p:txBody>
      </p:sp>
      <p:sp>
        <p:nvSpPr>
          <p:cNvPr id="9" name="TextBox 8"/>
          <p:cNvSpPr txBox="1"/>
          <p:nvPr/>
        </p:nvSpPr>
        <p:spPr>
          <a:xfrm>
            <a:off x="5455315" y="5349250"/>
            <a:ext cx="2993127" cy="923330"/>
          </a:xfrm>
          <a:prstGeom prst="rect">
            <a:avLst/>
          </a:prstGeom>
          <a:noFill/>
        </p:spPr>
        <p:txBody>
          <a:bodyPr wrap="square" rtlCol="0">
            <a:spAutoFit/>
          </a:bodyPr>
          <a:lstStyle/>
          <a:p>
            <a:r>
              <a:rPr lang="en-US" dirty="0" smtClean="0"/>
              <a:t>Average over sectors, forward/backward cancellation</a:t>
            </a:r>
          </a:p>
        </p:txBody>
      </p:sp>
      <p:sp>
        <p:nvSpPr>
          <p:cNvPr id="10" name="TextBox 9"/>
          <p:cNvSpPr txBox="1"/>
          <p:nvPr/>
        </p:nvSpPr>
        <p:spPr>
          <a:xfrm>
            <a:off x="5378505" y="3619415"/>
            <a:ext cx="2993127" cy="646331"/>
          </a:xfrm>
          <a:prstGeom prst="rect">
            <a:avLst/>
          </a:prstGeom>
          <a:noFill/>
        </p:spPr>
        <p:txBody>
          <a:bodyPr wrap="square" rtlCol="0">
            <a:spAutoFit/>
          </a:bodyPr>
          <a:lstStyle/>
          <a:p>
            <a:r>
              <a:rPr lang="en-US" dirty="0" smtClean="0"/>
              <a:t>Measurements of asymmetry between peaks</a:t>
            </a:r>
          </a:p>
        </p:txBody>
      </p:sp>
      <p:sp>
        <p:nvSpPr>
          <p:cNvPr id="11" name="TextBox 10"/>
          <p:cNvSpPr txBox="1"/>
          <p:nvPr/>
        </p:nvSpPr>
        <p:spPr>
          <a:xfrm>
            <a:off x="5455315" y="4581150"/>
            <a:ext cx="2993127" cy="369332"/>
          </a:xfrm>
          <a:prstGeom prst="rect">
            <a:avLst/>
          </a:prstGeom>
          <a:noFill/>
        </p:spPr>
        <p:txBody>
          <a:bodyPr wrap="square" rtlCol="0">
            <a:spAutoFit/>
          </a:bodyPr>
          <a:lstStyle/>
          <a:p>
            <a:r>
              <a:rPr lang="en-US" dirty="0" smtClean="0"/>
              <a:t>Dedicated detectors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sz="2000" dirty="0" smtClean="0"/>
              <a:t>sin</a:t>
            </a:r>
            <a:r>
              <a:rPr lang="en-US" sz="2000" baseline="30000" dirty="0" smtClean="0"/>
              <a:t>2</a:t>
            </a:r>
            <a:r>
              <a:rPr lang="el-GR" sz="2000" dirty="0" smtClean="0"/>
              <a:t>θ</a:t>
            </a:r>
            <a:r>
              <a:rPr lang="en-US" sz="2000" baseline="-25000" dirty="0" smtClean="0"/>
              <a:t>W</a:t>
            </a:r>
          </a:p>
          <a:p>
            <a:r>
              <a:rPr lang="en-US" sz="2000" dirty="0" smtClean="0"/>
              <a:t>Interference of Z boson with single photon</a:t>
            </a:r>
          </a:p>
          <a:p>
            <a:r>
              <a:rPr lang="en-US" sz="2000" dirty="0" err="1" smtClean="0"/>
              <a:t>Moller</a:t>
            </a:r>
            <a:r>
              <a:rPr lang="en-US" sz="2000" dirty="0" smtClean="0"/>
              <a:t> scattering</a:t>
            </a:r>
          </a:p>
          <a:p>
            <a:r>
              <a:rPr lang="en-US" sz="2000" dirty="0" smtClean="0"/>
              <a:t>Comparable to 2 highest energy exp.</a:t>
            </a:r>
          </a:p>
          <a:p>
            <a:r>
              <a:rPr lang="en-US" sz="2000" dirty="0" smtClean="0"/>
              <a:t>Description of the 12 </a:t>
            </a:r>
            <a:r>
              <a:rPr lang="en-US" sz="2000" dirty="0" err="1" smtClean="0"/>
              <a:t>GeV</a:t>
            </a:r>
            <a:r>
              <a:rPr lang="en-US" sz="2000" dirty="0" smtClean="0"/>
              <a:t> MOLLER experiment apparatus</a:t>
            </a:r>
          </a:p>
          <a:p>
            <a:r>
              <a:rPr lang="en-US" sz="2000" dirty="0" smtClean="0"/>
              <a:t>High rate, small backgrounds – 150 GHz, 8% backgrounds </a:t>
            </a:r>
          </a:p>
          <a:p>
            <a:r>
              <a:rPr lang="en-US" sz="2000" dirty="0" smtClean="0"/>
              <a:t>Two </a:t>
            </a:r>
            <a:r>
              <a:rPr lang="en-US" sz="2000" dirty="0" err="1" smtClean="0"/>
              <a:t>toroids</a:t>
            </a:r>
            <a:r>
              <a:rPr lang="en-US" sz="2000" dirty="0" smtClean="0"/>
              <a:t> </a:t>
            </a:r>
          </a:p>
          <a:p>
            <a:r>
              <a:rPr lang="en-US" sz="2000" dirty="0" smtClean="0"/>
              <a:t>Novel </a:t>
            </a:r>
            <a:r>
              <a:rPr lang="en-US" sz="2000" dirty="0" err="1" smtClean="0"/>
              <a:t>toroid</a:t>
            </a:r>
            <a:r>
              <a:rPr lang="en-US" sz="2000" dirty="0" smtClean="0"/>
              <a:t> design (TOSCA and GEANT4)</a:t>
            </a:r>
          </a:p>
          <a:p>
            <a:pPr lvl="1"/>
            <a:r>
              <a:rPr lang="en-US" sz="1600" dirty="0" smtClean="0"/>
              <a:t>Angular acceptance 5.5-19 </a:t>
            </a:r>
            <a:r>
              <a:rPr lang="en-US" sz="1600" dirty="0" err="1" smtClean="0"/>
              <a:t>mrads</a:t>
            </a:r>
            <a:endParaRPr lang="en-US" sz="1600" dirty="0" smtClean="0"/>
          </a:p>
          <a:p>
            <a:pPr lvl="1"/>
            <a:r>
              <a:rPr lang="en-US" sz="1600" dirty="0" smtClean="0"/>
              <a:t>150cm target, detectors at 28m</a:t>
            </a:r>
          </a:p>
          <a:p>
            <a:pPr lvl="1"/>
            <a:r>
              <a:rPr lang="en-US" sz="1600" dirty="0" smtClean="0"/>
              <a:t>Multiple current returns</a:t>
            </a:r>
          </a:p>
          <a:p>
            <a:pPr lvl="1"/>
            <a:r>
              <a:rPr lang="en-US" sz="1600" dirty="0" smtClean="0"/>
              <a:t>High power</a:t>
            </a:r>
          </a:p>
          <a:p>
            <a:pPr lvl="1"/>
            <a:endParaRPr lang="en-US" sz="1600" dirty="0" smtClean="0"/>
          </a:p>
          <a:p>
            <a:pPr lvl="1"/>
            <a:endParaRPr lang="en-US" sz="1600" dirty="0" smtClean="0"/>
          </a:p>
          <a:p>
            <a:endParaRPr lang="en-US" sz="2000" dirty="0" smtClean="0"/>
          </a:p>
          <a:p>
            <a:endParaRPr lang="en-US" sz="2000" dirty="0"/>
          </a:p>
        </p:txBody>
      </p:sp>
      <p:sp>
        <p:nvSpPr>
          <p:cNvPr id="5" name="Slide Number Placeholder 4"/>
          <p:cNvSpPr>
            <a:spLocks noGrp="1"/>
          </p:cNvSpPr>
          <p:nvPr>
            <p:ph type="sldNum" sz="quarter" idx="15"/>
          </p:nvPr>
        </p:nvSpPr>
        <p:spPr/>
        <p:txBody>
          <a:bodyPr/>
          <a:lstStyle/>
          <a:p>
            <a:fld id="{5930D1EE-7AA9-4E88-AF40-14C1A2DEB636}" type="slidenum">
              <a:rPr lang="en-US" smtClean="0"/>
              <a:pPr/>
              <a:t>24</a:t>
            </a:fld>
            <a:endParaRPr lang="en-US"/>
          </a:p>
        </p:txBody>
      </p:sp>
      <p:sp>
        <p:nvSpPr>
          <p:cNvPr id="4" name="Footer Placeholder 3"/>
          <p:cNvSpPr>
            <a:spLocks noGrp="1"/>
          </p:cNvSpPr>
          <p:nvPr>
            <p:ph type="ftr" sz="quarter" idx="16"/>
          </p:nvPr>
        </p:nvSpPr>
        <p:spPr/>
        <p:txBody>
          <a:bodyPr/>
          <a:lstStyle/>
          <a:p>
            <a:r>
              <a:rPr lang="en-US" smtClean="0"/>
              <a:t>Hall A Summer 2011 Collaboration Meeting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PV </a:t>
            </a:r>
            <a:r>
              <a:rPr lang="en-US" dirty="0" err="1" smtClean="0"/>
              <a:t>Moller</a:t>
            </a:r>
            <a:r>
              <a:rPr lang="en-US" dirty="0" smtClean="0"/>
              <a:t> scattering</a:t>
            </a:r>
            <a:endParaRPr lang="en-US" dirty="0"/>
          </a:p>
        </p:txBody>
      </p:sp>
      <p:sp>
        <p:nvSpPr>
          <p:cNvPr id="5" name="Slide Number Placeholder 4"/>
          <p:cNvSpPr>
            <a:spLocks noGrp="1"/>
          </p:cNvSpPr>
          <p:nvPr>
            <p:ph type="sldNum" sz="quarter" idx="15"/>
          </p:nvPr>
        </p:nvSpPr>
        <p:spPr/>
        <p:txBody>
          <a:bodyPr/>
          <a:lstStyle/>
          <a:p>
            <a:fld id="{5930D1EE-7AA9-4E88-AF40-14C1A2DEB636}" type="slidenum">
              <a:rPr lang="en-US" smtClean="0"/>
              <a:pPr/>
              <a:t>3</a:t>
            </a:fld>
            <a:endParaRPr lang="en-US"/>
          </a:p>
        </p:txBody>
      </p:sp>
      <p:sp>
        <p:nvSpPr>
          <p:cNvPr id="4" name="Footer Placeholder 3"/>
          <p:cNvSpPr>
            <a:spLocks noGrp="1"/>
          </p:cNvSpPr>
          <p:nvPr>
            <p:ph type="ftr" sz="quarter" idx="16"/>
          </p:nvPr>
        </p:nvSpPr>
        <p:spPr/>
        <p:txBody>
          <a:bodyPr/>
          <a:lstStyle/>
          <a:p>
            <a:r>
              <a:rPr lang="en-US" smtClean="0"/>
              <a:t>Hall A Summer 2011 Collaboration Meeting</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1538005" y="1009485"/>
            <a:ext cx="2290763" cy="1066800"/>
          </a:xfrm>
          <a:prstGeom prst="rect">
            <a:avLst/>
          </a:prstGeom>
          <a:noFill/>
        </p:spPr>
      </p:pic>
      <p:pic>
        <p:nvPicPr>
          <p:cNvPr id="2051" name="Picture 3"/>
          <p:cNvPicPr>
            <a:picLocks noChangeAspect="1" noChangeArrowheads="1"/>
          </p:cNvPicPr>
          <p:nvPr/>
        </p:nvPicPr>
        <p:blipFill>
          <a:blip r:embed="rId5" cstate="print"/>
          <a:srcRect/>
          <a:stretch>
            <a:fillRect/>
          </a:stretch>
        </p:blipFill>
        <p:spPr bwMode="auto">
          <a:xfrm>
            <a:off x="3952593" y="1252372"/>
            <a:ext cx="3452812" cy="595313"/>
          </a:xfrm>
          <a:prstGeom prst="rect">
            <a:avLst/>
          </a:prstGeom>
          <a:noFill/>
        </p:spPr>
      </p:pic>
      <p:grpSp>
        <p:nvGrpSpPr>
          <p:cNvPr id="3" name="Group 49"/>
          <p:cNvGrpSpPr/>
          <p:nvPr/>
        </p:nvGrpSpPr>
        <p:grpSpPr>
          <a:xfrm>
            <a:off x="1883650" y="2238445"/>
            <a:ext cx="4800625" cy="1575142"/>
            <a:chOff x="1883650" y="2238445"/>
            <a:chExt cx="4800625" cy="1575142"/>
          </a:xfrm>
        </p:grpSpPr>
        <p:grpSp>
          <p:nvGrpSpPr>
            <p:cNvPr id="6" name="Group 23"/>
            <p:cNvGrpSpPr/>
            <p:nvPr/>
          </p:nvGrpSpPr>
          <p:grpSpPr>
            <a:xfrm>
              <a:off x="4705099" y="2430470"/>
              <a:ext cx="1940772" cy="1152150"/>
              <a:chOff x="4802430" y="3352190"/>
              <a:chExt cx="3375980" cy="1766630"/>
            </a:xfrm>
          </p:grpSpPr>
          <p:cxnSp>
            <p:nvCxnSpPr>
              <p:cNvPr id="31" name="Straight Connector 30"/>
              <p:cNvCxnSpPr/>
              <p:nvPr/>
            </p:nvCxnSpPr>
            <p:spPr>
              <a:xfrm rot="5400000" flipH="1" flipV="1">
                <a:off x="4800600" y="4237335"/>
                <a:ext cx="883315" cy="87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4800600" y="3354020"/>
                <a:ext cx="883315" cy="87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7296925" y="4237335"/>
                <a:ext cx="883315" cy="87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296925" y="3354020"/>
                <a:ext cx="883315" cy="87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85745" y="4235505"/>
                <a:ext cx="15746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 name="Group 20"/>
            <p:cNvGrpSpPr/>
            <p:nvPr/>
          </p:nvGrpSpPr>
          <p:grpSpPr>
            <a:xfrm>
              <a:off x="1925715" y="2430470"/>
              <a:ext cx="1916590" cy="1152151"/>
              <a:chOff x="504730" y="3352190"/>
              <a:chExt cx="3333915" cy="1766631"/>
            </a:xfrm>
          </p:grpSpPr>
          <p:sp>
            <p:nvSpPr>
              <p:cNvPr id="26" name="Freeform 25"/>
              <p:cNvSpPr/>
              <p:nvPr/>
            </p:nvSpPr>
            <p:spPr>
              <a:xfrm>
                <a:off x="1345980" y="4081885"/>
                <a:ext cx="1661594" cy="381492"/>
              </a:xfrm>
              <a:custGeom>
                <a:avLst/>
                <a:gdLst>
                  <a:gd name="connsiteX0" fmla="*/ 0 w 5924550"/>
                  <a:gd name="connsiteY0" fmla="*/ 20637 h 919162"/>
                  <a:gd name="connsiteX1" fmla="*/ 438150 w 5924550"/>
                  <a:gd name="connsiteY1" fmla="*/ 915987 h 919162"/>
                  <a:gd name="connsiteX2" fmla="*/ 914400 w 5924550"/>
                  <a:gd name="connsiteY2" fmla="*/ 1587 h 919162"/>
                  <a:gd name="connsiteX3" fmla="*/ 1381125 w 5924550"/>
                  <a:gd name="connsiteY3" fmla="*/ 906462 h 919162"/>
                  <a:gd name="connsiteX4" fmla="*/ 1819275 w 5924550"/>
                  <a:gd name="connsiteY4" fmla="*/ 11112 h 919162"/>
                  <a:gd name="connsiteX5" fmla="*/ 2276475 w 5924550"/>
                  <a:gd name="connsiteY5" fmla="*/ 915987 h 919162"/>
                  <a:gd name="connsiteX6" fmla="*/ 2733675 w 5924550"/>
                  <a:gd name="connsiteY6" fmla="*/ 11112 h 919162"/>
                  <a:gd name="connsiteX7" fmla="*/ 3200400 w 5924550"/>
                  <a:gd name="connsiteY7" fmla="*/ 906462 h 919162"/>
                  <a:gd name="connsiteX8" fmla="*/ 3648075 w 5924550"/>
                  <a:gd name="connsiteY8" fmla="*/ 11112 h 919162"/>
                  <a:gd name="connsiteX9" fmla="*/ 4171950 w 5924550"/>
                  <a:gd name="connsiteY9" fmla="*/ 906462 h 919162"/>
                  <a:gd name="connsiteX10" fmla="*/ 4562475 w 5924550"/>
                  <a:gd name="connsiteY10" fmla="*/ 20637 h 919162"/>
                  <a:gd name="connsiteX11" fmla="*/ 5019675 w 5924550"/>
                  <a:gd name="connsiteY11" fmla="*/ 906462 h 919162"/>
                  <a:gd name="connsiteX12" fmla="*/ 5467350 w 5924550"/>
                  <a:gd name="connsiteY12" fmla="*/ 20637 h 919162"/>
                  <a:gd name="connsiteX13" fmla="*/ 5924550 w 5924550"/>
                  <a:gd name="connsiteY13" fmla="*/ 906462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4550" h="919162">
                    <a:moveTo>
                      <a:pt x="0" y="20637"/>
                    </a:moveTo>
                    <a:cubicBezTo>
                      <a:pt x="142875" y="469899"/>
                      <a:pt x="285750" y="919162"/>
                      <a:pt x="438150" y="915987"/>
                    </a:cubicBezTo>
                    <a:cubicBezTo>
                      <a:pt x="590550" y="912812"/>
                      <a:pt x="757238" y="3174"/>
                      <a:pt x="914400" y="1587"/>
                    </a:cubicBezTo>
                    <a:cubicBezTo>
                      <a:pt x="1071562" y="0"/>
                      <a:pt x="1230313" y="904875"/>
                      <a:pt x="1381125" y="906462"/>
                    </a:cubicBezTo>
                    <a:cubicBezTo>
                      <a:pt x="1531937" y="908049"/>
                      <a:pt x="1670050" y="9525"/>
                      <a:pt x="1819275" y="11112"/>
                    </a:cubicBezTo>
                    <a:cubicBezTo>
                      <a:pt x="1968500" y="12700"/>
                      <a:pt x="2124075" y="915987"/>
                      <a:pt x="2276475" y="915987"/>
                    </a:cubicBezTo>
                    <a:cubicBezTo>
                      <a:pt x="2428875" y="915987"/>
                      <a:pt x="2579688" y="12699"/>
                      <a:pt x="2733675" y="11112"/>
                    </a:cubicBezTo>
                    <a:cubicBezTo>
                      <a:pt x="2887662" y="9525"/>
                      <a:pt x="3048000" y="906462"/>
                      <a:pt x="3200400" y="906462"/>
                    </a:cubicBezTo>
                    <a:cubicBezTo>
                      <a:pt x="3352800" y="906462"/>
                      <a:pt x="3486150" y="11112"/>
                      <a:pt x="3648075" y="11112"/>
                    </a:cubicBezTo>
                    <a:cubicBezTo>
                      <a:pt x="3810000" y="11112"/>
                      <a:pt x="4019550" y="904875"/>
                      <a:pt x="4171950" y="906462"/>
                    </a:cubicBezTo>
                    <a:cubicBezTo>
                      <a:pt x="4324350" y="908049"/>
                      <a:pt x="4421188" y="20637"/>
                      <a:pt x="4562475" y="20637"/>
                    </a:cubicBezTo>
                    <a:cubicBezTo>
                      <a:pt x="4703762" y="20637"/>
                      <a:pt x="4868863" y="906462"/>
                      <a:pt x="5019675" y="906462"/>
                    </a:cubicBezTo>
                    <a:cubicBezTo>
                      <a:pt x="5170487" y="906462"/>
                      <a:pt x="5316538" y="20637"/>
                      <a:pt x="5467350" y="20637"/>
                    </a:cubicBezTo>
                    <a:cubicBezTo>
                      <a:pt x="5618162" y="20637"/>
                      <a:pt x="5771356" y="463549"/>
                      <a:pt x="5924550" y="9064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1000335" y="3966670"/>
                <a:ext cx="384050" cy="422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16200000" flipV="1">
                <a:off x="502900" y="3354020"/>
                <a:ext cx="883315" cy="87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02900" y="4237335"/>
                <a:ext cx="883315" cy="879655"/>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958990" y="4120290"/>
                <a:ext cx="384050" cy="499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flipH="1" flipV="1">
                <a:off x="2957160" y="3354021"/>
                <a:ext cx="883315" cy="87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2957160" y="4237336"/>
                <a:ext cx="883315" cy="8796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883650" y="350581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27" name="TextBox 26"/>
            <p:cNvSpPr txBox="1"/>
            <p:nvPr/>
          </p:nvSpPr>
          <p:spPr>
            <a:xfrm>
              <a:off x="1883650" y="223844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35" name="TextBox 34"/>
            <p:cNvSpPr txBox="1"/>
            <p:nvPr/>
          </p:nvSpPr>
          <p:spPr>
            <a:xfrm>
              <a:off x="3573471" y="223844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37" name="TextBox 36"/>
            <p:cNvSpPr txBox="1"/>
            <p:nvPr/>
          </p:nvSpPr>
          <p:spPr>
            <a:xfrm>
              <a:off x="3535065" y="3505273"/>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 </a:t>
              </a:r>
              <a:endParaRPr lang="en-US" sz="1400" dirty="0">
                <a:latin typeface="Arial" pitchFamily="34" charset="0"/>
                <a:cs typeface="Arial" pitchFamily="34" charset="0"/>
              </a:endParaRPr>
            </a:p>
          </p:txBody>
        </p:sp>
        <p:sp>
          <p:nvSpPr>
            <p:cNvPr id="38" name="TextBox 37"/>
            <p:cNvSpPr txBox="1"/>
            <p:nvPr/>
          </p:nvSpPr>
          <p:spPr>
            <a:xfrm>
              <a:off x="4648810" y="350581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39" name="TextBox 38"/>
            <p:cNvSpPr txBox="1"/>
            <p:nvPr/>
          </p:nvSpPr>
          <p:spPr>
            <a:xfrm>
              <a:off x="4648810" y="223844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40" name="TextBox 39"/>
            <p:cNvSpPr txBox="1"/>
            <p:nvPr/>
          </p:nvSpPr>
          <p:spPr>
            <a:xfrm>
              <a:off x="6338631" y="223844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43" name="TextBox 42"/>
            <p:cNvSpPr txBox="1"/>
            <p:nvPr/>
          </p:nvSpPr>
          <p:spPr>
            <a:xfrm>
              <a:off x="6300225" y="3505273"/>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 </a:t>
              </a:r>
              <a:endParaRPr lang="en-US" sz="1400" dirty="0">
                <a:latin typeface="Arial" pitchFamily="34" charset="0"/>
                <a:cs typeface="Arial" pitchFamily="34" charset="0"/>
              </a:endParaRPr>
            </a:p>
          </p:txBody>
        </p:sp>
        <p:graphicFrame>
          <p:nvGraphicFramePr>
            <p:cNvPr id="45" name="Object 44"/>
            <p:cNvGraphicFramePr>
              <a:graphicFrameLocks noChangeAspect="1"/>
            </p:cNvGraphicFramePr>
            <p:nvPr/>
          </p:nvGraphicFramePr>
          <p:xfrm>
            <a:off x="3047616" y="2660900"/>
            <a:ext cx="218613" cy="284196"/>
          </p:xfrm>
          <a:graphic>
            <a:graphicData uri="http://schemas.openxmlformats.org/presentationml/2006/ole">
              <p:oleObj spid="_x0000_s19458" name="Equation" r:id="rId6" imgW="126720" imgH="164880" progId="Equation.3">
                <p:embed/>
              </p:oleObj>
            </a:graphicData>
          </a:graphic>
        </p:graphicFrame>
        <p:sp>
          <p:nvSpPr>
            <p:cNvPr id="46" name="TextBox 45"/>
            <p:cNvSpPr txBox="1"/>
            <p:nvPr/>
          </p:nvSpPr>
          <p:spPr>
            <a:xfrm>
              <a:off x="5800961" y="2698768"/>
              <a:ext cx="537670" cy="307777"/>
            </a:xfrm>
            <a:prstGeom prst="rect">
              <a:avLst/>
            </a:prstGeom>
            <a:noFill/>
          </p:spPr>
          <p:txBody>
            <a:bodyPr wrap="square" rtlCol="0">
              <a:spAutoFit/>
            </a:bodyPr>
            <a:lstStyle/>
            <a:p>
              <a:r>
                <a:rPr lang="en-US" sz="1400" dirty="0" smtClean="0">
                  <a:latin typeface="Arial" pitchFamily="34" charset="0"/>
                  <a:cs typeface="Arial" pitchFamily="34" charset="0"/>
                </a:rPr>
                <a:t>Z</a:t>
              </a:r>
              <a:r>
                <a:rPr lang="en-US" sz="1400" baseline="30000" dirty="0" smtClean="0">
                  <a:latin typeface="Arial" pitchFamily="34" charset="0"/>
                  <a:cs typeface="Arial" pitchFamily="34" charset="0"/>
                </a:rPr>
                <a:t>0</a:t>
              </a:r>
              <a:endParaRPr lang="en-US" sz="1400" baseline="30000" dirty="0">
                <a:latin typeface="Arial" pitchFamily="34" charset="0"/>
                <a:cs typeface="Arial" pitchFamily="34" charset="0"/>
              </a:endParaRPr>
            </a:p>
          </p:txBody>
        </p:sp>
      </p:grpSp>
      <p:sp>
        <p:nvSpPr>
          <p:cNvPr id="44" name="TextBox 43"/>
          <p:cNvSpPr txBox="1"/>
          <p:nvPr/>
        </p:nvSpPr>
        <p:spPr>
          <a:xfrm>
            <a:off x="1845245" y="4197100"/>
            <a:ext cx="514499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12 </a:t>
            </a:r>
            <a:r>
              <a:rPr lang="en-US" sz="2400" dirty="0" err="1" smtClean="0"/>
              <a:t>GeV</a:t>
            </a:r>
            <a:r>
              <a:rPr lang="en-US" sz="2400" dirty="0" smtClean="0"/>
              <a:t> MOLLER A</a:t>
            </a:r>
            <a:r>
              <a:rPr lang="en-US" sz="2400" baseline="-25000" dirty="0" smtClean="0"/>
              <a:t>PV </a:t>
            </a:r>
            <a:r>
              <a:rPr lang="en-US" sz="2400" dirty="0" smtClean="0">
                <a:latin typeface="Times New Roman"/>
                <a:cs typeface="Times New Roman"/>
              </a:rPr>
              <a:t>≈</a:t>
            </a:r>
            <a:r>
              <a:rPr lang="en-US" sz="2400" dirty="0" smtClean="0"/>
              <a:t> 35 ± 0.7 ppb</a:t>
            </a:r>
            <a:endParaRPr lang="en-US" sz="2400" dirty="0"/>
          </a:p>
        </p:txBody>
      </p:sp>
      <p:sp>
        <p:nvSpPr>
          <p:cNvPr id="49" name="Rounded Rectangle 48"/>
          <p:cNvSpPr/>
          <p:nvPr/>
        </p:nvSpPr>
        <p:spPr>
          <a:xfrm>
            <a:off x="1499600" y="5080415"/>
            <a:ext cx="5722344"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i="1" cap="small" dirty="0" smtClean="0">
                <a:latin typeface="Bell MT" pitchFamily="18" charset="0"/>
              </a:rPr>
              <a:t>A search for new physics</a:t>
            </a:r>
            <a:endParaRPr lang="en-US" sz="3200" i="1" cap="small" dirty="0">
              <a:latin typeface="Bell M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74940" y="318195"/>
            <a:ext cx="5893840" cy="406283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Complementary to the LHC</a:t>
            </a:r>
            <a:endParaRPr lang="en-US" dirty="0"/>
          </a:p>
        </p:txBody>
      </p:sp>
      <p:sp>
        <p:nvSpPr>
          <p:cNvPr id="5" name="Slide Number Placeholder 4"/>
          <p:cNvSpPr>
            <a:spLocks noGrp="1"/>
          </p:cNvSpPr>
          <p:nvPr>
            <p:ph type="sldNum" sz="quarter" idx="15"/>
          </p:nvPr>
        </p:nvSpPr>
        <p:spPr/>
        <p:txBody>
          <a:bodyPr/>
          <a:lstStyle/>
          <a:p>
            <a:fld id="{5930D1EE-7AA9-4E88-AF40-14C1A2DEB636}" type="slidenum">
              <a:rPr lang="en-US" smtClean="0"/>
              <a:pPr/>
              <a:t>4</a:t>
            </a:fld>
            <a:endParaRPr lang="en-US"/>
          </a:p>
        </p:txBody>
      </p:sp>
      <p:sp>
        <p:nvSpPr>
          <p:cNvPr id="4" name="Footer Placeholder 3"/>
          <p:cNvSpPr>
            <a:spLocks noGrp="1"/>
          </p:cNvSpPr>
          <p:nvPr>
            <p:ph type="ftr" sz="quarter" idx="16"/>
          </p:nvPr>
        </p:nvSpPr>
        <p:spPr/>
        <p:txBody>
          <a:bodyPr/>
          <a:lstStyle/>
          <a:p>
            <a:r>
              <a:rPr lang="en-US" smtClean="0"/>
              <a:t>Hall A Summer 2011 Collaboration Meeting</a:t>
            </a:r>
            <a:endParaRPr lang="en-US" dirty="0"/>
          </a:p>
        </p:txBody>
      </p:sp>
      <p:pic>
        <p:nvPicPr>
          <p:cNvPr id="18435" name="Picture 3"/>
          <p:cNvPicPr>
            <a:picLocks noChangeAspect="1" noChangeArrowheads="1"/>
          </p:cNvPicPr>
          <p:nvPr/>
        </p:nvPicPr>
        <p:blipFill>
          <a:blip r:embed="rId4" cstate="print"/>
          <a:srcRect l="35825" t="30848" r="17870" b="10688"/>
          <a:stretch>
            <a:fillRect/>
          </a:stretch>
        </p:blipFill>
        <p:spPr bwMode="auto">
          <a:xfrm>
            <a:off x="193830" y="4043480"/>
            <a:ext cx="3566676" cy="2814520"/>
          </a:xfrm>
          <a:prstGeom prst="rect">
            <a:avLst/>
          </a:prstGeom>
          <a:noFill/>
          <a:ln w="9525">
            <a:noFill/>
            <a:miter lim="800000"/>
            <a:headEnd/>
            <a:tailEnd/>
          </a:ln>
        </p:spPr>
      </p:pic>
      <p:sp>
        <p:nvSpPr>
          <p:cNvPr id="8" name="TextBox 7"/>
          <p:cNvSpPr txBox="1"/>
          <p:nvPr/>
        </p:nvSpPr>
        <p:spPr>
          <a:xfrm>
            <a:off x="1038739" y="6194160"/>
            <a:ext cx="2189085" cy="338554"/>
          </a:xfrm>
          <a:prstGeom prst="rect">
            <a:avLst/>
          </a:prstGeom>
          <a:noFill/>
        </p:spPr>
        <p:txBody>
          <a:bodyPr wrap="square" rtlCol="0">
            <a:spAutoFit/>
          </a:bodyPr>
          <a:lstStyle/>
          <a:p>
            <a:r>
              <a:rPr lang="en-US" sz="1600" i="1" dirty="0" err="1" smtClean="0">
                <a:latin typeface="Times New Roman" pitchFamily="18" charset="0"/>
                <a:cs typeface="Times New Roman" pitchFamily="18" charset="0"/>
              </a:rPr>
              <a:t>Petriello</a:t>
            </a:r>
            <a:r>
              <a:rPr lang="en-US" sz="1600" i="1" dirty="0" smtClean="0">
                <a:latin typeface="Times New Roman" pitchFamily="18" charset="0"/>
                <a:cs typeface="Times New Roman" pitchFamily="18" charset="0"/>
              </a:rPr>
              <a:t> et. al. (2009)</a:t>
            </a:r>
            <a:endParaRPr lang="en-US" sz="1600" i="1" dirty="0">
              <a:latin typeface="Times New Roman" pitchFamily="18" charset="0"/>
              <a:cs typeface="Times New Roman" pitchFamily="18" charset="0"/>
            </a:endParaRPr>
          </a:p>
        </p:txBody>
      </p:sp>
      <p:sp>
        <p:nvSpPr>
          <p:cNvPr id="9" name="TextBox 8"/>
          <p:cNvSpPr txBox="1"/>
          <p:nvPr/>
        </p:nvSpPr>
        <p:spPr>
          <a:xfrm>
            <a:off x="3880710" y="4925990"/>
            <a:ext cx="4607736" cy="461665"/>
          </a:xfrm>
          <a:prstGeom prst="rect">
            <a:avLst/>
          </a:prstGeom>
          <a:noFill/>
        </p:spPr>
        <p:txBody>
          <a:bodyPr wrap="none" rtlCol="0">
            <a:spAutoFit/>
          </a:bodyPr>
          <a:lstStyle/>
          <a:p>
            <a:r>
              <a:rPr lang="en-US" sz="2400" dirty="0" smtClean="0">
                <a:latin typeface="Cooper Black" pitchFamily="18" charset="0"/>
              </a:rPr>
              <a:t>0.1% measurement of sin</a:t>
            </a:r>
            <a:r>
              <a:rPr lang="en-US" sz="2400" baseline="30000" dirty="0" smtClean="0">
                <a:latin typeface="Cooper Black" pitchFamily="18" charset="0"/>
              </a:rPr>
              <a:t>2</a:t>
            </a:r>
            <a:r>
              <a:rPr lang="el-GR" sz="2400" dirty="0" smtClean="0">
                <a:latin typeface="Times New Roman"/>
                <a:cs typeface="Times New Roman"/>
              </a:rPr>
              <a:t>θ</a:t>
            </a:r>
            <a:r>
              <a:rPr lang="en-US" sz="2400" baseline="-25000" dirty="0" smtClean="0">
                <a:latin typeface="Cooper Black" pitchFamily="18" charset="0"/>
              </a:rPr>
              <a:t>W</a:t>
            </a:r>
            <a:r>
              <a:rPr lang="en-US" sz="2400" dirty="0" smtClean="0">
                <a:latin typeface="Cooper Black" pitchFamily="18" charset="0"/>
              </a:rPr>
              <a:t>!</a:t>
            </a:r>
            <a:endParaRPr lang="en-US" sz="2400" dirty="0">
              <a:latin typeface="Cooper Blac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to </a:t>
            </a:r>
            <a:r>
              <a:rPr lang="en-US" dirty="0" err="1" smtClean="0"/>
              <a:t>Qweak</a:t>
            </a:r>
            <a:endParaRPr lang="en-US" dirty="0"/>
          </a:p>
        </p:txBody>
      </p:sp>
      <p:sp>
        <p:nvSpPr>
          <p:cNvPr id="3" name="Content Placeholder 2"/>
          <p:cNvSpPr>
            <a:spLocks noGrp="1"/>
          </p:cNvSpPr>
          <p:nvPr>
            <p:ph sz="quarter" idx="1"/>
          </p:nvPr>
        </p:nvSpPr>
        <p:spPr>
          <a:xfrm>
            <a:off x="309045" y="1201510"/>
            <a:ext cx="8295480" cy="2457920"/>
          </a:xfrm>
        </p:spPr>
        <p:txBody>
          <a:bodyPr>
            <a:normAutofit lnSpcReduction="10000"/>
          </a:bodyPr>
          <a:lstStyle/>
          <a:p>
            <a:pPr>
              <a:buNone/>
            </a:pPr>
            <a:r>
              <a:rPr lang="en-US" dirty="0" smtClean="0">
                <a:solidFill>
                  <a:srgbClr val="FF0000"/>
                </a:solidFill>
              </a:rPr>
              <a:t>                                           </a:t>
            </a:r>
            <a:r>
              <a:rPr lang="en-US" u="sng" dirty="0" smtClean="0">
                <a:solidFill>
                  <a:srgbClr val="FF0000"/>
                </a:solidFill>
              </a:rPr>
              <a:t>MOLLER</a:t>
            </a:r>
            <a:r>
              <a:rPr lang="en-US" dirty="0" smtClean="0">
                <a:solidFill>
                  <a:srgbClr val="FF0000"/>
                </a:solidFill>
              </a:rPr>
              <a:t>         </a:t>
            </a:r>
            <a:r>
              <a:rPr lang="en-US" dirty="0" smtClean="0">
                <a:solidFill>
                  <a:srgbClr val="00B0F0"/>
                </a:solidFill>
              </a:rPr>
              <a:t>        </a:t>
            </a:r>
            <a:r>
              <a:rPr lang="en-US" u="sng" dirty="0" err="1" smtClean="0">
                <a:solidFill>
                  <a:srgbClr val="00B0F0"/>
                </a:solidFill>
              </a:rPr>
              <a:t>Qweak</a:t>
            </a:r>
            <a:endParaRPr lang="en-US" u="sng" dirty="0" smtClean="0"/>
          </a:p>
          <a:p>
            <a:r>
              <a:rPr lang="en-US" dirty="0" smtClean="0"/>
              <a:t>Target                          </a:t>
            </a:r>
            <a:r>
              <a:rPr lang="en-US" dirty="0" smtClean="0">
                <a:solidFill>
                  <a:srgbClr val="FF0000"/>
                </a:solidFill>
              </a:rPr>
              <a:t>150 cm, 5kW        </a:t>
            </a:r>
            <a:r>
              <a:rPr lang="en-US" dirty="0" smtClean="0">
                <a:solidFill>
                  <a:srgbClr val="00B0F0"/>
                </a:solidFill>
              </a:rPr>
              <a:t>35 cm, 2.5 kW</a:t>
            </a:r>
          </a:p>
          <a:p>
            <a:r>
              <a:rPr lang="en-US" dirty="0" smtClean="0"/>
              <a:t>Magnet                        </a:t>
            </a:r>
            <a:r>
              <a:rPr lang="en-US" dirty="0" smtClean="0">
                <a:solidFill>
                  <a:srgbClr val="FF0000"/>
                </a:solidFill>
              </a:rPr>
              <a:t>  1550 A/cm</a:t>
            </a:r>
            <a:r>
              <a:rPr lang="en-US" baseline="30000" dirty="0" smtClean="0">
                <a:solidFill>
                  <a:srgbClr val="FF0000"/>
                </a:solidFill>
              </a:rPr>
              <a:t>2            </a:t>
            </a:r>
            <a:r>
              <a:rPr lang="en-US" dirty="0" smtClean="0">
                <a:solidFill>
                  <a:srgbClr val="FF0000"/>
                </a:solidFill>
              </a:rPr>
              <a:t>    </a:t>
            </a:r>
            <a:r>
              <a:rPr lang="en-US" dirty="0" smtClean="0">
                <a:solidFill>
                  <a:srgbClr val="00B0F0"/>
                </a:solidFill>
              </a:rPr>
              <a:t>500 A/cm</a:t>
            </a:r>
            <a:r>
              <a:rPr lang="en-US" baseline="30000" dirty="0" smtClean="0">
                <a:solidFill>
                  <a:srgbClr val="00B0F0"/>
                </a:solidFill>
              </a:rPr>
              <a:t>2 </a:t>
            </a:r>
          </a:p>
          <a:p>
            <a:r>
              <a:rPr lang="en-US" dirty="0" smtClean="0"/>
              <a:t>Incident </a:t>
            </a:r>
            <a:r>
              <a:rPr lang="en-US" smtClean="0"/>
              <a:t>rate             </a:t>
            </a:r>
            <a:r>
              <a:rPr lang="en-US" smtClean="0">
                <a:solidFill>
                  <a:srgbClr val="FF0000"/>
                </a:solidFill>
              </a:rPr>
              <a:t>  20 </a:t>
            </a:r>
            <a:r>
              <a:rPr lang="en-US" dirty="0" smtClean="0">
                <a:solidFill>
                  <a:srgbClr val="FF0000"/>
                </a:solidFill>
              </a:rPr>
              <a:t>GHz/sector     </a:t>
            </a:r>
            <a:r>
              <a:rPr lang="en-US" dirty="0" smtClean="0">
                <a:solidFill>
                  <a:srgbClr val="00B0F0"/>
                </a:solidFill>
              </a:rPr>
              <a:t>0.8 GHz/sector</a:t>
            </a:r>
          </a:p>
          <a:p>
            <a:r>
              <a:rPr lang="en-US" dirty="0" smtClean="0"/>
              <a:t>Asymmetry                   </a:t>
            </a:r>
            <a:r>
              <a:rPr lang="en-US" dirty="0" smtClean="0">
                <a:solidFill>
                  <a:srgbClr val="FF0000"/>
                </a:solidFill>
              </a:rPr>
              <a:t>35 ± 0.7 ppb          </a:t>
            </a:r>
            <a:r>
              <a:rPr lang="en-US" dirty="0" smtClean="0">
                <a:solidFill>
                  <a:srgbClr val="00B0F0"/>
                </a:solidFill>
              </a:rPr>
              <a:t>200 ± 5 ppb </a:t>
            </a:r>
          </a:p>
          <a:p>
            <a:r>
              <a:rPr lang="en-US" dirty="0" smtClean="0"/>
              <a:t>“Beam properties”          </a:t>
            </a:r>
            <a:r>
              <a:rPr lang="en-US" dirty="0" smtClean="0">
                <a:solidFill>
                  <a:srgbClr val="FF0000"/>
                </a:solidFill>
              </a:rPr>
              <a:t>~0.2 ppb                </a:t>
            </a:r>
            <a:r>
              <a:rPr lang="en-US" dirty="0" smtClean="0">
                <a:solidFill>
                  <a:srgbClr val="00B0F0"/>
                </a:solidFill>
              </a:rPr>
              <a:t>~2 ppb</a:t>
            </a:r>
            <a:endParaRPr lang="en-US" dirty="0">
              <a:solidFill>
                <a:srgbClr val="00B0F0"/>
              </a:solidFill>
            </a:endParaRPr>
          </a:p>
        </p:txBody>
      </p:sp>
      <p:sp>
        <p:nvSpPr>
          <p:cNvPr id="4" name="Slide Number Placeholder 3"/>
          <p:cNvSpPr>
            <a:spLocks noGrp="1"/>
          </p:cNvSpPr>
          <p:nvPr>
            <p:ph type="sldNum" sz="quarter" idx="15"/>
          </p:nvPr>
        </p:nvSpPr>
        <p:spPr/>
        <p:txBody>
          <a:bodyPr/>
          <a:lstStyle/>
          <a:p>
            <a:fld id="{5930D1EE-7AA9-4E88-AF40-14C1A2DEB636}" type="slidenum">
              <a:rPr lang="en-US" smtClean="0"/>
              <a:pPr/>
              <a:t>5</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pic>
        <p:nvPicPr>
          <p:cNvPr id="6" name="Picture 5" descr="SquirrelAttack.gif"/>
          <p:cNvPicPr>
            <a:picLocks noChangeAspect="1"/>
          </p:cNvPicPr>
          <p:nvPr/>
        </p:nvPicPr>
        <p:blipFill>
          <a:blip r:embed="rId2" cstate="print"/>
          <a:stretch>
            <a:fillRect/>
          </a:stretch>
        </p:blipFill>
        <p:spPr>
          <a:xfrm>
            <a:off x="2344510" y="3851455"/>
            <a:ext cx="4259831" cy="2573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 Budget </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6</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pic>
        <p:nvPicPr>
          <p:cNvPr id="20482" name="Picture 2"/>
          <p:cNvPicPr>
            <a:picLocks noGrp="1" noChangeAspect="1" noChangeArrowheads="1"/>
          </p:cNvPicPr>
          <p:nvPr>
            <p:ph sz="quarter" idx="1"/>
          </p:nvPr>
        </p:nvPicPr>
        <p:blipFill>
          <a:blip r:embed="rId2" cstate="print"/>
          <a:srcRect/>
          <a:stretch>
            <a:fillRect/>
          </a:stretch>
        </p:blipFill>
        <p:spPr bwMode="auto">
          <a:xfrm>
            <a:off x="1960460" y="433410"/>
            <a:ext cx="4671782" cy="3122917"/>
          </a:xfrm>
          <a:prstGeom prst="rect">
            <a:avLst/>
          </a:prstGeom>
          <a:noFill/>
          <a:ln w="9525">
            <a:noFill/>
            <a:miter lim="800000"/>
            <a:headEnd/>
            <a:tailEnd/>
          </a:ln>
        </p:spPr>
      </p:pic>
      <p:sp>
        <p:nvSpPr>
          <p:cNvPr id="13" name="TextBox 12"/>
          <p:cNvSpPr txBox="1"/>
          <p:nvPr/>
        </p:nvSpPr>
        <p:spPr>
          <a:xfrm>
            <a:off x="961930" y="3813050"/>
            <a:ext cx="6682470" cy="3416320"/>
          </a:xfrm>
          <a:prstGeom prst="rect">
            <a:avLst/>
          </a:prstGeom>
          <a:noFill/>
        </p:spPr>
        <p:txBody>
          <a:bodyPr wrap="square" rtlCol="0">
            <a:spAutoFit/>
          </a:bodyPr>
          <a:lstStyle/>
          <a:p>
            <a:pPr>
              <a:lnSpc>
                <a:spcPct val="150000"/>
              </a:lnSpc>
              <a:buClr>
                <a:srgbClr val="FF7C80"/>
              </a:buClr>
              <a:buFont typeface="Courier New" pitchFamily="49" charset="0"/>
              <a:buChar char="o"/>
            </a:pPr>
            <a:r>
              <a:rPr lang="en-US" dirty="0" smtClean="0">
                <a:solidFill>
                  <a:schemeClr val="tx1">
                    <a:lumMod val="65000"/>
                    <a:lumOff val="35000"/>
                  </a:schemeClr>
                </a:solidFill>
              </a:rPr>
              <a:t> Dedicated measurements with auxiliary detectors</a:t>
            </a:r>
          </a:p>
          <a:p>
            <a:pPr lvl="1">
              <a:lnSpc>
                <a:spcPct val="150000"/>
              </a:lnSpc>
              <a:buClr>
                <a:srgbClr val="FF7C80"/>
              </a:buClr>
              <a:buFont typeface="Arial" pitchFamily="34" charset="0"/>
              <a:buChar char="•"/>
            </a:pPr>
            <a:r>
              <a:rPr lang="en-US" dirty="0" smtClean="0">
                <a:solidFill>
                  <a:schemeClr val="tx1">
                    <a:lumMod val="65000"/>
                    <a:lumOff val="35000"/>
                  </a:schemeClr>
                </a:solidFill>
              </a:rPr>
              <a:t> Q2, transverse and inelastic asymmetries, </a:t>
            </a:r>
            <a:r>
              <a:rPr lang="en-US" dirty="0" err="1" smtClean="0">
                <a:solidFill>
                  <a:schemeClr val="tx1">
                    <a:lumMod val="65000"/>
                    <a:lumOff val="35000"/>
                  </a:schemeClr>
                </a:solidFill>
              </a:rPr>
              <a:t>pions</a:t>
            </a:r>
            <a:endParaRPr lang="en-US" dirty="0" smtClean="0">
              <a:solidFill>
                <a:schemeClr val="tx1">
                  <a:lumMod val="65000"/>
                  <a:lumOff val="35000"/>
                </a:schemeClr>
              </a:solidFill>
            </a:endParaRPr>
          </a:p>
          <a:p>
            <a:pPr>
              <a:lnSpc>
                <a:spcPct val="150000"/>
              </a:lnSpc>
              <a:buClr>
                <a:srgbClr val="FF7C80"/>
              </a:buClr>
              <a:buFont typeface="Courier New" pitchFamily="49" charset="0"/>
              <a:buChar char="o"/>
            </a:pPr>
            <a:r>
              <a:rPr lang="en-US" dirty="0" smtClean="0">
                <a:solidFill>
                  <a:schemeClr val="tx1">
                    <a:lumMod val="65000"/>
                    <a:lumOff val="35000"/>
                  </a:schemeClr>
                </a:solidFill>
              </a:rPr>
              <a:t> Careful design</a:t>
            </a:r>
          </a:p>
          <a:p>
            <a:pPr lvl="1">
              <a:lnSpc>
                <a:spcPct val="150000"/>
              </a:lnSpc>
              <a:buClr>
                <a:srgbClr val="FF7C80"/>
              </a:buClr>
              <a:buFont typeface="Arial" pitchFamily="34" charset="0"/>
              <a:buChar char="•"/>
            </a:pPr>
            <a:r>
              <a:rPr lang="en-US" dirty="0" smtClean="0">
                <a:solidFill>
                  <a:schemeClr val="tx1">
                    <a:lumMod val="65000"/>
                    <a:lumOff val="35000"/>
                  </a:schemeClr>
                </a:solidFill>
              </a:rPr>
              <a:t> beam properties (1</a:t>
            </a:r>
            <a:r>
              <a:rPr lang="en-US" baseline="30000" dirty="0" smtClean="0">
                <a:solidFill>
                  <a:schemeClr val="tx1">
                    <a:lumMod val="65000"/>
                    <a:lumOff val="35000"/>
                  </a:schemeClr>
                </a:solidFill>
              </a:rPr>
              <a:t>st</a:t>
            </a:r>
            <a:r>
              <a:rPr lang="en-US" dirty="0" smtClean="0">
                <a:solidFill>
                  <a:schemeClr val="tx1">
                    <a:lumMod val="65000"/>
                    <a:lumOff val="35000"/>
                  </a:schemeClr>
                </a:solidFill>
              </a:rPr>
              <a:t> and 2</a:t>
            </a:r>
            <a:r>
              <a:rPr lang="en-US" baseline="30000" dirty="0" smtClean="0">
                <a:solidFill>
                  <a:schemeClr val="tx1">
                    <a:lumMod val="65000"/>
                    <a:lumOff val="35000"/>
                  </a:schemeClr>
                </a:solidFill>
              </a:rPr>
              <a:t>nd</a:t>
            </a:r>
            <a:r>
              <a:rPr lang="en-US" dirty="0" smtClean="0">
                <a:solidFill>
                  <a:schemeClr val="tx1">
                    <a:lumMod val="65000"/>
                    <a:lumOff val="35000"/>
                  </a:schemeClr>
                </a:solidFill>
              </a:rPr>
              <a:t> order – work at laser table)</a:t>
            </a:r>
          </a:p>
          <a:p>
            <a:pPr lvl="1">
              <a:lnSpc>
                <a:spcPct val="150000"/>
              </a:lnSpc>
              <a:buClr>
                <a:srgbClr val="FF7C80"/>
              </a:buClr>
              <a:buFont typeface="Arial" pitchFamily="34" charset="0"/>
              <a:buChar char="•"/>
            </a:pPr>
            <a:r>
              <a:rPr lang="en-US" dirty="0" smtClean="0">
                <a:solidFill>
                  <a:schemeClr val="tx1">
                    <a:lumMod val="65000"/>
                    <a:lumOff val="35000"/>
                  </a:schemeClr>
                </a:solidFill>
              </a:rPr>
              <a:t> transverse (take advantage of cancellations)</a:t>
            </a:r>
          </a:p>
          <a:p>
            <a:pPr lvl="1">
              <a:lnSpc>
                <a:spcPct val="150000"/>
              </a:lnSpc>
              <a:buClr>
                <a:srgbClr val="FF7C80"/>
              </a:buClr>
              <a:buFont typeface="Arial" pitchFamily="34" charset="0"/>
              <a:buChar char="•"/>
            </a:pPr>
            <a:r>
              <a:rPr lang="en-US" dirty="0" smtClean="0">
                <a:solidFill>
                  <a:schemeClr val="tx1">
                    <a:lumMod val="65000"/>
                    <a:lumOff val="35000"/>
                  </a:schemeClr>
                </a:solidFill>
              </a:rPr>
              <a:t> neutrals (design a “2-bounce” collimation system)</a:t>
            </a:r>
          </a:p>
          <a:p>
            <a:pPr>
              <a:lnSpc>
                <a:spcPct val="150000"/>
              </a:lnSpc>
              <a:buClr>
                <a:srgbClr val="FF7C80"/>
              </a:buClr>
              <a:buFont typeface="Courier New" pitchFamily="49" charset="0"/>
              <a:buChar char="o"/>
            </a:pPr>
            <a:r>
              <a:rPr lang="en-US" dirty="0" smtClean="0">
                <a:solidFill>
                  <a:schemeClr val="tx1">
                    <a:lumMod val="65000"/>
                    <a:lumOff val="35000"/>
                  </a:schemeClr>
                </a:solidFill>
              </a:rPr>
              <a:t> Improvements to </a:t>
            </a:r>
            <a:r>
              <a:rPr lang="en-US" dirty="0" err="1" smtClean="0">
                <a:solidFill>
                  <a:schemeClr val="tx1">
                    <a:lumMod val="65000"/>
                    <a:lumOff val="35000"/>
                  </a:schemeClr>
                </a:solidFill>
              </a:rPr>
              <a:t>polarimeters</a:t>
            </a:r>
            <a:endParaRPr lang="en-US" dirty="0" smtClean="0">
              <a:solidFill>
                <a:schemeClr val="tx1">
                  <a:lumMod val="65000"/>
                  <a:lumOff val="35000"/>
                </a:schemeClr>
              </a:solidFill>
            </a:endParaRPr>
          </a:p>
          <a:p>
            <a:pPr>
              <a:lnSpc>
                <a:spcPct val="150000"/>
              </a:lnSpc>
              <a:buClr>
                <a:srgbClr val="FF7C80"/>
              </a:buClr>
              <a:buFont typeface="Courier New" pitchFamily="49" charset="0"/>
              <a:buChar char="o"/>
            </a:pPr>
            <a:endParaRPr lang="en-US"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65" y="0"/>
            <a:ext cx="7467600" cy="510220"/>
          </a:xfrm>
        </p:spPr>
        <p:txBody>
          <a:bodyPr>
            <a:normAutofit fontScale="90000"/>
          </a:bodyPr>
          <a:lstStyle/>
          <a:p>
            <a:r>
              <a:rPr lang="en-US" dirty="0" smtClean="0"/>
              <a:t>The Experiment</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7</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sp>
        <p:nvSpPr>
          <p:cNvPr id="8" name="TextBox 7"/>
          <p:cNvSpPr txBox="1"/>
          <p:nvPr/>
        </p:nvSpPr>
        <p:spPr>
          <a:xfrm>
            <a:off x="1614815" y="522524"/>
            <a:ext cx="7032694" cy="1754326"/>
          </a:xfrm>
          <a:prstGeom prst="rect">
            <a:avLst/>
          </a:prstGeom>
          <a:noFill/>
        </p:spPr>
        <p:txBody>
          <a:bodyPr wrap="none" rtlCol="0">
            <a:spAutoFit/>
          </a:bodyPr>
          <a:lstStyle/>
          <a:p>
            <a:pPr algn="r">
              <a:lnSpc>
                <a:spcPct val="150000"/>
              </a:lnSpc>
            </a:pPr>
            <a:r>
              <a:rPr lang="en-US" dirty="0" smtClean="0"/>
              <a:t>two-</a:t>
            </a:r>
            <a:r>
              <a:rPr lang="en-US" dirty="0" err="1" smtClean="0"/>
              <a:t>toroid</a:t>
            </a:r>
            <a:r>
              <a:rPr lang="en-US" dirty="0" smtClean="0"/>
              <a:t> spectrometer (focus </a:t>
            </a:r>
            <a:r>
              <a:rPr lang="en-US" dirty="0" err="1" smtClean="0"/>
              <a:t>Møller</a:t>
            </a:r>
            <a:r>
              <a:rPr lang="en-US" dirty="0" smtClean="0"/>
              <a:t> electrons from 5.5-19 </a:t>
            </a:r>
            <a:r>
              <a:rPr lang="en-US" dirty="0" err="1" smtClean="0"/>
              <a:t>mrads</a:t>
            </a:r>
            <a:r>
              <a:rPr lang="en-US" dirty="0" smtClean="0"/>
              <a:t>)</a:t>
            </a:r>
          </a:p>
          <a:p>
            <a:pPr algn="r">
              <a:lnSpc>
                <a:spcPct val="150000"/>
              </a:lnSpc>
            </a:pPr>
            <a:r>
              <a:rPr lang="en-US" dirty="0" smtClean="0"/>
              <a:t>detectors located 28 m downstream (~150 GHz rate, &lt;10% </a:t>
            </a:r>
            <a:r>
              <a:rPr lang="en-US" dirty="0" err="1" smtClean="0"/>
              <a:t>bkgd</a:t>
            </a:r>
            <a:r>
              <a:rPr lang="en-US" dirty="0" smtClean="0"/>
              <a:t>)</a:t>
            </a:r>
          </a:p>
          <a:p>
            <a:pPr algn="r">
              <a:lnSpc>
                <a:spcPct val="150000"/>
              </a:lnSpc>
            </a:pPr>
            <a:r>
              <a:rPr lang="en-US" dirty="0" smtClean="0"/>
              <a:t>150 cm high power liquid hydrogen target</a:t>
            </a:r>
          </a:p>
          <a:p>
            <a:pPr algn="r">
              <a:lnSpc>
                <a:spcPct val="150000"/>
              </a:lnSpc>
            </a:pPr>
            <a:r>
              <a:rPr lang="en-US" dirty="0" smtClean="0"/>
              <a:t>11 </a:t>
            </a:r>
            <a:r>
              <a:rPr lang="en-US" dirty="0" err="1" smtClean="0"/>
              <a:t>GeV</a:t>
            </a:r>
            <a:r>
              <a:rPr lang="en-US" dirty="0" smtClean="0"/>
              <a:t>, 75 </a:t>
            </a:r>
            <a:r>
              <a:rPr lang="el-GR" dirty="0" smtClean="0"/>
              <a:t>μ</a:t>
            </a:r>
            <a:r>
              <a:rPr lang="en-US" dirty="0" smtClean="0"/>
              <a:t>A beam</a:t>
            </a:r>
          </a:p>
        </p:txBody>
      </p:sp>
      <p:sp>
        <p:nvSpPr>
          <p:cNvPr id="12" name="TextBox 11"/>
          <p:cNvSpPr txBox="1"/>
          <p:nvPr/>
        </p:nvSpPr>
        <p:spPr>
          <a:xfrm>
            <a:off x="232235" y="6386185"/>
            <a:ext cx="3640740" cy="276999"/>
          </a:xfrm>
          <a:prstGeom prst="rect">
            <a:avLst/>
          </a:prstGeom>
          <a:noFill/>
        </p:spPr>
        <p:txBody>
          <a:bodyPr wrap="none" rtlCol="0">
            <a:spAutoFit/>
          </a:bodyPr>
          <a:lstStyle/>
          <a:p>
            <a:r>
              <a:rPr lang="en-US" sz="1200" dirty="0" smtClean="0"/>
              <a:t>Picture thanks to Patrick Rogan, UMass undergrad</a:t>
            </a:r>
            <a:endParaRPr lang="en-US" sz="1200" dirty="0"/>
          </a:p>
        </p:txBody>
      </p:sp>
      <p:pic>
        <p:nvPicPr>
          <p:cNvPr id="9" name="Picture 1"/>
          <p:cNvPicPr>
            <a:picLocks noChangeAspect="1" noChangeArrowheads="1"/>
          </p:cNvPicPr>
          <p:nvPr/>
        </p:nvPicPr>
        <p:blipFill>
          <a:blip r:embed="rId3" cstate="print"/>
          <a:srcRect/>
          <a:stretch>
            <a:fillRect/>
          </a:stretch>
        </p:blipFill>
        <p:spPr bwMode="auto">
          <a:xfrm>
            <a:off x="365912" y="2046420"/>
            <a:ext cx="7777753" cy="39715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p:cNvSpPr txBox="1"/>
          <p:nvPr/>
        </p:nvSpPr>
        <p:spPr>
          <a:xfrm rot="19995571">
            <a:off x="684120" y="3589772"/>
            <a:ext cx="5960221" cy="523220"/>
          </a:xfrm>
          <a:prstGeom prst="rect">
            <a:avLst/>
          </a:prstGeom>
          <a:noFill/>
        </p:spPr>
        <p:txBody>
          <a:bodyPr wrap="none" rtlCol="0">
            <a:spAutoFit/>
          </a:bodyPr>
          <a:lstStyle/>
          <a:p>
            <a:r>
              <a:rPr lang="en-US" sz="2800" dirty="0" smtClean="0">
                <a:solidFill>
                  <a:srgbClr val="C6F0F2"/>
                </a:solidFill>
              </a:rPr>
              <a:t>SOLIDWORKS STUDENT EDITION</a:t>
            </a:r>
            <a:endParaRPr lang="en-US" sz="2800" dirty="0">
              <a:solidFill>
                <a:srgbClr val="C6F0F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100% </a:t>
            </a:r>
            <a:r>
              <a:rPr lang="en-US" dirty="0" err="1" smtClean="0"/>
              <a:t>Azimuthal</a:t>
            </a:r>
            <a:r>
              <a:rPr lang="en-US" dirty="0" smtClean="0"/>
              <a:t> Acceptance</a:t>
            </a:r>
            <a:endParaRPr lang="en-US" dirty="0"/>
          </a:p>
        </p:txBody>
      </p:sp>
      <p:sp>
        <p:nvSpPr>
          <p:cNvPr id="5" name="Slide Number Placeholder 4"/>
          <p:cNvSpPr>
            <a:spLocks noGrp="1"/>
          </p:cNvSpPr>
          <p:nvPr>
            <p:ph type="sldNum" sz="quarter" idx="15"/>
          </p:nvPr>
        </p:nvSpPr>
        <p:spPr/>
        <p:txBody>
          <a:bodyPr/>
          <a:lstStyle/>
          <a:p>
            <a:fld id="{5930D1EE-7AA9-4E88-AF40-14C1A2DEB636}" type="slidenum">
              <a:rPr lang="en-US" smtClean="0"/>
              <a:pPr/>
              <a:t>8</a:t>
            </a:fld>
            <a:endParaRPr lang="en-US"/>
          </a:p>
        </p:txBody>
      </p:sp>
      <p:sp>
        <p:nvSpPr>
          <p:cNvPr id="4" name="Footer Placeholder 3"/>
          <p:cNvSpPr>
            <a:spLocks noGrp="1"/>
          </p:cNvSpPr>
          <p:nvPr>
            <p:ph type="ftr" sz="quarter" idx="16"/>
          </p:nvPr>
        </p:nvSpPr>
        <p:spPr/>
        <p:txBody>
          <a:bodyPr/>
          <a:lstStyle/>
          <a:p>
            <a:r>
              <a:rPr lang="en-US" smtClean="0"/>
              <a:t>Hall A Summer 2011 Collaboration Meeting</a:t>
            </a:r>
            <a:endParaRPr lang="en-US" dirty="0"/>
          </a:p>
        </p:txBody>
      </p:sp>
      <p:cxnSp>
        <p:nvCxnSpPr>
          <p:cNvPr id="7" name="Straight Arrow Connector 6"/>
          <p:cNvCxnSpPr/>
          <p:nvPr/>
        </p:nvCxnSpPr>
        <p:spPr>
          <a:xfrm>
            <a:off x="5271830" y="200801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38630" y="200801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H="1">
            <a:off x="6414830" y="1474615"/>
            <a:ext cx="914400" cy="458788"/>
          </a:xfrm>
          <a:prstGeom prst="straightConnector1">
            <a:avLst/>
          </a:prstGeom>
          <a:ln w="15875">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271831" y="2084215"/>
            <a:ext cx="914400" cy="458788"/>
          </a:xfrm>
          <a:prstGeom prst="straightConnector1">
            <a:avLst/>
          </a:prstGeom>
          <a:ln w="15875">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01379" y="4158696"/>
            <a:ext cx="3108305" cy="1984254"/>
            <a:chOff x="301379" y="4158696"/>
            <a:chExt cx="3108305" cy="1984254"/>
          </a:xfrm>
        </p:grpSpPr>
        <p:sp>
          <p:nvSpPr>
            <p:cNvPr id="11" name="Rectangle 10"/>
            <p:cNvSpPr/>
            <p:nvPr/>
          </p:nvSpPr>
          <p:spPr>
            <a:xfrm>
              <a:off x="961930" y="5502870"/>
              <a:ext cx="1007693" cy="64008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1998865" y="5502870"/>
              <a:ext cx="998530" cy="6400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ight Triangle 15"/>
            <p:cNvSpPr/>
            <p:nvPr/>
          </p:nvSpPr>
          <p:spPr>
            <a:xfrm>
              <a:off x="1998865" y="5042009"/>
              <a:ext cx="998530" cy="448055"/>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923525" y="4158696"/>
              <a:ext cx="1036935" cy="87051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8247057">
              <a:off x="1561619" y="3029702"/>
              <a:ext cx="587826" cy="3108305"/>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3095" y="5042010"/>
              <a:ext cx="230430" cy="4535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095" y="4197100"/>
              <a:ext cx="230430" cy="8375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3525" y="5042010"/>
              <a:ext cx="1075340" cy="4535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85800" y="1332574"/>
            <a:ext cx="3194910" cy="1789186"/>
            <a:chOff x="-960583" y="4353763"/>
            <a:chExt cx="5690941" cy="1789186"/>
          </a:xfrm>
        </p:grpSpPr>
        <p:sp>
          <p:nvSpPr>
            <p:cNvPr id="37" name="Rectangle 36"/>
            <p:cNvSpPr/>
            <p:nvPr/>
          </p:nvSpPr>
          <p:spPr>
            <a:xfrm>
              <a:off x="1019824" y="5541276"/>
              <a:ext cx="949799" cy="60167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Rectangle 37"/>
            <p:cNvSpPr/>
            <p:nvPr/>
          </p:nvSpPr>
          <p:spPr>
            <a:xfrm>
              <a:off x="1998864" y="5579680"/>
              <a:ext cx="998529" cy="56326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Right Triangle 38"/>
            <p:cNvSpPr/>
            <p:nvPr/>
          </p:nvSpPr>
          <p:spPr>
            <a:xfrm>
              <a:off x="2011604" y="4965202"/>
              <a:ext cx="985790" cy="61448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p:cNvSpPr/>
            <p:nvPr/>
          </p:nvSpPr>
          <p:spPr>
            <a:xfrm>
              <a:off x="1019822" y="4430572"/>
              <a:ext cx="1197009" cy="598633"/>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60583" y="4427531"/>
              <a:ext cx="1987108" cy="60715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60583" y="5003607"/>
              <a:ext cx="3091399" cy="5687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8816676">
              <a:off x="1838866" y="2050097"/>
              <a:ext cx="587826" cy="5195158"/>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31500" y="1508750"/>
            <a:ext cx="994183" cy="338554"/>
          </a:xfrm>
          <a:prstGeom prst="rect">
            <a:avLst/>
          </a:prstGeom>
          <a:noFill/>
        </p:spPr>
        <p:txBody>
          <a:bodyPr wrap="none" rtlCol="0">
            <a:spAutoFit/>
          </a:bodyPr>
          <a:lstStyle/>
          <a:p>
            <a:r>
              <a:rPr lang="en-US" sz="1600" dirty="0" smtClean="0"/>
              <a:t>Forward </a:t>
            </a:r>
          </a:p>
        </p:txBody>
      </p:sp>
      <p:sp>
        <p:nvSpPr>
          <p:cNvPr id="56" name="TextBox 55"/>
          <p:cNvSpPr txBox="1"/>
          <p:nvPr/>
        </p:nvSpPr>
        <p:spPr>
          <a:xfrm>
            <a:off x="654690" y="2046420"/>
            <a:ext cx="1141659" cy="338554"/>
          </a:xfrm>
          <a:prstGeom prst="rect">
            <a:avLst/>
          </a:prstGeom>
          <a:noFill/>
        </p:spPr>
        <p:txBody>
          <a:bodyPr wrap="none" rtlCol="0">
            <a:spAutoFit/>
          </a:bodyPr>
          <a:lstStyle/>
          <a:p>
            <a:r>
              <a:rPr lang="en-US" sz="1600" dirty="0" smtClean="0"/>
              <a:t>Backward </a:t>
            </a:r>
          </a:p>
        </p:txBody>
      </p:sp>
      <p:sp>
        <p:nvSpPr>
          <p:cNvPr id="57" name="TextBox 56"/>
          <p:cNvSpPr txBox="1"/>
          <p:nvPr/>
        </p:nvSpPr>
        <p:spPr>
          <a:xfrm>
            <a:off x="1998865" y="5656490"/>
            <a:ext cx="994183" cy="338554"/>
          </a:xfrm>
          <a:prstGeom prst="rect">
            <a:avLst/>
          </a:prstGeom>
          <a:noFill/>
        </p:spPr>
        <p:txBody>
          <a:bodyPr wrap="none" rtlCol="0">
            <a:spAutoFit/>
          </a:bodyPr>
          <a:lstStyle/>
          <a:p>
            <a:r>
              <a:rPr lang="en-US" sz="1600" dirty="0" smtClean="0"/>
              <a:t>Forward </a:t>
            </a:r>
          </a:p>
        </p:txBody>
      </p:sp>
      <p:sp>
        <p:nvSpPr>
          <p:cNvPr id="58" name="TextBox 57"/>
          <p:cNvSpPr txBox="1"/>
          <p:nvPr/>
        </p:nvSpPr>
        <p:spPr>
          <a:xfrm>
            <a:off x="923525" y="5656490"/>
            <a:ext cx="1141659" cy="338554"/>
          </a:xfrm>
          <a:prstGeom prst="rect">
            <a:avLst/>
          </a:prstGeom>
          <a:noFill/>
        </p:spPr>
        <p:txBody>
          <a:bodyPr wrap="none" rtlCol="0">
            <a:spAutoFit/>
          </a:bodyPr>
          <a:lstStyle/>
          <a:p>
            <a:r>
              <a:rPr lang="en-US" sz="1600" dirty="0" smtClean="0"/>
              <a:t>Backward </a:t>
            </a:r>
          </a:p>
        </p:txBody>
      </p:sp>
      <p:sp>
        <p:nvSpPr>
          <p:cNvPr id="59" name="TextBox 58"/>
          <p:cNvSpPr txBox="1"/>
          <p:nvPr/>
        </p:nvSpPr>
        <p:spPr>
          <a:xfrm>
            <a:off x="5263291" y="173918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0" name="TextBox 59"/>
          <p:cNvSpPr txBox="1"/>
          <p:nvPr/>
        </p:nvSpPr>
        <p:spPr>
          <a:xfrm>
            <a:off x="7068326" y="173918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1" name="TextBox 60"/>
          <p:cNvSpPr txBox="1"/>
          <p:nvPr/>
        </p:nvSpPr>
        <p:spPr>
          <a:xfrm>
            <a:off x="5570530" y="2852925"/>
            <a:ext cx="1454244" cy="369332"/>
          </a:xfrm>
          <a:prstGeom prst="rect">
            <a:avLst/>
          </a:prstGeom>
          <a:noFill/>
        </p:spPr>
        <p:txBody>
          <a:bodyPr wrap="none" rtlCol="0">
            <a:spAutoFit/>
          </a:bodyPr>
          <a:lstStyle/>
          <a:p>
            <a:r>
              <a:rPr lang="en-US" dirty="0" smtClean="0"/>
              <a:t>COM Frame</a:t>
            </a:r>
            <a:endParaRPr lang="en-US" dirty="0"/>
          </a:p>
        </p:txBody>
      </p:sp>
      <p:sp>
        <p:nvSpPr>
          <p:cNvPr id="62" name="TextBox 61"/>
          <p:cNvSpPr txBox="1"/>
          <p:nvPr/>
        </p:nvSpPr>
        <p:spPr>
          <a:xfrm>
            <a:off x="5340100" y="239206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3" name="TextBox 62"/>
          <p:cNvSpPr txBox="1"/>
          <p:nvPr/>
        </p:nvSpPr>
        <p:spPr>
          <a:xfrm>
            <a:off x="6991515" y="127832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cxnSp>
        <p:nvCxnSpPr>
          <p:cNvPr id="64" name="Straight Arrow Connector 63"/>
          <p:cNvCxnSpPr/>
          <p:nvPr/>
        </p:nvCxnSpPr>
        <p:spPr>
          <a:xfrm>
            <a:off x="5195020" y="454274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6223415" y="4504340"/>
            <a:ext cx="1113745" cy="36064"/>
          </a:xfrm>
          <a:prstGeom prst="straightConnector1">
            <a:avLst/>
          </a:prstGeom>
          <a:ln w="15875">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216095" y="4542745"/>
            <a:ext cx="1082660" cy="499265"/>
          </a:xfrm>
          <a:prstGeom prst="straightConnector1">
            <a:avLst/>
          </a:prstGeom>
          <a:ln w="15875">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186481" y="427391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9" name="TextBox 68"/>
          <p:cNvSpPr txBox="1"/>
          <p:nvPr/>
        </p:nvSpPr>
        <p:spPr>
          <a:xfrm>
            <a:off x="7106730" y="4734770"/>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70" name="TextBox 69"/>
          <p:cNvSpPr txBox="1"/>
          <p:nvPr/>
        </p:nvSpPr>
        <p:spPr>
          <a:xfrm>
            <a:off x="6031390" y="423550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71" name="TextBox 70"/>
          <p:cNvSpPr txBox="1"/>
          <p:nvPr/>
        </p:nvSpPr>
        <p:spPr>
          <a:xfrm>
            <a:off x="6991515" y="4235505"/>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75" name="Oval 74"/>
          <p:cNvSpPr/>
          <p:nvPr/>
        </p:nvSpPr>
        <p:spPr>
          <a:xfrm>
            <a:off x="6146605" y="450434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570530" y="5157225"/>
            <a:ext cx="1300356" cy="369332"/>
          </a:xfrm>
          <a:prstGeom prst="rect">
            <a:avLst/>
          </a:prstGeom>
          <a:noFill/>
        </p:spPr>
        <p:txBody>
          <a:bodyPr wrap="none" rtlCol="0">
            <a:spAutoFit/>
          </a:bodyPr>
          <a:lstStyle/>
          <a:p>
            <a:r>
              <a:rPr lang="en-US" dirty="0" smtClean="0"/>
              <a:t>Lab Frame</a:t>
            </a:r>
            <a:endParaRPr lang="en-US" dirty="0"/>
          </a:p>
        </p:txBody>
      </p:sp>
      <p:cxnSp>
        <p:nvCxnSpPr>
          <p:cNvPr id="77" name="Straight Arrow Connector 76"/>
          <p:cNvCxnSpPr/>
          <p:nvPr/>
        </p:nvCxnSpPr>
        <p:spPr>
          <a:xfrm rot="10800000" flipH="1" flipV="1">
            <a:off x="6415440" y="2123230"/>
            <a:ext cx="914400" cy="458788"/>
          </a:xfrm>
          <a:prstGeom prst="straightConnector1">
            <a:avLst/>
          </a:prstGeom>
          <a:ln w="15875">
            <a:solidFill>
              <a:schemeClr val="accent3">
                <a:lumMod val="60000"/>
                <a:lumOff val="4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5301695" y="1470345"/>
            <a:ext cx="914400" cy="458788"/>
          </a:xfrm>
          <a:prstGeom prst="straightConnector1">
            <a:avLst/>
          </a:prstGeom>
          <a:ln w="15875">
            <a:solidFill>
              <a:schemeClr val="accent2">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223415" y="4542745"/>
            <a:ext cx="1113745" cy="36064"/>
          </a:xfrm>
          <a:prstGeom prst="straightConnector1">
            <a:avLst/>
          </a:prstGeom>
          <a:ln w="15875">
            <a:solidFill>
              <a:schemeClr val="accent3">
                <a:lumMod val="60000"/>
                <a:lumOff val="4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216095" y="4043480"/>
            <a:ext cx="1082660" cy="499265"/>
          </a:xfrm>
          <a:prstGeom prst="straightConnector1">
            <a:avLst/>
          </a:prstGeom>
          <a:ln w="15875">
            <a:solidFill>
              <a:schemeClr val="accent2">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rot="-600000">
            <a:off x="8042676" y="3816628"/>
            <a:ext cx="94970" cy="6144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600000" flipH="1">
            <a:off x="7349862" y="4563718"/>
            <a:ext cx="295332" cy="6144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flipH="1">
            <a:off x="7733910" y="4696365"/>
            <a:ext cx="524967" cy="4608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Energy_COM.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93830" y="433410"/>
            <a:ext cx="4109335" cy="3082001"/>
          </a:xfrm>
          <a:prstGeom prst="rect">
            <a:avLst/>
          </a:prstGeom>
        </p:spPr>
      </p:pic>
      <p:pic>
        <p:nvPicPr>
          <p:cNvPr id="12" name="Picture 11" descr="Lab_Energy.gif"/>
          <p:cNvPicPr>
            <a:picLocks noChangeAspect="1"/>
          </p:cNvPicPr>
          <p:nvPr/>
        </p:nvPicPr>
        <p:blipFill>
          <a:blip r:embed="rId4" cstate="print">
            <a:clrChange>
              <a:clrFrom>
                <a:srgbClr val="FFFFFF"/>
              </a:clrFrom>
              <a:clrTo>
                <a:srgbClr val="FFFFFF">
                  <a:alpha val="0"/>
                </a:srgbClr>
              </a:clrTo>
            </a:clrChange>
          </a:blip>
          <a:stretch>
            <a:fillRect/>
          </a:stretch>
        </p:blipFill>
        <p:spPr>
          <a:xfrm>
            <a:off x="193830" y="3429000"/>
            <a:ext cx="4109335" cy="3082001"/>
          </a:xfrm>
          <a:prstGeom prst="rect">
            <a:avLst/>
          </a:prstGeom>
        </p:spPr>
      </p:pic>
      <p:sp>
        <p:nvSpPr>
          <p:cNvPr id="73" name="TextBox 72"/>
          <p:cNvSpPr txBox="1"/>
          <p:nvPr/>
        </p:nvSpPr>
        <p:spPr>
          <a:xfrm>
            <a:off x="4840835" y="817460"/>
            <a:ext cx="2980303" cy="369332"/>
          </a:xfrm>
          <a:prstGeom prst="rect">
            <a:avLst/>
          </a:prstGeom>
          <a:noFill/>
        </p:spPr>
        <p:txBody>
          <a:bodyPr wrap="none" rtlCol="0">
            <a:spAutoFit/>
          </a:bodyPr>
          <a:lstStyle/>
          <a:p>
            <a:r>
              <a:rPr lang="en-US" dirty="0" smtClean="0"/>
              <a:t>Identical particle scattering!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9" y="0"/>
            <a:ext cx="1514825" cy="510220"/>
          </a:xfrm>
        </p:spPr>
        <p:txBody>
          <a:bodyPr>
            <a:normAutofit fontScale="90000"/>
          </a:bodyPr>
          <a:lstStyle/>
          <a:p>
            <a:r>
              <a:rPr lang="en-US" dirty="0" smtClean="0"/>
              <a:t>TOSCA</a:t>
            </a:r>
            <a:endParaRPr lang="en-US" dirty="0"/>
          </a:p>
        </p:txBody>
      </p:sp>
      <p:sp>
        <p:nvSpPr>
          <p:cNvPr id="4" name="Slide Number Placeholder 3"/>
          <p:cNvSpPr>
            <a:spLocks noGrp="1"/>
          </p:cNvSpPr>
          <p:nvPr>
            <p:ph type="sldNum" sz="quarter" idx="15"/>
          </p:nvPr>
        </p:nvSpPr>
        <p:spPr/>
        <p:txBody>
          <a:bodyPr/>
          <a:lstStyle/>
          <a:p>
            <a:fld id="{5930D1EE-7AA9-4E88-AF40-14C1A2DEB636}" type="slidenum">
              <a:rPr lang="en-US" smtClean="0"/>
              <a:pPr/>
              <a:t>9</a:t>
            </a:fld>
            <a:endParaRPr lang="en-US"/>
          </a:p>
        </p:txBody>
      </p:sp>
      <p:sp>
        <p:nvSpPr>
          <p:cNvPr id="5" name="Footer Placeholder 4"/>
          <p:cNvSpPr>
            <a:spLocks noGrp="1"/>
          </p:cNvSpPr>
          <p:nvPr>
            <p:ph type="ftr" sz="quarter" idx="16"/>
          </p:nvPr>
        </p:nvSpPr>
        <p:spPr/>
        <p:txBody>
          <a:bodyPr/>
          <a:lstStyle/>
          <a:p>
            <a:r>
              <a:rPr lang="en-US" smtClean="0"/>
              <a:t>Hall A Summer 2011 Collaboration Meeting</a:t>
            </a:r>
            <a:endParaRPr lang="en-US" dirty="0"/>
          </a:p>
        </p:txBody>
      </p:sp>
      <p:pic>
        <p:nvPicPr>
          <p:cNvPr id="6" name="Picture 5" descr="moller_and_ep_tracks_w_coll.png"/>
          <p:cNvPicPr>
            <a:picLocks noChangeAspect="1"/>
          </p:cNvPicPr>
          <p:nvPr/>
        </p:nvPicPr>
        <p:blipFill>
          <a:blip r:embed="rId3" cstate="print"/>
          <a:srcRect l="12500" t="2626" r="19167" b="13302"/>
          <a:stretch>
            <a:fillRect/>
          </a:stretch>
        </p:blipFill>
        <p:spPr>
          <a:xfrm>
            <a:off x="2097027" y="817460"/>
            <a:ext cx="6238663" cy="3688848"/>
          </a:xfrm>
          <a:prstGeom prst="rect">
            <a:avLst/>
          </a:prstGeom>
        </p:spPr>
      </p:pic>
      <p:pic>
        <p:nvPicPr>
          <p:cNvPr id="7" name="Picture 6" descr="compare_moller_ep_fine_proposal_1_rot.png"/>
          <p:cNvPicPr>
            <a:picLocks noChangeAspect="1"/>
          </p:cNvPicPr>
          <p:nvPr/>
        </p:nvPicPr>
        <p:blipFill>
          <a:blip r:embed="rId4" cstate="print"/>
          <a:srcRect l="4167" r="15833" b="15848"/>
          <a:stretch>
            <a:fillRect/>
          </a:stretch>
        </p:blipFill>
        <p:spPr>
          <a:xfrm>
            <a:off x="193830" y="4422420"/>
            <a:ext cx="4739488" cy="2271005"/>
          </a:xfrm>
          <a:prstGeom prst="rect">
            <a:avLst/>
          </a:prstGeom>
        </p:spPr>
      </p:pic>
      <p:sp>
        <p:nvSpPr>
          <p:cNvPr id="9" name="TextBox 8"/>
          <p:cNvSpPr txBox="1"/>
          <p:nvPr/>
        </p:nvSpPr>
        <p:spPr>
          <a:xfrm>
            <a:off x="5071265" y="4965200"/>
            <a:ext cx="314921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Use GEANT4 with a TOSCA- </a:t>
            </a:r>
          </a:p>
          <a:p>
            <a:r>
              <a:rPr lang="en-US" dirty="0" smtClean="0"/>
              <a:t>generated field map</a:t>
            </a:r>
          </a:p>
        </p:txBody>
      </p:sp>
      <p:sp>
        <p:nvSpPr>
          <p:cNvPr id="10" name="Rectangle 9"/>
          <p:cNvSpPr/>
          <p:nvPr/>
        </p:nvSpPr>
        <p:spPr>
          <a:xfrm>
            <a:off x="4648810" y="1163105"/>
            <a:ext cx="422455" cy="61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3830" y="548625"/>
            <a:ext cx="5760751" cy="4247317"/>
          </a:xfrm>
          <a:prstGeom prst="rect">
            <a:avLst/>
          </a:prstGeom>
          <a:noFill/>
        </p:spPr>
        <p:txBody>
          <a:bodyPr wrap="square" rtlCol="0">
            <a:spAutoFit/>
          </a:bodyPr>
          <a:lstStyle/>
          <a:p>
            <a:r>
              <a:rPr lang="en-US" dirty="0" smtClean="0"/>
              <a:t>Commercial software available from Vector Fields    </a:t>
            </a:r>
          </a:p>
          <a:p>
            <a:r>
              <a:rPr lang="en-US" dirty="0" smtClean="0"/>
              <a:t>for finite element analysis</a:t>
            </a:r>
          </a:p>
          <a:p>
            <a:endParaRPr lang="en-US" dirty="0" smtClean="0"/>
          </a:p>
          <a:p>
            <a:pPr>
              <a:lnSpc>
                <a:spcPct val="150000"/>
              </a:lnSpc>
            </a:pPr>
            <a:r>
              <a:rPr lang="en-US" dirty="0" smtClean="0"/>
              <a:t>Tracking of particles with no </a:t>
            </a:r>
            <a:r>
              <a:rPr lang="en-US" dirty="0" err="1" smtClean="0"/>
              <a:t>radiative</a:t>
            </a:r>
            <a:r>
              <a:rPr lang="en-US" dirty="0" smtClean="0"/>
              <a:t> effects</a:t>
            </a:r>
          </a:p>
          <a:p>
            <a:pPr>
              <a:lnSpc>
                <a:spcPct val="150000"/>
              </a:lnSpc>
            </a:pPr>
            <a:r>
              <a:rPr lang="en-US" dirty="0" smtClean="0"/>
              <a:t>Magnetic Forces</a:t>
            </a:r>
          </a:p>
          <a:p>
            <a:pPr>
              <a:lnSpc>
                <a:spcPct val="150000"/>
              </a:lnSpc>
            </a:pPr>
            <a:endParaRPr lang="en-US" dirty="0" smtClean="0"/>
          </a:p>
          <a:p>
            <a:pPr>
              <a:lnSpc>
                <a:spcPct val="150000"/>
              </a:lnSpc>
            </a:pPr>
            <a:endParaRPr lang="en-US" dirty="0" smtClean="0"/>
          </a:p>
          <a:p>
            <a:pPr>
              <a:lnSpc>
                <a:spcPct val="150000"/>
              </a:lnSpc>
            </a:pPr>
            <a:r>
              <a:rPr lang="en-US" dirty="0" smtClean="0"/>
              <a:t>CAD-like capability </a:t>
            </a:r>
          </a:p>
          <a:p>
            <a:r>
              <a:rPr lang="en-US" dirty="0" smtClean="0"/>
              <a:t>      Physical layout of coils</a:t>
            </a:r>
          </a:p>
          <a:p>
            <a:r>
              <a:rPr lang="en-US" dirty="0" smtClean="0"/>
              <a:t>      Support structure</a:t>
            </a:r>
          </a:p>
          <a:p>
            <a:r>
              <a:rPr lang="en-US" dirty="0" smtClean="0"/>
              <a:t>      Export to step file</a:t>
            </a:r>
          </a:p>
          <a:p>
            <a:pPr>
              <a:lnSpc>
                <a:spcPct val="150000"/>
              </a:lnSpc>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918</TotalTime>
  <Words>2377</Words>
  <Application>Microsoft Office PowerPoint</Application>
  <PresentationFormat>On-screen Show (4:3)</PresentationFormat>
  <Paragraphs>338</Paragraphs>
  <Slides>24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Oriel</vt:lpstr>
      <vt:lpstr>Equation</vt:lpstr>
      <vt:lpstr>12 GeV MOLLER Update to the Hall A Collaboration </vt:lpstr>
      <vt:lpstr>Outline</vt:lpstr>
      <vt:lpstr>PV Moller scattering</vt:lpstr>
      <vt:lpstr>Complementary to the LHC</vt:lpstr>
      <vt:lpstr>Comparison to Qweak</vt:lpstr>
      <vt:lpstr>Error Budget </vt:lpstr>
      <vt:lpstr>The Experiment</vt:lpstr>
      <vt:lpstr>100% Azimuthal Acceptance</vt:lpstr>
      <vt:lpstr>TOSCA</vt:lpstr>
      <vt:lpstr>Conductor Layout</vt:lpstr>
      <vt:lpstr>Tracking in TOSCA</vt:lpstr>
      <vt:lpstr>GEANT4 Results (Original Proposal Model)</vt:lpstr>
      <vt:lpstr>GEANT4 Results (TOSCA Model – actual Conductor Layout)</vt:lpstr>
      <vt:lpstr>Magnet Stats</vt:lpstr>
      <vt:lpstr>Backgrounds</vt:lpstr>
      <vt:lpstr>Status and Future Plans</vt:lpstr>
      <vt:lpstr>Extra Slides</vt:lpstr>
      <vt:lpstr>Support Structure</vt:lpstr>
      <vt:lpstr>Jefferson Lab</vt:lpstr>
      <vt:lpstr>Tweaking the optics</vt:lpstr>
      <vt:lpstr>100% Azimuthal Acceptance</vt:lpstr>
      <vt:lpstr>Spin Precession at Jefferson Lab</vt:lpstr>
      <vt:lpstr>Error Budget </vt:lpstr>
      <vt:lpstr>Outline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MOLLER Spectrometer</dc:title>
  <dc:creator>Juliette Mammei</dc:creator>
  <cp:lastModifiedBy>confacct</cp:lastModifiedBy>
  <cp:revision>175</cp:revision>
  <dcterms:created xsi:type="dcterms:W3CDTF">2011-04-05T22:32:57Z</dcterms:created>
  <dcterms:modified xsi:type="dcterms:W3CDTF">2011-06-10T20:36:02Z</dcterms:modified>
</cp:coreProperties>
</file>