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pdf" ContentType="application/pd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5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57" r:id="rId21"/>
    <p:sldId id="268" r:id="rId22"/>
    <p:sldId id="269" r:id="rId23"/>
    <p:sldId id="271" r:id="rId24"/>
    <p:sldId id="270" r:id="rId25"/>
    <p:sldId id="272" r:id="rId26"/>
    <p:sldId id="273" r:id="rId27"/>
    <p:sldId id="274" r:id="rId28"/>
    <p:sldId id="275" r:id="rId29"/>
    <p:sldId id="276" r:id="rId30"/>
    <p:sldId id="277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3" r:id="rId46"/>
    <p:sldId id="304" r:id="rId47"/>
    <p:sldId id="319" r:id="rId48"/>
    <p:sldId id="302" r:id="rId49"/>
    <p:sldId id="301" r:id="rId50"/>
    <p:sldId id="305" r:id="rId51"/>
    <p:sldId id="306" r:id="rId52"/>
    <p:sldId id="308" r:id="rId53"/>
    <p:sldId id="309" r:id="rId54"/>
    <p:sldId id="307" r:id="rId55"/>
    <p:sldId id="314" r:id="rId56"/>
    <p:sldId id="315" r:id="rId57"/>
    <p:sldId id="316" r:id="rId58"/>
    <p:sldId id="317" r:id="rId59"/>
    <p:sldId id="310" r:id="rId60"/>
    <p:sldId id="311" r:id="rId61"/>
    <p:sldId id="312" r:id="rId62"/>
    <p:sldId id="313" r:id="rId63"/>
    <p:sldId id="318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562" y="-9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D88070-7FE5-423F-8528-6A4EF3B08D5B}" type="datetimeFigureOut">
              <a:rPr lang="en-US" smtClean="0"/>
              <a:t>6/13/2013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167E4A-FB89-4E7F-9B65-A936EAC50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49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C27D7-1B45-44DB-B4E0-01AA1442E4B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914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C27D7-1B45-44DB-B4E0-01AA1442E4B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914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C27D7-1B45-44DB-B4E0-01AA1442E4B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914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All aspects of GEM detectors, needed for all proposals/all experiments/SOLID/SBS/PVDIS/SIDIS,</a:t>
            </a:r>
            <a:r>
              <a:rPr lang="en-US" baseline="0" dirty="0"/>
              <a:t> strong contribution to GEM detectors. Moller </a:t>
            </a:r>
            <a:r>
              <a:rPr lang="en-US" baseline="0" dirty="0" err="1"/>
              <a:t>polarimeter</a:t>
            </a:r>
            <a:r>
              <a:rPr lang="en-US" baseline="0" dirty="0"/>
              <a:t>, Jobs need to be filled are specific. Data analysis support; no intention to replace Ole Hansen. Alex Camsonne/Bob Michaels. Moller </a:t>
            </a:r>
            <a:r>
              <a:rPr lang="en-US" baseline="0" dirty="0" err="1"/>
              <a:t>polarimeter</a:t>
            </a:r>
            <a:r>
              <a:rPr lang="en-US" baseline="0" dirty="0"/>
              <a:t>, GEM detectors, essentially no one right now.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3DE97-1E43-094F-9C39-8E4669FD5958}" type="slidenum">
              <a:rPr lang="en-US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Todd yesterday!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67E4A-FB89-4E7F-9B65-A936EAC50FB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5922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Lots of stuff to demonstrate that they have the capability to build such things.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67E4A-FB89-4E7F-9B65-A936EAC50FB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3934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/>
            <a:fld id="{09A1A950-75D6-4D16-B96A-A85EB33DD285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eaLnBrk="1"/>
              <a:t>55</a:t>
            </a:fld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1" y="4342535"/>
            <a:ext cx="5483879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67B6C-266C-4DCF-8308-2D4708BE2CE4}" type="slidenum">
              <a:rPr lang="it-IT" smtClean="0"/>
              <a:pPr/>
              <a:t>59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8C6F-4C67-4931-8CDF-D7F9909CE897}" type="datetime1">
              <a:rPr lang="en-US" smtClean="0"/>
              <a:t>6/13/2013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01E4-1824-44EC-B333-E72CCDA8740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B6D4E-7EEA-4C60-8FF2-0A811D4B20A9}" type="datetime1">
              <a:rPr lang="en-US" smtClean="0"/>
              <a:t>6/13/2013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01E4-1824-44EC-B333-E72CCDA874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CBCBC-458E-464C-9361-4802BF4E7824}" type="datetime1">
              <a:rPr lang="en-US" smtClean="0"/>
              <a:t>6/13/2013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01E4-1824-44EC-B333-E72CCDA874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A8049-0794-4062-ADB2-F83D2D220977}" type="datetime1">
              <a:rPr lang="en-US" smtClean="0"/>
              <a:t>6/13/2013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01E4-1824-44EC-B333-E72CCDA874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A40EE-04A3-49EE-9977-2980CB1B58DA}" type="datetime1">
              <a:rPr lang="en-US" smtClean="0"/>
              <a:t>6/13/2013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CB4401E4-1824-44EC-B333-E72CCDA87407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230B2-7D92-4DCC-B023-BA5E16D671E7}" type="datetime1">
              <a:rPr lang="en-US" smtClean="0"/>
              <a:t>6/13/2013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01E4-1824-44EC-B333-E72CCDA874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DF553-AD95-4773-AA82-503D106FBD9C}" type="datetime1">
              <a:rPr lang="en-US" smtClean="0"/>
              <a:t>6/13/2013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01E4-1824-44EC-B333-E72CCDA874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9CEF5-E472-45C4-BEE0-09A742ABA4D3}" type="datetime1">
              <a:rPr lang="en-US" smtClean="0"/>
              <a:t>6/13/2013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01E4-1824-44EC-B333-E72CCDA874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16A33-1244-4743-BDA1-C417257E8341}" type="datetime1">
              <a:rPr lang="en-US" smtClean="0"/>
              <a:t>6/13/2013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01E4-1824-44EC-B333-E72CCDA874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FBC03-1355-45AA-8CF2-969D0E3F7C24}" type="datetime1">
              <a:rPr lang="en-US" smtClean="0"/>
              <a:t>6/13/2013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01E4-1824-44EC-B333-E72CCDA874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0A5B-8694-4FA4-9C18-6FD88D628562}" type="datetime1">
              <a:rPr lang="en-US" smtClean="0"/>
              <a:t>6/13/2013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01E4-1824-44EC-B333-E72CCDA874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4E36B65-5DBD-4E1E-B0DE-3109BD08D8DB}" type="datetime1">
              <a:rPr lang="en-US" smtClean="0"/>
              <a:t>6/13/2013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B4401E4-1824-44EC-B333-E72CCDA87407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hallaweb.jlab.org/12GeV/SuperBigBite/meetings/Collab-meeting-6-13/working.ht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159.pd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hallaweb.jlab.org/12GeV/SuperBigBite/PMP/new-2013/SBS_PMP-1-31-13.pdf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3.png"/><Relationship Id="rId4" Type="http://schemas.openxmlformats.org/officeDocument/2006/relationships/oleObject" Target="Macintosh%20HD:Users:samueldanagoulian:Downloads:PresentationBailey.doc!OLE_LINK1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tif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2030" y="152400"/>
            <a:ext cx="8229600" cy="1828800"/>
          </a:xfrm>
        </p:spPr>
        <p:txBody>
          <a:bodyPr>
            <a:normAutofit/>
          </a:bodyPr>
          <a:lstStyle/>
          <a:p>
            <a:r>
              <a:rPr lang="en-US" sz="8800" dirty="0" smtClean="0">
                <a:solidFill>
                  <a:srgbClr val="FFFF00"/>
                </a:solidFill>
              </a:rPr>
              <a:t>SBS</a:t>
            </a:r>
            <a:endParaRPr lang="en-US" sz="8800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286000"/>
            <a:ext cx="6400800" cy="1752600"/>
          </a:xfrm>
        </p:spPr>
        <p:txBody>
          <a:bodyPr/>
          <a:lstStyle/>
          <a:p>
            <a:r>
              <a:rPr lang="en-US" dirty="0" smtClean="0"/>
              <a:t>John J. LeRose</a:t>
            </a:r>
          </a:p>
          <a:p>
            <a:r>
              <a:rPr lang="en-US" dirty="0" smtClean="0"/>
              <a:t>Hall A Collaboration Meeting</a:t>
            </a:r>
          </a:p>
          <a:p>
            <a:r>
              <a:rPr lang="en-US" dirty="0" smtClean="0"/>
              <a:t>June 14, 2013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01E4-1824-44EC-B333-E72CCDA87407}" type="slidenum">
              <a:rPr lang="en-US" smtClean="0"/>
              <a:t>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" y="4114800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Most of the slides contained herein were shamelessly stolen from presentations made at the SBS Collaboration Meeting June 4-5, 2013†</a:t>
            </a:r>
          </a:p>
          <a:p>
            <a:r>
              <a:rPr lang="en-US" sz="1400" dirty="0"/>
              <a:t>See: </a:t>
            </a:r>
            <a:r>
              <a:rPr lang="en-US" sz="1400" dirty="0">
                <a:hlinkClick r:id="rId2"/>
              </a:rPr>
              <a:t>http://hallaweb.jlab.org/12GeV/SuperBigBite/meetings/Collab-meeting-6-13/working.htm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762000" y="5486400"/>
            <a:ext cx="76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† Thanks to: </a:t>
            </a:r>
            <a:r>
              <a:rPr lang="en-US" dirty="0" smtClean="0">
                <a:solidFill>
                  <a:srgbClr val="FFFF00"/>
                </a:solidFill>
              </a:rPr>
              <a:t>Robin Wines, </a:t>
            </a:r>
            <a:r>
              <a:rPr lang="en-US" dirty="0" err="1" smtClean="0">
                <a:solidFill>
                  <a:srgbClr val="FFFF00"/>
                </a:solidFill>
              </a:rPr>
              <a:t>Nilanga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Liyanage</a:t>
            </a:r>
            <a:r>
              <a:rPr lang="en-US" dirty="0" smtClean="0">
                <a:solidFill>
                  <a:srgbClr val="FFFF00"/>
                </a:solidFill>
              </a:rPr>
              <a:t>, Kondo </a:t>
            </a:r>
            <a:r>
              <a:rPr lang="en-US" dirty="0" err="1" smtClean="0">
                <a:solidFill>
                  <a:srgbClr val="FFFF00"/>
                </a:solidFill>
              </a:rPr>
              <a:t>Gnanvo</a:t>
            </a:r>
            <a:r>
              <a:rPr lang="en-US" dirty="0" smtClean="0">
                <a:solidFill>
                  <a:srgbClr val="FFFF00"/>
                </a:solidFill>
              </a:rPr>
              <a:t>, Christian Weiss</a:t>
            </a:r>
            <a:r>
              <a:rPr lang="en-US" dirty="0">
                <a:solidFill>
                  <a:srgbClr val="FFFF00"/>
                </a:solidFill>
              </a:rPr>
              <a:t>, Andrew </a:t>
            </a:r>
            <a:r>
              <a:rPr lang="en-US" dirty="0" smtClean="0">
                <a:solidFill>
                  <a:srgbClr val="FFFF00"/>
                </a:solidFill>
              </a:rPr>
              <a:t>Puckett,  </a:t>
            </a:r>
            <a:r>
              <a:rPr lang="en-US" dirty="0" err="1" smtClean="0">
                <a:solidFill>
                  <a:srgbClr val="FFFF00"/>
                </a:solidFill>
              </a:rPr>
              <a:t>Vahe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Mamyan</a:t>
            </a:r>
            <a:r>
              <a:rPr lang="en-US" dirty="0" smtClean="0">
                <a:solidFill>
                  <a:srgbClr val="FFFF00"/>
                </a:solidFill>
              </a:rPr>
              <a:t>, Gregg Franklin,  Mark Jones, Sam </a:t>
            </a:r>
            <a:r>
              <a:rPr lang="en-US" dirty="0" err="1" smtClean="0">
                <a:solidFill>
                  <a:srgbClr val="FFFF00"/>
                </a:solidFill>
              </a:rPr>
              <a:t>Danagoulian</a:t>
            </a:r>
            <a:r>
              <a:rPr lang="en-US" dirty="0" smtClean="0">
                <a:solidFill>
                  <a:srgbClr val="FFFF00"/>
                </a:solidFill>
              </a:rPr>
              <a:t>,  Gordon Cates</a:t>
            </a:r>
            <a:r>
              <a:rPr lang="en-US" dirty="0">
                <a:solidFill>
                  <a:srgbClr val="FFFF00"/>
                </a:solidFill>
              </a:rPr>
              <a:t>, </a:t>
            </a:r>
            <a:r>
              <a:rPr lang="en-US" dirty="0" smtClean="0">
                <a:solidFill>
                  <a:srgbClr val="FFFF00"/>
                </a:solidFill>
              </a:rPr>
              <a:t>Guido </a:t>
            </a:r>
            <a:r>
              <a:rPr lang="en-US" dirty="0" err="1" smtClean="0">
                <a:solidFill>
                  <a:srgbClr val="FFFF00"/>
                </a:solidFill>
              </a:rPr>
              <a:t>Urciuoli</a:t>
            </a:r>
            <a:r>
              <a:rPr lang="en-US" dirty="0" smtClean="0">
                <a:solidFill>
                  <a:srgbClr val="FFFF00"/>
                </a:solidFill>
              </a:rPr>
              <a:t>, </a:t>
            </a:r>
            <a:r>
              <a:rPr lang="en-US" dirty="0" err="1" smtClean="0">
                <a:solidFill>
                  <a:srgbClr val="FFFF00"/>
                </a:solidFill>
              </a:rPr>
              <a:t>Evaristo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Cisbani</a:t>
            </a:r>
            <a:r>
              <a:rPr lang="en-US" dirty="0" smtClean="0">
                <a:solidFill>
                  <a:srgbClr val="FFFF00"/>
                </a:solidFill>
              </a:rPr>
              <a:t>, Paolo </a:t>
            </a:r>
            <a:r>
              <a:rPr lang="en-US" dirty="0" err="1" smtClean="0">
                <a:solidFill>
                  <a:srgbClr val="FFFF00"/>
                </a:solidFill>
              </a:rPr>
              <a:t>Musico</a:t>
            </a:r>
            <a:r>
              <a:rPr lang="en-US" dirty="0" smtClean="0">
                <a:solidFill>
                  <a:srgbClr val="FFFF00"/>
                </a:solidFill>
              </a:rPr>
              <a:t>, et al.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63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Field Clamps</a:t>
            </a: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804227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Box 3"/>
          <p:cNvSpPr txBox="1">
            <a:spLocks noChangeArrowheads="1"/>
          </p:cNvSpPr>
          <p:nvPr/>
        </p:nvSpPr>
        <p:spPr bwMode="auto">
          <a:xfrm>
            <a:off x="381000" y="4495800"/>
            <a:ext cx="3048000" cy="12001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Continue analysis and design iterations for field clamp shapes to allow all configurations</a:t>
            </a:r>
          </a:p>
        </p:txBody>
      </p:sp>
    </p:spTree>
    <p:extLst>
      <p:ext uri="{BB962C8B-B14F-4D97-AF65-F5344CB8AC3E}">
        <p14:creationId xmlns:p14="http://schemas.microsoft.com/office/powerpoint/2010/main" val="172063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Summary SBS Basic</a:t>
            </a:r>
          </a:p>
        </p:txBody>
      </p:sp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381000" y="1143000"/>
            <a:ext cx="8153400" cy="504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 dirty="0"/>
              <a:t>-</a:t>
            </a:r>
            <a:r>
              <a:rPr lang="en-US" sz="1600" b="1" dirty="0"/>
              <a:t>Continue yoke modification drawings.30%  September 2013</a:t>
            </a:r>
          </a:p>
          <a:p>
            <a:r>
              <a:rPr lang="en-US" sz="1600" b="1" dirty="0"/>
              <a:t/>
            </a:r>
            <a:br>
              <a:rPr lang="en-US" sz="1600" b="1" dirty="0"/>
            </a:br>
            <a:r>
              <a:rPr lang="en-US" sz="1600" b="1" dirty="0"/>
              <a:t>-Continuing design work on magnet counter weight support to incorporate movement of support to relocate magnet as </a:t>
            </a:r>
            <a:r>
              <a:rPr lang="en-US" sz="1600" b="1" dirty="0" smtClean="0"/>
              <a:t>needed.</a:t>
            </a:r>
            <a:r>
              <a:rPr lang="en-US" sz="1600" b="1" dirty="0"/>
              <a:t> </a:t>
            </a:r>
            <a:r>
              <a:rPr lang="en-US" sz="1600" b="1" dirty="0" smtClean="0"/>
              <a:t>Working </a:t>
            </a:r>
            <a:r>
              <a:rPr lang="en-US" sz="1600" b="1" dirty="0"/>
              <a:t>on design details of </a:t>
            </a:r>
            <a:r>
              <a:rPr lang="en-US" sz="1600" b="1" dirty="0" err="1"/>
              <a:t>rollers,jack</a:t>
            </a:r>
            <a:r>
              <a:rPr lang="en-US" sz="1600" b="1" dirty="0"/>
              <a:t> </a:t>
            </a:r>
            <a:r>
              <a:rPr lang="en-US" sz="1600" b="1" dirty="0" err="1"/>
              <a:t>mounts,magnet</a:t>
            </a:r>
            <a:r>
              <a:rPr lang="en-US" sz="1600" b="1" dirty="0"/>
              <a:t> </a:t>
            </a:r>
            <a:r>
              <a:rPr lang="en-US" sz="1600" b="1" dirty="0" err="1"/>
              <a:t>bracket,and</a:t>
            </a:r>
            <a:r>
              <a:rPr lang="en-US" sz="1600" b="1" dirty="0"/>
              <a:t> floor plates.65% April 2014</a:t>
            </a:r>
          </a:p>
          <a:p>
            <a:r>
              <a:rPr lang="en-US" sz="1600" b="1" dirty="0"/>
              <a:t/>
            </a:r>
            <a:br>
              <a:rPr lang="en-US" sz="1600" b="1" dirty="0"/>
            </a:br>
            <a:r>
              <a:rPr lang="en-US" sz="1600" b="1" dirty="0"/>
              <a:t>-Continue detail drawings of new coils.25% January 2014 </a:t>
            </a:r>
          </a:p>
          <a:p>
            <a:r>
              <a:rPr lang="en-US" sz="1600" b="1" dirty="0"/>
              <a:t/>
            </a:r>
            <a:br>
              <a:rPr lang="en-US" sz="1600" b="1" dirty="0"/>
            </a:br>
            <a:r>
              <a:rPr lang="en-US" sz="1600" b="1" dirty="0"/>
              <a:t>-power supply specification completed, in procurement for sole source processing.75% August 2013 (delivery December 2013)</a:t>
            </a:r>
            <a:br>
              <a:rPr lang="en-US" sz="1600" b="1" dirty="0"/>
            </a:br>
            <a:r>
              <a:rPr lang="en-US" sz="1600" b="1" dirty="0"/>
              <a:t> </a:t>
            </a:r>
            <a:br>
              <a:rPr lang="en-US" sz="1600" b="1" dirty="0"/>
            </a:br>
            <a:r>
              <a:rPr lang="en-US" sz="1600" b="1" dirty="0"/>
              <a:t>-Layout and design of shielded </a:t>
            </a:r>
            <a:r>
              <a:rPr lang="en-US" sz="1600" b="1" dirty="0" err="1"/>
              <a:t>beampipe</a:t>
            </a:r>
            <a:r>
              <a:rPr lang="en-US" sz="1600" b="1" dirty="0"/>
              <a:t> and vacuum snout. 20% April 2014</a:t>
            </a:r>
            <a:br>
              <a:rPr lang="en-US" sz="1600" b="1" dirty="0"/>
            </a:br>
            <a:r>
              <a:rPr lang="en-US" sz="1600" b="1" dirty="0"/>
              <a:t/>
            </a:r>
            <a:br>
              <a:rPr lang="en-US" sz="1600" b="1" dirty="0"/>
            </a:br>
            <a:r>
              <a:rPr lang="en-US" sz="1600" b="1" dirty="0"/>
              <a:t>- Defining field clamps and design of clamp supports.15% September 2013</a:t>
            </a:r>
            <a:br>
              <a:rPr lang="en-US" sz="1600" b="1" dirty="0"/>
            </a:br>
            <a:r>
              <a:rPr lang="en-US" sz="1600" b="1" dirty="0"/>
              <a:t/>
            </a:r>
            <a:br>
              <a:rPr lang="en-US" sz="1600" b="1" dirty="0"/>
            </a:br>
            <a:r>
              <a:rPr lang="en-US" sz="1600" b="1" dirty="0"/>
              <a:t>-Designing detector supports. 20% July 2013</a:t>
            </a:r>
            <a:br>
              <a:rPr lang="en-US" sz="1600" b="1" dirty="0"/>
            </a:br>
            <a:r>
              <a:rPr lang="en-US" sz="1600" b="1" dirty="0"/>
              <a:t> </a:t>
            </a:r>
            <a:br>
              <a:rPr lang="en-US" sz="1600" b="1" dirty="0"/>
            </a:br>
            <a:r>
              <a:rPr lang="en-US" sz="1600" b="1" dirty="0"/>
              <a:t>-BNL continues surveying the yoke and support material for transporting. </a:t>
            </a:r>
            <a:r>
              <a:rPr lang="en-US" sz="1600" b="1" dirty="0" err="1"/>
              <a:t>Jlab</a:t>
            </a:r>
            <a:r>
              <a:rPr lang="en-US" sz="1600" b="1" dirty="0"/>
              <a:t> submit request for shipping, rigging and storage. Mid-June delivery.</a:t>
            </a:r>
            <a:br>
              <a:rPr lang="en-US" sz="1600" b="1" dirty="0"/>
            </a:b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87768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GEM’s at </a:t>
            </a:r>
            <a:r>
              <a:rPr lang="en-US" dirty="0" err="1" smtClean="0">
                <a:solidFill>
                  <a:srgbClr val="FFFF00"/>
                </a:solidFill>
              </a:rPr>
              <a:t>UVa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01E4-1824-44EC-B333-E72CCDA87407}" type="slidenum">
              <a:rPr lang="en-US" smtClean="0"/>
              <a:t>12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1" y="1073289"/>
            <a:ext cx="914399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200000"/>
              </a:lnSpc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Design for the SBS Back tracker GEM chamber, successfully built the first prototype.</a:t>
            </a:r>
          </a:p>
          <a:p>
            <a:pPr marL="285750" indent="-285750" algn="just">
              <a:lnSpc>
                <a:spcPct val="200000"/>
              </a:lnSpc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Preliminary test in the lab shows expected performances were satisfied.</a:t>
            </a:r>
          </a:p>
          <a:p>
            <a:pPr marL="285750" indent="-285750" algn="just">
              <a:lnSpc>
                <a:spcPct val="200000"/>
              </a:lnSpc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 few small modification are being implemented to further improved assembly of the chambers and performances.</a:t>
            </a:r>
          </a:p>
          <a:p>
            <a:pPr marL="285750" indent="-285750" algn="just">
              <a:lnSpc>
                <a:spcPct val="200000"/>
              </a:lnSpc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Plan to build 3 to 4 more prototypes in the coming month to finalize the design and conclude the R&amp;D phase.</a:t>
            </a:r>
          </a:p>
          <a:p>
            <a:pPr marL="285750" indent="-285750" algn="just">
              <a:lnSpc>
                <a:spcPct val="200000"/>
              </a:lnSpc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Acquisition of a medium size SRS electronics, upgrade our capability to 10K channels.</a:t>
            </a:r>
          </a:p>
          <a:p>
            <a:pPr marL="285750" indent="-285750" algn="just">
              <a:lnSpc>
                <a:spcPct val="200000"/>
              </a:lnSpc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Acquisition of new version of the APV25-MPD electronics, will start the test soon. </a:t>
            </a:r>
          </a:p>
          <a:p>
            <a:pPr marL="285750" indent="-285750" algn="just">
              <a:lnSpc>
                <a:spcPct val="200000"/>
              </a:lnSpc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Test beam at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FermiLab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ctober 2013 to test SBS Back tracker prototype and rate capabilities of the APV25 electronics </a:t>
            </a:r>
          </a:p>
        </p:txBody>
      </p:sp>
    </p:spTree>
    <p:extLst>
      <p:ext uri="{BB962C8B-B14F-4D97-AF65-F5344CB8AC3E}">
        <p14:creationId xmlns:p14="http://schemas.microsoft.com/office/powerpoint/2010/main" val="14929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6200" y="4774666"/>
            <a:ext cx="6459262" cy="1930934"/>
            <a:chOff x="-208927" y="1682543"/>
            <a:chExt cx="9522567" cy="3962399"/>
          </a:xfrm>
        </p:grpSpPr>
        <p:grpSp>
          <p:nvGrpSpPr>
            <p:cNvPr id="18" name="Group 17"/>
            <p:cNvGrpSpPr/>
            <p:nvPr/>
          </p:nvGrpSpPr>
          <p:grpSpPr>
            <a:xfrm>
              <a:off x="-208927" y="1682543"/>
              <a:ext cx="9522567" cy="3962399"/>
              <a:chOff x="-208927" y="2543849"/>
              <a:chExt cx="9522567" cy="2625276"/>
            </a:xfrm>
          </p:grpSpPr>
          <p:grpSp>
            <p:nvGrpSpPr>
              <p:cNvPr id="37" name="Group 36"/>
              <p:cNvGrpSpPr/>
              <p:nvPr/>
            </p:nvGrpSpPr>
            <p:grpSpPr>
              <a:xfrm>
                <a:off x="-208927" y="2543849"/>
                <a:ext cx="9522567" cy="2625276"/>
                <a:chOff x="-147223" y="2543849"/>
                <a:chExt cx="9522567" cy="2625276"/>
              </a:xfrm>
            </p:grpSpPr>
            <p:grpSp>
              <p:nvGrpSpPr>
                <p:cNvPr id="45" name="Group 44"/>
                <p:cNvGrpSpPr>
                  <a:grpSpLocks noChangeAspect="1"/>
                </p:cNvGrpSpPr>
                <p:nvPr/>
              </p:nvGrpSpPr>
              <p:grpSpPr>
                <a:xfrm>
                  <a:off x="1499012" y="2543849"/>
                  <a:ext cx="6578188" cy="2625276"/>
                  <a:chOff x="2333" y="3000368"/>
                  <a:chExt cx="9144000" cy="2280405"/>
                </a:xfrm>
              </p:grpSpPr>
              <p:grpSp>
                <p:nvGrpSpPr>
                  <p:cNvPr id="55" name="Group 54"/>
                  <p:cNvGrpSpPr/>
                  <p:nvPr/>
                </p:nvGrpSpPr>
                <p:grpSpPr>
                  <a:xfrm>
                    <a:off x="2333" y="3371069"/>
                    <a:ext cx="9144000" cy="1235672"/>
                    <a:chOff x="1139536" y="3692215"/>
                    <a:chExt cx="6785263" cy="914400"/>
                  </a:xfrm>
                </p:grpSpPr>
                <p:cxnSp>
                  <p:nvCxnSpPr>
                    <p:cNvPr id="78" name="Straight Connector 77"/>
                    <p:cNvCxnSpPr/>
                    <p:nvPr/>
                  </p:nvCxnSpPr>
                  <p:spPr>
                    <a:xfrm>
                      <a:off x="1139536" y="4240855"/>
                      <a:ext cx="6785263" cy="0"/>
                    </a:xfrm>
                    <a:prstGeom prst="line">
                      <a:avLst/>
                    </a:prstGeom>
                    <a:ln w="12700">
                      <a:solidFill>
                        <a:srgbClr val="FF0000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9" name="Straight Connector 78"/>
                    <p:cNvCxnSpPr/>
                    <p:nvPr/>
                  </p:nvCxnSpPr>
                  <p:spPr>
                    <a:xfrm>
                      <a:off x="1139536" y="3966535"/>
                      <a:ext cx="6785263" cy="0"/>
                    </a:xfrm>
                    <a:prstGeom prst="line">
                      <a:avLst/>
                    </a:prstGeom>
                    <a:ln w="22225">
                      <a:solidFill>
                        <a:schemeClr val="tx1"/>
                      </a:solidFill>
                      <a:prstDash val="sys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0" name="Straight Connector 79"/>
                    <p:cNvCxnSpPr/>
                    <p:nvPr/>
                  </p:nvCxnSpPr>
                  <p:spPr>
                    <a:xfrm>
                      <a:off x="1139536" y="4606615"/>
                      <a:ext cx="6785263" cy="0"/>
                    </a:xfrm>
                    <a:prstGeom prst="line">
                      <a:avLst/>
                    </a:prstGeom>
                    <a:ln w="12700">
                      <a:solidFill>
                        <a:srgbClr val="FF0000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1" name="Straight Connector 80"/>
                    <p:cNvCxnSpPr/>
                    <p:nvPr/>
                  </p:nvCxnSpPr>
                  <p:spPr>
                    <a:xfrm>
                      <a:off x="1139536" y="4423735"/>
                      <a:ext cx="6785263" cy="0"/>
                    </a:xfrm>
                    <a:prstGeom prst="line">
                      <a:avLst/>
                    </a:prstGeom>
                    <a:ln w="12700">
                      <a:solidFill>
                        <a:srgbClr val="FF0000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2" name="Straight Connector 81"/>
                    <p:cNvCxnSpPr/>
                    <p:nvPr/>
                  </p:nvCxnSpPr>
                  <p:spPr>
                    <a:xfrm>
                      <a:off x="1139536" y="3692215"/>
                      <a:ext cx="6785263" cy="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56" name="Rectangle 55"/>
                  <p:cNvSpPr/>
                  <p:nvPr/>
                </p:nvSpPr>
                <p:spPr>
                  <a:xfrm>
                    <a:off x="4666" y="4853876"/>
                    <a:ext cx="9139333" cy="426897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57" name="Group 56"/>
                  <p:cNvGrpSpPr/>
                  <p:nvPr/>
                </p:nvGrpSpPr>
                <p:grpSpPr>
                  <a:xfrm>
                    <a:off x="329399" y="3000368"/>
                    <a:ext cx="8489856" cy="1853508"/>
                    <a:chOff x="1451598" y="3417895"/>
                    <a:chExt cx="6299858" cy="1371600"/>
                  </a:xfrm>
                </p:grpSpPr>
                <p:grpSp>
                  <p:nvGrpSpPr>
                    <p:cNvPr id="64" name="Group 63"/>
                    <p:cNvGrpSpPr/>
                    <p:nvPr/>
                  </p:nvGrpSpPr>
                  <p:grpSpPr>
                    <a:xfrm>
                      <a:off x="7163811" y="3417895"/>
                      <a:ext cx="587645" cy="1371600"/>
                      <a:chOff x="7172345" y="3417895"/>
                      <a:chExt cx="274320" cy="1371600"/>
                    </a:xfrm>
                  </p:grpSpPr>
                  <p:sp>
                    <p:nvSpPr>
                      <p:cNvPr id="72" name="Rectangle 71"/>
                      <p:cNvSpPr/>
                      <p:nvPr/>
                    </p:nvSpPr>
                    <p:spPr>
                      <a:xfrm>
                        <a:off x="7172345" y="4240855"/>
                        <a:ext cx="274320" cy="182880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73" name="Rectangle 72"/>
                      <p:cNvSpPr/>
                      <p:nvPr/>
                    </p:nvSpPr>
                    <p:spPr>
                      <a:xfrm>
                        <a:off x="7172345" y="3966535"/>
                        <a:ext cx="274320" cy="274320"/>
                      </a:xfrm>
                      <a:prstGeom prst="rect">
                        <a:avLst/>
                      </a:prstGeom>
                      <a:solidFill>
                        <a:srgbClr val="C00000"/>
                      </a:solidFill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74" name="Rectangle 73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7172801" y="3417895"/>
                        <a:ext cx="273864" cy="274320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75" name="Rectangle 74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7172801" y="3692215"/>
                        <a:ext cx="273864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76" name="Rectangle 75"/>
                      <p:cNvSpPr/>
                      <p:nvPr/>
                    </p:nvSpPr>
                    <p:spPr>
                      <a:xfrm>
                        <a:off x="7172345" y="4423735"/>
                        <a:ext cx="274320" cy="182880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77" name="Rectangle 76"/>
                      <p:cNvSpPr/>
                      <p:nvPr/>
                    </p:nvSpPr>
                    <p:spPr>
                      <a:xfrm>
                        <a:off x="7172345" y="4606615"/>
                        <a:ext cx="274320" cy="182880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 w="6350">
                        <a:solidFill>
                          <a:srgbClr val="0000FF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65" name="Group 64"/>
                    <p:cNvGrpSpPr/>
                    <p:nvPr/>
                  </p:nvGrpSpPr>
                  <p:grpSpPr>
                    <a:xfrm>
                      <a:off x="1451598" y="3417895"/>
                      <a:ext cx="588665" cy="1371600"/>
                      <a:chOff x="7171869" y="3417895"/>
                      <a:chExt cx="274796" cy="1371600"/>
                    </a:xfrm>
                  </p:grpSpPr>
                  <p:sp>
                    <p:nvSpPr>
                      <p:cNvPr id="66" name="Rectangle 65"/>
                      <p:cNvSpPr/>
                      <p:nvPr/>
                    </p:nvSpPr>
                    <p:spPr>
                      <a:xfrm>
                        <a:off x="7172325" y="4240855"/>
                        <a:ext cx="274320" cy="182880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67" name="Rectangle 66"/>
                      <p:cNvSpPr/>
                      <p:nvPr/>
                    </p:nvSpPr>
                    <p:spPr>
                      <a:xfrm>
                        <a:off x="7171869" y="3966535"/>
                        <a:ext cx="274320" cy="274320"/>
                      </a:xfrm>
                      <a:prstGeom prst="rect">
                        <a:avLst/>
                      </a:prstGeom>
                      <a:solidFill>
                        <a:srgbClr val="C00000"/>
                      </a:solidFill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68" name="Rectangle 67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7172801" y="3417895"/>
                        <a:ext cx="273864" cy="274320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69" name="Rectangle 68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7172781" y="3692215"/>
                        <a:ext cx="273864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70" name="Rectangle 69"/>
                      <p:cNvSpPr/>
                      <p:nvPr/>
                    </p:nvSpPr>
                    <p:spPr>
                      <a:xfrm>
                        <a:off x="7172325" y="4423735"/>
                        <a:ext cx="274320" cy="182880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71" name="Rectangle 70"/>
                      <p:cNvSpPr/>
                      <p:nvPr/>
                    </p:nvSpPr>
                    <p:spPr>
                      <a:xfrm>
                        <a:off x="7171869" y="4606615"/>
                        <a:ext cx="274320" cy="182880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 w="6350">
                        <a:solidFill>
                          <a:srgbClr val="0000FF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58" name="Group 57"/>
                  <p:cNvGrpSpPr/>
                  <p:nvPr/>
                </p:nvGrpSpPr>
                <p:grpSpPr>
                  <a:xfrm flipH="1">
                    <a:off x="891407" y="3000368"/>
                    <a:ext cx="275980" cy="1821097"/>
                    <a:chOff x="1675447" y="2066605"/>
                    <a:chExt cx="204790" cy="1100209"/>
                  </a:xfrm>
                  <a:solidFill>
                    <a:schemeClr val="bg1"/>
                  </a:solidFill>
                </p:grpSpPr>
                <p:sp>
                  <p:nvSpPr>
                    <p:cNvPr id="62" name="Rectangle 61"/>
                    <p:cNvSpPr/>
                    <p:nvPr/>
                  </p:nvSpPr>
                  <p:spPr>
                    <a:xfrm>
                      <a:off x="1833079" y="2066605"/>
                      <a:ext cx="47158" cy="1100209"/>
                    </a:xfrm>
                    <a:prstGeom prst="rect">
                      <a:avLst/>
                    </a:prstGeom>
                    <a:grpFill/>
                    <a:ln w="2540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3" name="Rectangle 62"/>
                    <p:cNvSpPr/>
                    <p:nvPr/>
                  </p:nvSpPr>
                  <p:spPr>
                    <a:xfrm>
                      <a:off x="1675447" y="3121094"/>
                      <a:ext cx="152400" cy="45720"/>
                    </a:xfrm>
                    <a:prstGeom prst="rect">
                      <a:avLst/>
                    </a:prstGeom>
                    <a:grpFill/>
                    <a:ln w="2540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9" name="Group 58"/>
                  <p:cNvGrpSpPr/>
                  <p:nvPr/>
                </p:nvGrpSpPr>
                <p:grpSpPr>
                  <a:xfrm>
                    <a:off x="8016877" y="3000369"/>
                    <a:ext cx="254175" cy="1821094"/>
                    <a:chOff x="7172325" y="3482184"/>
                    <a:chExt cx="188610" cy="1087256"/>
                  </a:xfrm>
                  <a:solidFill>
                    <a:schemeClr val="bg1"/>
                  </a:solidFill>
                </p:grpSpPr>
                <p:sp>
                  <p:nvSpPr>
                    <p:cNvPr id="60" name="Rectangle 59"/>
                    <p:cNvSpPr/>
                    <p:nvPr/>
                  </p:nvSpPr>
                  <p:spPr>
                    <a:xfrm>
                      <a:off x="7172325" y="3846195"/>
                      <a:ext cx="152400" cy="45720"/>
                    </a:xfrm>
                    <a:prstGeom prst="rect">
                      <a:avLst/>
                    </a:prstGeom>
                    <a:grpFill/>
                    <a:ln w="2540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1" name="Rectangle 60"/>
                    <p:cNvSpPr/>
                    <p:nvPr/>
                  </p:nvSpPr>
                  <p:spPr>
                    <a:xfrm>
                      <a:off x="7309272" y="3482184"/>
                      <a:ext cx="51663" cy="1087256"/>
                    </a:xfrm>
                    <a:prstGeom prst="rect">
                      <a:avLst/>
                    </a:prstGeom>
                    <a:grpFill/>
                    <a:ln w="2540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46" name="TextBox 45"/>
                <p:cNvSpPr txBox="1"/>
                <p:nvPr/>
              </p:nvSpPr>
              <p:spPr>
                <a:xfrm>
                  <a:off x="-126834" y="2637886"/>
                  <a:ext cx="1375872" cy="60519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>
                      <a:latin typeface="Times New Roman" pitchFamily="18" charset="0"/>
                      <a:cs typeface="Times New Roman" pitchFamily="18" charset="0"/>
                    </a:rPr>
                    <a:t>Entrance </a:t>
                  </a:r>
                </a:p>
                <a:p>
                  <a:r>
                    <a:rPr lang="en-US" sz="1200" dirty="0" smtClean="0">
                      <a:latin typeface="Times New Roman" pitchFamily="18" charset="0"/>
                      <a:cs typeface="Times New Roman" pitchFamily="18" charset="0"/>
                    </a:rPr>
                    <a:t>window foil</a:t>
                  </a:r>
                  <a:endParaRPr lang="en-US" sz="12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>
                  <a:off x="-147222" y="3243077"/>
                  <a:ext cx="1631738" cy="3631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>
                      <a:latin typeface="Times New Roman" pitchFamily="18" charset="0"/>
                      <a:cs typeface="Times New Roman" pitchFamily="18" charset="0"/>
                    </a:rPr>
                    <a:t>Drift foil</a:t>
                  </a:r>
                  <a:endParaRPr lang="en-US" sz="12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>
                  <a:off x="8138904" y="3892059"/>
                  <a:ext cx="1236440" cy="36311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>
                      <a:latin typeface="Times New Roman" pitchFamily="18" charset="0"/>
                      <a:cs typeface="Times New Roman" pitchFamily="18" charset="0"/>
                    </a:rPr>
                    <a:t>GEM foils</a:t>
                  </a:r>
                  <a:endParaRPr lang="en-US" sz="12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9" name="Right Brace 48"/>
                <p:cNvSpPr/>
                <p:nvPr/>
              </p:nvSpPr>
              <p:spPr>
                <a:xfrm>
                  <a:off x="8001000" y="3733800"/>
                  <a:ext cx="152259" cy="682105"/>
                </a:xfrm>
                <a:prstGeom prst="rightBrace">
                  <a:avLst>
                    <a:gd name="adj1" fmla="val 42434"/>
                    <a:gd name="adj2" fmla="val 49665"/>
                  </a:avLst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-147223" y="4366136"/>
                  <a:ext cx="1527118" cy="37660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err="1" smtClean="0">
                      <a:latin typeface="Times New Roman" pitchFamily="18" charset="0"/>
                      <a:cs typeface="Times New Roman" pitchFamily="18" charset="0"/>
                    </a:rPr>
                    <a:t>Frame_GEM</a:t>
                  </a:r>
                  <a:r>
                    <a:rPr lang="en-US" sz="1200" dirty="0" smtClean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</a:p>
              </p:txBody>
            </p:sp>
            <p:sp>
              <p:nvSpPr>
                <p:cNvPr id="51" name="TextBox 50"/>
                <p:cNvSpPr txBox="1"/>
                <p:nvPr/>
              </p:nvSpPr>
              <p:spPr>
                <a:xfrm>
                  <a:off x="-132727" y="3913912"/>
                  <a:ext cx="1470401" cy="36311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err="1" smtClean="0">
                      <a:latin typeface="Times New Roman" pitchFamily="18" charset="0"/>
                      <a:cs typeface="Times New Roman" pitchFamily="18" charset="0"/>
                    </a:rPr>
                    <a:t>Frame_GEM</a:t>
                  </a:r>
                  <a:endParaRPr lang="en-US" sz="1200" dirty="0" smtClean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cxnSp>
              <p:nvCxnSpPr>
                <p:cNvPr id="52" name="Straight Arrow Connector 51"/>
                <p:cNvCxnSpPr>
                  <a:stCxn id="51" idx="3"/>
                  <a:endCxn id="66" idx="1"/>
                </p:cNvCxnSpPr>
                <p:nvPr/>
              </p:nvCxnSpPr>
              <p:spPr>
                <a:xfrm flipV="1">
                  <a:off x="1337674" y="3966395"/>
                  <a:ext cx="397576" cy="129075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Arrow Connector 52"/>
                <p:cNvCxnSpPr>
                  <a:stCxn id="51" idx="3"/>
                  <a:endCxn id="70" idx="1"/>
                </p:cNvCxnSpPr>
                <p:nvPr/>
              </p:nvCxnSpPr>
              <p:spPr>
                <a:xfrm>
                  <a:off x="1337674" y="4095471"/>
                  <a:ext cx="397576" cy="155433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Arrow Connector 53"/>
                <p:cNvCxnSpPr>
                  <a:stCxn id="50" idx="3"/>
                  <a:endCxn id="71" idx="1"/>
                </p:cNvCxnSpPr>
                <p:nvPr/>
              </p:nvCxnSpPr>
              <p:spPr>
                <a:xfrm flipV="1">
                  <a:off x="1379895" y="4535414"/>
                  <a:ext cx="354408" cy="19025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8" name="Rectangle 37"/>
              <p:cNvSpPr/>
              <p:nvPr/>
            </p:nvSpPr>
            <p:spPr>
              <a:xfrm>
                <a:off x="2242310" y="4677667"/>
                <a:ext cx="4960672" cy="491458"/>
              </a:xfrm>
              <a:prstGeom prst="rect">
                <a:avLst/>
              </a:prstGeom>
              <a:pattFill prst="pct20">
                <a:fgClr>
                  <a:srgbClr val="FFC000"/>
                </a:fgClr>
                <a:bgClr>
                  <a:schemeClr val="bg1"/>
                </a:bgClr>
              </a:patt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cxnSp>
            <p:nvCxnSpPr>
              <p:cNvPr id="39" name="Straight Connector 38"/>
              <p:cNvCxnSpPr/>
              <p:nvPr/>
            </p:nvCxnSpPr>
            <p:spPr>
              <a:xfrm>
                <a:off x="1422812" y="4677667"/>
                <a:ext cx="6578188" cy="0"/>
              </a:xfrm>
              <a:prstGeom prst="line">
                <a:avLst/>
              </a:prstGeom>
              <a:ln w="34925">
                <a:solidFill>
                  <a:schemeClr val="accent6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39"/>
              <p:cNvSpPr txBox="1"/>
              <p:nvPr/>
            </p:nvSpPr>
            <p:spPr>
              <a:xfrm>
                <a:off x="8102115" y="4368224"/>
                <a:ext cx="1087557" cy="6051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Times New Roman" pitchFamily="18" charset="0"/>
                    <a:cs typeface="Times New Roman" pitchFamily="18" charset="0"/>
                  </a:rPr>
                  <a:t>Readout </a:t>
                </a:r>
              </a:p>
              <a:p>
                <a:r>
                  <a:rPr lang="en-US" sz="1200" dirty="0" smtClean="0">
                    <a:latin typeface="Times New Roman" pitchFamily="18" charset="0"/>
                    <a:cs typeface="Times New Roman" pitchFamily="18" charset="0"/>
                  </a:rPr>
                  <a:t>board</a:t>
                </a:r>
                <a:endParaRPr lang="en-US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3782202" y="4783723"/>
                <a:ext cx="185659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Times New Roman" pitchFamily="18" charset="0"/>
                    <a:cs typeface="Times New Roman" pitchFamily="18" charset="0"/>
                  </a:rPr>
                  <a:t>Honeycomb support</a:t>
                </a:r>
                <a:endParaRPr 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3478755" y="3411173"/>
                <a:ext cx="45719" cy="399171"/>
              </a:xfrm>
              <a:prstGeom prst="rect">
                <a:avLst/>
              </a:prstGeom>
              <a:solidFill>
                <a:srgbClr val="C00000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4704925" y="3411173"/>
                <a:ext cx="45719" cy="399171"/>
              </a:xfrm>
              <a:prstGeom prst="rect">
                <a:avLst/>
              </a:prstGeom>
              <a:solidFill>
                <a:srgbClr val="C00000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5931095" y="3411173"/>
                <a:ext cx="45719" cy="399171"/>
              </a:xfrm>
              <a:prstGeom prst="rect">
                <a:avLst/>
              </a:prstGeom>
              <a:solidFill>
                <a:srgbClr val="C00000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3478755" y="3642276"/>
              <a:ext cx="51915" cy="374712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704925" y="3642276"/>
              <a:ext cx="51915" cy="374712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931095" y="3642276"/>
              <a:ext cx="51915" cy="374712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472559" y="4074051"/>
              <a:ext cx="51915" cy="374712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698729" y="4074051"/>
              <a:ext cx="51915" cy="374712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924899" y="4074051"/>
              <a:ext cx="51915" cy="374712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472559" y="4501108"/>
              <a:ext cx="51915" cy="374712"/>
            </a:xfrm>
            <a:prstGeom prst="rect">
              <a:avLst/>
            </a:prstGeom>
            <a:solidFill>
              <a:srgbClr val="0000FF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698729" y="4501108"/>
              <a:ext cx="51915" cy="374712"/>
            </a:xfrm>
            <a:prstGeom prst="rect">
              <a:avLst/>
            </a:prstGeom>
            <a:solidFill>
              <a:srgbClr val="0000FF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924899" y="4501108"/>
              <a:ext cx="51915" cy="374712"/>
            </a:xfrm>
            <a:prstGeom prst="rect">
              <a:avLst/>
            </a:prstGeom>
            <a:solidFill>
              <a:srgbClr val="0000FF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 flipH="1">
              <a:off x="2094561" y="4294171"/>
              <a:ext cx="147749" cy="13149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 flipH="1">
              <a:off x="2094561" y="3874417"/>
              <a:ext cx="147749" cy="13149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 flipH="1">
              <a:off x="2094561" y="3455194"/>
              <a:ext cx="147749" cy="13149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 flipH="1" flipV="1">
              <a:off x="2127698" y="2749926"/>
              <a:ext cx="119816" cy="12508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 flipH="1">
              <a:off x="7187978" y="4294171"/>
              <a:ext cx="147749" cy="13149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 flipH="1">
              <a:off x="7187978" y="3874417"/>
              <a:ext cx="147749" cy="13149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 flipH="1">
              <a:off x="7187978" y="3455194"/>
              <a:ext cx="147749" cy="13149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 flipH="1">
              <a:off x="7211432" y="4715363"/>
              <a:ext cx="147749" cy="13149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" t="16364" r="2544" b="18586"/>
          <a:stretch/>
        </p:blipFill>
        <p:spPr>
          <a:xfrm>
            <a:off x="0" y="990600"/>
            <a:ext cx="6477000" cy="34078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577" y="782293"/>
            <a:ext cx="1917223" cy="60757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5871683">
            <a:off x="5533018" y="3680307"/>
            <a:ext cx="5163965" cy="2863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F</a:t>
            </a:r>
            <a:r>
              <a:rPr lang="en-US" sz="12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our  50 × </a:t>
            </a:r>
            <a:r>
              <a:rPr lang="en-US" sz="1200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50 </a:t>
            </a:r>
            <a:r>
              <a:rPr lang="en-US" sz="12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cm</a:t>
            </a:r>
            <a:r>
              <a:rPr lang="en-US" sz="1200" baseline="300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2</a:t>
            </a:r>
            <a:r>
              <a:rPr lang="en-US" sz="12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modules assembled in a large (200 × 50 cm</a:t>
            </a:r>
            <a:r>
              <a:rPr lang="en-US" sz="1200" baseline="300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2</a:t>
            </a:r>
            <a:r>
              <a:rPr lang="en-US" sz="12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) Back Tracker </a:t>
            </a:r>
            <a:endParaRPr lang="en-US" sz="1200" dirty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236842" y="782294"/>
            <a:ext cx="2913735" cy="8179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0" y="4419600"/>
            <a:ext cx="586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Cross section view of </a:t>
            </a:r>
            <a:r>
              <a:rPr lang="en-US" sz="1600" dirty="0">
                <a:solidFill>
                  <a:srgbClr val="FFFF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B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ack Tracker 50 x 50 cm</a:t>
            </a:r>
            <a:r>
              <a:rPr lang="en-US" sz="1600" baseline="30000" dirty="0" smtClean="0">
                <a:solidFill>
                  <a:srgbClr val="FFFF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2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Triple GEM module</a:t>
            </a:r>
            <a:endParaRPr lang="en-US" sz="1600" dirty="0">
              <a:solidFill>
                <a:srgbClr val="FFFF00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422049" y="2438400"/>
            <a:ext cx="2728528" cy="44196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6"/>
          <p:cNvSpPr txBox="1">
            <a:spLocks/>
          </p:cNvSpPr>
          <p:nvPr/>
        </p:nvSpPr>
        <p:spPr>
          <a:xfrm>
            <a:off x="0" y="0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SBS Back Tracker GEM Chambers</a:t>
            </a:r>
            <a:endParaRPr lang="en-US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0" y="575846"/>
            <a:ext cx="586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Layout of  the Super </a:t>
            </a:r>
            <a:r>
              <a:rPr lang="en-US" sz="1600" dirty="0" err="1" smtClean="0">
                <a:solidFill>
                  <a:srgbClr val="FFFF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Bigbite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Spectrometer (SBS) for </a:t>
            </a:r>
            <a:r>
              <a:rPr lang="en-US" sz="1600" dirty="0" err="1" smtClean="0">
                <a:solidFill>
                  <a:srgbClr val="FFFF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GEp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(5) </a:t>
            </a:r>
            <a:endParaRPr lang="en-US" sz="1600" dirty="0">
              <a:solidFill>
                <a:srgbClr val="FFFF00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6764062" y="455591"/>
            <a:ext cx="26085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FF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SBS Back Tracker Chamber</a:t>
            </a:r>
            <a:endParaRPr lang="en-US" sz="1400" dirty="0">
              <a:solidFill>
                <a:srgbClr val="FFFF00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58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822960"/>
            <a:ext cx="3383280" cy="25374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1" y="822960"/>
            <a:ext cx="3383280" cy="25374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57202" y="3810000"/>
            <a:ext cx="3383280" cy="2537460"/>
          </a:xfrm>
          <a:prstGeom prst="rect">
            <a:avLst/>
          </a:prstGeom>
        </p:spPr>
      </p:pic>
      <p:sp>
        <p:nvSpPr>
          <p:cNvPr id="14" name="Title 6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SBS Back Tracker Module Design</a:t>
            </a:r>
            <a:endParaRPr lang="en-US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1" y="3810001"/>
            <a:ext cx="3383280" cy="253746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49685" y="533400"/>
            <a:ext cx="36576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GEM foil (CERN PCB workshop) </a:t>
            </a:r>
            <a:endParaRPr lang="en-US" sz="1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7200" y="3505200"/>
            <a:ext cx="3474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Flexible 2D readout board (CERN PCB workshop) </a:t>
            </a:r>
            <a:endParaRPr lang="en-US" sz="1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10200" y="533400"/>
            <a:ext cx="34747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Support frame with spacers (RESARM Belgium) </a:t>
            </a:r>
            <a:endParaRPr lang="en-US" sz="1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10200" y="3505200"/>
            <a:ext cx="34747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Honeycomb support board (CERN PCB workshop) </a:t>
            </a:r>
            <a:endParaRPr lang="en-US" sz="1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9BFF0-E479-4526-9E10-3CAE6379661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00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33525" y="1590676"/>
            <a:ext cx="6019801" cy="4514851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Clean Room &amp; Equipment for the assembly</a:t>
            </a:r>
            <a:endParaRPr lang="en-US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" r="8497"/>
          <a:stretch/>
        </p:blipFill>
        <p:spPr>
          <a:xfrm>
            <a:off x="0" y="838200"/>
            <a:ext cx="2103120" cy="18574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880" y="3200400"/>
            <a:ext cx="2103120" cy="15773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3" r="16264"/>
          <a:stretch/>
        </p:blipFill>
        <p:spPr>
          <a:xfrm>
            <a:off x="0" y="5000540"/>
            <a:ext cx="2103120" cy="18574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880" y="5280660"/>
            <a:ext cx="2103120" cy="15773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" t="8347" r="2398"/>
          <a:stretch/>
        </p:blipFill>
        <p:spPr>
          <a:xfrm>
            <a:off x="7040880" y="838200"/>
            <a:ext cx="2103120" cy="18595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2200" y="457200"/>
            <a:ext cx="441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Large area (3 × 7 m</a:t>
            </a:r>
            <a:r>
              <a:rPr lang="en-US" sz="1600" baseline="30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  Class 1000 Clean Room</a:t>
            </a:r>
            <a:endParaRPr lang="en-US" sz="1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4660"/>
            <a:ext cx="2103120" cy="157734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57200"/>
            <a:ext cx="2103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Storage of the frames</a:t>
            </a:r>
            <a:endParaRPr lang="en-US" sz="1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40880" y="457200"/>
            <a:ext cx="2103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Storage of the framed foils</a:t>
            </a:r>
            <a:endParaRPr lang="en-US" sz="1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40880" y="2893454"/>
            <a:ext cx="2103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Glue dispenser</a:t>
            </a:r>
            <a:endParaRPr lang="en-US" sz="1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40881" y="5029200"/>
            <a:ext cx="2103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Tacky roller </a:t>
            </a:r>
            <a:r>
              <a:rPr lang="en-US" sz="1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 dust removal</a:t>
            </a:r>
            <a:endParaRPr lang="en-US" sz="1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2694801"/>
            <a:ext cx="23986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Frames holder for cleaning in USB</a:t>
            </a:r>
            <a:endParaRPr lang="en-US" sz="1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4567535"/>
            <a:ext cx="2398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Ultra sonic bath (USB) with demineralized Water</a:t>
            </a:r>
            <a:endParaRPr lang="en-US" sz="1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9BFF0-E479-4526-9E10-3CAE6379661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1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SBS Back Tracker Prototype I</a:t>
            </a:r>
            <a:endParaRPr lang="en-US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914400" y="838200"/>
            <a:ext cx="7315200" cy="5465618"/>
            <a:chOff x="1752600" y="771114"/>
            <a:chExt cx="7315200" cy="546561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11625" r="8181" b="3282"/>
            <a:stretch/>
          </p:blipFill>
          <p:spPr>
            <a:xfrm>
              <a:off x="1752600" y="771114"/>
              <a:ext cx="7315200" cy="5465618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>
              <a:stCxn id="8" idx="3"/>
            </p:cNvCxnSpPr>
            <p:nvPr/>
          </p:nvCxnSpPr>
          <p:spPr>
            <a:xfrm flipV="1">
              <a:off x="3623074" y="1219200"/>
              <a:ext cx="2472926" cy="459036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>
              <a:stCxn id="8" idx="3"/>
            </p:cNvCxnSpPr>
            <p:nvPr/>
          </p:nvCxnSpPr>
          <p:spPr>
            <a:xfrm flipV="1">
              <a:off x="3623074" y="5486400"/>
              <a:ext cx="567926" cy="323166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1828800" y="5486400"/>
              <a:ext cx="179427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Spark protection </a:t>
              </a:r>
            </a:p>
            <a:p>
              <a:r>
                <a:rPr lang="en-US" dirty="0" smtClean="0">
                  <a:solidFill>
                    <a:srgbClr val="FF0000"/>
                  </a:solidFill>
                </a:rPr>
                <a:t>resistors Board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795530" y="876392"/>
              <a:ext cx="1775102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APV25-SRS </a:t>
              </a:r>
            </a:p>
            <a:p>
              <a:r>
                <a:rPr lang="en-US" dirty="0" smtClean="0">
                  <a:solidFill>
                    <a:srgbClr val="0000FF"/>
                  </a:solidFill>
                </a:rPr>
                <a:t>FE cards</a:t>
              </a:r>
            </a:p>
          </p:txBody>
        </p:sp>
        <p:cxnSp>
          <p:nvCxnSpPr>
            <p:cNvPr id="11" name="Straight Arrow Connector 10"/>
            <p:cNvCxnSpPr>
              <a:stCxn id="10" idx="2"/>
            </p:cNvCxnSpPr>
            <p:nvPr/>
          </p:nvCxnSpPr>
          <p:spPr>
            <a:xfrm>
              <a:off x="2683081" y="1522723"/>
              <a:ext cx="60119" cy="1454498"/>
            </a:xfrm>
            <a:prstGeom prst="straightConnector1">
              <a:avLst/>
            </a:prstGeom>
            <a:ln w="19050">
              <a:solidFill>
                <a:srgbClr val="0000FF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10" idx="3"/>
            </p:cNvCxnSpPr>
            <p:nvPr/>
          </p:nvCxnSpPr>
          <p:spPr>
            <a:xfrm>
              <a:off x="3570632" y="1199558"/>
              <a:ext cx="925168" cy="99922"/>
            </a:xfrm>
            <a:prstGeom prst="straightConnector1">
              <a:avLst/>
            </a:prstGeom>
            <a:ln w="19050">
              <a:solidFill>
                <a:srgbClr val="0000FF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7162800" y="849868"/>
              <a:ext cx="177510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24FC39"/>
                  </a:solidFill>
                </a:rPr>
                <a:t>HV divider</a:t>
              </a:r>
            </a:p>
          </p:txBody>
        </p:sp>
        <p:cxnSp>
          <p:nvCxnSpPr>
            <p:cNvPr id="15" name="Straight Arrow Connector 14"/>
            <p:cNvCxnSpPr>
              <a:stCxn id="14" idx="1"/>
            </p:cNvCxnSpPr>
            <p:nvPr/>
          </p:nvCxnSpPr>
          <p:spPr>
            <a:xfrm flipH="1">
              <a:off x="6705600" y="1034534"/>
              <a:ext cx="457200" cy="272534"/>
            </a:xfrm>
            <a:prstGeom prst="straightConnector1">
              <a:avLst/>
            </a:prstGeom>
            <a:ln>
              <a:solidFill>
                <a:srgbClr val="24FC3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9BFF0-E479-4526-9E10-3CAE6379661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68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Picture 27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97280"/>
            <a:ext cx="2560320" cy="2560320"/>
          </a:xfrm>
          <a:prstGeom prst="rect">
            <a:avLst/>
          </a:prstGeom>
        </p:spPr>
      </p:pic>
      <p:grpSp>
        <p:nvGrpSpPr>
          <p:cNvPr id="248" name="Group 247"/>
          <p:cNvGrpSpPr>
            <a:grpSpLocks noChangeAspect="1"/>
          </p:cNvGrpSpPr>
          <p:nvPr/>
        </p:nvGrpSpPr>
        <p:grpSpPr>
          <a:xfrm>
            <a:off x="609600" y="4358640"/>
            <a:ext cx="1981201" cy="1828800"/>
            <a:chOff x="1956816" y="1014984"/>
            <a:chExt cx="5230368" cy="4828032"/>
          </a:xfrm>
        </p:grpSpPr>
        <p:sp>
          <p:nvSpPr>
            <p:cNvPr id="249" name="Rectangle 248"/>
            <p:cNvSpPr>
              <a:spLocks noChangeAspect="1"/>
            </p:cNvSpPr>
            <p:nvPr/>
          </p:nvSpPr>
          <p:spPr>
            <a:xfrm>
              <a:off x="1956816" y="1014984"/>
              <a:ext cx="5230368" cy="4828032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0" name="Group 249"/>
            <p:cNvGrpSpPr/>
            <p:nvPr/>
          </p:nvGrpSpPr>
          <p:grpSpPr>
            <a:xfrm>
              <a:off x="2231136" y="1081723"/>
              <a:ext cx="4681728" cy="4682676"/>
              <a:chOff x="2231136" y="1088136"/>
              <a:chExt cx="4681728" cy="4681728"/>
            </a:xfrm>
          </p:grpSpPr>
          <p:sp>
            <p:nvSpPr>
              <p:cNvPr id="265" name="Rectangle 264"/>
              <p:cNvSpPr/>
              <p:nvPr/>
            </p:nvSpPr>
            <p:spPr>
              <a:xfrm>
                <a:off x="2231136" y="1088136"/>
                <a:ext cx="4681728" cy="468172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72" name="Straight Connector 271"/>
              <p:cNvCxnSpPr/>
              <p:nvPr/>
            </p:nvCxnSpPr>
            <p:spPr>
              <a:xfrm>
                <a:off x="2231136" y="3476272"/>
                <a:ext cx="4681728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Connector 268"/>
              <p:cNvCxnSpPr/>
              <p:nvPr/>
            </p:nvCxnSpPr>
            <p:spPr>
              <a:xfrm rot="5400000">
                <a:off x="2183866" y="3429000"/>
                <a:ext cx="4681728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1" name="Group 250"/>
            <p:cNvGrpSpPr/>
            <p:nvPr/>
          </p:nvGrpSpPr>
          <p:grpSpPr>
            <a:xfrm>
              <a:off x="2138333" y="1086945"/>
              <a:ext cx="4867335" cy="4684110"/>
              <a:chOff x="-3124200" y="1088136"/>
              <a:chExt cx="4867335" cy="4684110"/>
            </a:xfrm>
          </p:grpSpPr>
          <p:sp>
            <p:nvSpPr>
              <p:cNvPr id="252" name="Rectangle 251"/>
              <p:cNvSpPr/>
              <p:nvPr/>
            </p:nvSpPr>
            <p:spPr>
              <a:xfrm>
                <a:off x="-3124200" y="1088136"/>
                <a:ext cx="4864608" cy="4681728"/>
              </a:xfrm>
              <a:prstGeom prst="rect">
                <a:avLst/>
              </a:prstGeom>
              <a:noFill/>
              <a:ln w="127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53" name="Group 252"/>
              <p:cNvGrpSpPr/>
              <p:nvPr/>
            </p:nvGrpSpPr>
            <p:grpSpPr>
              <a:xfrm>
                <a:off x="-3124200" y="1088137"/>
                <a:ext cx="91440" cy="4681728"/>
                <a:chOff x="1752600" y="1066800"/>
                <a:chExt cx="91440" cy="4681728"/>
              </a:xfrm>
            </p:grpSpPr>
            <p:sp>
              <p:nvSpPr>
                <p:cNvPr id="260" name="Rectangle 259"/>
                <p:cNvSpPr/>
                <p:nvPr/>
              </p:nvSpPr>
              <p:spPr>
                <a:xfrm>
                  <a:off x="1752600" y="1066800"/>
                  <a:ext cx="91440" cy="4681728"/>
                </a:xfrm>
                <a:prstGeom prst="rect">
                  <a:avLst/>
                </a:prstGeom>
                <a:noFill/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1" name="Oval 260"/>
                <p:cNvSpPr>
                  <a:spLocks noChangeAspect="1"/>
                </p:cNvSpPr>
                <p:nvPr/>
              </p:nvSpPr>
              <p:spPr>
                <a:xfrm>
                  <a:off x="1779682" y="1164336"/>
                  <a:ext cx="37277" cy="365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2" name="Oval 261"/>
                <p:cNvSpPr>
                  <a:spLocks noChangeAspect="1"/>
                </p:cNvSpPr>
                <p:nvPr/>
              </p:nvSpPr>
              <p:spPr>
                <a:xfrm>
                  <a:off x="1779682" y="2465832"/>
                  <a:ext cx="37277" cy="365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3" name="Oval 262"/>
                <p:cNvSpPr>
                  <a:spLocks noChangeAspect="1"/>
                </p:cNvSpPr>
                <p:nvPr/>
              </p:nvSpPr>
              <p:spPr>
                <a:xfrm>
                  <a:off x="1779682" y="3767328"/>
                  <a:ext cx="37277" cy="365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4" name="Oval 263"/>
                <p:cNvSpPr>
                  <a:spLocks noChangeAspect="1"/>
                </p:cNvSpPr>
                <p:nvPr/>
              </p:nvSpPr>
              <p:spPr>
                <a:xfrm>
                  <a:off x="1779682" y="5068824"/>
                  <a:ext cx="37277" cy="365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54" name="Group 253"/>
              <p:cNvGrpSpPr/>
              <p:nvPr/>
            </p:nvGrpSpPr>
            <p:grpSpPr>
              <a:xfrm rot="10800000">
                <a:off x="1651695" y="1090518"/>
                <a:ext cx="91440" cy="4681728"/>
                <a:chOff x="1752600" y="1066800"/>
                <a:chExt cx="91440" cy="4681728"/>
              </a:xfrm>
            </p:grpSpPr>
            <p:sp>
              <p:nvSpPr>
                <p:cNvPr id="255" name="Rectangle 254"/>
                <p:cNvSpPr/>
                <p:nvPr/>
              </p:nvSpPr>
              <p:spPr>
                <a:xfrm>
                  <a:off x="1752600" y="1066800"/>
                  <a:ext cx="91440" cy="4681728"/>
                </a:xfrm>
                <a:prstGeom prst="rect">
                  <a:avLst/>
                </a:prstGeom>
                <a:noFill/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6" name="Oval 255"/>
                <p:cNvSpPr>
                  <a:spLocks noChangeAspect="1"/>
                </p:cNvSpPr>
                <p:nvPr/>
              </p:nvSpPr>
              <p:spPr>
                <a:xfrm>
                  <a:off x="1779682" y="1164336"/>
                  <a:ext cx="37277" cy="365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7" name="Oval 256"/>
                <p:cNvSpPr>
                  <a:spLocks noChangeAspect="1"/>
                </p:cNvSpPr>
                <p:nvPr/>
              </p:nvSpPr>
              <p:spPr>
                <a:xfrm>
                  <a:off x="1779682" y="2465832"/>
                  <a:ext cx="37277" cy="365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8" name="Oval 257"/>
                <p:cNvSpPr>
                  <a:spLocks noChangeAspect="1"/>
                </p:cNvSpPr>
                <p:nvPr/>
              </p:nvSpPr>
              <p:spPr>
                <a:xfrm>
                  <a:off x="1779682" y="3767328"/>
                  <a:ext cx="37277" cy="365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9" name="Oval 258"/>
                <p:cNvSpPr>
                  <a:spLocks noChangeAspect="1"/>
                </p:cNvSpPr>
                <p:nvPr/>
              </p:nvSpPr>
              <p:spPr>
                <a:xfrm>
                  <a:off x="1779682" y="5068824"/>
                  <a:ext cx="37277" cy="365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39" name="Group 38"/>
          <p:cNvGrpSpPr>
            <a:grpSpLocks noChangeAspect="1"/>
          </p:cNvGrpSpPr>
          <p:nvPr/>
        </p:nvGrpSpPr>
        <p:grpSpPr>
          <a:xfrm>
            <a:off x="3403389" y="1325880"/>
            <a:ext cx="5664411" cy="2103120"/>
            <a:chOff x="316016" y="1682543"/>
            <a:chExt cx="8632119" cy="4032019"/>
          </a:xfrm>
        </p:grpSpPr>
        <p:grpSp>
          <p:nvGrpSpPr>
            <p:cNvPr id="40" name="Group 39"/>
            <p:cNvGrpSpPr/>
            <p:nvPr/>
          </p:nvGrpSpPr>
          <p:grpSpPr>
            <a:xfrm>
              <a:off x="316016" y="1682543"/>
              <a:ext cx="8632119" cy="4032019"/>
              <a:chOff x="316016" y="2543849"/>
              <a:chExt cx="8632119" cy="2671403"/>
            </a:xfrm>
          </p:grpSpPr>
          <p:grpSp>
            <p:nvGrpSpPr>
              <p:cNvPr id="58" name="Group 57"/>
              <p:cNvGrpSpPr/>
              <p:nvPr/>
            </p:nvGrpSpPr>
            <p:grpSpPr>
              <a:xfrm>
                <a:off x="316016" y="2543849"/>
                <a:ext cx="8632119" cy="2625276"/>
                <a:chOff x="377720" y="2543849"/>
                <a:chExt cx="8632119" cy="2625276"/>
              </a:xfrm>
            </p:grpSpPr>
            <p:grpSp>
              <p:nvGrpSpPr>
                <p:cNvPr id="66" name="Group 65"/>
                <p:cNvGrpSpPr>
                  <a:grpSpLocks noChangeAspect="1"/>
                </p:cNvGrpSpPr>
                <p:nvPr/>
              </p:nvGrpSpPr>
              <p:grpSpPr>
                <a:xfrm>
                  <a:off x="1499012" y="2543849"/>
                  <a:ext cx="6578188" cy="2625276"/>
                  <a:chOff x="2333" y="3000368"/>
                  <a:chExt cx="9144000" cy="2280405"/>
                </a:xfrm>
              </p:grpSpPr>
              <p:grpSp>
                <p:nvGrpSpPr>
                  <p:cNvPr id="76" name="Group 75"/>
                  <p:cNvGrpSpPr/>
                  <p:nvPr/>
                </p:nvGrpSpPr>
                <p:grpSpPr>
                  <a:xfrm>
                    <a:off x="2333" y="3371069"/>
                    <a:ext cx="9144000" cy="1235672"/>
                    <a:chOff x="1139536" y="3692215"/>
                    <a:chExt cx="6785263" cy="914400"/>
                  </a:xfrm>
                </p:grpSpPr>
                <p:cxnSp>
                  <p:nvCxnSpPr>
                    <p:cNvPr id="99" name="Straight Connector 98"/>
                    <p:cNvCxnSpPr/>
                    <p:nvPr/>
                  </p:nvCxnSpPr>
                  <p:spPr>
                    <a:xfrm>
                      <a:off x="1139536" y="4240855"/>
                      <a:ext cx="6785263" cy="0"/>
                    </a:xfrm>
                    <a:prstGeom prst="line">
                      <a:avLst/>
                    </a:prstGeom>
                    <a:ln w="12700">
                      <a:solidFill>
                        <a:srgbClr val="FF0000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0" name="Straight Connector 99"/>
                    <p:cNvCxnSpPr/>
                    <p:nvPr/>
                  </p:nvCxnSpPr>
                  <p:spPr>
                    <a:xfrm>
                      <a:off x="1139536" y="3966535"/>
                      <a:ext cx="6785263" cy="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2" name="Straight Connector 101"/>
                    <p:cNvCxnSpPr/>
                    <p:nvPr/>
                  </p:nvCxnSpPr>
                  <p:spPr>
                    <a:xfrm>
                      <a:off x="1139536" y="4423735"/>
                      <a:ext cx="6785263" cy="0"/>
                    </a:xfrm>
                    <a:prstGeom prst="line">
                      <a:avLst/>
                    </a:prstGeom>
                    <a:ln w="12700">
                      <a:solidFill>
                        <a:srgbClr val="FF0000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3" name="Straight Connector 102"/>
                    <p:cNvCxnSpPr/>
                    <p:nvPr/>
                  </p:nvCxnSpPr>
                  <p:spPr>
                    <a:xfrm>
                      <a:off x="1139536" y="3692215"/>
                      <a:ext cx="6785263" cy="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1" name="Straight Connector 100"/>
                    <p:cNvCxnSpPr/>
                    <p:nvPr/>
                  </p:nvCxnSpPr>
                  <p:spPr>
                    <a:xfrm>
                      <a:off x="1139536" y="4606615"/>
                      <a:ext cx="6785263" cy="0"/>
                    </a:xfrm>
                    <a:prstGeom prst="line">
                      <a:avLst/>
                    </a:prstGeom>
                    <a:ln w="12700">
                      <a:solidFill>
                        <a:srgbClr val="FF0000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77" name="Rectangle 76"/>
                  <p:cNvSpPr/>
                  <p:nvPr/>
                </p:nvSpPr>
                <p:spPr>
                  <a:xfrm>
                    <a:off x="4666" y="4853876"/>
                    <a:ext cx="9139333" cy="426897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78" name="Group 77"/>
                  <p:cNvGrpSpPr/>
                  <p:nvPr/>
                </p:nvGrpSpPr>
                <p:grpSpPr>
                  <a:xfrm>
                    <a:off x="329399" y="3000368"/>
                    <a:ext cx="8489856" cy="1853508"/>
                    <a:chOff x="1451598" y="3417895"/>
                    <a:chExt cx="6299858" cy="1371600"/>
                  </a:xfrm>
                </p:grpSpPr>
                <p:grpSp>
                  <p:nvGrpSpPr>
                    <p:cNvPr id="85" name="Group 84"/>
                    <p:cNvGrpSpPr/>
                    <p:nvPr/>
                  </p:nvGrpSpPr>
                  <p:grpSpPr>
                    <a:xfrm>
                      <a:off x="7163811" y="3417895"/>
                      <a:ext cx="587645" cy="1371600"/>
                      <a:chOff x="7172345" y="3417895"/>
                      <a:chExt cx="274320" cy="1371600"/>
                    </a:xfrm>
                  </p:grpSpPr>
                  <p:sp>
                    <p:nvSpPr>
                      <p:cNvPr id="93" name="Rectangle 92"/>
                      <p:cNvSpPr/>
                      <p:nvPr/>
                    </p:nvSpPr>
                    <p:spPr>
                      <a:xfrm>
                        <a:off x="7172345" y="4240855"/>
                        <a:ext cx="274320" cy="182880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94" name="Rectangle 93"/>
                      <p:cNvSpPr/>
                      <p:nvPr/>
                    </p:nvSpPr>
                    <p:spPr>
                      <a:xfrm>
                        <a:off x="7172345" y="3966535"/>
                        <a:ext cx="274320" cy="274320"/>
                      </a:xfrm>
                      <a:prstGeom prst="rect">
                        <a:avLst/>
                      </a:prstGeom>
                      <a:solidFill>
                        <a:srgbClr val="C00000"/>
                      </a:solidFill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95" name="Rectangle 94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7172801" y="3417895"/>
                        <a:ext cx="273864" cy="274320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96" name="Rectangle 95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7172801" y="3692215"/>
                        <a:ext cx="273864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97" name="Rectangle 96"/>
                      <p:cNvSpPr/>
                      <p:nvPr/>
                    </p:nvSpPr>
                    <p:spPr>
                      <a:xfrm>
                        <a:off x="7172345" y="4423735"/>
                        <a:ext cx="274320" cy="182880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98" name="Rectangle 97"/>
                      <p:cNvSpPr/>
                      <p:nvPr/>
                    </p:nvSpPr>
                    <p:spPr>
                      <a:xfrm>
                        <a:off x="7172345" y="4606615"/>
                        <a:ext cx="274320" cy="182880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 w="6350">
                        <a:solidFill>
                          <a:srgbClr val="0000FF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86" name="Group 85"/>
                    <p:cNvGrpSpPr/>
                    <p:nvPr/>
                  </p:nvGrpSpPr>
                  <p:grpSpPr>
                    <a:xfrm>
                      <a:off x="1451598" y="3417895"/>
                      <a:ext cx="588665" cy="1371600"/>
                      <a:chOff x="7171869" y="3417895"/>
                      <a:chExt cx="274796" cy="1371600"/>
                    </a:xfrm>
                  </p:grpSpPr>
                  <p:sp>
                    <p:nvSpPr>
                      <p:cNvPr id="87" name="Rectangle 86"/>
                      <p:cNvSpPr/>
                      <p:nvPr/>
                    </p:nvSpPr>
                    <p:spPr>
                      <a:xfrm>
                        <a:off x="7172325" y="4240855"/>
                        <a:ext cx="274320" cy="182880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88" name="Rectangle 87"/>
                      <p:cNvSpPr/>
                      <p:nvPr/>
                    </p:nvSpPr>
                    <p:spPr>
                      <a:xfrm>
                        <a:off x="7171869" y="3966535"/>
                        <a:ext cx="274320" cy="274320"/>
                      </a:xfrm>
                      <a:prstGeom prst="rect">
                        <a:avLst/>
                      </a:prstGeom>
                      <a:solidFill>
                        <a:srgbClr val="C00000"/>
                      </a:solidFill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89" name="Rectangle 88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7172801" y="3417895"/>
                        <a:ext cx="273864" cy="274320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90" name="Rectangle 89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7172781" y="3692215"/>
                        <a:ext cx="273864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91" name="Rectangle 90"/>
                      <p:cNvSpPr/>
                      <p:nvPr/>
                    </p:nvSpPr>
                    <p:spPr>
                      <a:xfrm>
                        <a:off x="7172325" y="4423735"/>
                        <a:ext cx="274320" cy="182880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92" name="Rectangle 91"/>
                      <p:cNvSpPr/>
                      <p:nvPr/>
                    </p:nvSpPr>
                    <p:spPr>
                      <a:xfrm>
                        <a:off x="7171869" y="4606615"/>
                        <a:ext cx="274320" cy="182880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 w="6350">
                        <a:solidFill>
                          <a:srgbClr val="0000FF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79" name="Group 78"/>
                  <p:cNvGrpSpPr/>
                  <p:nvPr/>
                </p:nvGrpSpPr>
                <p:grpSpPr>
                  <a:xfrm flipH="1">
                    <a:off x="891407" y="3000368"/>
                    <a:ext cx="275980" cy="1821097"/>
                    <a:chOff x="1675447" y="2066605"/>
                    <a:chExt cx="204790" cy="1100209"/>
                  </a:xfrm>
                  <a:solidFill>
                    <a:schemeClr val="bg1"/>
                  </a:solidFill>
                </p:grpSpPr>
                <p:sp>
                  <p:nvSpPr>
                    <p:cNvPr id="83" name="Rectangle 82"/>
                    <p:cNvSpPr/>
                    <p:nvPr/>
                  </p:nvSpPr>
                  <p:spPr>
                    <a:xfrm>
                      <a:off x="1833079" y="2066605"/>
                      <a:ext cx="47158" cy="1100209"/>
                    </a:xfrm>
                    <a:prstGeom prst="rect">
                      <a:avLst/>
                    </a:prstGeom>
                    <a:grpFill/>
                    <a:ln w="2540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4" name="Rectangle 83"/>
                    <p:cNvSpPr/>
                    <p:nvPr/>
                  </p:nvSpPr>
                  <p:spPr>
                    <a:xfrm>
                      <a:off x="1675447" y="3121094"/>
                      <a:ext cx="152400" cy="45720"/>
                    </a:xfrm>
                    <a:prstGeom prst="rect">
                      <a:avLst/>
                    </a:prstGeom>
                    <a:grpFill/>
                    <a:ln w="2540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0" name="Group 79"/>
                  <p:cNvGrpSpPr/>
                  <p:nvPr/>
                </p:nvGrpSpPr>
                <p:grpSpPr>
                  <a:xfrm>
                    <a:off x="8016877" y="3000369"/>
                    <a:ext cx="254175" cy="1821094"/>
                    <a:chOff x="7172325" y="3482184"/>
                    <a:chExt cx="188610" cy="1087256"/>
                  </a:xfrm>
                  <a:solidFill>
                    <a:schemeClr val="bg1"/>
                  </a:solidFill>
                </p:grpSpPr>
                <p:sp>
                  <p:nvSpPr>
                    <p:cNvPr id="81" name="Rectangle 80"/>
                    <p:cNvSpPr/>
                    <p:nvPr/>
                  </p:nvSpPr>
                  <p:spPr>
                    <a:xfrm>
                      <a:off x="7172325" y="3846195"/>
                      <a:ext cx="152400" cy="45720"/>
                    </a:xfrm>
                    <a:prstGeom prst="rect">
                      <a:avLst/>
                    </a:prstGeom>
                    <a:grpFill/>
                    <a:ln w="2540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2" name="Rectangle 81"/>
                    <p:cNvSpPr/>
                    <p:nvPr/>
                  </p:nvSpPr>
                  <p:spPr>
                    <a:xfrm>
                      <a:off x="7309272" y="3482184"/>
                      <a:ext cx="51663" cy="1087256"/>
                    </a:xfrm>
                    <a:prstGeom prst="rect">
                      <a:avLst/>
                    </a:prstGeom>
                    <a:grpFill/>
                    <a:ln w="2540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67" name="TextBox 66"/>
                <p:cNvSpPr txBox="1"/>
                <p:nvPr/>
              </p:nvSpPr>
              <p:spPr>
                <a:xfrm>
                  <a:off x="609757" y="2637886"/>
                  <a:ext cx="1281969" cy="6627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>
                      <a:latin typeface="Times New Roman" pitchFamily="18" charset="0"/>
                      <a:cs typeface="Times New Roman" pitchFamily="18" charset="0"/>
                    </a:rPr>
                    <a:t>gas </a:t>
                  </a:r>
                </a:p>
                <a:p>
                  <a:r>
                    <a:rPr lang="en-US" sz="1200" dirty="0" smtClean="0">
                      <a:latin typeface="Times New Roman" pitchFamily="18" charset="0"/>
                      <a:cs typeface="Times New Roman" pitchFamily="18" charset="0"/>
                    </a:rPr>
                    <a:t>window</a:t>
                  </a:r>
                  <a:endParaRPr lang="en-US" sz="12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68" name="TextBox 67"/>
                <p:cNvSpPr txBox="1"/>
                <p:nvPr/>
              </p:nvSpPr>
              <p:spPr>
                <a:xfrm>
                  <a:off x="377720" y="3243077"/>
                  <a:ext cx="1281921" cy="3976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>
                      <a:latin typeface="Times New Roman" pitchFamily="18" charset="0"/>
                      <a:cs typeface="Times New Roman" pitchFamily="18" charset="0"/>
                    </a:rPr>
                    <a:t>Drift foil</a:t>
                  </a:r>
                  <a:endParaRPr lang="en-US" sz="12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69" name="TextBox 68"/>
                <p:cNvSpPr txBox="1"/>
                <p:nvPr/>
              </p:nvSpPr>
              <p:spPr>
                <a:xfrm>
                  <a:off x="8138905" y="3892059"/>
                  <a:ext cx="870934" cy="39763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>
                      <a:latin typeface="Times New Roman" pitchFamily="18" charset="0"/>
                      <a:cs typeface="Times New Roman" pitchFamily="18" charset="0"/>
                    </a:rPr>
                    <a:t>GEMs</a:t>
                  </a:r>
                  <a:endParaRPr lang="en-US" sz="12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70" name="Right Brace 69"/>
                <p:cNvSpPr/>
                <p:nvPr/>
              </p:nvSpPr>
              <p:spPr>
                <a:xfrm>
                  <a:off x="8001000" y="3733800"/>
                  <a:ext cx="152259" cy="682105"/>
                </a:xfrm>
                <a:prstGeom prst="rightBrace">
                  <a:avLst>
                    <a:gd name="adj1" fmla="val 42434"/>
                    <a:gd name="adj2" fmla="val 49665"/>
                  </a:avLst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TextBox 71"/>
                <p:cNvSpPr txBox="1"/>
                <p:nvPr/>
              </p:nvSpPr>
              <p:spPr>
                <a:xfrm>
                  <a:off x="399977" y="3913911"/>
                  <a:ext cx="997191" cy="6627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>
                      <a:latin typeface="Times New Roman" pitchFamily="18" charset="0"/>
                      <a:cs typeface="Times New Roman" pitchFamily="18" charset="0"/>
                    </a:rPr>
                    <a:t>GEM </a:t>
                  </a:r>
                </a:p>
                <a:p>
                  <a:r>
                    <a:rPr lang="en-US" sz="1200" dirty="0" smtClean="0">
                      <a:latin typeface="Times New Roman" pitchFamily="18" charset="0"/>
                      <a:cs typeface="Times New Roman" pitchFamily="18" charset="0"/>
                    </a:rPr>
                    <a:t>Frame</a:t>
                  </a:r>
                </a:p>
              </p:txBody>
            </p:sp>
            <p:cxnSp>
              <p:nvCxnSpPr>
                <p:cNvPr id="73" name="Straight Arrow Connector 72"/>
                <p:cNvCxnSpPr>
                  <a:stCxn id="72" idx="3"/>
                  <a:endCxn id="87" idx="1"/>
                </p:cNvCxnSpPr>
                <p:nvPr/>
              </p:nvCxnSpPr>
              <p:spPr>
                <a:xfrm flipV="1">
                  <a:off x="1397168" y="3966395"/>
                  <a:ext cx="338081" cy="27888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Arrow Connector 73"/>
                <p:cNvCxnSpPr>
                  <a:stCxn id="72" idx="3"/>
                  <a:endCxn id="91" idx="1"/>
                </p:cNvCxnSpPr>
                <p:nvPr/>
              </p:nvCxnSpPr>
              <p:spPr>
                <a:xfrm>
                  <a:off x="1397168" y="4245277"/>
                  <a:ext cx="338081" cy="5629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Arrow Connector 74"/>
                <p:cNvCxnSpPr>
                  <a:stCxn id="72" idx="3"/>
                  <a:endCxn id="92" idx="1"/>
                </p:cNvCxnSpPr>
                <p:nvPr/>
              </p:nvCxnSpPr>
              <p:spPr>
                <a:xfrm>
                  <a:off x="1397168" y="4245277"/>
                  <a:ext cx="337134" cy="29013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9" name="Rectangle 58"/>
              <p:cNvSpPr/>
              <p:nvPr/>
            </p:nvSpPr>
            <p:spPr>
              <a:xfrm>
                <a:off x="2242310" y="4677667"/>
                <a:ext cx="4960672" cy="491458"/>
              </a:xfrm>
              <a:prstGeom prst="rect">
                <a:avLst/>
              </a:prstGeom>
              <a:pattFill prst="pct20">
                <a:fgClr>
                  <a:srgbClr val="FFC000"/>
                </a:fgClr>
                <a:bgClr>
                  <a:schemeClr val="bg1"/>
                </a:bgClr>
              </a:patt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cxnSp>
            <p:nvCxnSpPr>
              <p:cNvPr id="60" name="Straight Connector 59"/>
              <p:cNvCxnSpPr/>
              <p:nvPr/>
            </p:nvCxnSpPr>
            <p:spPr>
              <a:xfrm>
                <a:off x="1422812" y="4677667"/>
                <a:ext cx="6578188" cy="0"/>
              </a:xfrm>
              <a:prstGeom prst="line">
                <a:avLst/>
              </a:prstGeom>
              <a:ln w="34925">
                <a:solidFill>
                  <a:schemeClr val="accent6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Box 60"/>
              <p:cNvSpPr txBox="1"/>
              <p:nvPr/>
            </p:nvSpPr>
            <p:spPr>
              <a:xfrm>
                <a:off x="8102115" y="4368223"/>
                <a:ext cx="797005" cy="6627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Times New Roman" pitchFamily="18" charset="0"/>
                    <a:cs typeface="Times New Roman" pitchFamily="18" charset="0"/>
                  </a:rPr>
                  <a:t>R/O</a:t>
                </a:r>
              </a:p>
              <a:p>
                <a:r>
                  <a:rPr lang="en-US" sz="1200" dirty="0" smtClean="0">
                    <a:latin typeface="Times New Roman" pitchFamily="18" charset="0"/>
                    <a:cs typeface="Times New Roman" pitchFamily="18" charset="0"/>
                  </a:rPr>
                  <a:t>board</a:t>
                </a:r>
                <a:endParaRPr lang="en-US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2275446" y="4729251"/>
                <a:ext cx="4912533" cy="4860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Times New Roman" pitchFamily="18" charset="0"/>
                    <a:cs typeface="Times New Roman" pitchFamily="18" charset="0"/>
                  </a:rPr>
                  <a:t>Honeycomb support</a:t>
                </a:r>
                <a:endParaRPr 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3478755" y="3411173"/>
                <a:ext cx="45719" cy="399171"/>
              </a:xfrm>
              <a:prstGeom prst="rect">
                <a:avLst/>
              </a:prstGeom>
              <a:solidFill>
                <a:srgbClr val="C00000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4704925" y="3411173"/>
                <a:ext cx="45719" cy="399171"/>
              </a:xfrm>
              <a:prstGeom prst="rect">
                <a:avLst/>
              </a:prstGeom>
              <a:solidFill>
                <a:srgbClr val="C00000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5931095" y="3411173"/>
                <a:ext cx="45719" cy="399171"/>
              </a:xfrm>
              <a:prstGeom prst="rect">
                <a:avLst/>
              </a:prstGeom>
              <a:solidFill>
                <a:srgbClr val="C00000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Rectangle 40"/>
            <p:cNvSpPr/>
            <p:nvPr/>
          </p:nvSpPr>
          <p:spPr>
            <a:xfrm>
              <a:off x="3478755" y="3642276"/>
              <a:ext cx="51915" cy="374712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704925" y="3642276"/>
              <a:ext cx="51915" cy="374712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931095" y="3642276"/>
              <a:ext cx="51915" cy="374712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472559" y="4074051"/>
              <a:ext cx="51915" cy="374712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698729" y="4074051"/>
              <a:ext cx="51915" cy="374712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924899" y="4074051"/>
              <a:ext cx="51915" cy="374712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472559" y="4501108"/>
              <a:ext cx="51915" cy="374712"/>
            </a:xfrm>
            <a:prstGeom prst="rect">
              <a:avLst/>
            </a:prstGeom>
            <a:solidFill>
              <a:srgbClr val="0000FF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698729" y="4501108"/>
              <a:ext cx="51915" cy="374712"/>
            </a:xfrm>
            <a:prstGeom prst="rect">
              <a:avLst/>
            </a:prstGeom>
            <a:solidFill>
              <a:srgbClr val="0000FF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924899" y="4501108"/>
              <a:ext cx="51915" cy="374712"/>
            </a:xfrm>
            <a:prstGeom prst="rect">
              <a:avLst/>
            </a:prstGeom>
            <a:solidFill>
              <a:srgbClr val="0000FF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 flipH="1">
              <a:off x="2094561" y="4294171"/>
              <a:ext cx="147749" cy="13149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 flipH="1">
              <a:off x="2094561" y="3874417"/>
              <a:ext cx="147749" cy="13149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 flipH="1">
              <a:off x="2094561" y="3455194"/>
              <a:ext cx="147749" cy="13149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 flipH="1" flipV="1">
              <a:off x="2127698" y="2749926"/>
              <a:ext cx="119816" cy="12508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 flipH="1">
              <a:off x="7187978" y="4294171"/>
              <a:ext cx="147749" cy="13149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 flipH="1">
              <a:off x="7187978" y="3874417"/>
              <a:ext cx="147749" cy="13149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 flipH="1">
              <a:off x="7187978" y="3455194"/>
              <a:ext cx="147749" cy="13149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 flipH="1">
              <a:off x="7211432" y="4715363"/>
              <a:ext cx="147749" cy="13149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9" name="Group 288"/>
          <p:cNvGrpSpPr>
            <a:grpSpLocks noChangeAspect="1"/>
          </p:cNvGrpSpPr>
          <p:nvPr/>
        </p:nvGrpSpPr>
        <p:grpSpPr>
          <a:xfrm>
            <a:off x="3352801" y="4221480"/>
            <a:ext cx="5664411" cy="2103120"/>
            <a:chOff x="316016" y="1682543"/>
            <a:chExt cx="8632119" cy="4032019"/>
          </a:xfrm>
        </p:grpSpPr>
        <p:grpSp>
          <p:nvGrpSpPr>
            <p:cNvPr id="290" name="Group 289"/>
            <p:cNvGrpSpPr/>
            <p:nvPr/>
          </p:nvGrpSpPr>
          <p:grpSpPr>
            <a:xfrm>
              <a:off x="316016" y="1682543"/>
              <a:ext cx="8632119" cy="4032019"/>
              <a:chOff x="316016" y="2543849"/>
              <a:chExt cx="8632119" cy="2671403"/>
            </a:xfrm>
          </p:grpSpPr>
          <p:grpSp>
            <p:nvGrpSpPr>
              <p:cNvPr id="308" name="Group 307"/>
              <p:cNvGrpSpPr/>
              <p:nvPr/>
            </p:nvGrpSpPr>
            <p:grpSpPr>
              <a:xfrm>
                <a:off x="316016" y="2543849"/>
                <a:ext cx="8632119" cy="2625276"/>
                <a:chOff x="377720" y="2543849"/>
                <a:chExt cx="8632119" cy="2625276"/>
              </a:xfrm>
            </p:grpSpPr>
            <p:grpSp>
              <p:nvGrpSpPr>
                <p:cNvPr id="316" name="Group 315"/>
                <p:cNvGrpSpPr>
                  <a:grpSpLocks noChangeAspect="1"/>
                </p:cNvGrpSpPr>
                <p:nvPr/>
              </p:nvGrpSpPr>
              <p:grpSpPr>
                <a:xfrm>
                  <a:off x="1499012" y="2543849"/>
                  <a:ext cx="6578188" cy="2625276"/>
                  <a:chOff x="2333" y="3000368"/>
                  <a:chExt cx="9144000" cy="2280405"/>
                </a:xfrm>
              </p:grpSpPr>
              <p:grpSp>
                <p:nvGrpSpPr>
                  <p:cNvPr id="325" name="Group 324"/>
                  <p:cNvGrpSpPr/>
                  <p:nvPr/>
                </p:nvGrpSpPr>
                <p:grpSpPr>
                  <a:xfrm>
                    <a:off x="2333" y="3371069"/>
                    <a:ext cx="9144000" cy="1235672"/>
                    <a:chOff x="1139536" y="3692215"/>
                    <a:chExt cx="6785263" cy="914400"/>
                  </a:xfrm>
                </p:grpSpPr>
                <p:cxnSp>
                  <p:nvCxnSpPr>
                    <p:cNvPr id="348" name="Straight Connector 347"/>
                    <p:cNvCxnSpPr/>
                    <p:nvPr/>
                  </p:nvCxnSpPr>
                  <p:spPr>
                    <a:xfrm>
                      <a:off x="1139536" y="4240855"/>
                      <a:ext cx="6785263" cy="0"/>
                    </a:xfrm>
                    <a:prstGeom prst="line">
                      <a:avLst/>
                    </a:prstGeom>
                    <a:ln w="12700">
                      <a:solidFill>
                        <a:srgbClr val="FF0000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9" name="Straight Connector 348"/>
                    <p:cNvCxnSpPr/>
                    <p:nvPr/>
                  </p:nvCxnSpPr>
                  <p:spPr>
                    <a:xfrm>
                      <a:off x="1139536" y="3966535"/>
                      <a:ext cx="6785263" cy="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0" name="Straight Connector 349"/>
                    <p:cNvCxnSpPr/>
                    <p:nvPr/>
                  </p:nvCxnSpPr>
                  <p:spPr>
                    <a:xfrm>
                      <a:off x="1139536" y="4423735"/>
                      <a:ext cx="6785263" cy="0"/>
                    </a:xfrm>
                    <a:prstGeom prst="line">
                      <a:avLst/>
                    </a:prstGeom>
                    <a:ln w="12700">
                      <a:solidFill>
                        <a:srgbClr val="FF0000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1" name="Straight Connector 350"/>
                    <p:cNvCxnSpPr/>
                    <p:nvPr/>
                  </p:nvCxnSpPr>
                  <p:spPr>
                    <a:xfrm>
                      <a:off x="1139536" y="3692215"/>
                      <a:ext cx="6785263" cy="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2" name="Straight Connector 351"/>
                    <p:cNvCxnSpPr/>
                    <p:nvPr/>
                  </p:nvCxnSpPr>
                  <p:spPr>
                    <a:xfrm>
                      <a:off x="1139536" y="4606615"/>
                      <a:ext cx="6785263" cy="0"/>
                    </a:xfrm>
                    <a:prstGeom prst="line">
                      <a:avLst/>
                    </a:prstGeom>
                    <a:ln w="12700">
                      <a:solidFill>
                        <a:srgbClr val="FF0000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326" name="Rectangle 325"/>
                  <p:cNvSpPr/>
                  <p:nvPr/>
                </p:nvSpPr>
                <p:spPr>
                  <a:xfrm>
                    <a:off x="4666" y="4853876"/>
                    <a:ext cx="9139333" cy="426897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27" name="Group 326"/>
                  <p:cNvGrpSpPr/>
                  <p:nvPr/>
                </p:nvGrpSpPr>
                <p:grpSpPr>
                  <a:xfrm>
                    <a:off x="329399" y="3000368"/>
                    <a:ext cx="8489856" cy="1853508"/>
                    <a:chOff x="1451598" y="3417895"/>
                    <a:chExt cx="6299858" cy="1371600"/>
                  </a:xfrm>
                </p:grpSpPr>
                <p:grpSp>
                  <p:nvGrpSpPr>
                    <p:cNvPr id="334" name="Group 333"/>
                    <p:cNvGrpSpPr/>
                    <p:nvPr/>
                  </p:nvGrpSpPr>
                  <p:grpSpPr>
                    <a:xfrm>
                      <a:off x="7163811" y="3417895"/>
                      <a:ext cx="587645" cy="1371600"/>
                      <a:chOff x="7172345" y="3417895"/>
                      <a:chExt cx="274320" cy="1371600"/>
                    </a:xfrm>
                  </p:grpSpPr>
                  <p:sp>
                    <p:nvSpPr>
                      <p:cNvPr id="342" name="Rectangle 341"/>
                      <p:cNvSpPr/>
                      <p:nvPr/>
                    </p:nvSpPr>
                    <p:spPr>
                      <a:xfrm>
                        <a:off x="7172345" y="4240855"/>
                        <a:ext cx="274320" cy="182880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43" name="Rectangle 342"/>
                      <p:cNvSpPr/>
                      <p:nvPr/>
                    </p:nvSpPr>
                    <p:spPr>
                      <a:xfrm>
                        <a:off x="7172345" y="3966535"/>
                        <a:ext cx="274320" cy="274320"/>
                      </a:xfrm>
                      <a:prstGeom prst="rect">
                        <a:avLst/>
                      </a:prstGeom>
                      <a:solidFill>
                        <a:srgbClr val="C00000"/>
                      </a:solidFill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44" name="Rectangle 343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7172801" y="3417895"/>
                        <a:ext cx="273864" cy="274320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45" name="Rectangle 344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7172801" y="3692215"/>
                        <a:ext cx="273864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46" name="Rectangle 345"/>
                      <p:cNvSpPr/>
                      <p:nvPr/>
                    </p:nvSpPr>
                    <p:spPr>
                      <a:xfrm>
                        <a:off x="7172345" y="4423735"/>
                        <a:ext cx="274320" cy="182880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47" name="Rectangle 346"/>
                      <p:cNvSpPr/>
                      <p:nvPr/>
                    </p:nvSpPr>
                    <p:spPr>
                      <a:xfrm>
                        <a:off x="7172345" y="4606615"/>
                        <a:ext cx="274320" cy="182880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 w="6350">
                        <a:solidFill>
                          <a:srgbClr val="0000FF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335" name="Group 334"/>
                    <p:cNvGrpSpPr/>
                    <p:nvPr/>
                  </p:nvGrpSpPr>
                  <p:grpSpPr>
                    <a:xfrm>
                      <a:off x="1451598" y="3417895"/>
                      <a:ext cx="588665" cy="1371600"/>
                      <a:chOff x="7171869" y="3417895"/>
                      <a:chExt cx="274796" cy="1371600"/>
                    </a:xfrm>
                  </p:grpSpPr>
                  <p:sp>
                    <p:nvSpPr>
                      <p:cNvPr id="336" name="Rectangle 335"/>
                      <p:cNvSpPr/>
                      <p:nvPr/>
                    </p:nvSpPr>
                    <p:spPr>
                      <a:xfrm>
                        <a:off x="7172325" y="4240855"/>
                        <a:ext cx="274320" cy="182880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37" name="Rectangle 336"/>
                      <p:cNvSpPr/>
                      <p:nvPr/>
                    </p:nvSpPr>
                    <p:spPr>
                      <a:xfrm>
                        <a:off x="7171869" y="3966535"/>
                        <a:ext cx="274320" cy="274320"/>
                      </a:xfrm>
                      <a:prstGeom prst="rect">
                        <a:avLst/>
                      </a:prstGeom>
                      <a:solidFill>
                        <a:srgbClr val="C00000"/>
                      </a:solidFill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38" name="Rectangle 337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7172801" y="3417895"/>
                        <a:ext cx="273864" cy="274320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39" name="Rectangle 338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7172781" y="3692215"/>
                        <a:ext cx="273864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40" name="Rectangle 339"/>
                      <p:cNvSpPr/>
                      <p:nvPr/>
                    </p:nvSpPr>
                    <p:spPr>
                      <a:xfrm>
                        <a:off x="7172325" y="4423735"/>
                        <a:ext cx="274320" cy="182880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41" name="Rectangle 340"/>
                      <p:cNvSpPr/>
                      <p:nvPr/>
                    </p:nvSpPr>
                    <p:spPr>
                      <a:xfrm>
                        <a:off x="7171869" y="4606615"/>
                        <a:ext cx="274320" cy="182880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 w="6350">
                        <a:solidFill>
                          <a:srgbClr val="0000FF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328" name="Group 327"/>
                  <p:cNvGrpSpPr/>
                  <p:nvPr/>
                </p:nvGrpSpPr>
                <p:grpSpPr>
                  <a:xfrm flipH="1">
                    <a:off x="891407" y="3000368"/>
                    <a:ext cx="275980" cy="1821097"/>
                    <a:chOff x="1675447" y="2066605"/>
                    <a:chExt cx="204790" cy="1100209"/>
                  </a:xfrm>
                  <a:solidFill>
                    <a:schemeClr val="bg1"/>
                  </a:solidFill>
                </p:grpSpPr>
                <p:sp>
                  <p:nvSpPr>
                    <p:cNvPr id="332" name="Rectangle 331"/>
                    <p:cNvSpPr/>
                    <p:nvPr/>
                  </p:nvSpPr>
                  <p:spPr>
                    <a:xfrm>
                      <a:off x="1833079" y="2066605"/>
                      <a:ext cx="47158" cy="1100209"/>
                    </a:xfrm>
                    <a:prstGeom prst="rect">
                      <a:avLst/>
                    </a:prstGeom>
                    <a:grpFill/>
                    <a:ln w="2540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3" name="Rectangle 332"/>
                    <p:cNvSpPr/>
                    <p:nvPr/>
                  </p:nvSpPr>
                  <p:spPr>
                    <a:xfrm>
                      <a:off x="1675447" y="3121094"/>
                      <a:ext cx="152400" cy="45720"/>
                    </a:xfrm>
                    <a:prstGeom prst="rect">
                      <a:avLst/>
                    </a:prstGeom>
                    <a:grpFill/>
                    <a:ln w="2540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29" name="Group 328"/>
                  <p:cNvGrpSpPr/>
                  <p:nvPr/>
                </p:nvGrpSpPr>
                <p:grpSpPr>
                  <a:xfrm>
                    <a:off x="8016877" y="3000369"/>
                    <a:ext cx="254175" cy="1821094"/>
                    <a:chOff x="7172325" y="3482184"/>
                    <a:chExt cx="188610" cy="1087256"/>
                  </a:xfrm>
                  <a:solidFill>
                    <a:schemeClr val="bg1"/>
                  </a:solidFill>
                </p:grpSpPr>
                <p:sp>
                  <p:nvSpPr>
                    <p:cNvPr id="330" name="Rectangle 329"/>
                    <p:cNvSpPr/>
                    <p:nvPr/>
                  </p:nvSpPr>
                  <p:spPr>
                    <a:xfrm>
                      <a:off x="7172325" y="3846195"/>
                      <a:ext cx="152400" cy="45720"/>
                    </a:xfrm>
                    <a:prstGeom prst="rect">
                      <a:avLst/>
                    </a:prstGeom>
                    <a:grpFill/>
                    <a:ln w="2540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1" name="Rectangle 330"/>
                    <p:cNvSpPr/>
                    <p:nvPr/>
                  </p:nvSpPr>
                  <p:spPr>
                    <a:xfrm>
                      <a:off x="7309272" y="3482184"/>
                      <a:ext cx="51663" cy="1087256"/>
                    </a:xfrm>
                    <a:prstGeom prst="rect">
                      <a:avLst/>
                    </a:prstGeom>
                    <a:grpFill/>
                    <a:ln w="2540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317" name="TextBox 316"/>
                <p:cNvSpPr txBox="1"/>
                <p:nvPr/>
              </p:nvSpPr>
              <p:spPr>
                <a:xfrm>
                  <a:off x="609757" y="2637886"/>
                  <a:ext cx="1281969" cy="6627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>
                      <a:latin typeface="Times New Roman" pitchFamily="18" charset="0"/>
                      <a:cs typeface="Times New Roman" pitchFamily="18" charset="0"/>
                    </a:rPr>
                    <a:t>gas </a:t>
                  </a:r>
                </a:p>
                <a:p>
                  <a:r>
                    <a:rPr lang="en-US" sz="1200" dirty="0" smtClean="0">
                      <a:latin typeface="Times New Roman" pitchFamily="18" charset="0"/>
                      <a:cs typeface="Times New Roman" pitchFamily="18" charset="0"/>
                    </a:rPr>
                    <a:t>window</a:t>
                  </a:r>
                  <a:endParaRPr lang="en-US" sz="12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18" name="TextBox 317"/>
                <p:cNvSpPr txBox="1"/>
                <p:nvPr/>
              </p:nvSpPr>
              <p:spPr>
                <a:xfrm>
                  <a:off x="377720" y="3243077"/>
                  <a:ext cx="1281921" cy="3976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>
                      <a:latin typeface="Times New Roman" pitchFamily="18" charset="0"/>
                      <a:cs typeface="Times New Roman" pitchFamily="18" charset="0"/>
                    </a:rPr>
                    <a:t>Drift foil</a:t>
                  </a:r>
                  <a:endParaRPr lang="en-US" sz="12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19" name="TextBox 318"/>
                <p:cNvSpPr txBox="1"/>
                <p:nvPr/>
              </p:nvSpPr>
              <p:spPr>
                <a:xfrm>
                  <a:off x="8138905" y="3892059"/>
                  <a:ext cx="870934" cy="39763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>
                      <a:latin typeface="Times New Roman" pitchFamily="18" charset="0"/>
                      <a:cs typeface="Times New Roman" pitchFamily="18" charset="0"/>
                    </a:rPr>
                    <a:t>GEMs</a:t>
                  </a:r>
                  <a:endParaRPr lang="en-US" sz="12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20" name="Right Brace 319"/>
                <p:cNvSpPr/>
                <p:nvPr/>
              </p:nvSpPr>
              <p:spPr>
                <a:xfrm>
                  <a:off x="8001000" y="3733800"/>
                  <a:ext cx="152259" cy="682105"/>
                </a:xfrm>
                <a:prstGeom prst="rightBrace">
                  <a:avLst>
                    <a:gd name="adj1" fmla="val 42434"/>
                    <a:gd name="adj2" fmla="val 49665"/>
                  </a:avLst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1" name="TextBox 320"/>
                <p:cNvSpPr txBox="1"/>
                <p:nvPr/>
              </p:nvSpPr>
              <p:spPr>
                <a:xfrm>
                  <a:off x="399977" y="3913911"/>
                  <a:ext cx="997191" cy="6627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>
                      <a:latin typeface="Times New Roman" pitchFamily="18" charset="0"/>
                      <a:cs typeface="Times New Roman" pitchFamily="18" charset="0"/>
                    </a:rPr>
                    <a:t>GEM </a:t>
                  </a:r>
                </a:p>
                <a:p>
                  <a:r>
                    <a:rPr lang="en-US" sz="1200" dirty="0" smtClean="0">
                      <a:latin typeface="Times New Roman" pitchFamily="18" charset="0"/>
                      <a:cs typeface="Times New Roman" pitchFamily="18" charset="0"/>
                    </a:rPr>
                    <a:t>Frame</a:t>
                  </a:r>
                </a:p>
              </p:txBody>
            </p:sp>
            <p:cxnSp>
              <p:nvCxnSpPr>
                <p:cNvPr id="322" name="Straight Arrow Connector 321"/>
                <p:cNvCxnSpPr>
                  <a:stCxn id="321" idx="3"/>
                  <a:endCxn id="336" idx="1"/>
                </p:cNvCxnSpPr>
                <p:nvPr/>
              </p:nvCxnSpPr>
              <p:spPr>
                <a:xfrm flipV="1">
                  <a:off x="1397168" y="3966395"/>
                  <a:ext cx="338081" cy="27888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3" name="Straight Arrow Connector 322"/>
                <p:cNvCxnSpPr>
                  <a:stCxn id="321" idx="3"/>
                  <a:endCxn id="340" idx="1"/>
                </p:cNvCxnSpPr>
                <p:nvPr/>
              </p:nvCxnSpPr>
              <p:spPr>
                <a:xfrm>
                  <a:off x="1397168" y="4245277"/>
                  <a:ext cx="338081" cy="5629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4" name="Straight Arrow Connector 323"/>
                <p:cNvCxnSpPr>
                  <a:stCxn id="321" idx="3"/>
                  <a:endCxn id="341" idx="1"/>
                </p:cNvCxnSpPr>
                <p:nvPr/>
              </p:nvCxnSpPr>
              <p:spPr>
                <a:xfrm>
                  <a:off x="1397168" y="4245277"/>
                  <a:ext cx="337134" cy="29013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09" name="Rectangle 308"/>
              <p:cNvSpPr/>
              <p:nvPr/>
            </p:nvSpPr>
            <p:spPr>
              <a:xfrm>
                <a:off x="2242310" y="4677667"/>
                <a:ext cx="4960672" cy="491458"/>
              </a:xfrm>
              <a:prstGeom prst="rect">
                <a:avLst/>
              </a:prstGeom>
              <a:pattFill prst="pct20">
                <a:fgClr>
                  <a:srgbClr val="FFC000"/>
                </a:fgClr>
                <a:bgClr>
                  <a:schemeClr val="bg1"/>
                </a:bgClr>
              </a:patt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cxnSp>
            <p:nvCxnSpPr>
              <p:cNvPr id="310" name="Straight Connector 309"/>
              <p:cNvCxnSpPr/>
              <p:nvPr/>
            </p:nvCxnSpPr>
            <p:spPr>
              <a:xfrm>
                <a:off x="1422812" y="4677667"/>
                <a:ext cx="6578188" cy="0"/>
              </a:xfrm>
              <a:prstGeom prst="line">
                <a:avLst/>
              </a:prstGeom>
              <a:ln w="34925">
                <a:solidFill>
                  <a:schemeClr val="accent6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1" name="TextBox 310"/>
              <p:cNvSpPr txBox="1"/>
              <p:nvPr/>
            </p:nvSpPr>
            <p:spPr>
              <a:xfrm>
                <a:off x="8102115" y="4368223"/>
                <a:ext cx="797005" cy="6627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Times New Roman" pitchFamily="18" charset="0"/>
                    <a:cs typeface="Times New Roman" pitchFamily="18" charset="0"/>
                  </a:rPr>
                  <a:t>R/O</a:t>
                </a:r>
              </a:p>
              <a:p>
                <a:r>
                  <a:rPr lang="en-US" sz="1200" dirty="0" smtClean="0">
                    <a:latin typeface="Times New Roman" pitchFamily="18" charset="0"/>
                    <a:cs typeface="Times New Roman" pitchFamily="18" charset="0"/>
                  </a:rPr>
                  <a:t>board</a:t>
                </a:r>
                <a:endParaRPr lang="en-US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2" name="TextBox 311"/>
              <p:cNvSpPr txBox="1"/>
              <p:nvPr/>
            </p:nvSpPr>
            <p:spPr>
              <a:xfrm>
                <a:off x="2275446" y="4729251"/>
                <a:ext cx="4912533" cy="4860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Times New Roman" pitchFamily="18" charset="0"/>
                    <a:cs typeface="Times New Roman" pitchFamily="18" charset="0"/>
                  </a:rPr>
                  <a:t>Honeycomb support</a:t>
                </a:r>
                <a:endParaRPr 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91" name="Rectangle 290"/>
            <p:cNvSpPr/>
            <p:nvPr/>
          </p:nvSpPr>
          <p:spPr>
            <a:xfrm>
              <a:off x="3478755" y="3642276"/>
              <a:ext cx="51915" cy="374712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Rectangle 291"/>
            <p:cNvSpPr/>
            <p:nvPr/>
          </p:nvSpPr>
          <p:spPr>
            <a:xfrm>
              <a:off x="4704925" y="3642276"/>
              <a:ext cx="51915" cy="374712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Rectangle 292"/>
            <p:cNvSpPr/>
            <p:nvPr/>
          </p:nvSpPr>
          <p:spPr>
            <a:xfrm>
              <a:off x="5931095" y="3642276"/>
              <a:ext cx="51915" cy="374712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Rectangle 293"/>
            <p:cNvSpPr/>
            <p:nvPr/>
          </p:nvSpPr>
          <p:spPr>
            <a:xfrm>
              <a:off x="3472559" y="4074051"/>
              <a:ext cx="51915" cy="374712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Rectangle 294"/>
            <p:cNvSpPr/>
            <p:nvPr/>
          </p:nvSpPr>
          <p:spPr>
            <a:xfrm>
              <a:off x="4698729" y="4074051"/>
              <a:ext cx="51915" cy="374712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Rectangle 295"/>
            <p:cNvSpPr/>
            <p:nvPr/>
          </p:nvSpPr>
          <p:spPr>
            <a:xfrm>
              <a:off x="5924899" y="4074051"/>
              <a:ext cx="51915" cy="374712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Rectangle 297"/>
            <p:cNvSpPr/>
            <p:nvPr/>
          </p:nvSpPr>
          <p:spPr>
            <a:xfrm>
              <a:off x="4698729" y="4501108"/>
              <a:ext cx="51915" cy="374712"/>
            </a:xfrm>
            <a:prstGeom prst="rect">
              <a:avLst/>
            </a:prstGeom>
            <a:solidFill>
              <a:srgbClr val="0000FF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Rectangle 299"/>
            <p:cNvSpPr/>
            <p:nvPr/>
          </p:nvSpPr>
          <p:spPr>
            <a:xfrm flipH="1">
              <a:off x="2094561" y="4294171"/>
              <a:ext cx="147749" cy="13149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Rectangle 300"/>
            <p:cNvSpPr/>
            <p:nvPr/>
          </p:nvSpPr>
          <p:spPr>
            <a:xfrm flipH="1">
              <a:off x="2094561" y="3874417"/>
              <a:ext cx="147749" cy="13149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Rectangle 301"/>
            <p:cNvSpPr/>
            <p:nvPr/>
          </p:nvSpPr>
          <p:spPr>
            <a:xfrm flipH="1">
              <a:off x="2094561" y="3455194"/>
              <a:ext cx="147749" cy="13149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Rectangle 302"/>
            <p:cNvSpPr/>
            <p:nvPr/>
          </p:nvSpPr>
          <p:spPr>
            <a:xfrm flipH="1" flipV="1">
              <a:off x="2127698" y="2749926"/>
              <a:ext cx="119816" cy="12508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Rectangle 303"/>
            <p:cNvSpPr/>
            <p:nvPr/>
          </p:nvSpPr>
          <p:spPr>
            <a:xfrm flipH="1">
              <a:off x="7187978" y="4294171"/>
              <a:ext cx="147749" cy="13149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Rectangle 304"/>
            <p:cNvSpPr/>
            <p:nvPr/>
          </p:nvSpPr>
          <p:spPr>
            <a:xfrm flipH="1">
              <a:off x="7187978" y="3874417"/>
              <a:ext cx="147749" cy="13149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Rectangle 305"/>
            <p:cNvSpPr/>
            <p:nvPr/>
          </p:nvSpPr>
          <p:spPr>
            <a:xfrm flipH="1">
              <a:off x="7187978" y="3455194"/>
              <a:ext cx="147749" cy="13149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Rectangle 306"/>
            <p:cNvSpPr/>
            <p:nvPr/>
          </p:nvSpPr>
          <p:spPr>
            <a:xfrm flipH="1">
              <a:off x="7211432" y="4715363"/>
              <a:ext cx="147749" cy="13149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7" name="Content Placeholder 8"/>
          <p:cNvSpPr>
            <a:spLocks noGrp="1"/>
          </p:cNvSpPr>
          <p:nvPr>
            <p:ph sz="half" idx="2"/>
          </p:nvPr>
        </p:nvSpPr>
        <p:spPr>
          <a:xfrm>
            <a:off x="16890" y="0"/>
            <a:ext cx="9144000" cy="60960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Plans for Proto II: Reduce number of spacers in the active area </a:t>
            </a:r>
          </a:p>
        </p:txBody>
      </p:sp>
      <p:sp>
        <p:nvSpPr>
          <p:cNvPr id="418" name="Rectangle 417"/>
          <p:cNvSpPr/>
          <p:nvPr/>
        </p:nvSpPr>
        <p:spPr>
          <a:xfrm>
            <a:off x="0" y="665202"/>
            <a:ext cx="9144000" cy="553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Proto I (February-March 2013) : Current spacer design</a:t>
            </a:r>
            <a:endParaRPr lang="en-US" sz="2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" name="Rectangle 418"/>
          <p:cNvSpPr/>
          <p:nvPr/>
        </p:nvSpPr>
        <p:spPr>
          <a:xfrm>
            <a:off x="0" y="3657600"/>
            <a:ext cx="9144000" cy="49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Proto II (will be built in June 2013): suggested spacer design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9BFF0-E479-4526-9E10-3CAE6379661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80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>
            <a:grpSpLocks noChangeAspect="1"/>
          </p:cNvGrpSpPr>
          <p:nvPr/>
        </p:nvGrpSpPr>
        <p:grpSpPr>
          <a:xfrm>
            <a:off x="1752600" y="1371600"/>
            <a:ext cx="5664411" cy="2103120"/>
            <a:chOff x="316016" y="1682543"/>
            <a:chExt cx="8632119" cy="4032019"/>
          </a:xfrm>
        </p:grpSpPr>
        <p:grpSp>
          <p:nvGrpSpPr>
            <p:cNvPr id="40" name="Group 39"/>
            <p:cNvGrpSpPr/>
            <p:nvPr/>
          </p:nvGrpSpPr>
          <p:grpSpPr>
            <a:xfrm>
              <a:off x="316016" y="1682543"/>
              <a:ext cx="8632119" cy="4032019"/>
              <a:chOff x="316016" y="2543849"/>
              <a:chExt cx="8632119" cy="2671403"/>
            </a:xfrm>
          </p:grpSpPr>
          <p:grpSp>
            <p:nvGrpSpPr>
              <p:cNvPr id="58" name="Group 57"/>
              <p:cNvGrpSpPr/>
              <p:nvPr/>
            </p:nvGrpSpPr>
            <p:grpSpPr>
              <a:xfrm>
                <a:off x="316016" y="2543849"/>
                <a:ext cx="8632119" cy="2625276"/>
                <a:chOff x="377720" y="2543849"/>
                <a:chExt cx="8632119" cy="2625276"/>
              </a:xfrm>
            </p:grpSpPr>
            <p:grpSp>
              <p:nvGrpSpPr>
                <p:cNvPr id="66" name="Group 65"/>
                <p:cNvGrpSpPr>
                  <a:grpSpLocks noChangeAspect="1"/>
                </p:cNvGrpSpPr>
                <p:nvPr/>
              </p:nvGrpSpPr>
              <p:grpSpPr>
                <a:xfrm>
                  <a:off x="1499012" y="2543849"/>
                  <a:ext cx="6578188" cy="2625276"/>
                  <a:chOff x="2333" y="3000368"/>
                  <a:chExt cx="9144000" cy="2280405"/>
                </a:xfrm>
              </p:grpSpPr>
              <p:grpSp>
                <p:nvGrpSpPr>
                  <p:cNvPr id="76" name="Group 75"/>
                  <p:cNvGrpSpPr/>
                  <p:nvPr/>
                </p:nvGrpSpPr>
                <p:grpSpPr>
                  <a:xfrm>
                    <a:off x="2333" y="3371069"/>
                    <a:ext cx="9144000" cy="1235672"/>
                    <a:chOff x="1139536" y="3692215"/>
                    <a:chExt cx="6785263" cy="914400"/>
                  </a:xfrm>
                </p:grpSpPr>
                <p:cxnSp>
                  <p:nvCxnSpPr>
                    <p:cNvPr id="99" name="Straight Connector 98"/>
                    <p:cNvCxnSpPr/>
                    <p:nvPr/>
                  </p:nvCxnSpPr>
                  <p:spPr>
                    <a:xfrm>
                      <a:off x="1139536" y="4240855"/>
                      <a:ext cx="6785263" cy="0"/>
                    </a:xfrm>
                    <a:prstGeom prst="line">
                      <a:avLst/>
                    </a:prstGeom>
                    <a:ln w="12700">
                      <a:solidFill>
                        <a:srgbClr val="FF0000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0" name="Straight Connector 99"/>
                    <p:cNvCxnSpPr/>
                    <p:nvPr/>
                  </p:nvCxnSpPr>
                  <p:spPr>
                    <a:xfrm>
                      <a:off x="1139536" y="3966535"/>
                      <a:ext cx="6785263" cy="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2" name="Straight Connector 101"/>
                    <p:cNvCxnSpPr/>
                    <p:nvPr/>
                  </p:nvCxnSpPr>
                  <p:spPr>
                    <a:xfrm>
                      <a:off x="1139536" y="4423735"/>
                      <a:ext cx="6785263" cy="0"/>
                    </a:xfrm>
                    <a:prstGeom prst="line">
                      <a:avLst/>
                    </a:prstGeom>
                    <a:ln w="12700">
                      <a:solidFill>
                        <a:srgbClr val="FF0000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3" name="Straight Connector 102"/>
                    <p:cNvCxnSpPr/>
                    <p:nvPr/>
                  </p:nvCxnSpPr>
                  <p:spPr>
                    <a:xfrm>
                      <a:off x="1139536" y="3692215"/>
                      <a:ext cx="6785263" cy="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1" name="Straight Connector 100"/>
                    <p:cNvCxnSpPr/>
                    <p:nvPr/>
                  </p:nvCxnSpPr>
                  <p:spPr>
                    <a:xfrm>
                      <a:off x="1139536" y="4606615"/>
                      <a:ext cx="6785263" cy="0"/>
                    </a:xfrm>
                    <a:prstGeom prst="line">
                      <a:avLst/>
                    </a:prstGeom>
                    <a:ln w="12700">
                      <a:solidFill>
                        <a:srgbClr val="FF0000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77" name="Rectangle 76"/>
                  <p:cNvSpPr/>
                  <p:nvPr/>
                </p:nvSpPr>
                <p:spPr>
                  <a:xfrm>
                    <a:off x="4666" y="4853876"/>
                    <a:ext cx="9139333" cy="426897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78" name="Group 77"/>
                  <p:cNvGrpSpPr/>
                  <p:nvPr/>
                </p:nvGrpSpPr>
                <p:grpSpPr>
                  <a:xfrm>
                    <a:off x="329399" y="3000368"/>
                    <a:ext cx="8489856" cy="1853508"/>
                    <a:chOff x="1451598" y="3417895"/>
                    <a:chExt cx="6299858" cy="1371600"/>
                  </a:xfrm>
                </p:grpSpPr>
                <p:grpSp>
                  <p:nvGrpSpPr>
                    <p:cNvPr id="85" name="Group 84"/>
                    <p:cNvGrpSpPr/>
                    <p:nvPr/>
                  </p:nvGrpSpPr>
                  <p:grpSpPr>
                    <a:xfrm>
                      <a:off x="7163811" y="3417895"/>
                      <a:ext cx="587645" cy="1371600"/>
                      <a:chOff x="7172345" y="3417895"/>
                      <a:chExt cx="274320" cy="1371600"/>
                    </a:xfrm>
                  </p:grpSpPr>
                  <p:sp>
                    <p:nvSpPr>
                      <p:cNvPr id="93" name="Rectangle 92"/>
                      <p:cNvSpPr/>
                      <p:nvPr/>
                    </p:nvSpPr>
                    <p:spPr>
                      <a:xfrm>
                        <a:off x="7172345" y="4240855"/>
                        <a:ext cx="274320" cy="182880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94" name="Rectangle 93"/>
                      <p:cNvSpPr/>
                      <p:nvPr/>
                    </p:nvSpPr>
                    <p:spPr>
                      <a:xfrm>
                        <a:off x="7172345" y="3966535"/>
                        <a:ext cx="274320" cy="274320"/>
                      </a:xfrm>
                      <a:prstGeom prst="rect">
                        <a:avLst/>
                      </a:prstGeom>
                      <a:solidFill>
                        <a:srgbClr val="C00000"/>
                      </a:solidFill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95" name="Rectangle 94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7172801" y="3417895"/>
                        <a:ext cx="273864" cy="274320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96" name="Rectangle 95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7172801" y="3692215"/>
                        <a:ext cx="273864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97" name="Rectangle 96"/>
                      <p:cNvSpPr/>
                      <p:nvPr/>
                    </p:nvSpPr>
                    <p:spPr>
                      <a:xfrm>
                        <a:off x="7172345" y="4423735"/>
                        <a:ext cx="274320" cy="182880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98" name="Rectangle 97"/>
                      <p:cNvSpPr/>
                      <p:nvPr/>
                    </p:nvSpPr>
                    <p:spPr>
                      <a:xfrm>
                        <a:off x="7172345" y="4606615"/>
                        <a:ext cx="274320" cy="182880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 w="6350">
                        <a:solidFill>
                          <a:srgbClr val="0000FF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86" name="Group 85"/>
                    <p:cNvGrpSpPr/>
                    <p:nvPr/>
                  </p:nvGrpSpPr>
                  <p:grpSpPr>
                    <a:xfrm>
                      <a:off x="1451598" y="3417895"/>
                      <a:ext cx="588665" cy="1371600"/>
                      <a:chOff x="7171869" y="3417895"/>
                      <a:chExt cx="274796" cy="1371600"/>
                    </a:xfrm>
                  </p:grpSpPr>
                  <p:sp>
                    <p:nvSpPr>
                      <p:cNvPr id="87" name="Rectangle 86"/>
                      <p:cNvSpPr/>
                      <p:nvPr/>
                    </p:nvSpPr>
                    <p:spPr>
                      <a:xfrm>
                        <a:off x="7172325" y="4240855"/>
                        <a:ext cx="274320" cy="182880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88" name="Rectangle 87"/>
                      <p:cNvSpPr/>
                      <p:nvPr/>
                    </p:nvSpPr>
                    <p:spPr>
                      <a:xfrm>
                        <a:off x="7171869" y="3966535"/>
                        <a:ext cx="274320" cy="274320"/>
                      </a:xfrm>
                      <a:prstGeom prst="rect">
                        <a:avLst/>
                      </a:prstGeom>
                      <a:solidFill>
                        <a:srgbClr val="C00000"/>
                      </a:solidFill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89" name="Rectangle 88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7172801" y="3417895"/>
                        <a:ext cx="273864" cy="274320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90" name="Rectangle 89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7172781" y="3692215"/>
                        <a:ext cx="273864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91" name="Rectangle 90"/>
                      <p:cNvSpPr/>
                      <p:nvPr/>
                    </p:nvSpPr>
                    <p:spPr>
                      <a:xfrm>
                        <a:off x="7172325" y="4423735"/>
                        <a:ext cx="274320" cy="182880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92" name="Rectangle 91"/>
                      <p:cNvSpPr/>
                      <p:nvPr/>
                    </p:nvSpPr>
                    <p:spPr>
                      <a:xfrm>
                        <a:off x="7171869" y="4606615"/>
                        <a:ext cx="274320" cy="182880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 w="6350">
                        <a:solidFill>
                          <a:srgbClr val="0000FF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79" name="Group 78"/>
                  <p:cNvGrpSpPr/>
                  <p:nvPr/>
                </p:nvGrpSpPr>
                <p:grpSpPr>
                  <a:xfrm flipH="1">
                    <a:off x="891407" y="3000368"/>
                    <a:ext cx="275980" cy="1821097"/>
                    <a:chOff x="1675447" y="2066605"/>
                    <a:chExt cx="204790" cy="1100209"/>
                  </a:xfrm>
                  <a:solidFill>
                    <a:schemeClr val="bg1"/>
                  </a:solidFill>
                </p:grpSpPr>
                <p:sp>
                  <p:nvSpPr>
                    <p:cNvPr id="83" name="Rectangle 82"/>
                    <p:cNvSpPr/>
                    <p:nvPr/>
                  </p:nvSpPr>
                  <p:spPr>
                    <a:xfrm>
                      <a:off x="1833079" y="2066605"/>
                      <a:ext cx="47158" cy="1100209"/>
                    </a:xfrm>
                    <a:prstGeom prst="rect">
                      <a:avLst/>
                    </a:prstGeom>
                    <a:grpFill/>
                    <a:ln w="2540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4" name="Rectangle 83"/>
                    <p:cNvSpPr/>
                    <p:nvPr/>
                  </p:nvSpPr>
                  <p:spPr>
                    <a:xfrm>
                      <a:off x="1675447" y="3121094"/>
                      <a:ext cx="152400" cy="45720"/>
                    </a:xfrm>
                    <a:prstGeom prst="rect">
                      <a:avLst/>
                    </a:prstGeom>
                    <a:grpFill/>
                    <a:ln w="2540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0" name="Group 79"/>
                  <p:cNvGrpSpPr/>
                  <p:nvPr/>
                </p:nvGrpSpPr>
                <p:grpSpPr>
                  <a:xfrm>
                    <a:off x="8016877" y="3000369"/>
                    <a:ext cx="254175" cy="1821094"/>
                    <a:chOff x="7172325" y="3482184"/>
                    <a:chExt cx="188610" cy="1087256"/>
                  </a:xfrm>
                  <a:solidFill>
                    <a:schemeClr val="bg1"/>
                  </a:solidFill>
                </p:grpSpPr>
                <p:sp>
                  <p:nvSpPr>
                    <p:cNvPr id="81" name="Rectangle 80"/>
                    <p:cNvSpPr/>
                    <p:nvPr/>
                  </p:nvSpPr>
                  <p:spPr>
                    <a:xfrm>
                      <a:off x="7172325" y="3846195"/>
                      <a:ext cx="152400" cy="45720"/>
                    </a:xfrm>
                    <a:prstGeom prst="rect">
                      <a:avLst/>
                    </a:prstGeom>
                    <a:grpFill/>
                    <a:ln w="2540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2" name="Rectangle 81"/>
                    <p:cNvSpPr/>
                    <p:nvPr/>
                  </p:nvSpPr>
                  <p:spPr>
                    <a:xfrm>
                      <a:off x="7309272" y="3482184"/>
                      <a:ext cx="51663" cy="1087256"/>
                    </a:xfrm>
                    <a:prstGeom prst="rect">
                      <a:avLst/>
                    </a:prstGeom>
                    <a:grpFill/>
                    <a:ln w="2540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67" name="TextBox 66"/>
                <p:cNvSpPr txBox="1"/>
                <p:nvPr/>
              </p:nvSpPr>
              <p:spPr>
                <a:xfrm>
                  <a:off x="609757" y="2637886"/>
                  <a:ext cx="1281969" cy="6627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>
                      <a:latin typeface="Times New Roman" pitchFamily="18" charset="0"/>
                      <a:cs typeface="Times New Roman" pitchFamily="18" charset="0"/>
                    </a:rPr>
                    <a:t>gas </a:t>
                  </a:r>
                </a:p>
                <a:p>
                  <a:r>
                    <a:rPr lang="en-US" sz="1200" dirty="0" smtClean="0">
                      <a:latin typeface="Times New Roman" pitchFamily="18" charset="0"/>
                      <a:cs typeface="Times New Roman" pitchFamily="18" charset="0"/>
                    </a:rPr>
                    <a:t>window</a:t>
                  </a:r>
                  <a:endParaRPr lang="en-US" sz="12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68" name="TextBox 67"/>
                <p:cNvSpPr txBox="1"/>
                <p:nvPr/>
              </p:nvSpPr>
              <p:spPr>
                <a:xfrm>
                  <a:off x="377720" y="3243077"/>
                  <a:ext cx="1281921" cy="3976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>
                      <a:latin typeface="Times New Roman" pitchFamily="18" charset="0"/>
                      <a:cs typeface="Times New Roman" pitchFamily="18" charset="0"/>
                    </a:rPr>
                    <a:t>Drift foil</a:t>
                  </a:r>
                  <a:endParaRPr lang="en-US" sz="12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69" name="TextBox 68"/>
                <p:cNvSpPr txBox="1"/>
                <p:nvPr/>
              </p:nvSpPr>
              <p:spPr>
                <a:xfrm>
                  <a:off x="8138905" y="3892059"/>
                  <a:ext cx="870934" cy="39763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>
                      <a:latin typeface="Times New Roman" pitchFamily="18" charset="0"/>
                      <a:cs typeface="Times New Roman" pitchFamily="18" charset="0"/>
                    </a:rPr>
                    <a:t>GEMs</a:t>
                  </a:r>
                  <a:endParaRPr lang="en-US" sz="12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70" name="Right Brace 69"/>
                <p:cNvSpPr/>
                <p:nvPr/>
              </p:nvSpPr>
              <p:spPr>
                <a:xfrm>
                  <a:off x="8001000" y="3733800"/>
                  <a:ext cx="152259" cy="682105"/>
                </a:xfrm>
                <a:prstGeom prst="rightBrace">
                  <a:avLst>
                    <a:gd name="adj1" fmla="val 42434"/>
                    <a:gd name="adj2" fmla="val 49665"/>
                  </a:avLst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TextBox 71"/>
                <p:cNvSpPr txBox="1"/>
                <p:nvPr/>
              </p:nvSpPr>
              <p:spPr>
                <a:xfrm>
                  <a:off x="399977" y="3913911"/>
                  <a:ext cx="997191" cy="6627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>
                      <a:latin typeface="Times New Roman" pitchFamily="18" charset="0"/>
                      <a:cs typeface="Times New Roman" pitchFamily="18" charset="0"/>
                    </a:rPr>
                    <a:t>GEM </a:t>
                  </a:r>
                </a:p>
                <a:p>
                  <a:r>
                    <a:rPr lang="en-US" sz="1200" dirty="0" smtClean="0">
                      <a:latin typeface="Times New Roman" pitchFamily="18" charset="0"/>
                      <a:cs typeface="Times New Roman" pitchFamily="18" charset="0"/>
                    </a:rPr>
                    <a:t>Frame</a:t>
                  </a:r>
                </a:p>
              </p:txBody>
            </p:sp>
            <p:cxnSp>
              <p:nvCxnSpPr>
                <p:cNvPr id="73" name="Straight Arrow Connector 72"/>
                <p:cNvCxnSpPr>
                  <a:stCxn id="72" idx="3"/>
                  <a:endCxn id="87" idx="1"/>
                </p:cNvCxnSpPr>
                <p:nvPr/>
              </p:nvCxnSpPr>
              <p:spPr>
                <a:xfrm flipV="1">
                  <a:off x="1397168" y="3966395"/>
                  <a:ext cx="338081" cy="27888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Arrow Connector 73"/>
                <p:cNvCxnSpPr>
                  <a:stCxn id="72" idx="3"/>
                  <a:endCxn id="91" idx="1"/>
                </p:cNvCxnSpPr>
                <p:nvPr/>
              </p:nvCxnSpPr>
              <p:spPr>
                <a:xfrm>
                  <a:off x="1397168" y="4245277"/>
                  <a:ext cx="338081" cy="5629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Arrow Connector 74"/>
                <p:cNvCxnSpPr>
                  <a:stCxn id="72" idx="3"/>
                  <a:endCxn id="92" idx="1"/>
                </p:cNvCxnSpPr>
                <p:nvPr/>
              </p:nvCxnSpPr>
              <p:spPr>
                <a:xfrm>
                  <a:off x="1397168" y="4245277"/>
                  <a:ext cx="337134" cy="29013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9" name="Rectangle 58"/>
              <p:cNvSpPr/>
              <p:nvPr/>
            </p:nvSpPr>
            <p:spPr>
              <a:xfrm>
                <a:off x="2242310" y="4677667"/>
                <a:ext cx="4960672" cy="491458"/>
              </a:xfrm>
              <a:prstGeom prst="rect">
                <a:avLst/>
              </a:prstGeom>
              <a:pattFill prst="pct20">
                <a:fgClr>
                  <a:srgbClr val="FFC000"/>
                </a:fgClr>
                <a:bgClr>
                  <a:schemeClr val="bg1"/>
                </a:bgClr>
              </a:patt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cxnSp>
            <p:nvCxnSpPr>
              <p:cNvPr id="60" name="Straight Connector 59"/>
              <p:cNvCxnSpPr/>
              <p:nvPr/>
            </p:nvCxnSpPr>
            <p:spPr>
              <a:xfrm>
                <a:off x="1422812" y="4677667"/>
                <a:ext cx="6578188" cy="0"/>
              </a:xfrm>
              <a:prstGeom prst="line">
                <a:avLst/>
              </a:prstGeom>
              <a:ln w="34925">
                <a:solidFill>
                  <a:schemeClr val="accent6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Box 60"/>
              <p:cNvSpPr txBox="1"/>
              <p:nvPr/>
            </p:nvSpPr>
            <p:spPr>
              <a:xfrm>
                <a:off x="8102115" y="4368223"/>
                <a:ext cx="797005" cy="6627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Times New Roman" pitchFamily="18" charset="0"/>
                    <a:cs typeface="Times New Roman" pitchFamily="18" charset="0"/>
                  </a:rPr>
                  <a:t>R/O</a:t>
                </a:r>
              </a:p>
              <a:p>
                <a:r>
                  <a:rPr lang="en-US" sz="1200" dirty="0" smtClean="0">
                    <a:latin typeface="Times New Roman" pitchFamily="18" charset="0"/>
                    <a:cs typeface="Times New Roman" pitchFamily="18" charset="0"/>
                  </a:rPr>
                  <a:t>board</a:t>
                </a:r>
                <a:endParaRPr lang="en-US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2275446" y="4729251"/>
                <a:ext cx="4912533" cy="4860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Times New Roman" pitchFamily="18" charset="0"/>
                    <a:cs typeface="Times New Roman" pitchFamily="18" charset="0"/>
                  </a:rPr>
                  <a:t>Honeycomb support</a:t>
                </a:r>
                <a:endParaRPr 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3478755" y="3411173"/>
                <a:ext cx="45719" cy="399171"/>
              </a:xfrm>
              <a:prstGeom prst="rect">
                <a:avLst/>
              </a:prstGeom>
              <a:solidFill>
                <a:srgbClr val="C00000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4704925" y="3411173"/>
                <a:ext cx="45719" cy="399171"/>
              </a:xfrm>
              <a:prstGeom prst="rect">
                <a:avLst/>
              </a:prstGeom>
              <a:solidFill>
                <a:srgbClr val="C00000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5931095" y="3411173"/>
                <a:ext cx="45719" cy="399171"/>
              </a:xfrm>
              <a:prstGeom prst="rect">
                <a:avLst/>
              </a:prstGeom>
              <a:solidFill>
                <a:srgbClr val="C00000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Rectangle 40"/>
            <p:cNvSpPr/>
            <p:nvPr/>
          </p:nvSpPr>
          <p:spPr>
            <a:xfrm>
              <a:off x="3478755" y="3642276"/>
              <a:ext cx="51915" cy="374712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704925" y="3642276"/>
              <a:ext cx="51915" cy="374712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931095" y="3642276"/>
              <a:ext cx="51915" cy="374712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472559" y="4074051"/>
              <a:ext cx="51915" cy="374712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698729" y="4074051"/>
              <a:ext cx="51915" cy="374712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924899" y="4074051"/>
              <a:ext cx="51915" cy="374712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472559" y="4501108"/>
              <a:ext cx="51915" cy="374712"/>
            </a:xfrm>
            <a:prstGeom prst="rect">
              <a:avLst/>
            </a:prstGeom>
            <a:solidFill>
              <a:srgbClr val="0000FF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698729" y="4501108"/>
              <a:ext cx="51915" cy="374712"/>
            </a:xfrm>
            <a:prstGeom prst="rect">
              <a:avLst/>
            </a:prstGeom>
            <a:solidFill>
              <a:srgbClr val="0000FF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924899" y="4501108"/>
              <a:ext cx="51915" cy="374712"/>
            </a:xfrm>
            <a:prstGeom prst="rect">
              <a:avLst/>
            </a:prstGeom>
            <a:solidFill>
              <a:srgbClr val="0000FF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 flipH="1">
              <a:off x="2094561" y="4294171"/>
              <a:ext cx="147749" cy="13149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 flipH="1">
              <a:off x="2094561" y="3874417"/>
              <a:ext cx="147749" cy="13149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 flipH="1">
              <a:off x="2094561" y="3455194"/>
              <a:ext cx="147749" cy="13149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 flipH="1" flipV="1">
              <a:off x="2127698" y="2749926"/>
              <a:ext cx="119816" cy="12508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 flipH="1">
              <a:off x="7187978" y="4294171"/>
              <a:ext cx="147749" cy="13149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 flipH="1">
              <a:off x="7187978" y="3874417"/>
              <a:ext cx="147749" cy="13149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 flipH="1">
              <a:off x="7187978" y="3455194"/>
              <a:ext cx="147749" cy="13149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 flipH="1">
              <a:off x="7211432" y="4715363"/>
              <a:ext cx="147749" cy="13149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7" name="Content Placeholder 8"/>
          <p:cNvSpPr>
            <a:spLocks noGrp="1"/>
          </p:cNvSpPr>
          <p:nvPr>
            <p:ph sz="half" idx="2"/>
          </p:nvPr>
        </p:nvSpPr>
        <p:spPr>
          <a:xfrm>
            <a:off x="16890" y="0"/>
            <a:ext cx="9144000" cy="60960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Plans for Proto III: New Gas distribution design</a:t>
            </a:r>
          </a:p>
        </p:txBody>
      </p:sp>
      <p:sp>
        <p:nvSpPr>
          <p:cNvPr id="418" name="Rectangle 417"/>
          <p:cNvSpPr/>
          <p:nvPr/>
        </p:nvSpPr>
        <p:spPr>
          <a:xfrm>
            <a:off x="0" y="720537"/>
            <a:ext cx="9144000" cy="49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Proto I (built February-March 2013) : Current spacer design</a:t>
            </a:r>
            <a:endParaRPr lang="en-US" sz="2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" name="Rectangle 418"/>
          <p:cNvSpPr/>
          <p:nvPr/>
        </p:nvSpPr>
        <p:spPr>
          <a:xfrm>
            <a:off x="-27724" y="3616137"/>
            <a:ext cx="9144000" cy="49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Proto III (will be built in September 2013):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96" name="Group 195"/>
          <p:cNvGrpSpPr>
            <a:grpSpLocks noChangeAspect="1"/>
          </p:cNvGrpSpPr>
          <p:nvPr/>
        </p:nvGrpSpPr>
        <p:grpSpPr>
          <a:xfrm>
            <a:off x="76200" y="4206359"/>
            <a:ext cx="4114800" cy="1965841"/>
            <a:chOff x="1422812" y="1682543"/>
            <a:chExt cx="6592684" cy="3962398"/>
          </a:xfrm>
        </p:grpSpPr>
        <p:grpSp>
          <p:nvGrpSpPr>
            <p:cNvPr id="197" name="Group 196"/>
            <p:cNvGrpSpPr/>
            <p:nvPr/>
          </p:nvGrpSpPr>
          <p:grpSpPr>
            <a:xfrm>
              <a:off x="1422812" y="1682543"/>
              <a:ext cx="6592684" cy="3962398"/>
              <a:chOff x="1422812" y="2543849"/>
              <a:chExt cx="6592684" cy="2625276"/>
            </a:xfrm>
          </p:grpSpPr>
          <p:grpSp>
            <p:nvGrpSpPr>
              <p:cNvPr id="223" name="Group 222"/>
              <p:cNvGrpSpPr>
                <a:grpSpLocks noChangeAspect="1"/>
              </p:cNvGrpSpPr>
              <p:nvPr/>
            </p:nvGrpSpPr>
            <p:grpSpPr>
              <a:xfrm>
                <a:off x="1437309" y="2543849"/>
                <a:ext cx="6578187" cy="2625276"/>
                <a:chOff x="2333" y="3000368"/>
                <a:chExt cx="9144000" cy="2280405"/>
              </a:xfrm>
            </p:grpSpPr>
            <p:grpSp>
              <p:nvGrpSpPr>
                <p:cNvPr id="232" name="Group 231"/>
                <p:cNvGrpSpPr/>
                <p:nvPr/>
              </p:nvGrpSpPr>
              <p:grpSpPr>
                <a:xfrm>
                  <a:off x="2333" y="3371069"/>
                  <a:ext cx="9144000" cy="1235672"/>
                  <a:chOff x="1139536" y="3692215"/>
                  <a:chExt cx="6785263" cy="914400"/>
                </a:xfrm>
              </p:grpSpPr>
              <p:cxnSp>
                <p:nvCxnSpPr>
                  <p:cNvPr id="276" name="Straight Connector 275"/>
                  <p:cNvCxnSpPr/>
                  <p:nvPr/>
                </p:nvCxnSpPr>
                <p:spPr>
                  <a:xfrm>
                    <a:off x="1139536" y="4240855"/>
                    <a:ext cx="6785263" cy="0"/>
                  </a:xfrm>
                  <a:prstGeom prst="line">
                    <a:avLst/>
                  </a:prstGeom>
                  <a:ln w="12700">
                    <a:solidFill>
                      <a:srgbClr val="FF0000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7" name="Straight Connector 276"/>
                  <p:cNvCxnSpPr/>
                  <p:nvPr/>
                </p:nvCxnSpPr>
                <p:spPr>
                  <a:xfrm>
                    <a:off x="1139536" y="3966535"/>
                    <a:ext cx="6785263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8" name="Straight Connector 277"/>
                  <p:cNvCxnSpPr/>
                  <p:nvPr/>
                </p:nvCxnSpPr>
                <p:spPr>
                  <a:xfrm>
                    <a:off x="1139536" y="4423735"/>
                    <a:ext cx="6785263" cy="0"/>
                  </a:xfrm>
                  <a:prstGeom prst="line">
                    <a:avLst/>
                  </a:prstGeom>
                  <a:ln w="12700">
                    <a:solidFill>
                      <a:srgbClr val="FF0000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9" name="Straight Connector 278"/>
                  <p:cNvCxnSpPr/>
                  <p:nvPr/>
                </p:nvCxnSpPr>
                <p:spPr>
                  <a:xfrm>
                    <a:off x="1139536" y="3692215"/>
                    <a:ext cx="6785263" cy="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0" name="Straight Connector 279"/>
                  <p:cNvCxnSpPr/>
                  <p:nvPr/>
                </p:nvCxnSpPr>
                <p:spPr>
                  <a:xfrm>
                    <a:off x="1139536" y="4606615"/>
                    <a:ext cx="6785263" cy="0"/>
                  </a:xfrm>
                  <a:prstGeom prst="line">
                    <a:avLst/>
                  </a:prstGeom>
                  <a:ln w="12700">
                    <a:solidFill>
                      <a:srgbClr val="FF0000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33" name="Rectangle 232"/>
                <p:cNvSpPr/>
                <p:nvPr/>
              </p:nvSpPr>
              <p:spPr>
                <a:xfrm>
                  <a:off x="4666" y="4853876"/>
                  <a:ext cx="9139333" cy="426897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34" name="Group 233"/>
                <p:cNvGrpSpPr/>
                <p:nvPr/>
              </p:nvGrpSpPr>
              <p:grpSpPr>
                <a:xfrm>
                  <a:off x="329399" y="3000368"/>
                  <a:ext cx="8489856" cy="1853508"/>
                  <a:chOff x="1451598" y="3417895"/>
                  <a:chExt cx="6299858" cy="1371600"/>
                </a:xfrm>
              </p:grpSpPr>
              <p:grpSp>
                <p:nvGrpSpPr>
                  <p:cNvPr id="241" name="Group 240"/>
                  <p:cNvGrpSpPr/>
                  <p:nvPr/>
                </p:nvGrpSpPr>
                <p:grpSpPr>
                  <a:xfrm>
                    <a:off x="7163811" y="3417895"/>
                    <a:ext cx="587645" cy="1371600"/>
                    <a:chOff x="7172345" y="3417895"/>
                    <a:chExt cx="274320" cy="1371600"/>
                  </a:xfrm>
                </p:grpSpPr>
                <p:sp>
                  <p:nvSpPr>
                    <p:cNvPr id="267" name="Rectangle 266"/>
                    <p:cNvSpPr/>
                    <p:nvPr/>
                  </p:nvSpPr>
                  <p:spPr>
                    <a:xfrm>
                      <a:off x="7172345" y="4240855"/>
                      <a:ext cx="274320" cy="182880"/>
                    </a:xfrm>
                    <a:prstGeom prst="rect">
                      <a:avLst/>
                    </a:prstGeom>
                    <a:solidFill>
                      <a:srgbClr val="0000FF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8" name="Rectangle 267"/>
                    <p:cNvSpPr/>
                    <p:nvPr/>
                  </p:nvSpPr>
                  <p:spPr>
                    <a:xfrm>
                      <a:off x="7172345" y="3966535"/>
                      <a:ext cx="274320" cy="27432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0" name="Rectangle 269"/>
                    <p:cNvSpPr>
                      <a:spLocks noChangeAspect="1"/>
                    </p:cNvSpPr>
                    <p:nvPr/>
                  </p:nvSpPr>
                  <p:spPr>
                    <a:xfrm>
                      <a:off x="7172801" y="3417895"/>
                      <a:ext cx="273864" cy="274320"/>
                    </a:xfrm>
                    <a:prstGeom prst="rect">
                      <a:avLst/>
                    </a:prstGeom>
                    <a:solidFill>
                      <a:srgbClr val="FFC000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1" name="Rectangle 270"/>
                    <p:cNvSpPr>
                      <a:spLocks noChangeAspect="1"/>
                    </p:cNvSpPr>
                    <p:nvPr/>
                  </p:nvSpPr>
                  <p:spPr>
                    <a:xfrm>
                      <a:off x="7172801" y="3692215"/>
                      <a:ext cx="273864" cy="274320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3" name="Rectangle 272"/>
                    <p:cNvSpPr/>
                    <p:nvPr/>
                  </p:nvSpPr>
                  <p:spPr>
                    <a:xfrm>
                      <a:off x="7172345" y="4423735"/>
                      <a:ext cx="274320" cy="182880"/>
                    </a:xfrm>
                    <a:prstGeom prst="rect">
                      <a:avLst/>
                    </a:prstGeom>
                    <a:solidFill>
                      <a:srgbClr val="0000FF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5" name="Rectangle 274"/>
                    <p:cNvSpPr/>
                    <p:nvPr/>
                  </p:nvSpPr>
                  <p:spPr>
                    <a:xfrm>
                      <a:off x="7172345" y="4606615"/>
                      <a:ext cx="274320" cy="182880"/>
                    </a:xfrm>
                    <a:prstGeom prst="rect">
                      <a:avLst/>
                    </a:prstGeom>
                    <a:solidFill>
                      <a:srgbClr val="0000FF"/>
                    </a:solidFill>
                    <a:ln w="6350">
                      <a:solidFill>
                        <a:srgbClr val="0000FF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42" name="Group 241"/>
                  <p:cNvGrpSpPr/>
                  <p:nvPr/>
                </p:nvGrpSpPr>
                <p:grpSpPr>
                  <a:xfrm>
                    <a:off x="1451598" y="3417895"/>
                    <a:ext cx="588665" cy="1371600"/>
                    <a:chOff x="7171869" y="3417895"/>
                    <a:chExt cx="274796" cy="1371600"/>
                  </a:xfrm>
                </p:grpSpPr>
                <p:sp>
                  <p:nvSpPr>
                    <p:cNvPr id="243" name="Rectangle 242"/>
                    <p:cNvSpPr/>
                    <p:nvPr/>
                  </p:nvSpPr>
                  <p:spPr>
                    <a:xfrm>
                      <a:off x="7172325" y="4240855"/>
                      <a:ext cx="274320" cy="182880"/>
                    </a:xfrm>
                    <a:prstGeom prst="rect">
                      <a:avLst/>
                    </a:prstGeom>
                    <a:solidFill>
                      <a:srgbClr val="0000FF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4" name="Rectangle 243"/>
                    <p:cNvSpPr/>
                    <p:nvPr/>
                  </p:nvSpPr>
                  <p:spPr>
                    <a:xfrm>
                      <a:off x="7171869" y="3966535"/>
                      <a:ext cx="274320" cy="27432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5" name="Rectangle 244"/>
                    <p:cNvSpPr>
                      <a:spLocks noChangeAspect="1"/>
                    </p:cNvSpPr>
                    <p:nvPr/>
                  </p:nvSpPr>
                  <p:spPr>
                    <a:xfrm>
                      <a:off x="7172801" y="3417895"/>
                      <a:ext cx="273864" cy="274320"/>
                    </a:xfrm>
                    <a:prstGeom prst="rect">
                      <a:avLst/>
                    </a:prstGeom>
                    <a:solidFill>
                      <a:srgbClr val="FFC000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6" name="Rectangle 245"/>
                    <p:cNvSpPr>
                      <a:spLocks noChangeAspect="1"/>
                    </p:cNvSpPr>
                    <p:nvPr/>
                  </p:nvSpPr>
                  <p:spPr>
                    <a:xfrm>
                      <a:off x="7172781" y="3692215"/>
                      <a:ext cx="273864" cy="274320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7" name="Rectangle 246"/>
                    <p:cNvSpPr/>
                    <p:nvPr/>
                  </p:nvSpPr>
                  <p:spPr>
                    <a:xfrm>
                      <a:off x="7172325" y="4423735"/>
                      <a:ext cx="274320" cy="182880"/>
                    </a:xfrm>
                    <a:prstGeom prst="rect">
                      <a:avLst/>
                    </a:prstGeom>
                    <a:solidFill>
                      <a:srgbClr val="0000FF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6" name="Rectangle 265"/>
                    <p:cNvSpPr/>
                    <p:nvPr/>
                  </p:nvSpPr>
                  <p:spPr>
                    <a:xfrm>
                      <a:off x="7171869" y="4606615"/>
                      <a:ext cx="274320" cy="182880"/>
                    </a:xfrm>
                    <a:prstGeom prst="rect">
                      <a:avLst/>
                    </a:prstGeom>
                    <a:solidFill>
                      <a:srgbClr val="0000FF"/>
                    </a:solidFill>
                    <a:ln w="6350">
                      <a:solidFill>
                        <a:srgbClr val="0000FF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35" name="Group 234"/>
                <p:cNvGrpSpPr/>
                <p:nvPr/>
              </p:nvGrpSpPr>
              <p:grpSpPr>
                <a:xfrm flipH="1">
                  <a:off x="905127" y="3000368"/>
                  <a:ext cx="262261" cy="1821097"/>
                  <a:chOff x="1675447" y="2066605"/>
                  <a:chExt cx="194610" cy="1100209"/>
                </a:xfrm>
                <a:solidFill>
                  <a:schemeClr val="bg1"/>
                </a:solidFill>
              </p:grpSpPr>
              <p:sp>
                <p:nvSpPr>
                  <p:cNvPr id="239" name="Rectangle 238"/>
                  <p:cNvSpPr/>
                  <p:nvPr/>
                </p:nvSpPr>
                <p:spPr>
                  <a:xfrm>
                    <a:off x="1798190" y="2066605"/>
                    <a:ext cx="71867" cy="1100209"/>
                  </a:xfrm>
                  <a:prstGeom prst="rect">
                    <a:avLst/>
                  </a:prstGeom>
                  <a:grpFill/>
                  <a:ln w="254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0" name="Rectangle 239"/>
                  <p:cNvSpPr/>
                  <p:nvPr/>
                </p:nvSpPr>
                <p:spPr>
                  <a:xfrm>
                    <a:off x="1675447" y="3121094"/>
                    <a:ext cx="152400" cy="45720"/>
                  </a:xfrm>
                  <a:prstGeom prst="rect">
                    <a:avLst/>
                  </a:prstGeom>
                  <a:grpFill/>
                  <a:ln w="254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36" name="Group 235"/>
                <p:cNvGrpSpPr/>
                <p:nvPr/>
              </p:nvGrpSpPr>
              <p:grpSpPr>
                <a:xfrm>
                  <a:off x="8016889" y="3000374"/>
                  <a:ext cx="281400" cy="686279"/>
                  <a:chOff x="7172325" y="3482185"/>
                  <a:chExt cx="208812" cy="409732"/>
                </a:xfrm>
                <a:solidFill>
                  <a:schemeClr val="bg1"/>
                </a:solidFill>
              </p:grpSpPr>
              <p:sp>
                <p:nvSpPr>
                  <p:cNvPr id="237" name="Rectangle 236"/>
                  <p:cNvSpPr/>
                  <p:nvPr/>
                </p:nvSpPr>
                <p:spPr>
                  <a:xfrm>
                    <a:off x="7172325" y="3846195"/>
                    <a:ext cx="152400" cy="45720"/>
                  </a:xfrm>
                  <a:prstGeom prst="rect">
                    <a:avLst/>
                  </a:prstGeom>
                  <a:grpFill/>
                  <a:ln w="254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8" name="Rectangle 237"/>
                  <p:cNvSpPr/>
                  <p:nvPr/>
                </p:nvSpPr>
                <p:spPr>
                  <a:xfrm>
                    <a:off x="7309272" y="3482185"/>
                    <a:ext cx="71865" cy="409732"/>
                  </a:xfrm>
                  <a:prstGeom prst="rect">
                    <a:avLst/>
                  </a:prstGeom>
                  <a:grpFill/>
                  <a:ln w="254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216" name="Rectangle 215"/>
              <p:cNvSpPr/>
              <p:nvPr/>
            </p:nvSpPr>
            <p:spPr>
              <a:xfrm>
                <a:off x="2242310" y="4677667"/>
                <a:ext cx="4960672" cy="491458"/>
              </a:xfrm>
              <a:prstGeom prst="rect">
                <a:avLst/>
              </a:prstGeom>
              <a:pattFill prst="pct20">
                <a:fgClr>
                  <a:srgbClr val="FFC000"/>
                </a:fgClr>
                <a:bgClr>
                  <a:schemeClr val="bg1"/>
                </a:bgClr>
              </a:patt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cxnSp>
            <p:nvCxnSpPr>
              <p:cNvPr id="217" name="Straight Connector 216"/>
              <p:cNvCxnSpPr/>
              <p:nvPr/>
            </p:nvCxnSpPr>
            <p:spPr>
              <a:xfrm>
                <a:off x="1422812" y="4677667"/>
                <a:ext cx="6578188" cy="0"/>
              </a:xfrm>
              <a:prstGeom prst="line">
                <a:avLst/>
              </a:prstGeom>
              <a:ln w="34925">
                <a:solidFill>
                  <a:schemeClr val="accent6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1" name="Rectangle 220"/>
              <p:cNvSpPr/>
              <p:nvPr/>
            </p:nvSpPr>
            <p:spPr>
              <a:xfrm>
                <a:off x="4704925" y="3411173"/>
                <a:ext cx="45719" cy="399171"/>
              </a:xfrm>
              <a:prstGeom prst="rect">
                <a:avLst/>
              </a:prstGeom>
              <a:solidFill>
                <a:srgbClr val="C00000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8" name="Rectangle 197"/>
            <p:cNvSpPr/>
            <p:nvPr/>
          </p:nvSpPr>
          <p:spPr>
            <a:xfrm>
              <a:off x="3478755" y="3642276"/>
              <a:ext cx="51915" cy="374712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Rectangle 198"/>
            <p:cNvSpPr/>
            <p:nvPr/>
          </p:nvSpPr>
          <p:spPr>
            <a:xfrm>
              <a:off x="4704925" y="3642276"/>
              <a:ext cx="51915" cy="374712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Rectangle 199"/>
            <p:cNvSpPr/>
            <p:nvPr/>
          </p:nvSpPr>
          <p:spPr>
            <a:xfrm>
              <a:off x="5931095" y="3642276"/>
              <a:ext cx="51915" cy="374712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Rectangle 200"/>
            <p:cNvSpPr/>
            <p:nvPr/>
          </p:nvSpPr>
          <p:spPr>
            <a:xfrm>
              <a:off x="3472559" y="4074051"/>
              <a:ext cx="51915" cy="374712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ectangle 201"/>
            <p:cNvSpPr/>
            <p:nvPr/>
          </p:nvSpPr>
          <p:spPr>
            <a:xfrm>
              <a:off x="4698729" y="4074051"/>
              <a:ext cx="51915" cy="374712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Rectangle 202"/>
            <p:cNvSpPr/>
            <p:nvPr/>
          </p:nvSpPr>
          <p:spPr>
            <a:xfrm>
              <a:off x="5924899" y="4074051"/>
              <a:ext cx="51915" cy="374712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Rectangle 203"/>
            <p:cNvSpPr/>
            <p:nvPr/>
          </p:nvSpPr>
          <p:spPr>
            <a:xfrm>
              <a:off x="3472559" y="4501108"/>
              <a:ext cx="51915" cy="374712"/>
            </a:xfrm>
            <a:prstGeom prst="rect">
              <a:avLst/>
            </a:prstGeom>
            <a:solidFill>
              <a:srgbClr val="0000FF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ectangle 204"/>
            <p:cNvSpPr/>
            <p:nvPr/>
          </p:nvSpPr>
          <p:spPr>
            <a:xfrm>
              <a:off x="4698729" y="4501108"/>
              <a:ext cx="51915" cy="374712"/>
            </a:xfrm>
            <a:prstGeom prst="rect">
              <a:avLst/>
            </a:prstGeom>
            <a:solidFill>
              <a:srgbClr val="0000FF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ectangle 205"/>
            <p:cNvSpPr/>
            <p:nvPr/>
          </p:nvSpPr>
          <p:spPr>
            <a:xfrm>
              <a:off x="5924899" y="4501108"/>
              <a:ext cx="51915" cy="374712"/>
            </a:xfrm>
            <a:prstGeom prst="rect">
              <a:avLst/>
            </a:prstGeom>
            <a:solidFill>
              <a:srgbClr val="0000FF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6" name="Group 395"/>
          <p:cNvGrpSpPr>
            <a:grpSpLocks noChangeAspect="1"/>
          </p:cNvGrpSpPr>
          <p:nvPr/>
        </p:nvGrpSpPr>
        <p:grpSpPr>
          <a:xfrm>
            <a:off x="4953000" y="4206359"/>
            <a:ext cx="4114800" cy="1965841"/>
            <a:chOff x="1422812" y="1682543"/>
            <a:chExt cx="6592684" cy="3962398"/>
          </a:xfrm>
        </p:grpSpPr>
        <p:grpSp>
          <p:nvGrpSpPr>
            <p:cNvPr id="397" name="Group 396"/>
            <p:cNvGrpSpPr/>
            <p:nvPr/>
          </p:nvGrpSpPr>
          <p:grpSpPr>
            <a:xfrm>
              <a:off x="1422812" y="1682543"/>
              <a:ext cx="6592684" cy="3962398"/>
              <a:chOff x="1422812" y="2543849"/>
              <a:chExt cx="6592684" cy="2625276"/>
            </a:xfrm>
          </p:grpSpPr>
          <p:grpSp>
            <p:nvGrpSpPr>
              <p:cNvPr id="407" name="Group 406"/>
              <p:cNvGrpSpPr>
                <a:grpSpLocks noChangeAspect="1"/>
              </p:cNvGrpSpPr>
              <p:nvPr/>
            </p:nvGrpSpPr>
            <p:grpSpPr>
              <a:xfrm>
                <a:off x="1437309" y="2543849"/>
                <a:ext cx="6578187" cy="2625276"/>
                <a:chOff x="2333" y="3000368"/>
                <a:chExt cx="9144000" cy="2280405"/>
              </a:xfrm>
            </p:grpSpPr>
            <p:grpSp>
              <p:nvGrpSpPr>
                <p:cNvPr id="413" name="Group 412"/>
                <p:cNvGrpSpPr/>
                <p:nvPr/>
              </p:nvGrpSpPr>
              <p:grpSpPr>
                <a:xfrm>
                  <a:off x="2333" y="3371069"/>
                  <a:ext cx="9144000" cy="1235672"/>
                  <a:chOff x="1139536" y="3692215"/>
                  <a:chExt cx="6785263" cy="914400"/>
                </a:xfrm>
              </p:grpSpPr>
              <p:cxnSp>
                <p:nvCxnSpPr>
                  <p:cNvPr id="439" name="Straight Connector 438"/>
                  <p:cNvCxnSpPr/>
                  <p:nvPr/>
                </p:nvCxnSpPr>
                <p:spPr>
                  <a:xfrm>
                    <a:off x="1139536" y="4240855"/>
                    <a:ext cx="6785263" cy="0"/>
                  </a:xfrm>
                  <a:prstGeom prst="line">
                    <a:avLst/>
                  </a:prstGeom>
                  <a:ln w="12700">
                    <a:solidFill>
                      <a:srgbClr val="FF0000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0" name="Straight Connector 439"/>
                  <p:cNvCxnSpPr/>
                  <p:nvPr/>
                </p:nvCxnSpPr>
                <p:spPr>
                  <a:xfrm>
                    <a:off x="1139536" y="3966535"/>
                    <a:ext cx="6785263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1" name="Straight Connector 440"/>
                  <p:cNvCxnSpPr/>
                  <p:nvPr/>
                </p:nvCxnSpPr>
                <p:spPr>
                  <a:xfrm>
                    <a:off x="1139536" y="4423735"/>
                    <a:ext cx="6785263" cy="0"/>
                  </a:xfrm>
                  <a:prstGeom prst="line">
                    <a:avLst/>
                  </a:prstGeom>
                  <a:ln w="12700">
                    <a:solidFill>
                      <a:srgbClr val="FF0000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2" name="Straight Connector 441"/>
                  <p:cNvCxnSpPr/>
                  <p:nvPr/>
                </p:nvCxnSpPr>
                <p:spPr>
                  <a:xfrm>
                    <a:off x="1139536" y="3692215"/>
                    <a:ext cx="6785263" cy="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3" name="Straight Connector 442"/>
                  <p:cNvCxnSpPr/>
                  <p:nvPr/>
                </p:nvCxnSpPr>
                <p:spPr>
                  <a:xfrm>
                    <a:off x="1139536" y="4606615"/>
                    <a:ext cx="6785263" cy="0"/>
                  </a:xfrm>
                  <a:prstGeom prst="line">
                    <a:avLst/>
                  </a:prstGeom>
                  <a:ln w="12700">
                    <a:solidFill>
                      <a:srgbClr val="FF0000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14" name="Rectangle 413"/>
                <p:cNvSpPr/>
                <p:nvPr/>
              </p:nvSpPr>
              <p:spPr>
                <a:xfrm>
                  <a:off x="4666" y="4853876"/>
                  <a:ext cx="9139333" cy="426897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15" name="Group 414"/>
                <p:cNvGrpSpPr/>
                <p:nvPr/>
              </p:nvGrpSpPr>
              <p:grpSpPr>
                <a:xfrm>
                  <a:off x="329399" y="3000368"/>
                  <a:ext cx="8489856" cy="1853508"/>
                  <a:chOff x="1451598" y="3417895"/>
                  <a:chExt cx="6299858" cy="1371600"/>
                </a:xfrm>
              </p:grpSpPr>
              <p:grpSp>
                <p:nvGrpSpPr>
                  <p:cNvPr id="425" name="Group 424"/>
                  <p:cNvGrpSpPr/>
                  <p:nvPr/>
                </p:nvGrpSpPr>
                <p:grpSpPr>
                  <a:xfrm>
                    <a:off x="7163811" y="3417895"/>
                    <a:ext cx="587645" cy="1371600"/>
                    <a:chOff x="7172345" y="3417895"/>
                    <a:chExt cx="274320" cy="1371600"/>
                  </a:xfrm>
                </p:grpSpPr>
                <p:sp>
                  <p:nvSpPr>
                    <p:cNvPr id="433" name="Rectangle 432"/>
                    <p:cNvSpPr/>
                    <p:nvPr/>
                  </p:nvSpPr>
                  <p:spPr>
                    <a:xfrm>
                      <a:off x="7172345" y="4240855"/>
                      <a:ext cx="274320" cy="182880"/>
                    </a:xfrm>
                    <a:prstGeom prst="rect">
                      <a:avLst/>
                    </a:prstGeom>
                    <a:solidFill>
                      <a:srgbClr val="0000FF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34" name="Rectangle 433"/>
                    <p:cNvSpPr/>
                    <p:nvPr/>
                  </p:nvSpPr>
                  <p:spPr>
                    <a:xfrm>
                      <a:off x="7172345" y="3966535"/>
                      <a:ext cx="274320" cy="27432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35" name="Rectangle 434"/>
                    <p:cNvSpPr>
                      <a:spLocks noChangeAspect="1"/>
                    </p:cNvSpPr>
                    <p:nvPr/>
                  </p:nvSpPr>
                  <p:spPr>
                    <a:xfrm>
                      <a:off x="7172801" y="3417895"/>
                      <a:ext cx="273864" cy="274320"/>
                    </a:xfrm>
                    <a:prstGeom prst="rect">
                      <a:avLst/>
                    </a:prstGeom>
                    <a:solidFill>
                      <a:srgbClr val="FFC000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36" name="Rectangle 435"/>
                    <p:cNvSpPr>
                      <a:spLocks noChangeAspect="1"/>
                    </p:cNvSpPr>
                    <p:nvPr/>
                  </p:nvSpPr>
                  <p:spPr>
                    <a:xfrm>
                      <a:off x="7172801" y="3692215"/>
                      <a:ext cx="273864" cy="274320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37" name="Rectangle 436"/>
                    <p:cNvSpPr/>
                    <p:nvPr/>
                  </p:nvSpPr>
                  <p:spPr>
                    <a:xfrm>
                      <a:off x="7172345" y="4423735"/>
                      <a:ext cx="274320" cy="182880"/>
                    </a:xfrm>
                    <a:prstGeom prst="rect">
                      <a:avLst/>
                    </a:prstGeom>
                    <a:solidFill>
                      <a:srgbClr val="0000FF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38" name="Rectangle 437"/>
                    <p:cNvSpPr/>
                    <p:nvPr/>
                  </p:nvSpPr>
                  <p:spPr>
                    <a:xfrm>
                      <a:off x="7172345" y="4606615"/>
                      <a:ext cx="274320" cy="182880"/>
                    </a:xfrm>
                    <a:prstGeom prst="rect">
                      <a:avLst/>
                    </a:prstGeom>
                    <a:solidFill>
                      <a:srgbClr val="0000FF"/>
                    </a:solidFill>
                    <a:ln w="6350">
                      <a:solidFill>
                        <a:srgbClr val="0000FF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26" name="Group 425"/>
                  <p:cNvGrpSpPr/>
                  <p:nvPr/>
                </p:nvGrpSpPr>
                <p:grpSpPr>
                  <a:xfrm>
                    <a:off x="1451598" y="3417895"/>
                    <a:ext cx="588665" cy="1371600"/>
                    <a:chOff x="7171869" y="3417895"/>
                    <a:chExt cx="274796" cy="1371600"/>
                  </a:xfrm>
                </p:grpSpPr>
                <p:sp>
                  <p:nvSpPr>
                    <p:cNvPr id="427" name="Rectangle 426"/>
                    <p:cNvSpPr/>
                    <p:nvPr/>
                  </p:nvSpPr>
                  <p:spPr>
                    <a:xfrm>
                      <a:off x="7172325" y="4240855"/>
                      <a:ext cx="274320" cy="182880"/>
                    </a:xfrm>
                    <a:prstGeom prst="rect">
                      <a:avLst/>
                    </a:prstGeom>
                    <a:solidFill>
                      <a:srgbClr val="0000FF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28" name="Rectangle 427"/>
                    <p:cNvSpPr/>
                    <p:nvPr/>
                  </p:nvSpPr>
                  <p:spPr>
                    <a:xfrm>
                      <a:off x="7171869" y="3966535"/>
                      <a:ext cx="274320" cy="27432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29" name="Rectangle 428"/>
                    <p:cNvSpPr>
                      <a:spLocks noChangeAspect="1"/>
                    </p:cNvSpPr>
                    <p:nvPr/>
                  </p:nvSpPr>
                  <p:spPr>
                    <a:xfrm>
                      <a:off x="7172801" y="3417895"/>
                      <a:ext cx="273864" cy="274320"/>
                    </a:xfrm>
                    <a:prstGeom prst="rect">
                      <a:avLst/>
                    </a:prstGeom>
                    <a:solidFill>
                      <a:srgbClr val="FFC000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30" name="Rectangle 429"/>
                    <p:cNvSpPr>
                      <a:spLocks noChangeAspect="1"/>
                    </p:cNvSpPr>
                    <p:nvPr/>
                  </p:nvSpPr>
                  <p:spPr>
                    <a:xfrm>
                      <a:off x="7172781" y="3692215"/>
                      <a:ext cx="273864" cy="274320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31" name="Rectangle 430"/>
                    <p:cNvSpPr/>
                    <p:nvPr/>
                  </p:nvSpPr>
                  <p:spPr>
                    <a:xfrm>
                      <a:off x="7172325" y="4423735"/>
                      <a:ext cx="274320" cy="182880"/>
                    </a:xfrm>
                    <a:prstGeom prst="rect">
                      <a:avLst/>
                    </a:prstGeom>
                    <a:solidFill>
                      <a:srgbClr val="0000FF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32" name="Rectangle 431"/>
                    <p:cNvSpPr/>
                    <p:nvPr/>
                  </p:nvSpPr>
                  <p:spPr>
                    <a:xfrm>
                      <a:off x="7171869" y="4606615"/>
                      <a:ext cx="274320" cy="182880"/>
                    </a:xfrm>
                    <a:prstGeom prst="rect">
                      <a:avLst/>
                    </a:prstGeom>
                    <a:solidFill>
                      <a:srgbClr val="0000FF"/>
                    </a:solidFill>
                    <a:ln w="6350">
                      <a:solidFill>
                        <a:srgbClr val="0000FF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16" name="Group 415"/>
                <p:cNvGrpSpPr/>
                <p:nvPr/>
              </p:nvGrpSpPr>
              <p:grpSpPr>
                <a:xfrm flipH="1">
                  <a:off x="905127" y="3000368"/>
                  <a:ext cx="262261" cy="1821097"/>
                  <a:chOff x="1675447" y="2066605"/>
                  <a:chExt cx="194610" cy="1100209"/>
                </a:xfrm>
                <a:solidFill>
                  <a:schemeClr val="bg1"/>
                </a:solidFill>
              </p:grpSpPr>
              <p:sp>
                <p:nvSpPr>
                  <p:cNvPr id="423" name="Rectangle 422"/>
                  <p:cNvSpPr/>
                  <p:nvPr/>
                </p:nvSpPr>
                <p:spPr>
                  <a:xfrm>
                    <a:off x="1798190" y="2066605"/>
                    <a:ext cx="71867" cy="1100209"/>
                  </a:xfrm>
                  <a:prstGeom prst="rect">
                    <a:avLst/>
                  </a:prstGeom>
                  <a:grpFill/>
                  <a:ln w="254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4" name="Rectangle 423"/>
                  <p:cNvSpPr/>
                  <p:nvPr/>
                </p:nvSpPr>
                <p:spPr>
                  <a:xfrm>
                    <a:off x="1675447" y="3121094"/>
                    <a:ext cx="152400" cy="45720"/>
                  </a:xfrm>
                  <a:prstGeom prst="rect">
                    <a:avLst/>
                  </a:prstGeom>
                  <a:grpFill/>
                  <a:ln w="254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20" name="Group 419"/>
                <p:cNvGrpSpPr/>
                <p:nvPr/>
              </p:nvGrpSpPr>
              <p:grpSpPr>
                <a:xfrm>
                  <a:off x="8016889" y="3000374"/>
                  <a:ext cx="281400" cy="686279"/>
                  <a:chOff x="7172325" y="3482185"/>
                  <a:chExt cx="208812" cy="409732"/>
                </a:xfrm>
                <a:solidFill>
                  <a:schemeClr val="bg1"/>
                </a:solidFill>
              </p:grpSpPr>
              <p:sp>
                <p:nvSpPr>
                  <p:cNvPr id="421" name="Rectangle 420"/>
                  <p:cNvSpPr/>
                  <p:nvPr/>
                </p:nvSpPr>
                <p:spPr>
                  <a:xfrm>
                    <a:off x="7172325" y="3846195"/>
                    <a:ext cx="152400" cy="45720"/>
                  </a:xfrm>
                  <a:prstGeom prst="rect">
                    <a:avLst/>
                  </a:prstGeom>
                  <a:grpFill/>
                  <a:ln w="254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2" name="Rectangle 421"/>
                  <p:cNvSpPr/>
                  <p:nvPr/>
                </p:nvSpPr>
                <p:spPr>
                  <a:xfrm>
                    <a:off x="7309272" y="3482185"/>
                    <a:ext cx="71865" cy="409732"/>
                  </a:xfrm>
                  <a:prstGeom prst="rect">
                    <a:avLst/>
                  </a:prstGeom>
                  <a:grpFill/>
                  <a:ln w="254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408" name="Rectangle 407"/>
              <p:cNvSpPr/>
              <p:nvPr/>
            </p:nvSpPr>
            <p:spPr>
              <a:xfrm>
                <a:off x="2242310" y="4677667"/>
                <a:ext cx="4960672" cy="491458"/>
              </a:xfrm>
              <a:prstGeom prst="rect">
                <a:avLst/>
              </a:prstGeom>
              <a:pattFill prst="pct20">
                <a:fgClr>
                  <a:srgbClr val="FFC000"/>
                </a:fgClr>
                <a:bgClr>
                  <a:schemeClr val="bg1"/>
                </a:bgClr>
              </a:patt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cxnSp>
            <p:nvCxnSpPr>
              <p:cNvPr id="409" name="Straight Connector 408"/>
              <p:cNvCxnSpPr/>
              <p:nvPr/>
            </p:nvCxnSpPr>
            <p:spPr>
              <a:xfrm>
                <a:off x="1422812" y="4677667"/>
                <a:ext cx="6578188" cy="0"/>
              </a:xfrm>
              <a:prstGeom prst="line">
                <a:avLst/>
              </a:prstGeom>
              <a:ln w="34925">
                <a:solidFill>
                  <a:schemeClr val="accent6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8" name="Rectangle 397"/>
            <p:cNvSpPr/>
            <p:nvPr/>
          </p:nvSpPr>
          <p:spPr>
            <a:xfrm>
              <a:off x="3478755" y="3642276"/>
              <a:ext cx="51915" cy="374712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Rectangle 398"/>
            <p:cNvSpPr/>
            <p:nvPr/>
          </p:nvSpPr>
          <p:spPr>
            <a:xfrm>
              <a:off x="4704925" y="3642276"/>
              <a:ext cx="51915" cy="374712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Rectangle 399"/>
            <p:cNvSpPr/>
            <p:nvPr/>
          </p:nvSpPr>
          <p:spPr>
            <a:xfrm>
              <a:off x="5931095" y="3642276"/>
              <a:ext cx="51915" cy="374712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Rectangle 400"/>
            <p:cNvSpPr/>
            <p:nvPr/>
          </p:nvSpPr>
          <p:spPr>
            <a:xfrm>
              <a:off x="3472559" y="4074051"/>
              <a:ext cx="51915" cy="374712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Rectangle 401"/>
            <p:cNvSpPr/>
            <p:nvPr/>
          </p:nvSpPr>
          <p:spPr>
            <a:xfrm>
              <a:off x="4698729" y="4074051"/>
              <a:ext cx="51915" cy="374712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Rectangle 402"/>
            <p:cNvSpPr/>
            <p:nvPr/>
          </p:nvSpPr>
          <p:spPr>
            <a:xfrm>
              <a:off x="5924899" y="4074051"/>
              <a:ext cx="51915" cy="374712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Rectangle 404"/>
            <p:cNvSpPr/>
            <p:nvPr/>
          </p:nvSpPr>
          <p:spPr>
            <a:xfrm>
              <a:off x="4698729" y="4501108"/>
              <a:ext cx="51915" cy="374712"/>
            </a:xfrm>
            <a:prstGeom prst="rect">
              <a:avLst/>
            </a:prstGeom>
            <a:solidFill>
              <a:srgbClr val="0000FF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310619" y="4958447"/>
            <a:ext cx="566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OR</a:t>
            </a:r>
            <a:endParaRPr lang="en-US" sz="2400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9BFF0-E479-4526-9E10-3CAE6379661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55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FF00"/>
                </a:solidFill>
              </a:rPr>
              <a:t>UVa</a:t>
            </a:r>
            <a:r>
              <a:rPr lang="en-US" dirty="0" smtClean="0">
                <a:solidFill>
                  <a:srgbClr val="FFFF00"/>
                </a:solidFill>
              </a:rPr>
              <a:t> GEM’s cont’d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581400"/>
          </a:xfrm>
        </p:spPr>
        <p:txBody>
          <a:bodyPr/>
          <a:lstStyle/>
          <a:p>
            <a:r>
              <a:rPr lang="en-US" dirty="0" smtClean="0"/>
              <a:t>Other small modifications also planned</a:t>
            </a:r>
          </a:p>
          <a:p>
            <a:r>
              <a:rPr lang="en-US" dirty="0" smtClean="0"/>
              <a:t>Electronics modifications/upgrades underway</a:t>
            </a:r>
          </a:p>
          <a:p>
            <a:r>
              <a:rPr lang="en-US" dirty="0" smtClean="0"/>
              <a:t>Plans for tests at </a:t>
            </a:r>
            <a:r>
              <a:rPr lang="en-US" dirty="0" err="1" smtClean="0"/>
              <a:t>FermiLab</a:t>
            </a:r>
            <a:endParaRPr lang="en-US" dirty="0" smtClean="0"/>
          </a:p>
          <a:p>
            <a:r>
              <a:rPr lang="en-US" dirty="0" smtClean="0"/>
              <a:t>Proposal for </a:t>
            </a:r>
            <a:r>
              <a:rPr lang="en-US" dirty="0" err="1" smtClean="0"/>
              <a:t>Jlab</a:t>
            </a:r>
            <a:r>
              <a:rPr lang="en-US" dirty="0" smtClean="0"/>
              <a:t> LDRD to build larger GEM chambers in FY14. 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explicitly NOT part of the PMP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01E4-1824-44EC-B333-E72CCDA8740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97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What is SBS?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u="sng" dirty="0" smtClean="0">
                <a:solidFill>
                  <a:srgbClr val="FFFF00"/>
                </a:solidFill>
              </a:rPr>
              <a:t>S</a:t>
            </a:r>
            <a:r>
              <a:rPr lang="en-US" dirty="0" smtClean="0">
                <a:solidFill>
                  <a:srgbClr val="FFFF00"/>
                </a:solidFill>
              </a:rPr>
              <a:t>uper </a:t>
            </a:r>
            <a:r>
              <a:rPr lang="en-US" u="sng" dirty="0" err="1" smtClean="0">
                <a:solidFill>
                  <a:srgbClr val="FFFF00"/>
                </a:solidFill>
              </a:rPr>
              <a:t>B</a:t>
            </a:r>
            <a:r>
              <a:rPr lang="en-US" dirty="0" err="1" smtClean="0">
                <a:solidFill>
                  <a:srgbClr val="FFFF00"/>
                </a:solidFill>
              </a:rPr>
              <a:t>igbite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u="sng" dirty="0" smtClean="0">
                <a:solidFill>
                  <a:srgbClr val="FFFF00"/>
                </a:solidFill>
              </a:rPr>
              <a:t>S</a:t>
            </a:r>
            <a:r>
              <a:rPr lang="en-US" dirty="0" smtClean="0">
                <a:solidFill>
                  <a:srgbClr val="FFFF00"/>
                </a:solidFill>
              </a:rPr>
              <a:t>pectrometer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 DOE approved program of 3 projects to build the spectrometer</a:t>
            </a:r>
          </a:p>
          <a:p>
            <a:pPr lvl="1"/>
            <a:r>
              <a:rPr lang="en-US" dirty="0" smtClean="0"/>
              <a:t>SBS Basic</a:t>
            </a:r>
          </a:p>
          <a:p>
            <a:pPr lvl="1"/>
            <a:r>
              <a:rPr lang="en-US" dirty="0" smtClean="0"/>
              <a:t>Neutron Form Factor</a:t>
            </a:r>
          </a:p>
          <a:p>
            <a:pPr lvl="1"/>
            <a:r>
              <a:rPr lang="en-US" dirty="0" smtClean="0"/>
              <a:t>Proton Form Factor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A Collaboration that will use SBS (and other things) to perform assorted experiments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01E4-1824-44EC-B333-E72CCDA8740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1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01E4-1824-44EC-B333-E72CCDA87407}" type="slidenum">
              <a:rPr lang="en-US" smtClean="0"/>
              <a:t>20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20040"/>
            <a:ext cx="6553200" cy="52425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28800" y="5943600"/>
            <a:ext cx="563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http://hallaweb.jlab.org/12GeV/SuperBigBite/meetings/Collab-meeting-6-13/working.htm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38378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Collaboration Meeting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days of intensive review of various Collaboration projects/issues</a:t>
            </a:r>
          </a:p>
          <a:p>
            <a:r>
              <a:rPr lang="en-US" dirty="0" smtClean="0"/>
              <a:t>Physics</a:t>
            </a:r>
          </a:p>
          <a:p>
            <a:r>
              <a:rPr lang="en-US" dirty="0" smtClean="0"/>
              <a:t>Hall Status</a:t>
            </a:r>
          </a:p>
          <a:p>
            <a:r>
              <a:rPr lang="en-US" dirty="0" smtClean="0"/>
              <a:t>SBS design status</a:t>
            </a:r>
          </a:p>
          <a:p>
            <a:r>
              <a:rPr lang="en-US" dirty="0" smtClean="0"/>
              <a:t>Polarized </a:t>
            </a:r>
            <a:r>
              <a:rPr lang="en-US" baseline="30000" dirty="0" smtClean="0"/>
              <a:t>3</a:t>
            </a:r>
            <a:r>
              <a:rPr lang="en-US" dirty="0" smtClean="0"/>
              <a:t>He target status</a:t>
            </a:r>
          </a:p>
          <a:p>
            <a:r>
              <a:rPr lang="el-GR" dirty="0" smtClean="0"/>
              <a:t>μ</a:t>
            </a:r>
            <a:r>
              <a:rPr lang="en-US" dirty="0" smtClean="0"/>
              <a:t> detection ideas</a:t>
            </a:r>
          </a:p>
          <a:p>
            <a:r>
              <a:rPr lang="en-US" dirty="0" smtClean="0"/>
              <a:t>HCAL status</a:t>
            </a:r>
          </a:p>
          <a:p>
            <a:r>
              <a:rPr lang="en-US" dirty="0" smtClean="0"/>
              <a:t>FASTBUS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01E4-1824-44EC-B333-E72CCDA8740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0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Meeting Cont’d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NINO front end cards</a:t>
            </a:r>
          </a:p>
          <a:p>
            <a:r>
              <a:rPr lang="en-US" dirty="0" smtClean="0"/>
              <a:t>VME DAQ</a:t>
            </a:r>
          </a:p>
          <a:p>
            <a:r>
              <a:rPr lang="en-US" dirty="0" smtClean="0"/>
              <a:t>Coordinate Detector</a:t>
            </a:r>
          </a:p>
          <a:p>
            <a:r>
              <a:rPr lang="en-US" dirty="0" smtClean="0"/>
              <a:t>ECAL status</a:t>
            </a:r>
          </a:p>
          <a:p>
            <a:r>
              <a:rPr lang="en-US" dirty="0" smtClean="0"/>
              <a:t>Silicon Tracker</a:t>
            </a:r>
          </a:p>
          <a:p>
            <a:r>
              <a:rPr lang="en-US" dirty="0" smtClean="0"/>
              <a:t>A1n Cherenkov</a:t>
            </a:r>
          </a:p>
          <a:p>
            <a:r>
              <a:rPr lang="en-US" dirty="0" smtClean="0"/>
              <a:t>GEM’s at INFN</a:t>
            </a:r>
          </a:p>
          <a:p>
            <a:r>
              <a:rPr lang="en-US" dirty="0" smtClean="0"/>
              <a:t>GEM’s at </a:t>
            </a:r>
            <a:r>
              <a:rPr lang="en-US" dirty="0" err="1" smtClean="0"/>
              <a:t>UVa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01E4-1824-44EC-B333-E72CCDA8740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62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590800"/>
            <a:ext cx="8229600" cy="1143000"/>
          </a:xfrm>
        </p:spPr>
        <p:txBody>
          <a:bodyPr>
            <a:noAutofit/>
          </a:bodyPr>
          <a:lstStyle/>
          <a:p>
            <a:r>
              <a:rPr lang="en-US" sz="9600" dirty="0" smtClean="0">
                <a:solidFill>
                  <a:srgbClr val="FFFF00"/>
                </a:solidFill>
              </a:rPr>
              <a:t>Physics</a:t>
            </a:r>
            <a:endParaRPr lang="en-US" sz="9600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01E4-1824-44EC-B333-E72CCDA8740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92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01E4-1824-44EC-B333-E72CCDA87407}" type="slidenum">
              <a:rPr lang="en-US" smtClean="0"/>
              <a:t>24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909" y="1371600"/>
            <a:ext cx="655955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6200" y="274638"/>
            <a:ext cx="8610600" cy="1173162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High–t form factors and short–range nucleon </a:t>
            </a:r>
            <a:r>
              <a:rPr lang="en-US" sz="2400" dirty="0" smtClean="0">
                <a:solidFill>
                  <a:srgbClr val="FFFF00"/>
                </a:solidFill>
              </a:rPr>
              <a:t>structure: </a:t>
            </a:r>
            <a:r>
              <a:rPr lang="en-US" sz="2400" dirty="0">
                <a:solidFill>
                  <a:srgbClr val="FFFF00"/>
                </a:solidFill>
              </a:rPr>
              <a:t>C. Weiss</a:t>
            </a:r>
            <a:br>
              <a:rPr lang="en-US" sz="2400" dirty="0">
                <a:solidFill>
                  <a:srgbClr val="FFFF00"/>
                </a:solidFill>
              </a:rPr>
            </a:b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83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Neutron </a:t>
            </a:r>
            <a:r>
              <a:rPr lang="en-US" dirty="0" err="1">
                <a:solidFill>
                  <a:srgbClr val="FFFF00"/>
                </a:solidFill>
              </a:rPr>
              <a:t>Transversity</a:t>
            </a:r>
            <a:r>
              <a:rPr lang="en-US" dirty="0">
                <a:solidFill>
                  <a:srgbClr val="FFFF00"/>
                </a:solidFill>
              </a:rPr>
              <a:t> with </a:t>
            </a:r>
            <a:r>
              <a:rPr lang="en-US" dirty="0" err="1">
                <a:solidFill>
                  <a:srgbClr val="FFFF00"/>
                </a:solidFill>
              </a:rPr>
              <a:t>BigBite</a:t>
            </a:r>
            <a:r>
              <a:rPr lang="en-US" dirty="0">
                <a:solidFill>
                  <a:srgbClr val="FFFF00"/>
                </a:solidFill>
              </a:rPr>
              <a:t> &amp; </a:t>
            </a:r>
            <a:r>
              <a:rPr lang="en-US" dirty="0" smtClean="0">
                <a:solidFill>
                  <a:srgbClr val="FFFF00"/>
                </a:solidFill>
              </a:rPr>
              <a:t>SBS – Andrew Puckett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01E4-1824-44EC-B333-E72CCDA87407}" type="slidenum">
              <a:rPr lang="en-US" smtClean="0"/>
              <a:t>25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6200" y="3316069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Goal of SIDIS studies is (spin-correlated) 3D imaging of quarks in momentum space.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45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799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E12-09-018: SIDIS on polarized </a:t>
            </a:r>
            <a:r>
              <a:rPr lang="en-US" sz="2800" baseline="30000" dirty="0">
                <a:solidFill>
                  <a:srgbClr val="FFFF00"/>
                </a:solidFill>
              </a:rPr>
              <a:t>3</a:t>
            </a:r>
            <a:r>
              <a:rPr lang="en-US" sz="2800" dirty="0">
                <a:solidFill>
                  <a:srgbClr val="FFFF00"/>
                </a:solidFill>
              </a:rPr>
              <a:t>He @ 12 GeV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8405E-16DB-7B4E-8D59-529ECE3D5B7E}" type="slidenum">
              <a:rPr lang="en-US"/>
              <a:pPr/>
              <a:t>26</a:t>
            </a:fld>
            <a:endParaRPr lang="en-US"/>
          </a:p>
        </p:txBody>
      </p:sp>
      <p:pic>
        <p:nvPicPr>
          <p:cNvPr id="6" name="Picture 5" descr="SIDIS_layou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475" y="685799"/>
            <a:ext cx="4572000" cy="31003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86400" y="685799"/>
            <a:ext cx="36576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latin typeface="Times New Roman"/>
                <a:cs typeface="Times New Roman"/>
              </a:rPr>
              <a:t>Experiment E12-09-018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</a:p>
          <a:p>
            <a:pPr>
              <a:buFont typeface="Arial"/>
              <a:buChar char="•"/>
            </a:pPr>
            <a:r>
              <a:rPr lang="en-US" b="1" i="1" dirty="0">
                <a:solidFill>
                  <a:srgbClr val="0000FF"/>
                </a:solidFill>
                <a:latin typeface="Times New Roman"/>
                <a:cs typeface="Times New Roman"/>
              </a:rPr>
              <a:t> Approved by </a:t>
            </a:r>
            <a:r>
              <a:rPr lang="en-US" b="1" i="1" dirty="0" err="1">
                <a:solidFill>
                  <a:srgbClr val="0000FF"/>
                </a:solidFill>
                <a:latin typeface="Times New Roman"/>
                <a:cs typeface="Times New Roman"/>
              </a:rPr>
              <a:t>JLab</a:t>
            </a:r>
            <a:r>
              <a:rPr lang="en-US" b="1" i="1" dirty="0">
                <a:solidFill>
                  <a:srgbClr val="0000FF"/>
                </a:solidFill>
                <a:latin typeface="Times New Roman"/>
                <a:cs typeface="Times New Roman"/>
              </a:rPr>
              <a:t> PAC38 (August 2011), 64 days, A- rating</a:t>
            </a:r>
          </a:p>
          <a:p>
            <a:pPr>
              <a:buFont typeface="Arial"/>
              <a:buChar char="•"/>
            </a:pPr>
            <a:r>
              <a:rPr lang="en-US" b="1" i="1" dirty="0">
                <a:latin typeface="Times New Roman"/>
                <a:cs typeface="Times New Roman"/>
              </a:rPr>
              <a:t> Spokespersons: </a:t>
            </a:r>
          </a:p>
          <a:p>
            <a:pPr lvl="1">
              <a:buFont typeface="Arial"/>
              <a:buChar char="•"/>
            </a:pPr>
            <a:r>
              <a:rPr lang="en-US" b="1" i="1" dirty="0">
                <a:latin typeface="Times New Roman"/>
                <a:cs typeface="Times New Roman"/>
              </a:rPr>
              <a:t> G. Cates (UVA)</a:t>
            </a:r>
          </a:p>
          <a:p>
            <a:pPr lvl="1">
              <a:buFont typeface="Arial"/>
              <a:buChar char="•"/>
            </a:pPr>
            <a:r>
              <a:rPr lang="en-US" b="1" i="1" dirty="0">
                <a:latin typeface="Times New Roman"/>
                <a:cs typeface="Times New Roman"/>
              </a:rPr>
              <a:t> E. </a:t>
            </a:r>
            <a:r>
              <a:rPr lang="en-US" b="1" i="1" dirty="0" err="1">
                <a:latin typeface="Times New Roman"/>
                <a:cs typeface="Times New Roman"/>
              </a:rPr>
              <a:t>Cisbani</a:t>
            </a:r>
            <a:r>
              <a:rPr lang="en-US" b="1" i="1" dirty="0">
                <a:latin typeface="Times New Roman"/>
                <a:cs typeface="Times New Roman"/>
              </a:rPr>
              <a:t> (INFN)</a:t>
            </a:r>
          </a:p>
          <a:p>
            <a:pPr lvl="1">
              <a:buFont typeface="Arial"/>
              <a:buChar char="•"/>
            </a:pPr>
            <a:r>
              <a:rPr lang="en-US" b="1" i="1" dirty="0">
                <a:latin typeface="Times New Roman"/>
                <a:cs typeface="Times New Roman"/>
              </a:rPr>
              <a:t> G. Franklin (CMU)</a:t>
            </a:r>
          </a:p>
          <a:p>
            <a:pPr lvl="1">
              <a:buFont typeface="Arial"/>
              <a:buChar char="•"/>
            </a:pPr>
            <a:r>
              <a:rPr lang="en-US" b="1" i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b="1" i="1" dirty="0">
                <a:solidFill>
                  <a:srgbClr val="FFFF00"/>
                </a:solidFill>
                <a:latin typeface="Times New Roman"/>
                <a:cs typeface="Times New Roman"/>
              </a:rPr>
              <a:t>A. Puckett (</a:t>
            </a:r>
            <a:r>
              <a:rPr lang="en-US" b="1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LANL—currently </a:t>
            </a:r>
            <a:r>
              <a:rPr lang="en-US" b="1" i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JLab</a:t>
            </a:r>
            <a:r>
              <a:rPr lang="en-US" b="1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, near future UConn)</a:t>
            </a:r>
            <a:endParaRPr lang="en-US" b="1" i="1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lvl="1">
              <a:buFont typeface="Arial"/>
              <a:buChar char="•"/>
            </a:pPr>
            <a:r>
              <a:rPr lang="en-US" b="1" i="1" dirty="0">
                <a:latin typeface="Times New Roman"/>
                <a:cs typeface="Times New Roman"/>
              </a:rPr>
              <a:t> B. </a:t>
            </a:r>
            <a:r>
              <a:rPr lang="en-US" b="1" i="1" dirty="0" err="1">
                <a:latin typeface="Times New Roman"/>
                <a:cs typeface="Times New Roman"/>
              </a:rPr>
              <a:t>Wojtsekhowski</a:t>
            </a:r>
            <a:r>
              <a:rPr lang="en-US" b="1" i="1" dirty="0">
                <a:latin typeface="Times New Roman"/>
                <a:cs typeface="Times New Roman"/>
              </a:rPr>
              <a:t> (</a:t>
            </a:r>
            <a:r>
              <a:rPr lang="en-US" b="1" i="1" dirty="0" err="1">
                <a:latin typeface="Times New Roman"/>
                <a:cs typeface="Times New Roman"/>
              </a:rPr>
              <a:t>JLab</a:t>
            </a:r>
            <a:r>
              <a:rPr lang="en-US" b="1" i="1" dirty="0">
                <a:latin typeface="Times New Roman"/>
                <a:cs typeface="Times New Roman"/>
              </a:rPr>
              <a:t>)</a:t>
            </a:r>
          </a:p>
          <a:p>
            <a:pPr>
              <a:buFont typeface="Arial"/>
              <a:buChar char="•"/>
            </a:pPr>
            <a:r>
              <a:rPr lang="en-US" dirty="0">
                <a:latin typeface="Times New Roman"/>
                <a:cs typeface="Times New Roman"/>
              </a:rPr>
              <a:t> In two-months production run, E12-09-018 will reach ~1000X statistical FOM of E06-010 n, ~100X HERMES p</a:t>
            </a:r>
          </a:p>
          <a:p>
            <a:pPr>
              <a:buFont typeface="Arial"/>
              <a:buChar char="•"/>
            </a:pPr>
            <a:r>
              <a:rPr lang="en-US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b="1" i="1" dirty="0">
                <a:solidFill>
                  <a:srgbClr val="00B050"/>
                </a:solidFill>
                <a:latin typeface="Times New Roman"/>
                <a:cs typeface="Times New Roman"/>
              </a:rPr>
              <a:t>Electron arm: </a:t>
            </a:r>
            <a:r>
              <a:rPr lang="en-US" b="1" i="1" dirty="0" err="1">
                <a:solidFill>
                  <a:srgbClr val="00B050"/>
                </a:solidFill>
                <a:latin typeface="Times New Roman"/>
                <a:cs typeface="Times New Roman"/>
              </a:rPr>
              <a:t>BigBite</a:t>
            </a:r>
            <a:r>
              <a:rPr lang="en-US" b="1" i="1" dirty="0">
                <a:solidFill>
                  <a:srgbClr val="00B050"/>
                </a:solidFill>
                <a:latin typeface="Times New Roman"/>
                <a:cs typeface="Times New Roman"/>
              </a:rPr>
              <a:t> at 30 </a:t>
            </a:r>
            <a:r>
              <a:rPr lang="en-US" b="1" i="1" dirty="0" err="1" smtClean="0">
                <a:solidFill>
                  <a:srgbClr val="00B050"/>
                </a:solidFill>
                <a:latin typeface="Times New Roman"/>
                <a:cs typeface="Times New Roman"/>
              </a:rPr>
              <a:t>deg</a:t>
            </a:r>
            <a:r>
              <a:rPr lang="en-US" b="1" i="1" dirty="0" smtClean="0">
                <a:solidFill>
                  <a:srgbClr val="00B050"/>
                </a:solidFill>
                <a:latin typeface="Times New Roman"/>
                <a:cs typeface="Times New Roman"/>
              </a:rPr>
              <a:t> as in E06-010 + A</a:t>
            </a:r>
            <a:r>
              <a:rPr lang="en-US" b="1" i="1" baseline="-25000" dirty="0" smtClean="0">
                <a:solidFill>
                  <a:srgbClr val="00B050"/>
                </a:solidFill>
                <a:latin typeface="Times New Roman"/>
                <a:cs typeface="Times New Roman"/>
              </a:rPr>
              <a:t>1</a:t>
            </a:r>
            <a:r>
              <a:rPr lang="en-US" b="1" i="1" baseline="30000" dirty="0" smtClean="0">
                <a:solidFill>
                  <a:srgbClr val="00B050"/>
                </a:solidFill>
                <a:latin typeface="Times New Roman"/>
                <a:cs typeface="Times New Roman"/>
              </a:rPr>
              <a:t>n</a:t>
            </a:r>
            <a:r>
              <a:rPr lang="en-US" b="1" i="1" dirty="0" smtClean="0">
                <a:solidFill>
                  <a:srgbClr val="00B050"/>
                </a:solidFill>
                <a:latin typeface="Times New Roman"/>
                <a:cs typeface="Times New Roman"/>
              </a:rPr>
              <a:t> detector upgrades</a:t>
            </a:r>
            <a:endParaRPr lang="en-US" b="1" i="1" dirty="0">
              <a:solidFill>
                <a:srgbClr val="00B050"/>
              </a:solidFill>
              <a:latin typeface="Times New Roman"/>
              <a:cs typeface="Times New Roman"/>
            </a:endParaRPr>
          </a:p>
          <a:p>
            <a:pPr>
              <a:buFont typeface="Arial"/>
              <a:buChar char="•"/>
            </a:pPr>
            <a:r>
              <a:rPr lang="en-US" b="1" i="1" dirty="0">
                <a:latin typeface="Times New Roman"/>
                <a:cs typeface="Times New Roman"/>
              </a:rPr>
              <a:t> Hadron arm: Super </a:t>
            </a:r>
            <a:r>
              <a:rPr lang="en-US" b="1" i="1" dirty="0" err="1">
                <a:latin typeface="Times New Roman"/>
                <a:cs typeface="Times New Roman"/>
              </a:rPr>
              <a:t>BigBite</a:t>
            </a:r>
            <a:r>
              <a:rPr lang="en-US" b="1" i="1" dirty="0">
                <a:latin typeface="Times New Roman"/>
                <a:cs typeface="Times New Roman"/>
              </a:rPr>
              <a:t> (SBS) at 14 deg.</a:t>
            </a:r>
          </a:p>
          <a:p>
            <a:pPr>
              <a:buFont typeface="Arial"/>
              <a:buChar char="•"/>
            </a:pPr>
            <a:r>
              <a:rPr lang="en-US" dirty="0">
                <a:latin typeface="Times New Roman"/>
                <a:cs typeface="Times New Roman"/>
              </a:rPr>
              <a:t> Target: high-luminosity polarized Helium-3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1669075" y="3898652"/>
            <a:ext cx="3657600" cy="2651393"/>
            <a:chOff x="762000" y="3543607"/>
            <a:chExt cx="3657600" cy="2651393"/>
          </a:xfrm>
        </p:grpSpPr>
        <p:pic>
          <p:nvPicPr>
            <p:cNvPr id="8" name="Picture 7" descr="Q2_vs_x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2000" y="3543607"/>
              <a:ext cx="3657600" cy="265139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523999" y="3656109"/>
              <a:ext cx="227134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i="1">
                  <a:latin typeface="Times New Roman"/>
                  <a:cs typeface="Times New Roman"/>
                </a:rPr>
                <a:t>E12-09-018, 11 GeV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95401" y="3963888"/>
              <a:ext cx="158554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i="1">
                  <a:latin typeface="Times New Roman"/>
                  <a:cs typeface="Times New Roman"/>
                </a:rPr>
                <a:t>E12-09-018, 8.8 GeV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659673" y="5486400"/>
              <a:ext cx="13027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i="1">
                  <a:latin typeface="Times New Roman"/>
                  <a:cs typeface="Times New Roman"/>
                </a:rPr>
                <a:t>E06-010, 5.9 GeV</a:t>
              </a:r>
            </a:p>
          </p:txBody>
        </p:sp>
        <p:cxnSp>
          <p:nvCxnSpPr>
            <p:cNvPr id="13" name="Straight Arrow Connector 12"/>
            <p:cNvCxnSpPr>
              <a:stCxn id="9" idx="2"/>
            </p:cNvCxnSpPr>
            <p:nvPr/>
          </p:nvCxnSpPr>
          <p:spPr>
            <a:xfrm rot="16200000" flipH="1">
              <a:off x="2890446" y="3702334"/>
              <a:ext cx="307779" cy="76932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10" idx="2"/>
            </p:cNvCxnSpPr>
            <p:nvPr/>
          </p:nvCxnSpPr>
          <p:spPr>
            <a:xfrm rot="16200000" flipH="1">
              <a:off x="2166604" y="4162457"/>
              <a:ext cx="635912" cy="79277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11" idx="1"/>
            </p:cNvCxnSpPr>
            <p:nvPr/>
          </p:nvCxnSpPr>
          <p:spPr>
            <a:xfrm rot="10800000">
              <a:off x="2438415" y="5486408"/>
              <a:ext cx="221259" cy="13849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Picture 27" descr="SBS-BB-PhiU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0" y="4288152"/>
            <a:ext cx="1828800" cy="152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65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4932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Conclusions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8405E-16DB-7B4E-8D59-529ECE3D5B7E}" type="slidenum">
              <a:rPr lang="en-US"/>
              <a:pPr/>
              <a:t>27</a:t>
            </a:fld>
            <a:endParaRPr lang="en-US"/>
          </a:p>
        </p:txBody>
      </p:sp>
      <p:pic>
        <p:nvPicPr>
          <p:cNvPr id="8" name="Picture 7" descr="SIDIS_layou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6377"/>
            <a:ext cx="4045320" cy="2743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3657600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>
                <a:latin typeface="Times New Roman"/>
                <a:cs typeface="Times New Roman"/>
              </a:rPr>
              <a:t> Exclusive and semi-inclusive reactions form the core of the </a:t>
            </a:r>
            <a:r>
              <a:rPr lang="en-US" dirty="0" err="1">
                <a:latin typeface="Times New Roman"/>
                <a:cs typeface="Times New Roman"/>
              </a:rPr>
              <a:t>JLab</a:t>
            </a:r>
            <a:r>
              <a:rPr lang="en-US" dirty="0">
                <a:latin typeface="Times New Roman"/>
                <a:cs typeface="Times New Roman"/>
              </a:rPr>
              <a:t> 12 </a:t>
            </a:r>
            <a:r>
              <a:rPr lang="en-US" dirty="0" err="1">
                <a:latin typeface="Times New Roman"/>
                <a:cs typeface="Times New Roman"/>
              </a:rPr>
              <a:t>GeV</a:t>
            </a:r>
            <a:r>
              <a:rPr lang="en-US" dirty="0">
                <a:latin typeface="Times New Roman"/>
                <a:cs typeface="Times New Roman"/>
              </a:rPr>
              <a:t> “nucleon imaging” program.</a:t>
            </a:r>
          </a:p>
          <a:p>
            <a:pPr>
              <a:buFont typeface="Arial"/>
              <a:buChar char="•"/>
            </a:pPr>
            <a:r>
              <a:rPr lang="en-US" dirty="0">
                <a:latin typeface="Times New Roman"/>
                <a:cs typeface="Times New Roman"/>
              </a:rPr>
              <a:t> Super </a:t>
            </a:r>
            <a:r>
              <a:rPr lang="en-US" dirty="0" err="1">
                <a:latin typeface="Times New Roman"/>
                <a:cs typeface="Times New Roman"/>
              </a:rPr>
              <a:t>BigBite</a:t>
            </a:r>
            <a:r>
              <a:rPr lang="en-US" dirty="0">
                <a:latin typeface="Times New Roman"/>
                <a:cs typeface="Times New Roman"/>
              </a:rPr>
              <a:t> Spectrometer = progress toward the “holy grail” of fixed-target electron scattering experiments:</a:t>
            </a:r>
          </a:p>
          <a:p>
            <a:pPr lvl="1">
              <a:buFont typeface="Arial"/>
              <a:buChar char="•"/>
            </a:pPr>
            <a:r>
              <a:rPr lang="en-US" dirty="0">
                <a:latin typeface="Times New Roman"/>
                <a:cs typeface="Times New Roman"/>
              </a:rPr>
              <a:t> Large acceptance</a:t>
            </a:r>
          </a:p>
          <a:p>
            <a:pPr lvl="1">
              <a:buFont typeface="Arial"/>
              <a:buChar char="•"/>
            </a:pPr>
            <a:r>
              <a:rPr lang="en-US" dirty="0">
                <a:latin typeface="Times New Roman"/>
                <a:cs typeface="Times New Roman"/>
              </a:rPr>
              <a:t> High luminosity</a:t>
            </a:r>
          </a:p>
          <a:p>
            <a:pPr lvl="1">
              <a:buFont typeface="Arial"/>
              <a:buChar char="•"/>
            </a:pPr>
            <a:r>
              <a:rPr lang="en-US" dirty="0">
                <a:latin typeface="Times New Roman"/>
                <a:cs typeface="Times New Roman"/>
              </a:rPr>
              <a:t> Forward angles</a:t>
            </a:r>
          </a:p>
          <a:p>
            <a:pPr>
              <a:buFont typeface="Arial"/>
              <a:buChar char="•"/>
            </a:pPr>
            <a:r>
              <a:rPr lang="en-US" b="1" i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FFFF00"/>
                </a:solidFill>
                <a:latin typeface="Times New Roman"/>
                <a:cs typeface="Times New Roman"/>
              </a:rPr>
              <a:t>JLab</a:t>
            </a:r>
            <a:r>
              <a:rPr lang="en-US" b="1" i="1" dirty="0">
                <a:solidFill>
                  <a:srgbClr val="FFFF00"/>
                </a:solidFill>
                <a:latin typeface="Times New Roman"/>
                <a:cs typeface="Times New Roman"/>
              </a:rPr>
              <a:t> 12 </a:t>
            </a:r>
            <a:r>
              <a:rPr lang="en-US" b="1" i="1" dirty="0" err="1">
                <a:solidFill>
                  <a:srgbClr val="FFFF00"/>
                </a:solidFill>
                <a:latin typeface="Times New Roman"/>
                <a:cs typeface="Times New Roman"/>
              </a:rPr>
              <a:t>GeV</a:t>
            </a:r>
            <a:r>
              <a:rPr lang="en-US" b="1" i="1" dirty="0">
                <a:solidFill>
                  <a:srgbClr val="FFFF00"/>
                </a:solidFill>
                <a:latin typeface="Times New Roman"/>
                <a:cs typeface="Times New Roman"/>
              </a:rPr>
              <a:t> promises new discoveries and insights into QCD by comprehensive mapping of nucleon structure with unprecedented precision!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44311" y="2971800"/>
            <a:ext cx="2064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>
                <a:latin typeface="Times New Roman"/>
                <a:cs typeface="Times New Roman"/>
              </a:rPr>
              <a:t>SIDIS: E12-09-018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08431" y="649324"/>
            <a:ext cx="513556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>
                <a:latin typeface="Times New Roman"/>
                <a:cs typeface="Times New Roman"/>
              </a:rPr>
              <a:t> Transverse spin phenomena in </a:t>
            </a:r>
            <a:r>
              <a:rPr lang="en-US" dirty="0" err="1">
                <a:latin typeface="Times New Roman"/>
                <a:cs typeface="Times New Roman"/>
              </a:rPr>
              <a:t>SIDIS</a:t>
            </a:r>
            <a:r>
              <a:rPr lang="en-US" dirty="0" err="1">
                <a:latin typeface="Times New Roman"/>
                <a:cs typeface="Times New Roman"/>
                <a:sym typeface="Wingdings"/>
              </a:rPr>
              <a:t></a:t>
            </a:r>
            <a:r>
              <a:rPr lang="en-US" dirty="0" err="1">
                <a:latin typeface="Times New Roman"/>
                <a:cs typeface="Times New Roman"/>
              </a:rPr>
              <a:t>wealth</a:t>
            </a:r>
            <a:r>
              <a:rPr lang="en-US" dirty="0">
                <a:latin typeface="Times New Roman"/>
                <a:cs typeface="Times New Roman"/>
              </a:rPr>
              <a:t> of </a:t>
            </a:r>
            <a:r>
              <a:rPr lang="en-US" dirty="0" smtClean="0">
                <a:latin typeface="Times New Roman"/>
                <a:cs typeface="Times New Roman"/>
              </a:rPr>
              <a:t>new fundamental information on nucleon structure</a:t>
            </a:r>
            <a:endParaRPr lang="en-US" dirty="0">
              <a:latin typeface="Times New Roman"/>
              <a:cs typeface="Times New Roman"/>
            </a:endParaRPr>
          </a:p>
          <a:p>
            <a:pPr>
              <a:buFont typeface="Arial"/>
              <a:buChar char="•"/>
            </a:pPr>
            <a:r>
              <a:rPr lang="en-US" dirty="0">
                <a:latin typeface="Times New Roman"/>
                <a:cs typeface="Times New Roman"/>
              </a:rPr>
              <a:t> Relevant to the nucleon spin puzzle</a:t>
            </a:r>
          </a:p>
          <a:p>
            <a:pPr>
              <a:buFont typeface="Arial"/>
              <a:buChar char="•"/>
            </a:pP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Test fundamental predictions </a:t>
            </a:r>
            <a:r>
              <a:rPr lang="en-US" dirty="0">
                <a:latin typeface="Times New Roman"/>
                <a:cs typeface="Times New Roman"/>
              </a:rPr>
              <a:t>of QCD</a:t>
            </a:r>
          </a:p>
          <a:p>
            <a:pPr>
              <a:buFont typeface="Arial"/>
              <a:buChar char="•"/>
            </a:pPr>
            <a:r>
              <a:rPr lang="en-US" dirty="0">
                <a:latin typeface="Times New Roman"/>
                <a:cs typeface="Times New Roman"/>
              </a:rPr>
              <a:t> Theoretical groundwork ~</a:t>
            </a:r>
            <a:r>
              <a:rPr lang="en-US" dirty="0" smtClean="0">
                <a:latin typeface="Times New Roman"/>
                <a:cs typeface="Times New Roman"/>
              </a:rPr>
              <a:t>1990s (still rapidly evolving/maturing) experimental </a:t>
            </a:r>
            <a:r>
              <a:rPr lang="en-US" dirty="0">
                <a:latin typeface="Times New Roman"/>
                <a:cs typeface="Times New Roman"/>
              </a:rPr>
              <a:t>study has just begun ~2000s</a:t>
            </a:r>
          </a:p>
          <a:p>
            <a:pPr>
              <a:buFont typeface="Arial"/>
              <a:buChar char="•"/>
            </a:pP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JLab</a:t>
            </a:r>
            <a:r>
              <a:rPr lang="en-US" dirty="0">
                <a:latin typeface="Times New Roman"/>
                <a:cs typeface="Times New Roman"/>
              </a:rPr>
              <a:t> 12 </a:t>
            </a:r>
            <a:r>
              <a:rPr lang="en-US" dirty="0" err="1">
                <a:latin typeface="Times New Roman"/>
                <a:cs typeface="Times New Roman"/>
              </a:rPr>
              <a:t>GeV</a:t>
            </a:r>
            <a:r>
              <a:rPr lang="en-US" dirty="0">
                <a:latin typeface="Times New Roman"/>
                <a:cs typeface="Times New Roman"/>
              </a:rPr>
              <a:t> upgrade is the first opportunity for next-generation (precision) studies in the “valence” quark region ( = high-x = fast quarks)</a:t>
            </a:r>
          </a:p>
        </p:txBody>
      </p:sp>
    </p:spTree>
    <p:extLst>
      <p:ext uri="{BB962C8B-B14F-4D97-AF65-F5344CB8AC3E}">
        <p14:creationId xmlns:p14="http://schemas.microsoft.com/office/powerpoint/2010/main" val="351383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01E4-1824-44EC-B333-E72CCDA87407}" type="slidenum">
              <a:rPr lang="en-US" smtClean="0"/>
              <a:t>28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50" y="1854200"/>
            <a:ext cx="69469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rot="1980632">
            <a:off x="685800" y="2508201"/>
            <a:ext cx="62484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Todd spoke yesterday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51995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01E4-1824-44EC-B333-E72CCDA87407}" type="slidenum">
              <a:rPr lang="en-US" smtClean="0"/>
              <a:t>29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88" y="1209675"/>
            <a:ext cx="5762625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215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The PMP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Program Management Plan</a:t>
            </a:r>
          </a:p>
          <a:p>
            <a:pPr lvl="1"/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hallaweb.jlab.org/12GeV/SuperBigBite/PMP/new-2013/SBS_PMP-1-31-13.pdf</a:t>
            </a:r>
            <a:endParaRPr lang="en-US" dirty="0" smtClean="0"/>
          </a:p>
          <a:p>
            <a:pPr lvl="1"/>
            <a:r>
              <a:rPr lang="en-US" dirty="0" smtClean="0"/>
              <a:t>SBS Basic:</a:t>
            </a:r>
          </a:p>
          <a:p>
            <a:pPr lvl="2"/>
            <a:r>
              <a:rPr lang="en-US" dirty="0" smtClean="0"/>
              <a:t>The magnet with modifications</a:t>
            </a:r>
          </a:p>
          <a:p>
            <a:pPr lvl="2"/>
            <a:r>
              <a:rPr lang="en-US" dirty="0" smtClean="0"/>
              <a:t>The magnet stand</a:t>
            </a:r>
          </a:p>
          <a:p>
            <a:pPr lvl="2"/>
            <a:r>
              <a:rPr lang="en-US" dirty="0" smtClean="0"/>
              <a:t>The </a:t>
            </a:r>
            <a:r>
              <a:rPr lang="en-US" dirty="0" err="1" smtClean="0"/>
              <a:t>beamline</a:t>
            </a:r>
            <a:endParaRPr lang="en-US" dirty="0" smtClean="0"/>
          </a:p>
          <a:p>
            <a:pPr lvl="1"/>
            <a:r>
              <a:rPr lang="en-US" dirty="0" smtClean="0"/>
              <a:t>Neutron Form Factor</a:t>
            </a:r>
          </a:p>
          <a:p>
            <a:pPr lvl="2"/>
            <a:r>
              <a:rPr lang="en-US" dirty="0" smtClean="0"/>
              <a:t>GEM’s and electronics</a:t>
            </a:r>
          </a:p>
          <a:p>
            <a:pPr lvl="2"/>
            <a:r>
              <a:rPr lang="en-US" dirty="0" smtClean="0"/>
              <a:t>Electronics hut, shielding, detector frames</a:t>
            </a:r>
          </a:p>
          <a:p>
            <a:pPr lvl="2"/>
            <a:r>
              <a:rPr lang="en-US" dirty="0" smtClean="0"/>
              <a:t>Coordinate detector (GEM based)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01E4-1824-44EC-B333-E72CCDA8740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85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01E4-1824-44EC-B333-E72CCDA87407}" type="slidenum">
              <a:rPr lang="en-US" smtClean="0"/>
              <a:t>30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9" y="152399"/>
            <a:ext cx="5667375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688" y="2286000"/>
            <a:ext cx="5295900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80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Equipment outside the PMP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HCAL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ECAL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GRINCH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Polarized </a:t>
            </a:r>
            <a:r>
              <a:rPr lang="en-US" baseline="30000" dirty="0" smtClean="0">
                <a:solidFill>
                  <a:srgbClr val="FFFF00"/>
                </a:solidFill>
              </a:rPr>
              <a:t>3</a:t>
            </a:r>
            <a:r>
              <a:rPr lang="en-US" dirty="0" smtClean="0">
                <a:solidFill>
                  <a:srgbClr val="FFFF00"/>
                </a:solidFill>
              </a:rPr>
              <a:t>He Target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Silicon Tracker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INFN GEM’s (front tracker)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Various DAQ components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01E4-1824-44EC-B333-E72CCDA8740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68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HCAL Simulations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01E4-1824-44EC-B333-E72CCDA87407}" type="slidenum">
              <a:rPr lang="en-US" smtClean="0"/>
              <a:t>32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1295400"/>
            <a:ext cx="7153275" cy="534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Callout 1 3"/>
          <p:cNvSpPr/>
          <p:nvPr/>
        </p:nvSpPr>
        <p:spPr>
          <a:xfrm>
            <a:off x="8094921" y="3886200"/>
            <a:ext cx="668079" cy="377456"/>
          </a:xfrm>
          <a:prstGeom prst="borderCallout1">
            <a:avLst>
              <a:gd name="adj1" fmla="val 18750"/>
              <a:gd name="adj2" fmla="val -8333"/>
              <a:gd name="adj3" fmla="val 156289"/>
              <a:gd name="adj4" fmla="val -6165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094921" y="3886200"/>
            <a:ext cx="820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one</a:t>
            </a:r>
            <a:endParaRPr lang="en-US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12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HCAL Construction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01E4-1824-44EC-B333-E72CCDA87407}" type="slidenum">
              <a:rPr lang="en-US" smtClean="0"/>
              <a:t>33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1308100"/>
            <a:ext cx="7321550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105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01E4-1824-44EC-B333-E72CCDA87407}" type="slidenum">
              <a:rPr lang="en-US" smtClean="0"/>
              <a:t>34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514350"/>
            <a:ext cx="82677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244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01E4-1824-44EC-B333-E72CCDA87407}" type="slidenum">
              <a:rPr lang="en-US" smtClean="0"/>
              <a:t>35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1155700"/>
            <a:ext cx="70485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768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01E4-1824-44EC-B333-E72CCDA87407}" type="slidenum">
              <a:rPr lang="en-US" smtClean="0"/>
              <a:t>36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50" y="704850"/>
            <a:ext cx="694690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753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ECAL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01E4-1824-44EC-B333-E72CCDA87407}" type="slidenum">
              <a:rPr lang="en-US" smtClean="0"/>
              <a:t>37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16050"/>
            <a:ext cx="8229600" cy="51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678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01E4-1824-44EC-B333-E72CCDA87407}" type="slidenum">
              <a:rPr lang="en-US" smtClean="0"/>
              <a:t>38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60975" cy="3525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713" y="3429000"/>
            <a:ext cx="5105812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339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01E4-1824-44EC-B333-E72CCDA87407}" type="slidenum">
              <a:rPr lang="en-US" smtClean="0"/>
              <a:t>39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685800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1847850"/>
            <a:ext cx="8204200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395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PMP cont’d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209800"/>
          </a:xfrm>
        </p:spPr>
        <p:txBody>
          <a:bodyPr/>
          <a:lstStyle/>
          <a:p>
            <a:r>
              <a:rPr lang="en-US" dirty="0" smtClean="0"/>
              <a:t>Proton Form Factor</a:t>
            </a:r>
          </a:p>
          <a:p>
            <a:pPr lvl="1"/>
            <a:r>
              <a:rPr lang="en-US" dirty="0" smtClean="0"/>
              <a:t>Magnet Pole shims and exit field clamp</a:t>
            </a:r>
          </a:p>
          <a:p>
            <a:pPr lvl="1"/>
            <a:r>
              <a:rPr lang="en-US" dirty="0" smtClean="0"/>
              <a:t>GEM’s and electronics</a:t>
            </a:r>
          </a:p>
          <a:p>
            <a:pPr lvl="1"/>
            <a:r>
              <a:rPr lang="en-US" dirty="0" smtClean="0"/>
              <a:t>Trigger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01E4-1824-44EC-B333-E72CCDA8740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90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01E4-1824-44EC-B333-E72CCDA87407}" type="slidenum">
              <a:rPr lang="en-US" smtClean="0"/>
              <a:t>40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666875"/>
            <a:ext cx="754380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666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303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Gas Ring Imaging Cherenkov (GRINCH) Detector for </a:t>
            </a:r>
            <a:r>
              <a:rPr lang="en-US" dirty="0" err="1" smtClean="0">
                <a:solidFill>
                  <a:srgbClr val="FFFF00"/>
                </a:solidFill>
              </a:rPr>
              <a:t>BigBite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5257" y="2780386"/>
            <a:ext cx="7207657" cy="1338029"/>
          </a:xfrm>
        </p:spPr>
        <p:txBody>
          <a:bodyPr>
            <a:normAutofit/>
          </a:bodyPr>
          <a:lstStyle/>
          <a:p>
            <a:pPr marL="609600" indent="-609600">
              <a:lnSpc>
                <a:spcPct val="90000"/>
              </a:lnSpc>
            </a:pPr>
            <a:r>
              <a:rPr lang="en-US" sz="2400" dirty="0" err="1" smtClean="0">
                <a:solidFill>
                  <a:srgbClr val="FFFF00"/>
                </a:solidFill>
                <a:ea typeface="ＭＳ Ｐゴシック" pitchFamily="-65" charset="-128"/>
                <a:cs typeface="ＭＳ Ｐゴシック" pitchFamily="-65" charset="-128"/>
              </a:rPr>
              <a:t>Abdellah</a:t>
            </a:r>
            <a:r>
              <a:rPr lang="en-US" sz="2400" dirty="0" smtClean="0">
                <a:solidFill>
                  <a:srgbClr val="FFFF00"/>
                </a:solidFill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ea typeface="ＭＳ Ｐゴシック" pitchFamily="-65" charset="-128"/>
                <a:cs typeface="ＭＳ Ｐゴシック" pitchFamily="-65" charset="-128"/>
              </a:rPr>
              <a:t>Ahmidouch</a:t>
            </a:r>
            <a:r>
              <a:rPr lang="en-US" sz="2400" dirty="0" smtClean="0">
                <a:solidFill>
                  <a:srgbClr val="FFFF00"/>
                </a:solidFill>
                <a:ea typeface="ＭＳ Ｐゴシック" pitchFamily="-65" charset="-128"/>
                <a:cs typeface="ＭＳ Ｐゴシック" pitchFamily="-65" charset="-128"/>
              </a:rPr>
              <a:t> and Samuel Danagoulian</a:t>
            </a:r>
          </a:p>
          <a:p>
            <a:pPr marL="609600" indent="-609600">
              <a:lnSpc>
                <a:spcPct val="90000"/>
              </a:lnSpc>
            </a:pPr>
            <a:r>
              <a:rPr lang="en-US" sz="2400" dirty="0" smtClean="0">
                <a:solidFill>
                  <a:srgbClr val="FFFF00"/>
                </a:solidFill>
                <a:ea typeface="ＭＳ Ｐゴシック" pitchFamily="-65" charset="-128"/>
                <a:cs typeface="ＭＳ Ｐゴシック" pitchFamily="-65" charset="-128"/>
              </a:rPr>
              <a:t>Department of Physics</a:t>
            </a:r>
          </a:p>
          <a:p>
            <a:pPr marL="609600" indent="-609600">
              <a:lnSpc>
                <a:spcPct val="90000"/>
              </a:lnSpc>
            </a:pPr>
            <a:r>
              <a:rPr lang="en-US" sz="2400" dirty="0" smtClean="0">
                <a:solidFill>
                  <a:srgbClr val="FFFF00"/>
                </a:solidFill>
                <a:ea typeface="ＭＳ Ｐゴシック" pitchFamily="-65" charset="-128"/>
                <a:cs typeface="ＭＳ Ｐゴシック" pitchFamily="-65" charset="-128"/>
              </a:rPr>
              <a:t>NC A&amp;T State University, Greensboro, NC</a:t>
            </a:r>
          </a:p>
          <a:p>
            <a:endParaRPr lang="en-US" dirty="0">
              <a:solidFill>
                <a:srgbClr val="FFFF00"/>
              </a:solidFill>
            </a:endParaRPr>
          </a:p>
        </p:txBody>
      </p:sp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25400" y="0"/>
          <a:ext cx="1346200" cy="120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8" name="Document" r:id="rId4" imgW="1346200" imgH="1206500" progId="Word.Document.12">
                  <p:link updateAutomatic="1"/>
                </p:oleObj>
              </mc:Choice>
              <mc:Fallback>
                <p:oleObj name="Document" r:id="rId4" imgW="1346200" imgH="12065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00" y="0"/>
                        <a:ext cx="1346200" cy="1206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39" name="Object 3"/>
          <p:cNvGraphicFramePr>
            <a:graphicFrameLocks noChangeAspect="1"/>
          </p:cNvGraphicFramePr>
          <p:nvPr/>
        </p:nvGraphicFramePr>
        <p:xfrm>
          <a:off x="7607300" y="0"/>
          <a:ext cx="1536700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9" name="Picture" r:id="rId6" imgW="1536700" imgH="1130300" progId="Word.Picture.8">
                  <p:embed/>
                </p:oleObj>
              </mc:Choice>
              <mc:Fallback>
                <p:oleObj name="Picture" r:id="rId6" imgW="1536700" imgH="113030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07300" y="0"/>
                        <a:ext cx="1536700" cy="1130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562147" y="4267836"/>
            <a:ext cx="577754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Todd </a:t>
            </a:r>
            <a:r>
              <a:rPr lang="en-US" sz="2400" dirty="0" err="1" smtClean="0">
                <a:solidFill>
                  <a:srgbClr val="FFFF00"/>
                </a:solidFill>
              </a:rPr>
              <a:t>Averett</a:t>
            </a:r>
            <a:r>
              <a:rPr lang="en-US" sz="2400" dirty="0" smtClean="0">
                <a:solidFill>
                  <a:srgbClr val="FFFF00"/>
                </a:solidFill>
              </a:rPr>
              <a:t>, H. Yao, William and Mary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B. </a:t>
            </a:r>
            <a:r>
              <a:rPr lang="en-US" sz="2400" dirty="0" err="1" smtClean="0">
                <a:solidFill>
                  <a:srgbClr val="FFFF00"/>
                </a:solidFill>
              </a:rPr>
              <a:t>Wojtsekhowski</a:t>
            </a:r>
            <a:r>
              <a:rPr lang="en-US" sz="2400" dirty="0" smtClean="0">
                <a:solidFill>
                  <a:srgbClr val="FFFF00"/>
                </a:solidFill>
              </a:rPr>
              <a:t>, S. </a:t>
            </a:r>
            <a:r>
              <a:rPr lang="en-US" sz="2400" dirty="0" err="1" smtClean="0">
                <a:solidFill>
                  <a:srgbClr val="FFFF00"/>
                </a:solidFill>
              </a:rPr>
              <a:t>Esp</a:t>
            </a:r>
            <a:r>
              <a:rPr lang="en-US" sz="2400" dirty="0" smtClean="0">
                <a:solidFill>
                  <a:srgbClr val="FFFF00"/>
                </a:solidFill>
              </a:rPr>
              <a:t>, Jefferson Lab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K. </a:t>
            </a:r>
            <a:r>
              <a:rPr lang="en-US" sz="2400" dirty="0" err="1" smtClean="0">
                <a:solidFill>
                  <a:srgbClr val="FFFF00"/>
                </a:solidFill>
              </a:rPr>
              <a:t>Aniol</a:t>
            </a:r>
            <a:r>
              <a:rPr lang="en-US" sz="2400" dirty="0" smtClean="0">
                <a:solidFill>
                  <a:srgbClr val="FFFF00"/>
                </a:solidFill>
              </a:rPr>
              <a:t>, Cal. State LA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J. </a:t>
            </a:r>
            <a:r>
              <a:rPr lang="en-US" sz="2400" dirty="0" err="1" smtClean="0">
                <a:solidFill>
                  <a:srgbClr val="FFFF00"/>
                </a:solidFill>
              </a:rPr>
              <a:t>Annand</a:t>
            </a:r>
            <a:r>
              <a:rPr lang="en-US" sz="2400" dirty="0" smtClean="0">
                <a:solidFill>
                  <a:srgbClr val="FFFF00"/>
                </a:solidFill>
              </a:rPr>
              <a:t>, Glasgow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8C430-8A6F-984E-9B80-04E66947511B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20039623">
            <a:off x="371336" y="3246058"/>
            <a:ext cx="870753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Doug and Todd talked about it yesterday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1901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Design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Grinch_3d_05Dec201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755" r="-33755"/>
          <a:stretch>
            <a:fillRect/>
          </a:stretch>
        </p:blipFill>
        <p:spPr>
          <a:xfrm>
            <a:off x="-1371600" y="1828800"/>
            <a:ext cx="6982604" cy="3840163"/>
          </a:xfrm>
        </p:spPr>
      </p:pic>
      <p:cxnSp>
        <p:nvCxnSpPr>
          <p:cNvPr id="8" name="Straight Arrow Connector 7"/>
          <p:cNvCxnSpPr/>
          <p:nvPr/>
        </p:nvCxnSpPr>
        <p:spPr>
          <a:xfrm flipV="1">
            <a:off x="152400" y="4038600"/>
            <a:ext cx="990600" cy="457200"/>
          </a:xfrm>
          <a:prstGeom prst="straightConnector1">
            <a:avLst/>
          </a:prstGeom>
          <a:ln w="12700">
            <a:solidFill>
              <a:srgbClr val="4FE302"/>
            </a:solidFill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Event_1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349651" y="2185437"/>
            <a:ext cx="674298" cy="2624295"/>
          </a:xfrm>
          <a:prstGeom prst="rect">
            <a:avLst/>
          </a:prstGeom>
        </p:spPr>
      </p:pic>
      <p:pic>
        <p:nvPicPr>
          <p:cNvPr id="10" name="Picture 9" descr="11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9810" y="1826527"/>
            <a:ext cx="4143067" cy="3842436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8C430-8A6F-984E-9B80-04E66947511B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41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1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72" y="0"/>
            <a:ext cx="8552055" cy="6324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8C430-8A6F-984E-9B80-04E66947511B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77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616191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Front end Electronics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5314950" cy="55626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J. </a:t>
            </a:r>
            <a:r>
              <a:rPr lang="en-US" sz="2800" dirty="0" err="1" smtClean="0">
                <a:solidFill>
                  <a:srgbClr val="0000FF"/>
                </a:solidFill>
              </a:rPr>
              <a:t>Annand</a:t>
            </a:r>
            <a:r>
              <a:rPr lang="en-US" sz="2800" dirty="0" smtClean="0">
                <a:solidFill>
                  <a:srgbClr val="0000FF"/>
                </a:solidFill>
              </a:rPr>
              <a:t> has produced phase II prototype of NINO front-end card.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Successfully tested phase I card using signals similar to expected small-amplitude single PE signals from GRINCH.  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K. </a:t>
            </a:r>
            <a:r>
              <a:rPr lang="en-US" sz="2800" dirty="0" err="1" smtClean="0">
                <a:solidFill>
                  <a:srgbClr val="0000FF"/>
                </a:solidFill>
              </a:rPr>
              <a:t>Aniol</a:t>
            </a:r>
            <a:r>
              <a:rPr lang="en-US" sz="2800" dirty="0" smtClean="0">
                <a:solidFill>
                  <a:srgbClr val="0000FF"/>
                </a:solidFill>
              </a:rPr>
              <a:t> recently completed purchase for all NINO cards.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6" name="Picture 5" descr="1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0673" y="1521775"/>
            <a:ext cx="3393327" cy="467337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8C430-8A6F-984E-9B80-04E66947511B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45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Budget (A&amp;T)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409362" cy="521335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PMT detector array: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Magnetic Shielding Box, Steel 1008	 </a:t>
            </a:r>
            <a:r>
              <a:rPr lang="en-US" dirty="0" smtClean="0">
                <a:solidFill>
                  <a:srgbClr val="FFFF00"/>
                </a:solidFill>
              </a:rPr>
              <a:t>~</a:t>
            </a:r>
            <a:r>
              <a:rPr lang="en-US" b="1" dirty="0" smtClean="0">
                <a:solidFill>
                  <a:srgbClr val="FFFF00"/>
                </a:solidFill>
              </a:rPr>
              <a:t>$6000.00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Mu-metal shelf</a:t>
            </a:r>
            <a:r>
              <a:rPr lang="en-GB" b="1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~</a:t>
            </a:r>
            <a:r>
              <a:rPr lang="en-US" b="1" dirty="0" smtClean="0">
                <a:solidFill>
                  <a:srgbClr val="FFFF00"/>
                </a:solidFill>
              </a:rPr>
              <a:t>$1000.00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Light catchers. Molding is done (</a:t>
            </a:r>
            <a:r>
              <a:rPr lang="en-US" dirty="0" smtClean="0">
                <a:solidFill>
                  <a:srgbClr val="FFFF00"/>
                </a:solidFill>
              </a:rPr>
              <a:t>~</a:t>
            </a:r>
            <a:r>
              <a:rPr lang="en-US" b="1" dirty="0" smtClean="0">
                <a:solidFill>
                  <a:srgbClr val="FFFF00"/>
                </a:solidFill>
              </a:rPr>
              <a:t>$10,000.00</a:t>
            </a:r>
            <a:r>
              <a:rPr lang="en-US" dirty="0" smtClean="0">
                <a:solidFill>
                  <a:srgbClr val="0000FF"/>
                </a:solidFill>
              </a:rPr>
              <a:t>). Each row is $3, we need 60 rows.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Mirror deposition: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?</a:t>
            </a:r>
          </a:p>
          <a:p>
            <a:endParaRPr lang="en-US" sz="2400" dirty="0" smtClean="0">
              <a:solidFill>
                <a:srgbClr val="0000FF"/>
              </a:solidFill>
            </a:endParaRPr>
          </a:p>
          <a:p>
            <a:pPr lvl="2">
              <a:buNone/>
            </a:pPr>
            <a:endParaRPr lang="en-US" dirty="0" smtClean="0"/>
          </a:p>
          <a:p>
            <a:pPr lvl="2">
              <a:buNone/>
            </a:pP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8C430-8A6F-984E-9B80-04E66947511B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16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Summary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The Gas Cherenkov (GRINCH) will be completed and tested by Spring 2014 and ready to install by June 2014</a:t>
            </a:r>
          </a:p>
          <a:p>
            <a:pPr lvl="1"/>
            <a:r>
              <a:rPr lang="en-US" sz="2400" dirty="0" smtClean="0">
                <a:solidFill>
                  <a:srgbClr val="0000FF"/>
                </a:solidFill>
              </a:rPr>
              <a:t>Vessel, mirror mounting system, mirrors (JLAB, W&amp;M)</a:t>
            </a:r>
          </a:p>
          <a:p>
            <a:pPr lvl="1"/>
            <a:r>
              <a:rPr lang="en-US" sz="2400" dirty="0" smtClean="0">
                <a:solidFill>
                  <a:srgbClr val="0000FF"/>
                </a:solidFill>
              </a:rPr>
              <a:t>Photon Detector Array (NC A&amp;T)</a:t>
            </a:r>
          </a:p>
          <a:p>
            <a:pPr lvl="1"/>
            <a:r>
              <a:rPr lang="en-US" sz="2400" dirty="0" smtClean="0">
                <a:solidFill>
                  <a:srgbClr val="0000FF"/>
                </a:solidFill>
              </a:rPr>
              <a:t>Front electronics (Cal. State LA, Glasgow)	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Total Budget: </a:t>
            </a:r>
            <a:r>
              <a:rPr lang="en-US" dirty="0" smtClean="0">
                <a:solidFill>
                  <a:srgbClr val="FFFF00"/>
                </a:solidFill>
              </a:rPr>
              <a:t>~$25 K (NCA&amp;T) ~$50 K (W&amp;M), $10 K (Glasgow University), $50 K (JLAB)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pPr>
              <a:buNone/>
            </a:pPr>
            <a:endParaRPr lang="en-US" dirty="0" smtClean="0">
              <a:solidFill>
                <a:srgbClr val="0000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8C430-8A6F-984E-9B80-04E66947511B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35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01E4-1824-44EC-B333-E72CCDA87407}" type="slidenum">
              <a:rPr lang="en-US" smtClean="0"/>
              <a:t>47</a:t>
            </a:fld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12775"/>
            <a:ext cx="74676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 rot="19770940">
            <a:off x="1559483" y="3024960"/>
            <a:ext cx="626842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Jie</a:t>
            </a:r>
            <a:r>
              <a:rPr lang="en-US" sz="3600" dirty="0" smtClean="0"/>
              <a:t> Liu gave details yesterday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7914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01E4-1824-44EC-B333-E72CCDA87407}" type="slidenum">
              <a:rPr lang="en-US" smtClean="0"/>
              <a:t>48</a:t>
            </a:fld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" y="530225"/>
            <a:ext cx="7607300" cy="579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168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1447800"/>
          </a:xfrm>
        </p:spPr>
        <p:txBody>
          <a:bodyPr/>
          <a:lstStyle/>
          <a:p>
            <a:pPr marL="137160" indent="0">
              <a:buNone/>
            </a:pPr>
            <a:r>
              <a:rPr lang="en-US" dirty="0" smtClean="0">
                <a:solidFill>
                  <a:srgbClr val="FFFF00"/>
                </a:solidFill>
              </a:rPr>
              <a:t>There were lots of great slides detailing the design problems and solutions. Alas, too many to go into here.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01E4-1824-44EC-B333-E72CCDA87407}" type="slidenum">
              <a:rPr lang="en-US" smtClean="0"/>
              <a:t>49</a:t>
            </a:fld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2014268"/>
            <a:ext cx="6600825" cy="4538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087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 descr="48D48 Pitching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337978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FFFF00"/>
                </a:solidFill>
              </a:rPr>
              <a:t> Magnet Status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076" name="TextBox 5"/>
          <p:cNvSpPr txBox="1">
            <a:spLocks noChangeArrowheads="1"/>
          </p:cNvSpPr>
          <p:nvPr/>
        </p:nvSpPr>
        <p:spPr bwMode="auto">
          <a:xfrm>
            <a:off x="4191000" y="1524000"/>
            <a:ext cx="4419600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2000" b="1">
                <a:cs typeface="Arial" charset="0"/>
              </a:rPr>
              <a:t>48D48 Dipole Magnet Yoke from BNL</a:t>
            </a:r>
          </a:p>
          <a:p>
            <a:pPr eaLnBrk="1" hangingPunct="1">
              <a:buFont typeface="Arial" charset="0"/>
              <a:buChar char="•"/>
            </a:pPr>
            <a:r>
              <a:rPr lang="en-US" sz="2000" b="1">
                <a:cs typeface="Arial" charset="0"/>
              </a:rPr>
              <a:t>BNL had difficulties in getting magnet steel cleared for shipping</a:t>
            </a:r>
          </a:p>
          <a:p>
            <a:pPr eaLnBrk="1" hangingPunct="1">
              <a:buFont typeface="Arial" charset="0"/>
              <a:buChar char="•"/>
            </a:pPr>
            <a:r>
              <a:rPr lang="en-US" sz="2000" b="1">
                <a:cs typeface="Arial" charset="0"/>
              </a:rPr>
              <a:t>Presently conducting radiation surveys of steel</a:t>
            </a:r>
          </a:p>
          <a:p>
            <a:pPr eaLnBrk="1" hangingPunct="1">
              <a:buFont typeface="Arial" charset="0"/>
              <a:buChar char="•"/>
            </a:pPr>
            <a:r>
              <a:rPr lang="en-US" sz="2000" b="1">
                <a:cs typeface="Arial" charset="0"/>
              </a:rPr>
              <a:t>Optimistic to be ready for mid-June shipping date</a:t>
            </a:r>
          </a:p>
          <a:p>
            <a:pPr eaLnBrk="1" hangingPunct="1">
              <a:buFont typeface="Arial" charset="0"/>
              <a:buChar char="•"/>
            </a:pPr>
            <a:endParaRPr lang="en-US" sz="2000" b="1"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2000" b="1">
                <a:cs typeface="Arial" charset="0"/>
              </a:rPr>
              <a:t>Continue negotiations for additional steel plates and 2</a:t>
            </a:r>
            <a:r>
              <a:rPr lang="en-US" sz="2000" b="1" baseline="30000">
                <a:cs typeface="Arial" charset="0"/>
              </a:rPr>
              <a:t>nd</a:t>
            </a:r>
            <a:r>
              <a:rPr lang="en-US" sz="2000" b="1">
                <a:cs typeface="Arial" charset="0"/>
              </a:rPr>
              <a:t> magnet</a:t>
            </a:r>
          </a:p>
          <a:p>
            <a:pPr eaLnBrk="1" hangingPunct="1">
              <a:buFont typeface="Arial" charset="0"/>
              <a:buChar char="•"/>
            </a:pPr>
            <a:endParaRPr lang="en-US" sz="2000">
              <a:latin typeface="Rockwell" pitchFamily="18" charset="0"/>
            </a:endParaRPr>
          </a:p>
          <a:p>
            <a:pPr eaLnBrk="1" hangingPunct="1">
              <a:buFont typeface="Arial" charset="0"/>
              <a:buChar char="•"/>
            </a:pPr>
            <a:endParaRPr lang="en-US" sz="2000">
              <a:latin typeface="Rockwell" pitchFamily="18" charset="0"/>
            </a:endParaRPr>
          </a:p>
          <a:p>
            <a:pPr eaLnBrk="1" hangingPunct="1">
              <a:buFont typeface="Arial" charset="0"/>
              <a:buChar char="•"/>
            </a:pPr>
            <a:endParaRPr lang="en-US" sz="2000">
              <a:latin typeface="Rockwell" pitchFamily="18" charset="0"/>
            </a:endParaRPr>
          </a:p>
          <a:p>
            <a:pPr eaLnBrk="1" hangingPunct="1">
              <a:buFont typeface="Arial" charset="0"/>
              <a:buChar char="•"/>
            </a:pPr>
            <a:endParaRPr lang="en-US">
              <a:latin typeface="Rockwell" pitchFamily="18" charset="0"/>
            </a:endParaRPr>
          </a:p>
          <a:p>
            <a:pPr eaLnBrk="1" hangingPunct="1"/>
            <a:endParaRPr lang="en-US">
              <a:latin typeface="Rockwel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99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623921-7A36-41F7-94A8-0CA8B4280B85}" type="slidenum">
              <a:rPr lang="it-IT"/>
              <a:pPr>
                <a:defRPr/>
              </a:pPr>
              <a:t>50</a:t>
            </a:fld>
            <a:endParaRPr lang="it-IT"/>
          </a:p>
        </p:txBody>
      </p:sp>
      <p:pic>
        <p:nvPicPr>
          <p:cNvPr id="4099" name="Picture 2" descr="C:\Users\Fulvio\Desktop\latex\logo_Sapienza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50" y="65088"/>
            <a:ext cx="3494088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Rettangolo 4"/>
          <p:cNvSpPr>
            <a:spLocks noChangeArrowheads="1"/>
          </p:cNvSpPr>
          <p:nvPr/>
        </p:nvSpPr>
        <p:spPr bwMode="auto">
          <a:xfrm>
            <a:off x="0" y="2876550"/>
            <a:ext cx="91440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it-IT" b="1" dirty="0">
              <a:solidFill>
                <a:srgbClr val="FFFF00"/>
              </a:solidFill>
            </a:endParaRPr>
          </a:p>
          <a:p>
            <a:pPr algn="ctr"/>
            <a:endParaRPr lang="it-IT" b="1" dirty="0">
              <a:solidFill>
                <a:srgbClr val="FFFF00"/>
              </a:solidFill>
            </a:endParaRPr>
          </a:p>
          <a:p>
            <a:pPr algn="ctr"/>
            <a:r>
              <a:rPr lang="it-IT" sz="3600" b="1" dirty="0">
                <a:solidFill>
                  <a:srgbClr val="FFFF00"/>
                </a:solidFill>
                <a:latin typeface="Segoe Print" pitchFamily="2" charset="0"/>
              </a:rPr>
              <a:t>INFN Rome Silicon microstrip Detector for SBS</a:t>
            </a:r>
          </a:p>
          <a:p>
            <a:pPr algn="ctr"/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4101" name="Rettangolo 5"/>
          <p:cNvSpPr>
            <a:spLocks noChangeArrowheads="1"/>
          </p:cNvSpPr>
          <p:nvPr/>
        </p:nvSpPr>
        <p:spPr bwMode="auto">
          <a:xfrm>
            <a:off x="0" y="4652963"/>
            <a:ext cx="91440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it-IT" b="1" dirty="0"/>
          </a:p>
          <a:p>
            <a:pPr algn="ctr"/>
            <a:r>
              <a:rPr lang="it-IT" sz="2400" b="1" dirty="0">
                <a:latin typeface="Segoe Print" pitchFamily="2" charset="0"/>
              </a:rPr>
              <a:t>Guido Maria Urciuoli - Fulvio De Persio – Franco Meddi </a:t>
            </a:r>
          </a:p>
        </p:txBody>
      </p:sp>
      <p:pic>
        <p:nvPicPr>
          <p:cNvPr id="410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6338" y="188913"/>
            <a:ext cx="1711325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725" y="989013"/>
            <a:ext cx="21431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2" descr="http://www.dmf.unisalento.it/~roberto/myresearch/styled/files/jlab_logo_white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163" y="38100"/>
            <a:ext cx="3719512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889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DC2A7D-C261-49AE-AF4D-899FA74710DE}" type="slidenum">
              <a:rPr lang="it-IT"/>
              <a:pPr>
                <a:defRPr/>
              </a:pPr>
              <a:t>51</a:t>
            </a:fld>
            <a:endParaRPr lang="it-IT"/>
          </a:p>
        </p:txBody>
      </p:sp>
      <p:pic>
        <p:nvPicPr>
          <p:cNvPr id="7172" name="Picture 13" descr="C:\Users\Fulvio\Desktop\sbs_lub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"/>
            <a:ext cx="9144000" cy="630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173" name="Gruppo 19"/>
          <p:cNvGrpSpPr>
            <a:grpSpLocks/>
          </p:cNvGrpSpPr>
          <p:nvPr/>
        </p:nvGrpSpPr>
        <p:grpSpPr bwMode="auto">
          <a:xfrm>
            <a:off x="1519238" y="5043488"/>
            <a:ext cx="215900" cy="539750"/>
            <a:chOff x="7936703" y="4446396"/>
            <a:chExt cx="277400" cy="869911"/>
          </a:xfrm>
        </p:grpSpPr>
        <p:sp>
          <p:nvSpPr>
            <p:cNvPr id="18" name="Parallelogramma 17"/>
            <p:cNvSpPr>
              <a:spLocks noChangeArrowheads="1"/>
            </p:cNvSpPr>
            <p:nvPr/>
          </p:nvSpPr>
          <p:spPr bwMode="auto">
            <a:xfrm rot="4979250">
              <a:off x="7676142" y="4778346"/>
              <a:ext cx="869911" cy="206011"/>
            </a:xfrm>
            <a:prstGeom prst="parallelogram">
              <a:avLst>
                <a:gd name="adj" fmla="val 99993"/>
              </a:avLst>
            </a:prstGeom>
            <a:solidFill>
              <a:srgbClr val="F79646"/>
            </a:solidFill>
            <a:ln w="25400" algn="ctr">
              <a:solidFill>
                <a:srgbClr val="B66D31"/>
              </a:solidFill>
              <a:miter lim="800000"/>
              <a:headEnd/>
              <a:tailEnd/>
            </a:ln>
          </p:spPr>
          <p:txBody>
            <a:bodyPr rot="10800000" vert="eaVert" anchor="ctr"/>
            <a:lstStyle/>
            <a:p>
              <a:pPr algn="ctr">
                <a:defRPr/>
              </a:pPr>
              <a:endParaRPr lang="it-IT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9" name="Parallelogramma 18"/>
            <p:cNvSpPr>
              <a:spLocks noChangeArrowheads="1"/>
            </p:cNvSpPr>
            <p:nvPr/>
          </p:nvSpPr>
          <p:spPr bwMode="auto">
            <a:xfrm rot="4979250">
              <a:off x="7604753" y="4778346"/>
              <a:ext cx="869911" cy="206010"/>
            </a:xfrm>
            <a:prstGeom prst="parallelogram">
              <a:avLst>
                <a:gd name="adj" fmla="val 99993"/>
              </a:avLst>
            </a:prstGeom>
            <a:solidFill>
              <a:srgbClr val="F79646"/>
            </a:solidFill>
            <a:ln w="25400" algn="ctr">
              <a:solidFill>
                <a:srgbClr val="B66D31"/>
              </a:solidFill>
              <a:miter lim="800000"/>
              <a:headEnd/>
              <a:tailEnd/>
            </a:ln>
          </p:spPr>
          <p:txBody>
            <a:bodyPr rot="10800000" vert="eaVert" anchor="ctr"/>
            <a:lstStyle/>
            <a:p>
              <a:pPr algn="ctr">
                <a:defRPr/>
              </a:pPr>
              <a:endParaRPr lang="it-IT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</p:grpSp>
      <p:sp>
        <p:nvSpPr>
          <p:cNvPr id="7174" name="CasellaDiTesto 5"/>
          <p:cNvSpPr txBox="1">
            <a:spLocks noChangeArrowheads="1"/>
          </p:cNvSpPr>
          <p:nvPr/>
        </p:nvSpPr>
        <p:spPr bwMode="auto">
          <a:xfrm>
            <a:off x="7019925" y="3806825"/>
            <a:ext cx="21240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 b="1" u="sng">
                <a:solidFill>
                  <a:srgbClr val="0000CC"/>
                </a:solidFill>
                <a:latin typeface="Segoe Print" pitchFamily="2" charset="0"/>
              </a:rPr>
              <a:t>I</a:t>
            </a:r>
            <a:r>
              <a:rPr lang="it-IT" sz="1600" b="1" u="sng" baseline="-25000">
                <a:solidFill>
                  <a:srgbClr val="0000CC"/>
                </a:solidFill>
                <a:latin typeface="Segoe Print" pitchFamily="2" charset="0"/>
              </a:rPr>
              <a:t>max</a:t>
            </a:r>
            <a:r>
              <a:rPr lang="it-IT" sz="1600" b="1" u="sng">
                <a:solidFill>
                  <a:srgbClr val="0000CC"/>
                </a:solidFill>
                <a:latin typeface="Segoe Print" pitchFamily="2" charset="0"/>
              </a:rPr>
              <a:t>=85 </a:t>
            </a:r>
            <a:r>
              <a:rPr lang="el-GR" sz="1600" b="1" u="sng">
                <a:solidFill>
                  <a:srgbClr val="0000CC"/>
                </a:solidFill>
                <a:latin typeface="Segoe Print" pitchFamily="2" charset="0"/>
              </a:rPr>
              <a:t>μ</a:t>
            </a:r>
            <a:r>
              <a:rPr lang="it-IT" sz="1600" b="1" u="sng">
                <a:solidFill>
                  <a:srgbClr val="0000CC"/>
                </a:solidFill>
                <a:latin typeface="Segoe Print" pitchFamily="2" charset="0"/>
              </a:rPr>
              <a:t>A</a:t>
            </a:r>
          </a:p>
          <a:p>
            <a:r>
              <a:rPr lang="it-IT" sz="1600" b="1" u="sng">
                <a:solidFill>
                  <a:srgbClr val="0000CC"/>
                </a:solidFill>
                <a:latin typeface="Segoe Print" pitchFamily="2" charset="0"/>
              </a:rPr>
              <a:t>L</a:t>
            </a:r>
            <a:r>
              <a:rPr lang="it-IT" sz="1600" b="1" u="sng" baseline="-25000">
                <a:solidFill>
                  <a:srgbClr val="0000CC"/>
                </a:solidFill>
                <a:latin typeface="Segoe Print" pitchFamily="2" charset="0"/>
              </a:rPr>
              <a:t>max</a:t>
            </a:r>
            <a:r>
              <a:rPr lang="it-IT" sz="1600" b="1" u="sng">
                <a:solidFill>
                  <a:srgbClr val="0000CC"/>
                </a:solidFill>
                <a:latin typeface="Segoe Print" pitchFamily="2" charset="0"/>
              </a:rPr>
              <a:t>= 10</a:t>
            </a:r>
            <a:r>
              <a:rPr lang="it-IT" sz="1600" b="1" u="sng" baseline="30000">
                <a:solidFill>
                  <a:srgbClr val="0000CC"/>
                </a:solidFill>
                <a:latin typeface="Segoe Print" pitchFamily="2" charset="0"/>
              </a:rPr>
              <a:t>39</a:t>
            </a:r>
            <a:r>
              <a:rPr lang="it-IT" sz="1600" b="1" u="sng">
                <a:solidFill>
                  <a:srgbClr val="0000CC"/>
                </a:solidFill>
                <a:latin typeface="Segoe Print" pitchFamily="2" charset="0"/>
              </a:rPr>
              <a:t>cm</a:t>
            </a:r>
            <a:r>
              <a:rPr lang="it-IT" sz="1600" b="1" u="sng" baseline="30000">
                <a:solidFill>
                  <a:srgbClr val="0000CC"/>
                </a:solidFill>
                <a:latin typeface="Segoe Print" pitchFamily="2" charset="0"/>
              </a:rPr>
              <a:t>-2</a:t>
            </a:r>
            <a:r>
              <a:rPr lang="it-IT" sz="1600" b="1" u="sng">
                <a:solidFill>
                  <a:srgbClr val="0000CC"/>
                </a:solidFill>
                <a:latin typeface="Segoe Print" pitchFamily="2" charset="0"/>
              </a:rPr>
              <a:t>s</a:t>
            </a:r>
            <a:r>
              <a:rPr lang="it-IT" sz="1600" b="1" u="sng" baseline="30000">
                <a:solidFill>
                  <a:srgbClr val="0000CC"/>
                </a:solidFill>
                <a:latin typeface="Segoe Print" pitchFamily="2" charset="0"/>
              </a:rPr>
              <a:t>-1</a:t>
            </a:r>
          </a:p>
        </p:txBody>
      </p:sp>
      <p:sp>
        <p:nvSpPr>
          <p:cNvPr id="7175" name="CasellaDiTesto 7"/>
          <p:cNvSpPr txBox="1">
            <a:spLocks noChangeArrowheads="1"/>
          </p:cNvSpPr>
          <p:nvPr/>
        </p:nvSpPr>
        <p:spPr bwMode="auto">
          <a:xfrm>
            <a:off x="4859338" y="5732463"/>
            <a:ext cx="22320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b="1" u="sng">
                <a:solidFill>
                  <a:srgbClr val="0000CC"/>
                </a:solidFill>
                <a:latin typeface="Segoe Print" pitchFamily="2" charset="0"/>
              </a:rPr>
              <a:t>I=2 kA</a:t>
            </a:r>
          </a:p>
          <a:p>
            <a:r>
              <a:rPr lang="it-IT" sz="2000" b="1" u="sng">
                <a:solidFill>
                  <a:srgbClr val="0000CC"/>
                </a:solidFill>
                <a:latin typeface="Segoe Print" pitchFamily="2" charset="0"/>
              </a:rPr>
              <a:t>B= 2 Tm</a:t>
            </a:r>
            <a:endParaRPr lang="it-IT" sz="2000" b="1" u="sng" baseline="30000">
              <a:solidFill>
                <a:srgbClr val="0000CC"/>
              </a:solidFill>
              <a:latin typeface="Segoe Print" pitchFamily="2" charset="0"/>
            </a:endParaRPr>
          </a:p>
        </p:txBody>
      </p:sp>
      <p:cxnSp>
        <p:nvCxnSpPr>
          <p:cNvPr id="12" name="Connettore 2 11"/>
          <p:cNvCxnSpPr/>
          <p:nvPr/>
        </p:nvCxnSpPr>
        <p:spPr bwMode="auto">
          <a:xfrm>
            <a:off x="684213" y="2166938"/>
            <a:ext cx="947737" cy="2990850"/>
          </a:xfrm>
          <a:prstGeom prst="straightConnector1">
            <a:avLst/>
          </a:prstGeom>
          <a:ln>
            <a:solidFill>
              <a:srgbClr val="0000C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ttangolo 13"/>
          <p:cNvSpPr/>
          <p:nvPr/>
        </p:nvSpPr>
        <p:spPr bwMode="auto">
          <a:xfrm>
            <a:off x="1476375" y="2060575"/>
            <a:ext cx="792163" cy="288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7178" name="CasellaDiTesto 9"/>
          <p:cNvSpPr txBox="1">
            <a:spLocks noChangeArrowheads="1"/>
          </p:cNvSpPr>
          <p:nvPr/>
        </p:nvSpPr>
        <p:spPr bwMode="auto">
          <a:xfrm>
            <a:off x="0" y="1052513"/>
            <a:ext cx="2376488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800" b="1">
                <a:solidFill>
                  <a:srgbClr val="0000CC"/>
                </a:solidFill>
                <a:latin typeface="Segoe Print" pitchFamily="2" charset="0"/>
              </a:rPr>
              <a:t>Silicon Tracker</a:t>
            </a:r>
          </a:p>
        </p:txBody>
      </p:sp>
      <p:cxnSp>
        <p:nvCxnSpPr>
          <p:cNvPr id="24" name="Connettore 1 23"/>
          <p:cNvCxnSpPr/>
          <p:nvPr/>
        </p:nvCxnSpPr>
        <p:spPr bwMode="auto">
          <a:xfrm flipV="1">
            <a:off x="2339975" y="5076825"/>
            <a:ext cx="215900" cy="71438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1 24"/>
          <p:cNvCxnSpPr/>
          <p:nvPr/>
        </p:nvCxnSpPr>
        <p:spPr>
          <a:xfrm flipV="1">
            <a:off x="1042988" y="1268413"/>
            <a:ext cx="8101012" cy="4321175"/>
          </a:xfrm>
          <a:prstGeom prst="line">
            <a:avLst/>
          </a:prstGeom>
          <a:ln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181" name="CasellaDiTesto 32"/>
          <p:cNvSpPr txBox="1">
            <a:spLocks noChangeArrowheads="1"/>
          </p:cNvSpPr>
          <p:nvPr/>
        </p:nvSpPr>
        <p:spPr bwMode="auto">
          <a:xfrm>
            <a:off x="8170863" y="2276475"/>
            <a:ext cx="9731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latin typeface="Segoe Print" pitchFamily="2" charset="0"/>
              </a:rPr>
              <a:t>14°</a:t>
            </a:r>
          </a:p>
        </p:txBody>
      </p:sp>
    </p:spTree>
    <p:extLst>
      <p:ext uri="{BB962C8B-B14F-4D97-AF65-F5344CB8AC3E}">
        <p14:creationId xmlns:p14="http://schemas.microsoft.com/office/powerpoint/2010/main" val="202990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04B547-C253-4551-8CB9-54718B8E694B}" type="slidenum">
              <a:rPr lang="it-IT">
                <a:solidFill>
                  <a:srgbClr val="0000CC"/>
                </a:solidFill>
              </a:rPr>
              <a:pPr>
                <a:defRPr/>
              </a:pPr>
              <a:t>52</a:t>
            </a:fld>
            <a:endParaRPr lang="it-IT">
              <a:solidFill>
                <a:srgbClr val="0000CC"/>
              </a:solidFill>
            </a:endParaRPr>
          </a:p>
        </p:txBody>
      </p:sp>
      <p:sp>
        <p:nvSpPr>
          <p:cNvPr id="10243" name="CasellaDiTesto 43"/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800" b="1" u="sng" dirty="0">
                <a:solidFill>
                  <a:srgbClr val="FFFF00"/>
                </a:solidFill>
                <a:latin typeface="Segoe Print" pitchFamily="2" charset="0"/>
              </a:rPr>
              <a:t>Detector Sketch</a:t>
            </a:r>
          </a:p>
        </p:txBody>
      </p:sp>
      <p:grpSp>
        <p:nvGrpSpPr>
          <p:cNvPr id="10244" name="Gruppo 48"/>
          <p:cNvGrpSpPr>
            <a:grpSpLocks/>
          </p:cNvGrpSpPr>
          <p:nvPr/>
        </p:nvGrpSpPr>
        <p:grpSpPr bwMode="auto">
          <a:xfrm>
            <a:off x="19050" y="620713"/>
            <a:ext cx="9161463" cy="6181725"/>
            <a:chOff x="19050" y="620713"/>
            <a:chExt cx="9161463" cy="6181725"/>
          </a:xfrm>
        </p:grpSpPr>
        <p:pic>
          <p:nvPicPr>
            <p:cNvPr id="10246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050" y="620713"/>
              <a:ext cx="8893175" cy="6181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47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90825" y="4495800"/>
              <a:ext cx="3848100" cy="158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48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62263" y="5597525"/>
              <a:ext cx="2871787" cy="4127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0249" name="Line 6"/>
            <p:cNvSpPr>
              <a:spLocks noChangeShapeType="1"/>
            </p:cNvSpPr>
            <p:nvPr/>
          </p:nvSpPr>
          <p:spPr bwMode="auto">
            <a:xfrm>
              <a:off x="8623300" y="2033588"/>
              <a:ext cx="539750" cy="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0250" name="Line 7"/>
            <p:cNvSpPr>
              <a:spLocks noChangeShapeType="1"/>
            </p:cNvSpPr>
            <p:nvPr/>
          </p:nvSpPr>
          <p:spPr bwMode="auto">
            <a:xfrm>
              <a:off x="8191500" y="1819275"/>
              <a:ext cx="971550" cy="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0251" name="Line 8"/>
            <p:cNvSpPr>
              <a:spLocks noChangeShapeType="1"/>
            </p:cNvSpPr>
            <p:nvPr/>
          </p:nvSpPr>
          <p:spPr bwMode="auto">
            <a:xfrm>
              <a:off x="8983663" y="1839913"/>
              <a:ext cx="0" cy="193675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 type="arrow" w="med" len="med"/>
              <a:tailEnd type="arrow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0252" name="Text Box 9"/>
            <p:cNvSpPr txBox="1">
              <a:spLocks noChangeArrowheads="1"/>
            </p:cNvSpPr>
            <p:nvPr/>
          </p:nvSpPr>
          <p:spPr bwMode="auto">
            <a:xfrm>
              <a:off x="8631238" y="2097088"/>
              <a:ext cx="54927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rgbClr val="0000CC"/>
                  </a:solidFill>
                  <a:latin typeface="Times New Roman" pitchFamily="18" charset="0"/>
                </a:rPr>
                <a:t>5mm</a:t>
              </a:r>
              <a:endParaRPr lang="it-IT" sz="140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  <p:sp>
          <p:nvSpPr>
            <p:cNvPr id="10253" name="Line 10"/>
            <p:cNvSpPr>
              <a:spLocks noChangeShapeType="1"/>
            </p:cNvSpPr>
            <p:nvPr/>
          </p:nvSpPr>
          <p:spPr bwMode="auto">
            <a:xfrm>
              <a:off x="1027113" y="1816100"/>
              <a:ext cx="971550" cy="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0254" name="Line 11"/>
            <p:cNvSpPr>
              <a:spLocks noChangeShapeType="1"/>
            </p:cNvSpPr>
            <p:nvPr/>
          </p:nvSpPr>
          <p:spPr bwMode="auto">
            <a:xfrm>
              <a:off x="990600" y="2033588"/>
              <a:ext cx="971550" cy="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0255" name="Line 12"/>
            <p:cNvSpPr>
              <a:spLocks noChangeShapeType="1"/>
            </p:cNvSpPr>
            <p:nvPr/>
          </p:nvSpPr>
          <p:spPr bwMode="auto">
            <a:xfrm>
              <a:off x="1135063" y="1839913"/>
              <a:ext cx="0" cy="193675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 type="arrow" w="med" len="med"/>
              <a:tailEnd type="arrow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0256" name="Text Box 13"/>
            <p:cNvSpPr txBox="1">
              <a:spLocks noChangeArrowheads="1"/>
            </p:cNvSpPr>
            <p:nvPr/>
          </p:nvSpPr>
          <p:spPr bwMode="auto">
            <a:xfrm>
              <a:off x="414338" y="1773238"/>
              <a:ext cx="54927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rgbClr val="0000CC"/>
                  </a:solidFill>
                  <a:latin typeface="Times New Roman" pitchFamily="18" charset="0"/>
                </a:rPr>
                <a:t>5mm</a:t>
              </a:r>
              <a:endParaRPr lang="it-IT" sz="140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  <p:sp>
          <p:nvSpPr>
            <p:cNvPr id="10257" name="Text Box 14"/>
            <p:cNvSpPr txBox="1">
              <a:spLocks noChangeArrowheads="1"/>
            </p:cNvSpPr>
            <p:nvPr/>
          </p:nvSpPr>
          <p:spPr bwMode="auto">
            <a:xfrm>
              <a:off x="487363" y="2147888"/>
              <a:ext cx="63817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rgbClr val="0000CC"/>
                  </a:solidFill>
                  <a:latin typeface="Times New Roman" pitchFamily="18" charset="0"/>
                </a:rPr>
                <a:t>10mm</a:t>
              </a:r>
              <a:endParaRPr lang="it-IT" sz="140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  <p:sp>
          <p:nvSpPr>
            <p:cNvPr id="10258" name="Line 15"/>
            <p:cNvSpPr>
              <a:spLocks noChangeShapeType="1"/>
            </p:cNvSpPr>
            <p:nvPr/>
          </p:nvSpPr>
          <p:spPr bwMode="auto">
            <a:xfrm>
              <a:off x="1277938" y="2033588"/>
              <a:ext cx="0" cy="452437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 type="arrow" w="med" len="med"/>
              <a:tailEnd type="arrow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0259" name="Line 16"/>
            <p:cNvSpPr>
              <a:spLocks noChangeShapeType="1"/>
            </p:cNvSpPr>
            <p:nvPr/>
          </p:nvSpPr>
          <p:spPr bwMode="auto">
            <a:xfrm>
              <a:off x="990600" y="6475413"/>
              <a:ext cx="971550" cy="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0260" name="Text Box 17"/>
            <p:cNvSpPr txBox="1">
              <a:spLocks noChangeArrowheads="1"/>
            </p:cNvSpPr>
            <p:nvPr/>
          </p:nvSpPr>
          <p:spPr bwMode="auto">
            <a:xfrm>
              <a:off x="558800" y="6119813"/>
              <a:ext cx="63817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rgbClr val="0000CC"/>
                  </a:solidFill>
                  <a:latin typeface="Times New Roman" pitchFamily="18" charset="0"/>
                </a:rPr>
                <a:t>10mm</a:t>
              </a:r>
              <a:endParaRPr lang="it-IT" sz="140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  <p:sp>
          <p:nvSpPr>
            <p:cNvPr id="10261" name="Line 18"/>
            <p:cNvSpPr>
              <a:spLocks noChangeShapeType="1"/>
            </p:cNvSpPr>
            <p:nvPr/>
          </p:nvSpPr>
          <p:spPr bwMode="auto">
            <a:xfrm>
              <a:off x="1349375" y="6005513"/>
              <a:ext cx="0" cy="454025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 type="arrow" w="med" len="med"/>
              <a:tailEnd type="arrow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0262" name="Line 19"/>
            <p:cNvSpPr>
              <a:spLocks noChangeShapeType="1"/>
            </p:cNvSpPr>
            <p:nvPr/>
          </p:nvSpPr>
          <p:spPr bwMode="auto">
            <a:xfrm flipV="1">
              <a:off x="1998663" y="631825"/>
              <a:ext cx="0" cy="365125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0263" name="Line 20"/>
            <p:cNvSpPr>
              <a:spLocks noChangeShapeType="1"/>
            </p:cNvSpPr>
            <p:nvPr/>
          </p:nvSpPr>
          <p:spPr bwMode="auto">
            <a:xfrm flipV="1">
              <a:off x="2325688" y="631825"/>
              <a:ext cx="0" cy="3651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0264" name="Line 21"/>
            <p:cNvSpPr>
              <a:spLocks noChangeShapeType="1"/>
            </p:cNvSpPr>
            <p:nvPr/>
          </p:nvSpPr>
          <p:spPr bwMode="auto">
            <a:xfrm flipV="1">
              <a:off x="2778125" y="631825"/>
              <a:ext cx="0" cy="365125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0265" name="Line 22"/>
            <p:cNvSpPr>
              <a:spLocks noChangeShapeType="1"/>
            </p:cNvSpPr>
            <p:nvPr/>
          </p:nvSpPr>
          <p:spPr bwMode="auto">
            <a:xfrm flipV="1">
              <a:off x="7242175" y="631825"/>
              <a:ext cx="0" cy="365125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0266" name="Line 23"/>
            <p:cNvSpPr>
              <a:spLocks noChangeShapeType="1"/>
            </p:cNvSpPr>
            <p:nvPr/>
          </p:nvSpPr>
          <p:spPr bwMode="auto">
            <a:xfrm flipV="1">
              <a:off x="6797675" y="649288"/>
              <a:ext cx="0" cy="363537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0267" name="Line 24"/>
            <p:cNvSpPr>
              <a:spLocks noChangeShapeType="1"/>
            </p:cNvSpPr>
            <p:nvPr/>
          </p:nvSpPr>
          <p:spPr bwMode="auto">
            <a:xfrm>
              <a:off x="6810375" y="801688"/>
              <a:ext cx="431800" cy="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 type="arrow" w="med" len="med"/>
              <a:tailEnd type="arrow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0268" name="Text Box 25"/>
            <p:cNvSpPr txBox="1">
              <a:spLocks noChangeArrowheads="1"/>
            </p:cNvSpPr>
            <p:nvPr/>
          </p:nvSpPr>
          <p:spPr bwMode="auto">
            <a:xfrm>
              <a:off x="7327900" y="671513"/>
              <a:ext cx="68262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rgbClr val="0000CC"/>
                  </a:solidFill>
                  <a:latin typeface="Times New Roman" pitchFamily="18" charset="0"/>
                </a:rPr>
                <a:t>8.5mm</a:t>
              </a:r>
              <a:endParaRPr lang="it-IT" sz="140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  <p:sp>
          <p:nvSpPr>
            <p:cNvPr id="10269" name="Line 26"/>
            <p:cNvSpPr>
              <a:spLocks noChangeShapeType="1"/>
            </p:cNvSpPr>
            <p:nvPr/>
          </p:nvSpPr>
          <p:spPr bwMode="auto">
            <a:xfrm>
              <a:off x="2346325" y="801688"/>
              <a:ext cx="431800" cy="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 type="arrow" w="med" len="med"/>
              <a:tailEnd type="arrow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0270" name="Text Box 27"/>
            <p:cNvSpPr txBox="1">
              <a:spLocks noChangeArrowheads="1"/>
            </p:cNvSpPr>
            <p:nvPr/>
          </p:nvSpPr>
          <p:spPr bwMode="auto">
            <a:xfrm>
              <a:off x="2876550" y="671513"/>
              <a:ext cx="68262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rgbClr val="0000CC"/>
                  </a:solidFill>
                  <a:latin typeface="Times New Roman" pitchFamily="18" charset="0"/>
                </a:rPr>
                <a:t>8.5mm</a:t>
              </a:r>
              <a:endParaRPr lang="it-IT" sz="140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  <p:sp>
          <p:nvSpPr>
            <p:cNvPr id="10271" name="Line 28"/>
            <p:cNvSpPr>
              <a:spLocks noChangeShapeType="1"/>
            </p:cNvSpPr>
            <p:nvPr/>
          </p:nvSpPr>
          <p:spPr bwMode="auto">
            <a:xfrm>
              <a:off x="1985963" y="801688"/>
              <a:ext cx="360362" cy="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 type="arrow" w="med" len="med"/>
              <a:tailEnd type="arrow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0272" name="Text Box 29"/>
            <p:cNvSpPr txBox="1">
              <a:spLocks noChangeArrowheads="1"/>
            </p:cNvSpPr>
            <p:nvPr/>
          </p:nvSpPr>
          <p:spPr bwMode="auto">
            <a:xfrm>
              <a:off x="1277938" y="671513"/>
              <a:ext cx="68262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rgbClr val="0000CC"/>
                  </a:solidFill>
                  <a:latin typeface="Times New Roman" pitchFamily="18" charset="0"/>
                </a:rPr>
                <a:t>6.5mm</a:t>
              </a:r>
              <a:endParaRPr lang="it-IT" sz="140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  <p:sp>
          <p:nvSpPr>
            <p:cNvPr id="10273" name="Oval 30"/>
            <p:cNvSpPr>
              <a:spLocks noChangeArrowheads="1"/>
            </p:cNvSpPr>
            <p:nvPr/>
          </p:nvSpPr>
          <p:spPr bwMode="auto">
            <a:xfrm>
              <a:off x="4302310" y="1844824"/>
              <a:ext cx="215900" cy="195262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solidFill>
                    <a:srgbClr val="0000CC"/>
                  </a:solidFill>
                  <a:latin typeface="Times New Roman" pitchFamily="18" charset="0"/>
                </a:rPr>
                <a:t>A</a:t>
              </a:r>
              <a:endParaRPr lang="it-IT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  <p:sp>
          <p:nvSpPr>
            <p:cNvPr id="10274" name="Oval 31"/>
            <p:cNvSpPr>
              <a:spLocks noChangeArrowheads="1"/>
            </p:cNvSpPr>
            <p:nvPr/>
          </p:nvSpPr>
          <p:spPr bwMode="auto">
            <a:xfrm>
              <a:off x="5548313" y="4724400"/>
              <a:ext cx="215900" cy="195263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solidFill>
                    <a:srgbClr val="0000CC"/>
                  </a:solidFill>
                  <a:latin typeface="Times New Roman" pitchFamily="18" charset="0"/>
                </a:rPr>
                <a:t>A</a:t>
              </a:r>
              <a:endParaRPr lang="it-IT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  <p:sp>
          <p:nvSpPr>
            <p:cNvPr id="10275" name="Oval 32"/>
            <p:cNvSpPr>
              <a:spLocks noChangeArrowheads="1"/>
            </p:cNvSpPr>
            <p:nvPr/>
          </p:nvSpPr>
          <p:spPr bwMode="auto">
            <a:xfrm>
              <a:off x="4303713" y="2227263"/>
              <a:ext cx="215900" cy="195262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solidFill>
                    <a:srgbClr val="0000CC"/>
                  </a:solidFill>
                  <a:latin typeface="Times New Roman" pitchFamily="18" charset="0"/>
                </a:rPr>
                <a:t>B</a:t>
              </a:r>
              <a:endParaRPr lang="it-IT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  <p:sp>
          <p:nvSpPr>
            <p:cNvPr id="10276" name="Oval 33"/>
            <p:cNvSpPr>
              <a:spLocks noChangeArrowheads="1"/>
            </p:cNvSpPr>
            <p:nvPr/>
          </p:nvSpPr>
          <p:spPr bwMode="auto">
            <a:xfrm>
              <a:off x="5789613" y="4933950"/>
              <a:ext cx="215900" cy="195263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solidFill>
                    <a:srgbClr val="0000CC"/>
                  </a:solidFill>
                  <a:latin typeface="Times New Roman" pitchFamily="18" charset="0"/>
                </a:rPr>
                <a:t>B</a:t>
              </a:r>
              <a:endParaRPr lang="it-IT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  <p:sp>
          <p:nvSpPr>
            <p:cNvPr id="10277" name="Oval 34"/>
            <p:cNvSpPr>
              <a:spLocks noChangeArrowheads="1"/>
            </p:cNvSpPr>
            <p:nvPr/>
          </p:nvSpPr>
          <p:spPr bwMode="auto">
            <a:xfrm>
              <a:off x="4303713" y="6116638"/>
              <a:ext cx="215900" cy="193675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solidFill>
                    <a:srgbClr val="0000CC"/>
                  </a:solidFill>
                  <a:latin typeface="Times New Roman" pitchFamily="18" charset="0"/>
                </a:rPr>
                <a:t>C</a:t>
              </a:r>
              <a:endParaRPr lang="it-IT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  <p:sp>
          <p:nvSpPr>
            <p:cNvPr id="10278" name="Oval 35"/>
            <p:cNvSpPr>
              <a:spLocks noChangeArrowheads="1"/>
            </p:cNvSpPr>
            <p:nvPr/>
          </p:nvSpPr>
          <p:spPr bwMode="auto">
            <a:xfrm>
              <a:off x="6292850" y="5153025"/>
              <a:ext cx="215900" cy="195263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solidFill>
                    <a:srgbClr val="0000CC"/>
                  </a:solidFill>
                  <a:latin typeface="Times New Roman" pitchFamily="18" charset="0"/>
                </a:rPr>
                <a:t>C</a:t>
              </a:r>
              <a:endParaRPr lang="it-IT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  <p:sp>
          <p:nvSpPr>
            <p:cNvPr id="10279" name="Oval 36"/>
            <p:cNvSpPr>
              <a:spLocks noChangeArrowheads="1"/>
            </p:cNvSpPr>
            <p:nvPr/>
          </p:nvSpPr>
          <p:spPr bwMode="auto">
            <a:xfrm>
              <a:off x="4303713" y="3587750"/>
              <a:ext cx="215900" cy="195263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solidFill>
                    <a:srgbClr val="0000CC"/>
                  </a:solidFill>
                  <a:latin typeface="Times New Roman" pitchFamily="18" charset="0"/>
                </a:rPr>
                <a:t>D</a:t>
              </a:r>
              <a:endParaRPr lang="it-IT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  <p:sp>
          <p:nvSpPr>
            <p:cNvPr id="10280" name="Oval 37"/>
            <p:cNvSpPr>
              <a:spLocks noChangeArrowheads="1"/>
            </p:cNvSpPr>
            <p:nvPr/>
          </p:nvSpPr>
          <p:spPr bwMode="auto">
            <a:xfrm>
              <a:off x="5940425" y="5368925"/>
              <a:ext cx="215900" cy="193675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solidFill>
                    <a:srgbClr val="0000CC"/>
                  </a:solidFill>
                  <a:latin typeface="Times New Roman" pitchFamily="18" charset="0"/>
                </a:rPr>
                <a:t>D</a:t>
              </a:r>
              <a:endParaRPr lang="it-IT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  <p:pic>
          <p:nvPicPr>
            <p:cNvPr id="10281" name="Picture 38" descr="HAMAMATSU_pic18703_1902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5250" y="2547938"/>
              <a:ext cx="495300" cy="2341562"/>
            </a:xfrm>
            <a:prstGeom prst="rect">
              <a:avLst/>
            </a:prstGeom>
            <a:noFill/>
            <a:ln w="38100" cmpd="dbl">
              <a:solidFill>
                <a:srgbClr val="CC0000"/>
              </a:solidFill>
              <a:miter lim="800000"/>
              <a:headEnd/>
              <a:tailEnd/>
            </a:ln>
          </p:spPr>
        </p:pic>
        <p:sp>
          <p:nvSpPr>
            <p:cNvPr id="10282" name="Rectangle 40"/>
            <p:cNvSpPr>
              <a:spLocks noChangeArrowheads="1"/>
            </p:cNvSpPr>
            <p:nvPr/>
          </p:nvSpPr>
          <p:spPr bwMode="auto">
            <a:xfrm>
              <a:off x="3829050" y="5364163"/>
              <a:ext cx="838200" cy="2063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it-IT" sz="1400" b="1"/>
                <a:t>103500</a:t>
              </a:r>
              <a:endParaRPr lang="en-US" sz="1400" b="1"/>
            </a:p>
          </p:txBody>
        </p:sp>
        <p:sp>
          <p:nvSpPr>
            <p:cNvPr id="10283" name="Text Box 42"/>
            <p:cNvSpPr txBox="1">
              <a:spLocks noChangeArrowheads="1"/>
            </p:cNvSpPr>
            <p:nvPr/>
          </p:nvSpPr>
          <p:spPr bwMode="auto">
            <a:xfrm>
              <a:off x="2051050" y="2670175"/>
              <a:ext cx="5076825" cy="8302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it-IT" sz="2400" b="1">
                  <a:solidFill>
                    <a:srgbClr val="0000CC"/>
                  </a:solidFill>
                  <a:latin typeface="Segoe Print" pitchFamily="2" charset="0"/>
                </a:rPr>
                <a:t>Custom Design maximum active area from a 6” Wafer</a:t>
              </a:r>
              <a:endParaRPr lang="en-US" sz="2400" b="1">
                <a:solidFill>
                  <a:srgbClr val="0000CC"/>
                </a:solidFill>
                <a:latin typeface="Segoe Print" pitchFamily="2" charset="0"/>
              </a:endParaRPr>
            </a:p>
          </p:txBody>
        </p:sp>
        <p:sp>
          <p:nvSpPr>
            <p:cNvPr id="43" name="Rettangolo 42"/>
            <p:cNvSpPr/>
            <p:nvPr/>
          </p:nvSpPr>
          <p:spPr>
            <a:xfrm>
              <a:off x="2808288" y="4508500"/>
              <a:ext cx="2374900" cy="215900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cxnSp>
          <p:nvCxnSpPr>
            <p:cNvPr id="45" name="Connettore 1 44"/>
            <p:cNvCxnSpPr/>
            <p:nvPr/>
          </p:nvCxnSpPr>
          <p:spPr>
            <a:xfrm>
              <a:off x="2339975" y="2492375"/>
              <a:ext cx="0" cy="3529013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6" name="Connettore 1 45"/>
            <p:cNvCxnSpPr/>
            <p:nvPr/>
          </p:nvCxnSpPr>
          <p:spPr>
            <a:xfrm>
              <a:off x="2771775" y="2060575"/>
              <a:ext cx="4032250" cy="0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Fulvio De Persio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833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050"/>
          </a:xfrm>
        </p:spPr>
        <p:txBody>
          <a:bodyPr/>
          <a:lstStyle/>
          <a:p>
            <a:pPr eaLnBrk="1" hangingPunct="1"/>
            <a:r>
              <a:rPr lang="it-IT" sz="3200" b="1" u="sng" dirty="0" smtClean="0">
                <a:solidFill>
                  <a:srgbClr val="FFFF00"/>
                </a:solidFill>
                <a:latin typeface="Segoe Print" pitchFamily="2" charset="0"/>
              </a:rPr>
              <a:t>Silicon Microstrip Detector: Close Up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760EC3-BDBB-41AA-A151-2E0F121F45F2}" type="slidenum">
              <a:rPr lang="it-IT"/>
              <a:pPr>
                <a:defRPr/>
              </a:pPr>
              <a:t>53</a:t>
            </a:fld>
            <a:endParaRPr lang="it-IT"/>
          </a:p>
        </p:txBody>
      </p:sp>
      <p:grpSp>
        <p:nvGrpSpPr>
          <p:cNvPr id="11268" name="Gruppo 7"/>
          <p:cNvGrpSpPr>
            <a:grpSpLocks/>
          </p:cNvGrpSpPr>
          <p:nvPr/>
        </p:nvGrpSpPr>
        <p:grpSpPr bwMode="auto">
          <a:xfrm>
            <a:off x="-25400" y="765175"/>
            <a:ext cx="8990013" cy="5645150"/>
            <a:chOff x="-25113" y="764704"/>
            <a:chExt cx="8989727" cy="5645200"/>
          </a:xfrm>
        </p:grpSpPr>
        <p:pic>
          <p:nvPicPr>
            <p:cNvPr id="11277" name="Picture 2" descr="C:\Users\Fulvio\Desktop\jlab\fotojlab\WP_000116 (2).jpg"/>
            <p:cNvPicPr>
              <a:picLocks noChangeAspect="1" noChangeArrowheads="1"/>
            </p:cNvPicPr>
            <p:nvPr/>
          </p:nvPicPr>
          <p:blipFill>
            <a:blip r:embed="rId3" cstate="print"/>
            <a:srcRect l="26732" t="24908" r="23509" b="18832"/>
            <a:stretch>
              <a:fillRect/>
            </a:stretch>
          </p:blipFill>
          <p:spPr bwMode="auto">
            <a:xfrm>
              <a:off x="107504" y="764704"/>
              <a:ext cx="4134743" cy="3507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78" name="CasellaDiTesto 3"/>
            <p:cNvSpPr txBox="1">
              <a:spLocks noChangeArrowheads="1"/>
            </p:cNvSpPr>
            <p:nvPr/>
          </p:nvSpPr>
          <p:spPr bwMode="auto">
            <a:xfrm>
              <a:off x="-25113" y="4283364"/>
              <a:ext cx="3661009" cy="3693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it-IT" dirty="0">
                  <a:solidFill>
                    <a:srgbClr val="FFFF00"/>
                  </a:solidFill>
                  <a:latin typeface="Segoe Print" pitchFamily="2" charset="0"/>
                </a:rPr>
                <a:t>Silicon Microstrip Detector  </a:t>
              </a:r>
            </a:p>
          </p:txBody>
        </p:sp>
        <p:grpSp>
          <p:nvGrpSpPr>
            <p:cNvPr id="11279" name="Gruppo 6"/>
            <p:cNvGrpSpPr>
              <a:grpSpLocks/>
            </p:cNvGrpSpPr>
            <p:nvPr/>
          </p:nvGrpSpPr>
          <p:grpSpPr bwMode="auto">
            <a:xfrm>
              <a:off x="4355976" y="1772817"/>
              <a:ext cx="4608638" cy="4637087"/>
              <a:chOff x="4355976" y="1772817"/>
              <a:chExt cx="4608638" cy="4637087"/>
            </a:xfrm>
          </p:grpSpPr>
          <p:pic>
            <p:nvPicPr>
              <p:cNvPr id="11282" name="Picture 6" descr="C:\Users\Fulvio\Desktop\presentazione_usa\Fulvio_07112012\workimmage\workondaneb\image0034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6674" t="32051" b="39775"/>
              <a:stretch>
                <a:fillRect/>
              </a:stretch>
            </p:blipFill>
            <p:spPr bwMode="auto">
              <a:xfrm rot="-5400000">
                <a:off x="3006313" y="3122481"/>
                <a:ext cx="4637086" cy="19377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283" name="Picture 5" descr="C:\Users\Fulvio\Desktop\presentazione_usa\Fulvio_07112012\workimmage\workondaneb\image0032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5618" t="54628" r="1054" b="-2"/>
              <a:stretch>
                <a:fillRect/>
              </a:stretch>
            </p:blipFill>
            <p:spPr bwMode="auto">
              <a:xfrm rot="-5400000">
                <a:off x="5085717" y="2531008"/>
                <a:ext cx="4637087" cy="31207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cxnSp>
          <p:nvCxnSpPr>
            <p:cNvPr id="11" name="Connettore 2 10"/>
            <p:cNvCxnSpPr>
              <a:stCxn id="14" idx="6"/>
            </p:cNvCxnSpPr>
            <p:nvPr/>
          </p:nvCxnSpPr>
          <p:spPr>
            <a:xfrm>
              <a:off x="628916" y="3122163"/>
              <a:ext cx="3727331" cy="969971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Ovale 13"/>
            <p:cNvSpPr/>
            <p:nvPr/>
          </p:nvSpPr>
          <p:spPr>
            <a:xfrm>
              <a:off x="376512" y="2906261"/>
              <a:ext cx="252404" cy="43180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sp>
        <p:nvSpPr>
          <p:cNvPr id="11269" name="Text Box 12"/>
          <p:cNvSpPr txBox="1">
            <a:spLocks noChangeArrowheads="1"/>
          </p:cNvSpPr>
          <p:nvPr/>
        </p:nvSpPr>
        <p:spPr bwMode="auto">
          <a:xfrm>
            <a:off x="6588125" y="6021388"/>
            <a:ext cx="1917700" cy="584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="1" u="sng">
                <a:solidFill>
                  <a:srgbClr val="FF0000"/>
                </a:solidFill>
                <a:latin typeface="Segoe Print" pitchFamily="2" charset="0"/>
              </a:rPr>
              <a:t>Guard Ring PAD</a:t>
            </a:r>
          </a:p>
          <a:p>
            <a:r>
              <a:rPr lang="it-IT" sz="1600" b="1" u="sng">
                <a:solidFill>
                  <a:srgbClr val="FF0000"/>
                </a:solidFill>
                <a:latin typeface="Segoe Print" pitchFamily="2" charset="0"/>
              </a:rPr>
              <a:t> (500x90 µm</a:t>
            </a:r>
            <a:r>
              <a:rPr lang="it-IT" sz="1600" b="1" u="sng" baseline="30000">
                <a:solidFill>
                  <a:srgbClr val="FF0000"/>
                </a:solidFill>
                <a:latin typeface="Segoe Print" pitchFamily="2" charset="0"/>
              </a:rPr>
              <a:t>2</a:t>
            </a:r>
            <a:r>
              <a:rPr lang="it-IT" sz="1600" b="1" u="sng">
                <a:solidFill>
                  <a:srgbClr val="FF0000"/>
                </a:solidFill>
                <a:latin typeface="Segoe Print" pitchFamily="2" charset="0"/>
              </a:rPr>
              <a:t>)</a:t>
            </a:r>
            <a:endParaRPr lang="en-US" sz="1600" b="1" u="sng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 flipH="1" flipV="1">
            <a:off x="5867400" y="5661025"/>
            <a:ext cx="720725" cy="647700"/>
          </a:xfrm>
          <a:prstGeom prst="line">
            <a:avLst/>
          </a:prstGeom>
          <a:ln>
            <a:solidFill>
              <a:srgbClr val="FF0000"/>
            </a:solidFill>
            <a:headEnd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1271" name="Text Box 15"/>
          <p:cNvSpPr txBox="1">
            <a:spLocks noChangeArrowheads="1"/>
          </p:cNvSpPr>
          <p:nvPr/>
        </p:nvSpPr>
        <p:spPr bwMode="auto">
          <a:xfrm>
            <a:off x="2620963" y="5551488"/>
            <a:ext cx="173513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="1" u="sng" dirty="0">
                <a:solidFill>
                  <a:srgbClr val="FFFF00"/>
                </a:solidFill>
                <a:latin typeface="Segoe Print" pitchFamily="2" charset="0"/>
              </a:rPr>
              <a:t>DC PAD </a:t>
            </a:r>
          </a:p>
          <a:p>
            <a:r>
              <a:rPr lang="it-IT" sz="1600" b="1" u="sng" dirty="0">
                <a:solidFill>
                  <a:srgbClr val="FFFF00"/>
                </a:solidFill>
                <a:latin typeface="Segoe Print" pitchFamily="2" charset="0"/>
              </a:rPr>
              <a:t>for bonding </a:t>
            </a:r>
          </a:p>
          <a:p>
            <a:r>
              <a:rPr lang="it-IT" sz="1600" b="1" u="sng" dirty="0">
                <a:solidFill>
                  <a:srgbClr val="FFFF00"/>
                </a:solidFill>
                <a:latin typeface="Segoe Print" pitchFamily="2" charset="0"/>
              </a:rPr>
              <a:t>(200x40 µm</a:t>
            </a:r>
            <a:r>
              <a:rPr lang="it-IT" sz="1600" b="1" u="sng" baseline="30000" dirty="0">
                <a:solidFill>
                  <a:srgbClr val="FFFF00"/>
                </a:solidFill>
                <a:latin typeface="Segoe Print" pitchFamily="2" charset="0"/>
              </a:rPr>
              <a:t>2</a:t>
            </a:r>
            <a:r>
              <a:rPr lang="it-IT" sz="1600" b="1" u="sng" dirty="0">
                <a:solidFill>
                  <a:srgbClr val="FFFF00"/>
                </a:solidFill>
                <a:latin typeface="Segoe Print" pitchFamily="2" charset="0"/>
              </a:rPr>
              <a:t>)</a:t>
            </a:r>
            <a:endParaRPr lang="en-US" sz="1600" b="1" u="sng" dirty="0">
              <a:solidFill>
                <a:srgbClr val="FFFF00"/>
              </a:solidFill>
              <a:latin typeface="Segoe Print" pitchFamily="2" charset="0"/>
            </a:endParaRPr>
          </a:p>
        </p:txBody>
      </p:sp>
      <p:cxnSp>
        <p:nvCxnSpPr>
          <p:cNvPr id="18" name="Connettore 2 17"/>
          <p:cNvCxnSpPr/>
          <p:nvPr/>
        </p:nvCxnSpPr>
        <p:spPr bwMode="auto">
          <a:xfrm flipV="1">
            <a:off x="7380288" y="3467100"/>
            <a:ext cx="0" cy="1428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Connettore 2 18"/>
          <p:cNvCxnSpPr/>
          <p:nvPr/>
        </p:nvCxnSpPr>
        <p:spPr bwMode="auto">
          <a:xfrm rot="10800000" flipV="1">
            <a:off x="7380288" y="3284538"/>
            <a:ext cx="0" cy="1444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274" name="Text Box 15"/>
          <p:cNvSpPr txBox="1">
            <a:spLocks noChangeArrowheads="1"/>
          </p:cNvSpPr>
          <p:nvPr/>
        </p:nvSpPr>
        <p:spPr bwMode="auto">
          <a:xfrm>
            <a:off x="7451725" y="2781300"/>
            <a:ext cx="1439863" cy="584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 b="1" u="sng">
                <a:solidFill>
                  <a:srgbClr val="FF0000"/>
                </a:solidFill>
                <a:latin typeface="Segoe Print" pitchFamily="2" charset="0"/>
              </a:rPr>
              <a:t>Strip Pitch </a:t>
            </a:r>
          </a:p>
          <a:p>
            <a:r>
              <a:rPr lang="it-IT" sz="1600" b="1" u="sng">
                <a:solidFill>
                  <a:srgbClr val="FF0000"/>
                </a:solidFill>
                <a:latin typeface="Segoe Print" pitchFamily="2" charset="0"/>
              </a:rPr>
              <a:t>50 µm</a:t>
            </a:r>
            <a:endParaRPr lang="en-US" sz="1600" b="1" u="sng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22" name="Line 13"/>
          <p:cNvSpPr>
            <a:spLocks noChangeShapeType="1"/>
          </p:cNvSpPr>
          <p:nvPr/>
        </p:nvSpPr>
        <p:spPr bwMode="auto">
          <a:xfrm flipV="1">
            <a:off x="4211638" y="5013325"/>
            <a:ext cx="1296987" cy="936625"/>
          </a:xfrm>
          <a:prstGeom prst="line">
            <a:avLst/>
          </a:prstGeom>
          <a:ln>
            <a:solidFill>
              <a:srgbClr val="FF0000"/>
            </a:solidFill>
            <a:headEnd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Fulvio De Persio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794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F3BF2-87CE-4AB1-BBCA-C77773E92F5C}" type="slidenum">
              <a:rPr lang="it-IT" smtClean="0"/>
              <a:pPr>
                <a:defRPr/>
              </a:pPr>
              <a:t>54</a:t>
            </a:fld>
            <a:endParaRPr lang="it-IT"/>
          </a:p>
        </p:txBody>
      </p:sp>
      <p:sp>
        <p:nvSpPr>
          <p:cNvPr id="28675" name="CasellaDiTesto 1"/>
          <p:cNvSpPr txBox="1">
            <a:spLocks noChangeArrowheads="1"/>
          </p:cNvSpPr>
          <p:nvPr/>
        </p:nvSpPr>
        <p:spPr bwMode="auto">
          <a:xfrm>
            <a:off x="0" y="34925"/>
            <a:ext cx="91440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3200" b="1" u="sng" dirty="0">
                <a:solidFill>
                  <a:srgbClr val="FFFF00"/>
                </a:solidFill>
                <a:latin typeface="Segoe Print" pitchFamily="2" charset="0"/>
              </a:rPr>
              <a:t>Timeline and Milestones</a:t>
            </a:r>
          </a:p>
        </p:txBody>
      </p:sp>
      <p:grpSp>
        <p:nvGrpSpPr>
          <p:cNvPr id="28676" name="Gruppo 65"/>
          <p:cNvGrpSpPr>
            <a:grpSpLocks/>
          </p:cNvGrpSpPr>
          <p:nvPr/>
        </p:nvGrpSpPr>
        <p:grpSpPr bwMode="auto">
          <a:xfrm>
            <a:off x="179388" y="811213"/>
            <a:ext cx="8856662" cy="5751512"/>
            <a:chOff x="179512" y="810967"/>
            <a:chExt cx="8856984" cy="5751163"/>
          </a:xfrm>
        </p:grpSpPr>
        <p:cxnSp>
          <p:nvCxnSpPr>
            <p:cNvPr id="5" name="Connettore 1 4"/>
            <p:cNvCxnSpPr/>
            <p:nvPr/>
          </p:nvCxnSpPr>
          <p:spPr bwMode="auto">
            <a:xfrm>
              <a:off x="1378118" y="6417677"/>
              <a:ext cx="6156549" cy="0"/>
            </a:xfrm>
            <a:prstGeom prst="line">
              <a:avLst/>
            </a:prstGeom>
            <a:ln w="1270">
              <a:solidFill>
                <a:srgbClr val="CCCC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Pentagono 5"/>
            <p:cNvSpPr/>
            <p:nvPr/>
          </p:nvSpPr>
          <p:spPr bwMode="auto">
            <a:xfrm>
              <a:off x="7282245" y="6312908"/>
              <a:ext cx="628673" cy="231761"/>
            </a:xfrm>
            <a:prstGeom prst="homePlate">
              <a:avLst/>
            </a:prstGeom>
            <a:solidFill>
              <a:srgbClr val="EA161E"/>
            </a:solidFill>
            <a:ln w="25400" cap="flat" cmpd="sng" algn="ctr">
              <a:noFill/>
              <a:prstDash val="solid"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cxnSp>
          <p:nvCxnSpPr>
            <p:cNvPr id="7" name="Connettore 1 6"/>
            <p:cNvCxnSpPr/>
            <p:nvPr/>
          </p:nvCxnSpPr>
          <p:spPr bwMode="auto">
            <a:xfrm>
              <a:off x="1138397" y="6022413"/>
              <a:ext cx="5886664" cy="0"/>
            </a:xfrm>
            <a:prstGeom prst="line">
              <a:avLst/>
            </a:prstGeom>
            <a:ln w="1270">
              <a:solidFill>
                <a:srgbClr val="CCCC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Pentagono 7"/>
            <p:cNvSpPr/>
            <p:nvPr/>
          </p:nvSpPr>
          <p:spPr bwMode="auto">
            <a:xfrm>
              <a:off x="6777402" y="5922407"/>
              <a:ext cx="1138278" cy="230173"/>
            </a:xfrm>
            <a:prstGeom prst="homePlate">
              <a:avLst/>
            </a:prstGeom>
            <a:solidFill>
              <a:srgbClr val="02B2EE"/>
            </a:solidFill>
            <a:ln w="25400" cap="flat" cmpd="sng" algn="ctr">
              <a:noFill/>
              <a:prstDash val="solid"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cxnSp>
          <p:nvCxnSpPr>
            <p:cNvPr id="9" name="Connettore 1 8"/>
            <p:cNvCxnSpPr/>
            <p:nvPr/>
          </p:nvCxnSpPr>
          <p:spPr bwMode="auto">
            <a:xfrm>
              <a:off x="1446383" y="5625562"/>
              <a:ext cx="4816650" cy="0"/>
            </a:xfrm>
            <a:prstGeom prst="line">
              <a:avLst/>
            </a:prstGeom>
            <a:ln w="1270">
              <a:solidFill>
                <a:srgbClr val="CCCC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ttangolo 9"/>
            <p:cNvSpPr/>
            <p:nvPr/>
          </p:nvSpPr>
          <p:spPr bwMode="auto">
            <a:xfrm>
              <a:off x="6058238" y="5520793"/>
              <a:ext cx="681063" cy="231761"/>
            </a:xfrm>
            <a:prstGeom prst="rect">
              <a:avLst/>
            </a:prstGeom>
            <a:solidFill>
              <a:srgbClr val="2F3699"/>
            </a:solidFill>
            <a:ln w="25400" cap="flat" cmpd="sng" algn="ctr">
              <a:noFill/>
              <a:prstDash val="solid"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cxnSp>
          <p:nvCxnSpPr>
            <p:cNvPr id="11" name="Connettore 1 10"/>
            <p:cNvCxnSpPr/>
            <p:nvPr/>
          </p:nvCxnSpPr>
          <p:spPr bwMode="auto">
            <a:xfrm>
              <a:off x="1397168" y="5230299"/>
              <a:ext cx="960473" cy="0"/>
            </a:xfrm>
            <a:prstGeom prst="line">
              <a:avLst/>
            </a:prstGeom>
            <a:ln w="1270">
              <a:solidFill>
                <a:srgbClr val="CCCC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 bwMode="auto">
            <a:xfrm>
              <a:off x="2022666" y="4833448"/>
              <a:ext cx="1825691" cy="0"/>
            </a:xfrm>
            <a:prstGeom prst="line">
              <a:avLst/>
            </a:prstGeom>
            <a:ln w="1270">
              <a:solidFill>
                <a:srgbClr val="CCCC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Pentagono 13"/>
            <p:cNvSpPr/>
            <p:nvPr/>
          </p:nvSpPr>
          <p:spPr bwMode="auto">
            <a:xfrm>
              <a:off x="3608637" y="4730266"/>
              <a:ext cx="4314982" cy="230174"/>
            </a:xfrm>
            <a:prstGeom prst="homePlate">
              <a:avLst/>
            </a:prstGeom>
            <a:solidFill>
              <a:srgbClr val="1AAA42"/>
            </a:solidFill>
            <a:ln w="25400" cap="flat" cmpd="sng" algn="ctr">
              <a:noFill/>
              <a:prstDash val="solid"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5" name="Rettangolo 14"/>
            <p:cNvSpPr/>
            <p:nvPr/>
          </p:nvSpPr>
          <p:spPr bwMode="auto">
            <a:xfrm>
              <a:off x="1968689" y="4322304"/>
              <a:ext cx="3297358" cy="231761"/>
            </a:xfrm>
            <a:prstGeom prst="rect">
              <a:avLst/>
            </a:prstGeom>
            <a:solidFill>
              <a:srgbClr val="0072BC"/>
            </a:solidFill>
            <a:ln w="25400" cap="flat" cmpd="sng" algn="ctr">
              <a:noFill/>
              <a:prstDash val="solid"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8688" name="CasellaDiTesto 41"/>
            <p:cNvSpPr txBox="1">
              <a:spLocks noChangeArrowheads="1"/>
            </p:cNvSpPr>
            <p:nvPr/>
          </p:nvSpPr>
          <p:spPr bwMode="auto">
            <a:xfrm>
              <a:off x="7466251" y="2403990"/>
              <a:ext cx="1570245" cy="376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8900" tIns="44450" rIns="88900" bIns="4445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100" b="1">
                  <a:latin typeface="Segoe Print" pitchFamily="2" charset="0"/>
                </a:rPr>
                <a:t>End of Test on Prototype</a:t>
              </a:r>
              <a:endParaRPr lang="it-IT" sz="1100" b="1">
                <a:latin typeface="Segoe Print" pitchFamily="2" charset="0"/>
              </a:endParaRPr>
            </a:p>
          </p:txBody>
        </p:sp>
        <p:sp>
          <p:nvSpPr>
            <p:cNvPr id="28689" name="CasellaDiTesto 59"/>
            <p:cNvSpPr txBox="1">
              <a:spLocks noChangeArrowheads="1"/>
            </p:cNvSpPr>
            <p:nvPr/>
          </p:nvSpPr>
          <p:spPr bwMode="auto">
            <a:xfrm>
              <a:off x="2965997" y="810967"/>
              <a:ext cx="1570245" cy="385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8900" tIns="44450" rIns="88900" bIns="4445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it-IT" sz="1100" b="1">
                  <a:latin typeface="Segoe Print" pitchFamily="2" charset="0"/>
                </a:rPr>
                <a:t>Silicon Detector In Hand</a:t>
              </a:r>
            </a:p>
          </p:txBody>
        </p:sp>
        <p:grpSp>
          <p:nvGrpSpPr>
            <p:cNvPr id="28690" name="Gruppo 63"/>
            <p:cNvGrpSpPr>
              <a:grpSpLocks/>
            </p:cNvGrpSpPr>
            <p:nvPr/>
          </p:nvGrpSpPr>
          <p:grpSpPr bwMode="auto">
            <a:xfrm>
              <a:off x="1089009" y="857689"/>
              <a:ext cx="7704856" cy="3507415"/>
              <a:chOff x="1235957" y="673396"/>
              <a:chExt cx="7359739" cy="3507415"/>
            </a:xfrm>
          </p:grpSpPr>
          <p:cxnSp>
            <p:nvCxnSpPr>
              <p:cNvPr id="16" name="Connettore 1 15"/>
              <p:cNvCxnSpPr/>
              <p:nvPr/>
            </p:nvCxnSpPr>
            <p:spPr bwMode="auto">
              <a:xfrm>
                <a:off x="2036807" y="2239476"/>
                <a:ext cx="0" cy="576227"/>
              </a:xfrm>
              <a:prstGeom prst="line">
                <a:avLst/>
              </a:prstGeom>
              <a:ln w="158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ttore 1 16"/>
              <p:cNvCxnSpPr/>
              <p:nvPr/>
            </p:nvCxnSpPr>
            <p:spPr bwMode="auto">
              <a:xfrm>
                <a:off x="2822326" y="672708"/>
                <a:ext cx="0" cy="2173156"/>
              </a:xfrm>
              <a:prstGeom prst="line">
                <a:avLst/>
              </a:prstGeom>
              <a:ln w="158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ttore 1 17"/>
              <p:cNvCxnSpPr/>
              <p:nvPr/>
            </p:nvCxnSpPr>
            <p:spPr bwMode="auto">
              <a:xfrm>
                <a:off x="3647274" y="1882310"/>
                <a:ext cx="0" cy="963554"/>
              </a:xfrm>
              <a:prstGeom prst="line">
                <a:avLst/>
              </a:prstGeom>
              <a:ln w="158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ttore 1 19"/>
              <p:cNvCxnSpPr/>
              <p:nvPr/>
            </p:nvCxnSpPr>
            <p:spPr bwMode="auto">
              <a:xfrm>
                <a:off x="5148557" y="1882310"/>
                <a:ext cx="0" cy="963554"/>
              </a:xfrm>
              <a:prstGeom prst="line">
                <a:avLst/>
              </a:prstGeom>
              <a:ln w="158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ttore 1 20"/>
              <p:cNvCxnSpPr/>
              <p:nvPr/>
            </p:nvCxnSpPr>
            <p:spPr bwMode="auto">
              <a:xfrm>
                <a:off x="5917396" y="901294"/>
                <a:ext cx="0" cy="1944570"/>
              </a:xfrm>
              <a:prstGeom prst="line">
                <a:avLst/>
              </a:prstGeom>
              <a:ln w="158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ttore 1 21"/>
              <p:cNvCxnSpPr/>
              <p:nvPr/>
            </p:nvCxnSpPr>
            <p:spPr bwMode="auto">
              <a:xfrm>
                <a:off x="6599798" y="1506095"/>
                <a:ext cx="0" cy="1339769"/>
              </a:xfrm>
              <a:prstGeom prst="line">
                <a:avLst/>
              </a:prstGeom>
              <a:ln w="158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ttore 1 22"/>
              <p:cNvCxnSpPr/>
              <p:nvPr/>
            </p:nvCxnSpPr>
            <p:spPr bwMode="auto">
              <a:xfrm>
                <a:off x="7179081" y="2269636"/>
                <a:ext cx="0" cy="576228"/>
              </a:xfrm>
              <a:prstGeom prst="line">
                <a:avLst/>
              </a:prstGeom>
              <a:ln w="158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ttangolo 23"/>
              <p:cNvSpPr/>
              <p:nvPr/>
            </p:nvSpPr>
            <p:spPr bwMode="auto">
              <a:xfrm>
                <a:off x="1964017" y="2845864"/>
                <a:ext cx="5864103" cy="576227"/>
              </a:xfrm>
              <a:prstGeom prst="rect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28706" name="CasellaDiTesto 24"/>
              <p:cNvSpPr txBox="1">
                <a:spLocks noChangeArrowheads="1"/>
              </p:cNvSpPr>
              <p:nvPr/>
            </p:nvSpPr>
            <p:spPr bwMode="auto">
              <a:xfrm>
                <a:off x="1235957" y="2846847"/>
                <a:ext cx="654269" cy="5756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it-IT" b="1">
                    <a:solidFill>
                      <a:srgbClr val="FF0000"/>
                    </a:solidFill>
                    <a:latin typeface="Segoe Print" pitchFamily="2" charset="0"/>
                  </a:rPr>
                  <a:t>2010</a:t>
                </a:r>
              </a:p>
            </p:txBody>
          </p:sp>
          <p:cxnSp>
            <p:nvCxnSpPr>
              <p:cNvPr id="27" name="Connettore 1 26"/>
              <p:cNvCxnSpPr/>
              <p:nvPr/>
            </p:nvCxnSpPr>
            <p:spPr bwMode="auto">
              <a:xfrm>
                <a:off x="2018609" y="3020478"/>
                <a:ext cx="0" cy="228586"/>
              </a:xfrm>
              <a:prstGeom prst="line">
                <a:avLst/>
              </a:prstGeom>
              <a:ln w="12700">
                <a:solidFill>
                  <a:schemeClr val="l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708" name="CasellaDiTesto 27"/>
              <p:cNvSpPr txBox="1">
                <a:spLocks noChangeArrowheads="1"/>
              </p:cNvSpPr>
              <p:nvPr/>
            </p:nvSpPr>
            <p:spPr bwMode="auto">
              <a:xfrm>
                <a:off x="2018323" y="2846845"/>
                <a:ext cx="1161982" cy="5756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r>
                  <a:rPr lang="it-IT" sz="1200" b="1">
                    <a:solidFill>
                      <a:srgbClr val="FFFFFF"/>
                    </a:solidFill>
                    <a:latin typeface="Segoe Print" pitchFamily="2" charset="0"/>
                  </a:rPr>
                  <a:t>2010</a:t>
                </a:r>
              </a:p>
            </p:txBody>
          </p:sp>
          <p:cxnSp>
            <p:nvCxnSpPr>
              <p:cNvPr id="29" name="Connettore 1 28"/>
              <p:cNvCxnSpPr/>
              <p:nvPr/>
            </p:nvCxnSpPr>
            <p:spPr bwMode="auto">
              <a:xfrm>
                <a:off x="3180208" y="3020478"/>
                <a:ext cx="0" cy="228586"/>
              </a:xfrm>
              <a:prstGeom prst="line">
                <a:avLst/>
              </a:prstGeom>
              <a:ln w="12700">
                <a:solidFill>
                  <a:schemeClr val="l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710" name="CasellaDiTesto 29"/>
              <p:cNvSpPr txBox="1">
                <a:spLocks noChangeArrowheads="1"/>
              </p:cNvSpPr>
              <p:nvPr/>
            </p:nvSpPr>
            <p:spPr bwMode="auto">
              <a:xfrm>
                <a:off x="3180304" y="2846845"/>
                <a:ext cx="1161982" cy="5756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r>
                  <a:rPr lang="it-IT" sz="1200" b="1">
                    <a:solidFill>
                      <a:srgbClr val="FFFFFF"/>
                    </a:solidFill>
                    <a:latin typeface="Segoe Print" pitchFamily="2" charset="0"/>
                  </a:rPr>
                  <a:t>2011</a:t>
                </a:r>
              </a:p>
            </p:txBody>
          </p:sp>
          <p:cxnSp>
            <p:nvCxnSpPr>
              <p:cNvPr id="31" name="Connettore 1 30"/>
              <p:cNvCxnSpPr/>
              <p:nvPr/>
            </p:nvCxnSpPr>
            <p:spPr bwMode="auto">
              <a:xfrm>
                <a:off x="4343324" y="3020478"/>
                <a:ext cx="0" cy="228586"/>
              </a:xfrm>
              <a:prstGeom prst="line">
                <a:avLst/>
              </a:prstGeom>
              <a:ln w="12700">
                <a:solidFill>
                  <a:schemeClr val="l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712" name="CasellaDiTesto 31"/>
              <p:cNvSpPr txBox="1">
                <a:spLocks noChangeArrowheads="1"/>
              </p:cNvSpPr>
              <p:nvPr/>
            </p:nvSpPr>
            <p:spPr bwMode="auto">
              <a:xfrm>
                <a:off x="4342285" y="2846845"/>
                <a:ext cx="1161982" cy="5756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r>
                  <a:rPr lang="it-IT" sz="1200" b="1">
                    <a:solidFill>
                      <a:srgbClr val="FFFFFF"/>
                    </a:solidFill>
                    <a:latin typeface="Segoe Print" pitchFamily="2" charset="0"/>
                  </a:rPr>
                  <a:t>2012</a:t>
                </a:r>
              </a:p>
            </p:txBody>
          </p:sp>
          <p:cxnSp>
            <p:nvCxnSpPr>
              <p:cNvPr id="33" name="Connettore 1 32"/>
              <p:cNvCxnSpPr/>
              <p:nvPr/>
            </p:nvCxnSpPr>
            <p:spPr bwMode="auto">
              <a:xfrm>
                <a:off x="5503406" y="3020478"/>
                <a:ext cx="0" cy="228586"/>
              </a:xfrm>
              <a:prstGeom prst="line">
                <a:avLst/>
              </a:prstGeom>
              <a:ln w="12700">
                <a:solidFill>
                  <a:schemeClr val="l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714" name="CasellaDiTesto 33"/>
              <p:cNvSpPr txBox="1">
                <a:spLocks noChangeArrowheads="1"/>
              </p:cNvSpPr>
              <p:nvPr/>
            </p:nvSpPr>
            <p:spPr bwMode="auto">
              <a:xfrm>
                <a:off x="5504267" y="2846845"/>
                <a:ext cx="1161982" cy="5756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r>
                  <a:rPr lang="it-IT" sz="1200" b="1">
                    <a:solidFill>
                      <a:srgbClr val="FFFFFF"/>
                    </a:solidFill>
                    <a:latin typeface="Segoe Print" pitchFamily="2" charset="0"/>
                  </a:rPr>
                  <a:t>2013</a:t>
                </a:r>
              </a:p>
            </p:txBody>
          </p:sp>
          <p:cxnSp>
            <p:nvCxnSpPr>
              <p:cNvPr id="35" name="Connettore 1 34"/>
              <p:cNvCxnSpPr/>
              <p:nvPr/>
            </p:nvCxnSpPr>
            <p:spPr bwMode="auto">
              <a:xfrm>
                <a:off x="6665005" y="3020478"/>
                <a:ext cx="0" cy="228586"/>
              </a:xfrm>
              <a:prstGeom prst="line">
                <a:avLst/>
              </a:prstGeom>
              <a:ln w="12700">
                <a:solidFill>
                  <a:schemeClr val="l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716" name="CasellaDiTesto 35"/>
              <p:cNvSpPr txBox="1">
                <a:spLocks noChangeArrowheads="1"/>
              </p:cNvSpPr>
              <p:nvPr/>
            </p:nvSpPr>
            <p:spPr bwMode="auto">
              <a:xfrm>
                <a:off x="6666249" y="2846845"/>
                <a:ext cx="1161982" cy="5756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r>
                  <a:rPr lang="it-IT" sz="1200" b="1">
                    <a:solidFill>
                      <a:srgbClr val="FFFFFF"/>
                    </a:solidFill>
                    <a:latin typeface="Segoe Print" pitchFamily="2" charset="0"/>
                  </a:rPr>
                  <a:t>2014</a:t>
                </a:r>
              </a:p>
            </p:txBody>
          </p:sp>
          <p:sp>
            <p:nvSpPr>
              <p:cNvPr id="28717" name="CasellaDiTesto 36"/>
              <p:cNvSpPr txBox="1">
                <a:spLocks noChangeArrowheads="1"/>
              </p:cNvSpPr>
              <p:nvPr/>
            </p:nvSpPr>
            <p:spPr bwMode="auto">
              <a:xfrm>
                <a:off x="7941427" y="2846847"/>
                <a:ext cx="654269" cy="5756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it-IT" b="1">
                    <a:solidFill>
                      <a:srgbClr val="FF0000"/>
                    </a:solidFill>
                    <a:latin typeface="Segoe Print" pitchFamily="2" charset="0"/>
                  </a:rPr>
                  <a:t>2014</a:t>
                </a:r>
              </a:p>
            </p:txBody>
          </p:sp>
          <p:sp>
            <p:nvSpPr>
              <p:cNvPr id="38" name="Rettangolo 37"/>
              <p:cNvSpPr/>
              <p:nvPr/>
            </p:nvSpPr>
            <p:spPr bwMode="auto">
              <a:xfrm>
                <a:off x="1964017" y="3331610"/>
                <a:ext cx="3951862" cy="90482"/>
              </a:xfrm>
              <a:prstGeom prst="rect">
                <a:avLst/>
              </a:prstGeom>
              <a:solidFill>
                <a:srgbClr val="FF0000">
                  <a:alpha val="75000"/>
                </a:srgbClr>
              </a:solidFill>
              <a:ln w="25400" cap="flat" cmpd="sng" algn="ctr">
                <a:noFill/>
                <a:prstDash val="solid"/>
              </a:ln>
              <a:effectLst/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39" name="Triangolo isoscele 38"/>
              <p:cNvSpPr/>
              <p:nvPr/>
            </p:nvSpPr>
            <p:spPr bwMode="auto">
              <a:xfrm>
                <a:off x="5853706" y="3434790"/>
                <a:ext cx="130414" cy="160328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28720" name="CasellaDiTesto 39"/>
              <p:cNvSpPr txBox="1">
                <a:spLocks noChangeArrowheads="1"/>
              </p:cNvSpPr>
              <p:nvPr/>
            </p:nvSpPr>
            <p:spPr bwMode="auto">
              <a:xfrm>
                <a:off x="5770716" y="3707845"/>
                <a:ext cx="1147810" cy="4729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 anchorCtr="1">
                <a:spAutoFit/>
              </a:bodyPr>
              <a:lstStyle/>
              <a:p>
                <a:r>
                  <a:rPr lang="it-IT" sz="2400" b="1">
                    <a:latin typeface="Segoe Print" pitchFamily="2" charset="0"/>
                  </a:rPr>
                  <a:t>Today</a:t>
                </a:r>
              </a:p>
            </p:txBody>
          </p:sp>
          <p:sp>
            <p:nvSpPr>
              <p:cNvPr id="41" name="Fusione 40"/>
              <p:cNvSpPr/>
              <p:nvPr/>
            </p:nvSpPr>
            <p:spPr bwMode="auto">
              <a:xfrm rot="16200000">
                <a:off x="7187868" y="2280562"/>
                <a:ext cx="217475" cy="195622"/>
              </a:xfrm>
              <a:prstGeom prst="flowChartMerge">
                <a:avLst/>
              </a:prstGeom>
              <a:solidFill>
                <a:srgbClr val="EA161E"/>
              </a:solidFill>
              <a:ln w="25400" cap="flat" cmpd="sng" algn="ctr">
                <a:noFill/>
                <a:prstDash val="solid"/>
              </a:ln>
              <a:effectLst/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44" name="Fusione 43"/>
              <p:cNvSpPr/>
              <p:nvPr/>
            </p:nvSpPr>
            <p:spPr bwMode="auto">
              <a:xfrm rot="16200000">
                <a:off x="6608621" y="1515469"/>
                <a:ext cx="215887" cy="197138"/>
              </a:xfrm>
              <a:prstGeom prst="flowChartMerge">
                <a:avLst/>
              </a:prstGeom>
              <a:solidFill>
                <a:srgbClr val="EA161E"/>
              </a:solidFill>
              <a:ln w="25400" cap="flat" cmpd="sng" algn="ctr">
                <a:noFill/>
                <a:prstDash val="solid"/>
              </a:ln>
              <a:effectLst/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28723" name="CasellaDiTesto 44"/>
              <p:cNvSpPr txBox="1">
                <a:spLocks noChangeArrowheads="1"/>
              </p:cNvSpPr>
              <p:nvPr/>
            </p:nvSpPr>
            <p:spPr bwMode="auto">
              <a:xfrm>
                <a:off x="6769708" y="1434791"/>
                <a:ext cx="1570245" cy="5184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88900" tIns="44450" rIns="88900" bIns="4445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sz="1100" b="1">
                    <a:latin typeface="Segoe Print" pitchFamily="2" charset="0"/>
                  </a:rPr>
                  <a:t>Detector Prototype Ready for Testing</a:t>
                </a:r>
                <a:endParaRPr lang="it-IT" sz="1100" b="1">
                  <a:latin typeface="Segoe Print" pitchFamily="2" charset="0"/>
                </a:endParaRPr>
              </a:p>
            </p:txBody>
          </p:sp>
          <p:sp>
            <p:nvSpPr>
              <p:cNvPr id="47" name="Fusione 46"/>
              <p:cNvSpPr/>
              <p:nvPr/>
            </p:nvSpPr>
            <p:spPr bwMode="auto">
              <a:xfrm rot="16200000">
                <a:off x="5927736" y="910668"/>
                <a:ext cx="215887" cy="197138"/>
              </a:xfrm>
              <a:prstGeom prst="flowChartMerge">
                <a:avLst/>
              </a:prstGeom>
              <a:solidFill>
                <a:srgbClr val="EA161E"/>
              </a:solidFill>
              <a:ln w="25400" cap="flat" cmpd="sng" algn="ctr">
                <a:noFill/>
                <a:prstDash val="solid"/>
              </a:ln>
              <a:effectLst/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28725" name="CasellaDiTesto 47"/>
              <p:cNvSpPr txBox="1">
                <a:spLocks noChangeArrowheads="1"/>
              </p:cNvSpPr>
              <p:nvPr/>
            </p:nvSpPr>
            <p:spPr bwMode="auto">
              <a:xfrm>
                <a:off x="6088748" y="830363"/>
                <a:ext cx="1805684" cy="3694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88900" tIns="44450" rIns="88900" bIns="4445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it-IT" sz="1100" b="1">
                    <a:latin typeface="Segoe Print" pitchFamily="2" charset="0"/>
                  </a:rPr>
                  <a:t>Detector Glued on PCB and wire-bonded</a:t>
                </a:r>
              </a:p>
            </p:txBody>
          </p:sp>
          <p:sp>
            <p:nvSpPr>
              <p:cNvPr id="50" name="Fusione 49"/>
              <p:cNvSpPr/>
              <p:nvPr/>
            </p:nvSpPr>
            <p:spPr bwMode="auto">
              <a:xfrm rot="16200000">
                <a:off x="5157381" y="1891683"/>
                <a:ext cx="215887" cy="197138"/>
              </a:xfrm>
              <a:prstGeom prst="flowChartMerge">
                <a:avLst/>
              </a:prstGeom>
              <a:solidFill>
                <a:srgbClr val="EA161E"/>
              </a:solidFill>
              <a:ln w="25400" cap="flat" cmpd="sng" algn="ctr">
                <a:noFill/>
                <a:prstDash val="solid"/>
              </a:ln>
              <a:effectLst/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28727" name="CasellaDiTesto 50"/>
              <p:cNvSpPr txBox="1">
                <a:spLocks noChangeArrowheads="1"/>
              </p:cNvSpPr>
              <p:nvPr/>
            </p:nvSpPr>
            <p:spPr bwMode="auto">
              <a:xfrm>
                <a:off x="5235354" y="1829610"/>
                <a:ext cx="1570245" cy="3857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88900" tIns="44450" rIns="88900" bIns="4445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it-IT" sz="1100" b="1">
                    <a:latin typeface="Segoe Print" pitchFamily="2" charset="0"/>
                  </a:rPr>
                  <a:t>PCB Y </a:t>
                </a:r>
              </a:p>
              <a:p>
                <a:pPr>
                  <a:lnSpc>
                    <a:spcPct val="80000"/>
                  </a:lnSpc>
                </a:pPr>
                <a:r>
                  <a:rPr lang="it-IT" sz="1100" b="1">
                    <a:latin typeface="Segoe Print" pitchFamily="2" charset="0"/>
                  </a:rPr>
                  <a:t>In Hand</a:t>
                </a:r>
              </a:p>
            </p:txBody>
          </p:sp>
          <p:sp>
            <p:nvSpPr>
              <p:cNvPr id="56" name="Fusione 55"/>
              <p:cNvSpPr/>
              <p:nvPr/>
            </p:nvSpPr>
            <p:spPr bwMode="auto">
              <a:xfrm rot="16200000">
                <a:off x="3656097" y="1893200"/>
                <a:ext cx="215887" cy="194105"/>
              </a:xfrm>
              <a:prstGeom prst="flowChartMerge">
                <a:avLst/>
              </a:prstGeom>
              <a:solidFill>
                <a:srgbClr val="EA161E"/>
              </a:solidFill>
              <a:ln w="25400" cap="flat" cmpd="sng" algn="ctr">
                <a:noFill/>
                <a:prstDash val="solid"/>
              </a:ln>
              <a:effectLst/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28729" name="CasellaDiTesto 56"/>
              <p:cNvSpPr txBox="1">
                <a:spLocks noChangeArrowheads="1"/>
              </p:cNvSpPr>
              <p:nvPr/>
            </p:nvSpPr>
            <p:spPr bwMode="auto">
              <a:xfrm>
                <a:off x="3794255" y="1810686"/>
                <a:ext cx="1570245" cy="3857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88900" tIns="44450" rIns="88900" bIns="4445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it-IT" sz="1100" b="1">
                    <a:latin typeface="Segoe Print" pitchFamily="2" charset="0"/>
                  </a:rPr>
                  <a:t>PCB X </a:t>
                </a:r>
              </a:p>
              <a:p>
                <a:pPr>
                  <a:lnSpc>
                    <a:spcPct val="80000"/>
                  </a:lnSpc>
                </a:pPr>
                <a:r>
                  <a:rPr lang="it-IT" sz="1100" b="1">
                    <a:latin typeface="Segoe Print" pitchFamily="2" charset="0"/>
                  </a:rPr>
                  <a:t>In Hand</a:t>
                </a:r>
              </a:p>
            </p:txBody>
          </p:sp>
          <p:sp>
            <p:nvSpPr>
              <p:cNvPr id="59" name="Fusione 58"/>
              <p:cNvSpPr/>
              <p:nvPr/>
            </p:nvSpPr>
            <p:spPr bwMode="auto">
              <a:xfrm rot="16200000">
                <a:off x="2831908" y="682840"/>
                <a:ext cx="215887" cy="195621"/>
              </a:xfrm>
              <a:prstGeom prst="flowChartMerge">
                <a:avLst/>
              </a:prstGeom>
              <a:solidFill>
                <a:srgbClr val="EA161E"/>
              </a:solidFill>
              <a:ln w="25400" cap="flat" cmpd="sng" algn="ctr">
                <a:noFill/>
                <a:prstDash val="solid"/>
              </a:ln>
              <a:effectLst/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62" name="Fusione 61"/>
              <p:cNvSpPr/>
              <p:nvPr/>
            </p:nvSpPr>
            <p:spPr bwMode="auto">
              <a:xfrm rot="16200000">
                <a:off x="2047147" y="2248850"/>
                <a:ext cx="215887" cy="197138"/>
              </a:xfrm>
              <a:prstGeom prst="flowChartMerge">
                <a:avLst/>
              </a:prstGeom>
              <a:solidFill>
                <a:srgbClr val="EA161E"/>
              </a:solidFill>
              <a:ln w="25400" cap="flat" cmpd="sng" algn="ctr">
                <a:noFill/>
                <a:prstDash val="solid"/>
              </a:ln>
              <a:effectLst/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28732" name="CasellaDiTesto 62"/>
              <p:cNvSpPr txBox="1">
                <a:spLocks noChangeArrowheads="1"/>
              </p:cNvSpPr>
              <p:nvPr/>
            </p:nvSpPr>
            <p:spPr bwMode="auto">
              <a:xfrm>
                <a:off x="2207121" y="2168089"/>
                <a:ext cx="1570245" cy="3781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88900" tIns="44450" rIns="88900" bIns="4445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it-IT" sz="1100" b="1">
                    <a:latin typeface="Segoe Print" pitchFamily="2" charset="0"/>
                  </a:rPr>
                  <a:t>Project </a:t>
                </a:r>
              </a:p>
              <a:p>
                <a:pPr>
                  <a:lnSpc>
                    <a:spcPct val="80000"/>
                  </a:lnSpc>
                </a:pPr>
                <a:r>
                  <a:rPr lang="it-IT" sz="1100" b="1">
                    <a:latin typeface="Segoe Print" pitchFamily="2" charset="0"/>
                  </a:rPr>
                  <a:t>Start</a:t>
                </a:r>
              </a:p>
            </p:txBody>
          </p:sp>
        </p:grpSp>
        <p:sp>
          <p:nvSpPr>
            <p:cNvPr id="28691" name="CasellaDiTesto 64"/>
            <p:cNvSpPr txBox="1">
              <a:spLocks noChangeArrowheads="1"/>
            </p:cNvSpPr>
            <p:nvPr/>
          </p:nvSpPr>
          <p:spPr bwMode="auto">
            <a:xfrm>
              <a:off x="179513" y="4277929"/>
              <a:ext cx="1785430" cy="296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>
                <a:lnSpc>
                  <a:spcPts val="1050"/>
                </a:lnSpc>
              </a:pPr>
              <a:r>
                <a:rPr lang="it-IT" sz="1100" b="1">
                  <a:solidFill>
                    <a:srgbClr val="0070C0"/>
                  </a:solidFill>
                  <a:latin typeface="Segoe Print" pitchFamily="2" charset="0"/>
                </a:rPr>
                <a:t>Simulation (Detector and PCB</a:t>
              </a:r>
              <a:r>
                <a:rPr lang="it-IT" sz="1100" b="1">
                  <a:solidFill>
                    <a:srgbClr val="0070C0"/>
                  </a:solidFill>
                </a:rPr>
                <a:t>)</a:t>
              </a:r>
            </a:p>
          </p:txBody>
        </p:sp>
        <p:sp>
          <p:nvSpPr>
            <p:cNvPr id="28692" name="CasellaDiTesto 66"/>
            <p:cNvSpPr txBox="1">
              <a:spLocks noChangeArrowheads="1"/>
            </p:cNvSpPr>
            <p:nvPr/>
          </p:nvSpPr>
          <p:spPr bwMode="auto">
            <a:xfrm>
              <a:off x="179513" y="4686140"/>
              <a:ext cx="1762306" cy="296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>
                <a:lnSpc>
                  <a:spcPts val="1050"/>
                </a:lnSpc>
              </a:pPr>
              <a:r>
                <a:rPr lang="en-US" sz="1100" b="1">
                  <a:solidFill>
                    <a:srgbClr val="00B050"/>
                  </a:solidFill>
                  <a:latin typeface="Segoe Print" pitchFamily="2" charset="0"/>
                </a:rPr>
                <a:t>Work on Read Out Electronics</a:t>
              </a:r>
              <a:endParaRPr lang="it-IT" sz="1100" b="1">
                <a:solidFill>
                  <a:srgbClr val="00B050"/>
                </a:solidFill>
                <a:latin typeface="Segoe Print" pitchFamily="2" charset="0"/>
              </a:endParaRPr>
            </a:p>
          </p:txBody>
        </p:sp>
        <p:sp>
          <p:nvSpPr>
            <p:cNvPr id="28693" name="CasellaDiTesto 68"/>
            <p:cNvSpPr txBox="1">
              <a:spLocks noChangeArrowheads="1"/>
            </p:cNvSpPr>
            <p:nvPr/>
          </p:nvSpPr>
          <p:spPr bwMode="auto">
            <a:xfrm>
              <a:off x="179512" y="5085560"/>
              <a:ext cx="1129726" cy="2890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>
                <a:lnSpc>
                  <a:spcPts val="1050"/>
                </a:lnSpc>
              </a:pPr>
              <a:r>
                <a:rPr lang="it-IT" sz="1100" b="1">
                  <a:solidFill>
                    <a:srgbClr val="FFC000"/>
                  </a:solidFill>
                  <a:latin typeface="Segoe Print" pitchFamily="2" charset="0"/>
                </a:rPr>
                <a:t>Work on Clean Room</a:t>
              </a:r>
            </a:p>
          </p:txBody>
        </p:sp>
        <p:sp>
          <p:nvSpPr>
            <p:cNvPr id="28694" name="CasellaDiTesto 70"/>
            <p:cNvSpPr txBox="1">
              <a:spLocks noChangeArrowheads="1"/>
            </p:cNvSpPr>
            <p:nvPr/>
          </p:nvSpPr>
          <p:spPr bwMode="auto">
            <a:xfrm>
              <a:off x="179512" y="5477433"/>
              <a:ext cx="1180927" cy="2969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>
                <a:lnSpc>
                  <a:spcPts val="1050"/>
                </a:lnSpc>
              </a:pPr>
              <a:r>
                <a:rPr lang="it-IT" sz="1100" b="1">
                  <a:solidFill>
                    <a:srgbClr val="002060"/>
                  </a:solidFill>
                  <a:latin typeface="Segoe Print" pitchFamily="2" charset="0"/>
                </a:rPr>
                <a:t>Prototype Assembly</a:t>
              </a:r>
            </a:p>
          </p:txBody>
        </p:sp>
        <p:sp>
          <p:nvSpPr>
            <p:cNvPr id="28695" name="CasellaDiTesto 72"/>
            <p:cNvSpPr txBox="1">
              <a:spLocks noChangeArrowheads="1"/>
            </p:cNvSpPr>
            <p:nvPr/>
          </p:nvSpPr>
          <p:spPr bwMode="auto">
            <a:xfrm>
              <a:off x="179512" y="5873268"/>
              <a:ext cx="868765" cy="2969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>
                <a:lnSpc>
                  <a:spcPts val="1050"/>
                </a:lnSpc>
              </a:pPr>
              <a:r>
                <a:rPr lang="it-IT" sz="1100" b="1">
                  <a:solidFill>
                    <a:srgbClr val="00B0F0"/>
                  </a:solidFill>
                  <a:latin typeface="Segoe Print" pitchFamily="2" charset="0"/>
                </a:rPr>
                <a:t>Prototype Test</a:t>
              </a:r>
            </a:p>
          </p:txBody>
        </p:sp>
        <p:sp>
          <p:nvSpPr>
            <p:cNvPr id="28696" name="CasellaDiTesto 74"/>
            <p:cNvSpPr txBox="1">
              <a:spLocks noChangeArrowheads="1"/>
            </p:cNvSpPr>
            <p:nvPr/>
          </p:nvSpPr>
          <p:spPr bwMode="auto">
            <a:xfrm>
              <a:off x="179513" y="6273062"/>
              <a:ext cx="1111557" cy="2890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>
                <a:lnSpc>
                  <a:spcPts val="1050"/>
                </a:lnSpc>
              </a:pPr>
              <a:r>
                <a:rPr lang="it-IT" sz="1100" b="1" dirty="0">
                  <a:solidFill>
                    <a:srgbClr val="FF0000"/>
                  </a:solidFill>
                  <a:latin typeface="Segoe Print" pitchFamily="2" charset="0"/>
                </a:rPr>
                <a:t>Plane X and Y Assembly</a:t>
              </a:r>
            </a:p>
          </p:txBody>
        </p:sp>
        <p:sp>
          <p:nvSpPr>
            <p:cNvPr id="61" name="Pentagono 60"/>
            <p:cNvSpPr/>
            <p:nvPr/>
          </p:nvSpPr>
          <p:spPr bwMode="auto">
            <a:xfrm>
              <a:off x="2376692" y="5117593"/>
              <a:ext cx="5553277" cy="228586"/>
            </a:xfrm>
            <a:prstGeom prst="homePlate">
              <a:avLst/>
            </a:prstGeom>
            <a:solidFill>
              <a:srgbClr val="FFC000"/>
            </a:solidFill>
            <a:ln w="25400" cap="flat" cmpd="sng" algn="ctr">
              <a:solidFill>
                <a:srgbClr val="FFC000"/>
              </a:solidFill>
              <a:prstDash val="solid"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Fulvio De Persio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527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 tIns="41473" bIns="41473"/>
          <a:lstStyle>
            <a:lvl1pPr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280994" indent="-207363" defTabSz="4147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695720" indent="-207363" defTabSz="4147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110446" indent="-207363" defTabSz="4147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525172" indent="-207363" defTabSz="4147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/>
            <a:fld id="{7AE29269-983C-4465-A83C-6118AC4EBF24}" type="slidenum">
              <a:rPr lang="en-US" smtClean="0">
                <a:solidFill>
                  <a:srgbClr val="000000"/>
                </a:solidFill>
              </a:rPr>
              <a:pPr eaLnBrk="1"/>
              <a:t>55</a:t>
            </a:fld>
            <a:r>
              <a:rPr lang="en-US" smtClean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8197" name="Text Box 1"/>
          <p:cNvSpPr txBox="1">
            <a:spLocks noChangeArrowheads="1"/>
          </p:cNvSpPr>
          <p:nvPr/>
        </p:nvSpPr>
        <p:spPr bwMode="auto">
          <a:xfrm>
            <a:off x="1542241" y="855450"/>
            <a:ext cx="6130080" cy="101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69556" rIns="81639" bIns="40820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en-US" sz="3300">
                <a:solidFill>
                  <a:srgbClr val="000000"/>
                </a:solidFill>
              </a:rPr>
              <a:t>Status of the Front Tracker GEM</a:t>
            </a:r>
          </a:p>
        </p:txBody>
      </p:sp>
      <p:sp>
        <p:nvSpPr>
          <p:cNvPr id="8198" name="Text Box 2"/>
          <p:cNvSpPr txBox="1">
            <a:spLocks noChangeArrowheads="1"/>
          </p:cNvSpPr>
          <p:nvPr/>
        </p:nvSpPr>
        <p:spPr bwMode="auto">
          <a:xfrm>
            <a:off x="3317760" y="1468954"/>
            <a:ext cx="2540160" cy="1849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8454" rIns="81639" bIns="40820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it-IT" sz="2000">
                <a:solidFill>
                  <a:srgbClr val="000000"/>
                </a:solidFill>
              </a:rPr>
              <a:t>Evaristo Cisbani</a:t>
            </a:r>
          </a:p>
          <a:p>
            <a:pPr algn="ctr" eaLnBrk="1">
              <a:buClrTx/>
              <a:buFontTx/>
              <a:buNone/>
            </a:pPr>
            <a:endParaRPr lang="en-US" sz="2000">
              <a:solidFill>
                <a:srgbClr val="000000"/>
              </a:solidFill>
            </a:endParaRPr>
          </a:p>
          <a:p>
            <a:pPr algn="ctr" eaLnBrk="1">
              <a:buClrTx/>
              <a:buFontTx/>
              <a:buNone/>
            </a:pPr>
            <a:r>
              <a:rPr lang="en-US" sz="2000">
                <a:solidFill>
                  <a:srgbClr val="000000"/>
                </a:solidFill>
              </a:rPr>
              <a:t>2013 –June– 5</a:t>
            </a:r>
          </a:p>
          <a:p>
            <a:pPr algn="ctr" eaLnBrk="1">
              <a:buClrTx/>
              <a:buFontTx/>
              <a:buNone/>
            </a:pPr>
            <a:r>
              <a:rPr lang="en-US" sz="2000">
                <a:solidFill>
                  <a:srgbClr val="000000"/>
                </a:solidFill>
              </a:rPr>
              <a:t>SBS Collaboration Meeting</a:t>
            </a:r>
          </a:p>
        </p:txBody>
      </p:sp>
      <p:sp>
        <p:nvSpPr>
          <p:cNvPr id="8199" name="Text Box 3"/>
          <p:cNvSpPr txBox="1">
            <a:spLocks noChangeArrowheads="1"/>
          </p:cNvSpPr>
          <p:nvPr/>
        </p:nvSpPr>
        <p:spPr bwMode="auto">
          <a:xfrm>
            <a:off x="995040" y="4247007"/>
            <a:ext cx="3886560" cy="1366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en-US">
                <a:solidFill>
                  <a:srgbClr val="000000"/>
                </a:solidFill>
              </a:rPr>
              <a:t>GEM Test @ DESY</a:t>
            </a:r>
          </a:p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it-IT">
                <a:solidFill>
                  <a:srgbClr val="000000"/>
                </a:solidFill>
              </a:rPr>
              <a:t>		</a:t>
            </a:r>
          </a:p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it-IT">
                <a:solidFill>
                  <a:srgbClr val="000000"/>
                </a:solidFill>
              </a:rPr>
              <a:t>Production</a:t>
            </a:r>
          </a:p>
        </p:txBody>
      </p:sp>
      <p:sp>
        <p:nvSpPr>
          <p:cNvPr id="8200" name="Text Box 4"/>
          <p:cNvSpPr txBox="1">
            <a:spLocks noChangeArrowheads="1"/>
          </p:cNvSpPr>
          <p:nvPr/>
        </p:nvSpPr>
        <p:spPr bwMode="auto">
          <a:xfrm>
            <a:off x="4561921" y="3518290"/>
            <a:ext cx="3926880" cy="31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en-US">
                <a:solidFill>
                  <a:srgbClr val="000000"/>
                </a:solidFill>
              </a:rPr>
              <a:t>INFN – Catania, Genova, Bari and Rome</a:t>
            </a:r>
          </a:p>
        </p:txBody>
      </p:sp>
    </p:spTree>
    <p:extLst>
      <p:ext uri="{BB962C8B-B14F-4D97-AF65-F5344CB8AC3E}">
        <p14:creationId xmlns:p14="http://schemas.microsoft.com/office/powerpoint/2010/main" val="32188495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 lIns="82945" tIns="41473" rIns="82945" bIns="41473"/>
          <a:lstStyle/>
          <a:p>
            <a:r>
              <a:rPr lang="it-IT" dirty="0" smtClean="0">
                <a:solidFill>
                  <a:srgbClr val="FFFF00"/>
                </a:solidFill>
              </a:rPr>
              <a:t>Production Current Status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82945" tIns="41473" rIns="82945" bIns="41473"/>
          <a:lstStyle/>
          <a:p>
            <a:pPr marL="414726" indent="-414726">
              <a:buFont typeface="+mj-lt"/>
              <a:buAutoNum type="arabicPeriod"/>
              <a:defRPr/>
            </a:pPr>
            <a:r>
              <a:rPr lang="it-IT" sz="1800" dirty="0"/>
              <a:t>Procured and </a:t>
            </a:r>
            <a:r>
              <a:rPr lang="it-IT" sz="1800" dirty="0" smtClean="0"/>
              <a:t>available:</a:t>
            </a:r>
            <a:endParaRPr lang="it-IT" sz="1800" dirty="0"/>
          </a:p>
          <a:p>
            <a:pPr marL="777611" lvl="1" indent="-414726">
              <a:buFont typeface="+mj-lt"/>
              <a:buAutoNum type="arabicPeriod"/>
              <a:defRPr/>
            </a:pPr>
            <a:r>
              <a:rPr lang="it-IT" sz="1600" dirty="0">
                <a:solidFill>
                  <a:srgbClr val="006600"/>
                </a:solidFill>
              </a:rPr>
              <a:t>All PERMAGLAS frames procured and available</a:t>
            </a:r>
          </a:p>
          <a:p>
            <a:pPr marL="777611" lvl="1" indent="-414726">
              <a:buFont typeface="+mj-lt"/>
              <a:buAutoNum type="arabicPeriod"/>
              <a:defRPr/>
            </a:pPr>
            <a:r>
              <a:rPr lang="it-IT" sz="1600" dirty="0">
                <a:solidFill>
                  <a:srgbClr val="006600"/>
                </a:solidFill>
              </a:rPr>
              <a:t>Almost all drifts foils procured and available</a:t>
            </a:r>
          </a:p>
          <a:p>
            <a:pPr marL="777611" lvl="1" indent="-414726">
              <a:buFont typeface="+mj-lt"/>
              <a:buAutoNum type="arabicPeriod"/>
              <a:defRPr/>
            </a:pPr>
            <a:r>
              <a:rPr lang="it-IT" sz="1600" dirty="0">
                <a:solidFill>
                  <a:srgbClr val="006600"/>
                </a:solidFill>
              </a:rPr>
              <a:t>10 readout foils + 3 honeycomb planes  </a:t>
            </a:r>
          </a:p>
          <a:p>
            <a:pPr marL="414726" indent="-414726">
              <a:buFont typeface="+mj-lt"/>
              <a:buAutoNum type="arabicPeriod"/>
              <a:defRPr/>
            </a:pPr>
            <a:r>
              <a:rPr lang="it-IT" sz="1800" dirty="0"/>
              <a:t>Ordered:</a:t>
            </a:r>
          </a:p>
          <a:p>
            <a:pPr marL="777611" lvl="1" indent="-414726">
              <a:buFont typeface="+mj-lt"/>
              <a:buAutoNum type="arabicPeriod"/>
              <a:defRPr/>
            </a:pPr>
            <a:r>
              <a:rPr lang="it-IT" sz="1600" dirty="0">
                <a:solidFill>
                  <a:srgbClr val="800000"/>
                </a:solidFill>
              </a:rPr>
              <a:t>30 GEM foils (new design revision)</a:t>
            </a:r>
          </a:p>
          <a:p>
            <a:pPr marL="777611" lvl="1" indent="-414726">
              <a:buFont typeface="+mj-lt"/>
              <a:buAutoNum type="arabicPeriod"/>
              <a:defRPr/>
            </a:pPr>
            <a:r>
              <a:rPr lang="it-IT" sz="1600" dirty="0">
                <a:solidFill>
                  <a:srgbClr val="800000"/>
                </a:solidFill>
              </a:rPr>
              <a:t>Outer frame prototype (support 3 modules + electronics + gas pipes ...)</a:t>
            </a:r>
          </a:p>
          <a:p>
            <a:pPr marL="777611" lvl="1" indent="-414726">
              <a:buFont typeface="+mj-lt"/>
              <a:buAutoNum type="arabicPeriod"/>
              <a:defRPr/>
            </a:pPr>
            <a:endParaRPr lang="it-IT" sz="1600" dirty="0">
              <a:solidFill>
                <a:srgbClr val="800000"/>
              </a:solidFill>
            </a:endParaRPr>
          </a:p>
          <a:p>
            <a:pPr marL="0" indent="0">
              <a:defRPr/>
            </a:pPr>
            <a:endParaRPr lang="it-IT" sz="1800" dirty="0"/>
          </a:p>
          <a:p>
            <a:pPr marL="414726" indent="-414726">
              <a:buFont typeface="+mj-lt"/>
              <a:buAutoNum type="arabicPeriod"/>
              <a:defRPr/>
            </a:pPr>
            <a:r>
              <a:rPr lang="it-IT" sz="1800" dirty="0"/>
              <a:t>Electronics ... (Paolo Musico, next</a:t>
            </a:r>
            <a:r>
              <a:rPr lang="it-IT" sz="1800" dirty="0" smtClean="0"/>
              <a:t>)</a:t>
            </a:r>
            <a:endParaRPr lang="it-IT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tIns="41473" bIns="41473"/>
          <a:lstStyle/>
          <a:p>
            <a:pPr>
              <a:defRPr/>
            </a:pPr>
            <a:fld id="{439A1616-D821-47A8-A8AD-087F2E214957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02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4"/>
          <p:cNvSpPr>
            <a:spLocks noGrp="1"/>
          </p:cNvSpPr>
          <p:nvPr>
            <p:ph type="title"/>
          </p:nvPr>
        </p:nvSpPr>
        <p:spPr/>
        <p:txBody>
          <a:bodyPr lIns="82945" tIns="41473" rIns="82945" bIns="41473"/>
          <a:lstStyle/>
          <a:p>
            <a:r>
              <a:rPr lang="it-IT" dirty="0" smtClean="0">
                <a:solidFill>
                  <a:srgbClr val="FFFF00"/>
                </a:solidFill>
              </a:rPr>
              <a:t>Test @ DESY </a:t>
            </a:r>
            <a:r>
              <a:rPr lang="it-IT" sz="2900" dirty="0">
                <a:solidFill>
                  <a:srgbClr val="FFFF00"/>
                </a:solidFill>
              </a:rPr>
              <a:t>Apr/22 to May/5</a:t>
            </a:r>
            <a:endParaRPr lang="en-US" sz="2900" dirty="0">
              <a:solidFill>
                <a:srgbClr val="FFFF00"/>
              </a:solidFill>
            </a:endParaRPr>
          </a:p>
        </p:txBody>
      </p:sp>
      <p:sp>
        <p:nvSpPr>
          <p:cNvPr id="13315" name="Content Placeholder 5"/>
          <p:cNvSpPr>
            <a:spLocks noGrp="1"/>
          </p:cNvSpPr>
          <p:nvPr>
            <p:ph idx="1"/>
          </p:nvPr>
        </p:nvSpPr>
        <p:spPr>
          <a:xfrm>
            <a:off x="326881" y="1296776"/>
            <a:ext cx="4417919" cy="5180224"/>
          </a:xfrm>
        </p:spPr>
        <p:txBody>
          <a:bodyPr lIns="82945" tIns="41473" rIns="82945" bIns="41473"/>
          <a:lstStyle/>
          <a:p>
            <a:r>
              <a:rPr lang="it-IT" sz="2200" dirty="0"/>
              <a:t>Overall test in experimental area of:</a:t>
            </a:r>
          </a:p>
          <a:p>
            <a:r>
              <a:rPr lang="it-IT" sz="2200" dirty="0"/>
              <a:t>	First GEM modules</a:t>
            </a:r>
          </a:p>
          <a:p>
            <a:r>
              <a:rPr lang="it-IT" sz="2200" dirty="0"/>
              <a:t>	Electronics (new MPD, ...)</a:t>
            </a:r>
          </a:p>
          <a:p>
            <a:r>
              <a:rPr lang="it-IT" sz="2200" dirty="0"/>
              <a:t>	Gas Mixing System</a:t>
            </a:r>
          </a:p>
          <a:p>
            <a:r>
              <a:rPr lang="it-IT" sz="2200" dirty="0"/>
              <a:t>	HV</a:t>
            </a:r>
          </a:p>
          <a:p>
            <a:r>
              <a:rPr lang="it-IT" sz="2200" dirty="0"/>
              <a:t>Measure in magnetic field</a:t>
            </a:r>
            <a:br>
              <a:rPr lang="it-IT" sz="2200" dirty="0"/>
            </a:br>
            <a:r>
              <a:rPr lang="it-IT" sz="2200" dirty="0"/>
              <a:t>(up to 1000 G)</a:t>
            </a:r>
          </a:p>
          <a:p>
            <a:r>
              <a:rPr lang="it-IT" sz="2200" dirty="0"/>
              <a:t>	at different impact angles w.r.t. field and chamber</a:t>
            </a:r>
          </a:p>
          <a:p>
            <a:r>
              <a:rPr lang="it-IT" sz="2200" dirty="0"/>
              <a:t>	scan HV and position (centre/border)</a:t>
            </a:r>
          </a:p>
        </p:txBody>
      </p:sp>
      <p:sp>
        <p:nvSpPr>
          <p:cNvPr id="1331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 tIns="41473" bIns="41473"/>
          <a:lstStyle>
            <a:lvl1pPr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280994" indent="-207363" defTabSz="4147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695720" indent="-207363" defTabSz="4147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110446" indent="-207363" defTabSz="4147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525172" indent="-207363" defTabSz="4147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/>
            <a:fld id="{694C9E3C-2590-4973-8434-857D325E6370}" type="slidenum">
              <a:rPr lang="en-US" smtClean="0">
                <a:solidFill>
                  <a:srgbClr val="000000"/>
                </a:solidFill>
              </a:rPr>
              <a:pPr eaLnBrk="1"/>
              <a:t>57</a:t>
            </a:fld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13319" name="Picture 7" descr="C:\Users\cisbani\Desktop\grou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800" y="1599143"/>
            <a:ext cx="4268160" cy="3201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TextBox 1"/>
          <p:cNvSpPr txBox="1">
            <a:spLocks noChangeArrowheads="1"/>
          </p:cNvSpPr>
          <p:nvPr/>
        </p:nvSpPr>
        <p:spPr bwMode="auto">
          <a:xfrm>
            <a:off x="5617441" y="1239445"/>
            <a:ext cx="1791352" cy="36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/>
          <a:p>
            <a:r>
              <a:rPr lang="it-IT" dirty="0">
                <a:solidFill>
                  <a:srgbClr val="FFFF99"/>
                </a:solidFill>
              </a:rPr>
              <a:t>Part of the team</a:t>
            </a:r>
            <a:endParaRPr lang="en-US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3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4"/>
          <p:cNvSpPr>
            <a:spLocks noGrp="1"/>
          </p:cNvSpPr>
          <p:nvPr>
            <p:ph type="title"/>
          </p:nvPr>
        </p:nvSpPr>
        <p:spPr>
          <a:xfrm>
            <a:off x="152400" y="274638"/>
            <a:ext cx="8915400" cy="1143000"/>
          </a:xfrm>
        </p:spPr>
        <p:txBody>
          <a:bodyPr lIns="82945" tIns="41473" rIns="82945" bIns="41473">
            <a:normAutofit fontScale="90000"/>
          </a:bodyPr>
          <a:lstStyle/>
          <a:p>
            <a:r>
              <a:rPr lang="it-IT" dirty="0" smtClean="0">
                <a:solidFill>
                  <a:srgbClr val="FFFF00"/>
                </a:solidFill>
              </a:rPr>
              <a:t>Test @ DESY / Very short summary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17411" name="Content Placeholder 5"/>
          <p:cNvSpPr>
            <a:spLocks noGrp="1"/>
          </p:cNvSpPr>
          <p:nvPr>
            <p:ph idx="1"/>
          </p:nvPr>
        </p:nvSpPr>
        <p:spPr/>
        <p:txBody>
          <a:bodyPr lIns="82945" tIns="41473" rIns="82945" bIns="41473">
            <a:normAutofit fontScale="92500"/>
          </a:bodyPr>
          <a:lstStyle/>
          <a:p>
            <a:r>
              <a:rPr lang="it-IT" sz="2200"/>
              <a:t>Spent 5 days for installation and «commissioning»</a:t>
            </a:r>
          </a:p>
          <a:p>
            <a:r>
              <a:rPr lang="it-IT" sz="2200"/>
              <a:t>Apr/27: first «good»</a:t>
            </a:r>
          </a:p>
          <a:p>
            <a:r>
              <a:rPr lang="it-IT" sz="2200">
                <a:solidFill>
                  <a:srgbClr val="800000"/>
                </a:solidFill>
              </a:rPr>
              <a:t>Apr/28: During HV scan we notice </a:t>
            </a:r>
            <a:r>
              <a:rPr lang="it-IT" sz="2200" i="1">
                <a:solidFill>
                  <a:srgbClr val="800000"/>
                </a:solidFill>
              </a:rPr>
              <a:t>drop</a:t>
            </a:r>
            <a:r>
              <a:rPr lang="it-IT" sz="2200">
                <a:solidFill>
                  <a:srgbClr val="800000"/>
                </a:solidFill>
              </a:rPr>
              <a:t> in gain/efficiency of all chambers (almost) simultaneously </a:t>
            </a:r>
          </a:p>
          <a:p>
            <a:r>
              <a:rPr lang="it-IT" sz="2200"/>
              <a:t>Apr/29-May/1: Try to fix this gain drop – everything has been rechecked (Gas, HV, electronics ...) ... No apparent explanation</a:t>
            </a:r>
          </a:p>
          <a:p>
            <a:r>
              <a:rPr lang="it-IT" sz="2200"/>
              <a:t>May/2: Get bach </a:t>
            </a:r>
            <a:r>
              <a:rPr lang="it-IT" sz="2200" i="1"/>
              <a:t>large gain</a:t>
            </a:r>
            <a:r>
              <a:rPr lang="it-IT" sz="2200"/>
              <a:t> for few hours than back to «sub-normal» gain for the rest of the test</a:t>
            </a:r>
          </a:p>
          <a:p>
            <a:r>
              <a:rPr lang="it-IT" sz="2200"/>
              <a:t>May/2-May/5: Magnetic field scan from 50 G to 1000 G, HV scan, position scan, beam momentum scan, gas mixture scan (70/30 to 90/10)</a:t>
            </a:r>
          </a:p>
          <a:p>
            <a:r>
              <a:rPr lang="it-IT" sz="2200" b="1">
                <a:solidFill>
                  <a:srgbClr val="000099"/>
                </a:solidFill>
              </a:rPr>
              <a:t>Noise level down to 15 ADC unit (better than in Lab) </a:t>
            </a:r>
            <a:endParaRPr lang="it-IT" sz="2200"/>
          </a:p>
          <a:p>
            <a:r>
              <a:rPr lang="it-IT" sz="2200" i="1">
                <a:solidFill>
                  <a:srgbClr val="006600"/>
                </a:solidFill>
              </a:rPr>
              <a:t>We took about 300 runs (50000 events each)</a:t>
            </a:r>
          </a:p>
        </p:txBody>
      </p:sp>
      <p:sp>
        <p:nvSpPr>
          <p:cNvPr id="1741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 tIns="41473" bIns="41473"/>
          <a:lstStyle>
            <a:lvl1pPr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280994" indent="-207363" defTabSz="4147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695720" indent="-207363" defTabSz="4147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110446" indent="-207363" defTabSz="4147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525172" indent="-207363" defTabSz="4147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/>
            <a:fld id="{5A175EAB-30BD-436E-B4F1-BE86E69E809D}" type="slidenum">
              <a:rPr lang="en-US" smtClean="0">
                <a:solidFill>
                  <a:srgbClr val="000000"/>
                </a:solidFill>
              </a:rPr>
              <a:pPr eaLnBrk="1"/>
              <a:t>58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52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>
                <a:solidFill>
                  <a:srgbClr val="FFFF00"/>
                </a:solidFill>
              </a:rPr>
              <a:t>GEM Electronic System Status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New releases of electronic boards:</a:t>
            </a:r>
          </a:p>
          <a:p>
            <a:pPr lvl="1"/>
            <a:r>
              <a:rPr lang="it-IT" dirty="0" smtClean="0"/>
              <a:t>MPD v 4.0</a:t>
            </a:r>
          </a:p>
          <a:p>
            <a:pPr lvl="1"/>
            <a:r>
              <a:rPr lang="it-IT" dirty="0" smtClean="0"/>
              <a:t>Backplane 5 slot short (for UVa design)</a:t>
            </a:r>
          </a:p>
          <a:p>
            <a:pPr lvl="1"/>
            <a:r>
              <a:rPr lang="it-IT" dirty="0" smtClean="0"/>
              <a:t>APV Front-End with Panasonic connector</a:t>
            </a:r>
          </a:p>
          <a:p>
            <a:r>
              <a:rPr lang="it-IT" dirty="0" smtClean="0"/>
              <a:t>Firmware Update on MPD v 4.0</a:t>
            </a:r>
          </a:p>
          <a:p>
            <a:pPr lvl="1"/>
            <a:r>
              <a:rPr lang="it-IT" dirty="0" smtClean="0"/>
              <a:t>Some preliminary tests on VME intrerface</a:t>
            </a:r>
          </a:p>
        </p:txBody>
      </p:sp>
      <p:pic>
        <p:nvPicPr>
          <p:cNvPr id="4" name="Picture 3" descr="INFN_weblogo2b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6769" y="5257800"/>
            <a:ext cx="1352341" cy="1447800"/>
          </a:xfrm>
          <a:prstGeom prst="rect">
            <a:avLst/>
          </a:prstGeom>
        </p:spPr>
      </p:pic>
      <p:pic>
        <p:nvPicPr>
          <p:cNvPr id="5" name="Picture 4" descr="JLab_logo_white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2677" y="5486400"/>
            <a:ext cx="3376246" cy="1143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54215" y="4933890"/>
            <a:ext cx="3914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solidFill>
                  <a:srgbClr val="FFFF00"/>
                </a:solidFill>
                <a:latin typeface="Bradley Hand ITC" pitchFamily="66" charset="0"/>
              </a:rPr>
              <a:t>Paolo Musico </a:t>
            </a:r>
            <a:r>
              <a:rPr lang="it-IT" sz="2000" dirty="0" smtClean="0"/>
              <a:t>and </a:t>
            </a:r>
            <a:r>
              <a:rPr lang="it-IT" sz="2000" b="1" dirty="0" smtClean="0">
                <a:solidFill>
                  <a:srgbClr val="FFFF00"/>
                </a:solidFill>
                <a:latin typeface="Bradley Hand ITC" pitchFamily="66" charset="0"/>
              </a:rPr>
              <a:t>Evaristo Cisbani</a:t>
            </a:r>
            <a:endParaRPr lang="it-IT" sz="2000" b="1" dirty="0">
              <a:solidFill>
                <a:srgbClr val="FFFF00"/>
              </a:solidFill>
              <a:latin typeface="Bradley Hand ITC" pitchFamily="66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4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Magnet Yoke</a:t>
            </a:r>
          </a:p>
        </p:txBody>
      </p:sp>
      <p:pic>
        <p:nvPicPr>
          <p:cNvPr id="409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4311650" cy="32766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4648200"/>
            <a:ext cx="3397727" cy="2057400"/>
          </a:xfrm>
          <a:prstGeom prst="ellipse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</p:pic>
      <p:cxnSp>
        <p:nvCxnSpPr>
          <p:cNvPr id="7" name="Straight Connector 6"/>
          <p:cNvCxnSpPr/>
          <p:nvPr/>
        </p:nvCxnSpPr>
        <p:spPr>
          <a:xfrm>
            <a:off x="990600" y="2667000"/>
            <a:ext cx="3124200" cy="11430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4114800" y="3124200"/>
            <a:ext cx="0" cy="6858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990600" y="2133600"/>
            <a:ext cx="0" cy="5334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3352800" y="3962400"/>
            <a:ext cx="381000" cy="8382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5" name="TextBox 13"/>
          <p:cNvSpPr txBox="1">
            <a:spLocks noChangeArrowheads="1"/>
          </p:cNvSpPr>
          <p:nvPr/>
        </p:nvSpPr>
        <p:spPr bwMode="auto">
          <a:xfrm>
            <a:off x="5181600" y="1371600"/>
            <a:ext cx="35814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/>
              <a:t>Magnet Parameters</a:t>
            </a:r>
          </a:p>
          <a:p>
            <a:pPr eaLnBrk="1" hangingPunct="1"/>
            <a:endParaRPr lang="en-US" b="1"/>
          </a:p>
          <a:p>
            <a:pPr eaLnBrk="1" hangingPunct="1">
              <a:buFont typeface="Arial" charset="0"/>
              <a:buChar char="•"/>
            </a:pPr>
            <a:r>
              <a:rPr lang="en-US" b="1"/>
              <a:t>Integral field strength 1.82 T-m</a:t>
            </a:r>
          </a:p>
          <a:p>
            <a:pPr eaLnBrk="1" hangingPunct="1"/>
            <a:r>
              <a:rPr lang="en-US" b="1"/>
              <a:t>  2.28 T-m with pole shims</a:t>
            </a:r>
          </a:p>
          <a:p>
            <a:pPr eaLnBrk="1" hangingPunct="1">
              <a:buFont typeface="Arial" charset="0"/>
              <a:buChar char="•"/>
            </a:pPr>
            <a:r>
              <a:rPr lang="en-US" b="1"/>
              <a:t>Yoke length 1.22m</a:t>
            </a:r>
          </a:p>
          <a:p>
            <a:pPr eaLnBrk="1" hangingPunct="1">
              <a:buFont typeface="Arial" charset="0"/>
              <a:buChar char="•"/>
            </a:pPr>
            <a:r>
              <a:rPr lang="en-US" b="1"/>
              <a:t>Gap   47cm x 121.9cm</a:t>
            </a:r>
          </a:p>
          <a:p>
            <a:pPr eaLnBrk="1" hangingPunct="1">
              <a:buFont typeface="Arial" charset="0"/>
              <a:buChar char="•"/>
            </a:pPr>
            <a:r>
              <a:rPr lang="en-US" b="1"/>
              <a:t>Yoke Weight  85 tons</a:t>
            </a:r>
          </a:p>
          <a:p>
            <a:pPr eaLnBrk="1" hangingPunct="1">
              <a:buFont typeface="Arial" charset="0"/>
              <a:buChar char="•"/>
            </a:pPr>
            <a:r>
              <a:rPr lang="en-US" b="1"/>
              <a:t>6 1008 steel sectors, largest is 18.3 tons</a:t>
            </a:r>
          </a:p>
          <a:p>
            <a:pPr eaLnBrk="1" hangingPunct="1">
              <a:buFont typeface="Arial" charset="0"/>
              <a:buChar char="•"/>
            </a:pPr>
            <a:endParaRPr lang="en-US" b="1"/>
          </a:p>
          <a:p>
            <a:pPr eaLnBrk="1" hangingPunct="1"/>
            <a:r>
              <a:rPr lang="en-US" b="1"/>
              <a:t>Magnet Yoke Modifications</a:t>
            </a:r>
          </a:p>
          <a:p>
            <a:pPr eaLnBrk="1" hangingPunct="1"/>
            <a:endParaRPr lang="en-US" b="1"/>
          </a:p>
          <a:p>
            <a:pPr eaLnBrk="1" hangingPunct="1">
              <a:buFont typeface="Arial" charset="0"/>
              <a:buChar char="•"/>
            </a:pPr>
            <a:r>
              <a:rPr lang="en-US" b="1"/>
              <a:t>Magnet analysis complete</a:t>
            </a:r>
          </a:p>
          <a:p>
            <a:pPr eaLnBrk="1" hangingPunct="1">
              <a:buFont typeface="Arial" charset="0"/>
              <a:buChar char="•"/>
            </a:pPr>
            <a:r>
              <a:rPr lang="en-US" b="1"/>
              <a:t>2 sectors to be machined</a:t>
            </a:r>
          </a:p>
          <a:p>
            <a:pPr eaLnBrk="1" hangingPunct="1">
              <a:buFont typeface="Arial" charset="0"/>
              <a:buChar char="•"/>
            </a:pPr>
            <a:r>
              <a:rPr lang="en-US" b="1"/>
              <a:t>Yoke modifications modeled, </a:t>
            </a:r>
          </a:p>
          <a:p>
            <a:pPr eaLnBrk="1" hangingPunct="1"/>
            <a:r>
              <a:rPr lang="en-US" b="1"/>
              <a:t>  progressing on drawings</a:t>
            </a:r>
          </a:p>
          <a:p>
            <a:pPr eaLnBrk="1" hangingPunct="1">
              <a:buFont typeface="Arial" charset="0"/>
              <a:buChar char="•"/>
            </a:pPr>
            <a:r>
              <a:rPr lang="en-US" b="1"/>
              <a:t>Yoke machining complete Sep. 2013</a:t>
            </a:r>
          </a:p>
          <a:p>
            <a:pPr eaLnBrk="1" hangingPunct="1">
              <a:buFont typeface="Arial" charset="0"/>
              <a:buChar char="•"/>
            </a:pPr>
            <a:endParaRPr lang="en-US" b="1"/>
          </a:p>
          <a:p>
            <a:pPr eaLnBrk="1" hangingPunct="1">
              <a:buFont typeface="Arial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97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MPD v 4.0</a:t>
            </a:r>
            <a:endParaRPr lang="it-IT" dirty="0"/>
          </a:p>
        </p:txBody>
      </p:sp>
      <p:pic>
        <p:nvPicPr>
          <p:cNvPr id="7" name="Content Placeholder 6" descr="Mpd_Rev4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3611646" y="1341355"/>
            <a:ext cx="6242304" cy="432159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33400" y="1524001"/>
            <a:ext cx="4015843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FF00"/>
                </a:solidFill>
              </a:rPr>
              <a:t>2 prototypes ready (1 @UVa)</a:t>
            </a:r>
          </a:p>
          <a:p>
            <a:endParaRPr lang="it-IT" dirty="0" smtClean="0">
              <a:solidFill>
                <a:srgbClr val="FFFF00"/>
              </a:solidFill>
            </a:endParaRPr>
          </a:p>
          <a:p>
            <a:r>
              <a:rPr lang="it-IT" dirty="0" smtClean="0">
                <a:solidFill>
                  <a:srgbClr val="FFFF00"/>
                </a:solidFill>
              </a:rPr>
              <a:t>Hardware modifications: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solidFill>
                  <a:srgbClr val="FFFF00"/>
                </a:solidFill>
              </a:rPr>
              <a:t> Used HDMI-A connectors</a:t>
            </a:r>
            <a:br>
              <a:rPr lang="it-IT" dirty="0" smtClean="0">
                <a:solidFill>
                  <a:srgbClr val="FFFF00"/>
                </a:solidFill>
              </a:rPr>
            </a:br>
            <a:r>
              <a:rPr lang="it-IT" dirty="0" smtClean="0">
                <a:solidFill>
                  <a:srgbClr val="FFFF00"/>
                </a:solidFill>
              </a:rPr>
              <a:t>  for analog and digital signals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solidFill>
                  <a:srgbClr val="FFFF00"/>
                </a:solidFill>
              </a:rPr>
              <a:t> Adopted larger FPGA (+20%)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solidFill>
                  <a:srgbClr val="FFFF00"/>
                </a:solidFill>
              </a:rPr>
              <a:t> Replaced DDR with DDR2 (128 MB)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solidFill>
                  <a:srgbClr val="FFFF00"/>
                </a:solidFill>
              </a:rPr>
              <a:t> 110 MHz system clock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solidFill>
                  <a:srgbClr val="FFFF00"/>
                </a:solidFill>
              </a:rPr>
              <a:t> Removed USB support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solidFill>
                  <a:srgbClr val="FFFF00"/>
                </a:solidFill>
              </a:rPr>
              <a:t> Moved from Flash to SD-Card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solidFill>
                  <a:srgbClr val="FFFF00"/>
                </a:solidFill>
              </a:rPr>
              <a:t> Added front panel coax clock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solidFill>
                  <a:srgbClr val="FFFF00"/>
                </a:solidFill>
              </a:rPr>
              <a:t> All spare signals go to PMC</a:t>
            </a:r>
            <a:br>
              <a:rPr lang="it-IT" dirty="0" smtClean="0">
                <a:solidFill>
                  <a:srgbClr val="FFFF00"/>
                </a:solidFill>
              </a:rPr>
            </a:br>
            <a:r>
              <a:rPr lang="it-IT" dirty="0" smtClean="0">
                <a:solidFill>
                  <a:srgbClr val="FFFF00"/>
                </a:solidFill>
              </a:rPr>
              <a:t>  compliant connectors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solidFill>
                  <a:srgbClr val="FFFF00"/>
                </a:solidFill>
              </a:rPr>
              <a:t> Improved ADC power distribution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solidFill>
                  <a:srgbClr val="FFFF00"/>
                </a:solidFill>
              </a:rPr>
              <a:t> Added optional termination on</a:t>
            </a:r>
            <a:br>
              <a:rPr lang="it-IT" dirty="0" smtClean="0">
                <a:solidFill>
                  <a:srgbClr val="FFFF00"/>
                </a:solidFill>
              </a:rPr>
            </a:br>
            <a:r>
              <a:rPr lang="it-IT" dirty="0" smtClean="0">
                <a:solidFill>
                  <a:srgbClr val="FFFF00"/>
                </a:solidFill>
              </a:rPr>
              <a:t>  ADC inputs</a:t>
            </a:r>
            <a:endParaRPr lang="it-IT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29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FFFF00"/>
                </a:solidFill>
              </a:rPr>
              <a:t>MPD v 4.0 firmware update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 smtClean="0">
                <a:solidFill>
                  <a:srgbClr val="FFFF00"/>
                </a:solidFill>
              </a:rPr>
              <a:t>Revised memory mapping</a:t>
            </a:r>
          </a:p>
          <a:p>
            <a:pPr lvl="1"/>
            <a:r>
              <a:rPr lang="it-IT" dirty="0" smtClean="0">
                <a:solidFill>
                  <a:srgbClr val="FFFF00"/>
                </a:solidFill>
              </a:rPr>
              <a:t>Older map was too fragmented and A32 only</a:t>
            </a:r>
          </a:p>
          <a:p>
            <a:pPr lvl="1"/>
            <a:r>
              <a:rPr lang="it-IT" dirty="0" smtClean="0">
                <a:solidFill>
                  <a:srgbClr val="FFFF00"/>
                </a:solidFill>
              </a:rPr>
              <a:t>New release adopt A24 addressing for configuration and debug and A32 for data readout</a:t>
            </a:r>
          </a:p>
          <a:p>
            <a:r>
              <a:rPr lang="it-IT" dirty="0" smtClean="0">
                <a:solidFill>
                  <a:srgbClr val="FFFF00"/>
                </a:solidFill>
              </a:rPr>
              <a:t>VME interface state machine rewritten</a:t>
            </a:r>
          </a:p>
          <a:p>
            <a:pPr lvl="1"/>
            <a:r>
              <a:rPr lang="it-IT" dirty="0" smtClean="0">
                <a:solidFill>
                  <a:srgbClr val="FFFF00"/>
                </a:solidFill>
              </a:rPr>
              <a:t>D64 read only cycles: MBLT, 2eVME, 2eSST</a:t>
            </a:r>
          </a:p>
          <a:p>
            <a:pPr lvl="1"/>
            <a:r>
              <a:rPr lang="it-IT" dirty="0" smtClean="0">
                <a:solidFill>
                  <a:srgbClr val="FFFF00"/>
                </a:solidFill>
              </a:rPr>
              <a:t>2eSST simulated peak speed: 148, 222, 296 MB/s</a:t>
            </a:r>
          </a:p>
          <a:p>
            <a:r>
              <a:rPr lang="it-IT" dirty="0" smtClean="0">
                <a:solidFill>
                  <a:srgbClr val="FFFF00"/>
                </a:solidFill>
              </a:rPr>
              <a:t>TBD</a:t>
            </a:r>
          </a:p>
          <a:p>
            <a:pPr lvl="1"/>
            <a:r>
              <a:rPr lang="it-IT" dirty="0" smtClean="0">
                <a:solidFill>
                  <a:srgbClr val="FFFF00"/>
                </a:solidFill>
              </a:rPr>
              <a:t>Slave termination</a:t>
            </a:r>
          </a:p>
          <a:p>
            <a:pPr lvl="1"/>
            <a:r>
              <a:rPr lang="it-IT" dirty="0" smtClean="0">
                <a:solidFill>
                  <a:srgbClr val="FFFF00"/>
                </a:solidFill>
              </a:rPr>
              <a:t>Multiboard block transfer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28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FFFF00"/>
                </a:solidFill>
              </a:rPr>
              <a:t>Cost Estimate</a:t>
            </a:r>
            <a:endParaRPr lang="it-IT" dirty="0">
              <a:solidFill>
                <a:srgbClr val="FFFF00"/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1617785" y="1295400"/>
          <a:ext cx="6189786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3262"/>
                <a:gridCol w="2063262"/>
                <a:gridCol w="2063262"/>
              </a:tblGrid>
              <a:tr h="320040">
                <a:tc>
                  <a:txBody>
                    <a:bodyPr/>
                    <a:lstStyle/>
                    <a:p>
                      <a:r>
                        <a:rPr lang="it-IT" dirty="0" smtClean="0"/>
                        <a:t>BOARD</a:t>
                      </a:r>
                      <a:endParaRPr lang="it-IT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Quantity</a:t>
                      </a:r>
                      <a:endParaRPr lang="it-IT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Unit Price</a:t>
                      </a:r>
                      <a:r>
                        <a:rPr lang="it-IT" baseline="0" dirty="0" smtClean="0"/>
                        <a:t> (€)</a:t>
                      </a:r>
                      <a:endParaRPr lang="it-IT" dirty="0"/>
                    </a:p>
                  </a:txBody>
                  <a:tcPr marL="84406" marR="84406"/>
                </a:tc>
              </a:tr>
              <a:tr h="320040">
                <a:tc>
                  <a:txBody>
                    <a:bodyPr/>
                    <a:lstStyle/>
                    <a:p>
                      <a:r>
                        <a:rPr lang="it-IT" b="1" dirty="0" smtClean="0"/>
                        <a:t>APV Front End</a:t>
                      </a:r>
                      <a:endParaRPr lang="it-IT" b="1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 (prototypes)</a:t>
                      </a:r>
                      <a:endParaRPr lang="it-IT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320-390</a:t>
                      </a:r>
                      <a:endParaRPr lang="it-IT" dirty="0"/>
                    </a:p>
                  </a:txBody>
                  <a:tcPr marL="84406" marR="84406"/>
                </a:tc>
              </a:tr>
              <a:tr h="320040">
                <a:tc>
                  <a:txBody>
                    <a:bodyPr/>
                    <a:lstStyle/>
                    <a:p>
                      <a:pPr algn="l"/>
                      <a:r>
                        <a:rPr lang="it-IT" dirty="0" smtClean="0"/>
                        <a:t>      APV25 &amp; bonding</a:t>
                      </a:r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100</a:t>
                      </a:r>
                      <a:endParaRPr lang="it-IT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120-150</a:t>
                      </a:r>
                      <a:endParaRPr lang="it-IT" dirty="0"/>
                    </a:p>
                  </a:txBody>
                  <a:tcPr marL="84406" marR="84406"/>
                </a:tc>
              </a:tr>
              <a:tr h="320040">
                <a:tc>
                  <a:txBody>
                    <a:bodyPr/>
                    <a:lstStyle/>
                    <a:p>
                      <a:pPr algn="l"/>
                      <a:r>
                        <a:rPr lang="it-IT" dirty="0" smtClean="0"/>
                        <a:t>      not included</a:t>
                      </a:r>
                      <a:endParaRPr lang="it-IT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600</a:t>
                      </a:r>
                      <a:endParaRPr lang="it-IT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110-130</a:t>
                      </a:r>
                      <a:endParaRPr lang="it-IT" dirty="0"/>
                    </a:p>
                  </a:txBody>
                  <a:tcPr marL="84406" marR="84406"/>
                </a:tc>
              </a:tr>
              <a:tr h="213360"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84406" marR="84406"/>
                </a:tc>
              </a:tr>
              <a:tr h="320040">
                <a:tc>
                  <a:txBody>
                    <a:bodyPr/>
                    <a:lstStyle/>
                    <a:p>
                      <a:r>
                        <a:rPr lang="it-IT" b="1" dirty="0" smtClean="0"/>
                        <a:t>Backplane</a:t>
                      </a:r>
                      <a:endParaRPr lang="it-IT" b="1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 (prototypes)</a:t>
                      </a:r>
                      <a:endParaRPr lang="it-IT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320-360</a:t>
                      </a:r>
                      <a:endParaRPr lang="it-IT" dirty="0"/>
                    </a:p>
                  </a:txBody>
                  <a:tcPr marL="84406" marR="84406"/>
                </a:tc>
              </a:tr>
              <a:tr h="3200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30</a:t>
                      </a:r>
                      <a:endParaRPr lang="it-IT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160-190</a:t>
                      </a:r>
                      <a:endParaRPr lang="it-IT" dirty="0"/>
                    </a:p>
                  </a:txBody>
                  <a:tcPr marL="84406" marR="84406"/>
                </a:tc>
              </a:tr>
              <a:tr h="3200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120</a:t>
                      </a:r>
                      <a:endParaRPr lang="it-IT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120-140</a:t>
                      </a:r>
                      <a:endParaRPr lang="it-IT" dirty="0"/>
                    </a:p>
                  </a:txBody>
                  <a:tcPr marL="84406" marR="84406"/>
                </a:tc>
              </a:tr>
              <a:tr h="198120"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84406" marR="84406"/>
                </a:tc>
              </a:tr>
              <a:tr h="320040">
                <a:tc>
                  <a:txBody>
                    <a:bodyPr/>
                    <a:lstStyle/>
                    <a:p>
                      <a:r>
                        <a:rPr lang="it-IT" b="1" dirty="0" smtClean="0"/>
                        <a:t>MPD</a:t>
                      </a:r>
                      <a:endParaRPr lang="it-IT" b="1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 (prototype)</a:t>
                      </a:r>
                      <a:endParaRPr lang="it-IT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3900-4500</a:t>
                      </a:r>
                      <a:endParaRPr lang="it-IT" dirty="0"/>
                    </a:p>
                  </a:txBody>
                  <a:tcPr marL="84406" marR="84406"/>
                </a:tc>
              </a:tr>
              <a:tr h="3200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10</a:t>
                      </a:r>
                      <a:endParaRPr lang="it-IT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2300-2700</a:t>
                      </a:r>
                      <a:endParaRPr lang="it-IT" dirty="0"/>
                    </a:p>
                  </a:txBody>
                  <a:tcPr marL="84406" marR="84406"/>
                </a:tc>
              </a:tr>
              <a:tr h="3200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40</a:t>
                      </a:r>
                      <a:endParaRPr lang="it-IT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2100-2400</a:t>
                      </a:r>
                      <a:endParaRPr lang="it-IT" dirty="0"/>
                    </a:p>
                  </a:txBody>
                  <a:tcPr marL="84406" marR="84406"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617785" y="5562600"/>
            <a:ext cx="65229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Estimate based on what we paid</a:t>
            </a:r>
          </a:p>
          <a:p>
            <a:r>
              <a:rPr lang="it-IT" dirty="0" smtClean="0"/>
              <a:t>Some discount can be negotiated with EES for large quantities</a:t>
            </a:r>
          </a:p>
          <a:p>
            <a:r>
              <a:rPr lang="it-IT" dirty="0" smtClean="0"/>
              <a:t>VAT, other taxes, customs duties, transportation not included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9068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Summary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SBS (the DOE thing) is on track and moving ahead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SBS (the collaboration) is large (could be larger) and very active.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There are many projects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There is limited manpower (and funding)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All volunteers are welcome!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01E4-1824-44EC-B333-E72CCDA87407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25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Magnet Coils</a:t>
            </a:r>
          </a:p>
        </p:txBody>
      </p:sp>
      <p:pic>
        <p:nvPicPr>
          <p:cNvPr id="512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471487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Box 4"/>
          <p:cNvSpPr txBox="1">
            <a:spLocks noChangeArrowheads="1"/>
          </p:cNvSpPr>
          <p:nvPr/>
        </p:nvSpPr>
        <p:spPr bwMode="auto">
          <a:xfrm>
            <a:off x="5562600" y="1295400"/>
            <a:ext cx="29718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b="1"/>
              <a:t>3 coils, 120 turns per coil</a:t>
            </a:r>
          </a:p>
          <a:p>
            <a:pPr eaLnBrk="1" hangingPunct="1">
              <a:buFont typeface="Arial" charset="0"/>
              <a:buChar char="•"/>
            </a:pPr>
            <a:r>
              <a:rPr lang="en-US" b="1"/>
              <a:t>Conductor: 1.96cm x </a:t>
            </a:r>
          </a:p>
          <a:p>
            <a:pPr eaLnBrk="1" hangingPunct="1"/>
            <a:r>
              <a:rPr lang="en-US" b="1"/>
              <a:t>  2.01cm with 1.1 cm dia</a:t>
            </a:r>
          </a:p>
          <a:p>
            <a:pPr eaLnBrk="1" hangingPunct="1"/>
            <a:r>
              <a:rPr lang="en-US" b="1"/>
              <a:t>  hole</a:t>
            </a:r>
          </a:p>
          <a:p>
            <a:pPr eaLnBrk="1" hangingPunct="1">
              <a:buFont typeface="Arial" charset="0"/>
              <a:buChar char="•"/>
            </a:pPr>
            <a:r>
              <a:rPr lang="en-US" b="1"/>
              <a:t>Weight of coil ~5 ton per </a:t>
            </a:r>
          </a:p>
          <a:p>
            <a:pPr eaLnBrk="1" hangingPunct="1"/>
            <a:r>
              <a:rPr lang="en-US" b="1"/>
              <a:t>  coil</a:t>
            </a:r>
          </a:p>
          <a:p>
            <a:pPr eaLnBrk="1" hangingPunct="1">
              <a:buFont typeface="Arial" charset="0"/>
              <a:buChar char="•"/>
            </a:pPr>
            <a:r>
              <a:rPr lang="en-US" b="1"/>
              <a:t>Current    2050A</a:t>
            </a:r>
          </a:p>
          <a:p>
            <a:pPr eaLnBrk="1" hangingPunct="1">
              <a:buFont typeface="Arial" charset="0"/>
              <a:buChar char="•"/>
            </a:pPr>
            <a:r>
              <a:rPr lang="en-US" b="1"/>
              <a:t>Voltage     281V</a:t>
            </a:r>
          </a:p>
          <a:p>
            <a:pPr eaLnBrk="1" hangingPunct="1">
              <a:buFont typeface="Arial" charset="0"/>
              <a:buChar char="•"/>
            </a:pPr>
            <a:r>
              <a:rPr lang="en-US" b="1"/>
              <a:t>Power       576 kW</a:t>
            </a:r>
          </a:p>
          <a:p>
            <a:pPr eaLnBrk="1" hangingPunct="1">
              <a:buFont typeface="Arial" charset="0"/>
              <a:buChar char="•"/>
            </a:pPr>
            <a:r>
              <a:rPr lang="en-US" b="1"/>
              <a:t>Water cooled: dT=17.6 C </a:t>
            </a:r>
          </a:p>
          <a:p>
            <a:pPr eaLnBrk="1" hangingPunct="1"/>
            <a:r>
              <a:rPr lang="en-US" b="1"/>
              <a:t>  with velocity =9.6ft/sec  </a:t>
            </a:r>
          </a:p>
          <a:p>
            <a:pPr eaLnBrk="1" hangingPunct="1"/>
            <a:r>
              <a:rPr lang="en-US" b="1"/>
              <a:t>  and total 158 GPM</a:t>
            </a:r>
          </a:p>
          <a:p>
            <a:pPr eaLnBrk="1" hangingPunct="1">
              <a:buFont typeface="Arial" charset="0"/>
              <a:buChar char="•"/>
            </a:pPr>
            <a:r>
              <a:rPr lang="en-US" b="1"/>
              <a:t>New coils delivery Jan 2014</a:t>
            </a:r>
          </a:p>
          <a:p>
            <a:pPr eaLnBrk="1" hangingPunct="1"/>
            <a:endParaRPr lang="en-US" b="1"/>
          </a:p>
          <a:p>
            <a:pPr eaLnBrk="1" hangingPunct="1">
              <a:buFont typeface="Arial" charset="0"/>
              <a:buChar char="•"/>
            </a:pPr>
            <a:r>
              <a:rPr lang="en-US" b="1"/>
              <a:t>Power Supply in  </a:t>
            </a:r>
          </a:p>
          <a:p>
            <a:pPr eaLnBrk="1" hangingPunct="1"/>
            <a:r>
              <a:rPr lang="en-US" b="1"/>
              <a:t>  procurement process, </a:t>
            </a:r>
          </a:p>
          <a:p>
            <a:pPr eaLnBrk="1" hangingPunct="1"/>
            <a:r>
              <a:rPr lang="en-US" b="1"/>
              <a:t>  sole source requirement </a:t>
            </a:r>
          </a:p>
          <a:p>
            <a:pPr eaLnBrk="1" hangingPunct="1"/>
            <a:r>
              <a:rPr lang="en-US" b="1"/>
              <a:t>  delivery Dec. 2013</a:t>
            </a:r>
          </a:p>
        </p:txBody>
      </p:sp>
    </p:spTree>
    <p:extLst>
      <p:ext uri="{BB962C8B-B14F-4D97-AF65-F5344CB8AC3E}">
        <p14:creationId xmlns:p14="http://schemas.microsoft.com/office/powerpoint/2010/main" val="231275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Magnet &amp; Detector Supports</a:t>
            </a:r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832167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5791200" y="5410200"/>
            <a:ext cx="2057400" cy="12001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2” thick floor plates designed for  spectrometer motion</a:t>
            </a:r>
          </a:p>
        </p:txBody>
      </p:sp>
      <p:sp>
        <p:nvSpPr>
          <p:cNvPr id="6149" name="TextBox 5"/>
          <p:cNvSpPr txBox="1">
            <a:spLocks noChangeArrowheads="1"/>
          </p:cNvSpPr>
          <p:nvPr/>
        </p:nvSpPr>
        <p:spPr bwMode="auto">
          <a:xfrm>
            <a:off x="1905000" y="1371600"/>
            <a:ext cx="3048000" cy="6461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Continue design of SBS &amp; BB detector supports</a:t>
            </a:r>
          </a:p>
        </p:txBody>
      </p:sp>
      <p:sp>
        <p:nvSpPr>
          <p:cNvPr id="6150" name="TextBox 6"/>
          <p:cNvSpPr txBox="1">
            <a:spLocks noChangeArrowheads="1"/>
          </p:cNvSpPr>
          <p:nvPr/>
        </p:nvSpPr>
        <p:spPr bwMode="auto">
          <a:xfrm>
            <a:off x="228600" y="4876800"/>
            <a:ext cx="3352800" cy="6461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Counterweight support depends on BNL material</a:t>
            </a:r>
          </a:p>
        </p:txBody>
      </p:sp>
    </p:spTree>
    <p:extLst>
      <p:ext uri="{BB962C8B-B14F-4D97-AF65-F5344CB8AC3E}">
        <p14:creationId xmlns:p14="http://schemas.microsoft.com/office/powerpoint/2010/main" val="14454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FF00"/>
                </a:solidFill>
              </a:rPr>
              <a:t>Beamline</a:t>
            </a:r>
            <a:endParaRPr lang="en-US" dirty="0" smtClean="0">
              <a:solidFill>
                <a:srgbClr val="FFFF00"/>
              </a:solidFill>
            </a:endParaRPr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832167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Box 3"/>
          <p:cNvSpPr txBox="1">
            <a:spLocks noChangeArrowheads="1"/>
          </p:cNvSpPr>
          <p:nvPr/>
        </p:nvSpPr>
        <p:spPr bwMode="auto">
          <a:xfrm>
            <a:off x="3886200" y="4724400"/>
            <a:ext cx="4724400" cy="9239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Beamline designed in sections to be changed  for different configurations</a:t>
            </a:r>
          </a:p>
          <a:p>
            <a:pPr eaLnBrk="1" hangingPunct="1"/>
            <a:r>
              <a:rPr lang="en-US"/>
              <a:t>Analyzing shielding and solenoid needs</a:t>
            </a:r>
          </a:p>
        </p:txBody>
      </p:sp>
    </p:spTree>
    <p:extLst>
      <p:ext uri="{BB962C8B-B14F-4D97-AF65-F5344CB8AC3E}">
        <p14:creationId xmlns:p14="http://schemas.microsoft.com/office/powerpoint/2010/main" val="390659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1255</TotalTime>
  <Words>2232</Words>
  <Application>Microsoft Office PowerPoint</Application>
  <PresentationFormat>On-screen Show (4:3)</PresentationFormat>
  <Paragraphs>503</Paragraphs>
  <Slides>63</Slides>
  <Notes>9</Notes>
  <HiddenSlides>0</HiddenSlides>
  <MMClips>0</MMClips>
  <ScaleCrop>false</ScaleCrop>
  <HeadingPairs>
    <vt:vector size="8" baseType="variant"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6" baseType="lpstr">
      <vt:lpstr>Apex</vt:lpstr>
      <vt:lpstr>Macintosh HD:Users:samueldanagoulian:Downloads:PresentationBailey.doc!OLE_LINK1</vt:lpstr>
      <vt:lpstr>Picture</vt:lpstr>
      <vt:lpstr>SBS</vt:lpstr>
      <vt:lpstr>What is SBS? Super Bigbite Spectrometer</vt:lpstr>
      <vt:lpstr>The PMP</vt:lpstr>
      <vt:lpstr>PMP cont’d</vt:lpstr>
      <vt:lpstr> Magnet Status</vt:lpstr>
      <vt:lpstr>Magnet Yoke</vt:lpstr>
      <vt:lpstr>Magnet Coils</vt:lpstr>
      <vt:lpstr>Magnet &amp; Detector Supports</vt:lpstr>
      <vt:lpstr>Beamline</vt:lpstr>
      <vt:lpstr>Field Clamps</vt:lpstr>
      <vt:lpstr>Summary SBS Basic</vt:lpstr>
      <vt:lpstr>GEM’s at UVa</vt:lpstr>
      <vt:lpstr>PowerPoint Presentation</vt:lpstr>
      <vt:lpstr>SBS Back Tracker Module Design</vt:lpstr>
      <vt:lpstr>Clean Room &amp; Equipment for the assembly</vt:lpstr>
      <vt:lpstr>SBS Back Tracker Prototype I</vt:lpstr>
      <vt:lpstr>PowerPoint Presentation</vt:lpstr>
      <vt:lpstr>PowerPoint Presentation</vt:lpstr>
      <vt:lpstr>UVa GEM’s cont’d</vt:lpstr>
      <vt:lpstr>PowerPoint Presentation</vt:lpstr>
      <vt:lpstr>Collaboration Meeting</vt:lpstr>
      <vt:lpstr>Meeting Cont’d</vt:lpstr>
      <vt:lpstr>Physics</vt:lpstr>
      <vt:lpstr>High–t form factors and short–range nucleon structure: C. Weiss </vt:lpstr>
      <vt:lpstr>Neutron Transversity with BigBite &amp; SBS – Andrew Puckett</vt:lpstr>
      <vt:lpstr>E12-09-018: SIDIS on polarized 3He @ 12 GeV</vt:lpstr>
      <vt:lpstr>Conclusions</vt:lpstr>
      <vt:lpstr>PowerPoint Presentation</vt:lpstr>
      <vt:lpstr>PowerPoint Presentation</vt:lpstr>
      <vt:lpstr>PowerPoint Presentation</vt:lpstr>
      <vt:lpstr>Equipment outside the PMP</vt:lpstr>
      <vt:lpstr>HCAL Simulations</vt:lpstr>
      <vt:lpstr>HCAL Construction</vt:lpstr>
      <vt:lpstr>PowerPoint Presentation</vt:lpstr>
      <vt:lpstr>PowerPoint Presentation</vt:lpstr>
      <vt:lpstr>PowerPoint Presentation</vt:lpstr>
      <vt:lpstr>ECAL</vt:lpstr>
      <vt:lpstr>PowerPoint Presentation</vt:lpstr>
      <vt:lpstr>PowerPoint Presentation</vt:lpstr>
      <vt:lpstr>PowerPoint Presentation</vt:lpstr>
      <vt:lpstr>Gas Ring Imaging Cherenkov (GRINCH) Detector for BigBite</vt:lpstr>
      <vt:lpstr>Design</vt:lpstr>
      <vt:lpstr>PowerPoint Presentation</vt:lpstr>
      <vt:lpstr>Front end Electronics</vt:lpstr>
      <vt:lpstr>Budget (A&amp;T)</vt:lpstr>
      <vt:lpstr>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Silicon Microstrip Detector: Close Up</vt:lpstr>
      <vt:lpstr>PowerPoint Presentation</vt:lpstr>
      <vt:lpstr>PowerPoint Presentation</vt:lpstr>
      <vt:lpstr>Production Current Status</vt:lpstr>
      <vt:lpstr>Test @ DESY Apr/22 to May/5</vt:lpstr>
      <vt:lpstr>Test @ DESY / Very short summary</vt:lpstr>
      <vt:lpstr>GEM Electronic System Status</vt:lpstr>
      <vt:lpstr>MPD v 4.0</vt:lpstr>
      <vt:lpstr>MPD v 4.0 firmware update</vt:lpstr>
      <vt:lpstr>Cost Estimate</vt:lpstr>
      <vt:lpstr>Summary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SBS</dc:title>
  <dc:creator>John J LeRose</dc:creator>
  <cp:lastModifiedBy>John J LeRose</cp:lastModifiedBy>
  <cp:revision>43</cp:revision>
  <dcterms:created xsi:type="dcterms:W3CDTF">2013-06-06T14:52:28Z</dcterms:created>
  <dcterms:modified xsi:type="dcterms:W3CDTF">2013-06-13T20:57:35Z</dcterms:modified>
</cp:coreProperties>
</file>