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7" r:id="rId2"/>
    <p:sldId id="259" r:id="rId3"/>
    <p:sldId id="317" r:id="rId4"/>
    <p:sldId id="322" r:id="rId5"/>
    <p:sldId id="323" r:id="rId6"/>
    <p:sldId id="298" r:id="rId7"/>
    <p:sldId id="324" r:id="rId8"/>
    <p:sldId id="325" r:id="rId9"/>
    <p:sldId id="307" r:id="rId10"/>
    <p:sldId id="327" r:id="rId11"/>
    <p:sldId id="283" r:id="rId12"/>
    <p:sldId id="334" r:id="rId13"/>
    <p:sldId id="320" r:id="rId14"/>
    <p:sldId id="321" r:id="rId15"/>
    <p:sldId id="310" r:id="rId16"/>
    <p:sldId id="270" r:id="rId17"/>
    <p:sldId id="315" r:id="rId18"/>
    <p:sldId id="335" r:id="rId19"/>
    <p:sldId id="336" r:id="rId20"/>
    <p:sldId id="328" r:id="rId21"/>
    <p:sldId id="329" r:id="rId22"/>
    <p:sldId id="332" r:id="rId23"/>
    <p:sldId id="314" r:id="rId24"/>
    <p:sldId id="333" r:id="rId25"/>
    <p:sldId id="32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79C0E-EF8E-4A06-8184-A47844B48D9B}" type="datetimeFigureOut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3D6C9-D8E7-426F-8169-A045609334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5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F0D96-8710-4EEB-9C25-A8290870690C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EE062-CA8D-4BFD-93A1-45A899919BAC}" type="datetimeFigureOut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EE062-CA8D-4BFD-93A1-45A899919BAC}" type="datetimeFigureOut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EE062-CA8D-4BFD-93A1-45A899919BAC}" type="datetimeFigureOut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EE062-CA8D-4BFD-93A1-45A899919BAC}" type="datetimeFigureOut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EE062-CA8D-4BFD-93A1-45A899919BAC}" type="datetimeFigureOut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EE062-CA8D-4BFD-93A1-45A899919BAC}" type="datetimeFigureOut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EE062-CA8D-4BFD-93A1-45A899919BAC}" type="datetimeFigureOut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EE062-CA8D-4BFD-93A1-45A899919BAC}" type="datetimeFigureOut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EE062-CA8D-4BFD-93A1-45A899919BAC}" type="datetimeFigureOut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EE062-CA8D-4BFD-93A1-45A899919BAC}" type="datetimeFigureOut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EE062-CA8D-4BFD-93A1-45A899919BAC}" type="datetimeFigureOut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FCEE062-CA8D-4BFD-93A1-45A899919BAC}" type="datetimeFigureOut">
              <a:rPr lang="en-US" smtClean="0"/>
              <a:pPr/>
              <a:t>6/13/2013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F69A94-7B13-4011-8EBC-5D87A2923E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1554" y="609600"/>
            <a:ext cx="8202780" cy="1676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tx1"/>
                </a:solidFill>
                <a:effectLst/>
                <a:ea typeface="宋体" pitchFamily="2" charset="-122"/>
              </a:rPr>
              <a:t>E12-07-108: (</a:t>
            </a:r>
            <a:r>
              <a:rPr lang="en-US" altLang="zh-CN" sz="3600" b="1" dirty="0" err="1" smtClean="0">
                <a:solidFill>
                  <a:schemeClr val="tx1"/>
                </a:solidFill>
                <a:effectLst/>
                <a:ea typeface="宋体" pitchFamily="2" charset="-122"/>
              </a:rPr>
              <a:t>GMp</a:t>
            </a:r>
            <a:r>
              <a:rPr lang="en-US" altLang="zh-CN" sz="3600" b="1" dirty="0" smtClean="0">
                <a:solidFill>
                  <a:schemeClr val="tx1"/>
                </a:solidFill>
                <a:effectLst/>
                <a:ea typeface="宋体" pitchFamily="2" charset="-122"/>
              </a:rPr>
              <a:t>)</a:t>
            </a:r>
            <a:br>
              <a:rPr lang="en-US" altLang="zh-CN" sz="3600" b="1" dirty="0" smtClean="0">
                <a:solidFill>
                  <a:schemeClr val="tx1"/>
                </a:solidFill>
                <a:effectLst/>
                <a:ea typeface="宋体" pitchFamily="2" charset="-122"/>
              </a:rPr>
            </a:br>
            <a:r>
              <a:rPr lang="en-US" altLang="zh-CN" sz="3600" b="1" dirty="0" smtClean="0">
                <a:solidFill>
                  <a:srgbClr val="C00000"/>
                </a:solidFill>
                <a:effectLst/>
                <a:ea typeface="宋体" pitchFamily="2" charset="-122"/>
              </a:rPr>
              <a:t>Precision Measurement of the</a:t>
            </a:r>
            <a:br>
              <a:rPr lang="en-US" altLang="zh-CN" sz="3600" b="1" dirty="0" smtClean="0">
                <a:solidFill>
                  <a:srgbClr val="C00000"/>
                </a:solidFill>
                <a:effectLst/>
                <a:ea typeface="宋体" pitchFamily="2" charset="-122"/>
              </a:rPr>
            </a:br>
            <a:r>
              <a:rPr lang="en-US" altLang="zh-CN" sz="3600" b="1" dirty="0" smtClean="0">
                <a:solidFill>
                  <a:srgbClr val="C00000"/>
                </a:solidFill>
                <a:effectLst/>
                <a:ea typeface="宋体" pitchFamily="2" charset="-122"/>
              </a:rPr>
              <a:t>Proton Elastic Cross Section</a:t>
            </a:r>
            <a:br>
              <a:rPr lang="en-US" altLang="zh-CN" sz="3600" b="1" dirty="0" smtClean="0">
                <a:solidFill>
                  <a:srgbClr val="C00000"/>
                </a:solidFill>
                <a:effectLst/>
                <a:ea typeface="宋体" pitchFamily="2" charset="-122"/>
              </a:rPr>
            </a:br>
            <a:r>
              <a:rPr lang="en-US" altLang="zh-CN" sz="3600" b="1" dirty="0" smtClean="0">
                <a:solidFill>
                  <a:srgbClr val="C00000"/>
                </a:solidFill>
                <a:effectLst/>
                <a:ea typeface="宋体" pitchFamily="2" charset="-122"/>
              </a:rPr>
              <a:t>at High Q</a:t>
            </a:r>
            <a:r>
              <a:rPr lang="en-US" altLang="zh-CN" sz="3600" b="1" baseline="30000" dirty="0" smtClean="0">
                <a:solidFill>
                  <a:srgbClr val="C00000"/>
                </a:solidFill>
                <a:effectLst/>
                <a:ea typeface="宋体" pitchFamily="2" charset="-122"/>
              </a:rPr>
              <a:t>2</a:t>
            </a:r>
            <a:r>
              <a:rPr lang="en-US" sz="3600" dirty="0" smtClean="0"/>
              <a:t>                   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21554" y="2527196"/>
            <a:ext cx="82224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FF"/>
                </a:solidFill>
                <a:latin typeface="+mn-lt"/>
                <a:cs typeface="Arial" charset="0"/>
              </a:rPr>
              <a:t>Vincent </a:t>
            </a:r>
            <a:r>
              <a:rPr lang="en-US" sz="2800" dirty="0" err="1" smtClean="0">
                <a:solidFill>
                  <a:srgbClr val="0000FF"/>
                </a:solidFill>
                <a:latin typeface="+mn-lt"/>
                <a:cs typeface="Arial" charset="0"/>
              </a:rPr>
              <a:t>Sulkosky</a:t>
            </a:r>
            <a:endParaRPr lang="en-US" sz="2800" dirty="0" smtClean="0">
              <a:solidFill>
                <a:srgbClr val="0000FF"/>
              </a:solidFill>
              <a:latin typeface="+mn-lt"/>
              <a:cs typeface="Arial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1200" dirty="0">
              <a:solidFill>
                <a:srgbClr val="0000FF"/>
              </a:solidFill>
              <a:latin typeface="+mn-lt"/>
              <a:cs typeface="Arial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Massachusetts Institute of </a:t>
            </a:r>
            <a:r>
              <a:rPr lang="en-US" sz="28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Technology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f</a:t>
            </a:r>
            <a:r>
              <a:rPr lang="en-US" sz="28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or the E12-07-108 Collaboration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Hindi" pitchFamily="2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Spokespeople: J. Arrington, E. Christy, S.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Gilad</a:t>
            </a:r>
            <a:r>
              <a:rPr lang="en-US" sz="24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, B.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Moffit</a:t>
            </a:r>
            <a:r>
              <a:rPr lang="en-US" sz="24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,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V.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Sulkosky</a:t>
            </a:r>
            <a:r>
              <a:rPr lang="en-US" sz="24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, B.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Wojtsekhowski</a:t>
            </a:r>
            <a:endParaRPr lang="en-US" sz="2400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Hindi" pitchFamily="2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2800" dirty="0">
              <a:solidFill>
                <a:srgbClr val="000000"/>
              </a:solidFill>
              <a:latin typeface="Calibri" pitchFamily="34"/>
              <a:ea typeface="DejaVu Sans" pitchFamily="2"/>
              <a:cs typeface="Lohit Hindi" pitchFamily="2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800" b="1" dirty="0" smtClean="0">
                <a:latin typeface="Calibri" pitchFamily="34"/>
                <a:ea typeface="DejaVu Sans" pitchFamily="2"/>
                <a:cs typeface="Lohit Hindi" pitchFamily="2"/>
              </a:rPr>
              <a:t>Hall A Collaboration Meeting</a:t>
            </a:r>
            <a:endParaRPr lang="en-US" sz="2800" b="1" dirty="0">
              <a:latin typeface="Calibri" pitchFamily="34"/>
              <a:ea typeface="DejaVu Sans" pitchFamily="2"/>
              <a:cs typeface="Lohit Hindi" pitchFamily="2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June 13</a:t>
            </a:r>
            <a:r>
              <a:rPr lang="en-US" sz="2800" baseline="300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th</a:t>
            </a:r>
            <a:r>
              <a:rPr lang="en-US" sz="28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Hindi" pitchFamily="2"/>
              </a:rPr>
              <a:t>, 2013</a:t>
            </a:r>
            <a:endParaRPr lang="en-US" sz="2800" dirty="0">
              <a:solidFill>
                <a:srgbClr val="000000"/>
              </a:solidFill>
              <a:latin typeface="Calibri" pitchFamily="34"/>
              <a:ea typeface="DejaVu Sans" pitchFamily="2"/>
              <a:cs typeface="Lohit Hindi" pitchFamily="2"/>
            </a:endParaRPr>
          </a:p>
        </p:txBody>
      </p:sp>
      <p:pic>
        <p:nvPicPr>
          <p:cNvPr id="1030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54" y="1346200"/>
            <a:ext cx="7315200" cy="5486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10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347472"/>
            <a:ext cx="8229600" cy="643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Target Density/Boiling 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8" r="-1998"/>
          <a:stretch/>
        </p:blipFill>
        <p:spPr>
          <a:xfrm>
            <a:off x="2392753" y="1828800"/>
            <a:ext cx="4410901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67976" y="1346200"/>
            <a:ext cx="4060454" cy="55291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Results from x&gt;2, Z. Ye (UVA)</a:t>
            </a:r>
            <a:endParaRPr lang="en-US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92753" y="6192520"/>
            <a:ext cx="4060454" cy="55291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Simulation by 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Silviu</a:t>
            </a:r>
            <a:r>
              <a:rPr lang="en-US" sz="2000" b="1" dirty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Covrig</a:t>
            </a:r>
            <a:endParaRPr lang="en-US" sz="2400" b="1" dirty="0"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9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20764" y="0"/>
            <a:ext cx="8142286" cy="93345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Expected Precision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08099"/>
            <a:ext cx="75819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9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7883"/>
            <a:ext cx="8105776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Systematic Uncertainties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70863"/>
              </p:ext>
            </p:extLst>
          </p:nvPr>
        </p:nvGraphicFramePr>
        <p:xfrm>
          <a:off x="0" y="1463040"/>
          <a:ext cx="9146628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986"/>
                <a:gridCol w="2324766"/>
                <a:gridCol w="30488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Source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Point-to-point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Normalization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Incident energy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&lt;0.3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Scattering Angle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0.1-0.3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Incident Beam Angle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0.1-0.2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Radiative</a:t>
                      </a:r>
                      <a:r>
                        <a:rPr lang="en-US" sz="2000" dirty="0" smtClean="0"/>
                        <a:t> Corrections*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Beam Charge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en-US" sz="2000" b="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Target Thickness/Density Fluctuations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Spectrometer Acceptance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0.4-0.8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0.6-1.0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Endcap</a:t>
                      </a:r>
                      <a:r>
                        <a:rPr lang="en-US" sz="2000" dirty="0" smtClean="0"/>
                        <a:t> Subtraction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Detector efficiencies</a:t>
                      </a:r>
                      <a:r>
                        <a:rPr lang="en-US" sz="2000" baseline="0" dirty="0" smtClean="0"/>
                        <a:t>/dead time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Sum in quadrature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0.8-1.1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1.0-1.3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67000" y="914400"/>
            <a:ext cx="45047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Symbol"/>
              </a:rPr>
              <a:t>Uncertainties give in </a:t>
            </a:r>
            <a:r>
              <a:rPr lang="el-GR" sz="2400" b="1" dirty="0" smtClean="0">
                <a:latin typeface="Arial" pitchFamily="34" charset="0"/>
                <a:cs typeface="Arial" pitchFamily="34" charset="0"/>
                <a:sym typeface="Symbol"/>
              </a:rPr>
              <a:t>Δ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Symbol"/>
              </a:rPr>
              <a:t>/ (%)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97375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/>
              </a:rPr>
              <a:t>Tasks &amp; Responsibilities</a:t>
            </a:r>
            <a:endParaRPr lang="en-US" sz="3600" b="1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59805"/>
              </p:ext>
            </p:extLst>
          </p:nvPr>
        </p:nvGraphicFramePr>
        <p:xfrm>
          <a:off x="207682" y="892216"/>
          <a:ext cx="8936318" cy="5965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617"/>
                <a:gridCol w="4646701"/>
              </a:tblGrid>
              <a:tr h="4224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halkboard"/>
                          <a:cs typeface="Chalkboard"/>
                        </a:rPr>
                        <a:t>Tasks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Commitments</a:t>
                      </a:r>
                      <a:endParaRPr lang="en-US" dirty="0"/>
                    </a:p>
                  </a:txBody>
                  <a:tcPr/>
                </a:tc>
              </a:tr>
              <a:tr h="5290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Scattering chamber design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halkboard"/>
                          <a:cs typeface="Chalkboard"/>
                        </a:rPr>
                        <a:t>JLAB</a:t>
                      </a: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 – A. </a:t>
                      </a:r>
                      <a:r>
                        <a:rPr lang="en-US" baseline="0" dirty="0" err="1" smtClean="0">
                          <a:latin typeface="Chalkboard"/>
                          <a:cs typeface="Chalkboard"/>
                        </a:rPr>
                        <a:t>Gavalya</a:t>
                      </a:r>
                      <a:endParaRPr lang="en-US" dirty="0" smtClean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5290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Strong</a:t>
                      </a: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 arm</a:t>
                      </a:r>
                      <a:r>
                        <a:rPr lang="en-US" dirty="0" smtClean="0">
                          <a:latin typeface="Chalkboard"/>
                          <a:cs typeface="Chalkboard"/>
                        </a:rPr>
                        <a:t> wire target 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halkboard"/>
                          <a:cs typeface="Chalkboard"/>
                        </a:rPr>
                        <a:t>Hall</a:t>
                      </a: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 A – J. Miller</a:t>
                      </a:r>
                      <a:endParaRPr lang="en-US" dirty="0" smtClean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45787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Online analysis software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JLAB</a:t>
                      </a: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dirty="0" smtClean="0">
                          <a:latin typeface="Chalkboard"/>
                          <a:cs typeface="Chalkboard"/>
                        </a:rPr>
                        <a:t>–</a:t>
                      </a: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dirty="0" smtClean="0">
                          <a:latin typeface="Chalkboard"/>
                          <a:cs typeface="Chalkboard"/>
                        </a:rPr>
                        <a:t>A.</a:t>
                      </a: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baseline="0" dirty="0" err="1" smtClean="0">
                          <a:latin typeface="Chalkboard"/>
                          <a:cs typeface="Chalkboard"/>
                        </a:rPr>
                        <a:t>Camsonne</a:t>
                      </a:r>
                      <a:r>
                        <a:rPr lang="en-US" dirty="0" smtClean="0">
                          <a:latin typeface="Chalkboard"/>
                          <a:cs typeface="Chalkboard"/>
                        </a:rPr>
                        <a:t>, O.</a:t>
                      </a: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 Hansen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45787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LH</a:t>
                      </a:r>
                      <a:r>
                        <a:rPr lang="en-US" baseline="-25000" dirty="0" smtClean="0">
                          <a:latin typeface="Chalkboard"/>
                          <a:cs typeface="Chalkboard"/>
                        </a:rPr>
                        <a:t>2</a:t>
                      </a:r>
                      <a:r>
                        <a:rPr lang="en-US" dirty="0" smtClean="0">
                          <a:latin typeface="Chalkboard"/>
                          <a:cs typeface="Chalkboard"/>
                        </a:rPr>
                        <a:t> Target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JLAB –</a:t>
                      </a: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 D.</a:t>
                      </a:r>
                      <a:r>
                        <a:rPr lang="en-US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dirty="0" err="1" smtClean="0">
                          <a:latin typeface="Chalkboard"/>
                          <a:cs typeface="Chalkboard"/>
                        </a:rPr>
                        <a:t>Meekins</a:t>
                      </a:r>
                      <a:r>
                        <a:rPr lang="en-US" dirty="0" smtClean="0">
                          <a:latin typeface="Chalkboard"/>
                          <a:cs typeface="Chalkboard"/>
                        </a:rPr>
                        <a:t>, J.-P. Chen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45787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Beam line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Hall A – D.</a:t>
                      </a: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baseline="0" dirty="0" err="1" smtClean="0">
                          <a:latin typeface="Chalkboard"/>
                          <a:cs typeface="Chalkboard"/>
                        </a:rPr>
                        <a:t>Higinbotham</a:t>
                      </a:r>
                      <a:r>
                        <a:rPr lang="en-US" dirty="0" smtClean="0">
                          <a:latin typeface="Chalkboard"/>
                          <a:cs typeface="Chalkboard"/>
                        </a:rPr>
                        <a:t>, B.</a:t>
                      </a: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 Michaels, E. Christy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  <a:tr h="45787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  <a:cs typeface="Chalkboard"/>
                        </a:rPr>
                        <a:t>Refurbish Gas Č counter ( measure mirrors,</a:t>
                      </a: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  test/replace PMTs)</a:t>
                      </a:r>
                      <a:endParaRPr lang="en-US" dirty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halkboard"/>
                        </a:rPr>
                        <a:t>MIT – K. </a:t>
                      </a:r>
                      <a:r>
                        <a:rPr lang="en-US" dirty="0" err="1" smtClean="0">
                          <a:latin typeface="Chalkboard"/>
                        </a:rPr>
                        <a:t>Allada</a:t>
                      </a:r>
                      <a:r>
                        <a:rPr lang="en-US" dirty="0" smtClean="0">
                          <a:latin typeface="Chalkboard"/>
                        </a:rPr>
                        <a:t>,</a:t>
                      </a:r>
                      <a:r>
                        <a:rPr lang="en-US" baseline="0" dirty="0" smtClean="0">
                          <a:latin typeface="Chalkboard"/>
                        </a:rPr>
                        <a:t> </a:t>
                      </a:r>
                      <a:r>
                        <a:rPr lang="en-US" dirty="0" smtClean="0">
                          <a:latin typeface="Chalkboard"/>
                        </a:rPr>
                        <a:t>V. </a:t>
                      </a:r>
                      <a:r>
                        <a:rPr lang="en-US" dirty="0" err="1" smtClean="0">
                          <a:latin typeface="Chalkboard"/>
                        </a:rPr>
                        <a:t>Sulkosky</a:t>
                      </a:r>
                      <a:r>
                        <a:rPr lang="en-US" dirty="0" smtClean="0">
                          <a:latin typeface="Chalkboard"/>
                        </a:rPr>
                        <a:t>, L. </a:t>
                      </a:r>
                      <a:r>
                        <a:rPr lang="en-US" dirty="0" err="1" smtClean="0">
                          <a:latin typeface="Chalkboard"/>
                        </a:rPr>
                        <a:t>Ou</a:t>
                      </a:r>
                      <a:r>
                        <a:rPr lang="en-US" dirty="0" smtClean="0">
                          <a:latin typeface="Chalkboard"/>
                        </a:rPr>
                        <a:t>, </a:t>
                      </a:r>
                    </a:p>
                    <a:p>
                      <a:r>
                        <a:rPr lang="en-US" dirty="0" smtClean="0">
                          <a:latin typeface="Chalkboard"/>
                        </a:rPr>
                        <a:t>Y. Wang</a:t>
                      </a:r>
                      <a:endParaRPr lang="en-US" dirty="0">
                        <a:latin typeface="Chalkboard"/>
                      </a:endParaRPr>
                    </a:p>
                  </a:txBody>
                  <a:tcPr/>
                </a:tc>
              </a:tr>
              <a:tr h="45787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VDC electronics, crates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halkboard"/>
                          <a:cs typeface="Chalkboard"/>
                        </a:rPr>
                        <a:t>YerPhi</a:t>
                      </a:r>
                      <a:r>
                        <a:rPr lang="en-US" dirty="0" smtClean="0">
                          <a:latin typeface="Chalkboard"/>
                          <a:cs typeface="Chalkboard"/>
                        </a:rPr>
                        <a:t> –  </a:t>
                      </a:r>
                      <a:r>
                        <a:rPr lang="en-US" dirty="0" smtClean="0">
                          <a:latin typeface="Chalkboard"/>
                        </a:rPr>
                        <a:t>A.</a:t>
                      </a:r>
                      <a:r>
                        <a:rPr lang="en-US" baseline="0" dirty="0" smtClean="0">
                          <a:latin typeface="Chalkboard"/>
                        </a:rPr>
                        <a:t> </a:t>
                      </a:r>
                      <a:r>
                        <a:rPr lang="en-US" dirty="0" err="1" smtClean="0">
                          <a:latin typeface="Chalkboard"/>
                        </a:rPr>
                        <a:t>Shahinyan</a:t>
                      </a:r>
                      <a:endParaRPr lang="en-US" baseline="0" dirty="0" smtClean="0">
                        <a:latin typeface="Chalkboard"/>
                      </a:endParaRPr>
                    </a:p>
                  </a:txBody>
                  <a:tcPr/>
                </a:tc>
              </a:tr>
              <a:tr h="45787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FPP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halkboard"/>
                          <a:cs typeface="Chalkboard"/>
                        </a:rPr>
                        <a:t>YerPhi</a:t>
                      </a:r>
                      <a:r>
                        <a:rPr lang="en-US" dirty="0" smtClean="0">
                          <a:latin typeface="Chalkboard"/>
                          <a:cs typeface="Chalkboard"/>
                        </a:rPr>
                        <a:t> –  </a:t>
                      </a:r>
                      <a:r>
                        <a:rPr lang="en-US" dirty="0" smtClean="0">
                          <a:latin typeface="Chalkboard"/>
                        </a:rPr>
                        <a:t>A.</a:t>
                      </a:r>
                      <a:r>
                        <a:rPr lang="en-US" baseline="0" dirty="0" smtClean="0">
                          <a:latin typeface="Chalkboard"/>
                        </a:rPr>
                        <a:t> </a:t>
                      </a:r>
                      <a:r>
                        <a:rPr lang="en-US" dirty="0" err="1" smtClean="0">
                          <a:latin typeface="Chalkboard"/>
                        </a:rPr>
                        <a:t>Shahinyan</a:t>
                      </a:r>
                      <a:r>
                        <a:rPr lang="en-US" dirty="0" smtClean="0">
                          <a:latin typeface="Chalkboard"/>
                        </a:rPr>
                        <a:t> </a:t>
                      </a:r>
                      <a:r>
                        <a:rPr lang="en-US" i="1" dirty="0" smtClean="0">
                          <a:latin typeface="Chalkboard"/>
                        </a:rPr>
                        <a:t>et al.</a:t>
                      </a:r>
                      <a:endParaRPr lang="en-US" i="1" baseline="0" dirty="0" smtClean="0">
                        <a:latin typeface="Chalkboard"/>
                      </a:endParaRPr>
                    </a:p>
                  </a:txBody>
                  <a:tcPr/>
                </a:tc>
              </a:tr>
              <a:tr h="457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NIM trigger electronics</a:t>
                      </a:r>
                      <a:endParaRPr lang="en-US" dirty="0" smtClean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halkboard"/>
                          <a:cs typeface="Chalkboard"/>
                        </a:rPr>
                        <a:t>Hall A –  B.</a:t>
                      </a: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Chalkboard"/>
                          <a:ea typeface="DejaVu Sans" pitchFamily="2"/>
                          <a:cs typeface="Lohit Hindi" pitchFamily="2"/>
                        </a:rPr>
                        <a:t>Wojtsekhowski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Chalkboard"/>
                        <a:ea typeface="DejaVu Sans" pitchFamily="2"/>
                        <a:cs typeface="Lohit Hindi" pitchFamily="2"/>
                      </a:endParaRPr>
                    </a:p>
                  </a:txBody>
                  <a:tcPr/>
                </a:tc>
              </a:tr>
              <a:tr h="457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Analysis</a:t>
                      </a:r>
                      <a:r>
                        <a:rPr lang="en-US" dirty="0" smtClean="0">
                          <a:latin typeface="Chalkboard"/>
                          <a:cs typeface="Chalkboard"/>
                        </a:rPr>
                        <a:t> for absolute cross-sections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halkboard"/>
                          <a:cs typeface="Chalkboard"/>
                        </a:rPr>
                        <a:t>HU – E. Christy</a:t>
                      </a:r>
                    </a:p>
                  </a:txBody>
                  <a:tcPr/>
                </a:tc>
              </a:tr>
              <a:tr h="457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Scattering and solid angle determination</a:t>
                      </a:r>
                      <a:endParaRPr lang="en-US" dirty="0" smtClean="0">
                        <a:latin typeface="Chalkboard"/>
                        <a:cs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halkboard"/>
                          <a:cs typeface="Chalkboard"/>
                        </a:rPr>
                        <a:t>ANL</a:t>
                      </a:r>
                      <a:r>
                        <a:rPr lang="en-US" baseline="0" dirty="0" smtClean="0">
                          <a:latin typeface="Chalkboard"/>
                          <a:cs typeface="Chalkboard"/>
                        </a:rPr>
                        <a:t> – J. Arrington</a:t>
                      </a:r>
                      <a:endParaRPr lang="en-US" dirty="0" smtClean="0">
                        <a:latin typeface="Chalkboard"/>
                        <a:cs typeface="Chalkboar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1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155228"/>
            <a:ext cx="8229600" cy="74578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Graduate Students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368617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Longwu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(MIT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Yang Wang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(W&amp;M)</a:t>
            </a: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Mohamed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Nuh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Hashir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Rashad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(ODU); </a:t>
            </a:r>
          </a:p>
          <a:p>
            <a:pPr marL="82296" indent="0">
              <a:buClr>
                <a:schemeClr val="tx1"/>
              </a:buClr>
              <a:buSzPct val="100000"/>
              <a:buNone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DVCS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graduate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student</a:t>
            </a: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Potential student from HU and perhaps another  </a:t>
            </a:r>
          </a:p>
          <a:p>
            <a:pPr marL="82296" indent="0">
              <a:buClr>
                <a:schemeClr val="tx1"/>
              </a:buClr>
              <a:buSzPct val="10000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from MIT (Barak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Schmookler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1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155228"/>
            <a:ext cx="8229600" cy="74578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Commitments in Manpower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193800"/>
            <a:ext cx="8229600" cy="56388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FPP work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Albert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Shahinyan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Galust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Sargsyan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Karen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YerPHI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HRS detectors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Milan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Dukic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(NCCU technician) for three weeks</a:t>
            </a:r>
          </a:p>
          <a:p>
            <a:pPr lvl="1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Hamza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(Temple) for two weeks</a:t>
            </a:r>
          </a:p>
          <a:p>
            <a:pPr lvl="1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NSU student for one month</a:t>
            </a:r>
          </a:p>
          <a:p>
            <a:pPr lvl="1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Longwu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(MIT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); (</a:t>
            </a:r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GMp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student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Kai Pan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student) for two weeks</a:t>
            </a:r>
            <a:endParaRPr lang="en-US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Puneet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Khetarpal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(FIU postdoc) for two weeks</a:t>
            </a:r>
          </a:p>
          <a:p>
            <a:pPr lvl="1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John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LeRose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part time</a:t>
            </a:r>
          </a:p>
          <a:p>
            <a:pPr lvl="1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Mohamed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Nuh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Hashir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Rashad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(ODU); 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DVCS graduate 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student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Yang Wang (WM); graduate student (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GMp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student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6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87400" y="5914564"/>
            <a:ext cx="7346146" cy="55291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Additional manpower is needed and welcome,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specially for testing of both spectrometers’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etector packages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Summary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8224"/>
            <a:ext cx="8305800" cy="56388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GMp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will provide a baseline for the 21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century level of accuracy in form factor measurements by precisely measuring the cross section at Q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up to 14 GeV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It is the only measurement of the cross section; key input to all form factors and many of other experiments.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ea typeface="Segoe UI Symbol" pitchFamily="34" charset="0"/>
                <a:cs typeface="Arial" pitchFamily="34" charset="0"/>
              </a:rPr>
              <a:t>Some progress is being made with many of the improvements aiding other experiments that plan on using the HRS’s during 12 </a:t>
            </a:r>
            <a:r>
              <a:rPr lang="en-US" sz="2400" dirty="0" err="1">
                <a:latin typeface="Arial" pitchFamily="34" charset="0"/>
                <a:ea typeface="Segoe UI Symbol" pitchFamily="34" charset="0"/>
                <a:cs typeface="Arial" pitchFamily="34" charset="0"/>
              </a:rPr>
              <a:t>GeV</a:t>
            </a:r>
            <a:r>
              <a:rPr lang="en-US" sz="2400" dirty="0" smtClean="0">
                <a:latin typeface="Arial" pitchFamily="34" charset="0"/>
                <a:ea typeface="Segoe UI Symbo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>GMp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> requires high precision at full 11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>GeV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> beam energy</a:t>
            </a:r>
            <a:r>
              <a:rPr lang="en-US" sz="2400" dirty="0" smtClean="0">
                <a:latin typeface="Arial" pitchFamily="34" charset="0"/>
                <a:ea typeface="Segoe UI Symbol" pitchFamily="34" charset="0"/>
                <a:cs typeface="Arial" pitchFamily="34" charset="0"/>
              </a:rPr>
              <a:t>!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Collaborators are welcome to participate;  much work is still required before 2014.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Backup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6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4" y="7883"/>
            <a:ext cx="8105776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Systematic Uncertainties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23887"/>
              </p:ext>
            </p:extLst>
          </p:nvPr>
        </p:nvGraphicFramePr>
        <p:xfrm>
          <a:off x="0" y="1528465"/>
          <a:ext cx="9146628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986"/>
                <a:gridCol w="2324766"/>
                <a:gridCol w="30488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Source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Δ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/ (%)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Parameters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Incident energy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&lt;0.3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3×10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US" sz="20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Scattering Angle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0.1-0.3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Incident Beam Angle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0.1-0.2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Radiative</a:t>
                      </a:r>
                      <a:r>
                        <a:rPr lang="en-US" sz="2000" dirty="0" smtClean="0"/>
                        <a:t> Corrections*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Beam Charge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1×10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Target Density Fluctuations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Spectrometer Acceptance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0.4-0.8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0.1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Endcap</a:t>
                      </a:r>
                      <a:r>
                        <a:rPr lang="en-US" sz="2000" dirty="0" smtClean="0"/>
                        <a:t> Subtraction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Detector efficiencies</a:t>
                      </a:r>
                      <a:r>
                        <a:rPr lang="en-US" sz="2000" baseline="0" dirty="0" smtClean="0"/>
                        <a:t>/dead time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Sum in quadrature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0.8-1.1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514600" y="914400"/>
            <a:ext cx="4163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Point to point uncertainties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4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16" y="1216152"/>
            <a:ext cx="6962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8224" y="7883"/>
            <a:ext cx="8105776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Systematic Uncertainties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5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14" y="19050"/>
            <a:ext cx="8142286" cy="97155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Goals for </a:t>
            </a:r>
            <a:r>
              <a:rPr lang="en-US" sz="4000" b="1" dirty="0" err="1" smtClean="0">
                <a:solidFill>
                  <a:srgbClr val="C00000"/>
                </a:solidFill>
                <a:effectLst/>
              </a:rPr>
              <a:t>GMp</a:t>
            </a:r>
            <a:r>
              <a:rPr lang="en-US" sz="4000" b="1" dirty="0" smtClean="0">
                <a:solidFill>
                  <a:srgbClr val="C00000"/>
                </a:solidFill>
                <a:effectLst/>
              </a:rPr>
              <a:t> 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1554" y="990600"/>
            <a:ext cx="8305800" cy="3657600"/>
          </a:xfrm>
        </p:spPr>
        <p:txBody>
          <a:bodyPr>
            <a:noAutofit/>
          </a:bodyPr>
          <a:lstStyle/>
          <a:p>
            <a:pPr>
              <a:buClrTx/>
              <a:buSzPct val="90000"/>
              <a:buFont typeface="Wingdings" pitchFamily="2" charset="2"/>
              <a:buChar char="Ø"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Accurately measure e-p elastic cross section in  </a:t>
            </a:r>
          </a:p>
          <a:p>
            <a:pPr marL="82296" indent="0">
              <a:buClr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kinematics similar to other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form factor   </a:t>
            </a:r>
          </a:p>
          <a:p>
            <a:pPr marL="82296" indent="0">
              <a:buClr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measurements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Improve accuracy of the cross section by as much as a </a:t>
            </a:r>
          </a:p>
          <a:p>
            <a:pPr marL="82296" indent="0">
              <a:buClr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factor of 4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(&lt; 2%)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over previous measurements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Key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input to all form factors and many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other </a:t>
            </a:r>
          </a:p>
          <a:p>
            <a:pPr marL="82296" indent="0">
              <a:buClr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experiments, where elastic scattering is a background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Provide measurement of power scaling for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GMp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2296" indent="0">
              <a:buClr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in the range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4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= 7-14 GeV</a:t>
            </a:r>
            <a:r>
              <a:rPr lang="en-US" sz="24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Approved for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 PAC days</a:t>
            </a:r>
          </a:p>
          <a:p>
            <a:pPr marL="82296" indent="0">
              <a:buClrTx/>
              <a:buNone/>
            </a:pPr>
            <a:endParaRPr lang="en-US" sz="2800" baseline="30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77840"/>
            <a:ext cx="2952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95" y="5440680"/>
            <a:ext cx="24353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02" y="6303317"/>
            <a:ext cx="44100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88788" y="5817073"/>
            <a:ext cx="7139315" cy="55291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Already 1 FTE year has been spent on FPP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83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FPP (front chambers)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8768" y="1022169"/>
            <a:ext cx="8305800" cy="5233034"/>
          </a:xfrm>
        </p:spPr>
        <p:txBody>
          <a:bodyPr>
            <a:noAutofit/>
          </a:bodyPr>
          <a:lstStyle/>
          <a:p>
            <a:pPr marL="82296" indent="0">
              <a:buClr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Problems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gas consumption &gt; 50 l/h HV trips often</a:t>
            </a:r>
          </a:p>
          <a:p>
            <a:pPr marL="82296" indent="0">
              <a:buClr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due to gas, many dead wires/some electronics.</a:t>
            </a:r>
          </a:p>
          <a:p>
            <a:pPr marL="82296" indent="0">
              <a:buClrTx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       repair of dead electronics;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built parallel gas  </a:t>
            </a:r>
          </a:p>
          <a:p>
            <a:pPr marL="82296" indent="0">
              <a:buClr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distribution.</a:t>
            </a:r>
            <a:endParaRPr lang="en-US" sz="2400" baseline="30000" dirty="0">
              <a:latin typeface="Arial" pitchFamily="34" charset="0"/>
              <a:cs typeface="Arial" pitchFamily="34" charset="0"/>
            </a:endParaRPr>
          </a:p>
          <a:p>
            <a:pPr marL="82296" indent="0">
              <a:buClrTx/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Still to do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HV distribution in one PC; gas distribution          </a:t>
            </a:r>
          </a:p>
          <a:p>
            <a:pPr marL="82296" indent="0">
              <a:buClr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should be as wide as a straw block; HV test   </a:t>
            </a:r>
          </a:p>
          <a:p>
            <a:pPr marL="82296" indent="0">
              <a:buClr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wires.</a:t>
            </a:r>
          </a:p>
          <a:p>
            <a:pPr marL="82296" indent="0">
              <a:buClrTx/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Recent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    First chamber main work is completed;  </a:t>
            </a:r>
          </a:p>
          <a:p>
            <a:pPr marL="82296" indent="0">
              <a:buClr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second in progress and expect completion in </a:t>
            </a:r>
          </a:p>
          <a:p>
            <a:pPr marL="82296" indent="0">
              <a:buClr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1 month;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ardware electronics not yet started.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4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7883"/>
            <a:ext cx="8305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VDC Improvements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2" y="2800349"/>
            <a:ext cx="45053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86300" y="3333750"/>
            <a:ext cx="6096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62438" y="1295400"/>
            <a:ext cx="7695347" cy="3375660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Upgrade electronics to use  </a:t>
            </a:r>
          </a:p>
          <a:p>
            <a:pPr marL="82296" indent="0">
              <a:buClrTx/>
              <a:buSzPct val="10000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1877S, which allows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sparsification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Replace aging A/D cards and reuse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BigBite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cards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 very good stability against</a:t>
            </a:r>
          </a:p>
          <a:p>
            <a:pPr marL="82296" indent="0">
              <a:buClrTx/>
              <a:buSzPct val="10000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oscillations and rate capability</a:t>
            </a:r>
          </a:p>
          <a:p>
            <a:pPr marL="82296" indent="0">
              <a:buClrTx/>
              <a:buSzPct val="10000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of 8 MHz (in full chamber)</a:t>
            </a: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LHRS and RHRS completed </a:t>
            </a:r>
          </a:p>
          <a:p>
            <a:pPr marL="82296" indent="0">
              <a:buClr>
                <a:schemeClr val="tx1"/>
              </a:buClr>
              <a:buSzPct val="100000"/>
              <a:buNone/>
            </a:pP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and tested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Software still needed for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Fpp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ClrTx/>
              <a:buSzPct val="10000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chamber and for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cosmics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ClrTx/>
              <a:buSzPct val="10000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checks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1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7883"/>
            <a:ext cx="8305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Gas Cherenkov Improvements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86300" y="3333750"/>
            <a:ext cx="6096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"/>
          <a:stretch/>
        </p:blipFill>
        <p:spPr bwMode="auto">
          <a:xfrm>
            <a:off x="5891930" y="1208033"/>
            <a:ext cx="3097964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43000" y="1276350"/>
            <a:ext cx="4433461" cy="4114800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Reflectivity measurements of HRS GCC mirrors in progress</a:t>
            </a:r>
          </a:p>
          <a:p>
            <a:pPr lvl="1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Both HRS mirrors completed</a:t>
            </a:r>
          </a:p>
          <a:p>
            <a:pPr lvl="1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Two spare mirrors recoated and checked</a:t>
            </a: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Reflectivity is within a few percent of published results</a:t>
            </a:r>
            <a:endPara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progress of checking relative response of PMTs and will replace those as needed; ~ 70 to test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Cosmic mirror calibration</a:t>
            </a:r>
          </a:p>
        </p:txBody>
      </p:sp>
    </p:spTree>
    <p:extLst>
      <p:ext uri="{BB962C8B-B14F-4D97-AF65-F5344CB8AC3E}">
        <p14:creationId xmlns:p14="http://schemas.microsoft.com/office/powerpoint/2010/main" val="27912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23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Introduction</a:t>
            </a:r>
            <a:endParaRPr lang="en-US" sz="28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70" y="1557478"/>
            <a:ext cx="8173457" cy="477441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947" dirty="0" smtClean="0"/>
          </a:p>
          <a:p>
            <a:pPr lvl="2"/>
            <a:endParaRPr lang="en-US" sz="2316" dirty="0" smtClean="0"/>
          </a:p>
          <a:p>
            <a:pPr lvl="2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28145" cy="454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0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39" y="889634"/>
            <a:ext cx="7015636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01714" y="19050"/>
            <a:ext cx="8142286" cy="9715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Kinematics</a:t>
            </a:r>
            <a:r>
              <a:rPr lang="en-US" sz="4000" b="1" dirty="0" smtClean="0">
                <a:solidFill>
                  <a:srgbClr val="00B050"/>
                </a:solidFill>
                <a:effectLst/>
              </a:rPr>
              <a:t> </a:t>
            </a:r>
            <a:endParaRPr lang="en-US" sz="4000" b="1" dirty="0">
              <a:solidFill>
                <a:srgbClr val="00B050"/>
              </a:solidFill>
              <a:effectLst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664376" y="5440680"/>
            <a:ext cx="6816961" cy="9810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PAC Approved 24 days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5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25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347472"/>
            <a:ext cx="8229600" cy="643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b="1" dirty="0" smtClean="0">
                <a:solidFill>
                  <a:srgbClr val="C00000"/>
                </a:solidFill>
              </a:rPr>
              <a:t>DVCS-</a:t>
            </a:r>
            <a:r>
              <a:rPr lang="en-US" sz="3200" b="1" dirty="0" err="1" smtClean="0">
                <a:solidFill>
                  <a:srgbClr val="C00000"/>
                </a:solidFill>
              </a:rPr>
              <a:t>GMp</a:t>
            </a:r>
            <a:r>
              <a:rPr lang="en-US" sz="3200" b="1" dirty="0" smtClean="0">
                <a:solidFill>
                  <a:srgbClr val="C00000"/>
                </a:solidFill>
              </a:rPr>
              <a:t> Cooperation: Dual Running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409700"/>
            <a:ext cx="8267700" cy="355366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Pct val="90000"/>
              <a:buNone/>
            </a:pP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GMp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and DVCS install together (except DVCS calorimeter)</a:t>
            </a:r>
          </a:p>
          <a:p>
            <a:pPr marL="457200" indent="-457200" fontAlgn="auto">
              <a:spcAft>
                <a:spcPts val="0"/>
              </a:spcAft>
              <a:buClrTx/>
              <a:buSzPct val="90000"/>
              <a:buFont typeface="+mj-lt"/>
              <a:buAutoNum type="arabicParenR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GMp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runs independently:</a:t>
            </a:r>
          </a:p>
          <a:p>
            <a:pPr marL="731520" lvl="1" indent="-457200" fontAlgn="auto">
              <a:spcAft>
                <a:spcPts val="0"/>
              </a:spcAft>
              <a:buClrTx/>
              <a:buSzPct val="90000"/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Restrictions on HRS angles from vacuum chamber and DVCS stand</a:t>
            </a:r>
          </a:p>
          <a:p>
            <a:pPr marL="731520" lvl="1" indent="-457200" fontAlgn="auto">
              <a:spcAft>
                <a:spcPts val="0"/>
              </a:spcAft>
              <a:buClrTx/>
              <a:buSzPct val="90000"/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Restrictions on HRS movement from DVCS cables and stand, HRS movement will require manual assistance</a:t>
            </a:r>
          </a:p>
          <a:p>
            <a:pPr marL="457200" indent="-457200" fontAlgn="auto">
              <a:spcAft>
                <a:spcPts val="0"/>
              </a:spcAft>
              <a:buClrTx/>
              <a:buSzPct val="90000"/>
              <a:buFont typeface="+mj-lt"/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One week shutdown to install DVCS calorimeter</a:t>
            </a:r>
          </a:p>
          <a:p>
            <a:pPr marL="457200" indent="-457200" fontAlgn="auto">
              <a:spcAft>
                <a:spcPts val="0"/>
              </a:spcAft>
              <a:buClrTx/>
              <a:buSzPct val="90000"/>
              <a:buFont typeface="+mj-lt"/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DVCS runs ~ 3 PAC months:</a:t>
            </a:r>
          </a:p>
          <a:p>
            <a:pPr marL="274320" lvl="1" indent="0" fontAlgn="auto">
              <a:spcAft>
                <a:spcPts val="0"/>
              </a:spcAft>
              <a:buClrTx/>
              <a:buSzPct val="90000"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GMp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takes parasitic data with right HRs at large angles</a:t>
            </a:r>
          </a:p>
        </p:txBody>
      </p:sp>
    </p:spTree>
    <p:extLst>
      <p:ext uri="{BB962C8B-B14F-4D97-AF65-F5344CB8AC3E}">
        <p14:creationId xmlns:p14="http://schemas.microsoft.com/office/powerpoint/2010/main" val="34187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773" y="0"/>
            <a:ext cx="8222227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Control of Systematics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21629" y="990600"/>
            <a:ext cx="8229600" cy="3657600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DAQ and Trigger: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EDTM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pulser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for dead time measurements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Achieved 10 kHz with 20% dead time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Tracking efficiency:</a:t>
            </a:r>
          </a:p>
          <a:p>
            <a:pPr marL="402336" lvl="1" indent="0">
              <a:buClrTx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front chambers of FPP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with VDCs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Target density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Use precise optics to provide software cuts on vertex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race-track cell targets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with vertical flow to </a:t>
            </a:r>
          </a:p>
          <a:p>
            <a:pPr marL="402336" lvl="1" indent="0">
              <a:buClrTx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minimize fluctuations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Solid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ngle: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benefit of improved optics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Scattering angle: precise determination of </a:t>
            </a:r>
          </a:p>
          <a:p>
            <a:pPr marL="82296" indent="0">
              <a:buClr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target location using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strong arm wire target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" y="6242486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244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8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773" y="0"/>
            <a:ext cx="8222227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/>
              </a:rPr>
              <a:t>Modifications to Instrumentation</a:t>
            </a:r>
            <a:endParaRPr lang="en-US" sz="36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8077200" cy="3429000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Strong arm wire target: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Design completed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Cost: $3k to $5k, saved $8k by using old radiator mechanism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HRS detector stacks: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Design completed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Add one chamber of FPP to both stacks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Attach S0 to FPP chamber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Shorten extension box for LHRS gas Cherenkov by 10 cm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Cost: $20k (mostly from labor,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trying to reduce this cost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Target scattering chamber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Design completed, though there maybe modifications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Allows to run DVCS (LHRS)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(RHRS) concurrently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Cost: ~ $50k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" y="6242486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244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5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272916" y="5978847"/>
            <a:ext cx="7962524" cy="55291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Wire target, reproducibility of 100 microns sufficient 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Design completed, waiting on order of parts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83"/>
            <a:ext cx="8305800" cy="7541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HRS Optics and Angle: Wire Target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67" y="933318"/>
            <a:ext cx="8181662" cy="4937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7" r="-1642"/>
          <a:stretch/>
        </p:blipFill>
        <p:spPr>
          <a:xfrm>
            <a:off x="4114800" y="1390518"/>
            <a:ext cx="5120640" cy="4023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667" y="1905000"/>
            <a:ext cx="33137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Wires: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0.5” apart along the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beamline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1/16” (~1.6 mm)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apart transverse to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beam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77" y="1172391"/>
            <a:ext cx="7334631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83"/>
            <a:ext cx="8305800" cy="88805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HRS Detector Stacks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799" y="895936"/>
            <a:ext cx="8077201" cy="55291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tandard detectors with one plane of FPP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9371" y="600785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VDCs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8237" y="230232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Pion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rejector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640000">
            <a:off x="4338965" y="458116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Gas Cherenkov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23493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Fpp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22459" y="4419600"/>
            <a:ext cx="957021" cy="0"/>
          </a:xfrm>
          <a:prstGeom prst="straightConnector1">
            <a:avLst/>
          </a:prstGeom>
          <a:ln w="3175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18529" y="2671661"/>
            <a:ext cx="1143871" cy="1214539"/>
          </a:xfrm>
          <a:prstGeom prst="straightConnector1">
            <a:avLst/>
          </a:prstGeom>
          <a:ln w="3175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4600" y="230232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S0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98" y="1325880"/>
            <a:ext cx="6108352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04800"/>
            <a:ext cx="8305800" cy="88805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dirty="0" smtClean="0">
                <a:solidFill>
                  <a:srgbClr val="C00000"/>
                </a:solidFill>
                <a:effectLst/>
              </a:rPr>
              <a:t>New </a:t>
            </a:r>
            <a:r>
              <a:rPr lang="en-US" b="1" dirty="0">
                <a:solidFill>
                  <a:srgbClr val="C00000"/>
                </a:solidFill>
                <a:effectLst/>
              </a:rPr>
              <a:t>Narrow DVCS Support Stand </a:t>
            </a:r>
          </a:p>
          <a:p>
            <a:pPr algn="ctr"/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36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50" y="990600"/>
            <a:ext cx="7704499" cy="420624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36006" y="5447605"/>
            <a:ext cx="85079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Restrictions from scattering chamber design:</a:t>
            </a:r>
          </a:p>
          <a:p>
            <a:pPr marL="800100" lvl="1" indent="-342900"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LHRS: 12.5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 &lt; 48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&gt; 18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with calorimeter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baseline="30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RHRS: -33.7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 &lt; -78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&gt; 45</a:t>
            </a:r>
            <a:r>
              <a:rPr lang="en-US" sz="2000" b="1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with calorimeter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baseline="30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DVCS calorimeter: &lt; -20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7883"/>
            <a:ext cx="8305800" cy="98271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Angle Restrictions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52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49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7883"/>
            <a:ext cx="8305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b="1" dirty="0" smtClean="0">
                <a:solidFill>
                  <a:srgbClr val="C00000"/>
                </a:solidFill>
                <a:effectLst/>
              </a:rPr>
              <a:t>Target Configuration</a:t>
            </a:r>
            <a:endParaRPr lang="en-US" sz="4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6238874"/>
            <a:ext cx="9126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86300" y="3333750"/>
            <a:ext cx="6096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"/>
          <a:stretch/>
        </p:blipFill>
        <p:spPr bwMode="auto">
          <a:xfrm>
            <a:off x="5394960" y="1371600"/>
            <a:ext cx="374904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6267448"/>
            <a:ext cx="8077199" cy="55291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Solid targets/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Endcaps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measured with x-ray attenuation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2440"/>
            <a:ext cx="921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76300" y="956573"/>
            <a:ext cx="4623962" cy="3375660"/>
          </a:xfrm>
        </p:spPr>
        <p:txBody>
          <a:bodyPr>
            <a:noAutofit/>
          </a:bodyPr>
          <a:lstStyle/>
          <a:p>
            <a:pPr marL="82296" indent="0">
              <a:buClrTx/>
              <a:buSzPct val="100000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LH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15 cm Racetrack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Vertical flow design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Dedicated studies of density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Luminosity monitors in</a:t>
            </a:r>
          </a:p>
          <a:p>
            <a:pPr marL="82296" indent="0">
              <a:buClrTx/>
              <a:buSzPct val="10000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datastream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Not compatible with DVCS</a:t>
            </a:r>
          </a:p>
          <a:p>
            <a:pPr marL="82296" indent="0">
              <a:buClrTx/>
              <a:buSzPct val="100000"/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ClrTx/>
              <a:buSzPct val="100000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Solid Al Foils (Dummy)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2296" indent="0">
              <a:buClrTx/>
              <a:buSzPct val="100000"/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Endcap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subtraction</a:t>
            </a:r>
          </a:p>
          <a:p>
            <a:pPr marL="82296" indent="0">
              <a:buClrTx/>
              <a:buSzPct val="100000"/>
              <a:buNone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82296" indent="0">
              <a:buClrTx/>
              <a:buSzPct val="100000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Carbon Optics Targets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2296" indent="0">
              <a:buClrTx/>
              <a:buSzPct val="100000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1-2 cm spacing along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vertex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 extended target acceptance</a:t>
            </a:r>
          </a:p>
          <a:p>
            <a:pPr marL="82296" indent="0">
              <a:buClrTx/>
              <a:buSzPct val="10000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8287</TotalTime>
  <Words>1305</Words>
  <Application>Microsoft Office PowerPoint</Application>
  <PresentationFormat>On-screen Show (4:3)</PresentationFormat>
  <Paragraphs>250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E12-07-108: (GMp) Precision Measurement of the Proton Elastic Cross Section at High Q2                    </vt:lpstr>
      <vt:lpstr>Goals for GMp </vt:lpstr>
      <vt:lpstr>Control of Systematics</vt:lpstr>
      <vt:lpstr>Modifications to Instrumentation</vt:lpstr>
      <vt:lpstr>HRS Optics and Angle: Wire Target</vt:lpstr>
      <vt:lpstr>HRS Detector Stacks</vt:lpstr>
      <vt:lpstr>PowerPoint Presentation</vt:lpstr>
      <vt:lpstr>PowerPoint Presentation</vt:lpstr>
      <vt:lpstr>PowerPoint Presentation</vt:lpstr>
      <vt:lpstr>PowerPoint Presentation</vt:lpstr>
      <vt:lpstr>Expected Precision</vt:lpstr>
      <vt:lpstr>Systematic Uncertainties</vt:lpstr>
      <vt:lpstr>Tasks &amp; Responsibilities</vt:lpstr>
      <vt:lpstr>Graduate Students</vt:lpstr>
      <vt:lpstr>Commitments in Manpower</vt:lpstr>
      <vt:lpstr>Summary</vt:lpstr>
      <vt:lpstr>Backup</vt:lpstr>
      <vt:lpstr>Systematic Uncertainties</vt:lpstr>
      <vt:lpstr>Systematic Uncertainties</vt:lpstr>
      <vt:lpstr>FPP (front chambers)</vt:lpstr>
      <vt:lpstr>PowerPoint Presentation</vt:lpstr>
      <vt:lpstr>PowerPoint Presentation</vt:lpstr>
      <vt:lpstr>Introduction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A Technical Report</dc:title>
  <dc:creator>Vince</dc:creator>
  <cp:lastModifiedBy>Vince</cp:lastModifiedBy>
  <cp:revision>213</cp:revision>
  <dcterms:created xsi:type="dcterms:W3CDTF">2010-11-20T14:46:31Z</dcterms:created>
  <dcterms:modified xsi:type="dcterms:W3CDTF">2013-06-14T13:16:25Z</dcterms:modified>
</cp:coreProperties>
</file>