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8" r:id="rId3"/>
    <p:sldId id="260" r:id="rId4"/>
    <p:sldId id="261" r:id="rId5"/>
    <p:sldId id="258" r:id="rId6"/>
    <p:sldId id="262" r:id="rId7"/>
    <p:sldId id="269" r:id="rId8"/>
    <p:sldId id="270" r:id="rId9"/>
    <p:sldId id="25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7EB"/>
    <a:srgbClr val="121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0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61087-ADCB-4FA3-B769-547D34E12122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CBC5D-867A-4DA6-87B1-D91E2B6F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5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CBC5D-867A-4DA6-87B1-D91E2B6F6D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8C0E-3C0D-4047-9C4C-435A9354B3CD}" type="datetimeFigureOut">
              <a:rPr lang="en-US" smtClean="0"/>
              <a:pPr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74AB-040E-456C-A1B8-624C364D3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09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of Light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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Hypernuclei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Spectroscopy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Two Body Weak Decay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65048" y="5492846"/>
            <a:ext cx="7543800" cy="12606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Liguang Tang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Department of Physics, Hampton University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Jefferson National Laboratory (JLAB)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1" y="6519446"/>
            <a:ext cx="24950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JLab</a:t>
            </a: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PAC40,  June 18, 2013</a:t>
            </a:r>
            <a:endParaRPr lang="en-US" sz="1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2644" y="2437777"/>
            <a:ext cx="7356143" cy="298543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Fragmentation of </a:t>
            </a:r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Hypernuclei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and </a:t>
            </a:r>
          </a:p>
          <a:p>
            <a:pPr algn="ctr"/>
            <a:r>
              <a:rPr lang="en-US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Mesonic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Decay inside Nucleus</a:t>
            </a:r>
          </a:p>
          <a:p>
            <a:pPr algn="ctr"/>
            <a:endParaRPr lang="en-US" sz="1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	      Free:       p + </a:t>
            </a:r>
            <a:r>
              <a:rPr lang="en-US" sz="3200" b="1" i="1" baseline="3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sz="1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sz="3200" b="1" i="1" baseline="3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-</a:t>
            </a:r>
            <a:r>
              <a:rPr lang="en-US" sz="3200" b="1" i="1" baseline="4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endParaRPr lang="en-US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pPr algn="ctr">
              <a:spcAft>
                <a:spcPts val="1200"/>
              </a:spcAft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  2-B:   </a:t>
            </a:r>
            <a:r>
              <a:rPr lang="en-US" sz="3200" b="1" i="1" baseline="3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A</a:t>
            </a:r>
            <a:r>
              <a:rPr lang="en-US" sz="3200" b="1" i="1" baseline="-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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Z   </a:t>
            </a:r>
            <a:r>
              <a:rPr lang="en-US" sz="3200" b="1" i="1" baseline="3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A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(Z + 1) + </a:t>
            </a:r>
            <a:r>
              <a:rPr lang="en-US" sz="3200" b="1" i="1" baseline="3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sz="1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en-US" sz="3200" b="1" i="1" baseline="3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-</a:t>
            </a:r>
            <a:endParaRPr lang="en-US" sz="3200" b="1" i="1" baseline="40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pPr algn="ctr">
              <a:spcAft>
                <a:spcPts val="1200"/>
              </a:spcAft>
            </a:pPr>
            <a:endParaRPr lang="en-US" sz="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</p:txBody>
      </p:sp>
      <p:sp>
        <p:nvSpPr>
          <p:cNvPr id="2" name="Oval 1"/>
          <p:cNvSpPr/>
          <p:nvPr/>
        </p:nvSpPr>
        <p:spPr>
          <a:xfrm>
            <a:off x="6296298" y="4663441"/>
            <a:ext cx="666205" cy="48332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38680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21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previous PR12-10-001 is now proposed as a part of combined experiments that can run at same time to maximize physics outcome</a:t>
            </a:r>
            <a:endParaRPr lang="en-US" sz="2400" b="1" dirty="0">
              <a:solidFill>
                <a:srgbClr val="1212C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7154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2100" y="1277558"/>
            <a:ext cx="8496300" cy="42770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High intensity CW beam at JLAB and the characters of electro-production make possible for high precision </a:t>
            </a:r>
            <a:r>
              <a:rPr lang="en-US" sz="2600" dirty="0" err="1" smtClean="0"/>
              <a:t>hypernuclear</a:t>
            </a:r>
            <a:r>
              <a:rPr lang="en-US" sz="2600" dirty="0" smtClean="0"/>
              <a:t> programs, among which the decay </a:t>
            </a:r>
            <a:r>
              <a:rPr lang="en-US" sz="2600" dirty="0" err="1" smtClean="0"/>
              <a:t>pion</a:t>
            </a:r>
            <a:r>
              <a:rPr lang="en-US" sz="2600" dirty="0" smtClean="0"/>
              <a:t> program is unique.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The decay pion spectroscopy program is able to provide precise and fundamental information needed to understand the YN and Y-Nucleus interactions</a:t>
            </a:r>
            <a:r>
              <a:rPr lang="en-US" sz="2600" dirty="0" smtClean="0"/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/>
              <a:t>We are convinced from the MAMI-C test runs that the technique works.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296214" y="5990515"/>
            <a:ext cx="607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HRS – HKS:  (e, </a:t>
            </a:r>
            <a:r>
              <a:rPr lang="en-US" b="1" dirty="0" err="1" smtClean="0">
                <a:solidFill>
                  <a:srgbClr val="FF0000"/>
                </a:solidFill>
              </a:rPr>
              <a:t>e’K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) experiments for mass spectroscopy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4066" y="6297278"/>
            <a:ext cx="681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HKS – </a:t>
            </a:r>
            <a:r>
              <a:rPr lang="en-US" b="1" dirty="0" err="1" smtClean="0">
                <a:solidFill>
                  <a:srgbClr val="FF0000"/>
                </a:solidFill>
              </a:rPr>
              <a:t>Enge</a:t>
            </a:r>
            <a:r>
              <a:rPr lang="en-US" b="1" dirty="0" smtClean="0">
                <a:solidFill>
                  <a:srgbClr val="FF0000"/>
                </a:solidFill>
              </a:rPr>
              <a:t> or HKS – HES:  New decay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</a:t>
            </a:r>
            <a:r>
              <a:rPr lang="en-US" b="1" baseline="30000" dirty="0" smtClean="0">
                <a:solidFill>
                  <a:srgbClr val="FF0000"/>
                </a:solidFill>
                <a:sym typeface="Symbol"/>
              </a:rPr>
              <a:t>-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spectroscopy experiment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925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Project: Super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Hypernuclear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Physics Experiment at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JLab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229" y="1753736"/>
            <a:ext cx="3257987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Unified collaboration from the previous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and C collaborations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878286" y="3252652"/>
            <a:ext cx="0" cy="22337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528125" y="1557403"/>
            <a:ext cx="6321983" cy="4779001"/>
            <a:chOff x="2528125" y="1557403"/>
            <a:chExt cx="6321983" cy="4779001"/>
          </a:xfrm>
        </p:grpSpPr>
        <p:grpSp>
          <p:nvGrpSpPr>
            <p:cNvPr id="4" name="Group 3"/>
            <p:cNvGrpSpPr/>
            <p:nvPr/>
          </p:nvGrpSpPr>
          <p:grpSpPr>
            <a:xfrm>
              <a:off x="2528125" y="1557403"/>
              <a:ext cx="6321983" cy="4779001"/>
              <a:chOff x="2253805" y="1557403"/>
              <a:chExt cx="6321983" cy="477900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253805" y="1557403"/>
                <a:ext cx="6321983" cy="4779001"/>
                <a:chOff x="1352283" y="1312705"/>
                <a:chExt cx="6321983" cy="4779001"/>
              </a:xfrm>
            </p:grpSpPr>
            <p:pic>
              <p:nvPicPr>
                <p:cNvPr id="7" name="Picture 6"/>
                <p:cNvPicPr/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2283" y="1312705"/>
                  <a:ext cx="6321983" cy="4779001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8" name="TextBox 7"/>
                <p:cNvSpPr txBox="1"/>
                <p:nvPr/>
              </p:nvSpPr>
              <p:spPr>
                <a:xfrm>
                  <a:off x="3953812" y="1519707"/>
                  <a:ext cx="1017431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err="1" smtClean="0"/>
                    <a:t>Enge</a:t>
                  </a:r>
                  <a:r>
                    <a:rPr lang="en-US" b="1" dirty="0" smtClean="0"/>
                    <a:t> (</a:t>
                  </a:r>
                  <a:r>
                    <a:rPr lang="en-US" b="1" dirty="0" smtClean="0">
                      <a:sym typeface="Symbol"/>
                    </a:rPr>
                    <a:t>)</a:t>
                  </a:r>
                  <a:endParaRPr lang="en-US" b="1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794716" y="3938789"/>
                  <a:ext cx="873616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HES (</a:t>
                  </a:r>
                  <a:r>
                    <a:rPr lang="en-US" b="1" dirty="0" smtClean="0">
                      <a:sym typeface="Symbol"/>
                    </a:rPr>
                    <a:t>)</a:t>
                  </a:r>
                  <a:endParaRPr lang="en-US" b="1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853448" y="3925910"/>
                  <a:ext cx="985233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HKS (K)</a:t>
                  </a:r>
                  <a:endParaRPr lang="en-US" b="1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6478073" y="1852410"/>
                  <a:ext cx="950891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HRS (e’)</a:t>
                  </a:r>
                  <a:endParaRPr lang="en-US" b="1" dirty="0"/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6259132" y="1738648"/>
                  <a:ext cx="1056068" cy="270456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6411532" y="2588655"/>
                  <a:ext cx="1109730" cy="242552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H="1" flipV="1">
                  <a:off x="6400800" y="2756079"/>
                  <a:ext cx="25759" cy="7727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 flipV="1">
                  <a:off x="6310648" y="2756079"/>
                  <a:ext cx="90152" cy="1287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" name="Straight Arrow Connector 5"/>
              <p:cNvCxnSpPr/>
              <p:nvPr/>
            </p:nvCxnSpPr>
            <p:spPr>
              <a:xfrm flipH="1" flipV="1">
                <a:off x="4559123" y="2060620"/>
                <a:ext cx="321970" cy="21894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5230908" y="1970099"/>
              <a:ext cx="2032041" cy="2402232"/>
              <a:chOff x="4930462" y="1996225"/>
              <a:chExt cx="2032041" cy="240223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987757" y="1996225"/>
                <a:ext cx="97474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Septum</a:t>
                </a:r>
                <a:endParaRPr lang="en-US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930462" y="4029125"/>
                <a:ext cx="98701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Septum</a:t>
                </a:r>
                <a:endParaRPr lang="en-US" b="1" dirty="0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H="1">
                <a:off x="5924282" y="2369713"/>
                <a:ext cx="206062" cy="56667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190186" y="3528811"/>
                <a:ext cx="218941" cy="50227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117566" y="3447553"/>
            <a:ext cx="3265714" cy="23083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Combine the features of previous Hall A and C experiments, create an optimized future program w/ the CEBAF CW beam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38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968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Decay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Spectroscopy to Study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-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H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ypernuclei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" name="Group 77"/>
          <p:cNvGrpSpPr>
            <a:grpSpLocks/>
          </p:cNvGrpSpPr>
          <p:nvPr/>
        </p:nvGrpSpPr>
        <p:grpSpPr bwMode="auto">
          <a:xfrm>
            <a:off x="1687513" y="5045194"/>
            <a:ext cx="5670550" cy="1812806"/>
            <a:chOff x="1687473" y="4670442"/>
            <a:chExt cx="5670597" cy="1812340"/>
          </a:xfrm>
        </p:grpSpPr>
        <p:sp>
          <p:nvSpPr>
            <p:cNvPr id="34" name="Oval 33"/>
            <p:cNvSpPr/>
            <p:nvPr/>
          </p:nvSpPr>
          <p:spPr>
            <a:xfrm>
              <a:off x="1687473" y="4962546"/>
              <a:ext cx="1387494" cy="131446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>
                  <a:lumMod val="75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 rot="7956826">
              <a:off x="2771009" y="4715628"/>
              <a:ext cx="441212" cy="36036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TextBox 57"/>
            <p:cNvSpPr txBox="1">
              <a:spLocks noChangeArrowheads="1"/>
            </p:cNvSpPr>
            <p:nvPr/>
          </p:nvSpPr>
          <p:spPr bwMode="auto">
            <a:xfrm>
              <a:off x="2051893" y="5364189"/>
              <a:ext cx="6776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i="1" baseline="50000" dirty="0" smtClean="0"/>
                <a:t>12</a:t>
              </a:r>
              <a:r>
                <a:rPr lang="en-US" sz="2800" i="1" dirty="0" smtClean="0"/>
                <a:t>C</a:t>
              </a:r>
              <a:endParaRPr lang="en-US" sz="2800" i="1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060805" y="4670442"/>
              <a:ext cx="839795" cy="766566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61"/>
            <p:cNvSpPr txBox="1">
              <a:spLocks noChangeArrowheads="1"/>
            </p:cNvSpPr>
            <p:nvPr/>
          </p:nvSpPr>
          <p:spPr bwMode="auto">
            <a:xfrm>
              <a:off x="4681539" y="5254650"/>
              <a:ext cx="9128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C000"/>
                  </a:solidFill>
                  <a:sym typeface="Symbol" pitchFamily="18" charset="2"/>
                </a:rPr>
                <a:t></a:t>
              </a:r>
              <a:r>
                <a:rPr lang="en-US" sz="1200" b="1" i="1">
                  <a:solidFill>
                    <a:srgbClr val="FFC000"/>
                  </a:solidFill>
                  <a:sym typeface="Symbol" pitchFamily="18" charset="2"/>
                </a:rPr>
                <a:t>  </a:t>
              </a:r>
              <a:r>
                <a:rPr lang="en-US" sz="4000" b="1" i="1" baseline="30000">
                  <a:solidFill>
                    <a:srgbClr val="FFC000"/>
                  </a:solidFill>
                </a:rPr>
                <a:t>-</a:t>
              </a:r>
            </a:p>
          </p:txBody>
        </p:sp>
        <p:sp>
          <p:nvSpPr>
            <p:cNvPr id="39" name="TextBox 72"/>
            <p:cNvSpPr txBox="1">
              <a:spLocks noChangeArrowheads="1"/>
            </p:cNvSpPr>
            <p:nvPr/>
          </p:nvSpPr>
          <p:spPr bwMode="auto">
            <a:xfrm>
              <a:off x="2741559" y="6021236"/>
              <a:ext cx="4616511" cy="46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i="1" dirty="0" smtClean="0"/>
                <a:t>Weak </a:t>
              </a:r>
              <a:r>
                <a:rPr lang="en-US" sz="2400" b="1" i="1" dirty="0" err="1" smtClean="0"/>
                <a:t>mesonic</a:t>
              </a:r>
              <a:r>
                <a:rPr lang="en-US" sz="2400" b="1" i="1" dirty="0" smtClean="0"/>
                <a:t> </a:t>
              </a:r>
              <a:r>
                <a:rPr lang="en-US" sz="2400" b="1" i="1" dirty="0"/>
                <a:t>two body decay</a:t>
              </a:r>
            </a:p>
          </p:txBody>
        </p:sp>
      </p:grpSp>
      <p:grpSp>
        <p:nvGrpSpPr>
          <p:cNvPr id="40" name="Group 83"/>
          <p:cNvGrpSpPr>
            <a:grpSpLocks/>
          </p:cNvGrpSpPr>
          <p:nvPr/>
        </p:nvGrpSpPr>
        <p:grpSpPr bwMode="auto">
          <a:xfrm>
            <a:off x="4562783" y="2197100"/>
            <a:ext cx="4314517" cy="4125913"/>
            <a:chOff x="4535487" y="1822428"/>
            <a:chExt cx="4314576" cy="4125969"/>
          </a:xfrm>
        </p:grpSpPr>
        <p:grpSp>
          <p:nvGrpSpPr>
            <p:cNvPr id="41" name="Group 82"/>
            <p:cNvGrpSpPr>
              <a:grpSpLocks/>
            </p:cNvGrpSpPr>
            <p:nvPr/>
          </p:nvGrpSpPr>
          <p:grpSpPr bwMode="auto">
            <a:xfrm>
              <a:off x="4830457" y="1822428"/>
              <a:ext cx="4019606" cy="2848014"/>
              <a:chOff x="4830457" y="2004993"/>
              <a:chExt cx="4019606" cy="2848014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5776930" y="4487877"/>
                <a:ext cx="109539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65"/>
              <p:cNvSpPr txBox="1">
                <a:spLocks noChangeArrowheads="1"/>
              </p:cNvSpPr>
              <p:nvPr/>
            </p:nvSpPr>
            <p:spPr bwMode="auto">
              <a:xfrm>
                <a:off x="5338773" y="4268799"/>
                <a:ext cx="62072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1</a:t>
                </a:r>
                <a:r>
                  <a:rPr lang="en-US" sz="2400" baseline="40000"/>
                  <a:t>-</a:t>
                </a:r>
              </a:p>
            </p:txBody>
          </p:sp>
          <p:sp>
            <p:nvSpPr>
              <p:cNvPr id="46" name="TextBox 66"/>
              <p:cNvSpPr txBox="1">
                <a:spLocks noChangeArrowheads="1"/>
              </p:cNvSpPr>
              <p:nvPr/>
            </p:nvSpPr>
            <p:spPr bwMode="auto">
              <a:xfrm>
                <a:off x="7054884" y="4305312"/>
                <a:ext cx="73026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/>
                  <a:t>0.0</a:t>
                </a: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5776930" y="4159261"/>
                <a:ext cx="1095390" cy="1587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68"/>
              <p:cNvSpPr txBox="1">
                <a:spLocks noChangeArrowheads="1"/>
              </p:cNvSpPr>
              <p:nvPr/>
            </p:nvSpPr>
            <p:spPr bwMode="auto">
              <a:xfrm>
                <a:off x="5338773" y="3903669"/>
                <a:ext cx="62072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US" sz="2400" baseline="40000">
                    <a:solidFill>
                      <a:schemeClr val="accent6">
                        <a:lumMod val="75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49" name="TextBox 69"/>
              <p:cNvSpPr txBox="1">
                <a:spLocks noChangeArrowheads="1"/>
              </p:cNvSpPr>
              <p:nvPr/>
            </p:nvSpPr>
            <p:spPr bwMode="auto">
              <a:xfrm>
                <a:off x="6908832" y="3903669"/>
                <a:ext cx="171611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~150 </a:t>
                </a:r>
                <a:r>
                  <a:rPr lang="en-US" sz="2400" dirty="0" err="1">
                    <a:solidFill>
                      <a:schemeClr val="accent6">
                        <a:lumMod val="75000"/>
                      </a:schemeClr>
                    </a:solidFill>
                  </a:rPr>
                  <a:t>keV</a:t>
                </a:r>
                <a:endParaRPr lang="en-US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50" name="TextBox 73"/>
              <p:cNvSpPr txBox="1">
                <a:spLocks noChangeArrowheads="1"/>
              </p:cNvSpPr>
              <p:nvPr/>
            </p:nvSpPr>
            <p:spPr bwMode="auto">
              <a:xfrm>
                <a:off x="5192721" y="2151045"/>
                <a:ext cx="3359196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 dirty="0"/>
                  <a:t>Ground state doublet of </a:t>
                </a:r>
                <a:r>
                  <a:rPr lang="en-US" sz="2800" i="1" dirty="0" smtClean="0"/>
                  <a:t> </a:t>
                </a:r>
                <a:r>
                  <a:rPr lang="en-US" sz="2800" i="1" baseline="50000" dirty="0" smtClean="0"/>
                  <a:t>12</a:t>
                </a:r>
                <a:r>
                  <a:rPr lang="en-US" sz="2800" i="1" baseline="-30000" dirty="0">
                    <a:sym typeface="Symbol" pitchFamily="18" charset="2"/>
                  </a:rPr>
                  <a:t></a:t>
                </a:r>
                <a:r>
                  <a:rPr lang="en-US" sz="3200" i="1" dirty="0">
                    <a:sym typeface="Symbol" pitchFamily="18" charset="2"/>
                  </a:rPr>
                  <a:t>B</a:t>
                </a:r>
                <a:endParaRPr lang="en-US" sz="2800" i="1" dirty="0"/>
              </a:p>
              <a:p>
                <a:pPr algn="ctr"/>
                <a:r>
                  <a:rPr lang="en-US" sz="2800" i="1" dirty="0"/>
                  <a:t>B</a:t>
                </a:r>
                <a:r>
                  <a:rPr lang="en-US" sz="2800" i="1" baseline="-30000" dirty="0">
                    <a:sym typeface="Symbol" pitchFamily="18" charset="2"/>
                  </a:rPr>
                  <a:t></a:t>
                </a:r>
                <a:r>
                  <a:rPr lang="en-US" sz="2800" i="1" dirty="0">
                    <a:sym typeface="Symbol" pitchFamily="18" charset="2"/>
                  </a:rPr>
                  <a:t> and </a:t>
                </a:r>
                <a:r>
                  <a:rPr lang="en-US" sz="3600" i="1" dirty="0">
                    <a:sym typeface="Symbol" pitchFamily="18" charset="2"/>
                  </a:rPr>
                  <a:t></a:t>
                </a:r>
                <a:endParaRPr lang="en-US" sz="3600" i="1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830457" y="2004993"/>
                <a:ext cx="4019606" cy="2848014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2" name="Oval 41"/>
            <p:cNvSpPr/>
            <p:nvPr/>
          </p:nvSpPr>
          <p:spPr>
            <a:xfrm>
              <a:off x="4535487" y="5437215"/>
              <a:ext cx="949338" cy="511182"/>
            </a:xfrm>
            <a:prstGeom prst="ellipse">
              <a:avLst/>
            </a:prstGeom>
            <a:no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5229234" y="4706955"/>
              <a:ext cx="1022364" cy="73026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077145" y="890519"/>
            <a:ext cx="268605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Production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0" y="984038"/>
            <a:ext cx="3916908" cy="3460413"/>
            <a:chOff x="0" y="984038"/>
            <a:chExt cx="3916908" cy="3460413"/>
          </a:xfrm>
        </p:grpSpPr>
        <p:sp>
          <p:nvSpPr>
            <p:cNvPr id="20" name="Oval 19"/>
            <p:cNvSpPr/>
            <p:nvPr/>
          </p:nvSpPr>
          <p:spPr bwMode="auto">
            <a:xfrm>
              <a:off x="1536676" y="2230250"/>
              <a:ext cx="1387475" cy="131445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1624772" y="2450390"/>
              <a:ext cx="401638" cy="401638"/>
            </a:xfrm>
            <a:prstGeom prst="ellipse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  <a:effectLst>
              <a:innerShdw blurRad="114300">
                <a:prstClr val="black"/>
              </a:inn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TextBox 46"/>
            <p:cNvSpPr txBox="1">
              <a:spLocks noChangeArrowheads="1"/>
            </p:cNvSpPr>
            <p:nvPr/>
          </p:nvSpPr>
          <p:spPr bwMode="auto">
            <a:xfrm>
              <a:off x="1661284" y="2377365"/>
              <a:ext cx="474663" cy="46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63500"/>
            </a:effectLst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</a:rPr>
                <a:t>p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flipV="1">
              <a:off x="350198" y="1351128"/>
              <a:ext cx="1437659" cy="1131343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/>
            <p:cNvGrpSpPr/>
            <p:nvPr/>
          </p:nvGrpSpPr>
          <p:grpSpPr>
            <a:xfrm>
              <a:off x="1056361" y="2011111"/>
              <a:ext cx="772439" cy="377248"/>
              <a:chOff x="974474" y="2079350"/>
              <a:chExt cx="786087" cy="390896"/>
            </a:xfrm>
          </p:grpSpPr>
          <p:grpSp>
            <p:nvGrpSpPr>
              <p:cNvPr id="12" name="Group 28"/>
              <p:cNvGrpSpPr>
                <a:grpSpLocks/>
              </p:cNvGrpSpPr>
              <p:nvPr/>
            </p:nvGrpSpPr>
            <p:grpSpPr bwMode="auto">
              <a:xfrm rot="2674573">
                <a:off x="974474" y="2079350"/>
                <a:ext cx="458605" cy="70238"/>
                <a:chOff x="3849161" y="1456997"/>
                <a:chExt cx="3507742" cy="809618"/>
              </a:xfrm>
            </p:grpSpPr>
            <p:sp>
              <p:nvSpPr>
                <p:cNvPr id="17" name="Freeform 16"/>
                <p:cNvSpPr/>
                <p:nvPr/>
              </p:nvSpPr>
              <p:spPr>
                <a:xfrm>
                  <a:off x="3849161" y="1464810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5015249" y="1457374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6177567" y="1456997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29"/>
              <p:cNvGrpSpPr>
                <a:grpSpLocks/>
              </p:cNvGrpSpPr>
              <p:nvPr/>
            </p:nvGrpSpPr>
            <p:grpSpPr bwMode="auto">
              <a:xfrm rot="2674573">
                <a:off x="1301956" y="2400008"/>
                <a:ext cx="458605" cy="70238"/>
                <a:chOff x="3849170" y="1456986"/>
                <a:chExt cx="3507742" cy="809618"/>
              </a:xfrm>
            </p:grpSpPr>
            <p:sp>
              <p:nvSpPr>
                <p:cNvPr id="14" name="Freeform 13"/>
                <p:cNvSpPr/>
                <p:nvPr/>
              </p:nvSpPr>
              <p:spPr>
                <a:xfrm>
                  <a:off x="3849170" y="1464799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5015258" y="1457363"/>
                  <a:ext cx="1179343" cy="796972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6177576" y="1456986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9" name="TextBox 44"/>
            <p:cNvSpPr txBox="1">
              <a:spLocks noChangeArrowheads="1"/>
            </p:cNvSpPr>
            <p:nvPr/>
          </p:nvSpPr>
          <p:spPr bwMode="auto">
            <a:xfrm>
              <a:off x="1756820" y="984038"/>
              <a:ext cx="481414" cy="46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e</a:t>
              </a:r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</a:rPr>
                <a:t>’ </a:t>
              </a:r>
              <a:endParaRPr 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" name="TextBox 45"/>
            <p:cNvSpPr txBox="1">
              <a:spLocks noChangeArrowheads="1"/>
            </p:cNvSpPr>
            <p:nvPr/>
          </p:nvSpPr>
          <p:spPr bwMode="auto">
            <a:xfrm>
              <a:off x="177420" y="1998593"/>
              <a:ext cx="474663" cy="46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11" name="TextBox 48"/>
            <p:cNvSpPr txBox="1">
              <a:spLocks noChangeArrowheads="1"/>
            </p:cNvSpPr>
            <p:nvPr/>
          </p:nvSpPr>
          <p:spPr bwMode="auto">
            <a:xfrm>
              <a:off x="1961179" y="1810533"/>
              <a:ext cx="713782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i="1" baseline="50000" dirty="0"/>
                <a:t>12</a:t>
              </a:r>
              <a:r>
                <a:rPr lang="en-US" sz="2800" i="1" dirty="0"/>
                <a:t>C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3257385" y="1585250"/>
              <a:ext cx="659523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K</a:t>
              </a:r>
              <a:r>
                <a:rPr lang="en-US" sz="1000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sz="3200" b="1" i="1" baseline="36000" dirty="0" smtClean="0">
                  <a:solidFill>
                    <a:srgbClr val="FF0000"/>
                  </a:solidFill>
                </a:rPr>
                <a:t>+</a:t>
              </a:r>
              <a:endParaRPr lang="en-US" sz="3200" b="1" i="1" baseline="360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 flipV="1">
              <a:off x="1944523" y="2183641"/>
              <a:ext cx="1576599" cy="3856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0" y="1079666"/>
              <a:ext cx="15287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libri" pitchFamily="34" charset="0"/>
                </a:rPr>
                <a:t>Example:</a:t>
              </a:r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804340" y="3107233"/>
              <a:ext cx="401527" cy="401638"/>
            </a:xfrm>
            <a:prstGeom prst="ellipse">
              <a:avLst/>
            </a:prstGeom>
            <a:solidFill>
              <a:srgbClr val="CCCC00"/>
            </a:solidFill>
            <a:ln>
              <a:solidFill>
                <a:srgbClr val="CCCC00"/>
              </a:solidFill>
            </a:ln>
            <a:effectLst>
              <a:innerShdw blurRad="114300">
                <a:prstClr val="black"/>
              </a:innerShdw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TextBox 50"/>
            <p:cNvSpPr txBox="1">
              <a:spLocks noChangeArrowheads="1"/>
            </p:cNvSpPr>
            <p:nvPr/>
          </p:nvSpPr>
          <p:spPr bwMode="auto">
            <a:xfrm>
              <a:off x="1804342" y="3084371"/>
              <a:ext cx="474531" cy="46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63500"/>
            </a:effectLst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bg2"/>
                  </a:solidFill>
                  <a:sym typeface="Symbol" pitchFamily="18" charset="2"/>
                </a:rPr>
                <a:t></a:t>
              </a:r>
              <a:endParaRPr lang="en-US" sz="2400" dirty="0">
                <a:solidFill>
                  <a:schemeClr val="bg2"/>
                </a:solidFill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6200000" flipH="1">
              <a:off x="1685498" y="2913797"/>
              <a:ext cx="368492" cy="1091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5400000" flipH="1" flipV="1">
              <a:off x="2006221" y="2961564"/>
              <a:ext cx="313898" cy="15012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0" y="3521121"/>
              <a:ext cx="23337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err="1" smtClean="0"/>
                <a:t>Hypernuclear</a:t>
              </a:r>
              <a:r>
                <a:rPr lang="en-US" b="1" u="sng" dirty="0" smtClean="0"/>
                <a:t> States:</a:t>
              </a:r>
            </a:p>
            <a:p>
              <a:r>
                <a:rPr lang="en-US" dirty="0" smtClean="0">
                  <a:sym typeface="Symbol"/>
                </a:rPr>
                <a:t></a:t>
              </a:r>
              <a:r>
                <a:rPr lang="en-US" i="1" baseline="-25000" dirty="0" smtClean="0">
                  <a:sym typeface="Symbol"/>
                </a:rPr>
                <a:t>s</a:t>
              </a:r>
              <a:r>
                <a:rPr lang="en-US" dirty="0" smtClean="0">
                  <a:sym typeface="Symbol"/>
                </a:rPr>
                <a:t> (or </a:t>
              </a:r>
              <a:r>
                <a:rPr lang="en-US" i="1" baseline="-25000" dirty="0" smtClean="0">
                  <a:sym typeface="Symbol"/>
                </a:rPr>
                <a:t>p</a:t>
              </a:r>
              <a:r>
                <a:rPr lang="en-US" dirty="0" smtClean="0">
                  <a:sym typeface="Symbol"/>
                </a:rPr>
                <a:t>) coupled to low lying core nucleus</a:t>
              </a:r>
              <a:endParaRPr lang="en-US" dirty="0" smtClean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607082" y="2770495"/>
            <a:ext cx="2060453" cy="2297800"/>
            <a:chOff x="2607082" y="2770495"/>
            <a:chExt cx="2060453" cy="2297800"/>
          </a:xfrm>
        </p:grpSpPr>
        <p:grpSp>
          <p:nvGrpSpPr>
            <p:cNvPr id="74" name="Group 73"/>
            <p:cNvGrpSpPr/>
            <p:nvPr/>
          </p:nvGrpSpPr>
          <p:grpSpPr>
            <a:xfrm>
              <a:off x="2607082" y="3315694"/>
              <a:ext cx="2060453" cy="1752601"/>
              <a:chOff x="2607082" y="3315694"/>
              <a:chExt cx="2060453" cy="1752601"/>
            </a:xfrm>
          </p:grpSpPr>
          <p:sp>
            <p:nvSpPr>
              <p:cNvPr id="27" name="Right Arrow 26"/>
              <p:cNvSpPr/>
              <p:nvPr/>
            </p:nvSpPr>
            <p:spPr bwMode="auto">
              <a:xfrm rot="2656661">
                <a:off x="2607082" y="3546901"/>
                <a:ext cx="639287" cy="26524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2961149" y="3753844"/>
                <a:ext cx="1387092" cy="1314451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75000"/>
                  </a:schemeClr>
                </a:solidFill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3439797" y="4146622"/>
                <a:ext cx="474531" cy="461659"/>
                <a:chOff x="3467092" y="5361272"/>
                <a:chExt cx="474531" cy="461659"/>
              </a:xfrm>
            </p:grpSpPr>
            <p:sp>
              <p:nvSpPr>
                <p:cNvPr id="31" name="Oval 30"/>
                <p:cNvSpPr/>
                <p:nvPr/>
              </p:nvSpPr>
              <p:spPr bwMode="auto">
                <a:xfrm>
                  <a:off x="3467092" y="5397784"/>
                  <a:ext cx="401527" cy="401638"/>
                </a:xfrm>
                <a:prstGeom prst="ellipse">
                  <a:avLst/>
                </a:prstGeom>
                <a:solidFill>
                  <a:srgbClr val="CCCC00"/>
                </a:solidFill>
                <a:ln>
                  <a:solidFill>
                    <a:srgbClr val="CCCC00"/>
                  </a:solidFill>
                </a:ln>
                <a:effectLst>
                  <a:innerShdw blurRad="114300">
                    <a:prstClr val="black"/>
                  </a:innerShdw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2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3467092" y="5361272"/>
                  <a:ext cx="474531" cy="4616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400" dirty="0">
                      <a:solidFill>
                        <a:schemeClr val="bg2"/>
                      </a:solidFill>
                      <a:sym typeface="Symbol" pitchFamily="18" charset="2"/>
                    </a:rPr>
                    <a:t></a:t>
                  </a:r>
                  <a:endParaRPr lang="en-US" sz="2400" dirty="0">
                    <a:solidFill>
                      <a:schemeClr val="bg2"/>
                    </a:solidFill>
                  </a:endParaRPr>
                </a:p>
              </p:txBody>
            </p:sp>
          </p:grpSp>
          <p:sp>
            <p:nvSpPr>
              <p:cNvPr id="29" name="TextBox 62"/>
              <p:cNvSpPr txBox="1">
                <a:spLocks noChangeArrowheads="1"/>
              </p:cNvSpPr>
              <p:nvPr/>
            </p:nvSpPr>
            <p:spPr bwMode="auto">
              <a:xfrm>
                <a:off x="3608335" y="3315694"/>
                <a:ext cx="10592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i="1" baseline="50000" dirty="0"/>
                  <a:t>12</a:t>
                </a:r>
                <a:r>
                  <a:rPr lang="en-US" sz="2000" i="1" baseline="-30000" dirty="0">
                    <a:sym typeface="Symbol" pitchFamily="18" charset="2"/>
                  </a:rPr>
                  <a:t></a:t>
                </a:r>
                <a:r>
                  <a:rPr lang="en-US" sz="2800" i="1" dirty="0" smtClean="0">
                    <a:sym typeface="Symbol" pitchFamily="18" charset="2"/>
                  </a:rPr>
                  <a:t>B</a:t>
                </a:r>
                <a:r>
                  <a:rPr lang="en-US" sz="2800" i="1" baseline="-25000" dirty="0" smtClean="0">
                    <a:sym typeface="Symbol" pitchFamily="18" charset="2"/>
                  </a:rPr>
                  <a:t>g.s.</a:t>
                </a:r>
                <a:endParaRPr lang="en-US" sz="2800" i="1" baseline="-25000" dirty="0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2743200" y="3207224"/>
              <a:ext cx="709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E.M.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 rot="18013126">
              <a:off x="2897330" y="2887233"/>
              <a:ext cx="440390" cy="396550"/>
              <a:chOff x="317902" y="4729680"/>
              <a:chExt cx="440390" cy="396550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317902" y="4729680"/>
                <a:ext cx="247047" cy="175910"/>
                <a:chOff x="317902" y="4729680"/>
                <a:chExt cx="247047" cy="175910"/>
              </a:xfrm>
            </p:grpSpPr>
            <p:sp>
              <p:nvSpPr>
                <p:cNvPr id="76" name="Freeform 75"/>
                <p:cNvSpPr/>
                <p:nvPr/>
              </p:nvSpPr>
              <p:spPr bwMode="auto">
                <a:xfrm rot="2674573">
                  <a:off x="317902" y="4729680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Freeform 76"/>
                <p:cNvSpPr/>
                <p:nvPr/>
              </p:nvSpPr>
              <p:spPr bwMode="auto">
                <a:xfrm rot="2674573">
                  <a:off x="413438" y="4838863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11245" y="4950320"/>
                <a:ext cx="247047" cy="175910"/>
                <a:chOff x="317902" y="4729680"/>
                <a:chExt cx="247047" cy="175910"/>
              </a:xfrm>
            </p:grpSpPr>
            <p:sp>
              <p:nvSpPr>
                <p:cNvPr id="81" name="Freeform 80"/>
                <p:cNvSpPr/>
                <p:nvPr/>
              </p:nvSpPr>
              <p:spPr bwMode="auto">
                <a:xfrm rot="2674573">
                  <a:off x="317902" y="4729680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 bwMode="auto">
                <a:xfrm rot="2674573">
                  <a:off x="413438" y="4838863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TextBox 83"/>
            <p:cNvSpPr txBox="1"/>
            <p:nvPr/>
          </p:nvSpPr>
          <p:spPr>
            <a:xfrm>
              <a:off x="3411941" y="2770495"/>
              <a:ext cx="382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ym typeface="Symbol"/>
                </a:rPr>
                <a:t></a:t>
              </a:r>
              <a:endParaRPr lang="en-US" sz="2000" b="1" dirty="0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971267" y="2049437"/>
            <a:ext cx="543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*</a:t>
            </a:r>
            <a:endParaRPr lang="en-US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86854" y="3029803"/>
            <a:ext cx="73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baseline="50000" dirty="0" smtClean="0"/>
              <a:t>12</a:t>
            </a:r>
            <a:r>
              <a:rPr lang="en-US" sz="2000" i="1" baseline="-30000" dirty="0" smtClean="0">
                <a:sym typeface="Symbol" pitchFamily="18" charset="2"/>
              </a:rPr>
              <a:t></a:t>
            </a:r>
            <a:r>
              <a:rPr lang="en-US" sz="2800" i="1" dirty="0" smtClean="0">
                <a:sym typeface="Symbol" pitchFamily="18" charset="2"/>
              </a:rPr>
              <a:t>B</a:t>
            </a:r>
            <a:endParaRPr lang="en-US" sz="2800" i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797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Decay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Spectroscopy for Light and Exotic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-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H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ypernuclei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2734" y="645924"/>
            <a:ext cx="4429125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Fragmentation Process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0" y="1436854"/>
            <a:ext cx="4623937" cy="4366814"/>
            <a:chOff x="0" y="1436854"/>
            <a:chExt cx="4623937" cy="4366814"/>
          </a:xfrm>
        </p:grpSpPr>
        <p:sp>
          <p:nvSpPr>
            <p:cNvPr id="7" name="Oval 6"/>
            <p:cNvSpPr/>
            <p:nvPr/>
          </p:nvSpPr>
          <p:spPr bwMode="auto">
            <a:xfrm>
              <a:off x="1296537" y="2718795"/>
              <a:ext cx="1504785" cy="15120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>
                  <a:lumMod val="75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861213" y="3061412"/>
              <a:ext cx="424504" cy="488309"/>
              <a:chOff x="3171398" y="3266128"/>
              <a:chExt cx="424504" cy="488309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3171398" y="3352800"/>
                <a:ext cx="401638" cy="401637"/>
              </a:xfrm>
              <a:prstGeom prst="ellipse">
                <a:avLst/>
              </a:prstGeom>
              <a:solidFill>
                <a:srgbClr val="FF99FF"/>
              </a:solidFill>
              <a:ln>
                <a:solidFill>
                  <a:srgbClr val="FF99FF"/>
                </a:solidFill>
              </a:ln>
              <a:effectLst>
                <a:innerShdw blurRad="114300">
                  <a:prstClr val="black"/>
                </a:inn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TextBox 21"/>
              <p:cNvSpPr txBox="1">
                <a:spLocks noChangeArrowheads="1"/>
              </p:cNvSpPr>
              <p:nvPr/>
            </p:nvSpPr>
            <p:spPr bwMode="auto">
              <a:xfrm>
                <a:off x="3194264" y="3266128"/>
                <a:ext cx="401638" cy="461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</a:rPr>
                  <a:t>p</a:t>
                </a:r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 bwMode="auto">
            <a:xfrm flipV="1">
              <a:off x="286603" y="1897442"/>
              <a:ext cx="1579397" cy="968587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919884" y="2593076"/>
              <a:ext cx="1127280" cy="614148"/>
              <a:chOff x="1206440" y="2250598"/>
              <a:chExt cx="898695" cy="466731"/>
            </a:xfrm>
          </p:grpSpPr>
          <p:grpSp>
            <p:nvGrpSpPr>
              <p:cNvPr id="15" name="Group 28"/>
              <p:cNvGrpSpPr>
                <a:grpSpLocks/>
              </p:cNvGrpSpPr>
              <p:nvPr/>
            </p:nvGrpSpPr>
            <p:grpSpPr bwMode="auto">
              <a:xfrm rot="2674573">
                <a:off x="1206440" y="2250598"/>
                <a:ext cx="533564" cy="101601"/>
                <a:chOff x="3849163" y="1457003"/>
                <a:chExt cx="3507745" cy="809618"/>
              </a:xfrm>
            </p:grpSpPr>
            <p:sp>
              <p:nvSpPr>
                <p:cNvPr id="20" name="Freeform 19"/>
                <p:cNvSpPr/>
                <p:nvPr/>
              </p:nvSpPr>
              <p:spPr>
                <a:xfrm>
                  <a:off x="3849163" y="1464817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5015251" y="1457381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6177572" y="1457003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29"/>
              <p:cNvGrpSpPr>
                <a:grpSpLocks/>
              </p:cNvGrpSpPr>
              <p:nvPr/>
            </p:nvGrpSpPr>
            <p:grpSpPr bwMode="auto">
              <a:xfrm rot="2674573">
                <a:off x="1571571" y="2615728"/>
                <a:ext cx="533564" cy="101601"/>
                <a:chOff x="3849173" y="1456992"/>
                <a:chExt cx="3507744" cy="809618"/>
              </a:xfrm>
            </p:grpSpPr>
            <p:sp>
              <p:nvSpPr>
                <p:cNvPr id="17" name="Freeform 16"/>
                <p:cNvSpPr/>
                <p:nvPr/>
              </p:nvSpPr>
              <p:spPr>
                <a:xfrm>
                  <a:off x="3849173" y="1464806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5015261" y="1457369"/>
                  <a:ext cx="1179343" cy="796964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6177581" y="1456992"/>
                  <a:ext cx="1179336" cy="809618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573545" y="1545965"/>
              <a:ext cx="474663" cy="46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e’</a:t>
              </a:r>
            </a:p>
          </p:txBody>
        </p:sp>
        <p:sp>
          <p:nvSpPr>
            <p:cNvPr id="13" name="TextBox 9"/>
            <p:cNvSpPr txBox="1">
              <a:spLocks noChangeArrowheads="1"/>
            </p:cNvSpPr>
            <p:nvPr/>
          </p:nvSpPr>
          <p:spPr bwMode="auto">
            <a:xfrm>
              <a:off x="0" y="2377957"/>
              <a:ext cx="474663" cy="461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14" name="TextBox 10"/>
            <p:cNvSpPr txBox="1">
              <a:spLocks noChangeArrowheads="1"/>
            </p:cNvSpPr>
            <p:nvPr/>
          </p:nvSpPr>
          <p:spPr bwMode="auto">
            <a:xfrm>
              <a:off x="1797050" y="2366963"/>
              <a:ext cx="876300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i="1" baseline="50000"/>
                <a:t>12</a:t>
              </a:r>
              <a:r>
                <a:rPr lang="en-US" sz="2800" i="1"/>
                <a:t>C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1436854"/>
              <a:ext cx="15287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alibri" pitchFamily="34" charset="0"/>
                </a:rPr>
                <a:t>Example:</a:t>
              </a:r>
              <a:endParaRPr lang="en-US" sz="2800" dirty="0">
                <a:latin typeface="Calibri" pitchFamily="34" charset="0"/>
              </a:endParaRPr>
            </a:p>
          </p:txBody>
        </p:sp>
        <p:cxnSp>
          <p:nvCxnSpPr>
            <p:cNvPr id="26" name="Straight Arrow Connector 25"/>
            <p:cNvCxnSpPr>
              <a:stCxn id="8" idx="7"/>
            </p:cNvCxnSpPr>
            <p:nvPr/>
          </p:nvCxnSpPr>
          <p:spPr bwMode="auto">
            <a:xfrm rot="5400000" flipH="1" flipV="1">
              <a:off x="2364596" y="1791066"/>
              <a:ext cx="1255272" cy="157640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35"/>
            <p:cNvSpPr txBox="1">
              <a:spLocks noChangeArrowheads="1"/>
            </p:cNvSpPr>
            <p:nvPr/>
          </p:nvSpPr>
          <p:spPr bwMode="auto">
            <a:xfrm>
              <a:off x="3747818" y="1609772"/>
              <a:ext cx="876119" cy="584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K</a:t>
              </a:r>
              <a:r>
                <a:rPr lang="en-US" sz="1200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sz="3200" b="1" i="1" baseline="36000" dirty="0" smtClean="0">
                  <a:solidFill>
                    <a:srgbClr val="FF0000"/>
                  </a:solidFill>
                </a:rPr>
                <a:t>+</a:t>
              </a:r>
              <a:endParaRPr lang="en-US" sz="3200" b="1" i="1" baseline="36000" dirty="0">
                <a:solidFill>
                  <a:srgbClr val="FF0000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780060" y="3442671"/>
              <a:ext cx="474565" cy="461659"/>
              <a:chOff x="2953767" y="4411662"/>
              <a:chExt cx="474565" cy="461659"/>
            </a:xfrm>
          </p:grpSpPr>
          <p:sp>
            <p:nvSpPr>
              <p:cNvPr id="30" name="Oval 29"/>
              <p:cNvSpPr/>
              <p:nvPr/>
            </p:nvSpPr>
            <p:spPr bwMode="auto">
              <a:xfrm>
                <a:off x="2953767" y="4448175"/>
                <a:ext cx="401555" cy="401638"/>
              </a:xfrm>
              <a:prstGeom prst="ellipse">
                <a:avLst/>
              </a:prstGeom>
              <a:solidFill>
                <a:srgbClr val="CCCC00"/>
              </a:solidFill>
              <a:ln>
                <a:solidFill>
                  <a:srgbClr val="CCCC00"/>
                </a:solidFill>
              </a:ln>
              <a:effectLst>
                <a:innerShdw blurRad="114300">
                  <a:prstClr val="black"/>
                </a:inn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TextBox 32"/>
              <p:cNvSpPr txBox="1">
                <a:spLocks noChangeArrowheads="1"/>
              </p:cNvSpPr>
              <p:nvPr/>
            </p:nvSpPr>
            <p:spPr bwMode="auto">
              <a:xfrm>
                <a:off x="2953767" y="4411662"/>
                <a:ext cx="474565" cy="461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sym typeface="Symbol" pitchFamily="18" charset="2"/>
                  </a:rPr>
                  <a:t></a:t>
                </a:r>
                <a:endParaRPr lang="en-US" sz="2400" dirty="0">
                  <a:solidFill>
                    <a:schemeClr val="bg2"/>
                  </a:solidFill>
                </a:endParaRP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 rot="5400000">
              <a:off x="1951631" y="3507475"/>
              <a:ext cx="177421" cy="4094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1678674" y="3098041"/>
              <a:ext cx="764275" cy="791569"/>
            </a:xfrm>
            <a:prstGeom prst="ellipse">
              <a:avLst/>
            </a:prstGeom>
            <a:noFill/>
            <a:ln w="9525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21142" y="2636291"/>
              <a:ext cx="5436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ym typeface="Symbol"/>
                </a:rPr>
                <a:t>*</a:t>
              </a:r>
              <a:endParaRPr lang="en-US" sz="20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83641" y="3370997"/>
              <a:ext cx="3002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s</a:t>
              </a:r>
              <a:endParaRPr lang="en-US" i="1" dirty="0"/>
            </a:p>
          </p:txBody>
        </p:sp>
        <p:sp>
          <p:nvSpPr>
            <p:cNvPr id="38" name="TextBox 29"/>
            <p:cNvSpPr txBox="1">
              <a:spLocks noChangeArrowheads="1"/>
            </p:cNvSpPr>
            <p:nvPr/>
          </p:nvSpPr>
          <p:spPr bwMode="auto">
            <a:xfrm>
              <a:off x="418875" y="3448690"/>
              <a:ext cx="823071" cy="52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i="1" baseline="50000" dirty="0"/>
                <a:t>12</a:t>
              </a:r>
              <a:r>
                <a:rPr lang="en-US" sz="2000" b="1" i="1" baseline="-30000" dirty="0">
                  <a:sym typeface="Symbol" pitchFamily="18" charset="2"/>
                </a:rPr>
                <a:t></a:t>
              </a:r>
              <a:r>
                <a:rPr lang="en-US" sz="2800" b="1" i="1" dirty="0">
                  <a:sym typeface="Symbol" pitchFamily="18" charset="2"/>
                </a:rPr>
                <a:t>B</a:t>
              </a:r>
              <a:r>
                <a:rPr lang="en-US" sz="2400" b="1" i="1" baseline="30000" dirty="0">
                  <a:sym typeface="Symbol" pitchFamily="18" charset="2"/>
                </a:rPr>
                <a:t>*</a:t>
              </a:r>
              <a:endParaRPr lang="en-US" sz="2400" b="1" i="1" baseline="30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0" y="4326340"/>
              <a:ext cx="233376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Highly Excited </a:t>
              </a:r>
            </a:p>
            <a:p>
              <a:r>
                <a:rPr lang="en-US" b="1" u="sng" dirty="0" err="1" smtClean="0"/>
                <a:t>Hypernuclear</a:t>
              </a:r>
              <a:r>
                <a:rPr lang="en-US" b="1" u="sng" dirty="0" smtClean="0"/>
                <a:t> States:</a:t>
              </a:r>
            </a:p>
            <a:p>
              <a:r>
                <a:rPr lang="en-US" dirty="0" smtClean="0">
                  <a:sym typeface="Symbol"/>
                </a:rPr>
                <a:t></a:t>
              </a:r>
              <a:r>
                <a:rPr lang="en-US" i="1" baseline="-25000" dirty="0" smtClean="0">
                  <a:sym typeface="Symbol"/>
                </a:rPr>
                <a:t>s</a:t>
              </a:r>
              <a:r>
                <a:rPr lang="en-US" dirty="0" smtClean="0">
                  <a:sym typeface="Symbol"/>
                </a:rPr>
                <a:t> coupled to </a:t>
              </a:r>
              <a:r>
                <a:rPr lang="en-US" i="1" dirty="0" smtClean="0">
                  <a:sym typeface="Symbol"/>
                </a:rPr>
                <a:t>High-Lying</a:t>
              </a:r>
              <a:r>
                <a:rPr lang="en-US" dirty="0" smtClean="0">
                  <a:sym typeface="Symbol"/>
                </a:rPr>
                <a:t> core nucleus, i.e.</a:t>
              </a:r>
            </a:p>
            <a:p>
              <a:r>
                <a:rPr lang="en-US" dirty="0" smtClean="0">
                  <a:sym typeface="Symbol"/>
                </a:rPr>
                <a:t>particle hole at s orbit</a:t>
              </a:r>
              <a:endParaRPr lang="en-US" dirty="0" smtClean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354470" y="2950442"/>
            <a:ext cx="4022749" cy="3599010"/>
            <a:chOff x="1354470" y="2950442"/>
            <a:chExt cx="4022749" cy="3599010"/>
          </a:xfrm>
        </p:grpSpPr>
        <p:sp>
          <p:nvSpPr>
            <p:cNvPr id="44" name="Right Arrow 38"/>
            <p:cNvSpPr/>
            <p:nvPr/>
          </p:nvSpPr>
          <p:spPr bwMode="auto">
            <a:xfrm rot="1574541">
              <a:off x="2696128" y="3894897"/>
              <a:ext cx="593500" cy="17265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rot="5400000">
              <a:off x="942578" y="5021493"/>
              <a:ext cx="1801505" cy="22013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 bwMode="auto">
            <a:xfrm rot="16200000" flipH="1">
              <a:off x="1978925" y="4531056"/>
              <a:ext cx="1514906" cy="75063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9"/>
            <p:cNvSpPr txBox="1">
              <a:spLocks noChangeArrowheads="1"/>
            </p:cNvSpPr>
            <p:nvPr/>
          </p:nvSpPr>
          <p:spPr bwMode="auto">
            <a:xfrm>
              <a:off x="1354470" y="5779896"/>
              <a:ext cx="620713" cy="76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 i="1" dirty="0">
                  <a:sym typeface="Symbol" pitchFamily="18" charset="2"/>
                </a:rPr>
                <a:t></a:t>
              </a:r>
              <a:endParaRPr lang="en-US" sz="4400" b="1" i="1" baseline="50000" dirty="0"/>
            </a:p>
          </p:txBody>
        </p:sp>
        <p:sp>
          <p:nvSpPr>
            <p:cNvPr id="48" name="TextBox 50"/>
            <p:cNvSpPr txBox="1">
              <a:spLocks noChangeArrowheads="1"/>
            </p:cNvSpPr>
            <p:nvPr/>
          </p:nvSpPr>
          <p:spPr bwMode="auto">
            <a:xfrm>
              <a:off x="2484580" y="5513981"/>
              <a:ext cx="620713" cy="76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400" b="1" i="1" dirty="0">
                  <a:sym typeface="Symbol" pitchFamily="18" charset="2"/>
                </a:rPr>
                <a:t></a:t>
              </a:r>
              <a:endParaRPr lang="en-US" sz="4400" b="1" i="1" baseline="50000" dirty="0"/>
            </a:p>
          </p:txBody>
        </p:sp>
        <p:grpSp>
          <p:nvGrpSpPr>
            <p:cNvPr id="49" name="Group 53"/>
            <p:cNvGrpSpPr>
              <a:grpSpLocks/>
            </p:cNvGrpSpPr>
            <p:nvPr/>
          </p:nvGrpSpPr>
          <p:grpSpPr bwMode="auto">
            <a:xfrm>
              <a:off x="3306123" y="3930096"/>
              <a:ext cx="657224" cy="657332"/>
              <a:chOff x="4645027" y="5765831"/>
              <a:chExt cx="657233" cy="657233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645027" y="5765831"/>
                <a:ext cx="657233" cy="65723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2">
                    <a:lumMod val="75000"/>
                  </a:schemeClr>
                </a:solidFill>
              </a:ln>
              <a:effectLst>
                <a:innerShdw blurRad="63500" dist="50800" dir="8100000">
                  <a:prstClr val="black">
                    <a:alpha val="50000"/>
                  </a:prstClr>
                </a:inn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699974" y="5875371"/>
                <a:ext cx="401643" cy="401643"/>
              </a:xfrm>
              <a:prstGeom prst="ellipse">
                <a:avLst/>
              </a:prstGeom>
              <a:solidFill>
                <a:srgbClr val="CCCC00"/>
              </a:solidFill>
              <a:ln>
                <a:solidFill>
                  <a:srgbClr val="CCCC00"/>
                </a:solidFill>
              </a:ln>
              <a:effectLst>
                <a:innerShdw blurRad="114300">
                  <a:prstClr val="black"/>
                </a:innerShdw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TextBox 52"/>
              <p:cNvSpPr txBox="1">
                <a:spLocks noChangeArrowheads="1"/>
              </p:cNvSpPr>
              <p:nvPr/>
            </p:nvSpPr>
            <p:spPr bwMode="auto">
              <a:xfrm>
                <a:off x="4699974" y="5811566"/>
                <a:ext cx="4746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sym typeface="Symbol" pitchFamily="18" charset="2"/>
                  </a:rPr>
                  <a:t></a:t>
                </a:r>
                <a:endParaRPr lang="en-US" sz="240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50" name="TextBox 54"/>
            <p:cNvSpPr txBox="1">
              <a:spLocks noChangeArrowheads="1"/>
            </p:cNvSpPr>
            <p:nvPr/>
          </p:nvSpPr>
          <p:spPr bwMode="auto">
            <a:xfrm>
              <a:off x="3665753" y="3523591"/>
              <a:ext cx="61964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i="1" baseline="50000" dirty="0">
                  <a:solidFill>
                    <a:schemeClr val="accent6">
                      <a:lumMod val="75000"/>
                    </a:schemeClr>
                  </a:solidFill>
                </a:rPr>
                <a:t>4</a:t>
              </a:r>
              <a:r>
                <a:rPr lang="en-US" sz="2000" b="1" i="1" baseline="-30000" dirty="0">
                  <a:solidFill>
                    <a:schemeClr val="accent6">
                      <a:lumMod val="75000"/>
                    </a:schemeClr>
                  </a:solidFill>
                  <a:sym typeface="Symbol" pitchFamily="18" charset="2"/>
                </a:rPr>
                <a:t></a:t>
              </a:r>
              <a:r>
                <a:rPr lang="en-US" sz="2800" b="1" i="1" dirty="0">
                  <a:solidFill>
                    <a:schemeClr val="accent6">
                      <a:lumMod val="75000"/>
                    </a:schemeClr>
                  </a:solidFill>
                  <a:sym typeface="Symbol" pitchFamily="18" charset="2"/>
                </a:rPr>
                <a:t>H</a:t>
              </a:r>
              <a:endParaRPr lang="en-US" sz="2800" b="1" i="1" baseline="30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3" name="TextBox 77"/>
            <p:cNvSpPr txBox="1">
              <a:spLocks noChangeArrowheads="1"/>
            </p:cNvSpPr>
            <p:nvPr/>
          </p:nvSpPr>
          <p:spPr bwMode="auto">
            <a:xfrm>
              <a:off x="2511332" y="2950442"/>
              <a:ext cx="286588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i="1" dirty="0"/>
                <a:t>Fragmentation </a:t>
              </a:r>
              <a:endParaRPr lang="en-US" sz="2000" i="1" dirty="0" smtClean="0"/>
            </a:p>
            <a:p>
              <a:pPr algn="ctr"/>
              <a:r>
                <a:rPr lang="en-US" sz="2000" i="1" dirty="0" smtClean="0"/>
                <a:t>(&lt;</a:t>
              </a:r>
              <a:r>
                <a:rPr lang="en-US" sz="2000" i="1" dirty="0"/>
                <a:t>10</a:t>
              </a:r>
              <a:r>
                <a:rPr lang="en-US" sz="2000" i="1" baseline="40000" dirty="0"/>
                <a:t>-</a:t>
              </a:r>
              <a:r>
                <a:rPr lang="en-US" i="1" baseline="40000" dirty="0"/>
                <a:t>16</a:t>
              </a:r>
              <a:r>
                <a:rPr lang="en-US" sz="2000" i="1" dirty="0"/>
                <a:t>s)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984801" y="3916907"/>
            <a:ext cx="1242292" cy="1628140"/>
            <a:chOff x="3984801" y="3916907"/>
            <a:chExt cx="1242292" cy="1628140"/>
          </a:xfrm>
        </p:grpSpPr>
        <p:sp>
          <p:nvSpPr>
            <p:cNvPr id="66" name="Right Arrow 38"/>
            <p:cNvSpPr/>
            <p:nvPr/>
          </p:nvSpPr>
          <p:spPr bwMode="auto">
            <a:xfrm rot="2701614">
              <a:off x="3738830" y="4672895"/>
              <a:ext cx="639419" cy="147477"/>
            </a:xfrm>
            <a:prstGeom prst="rightArrow">
              <a:avLst/>
            </a:prstGeom>
            <a:solidFill>
              <a:srgbClr val="2727EB"/>
            </a:solidFill>
            <a:ln>
              <a:solidFill>
                <a:srgbClr val="121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dirty="0">
                <a:solidFill>
                  <a:srgbClr val="2727EB"/>
                </a:solidFill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4213938" y="4399323"/>
              <a:ext cx="1013155" cy="1145724"/>
              <a:chOff x="4555132" y="4044480"/>
              <a:chExt cx="1013155" cy="1145724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4577639" y="4532872"/>
                <a:ext cx="657224" cy="657332"/>
                <a:chOff x="4577639" y="4532872"/>
                <a:chExt cx="657224" cy="657332"/>
              </a:xfrm>
            </p:grpSpPr>
            <p:sp>
              <p:nvSpPr>
                <p:cNvPr id="67" name="Oval 66"/>
                <p:cNvSpPr/>
                <p:nvPr/>
              </p:nvSpPr>
              <p:spPr bwMode="auto">
                <a:xfrm>
                  <a:off x="4577639" y="4532872"/>
                  <a:ext cx="657224" cy="65733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70" name="Group 69"/>
                <p:cNvGrpSpPr/>
                <p:nvPr/>
              </p:nvGrpSpPr>
              <p:grpSpPr>
                <a:xfrm>
                  <a:off x="4714472" y="4605909"/>
                  <a:ext cx="474662" cy="461735"/>
                  <a:chOff x="5519690" y="4824273"/>
                  <a:chExt cx="474662" cy="461735"/>
                </a:xfrm>
              </p:grpSpPr>
              <p:sp>
                <p:nvSpPr>
                  <p:cNvPr id="68" name="Oval 67"/>
                  <p:cNvSpPr/>
                  <p:nvPr/>
                </p:nvSpPr>
                <p:spPr bwMode="auto">
                  <a:xfrm>
                    <a:off x="5519690" y="4874441"/>
                    <a:ext cx="401637" cy="401704"/>
                  </a:xfrm>
                  <a:prstGeom prst="ellipse">
                    <a:avLst/>
                  </a:prstGeom>
                  <a:solidFill>
                    <a:srgbClr val="CCCC00"/>
                  </a:solidFill>
                  <a:ln>
                    <a:solidFill>
                      <a:srgbClr val="CCCC00"/>
                    </a:solidFill>
                  </a:ln>
                  <a:effectLst>
                    <a:innerShdw blurRad="114300">
                      <a:prstClr val="black"/>
                    </a:innerShdw>
                    <a:softEdge rad="3175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 lang="en-US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9" name="Text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19690" y="4824273"/>
                    <a:ext cx="474662" cy="4617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chemeClr val="bg2"/>
                        </a:solidFill>
                        <a:sym typeface="Symbol" pitchFamily="18" charset="2"/>
                      </a:rPr>
                      <a:t></a:t>
                    </a:r>
                    <a:endParaRPr lang="en-US" sz="2400" dirty="0">
                      <a:solidFill>
                        <a:schemeClr val="bg2"/>
                      </a:solidFill>
                    </a:endParaRPr>
                  </a:p>
                </p:txBody>
              </p:sp>
            </p:grpSp>
          </p:grpSp>
          <p:sp>
            <p:nvSpPr>
              <p:cNvPr id="72" name="TextBox 54"/>
              <p:cNvSpPr txBox="1">
                <a:spLocks noChangeArrowheads="1"/>
              </p:cNvSpPr>
              <p:nvPr/>
            </p:nvSpPr>
            <p:spPr bwMode="auto">
              <a:xfrm>
                <a:off x="4555132" y="4044480"/>
                <a:ext cx="101315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="1" i="1" baseline="50000" dirty="0">
                    <a:solidFill>
                      <a:srgbClr val="2727EB"/>
                    </a:solidFill>
                  </a:rPr>
                  <a:t>4</a:t>
                </a:r>
                <a:r>
                  <a:rPr lang="en-US" sz="2000" b="1" i="1" baseline="-30000" dirty="0">
                    <a:solidFill>
                      <a:srgbClr val="2727EB"/>
                    </a:solidFill>
                    <a:sym typeface="Symbol" pitchFamily="18" charset="2"/>
                  </a:rPr>
                  <a:t></a:t>
                </a:r>
                <a:r>
                  <a:rPr lang="en-US" sz="2800" b="1" i="1" dirty="0" smtClean="0">
                    <a:solidFill>
                      <a:srgbClr val="2727EB"/>
                    </a:solidFill>
                    <a:sym typeface="Symbol" pitchFamily="18" charset="2"/>
                  </a:rPr>
                  <a:t>H</a:t>
                </a:r>
                <a:r>
                  <a:rPr lang="en-US" sz="2800" b="1" i="1" baseline="-25000" dirty="0" smtClean="0">
                    <a:solidFill>
                      <a:srgbClr val="2727EB"/>
                    </a:solidFill>
                    <a:sym typeface="Symbol" pitchFamily="18" charset="2"/>
                  </a:rPr>
                  <a:t>g.s.</a:t>
                </a:r>
                <a:endParaRPr lang="en-US" sz="2800" b="1" i="1" baseline="-25000" dirty="0">
                  <a:solidFill>
                    <a:srgbClr val="2727EB"/>
                  </a:solidFill>
                </a:endParaRPr>
              </a:p>
            </p:txBody>
          </p:sp>
        </p:grpSp>
        <p:grpSp>
          <p:nvGrpSpPr>
            <p:cNvPr id="77" name="Group 82"/>
            <p:cNvGrpSpPr/>
            <p:nvPr/>
          </p:nvGrpSpPr>
          <p:grpSpPr>
            <a:xfrm rot="18013126">
              <a:off x="4002799" y="4006350"/>
              <a:ext cx="440390" cy="396550"/>
              <a:chOff x="317902" y="4729680"/>
              <a:chExt cx="440390" cy="396550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317902" y="4729680"/>
                <a:ext cx="247047" cy="175910"/>
                <a:chOff x="317902" y="4729680"/>
                <a:chExt cx="247047" cy="175910"/>
              </a:xfrm>
            </p:grpSpPr>
            <p:sp>
              <p:nvSpPr>
                <p:cNvPr id="83" name="Freeform 82"/>
                <p:cNvSpPr/>
                <p:nvPr/>
              </p:nvSpPr>
              <p:spPr bwMode="auto">
                <a:xfrm rot="2674573">
                  <a:off x="317902" y="4729680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Freeform 83"/>
                <p:cNvSpPr/>
                <p:nvPr/>
              </p:nvSpPr>
              <p:spPr bwMode="auto">
                <a:xfrm rot="2674573">
                  <a:off x="413438" y="4838863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79"/>
              <p:cNvGrpSpPr/>
              <p:nvPr/>
            </p:nvGrpSpPr>
            <p:grpSpPr>
              <a:xfrm>
                <a:off x="511245" y="4950320"/>
                <a:ext cx="247047" cy="175910"/>
                <a:chOff x="317902" y="4729680"/>
                <a:chExt cx="247047" cy="175910"/>
              </a:xfrm>
            </p:grpSpPr>
            <p:sp>
              <p:nvSpPr>
                <p:cNvPr id="81" name="Freeform 80"/>
                <p:cNvSpPr/>
                <p:nvPr/>
              </p:nvSpPr>
              <p:spPr bwMode="auto">
                <a:xfrm rot="2674573">
                  <a:off x="317902" y="4729680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 81"/>
                <p:cNvSpPr/>
                <p:nvPr/>
              </p:nvSpPr>
              <p:spPr bwMode="auto">
                <a:xfrm rot="2674573">
                  <a:off x="413438" y="4838863"/>
                  <a:ext cx="151511" cy="66727"/>
                </a:xfrm>
                <a:custGeom>
                  <a:avLst/>
                  <a:gdLst>
                    <a:gd name="connsiteX0" fmla="*/ 0 w 1177636"/>
                    <a:gd name="connsiteY0" fmla="*/ 415637 h 792018"/>
                    <a:gd name="connsiteX1" fmla="*/ 304800 w 1177636"/>
                    <a:gd name="connsiteY1" fmla="*/ 0 h 792018"/>
                    <a:gd name="connsiteX2" fmla="*/ 581891 w 1177636"/>
                    <a:gd name="connsiteY2" fmla="*/ 415637 h 792018"/>
                    <a:gd name="connsiteX3" fmla="*/ 900545 w 1177636"/>
                    <a:gd name="connsiteY3" fmla="*/ 789709 h 792018"/>
                    <a:gd name="connsiteX4" fmla="*/ 1177636 w 1177636"/>
                    <a:gd name="connsiteY4" fmla="*/ 401782 h 7920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77636" h="792018">
                      <a:moveTo>
                        <a:pt x="0" y="415637"/>
                      </a:moveTo>
                      <a:cubicBezTo>
                        <a:pt x="103909" y="207818"/>
                        <a:pt x="207818" y="0"/>
                        <a:pt x="304800" y="0"/>
                      </a:cubicBezTo>
                      <a:cubicBezTo>
                        <a:pt x="401782" y="0"/>
                        <a:pt x="482600" y="284019"/>
                        <a:pt x="581891" y="415637"/>
                      </a:cubicBezTo>
                      <a:cubicBezTo>
                        <a:pt x="681182" y="547255"/>
                        <a:pt x="801254" y="792018"/>
                        <a:pt x="900545" y="789709"/>
                      </a:cubicBezTo>
                      <a:cubicBezTo>
                        <a:pt x="999836" y="787400"/>
                        <a:pt x="1088736" y="594591"/>
                        <a:pt x="1177636" y="401782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8" name="TextBox 77"/>
            <p:cNvSpPr txBox="1"/>
            <p:nvPr/>
          </p:nvSpPr>
          <p:spPr>
            <a:xfrm>
              <a:off x="4449171" y="3916907"/>
              <a:ext cx="382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ym typeface="Symbol"/>
                </a:rPr>
                <a:t></a:t>
              </a:r>
              <a:endParaRPr lang="en-US" sz="2000" b="1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627913" y="4967785"/>
            <a:ext cx="4129733" cy="1596788"/>
            <a:chOff x="4627913" y="4967785"/>
            <a:chExt cx="4129733" cy="1596788"/>
          </a:xfrm>
        </p:grpSpPr>
        <p:sp>
          <p:nvSpPr>
            <p:cNvPr id="93" name="Right Arrow 92"/>
            <p:cNvSpPr/>
            <p:nvPr/>
          </p:nvSpPr>
          <p:spPr bwMode="auto">
            <a:xfrm rot="3693853">
              <a:off x="4630119" y="5594467"/>
              <a:ext cx="336550" cy="165100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4627913" y="5834324"/>
              <a:ext cx="766648" cy="73024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>
                  <a:lumMod val="75000"/>
                </a:schemeClr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TextBox 60"/>
            <p:cNvSpPr txBox="1">
              <a:spLocks noChangeArrowheads="1"/>
            </p:cNvSpPr>
            <p:nvPr/>
          </p:nvSpPr>
          <p:spPr bwMode="auto">
            <a:xfrm>
              <a:off x="4705364" y="5987198"/>
              <a:ext cx="693634" cy="430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 baseline="50000" dirty="0"/>
                <a:t>4</a:t>
              </a:r>
              <a:r>
                <a:rPr lang="en-US" sz="2200" i="1" dirty="0"/>
                <a:t>He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 bwMode="auto">
            <a:xfrm>
              <a:off x="4932339" y="5225222"/>
              <a:ext cx="1168210" cy="12470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64"/>
            <p:cNvSpPr txBox="1">
              <a:spLocks noChangeArrowheads="1"/>
            </p:cNvSpPr>
            <p:nvPr/>
          </p:nvSpPr>
          <p:spPr bwMode="auto">
            <a:xfrm>
              <a:off x="5997774" y="4967785"/>
              <a:ext cx="70327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000" b="1" i="1" dirty="0">
                  <a:solidFill>
                    <a:srgbClr val="C00000"/>
                  </a:solidFill>
                  <a:sym typeface="Symbol" pitchFamily="18" charset="2"/>
                </a:rPr>
                <a:t></a:t>
              </a:r>
              <a:r>
                <a:rPr lang="en-US" sz="800" b="1" i="1" dirty="0">
                  <a:solidFill>
                    <a:srgbClr val="C00000"/>
                  </a:solidFill>
                  <a:sym typeface="Symbol" pitchFamily="18" charset="2"/>
                </a:rPr>
                <a:t>  </a:t>
              </a:r>
              <a:r>
                <a:rPr lang="en-US" sz="800" b="1" i="1" dirty="0" smtClean="0">
                  <a:solidFill>
                    <a:srgbClr val="C00000"/>
                  </a:solidFill>
                  <a:sym typeface="Symbol" pitchFamily="18" charset="2"/>
                </a:rPr>
                <a:t>  </a:t>
              </a:r>
              <a:r>
                <a:rPr lang="en-US" sz="3200" b="1" i="1" baseline="40000" dirty="0">
                  <a:solidFill>
                    <a:srgbClr val="C00000"/>
                  </a:solidFill>
                </a:rPr>
                <a:t>-</a:t>
              </a:r>
            </a:p>
          </p:txBody>
        </p:sp>
        <p:sp>
          <p:nvSpPr>
            <p:cNvPr id="98" name="TextBox 65"/>
            <p:cNvSpPr txBox="1">
              <a:spLocks noChangeArrowheads="1"/>
            </p:cNvSpPr>
            <p:nvPr/>
          </p:nvSpPr>
          <p:spPr bwMode="auto">
            <a:xfrm>
              <a:off x="5362490" y="5688273"/>
              <a:ext cx="3395156" cy="830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C00000"/>
                  </a:solidFill>
                </a:rPr>
                <a:t>Weak </a:t>
              </a:r>
              <a:r>
                <a:rPr lang="en-US" sz="2400" i="1" dirty="0" err="1" smtClean="0">
                  <a:solidFill>
                    <a:srgbClr val="C00000"/>
                  </a:solidFill>
                </a:rPr>
                <a:t>mesonic</a:t>
              </a:r>
              <a:r>
                <a:rPr lang="en-US" sz="2400" i="1" dirty="0" smtClean="0">
                  <a:solidFill>
                    <a:srgbClr val="C00000"/>
                  </a:solidFill>
                </a:rPr>
                <a:t> </a:t>
              </a:r>
              <a:r>
                <a:rPr lang="en-US" sz="2400" i="1" dirty="0">
                  <a:solidFill>
                    <a:srgbClr val="C00000"/>
                  </a:solidFill>
                </a:rPr>
                <a:t>two body decay (~10</a:t>
              </a:r>
              <a:r>
                <a:rPr lang="en-US" sz="2400" i="1" baseline="30000" dirty="0">
                  <a:solidFill>
                    <a:srgbClr val="C00000"/>
                  </a:solidFill>
                </a:rPr>
                <a:t>-</a:t>
              </a:r>
              <a:r>
                <a:rPr lang="en-US" sz="2000" i="1" baseline="30000" dirty="0">
                  <a:solidFill>
                    <a:srgbClr val="C00000"/>
                  </a:solidFill>
                </a:rPr>
                <a:t>10</a:t>
              </a:r>
              <a:r>
                <a:rPr lang="en-US" sz="2400" i="1" dirty="0">
                  <a:solidFill>
                    <a:srgbClr val="C00000"/>
                  </a:solidFill>
                </a:rPr>
                <a:t>s)</a:t>
              </a:r>
            </a:p>
          </p:txBody>
        </p:sp>
      </p:grpSp>
      <p:grpSp>
        <p:nvGrpSpPr>
          <p:cNvPr id="101" name="Group 76"/>
          <p:cNvGrpSpPr>
            <a:grpSpLocks/>
          </p:cNvGrpSpPr>
          <p:nvPr/>
        </p:nvGrpSpPr>
        <p:grpSpPr bwMode="auto">
          <a:xfrm>
            <a:off x="5322627" y="1764068"/>
            <a:ext cx="3821373" cy="3867221"/>
            <a:chOff x="5800260" y="1761697"/>
            <a:chExt cx="3821418" cy="3867298"/>
          </a:xfrm>
        </p:grpSpPr>
        <p:sp>
          <p:nvSpPr>
            <p:cNvPr id="102" name="TextBox 66"/>
            <p:cNvSpPr txBox="1">
              <a:spLocks noChangeArrowheads="1"/>
            </p:cNvSpPr>
            <p:nvPr/>
          </p:nvSpPr>
          <p:spPr bwMode="auto">
            <a:xfrm>
              <a:off x="5800260" y="1761697"/>
              <a:ext cx="3821418" cy="23083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/>
                <a:t> </a:t>
              </a:r>
              <a:r>
                <a:rPr lang="en-US" sz="2800" dirty="0"/>
                <a:t>Access to variety of light </a:t>
              </a:r>
              <a:r>
                <a:rPr lang="en-US" sz="2800" dirty="0" err="1" smtClean="0"/>
                <a:t>hypernuclei</a:t>
              </a:r>
              <a:r>
                <a:rPr lang="en-US" sz="2800" dirty="0"/>
                <a:t>, some of which cannot be produced or measured precisely by other means </a:t>
              </a:r>
            </a:p>
          </p:txBody>
        </p:sp>
        <p:sp>
          <p:nvSpPr>
            <p:cNvPr id="103" name="Oval 102"/>
            <p:cNvSpPr/>
            <p:nvPr/>
          </p:nvSpPr>
          <p:spPr>
            <a:xfrm>
              <a:off x="6347433" y="5081296"/>
              <a:ext cx="876310" cy="54769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rot="5400000" flipH="1" flipV="1">
              <a:off x="6753809" y="4328856"/>
              <a:ext cx="934703" cy="62477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Rectangle 718"/>
          <p:cNvSpPr/>
          <p:nvPr/>
        </p:nvSpPr>
        <p:spPr>
          <a:xfrm>
            <a:off x="313898" y="852719"/>
            <a:ext cx="8538554" cy="29241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0" name="Group 165"/>
          <p:cNvGrpSpPr/>
          <p:nvPr/>
        </p:nvGrpSpPr>
        <p:grpSpPr>
          <a:xfrm>
            <a:off x="1107062" y="1450144"/>
            <a:ext cx="2961355" cy="2247213"/>
            <a:chOff x="664894" y="1314575"/>
            <a:chExt cx="2673528" cy="1868572"/>
          </a:xfrm>
        </p:grpSpPr>
        <p:cxnSp>
          <p:nvCxnSpPr>
            <p:cNvPr id="721" name="AutoShape 103"/>
            <p:cNvCxnSpPr>
              <a:cxnSpLocks noChangeShapeType="1"/>
            </p:cNvCxnSpPr>
            <p:nvPr/>
          </p:nvCxnSpPr>
          <p:spPr bwMode="auto">
            <a:xfrm flipV="1">
              <a:off x="948449" y="1704204"/>
              <a:ext cx="1349204" cy="2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22" name="Text Box 104"/>
            <p:cNvSpPr txBox="1">
              <a:spLocks noChangeArrowheads="1"/>
            </p:cNvSpPr>
            <p:nvPr/>
          </p:nvSpPr>
          <p:spPr bwMode="auto">
            <a:xfrm>
              <a:off x="667025" y="1524397"/>
              <a:ext cx="428457" cy="355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3" name="Text Box 105"/>
            <p:cNvSpPr txBox="1">
              <a:spLocks noChangeArrowheads="1"/>
            </p:cNvSpPr>
            <p:nvPr/>
          </p:nvSpPr>
          <p:spPr bwMode="auto">
            <a:xfrm>
              <a:off x="2223584" y="1548312"/>
              <a:ext cx="385424" cy="277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e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Arial" pitchFamily="34" charset="0"/>
                  <a:sym typeface="Symbol"/>
                </a:rPr>
                <a:t>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24" name="Group 107"/>
            <p:cNvGrpSpPr>
              <a:grpSpLocks/>
            </p:cNvGrpSpPr>
            <p:nvPr/>
          </p:nvGrpSpPr>
          <p:grpSpPr bwMode="auto">
            <a:xfrm>
              <a:off x="1540393" y="1721232"/>
              <a:ext cx="80137" cy="210206"/>
              <a:chOff x="5115" y="2490"/>
              <a:chExt cx="1020" cy="2250"/>
            </a:xfrm>
          </p:grpSpPr>
          <p:grpSp>
            <p:nvGrpSpPr>
              <p:cNvPr id="765" name="Group 108"/>
              <p:cNvGrpSpPr>
                <a:grpSpLocks/>
              </p:cNvGrpSpPr>
              <p:nvPr/>
            </p:nvGrpSpPr>
            <p:grpSpPr bwMode="auto">
              <a:xfrm>
                <a:off x="5130" y="2490"/>
                <a:ext cx="1005" cy="1125"/>
                <a:chOff x="5130" y="2490"/>
                <a:chExt cx="1005" cy="1125"/>
              </a:xfrm>
            </p:grpSpPr>
            <p:sp>
              <p:nvSpPr>
                <p:cNvPr id="771" name="Freeform 109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2" name="Freeform 110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3" name="Freeform 111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4" name="Freeform 112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66" name="Group 113"/>
              <p:cNvGrpSpPr>
                <a:grpSpLocks/>
              </p:cNvGrpSpPr>
              <p:nvPr/>
            </p:nvGrpSpPr>
            <p:grpSpPr bwMode="auto">
              <a:xfrm>
                <a:off x="5115" y="3615"/>
                <a:ext cx="1005" cy="1125"/>
                <a:chOff x="5130" y="2490"/>
                <a:chExt cx="1005" cy="1125"/>
              </a:xfrm>
            </p:grpSpPr>
            <p:sp>
              <p:nvSpPr>
                <p:cNvPr id="767" name="Freeform 114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8" name="Freeform 115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9" name="Freeform 116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0" name="Freeform 117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25" name="Group 118"/>
            <p:cNvGrpSpPr>
              <a:grpSpLocks/>
            </p:cNvGrpSpPr>
            <p:nvPr/>
          </p:nvGrpSpPr>
          <p:grpSpPr bwMode="auto">
            <a:xfrm>
              <a:off x="1540393" y="1931436"/>
              <a:ext cx="80137" cy="210206"/>
              <a:chOff x="5115" y="2490"/>
              <a:chExt cx="1020" cy="2250"/>
            </a:xfrm>
          </p:grpSpPr>
          <p:grpSp>
            <p:nvGrpSpPr>
              <p:cNvPr id="755" name="Group 119"/>
              <p:cNvGrpSpPr>
                <a:grpSpLocks/>
              </p:cNvGrpSpPr>
              <p:nvPr/>
            </p:nvGrpSpPr>
            <p:grpSpPr bwMode="auto">
              <a:xfrm>
                <a:off x="5130" y="2490"/>
                <a:ext cx="1005" cy="1125"/>
                <a:chOff x="5130" y="2490"/>
                <a:chExt cx="1005" cy="1125"/>
              </a:xfrm>
            </p:grpSpPr>
            <p:sp>
              <p:nvSpPr>
                <p:cNvPr id="761" name="Freeform 120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2" name="Freeform 121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3" name="Freeform 122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4" name="Freeform 123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56" name="Group 124"/>
              <p:cNvGrpSpPr>
                <a:grpSpLocks/>
              </p:cNvGrpSpPr>
              <p:nvPr/>
            </p:nvGrpSpPr>
            <p:grpSpPr bwMode="auto">
              <a:xfrm>
                <a:off x="5115" y="3615"/>
                <a:ext cx="1005" cy="1125"/>
                <a:chOff x="5130" y="2490"/>
                <a:chExt cx="1005" cy="1125"/>
              </a:xfrm>
            </p:grpSpPr>
            <p:sp>
              <p:nvSpPr>
                <p:cNvPr id="757" name="Freeform 125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8" name="Freeform 126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59" name="Freeform 127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60" name="Freeform 128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26" name="Text Box 129"/>
            <p:cNvSpPr txBox="1">
              <a:spLocks noChangeArrowheads="1"/>
            </p:cNvSpPr>
            <p:nvPr/>
          </p:nvSpPr>
          <p:spPr bwMode="auto">
            <a:xfrm>
              <a:off x="1271725" y="1750435"/>
              <a:ext cx="355032" cy="30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 pitchFamily="18" charset="2"/>
                </a:rPr>
                <a:t></a:t>
              </a: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*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27" name="Oval 130"/>
            <p:cNvSpPr>
              <a:spLocks noChangeArrowheads="1"/>
            </p:cNvSpPr>
            <p:nvPr/>
          </p:nvSpPr>
          <p:spPr bwMode="auto">
            <a:xfrm>
              <a:off x="1480885" y="2141636"/>
              <a:ext cx="190425" cy="1681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28" name="AutoShape 131"/>
            <p:cNvCxnSpPr>
              <a:cxnSpLocks noChangeShapeType="1"/>
            </p:cNvCxnSpPr>
            <p:nvPr/>
          </p:nvCxnSpPr>
          <p:spPr bwMode="auto">
            <a:xfrm flipV="1">
              <a:off x="1647507" y="1952454"/>
              <a:ext cx="618880" cy="22071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729" name="Text Box 132"/>
            <p:cNvSpPr txBox="1">
              <a:spLocks noChangeArrowheads="1"/>
            </p:cNvSpPr>
            <p:nvPr/>
          </p:nvSpPr>
          <p:spPr bwMode="auto">
            <a:xfrm>
              <a:off x="2214495" y="1831202"/>
              <a:ext cx="340767" cy="23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宋体" pitchFamily="2" charset="-122"/>
                </a:rPr>
                <a:t>K</a:t>
              </a:r>
              <a:r>
                <a:rPr kumimoji="0" lang="en-US" altLang="zh-CN" sz="1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宋体" pitchFamily="2" charset="-122"/>
                </a:rPr>
                <a:t>+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30" name="AutoShape 133"/>
            <p:cNvCxnSpPr>
              <a:cxnSpLocks noChangeShapeType="1"/>
              <a:endCxn id="744" idx="1"/>
            </p:cNvCxnSpPr>
            <p:nvPr/>
          </p:nvCxnSpPr>
          <p:spPr bwMode="auto">
            <a:xfrm>
              <a:off x="1647507" y="2267759"/>
              <a:ext cx="272596" cy="223373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31" name="Text Box 134"/>
            <p:cNvSpPr txBox="1">
              <a:spLocks noChangeArrowheads="1"/>
            </p:cNvSpPr>
            <p:nvPr/>
          </p:nvSpPr>
          <p:spPr bwMode="auto">
            <a:xfrm>
              <a:off x="1756348" y="2164249"/>
              <a:ext cx="224391" cy="244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 pitchFamily="18" charset="2"/>
                </a:rPr>
                <a:t>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32" name="AutoShape 135"/>
            <p:cNvCxnSpPr>
              <a:cxnSpLocks noChangeShapeType="1"/>
            </p:cNvCxnSpPr>
            <p:nvPr/>
          </p:nvCxnSpPr>
          <p:spPr bwMode="auto">
            <a:xfrm flipV="1">
              <a:off x="1278559" y="2278269"/>
              <a:ext cx="226129" cy="199693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33" name="Oval 136"/>
            <p:cNvSpPr>
              <a:spLocks noChangeArrowheads="1"/>
            </p:cNvSpPr>
            <p:nvPr/>
          </p:nvSpPr>
          <p:spPr bwMode="auto">
            <a:xfrm>
              <a:off x="1183346" y="2446431"/>
              <a:ext cx="113462" cy="336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Text Box 137"/>
            <p:cNvSpPr txBox="1">
              <a:spLocks noChangeArrowheads="1"/>
            </p:cNvSpPr>
            <p:nvPr/>
          </p:nvSpPr>
          <p:spPr bwMode="auto">
            <a:xfrm>
              <a:off x="1223409" y="2136709"/>
              <a:ext cx="256938" cy="286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p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35" name="AutoShape 138"/>
            <p:cNvCxnSpPr>
              <a:cxnSpLocks noChangeShapeType="1"/>
            </p:cNvCxnSpPr>
            <p:nvPr/>
          </p:nvCxnSpPr>
          <p:spPr bwMode="auto">
            <a:xfrm>
              <a:off x="945315" y="2498982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36" name="AutoShape 139"/>
            <p:cNvCxnSpPr>
              <a:cxnSpLocks noChangeShapeType="1"/>
            </p:cNvCxnSpPr>
            <p:nvPr/>
          </p:nvCxnSpPr>
          <p:spPr bwMode="auto">
            <a:xfrm>
              <a:off x="945315" y="2572554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37" name="AutoShape 140"/>
            <p:cNvCxnSpPr>
              <a:cxnSpLocks noChangeShapeType="1"/>
            </p:cNvCxnSpPr>
            <p:nvPr/>
          </p:nvCxnSpPr>
          <p:spPr bwMode="auto">
            <a:xfrm>
              <a:off x="945315" y="2646125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38" name="AutoShape 141"/>
            <p:cNvCxnSpPr>
              <a:cxnSpLocks noChangeShapeType="1"/>
            </p:cNvCxnSpPr>
            <p:nvPr/>
          </p:nvCxnSpPr>
          <p:spPr bwMode="auto">
            <a:xfrm>
              <a:off x="945315" y="2719696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39" name="Text Box 142"/>
            <p:cNvSpPr txBox="1">
              <a:spLocks noChangeArrowheads="1"/>
            </p:cNvSpPr>
            <p:nvPr/>
          </p:nvSpPr>
          <p:spPr bwMode="auto">
            <a:xfrm>
              <a:off x="664894" y="2451236"/>
              <a:ext cx="344397" cy="330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A</a:t>
              </a:r>
              <a:r>
                <a:rPr kumimoji="0" lang="en-US" altLang="zh-CN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Z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0" name="Text Box 143"/>
            <p:cNvSpPr txBox="1">
              <a:spLocks noChangeArrowheads="1"/>
            </p:cNvSpPr>
            <p:nvPr/>
          </p:nvSpPr>
          <p:spPr bwMode="auto">
            <a:xfrm>
              <a:off x="1622057" y="2752745"/>
              <a:ext cx="636677" cy="367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i="0" u="none" strike="noStrike" cap="none" normalizeH="0" baseline="4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A</a:t>
              </a:r>
              <a:r>
                <a:rPr kumimoji="0" lang="en-US" altLang="zh-CN" sz="14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</a:t>
              </a:r>
              <a:r>
                <a:rPr kumimoji="0" lang="en-US" altLang="zh-CN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(</a:t>
              </a:r>
              <a:r>
                <a:rPr lang="en-US" altLang="zh-CN" sz="1400" dirty="0" smtClean="0">
                  <a:latin typeface="Calibri" pitchFamily="34" charset="0"/>
                  <a:ea typeface="宋体" pitchFamily="2" charset="-122"/>
                </a:rPr>
                <a:t>Z</a:t>
              </a:r>
              <a:r>
                <a:rPr kumimoji="0" lang="en-US" altLang="zh-CN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-1)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41" name="AutoShape 150"/>
            <p:cNvCxnSpPr>
              <a:cxnSpLocks noChangeShapeType="1"/>
            </p:cNvCxnSpPr>
            <p:nvPr/>
          </p:nvCxnSpPr>
          <p:spPr bwMode="auto">
            <a:xfrm flipV="1">
              <a:off x="1297650" y="2571375"/>
              <a:ext cx="633578" cy="1178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42" name="AutoShape 150"/>
            <p:cNvCxnSpPr>
              <a:cxnSpLocks noChangeShapeType="1"/>
            </p:cNvCxnSpPr>
            <p:nvPr/>
          </p:nvCxnSpPr>
          <p:spPr bwMode="auto">
            <a:xfrm flipV="1">
              <a:off x="1293414" y="2635105"/>
              <a:ext cx="633578" cy="1178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43" name="AutoShape 150"/>
            <p:cNvCxnSpPr>
              <a:cxnSpLocks noChangeShapeType="1"/>
            </p:cNvCxnSpPr>
            <p:nvPr/>
          </p:nvCxnSpPr>
          <p:spPr bwMode="auto">
            <a:xfrm flipV="1">
              <a:off x="1293414" y="2703386"/>
              <a:ext cx="633578" cy="1178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44" name="Oval 136"/>
            <p:cNvSpPr>
              <a:spLocks noChangeArrowheads="1"/>
            </p:cNvSpPr>
            <p:nvPr/>
          </p:nvSpPr>
          <p:spPr bwMode="auto">
            <a:xfrm>
              <a:off x="1903487" y="2441878"/>
              <a:ext cx="113462" cy="336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45" name="Straight Connector 744"/>
            <p:cNvCxnSpPr>
              <a:stCxn id="744" idx="6"/>
              <a:endCxn id="747" idx="1"/>
            </p:cNvCxnSpPr>
            <p:nvPr/>
          </p:nvCxnSpPr>
          <p:spPr>
            <a:xfrm flipV="1">
              <a:off x="2016949" y="2382831"/>
              <a:ext cx="571019" cy="227210"/>
            </a:xfrm>
            <a:prstGeom prst="line">
              <a:avLst/>
            </a:prstGeom>
            <a:ln w="28575">
              <a:solidFill>
                <a:srgbClr val="1212C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6" name="Straight Connector 745"/>
            <p:cNvCxnSpPr/>
            <p:nvPr/>
          </p:nvCxnSpPr>
          <p:spPr>
            <a:xfrm>
              <a:off x="2018867" y="2670372"/>
              <a:ext cx="239867" cy="51507"/>
            </a:xfrm>
            <a:prstGeom prst="line">
              <a:avLst/>
            </a:prstGeom>
            <a:ln w="28575">
              <a:solidFill>
                <a:srgbClr val="1212C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7" name="Text Box 143"/>
            <p:cNvSpPr txBox="1">
              <a:spLocks noChangeArrowheads="1"/>
            </p:cNvSpPr>
            <p:nvPr/>
          </p:nvSpPr>
          <p:spPr bwMode="auto">
            <a:xfrm>
              <a:off x="2587968" y="2248899"/>
              <a:ext cx="707323" cy="2678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1212C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altLang="zh-CN" sz="1100" b="1" baseline="40000" dirty="0" smtClean="0">
                  <a:solidFill>
                    <a:srgbClr val="1212C4"/>
                  </a:solidFill>
                  <a:latin typeface="Calibri" pitchFamily="34" charset="0"/>
                  <a:ea typeface="宋体" pitchFamily="2" charset="-122"/>
                  <a:sym typeface="Symbol"/>
                </a:rPr>
                <a:t>A</a:t>
              </a:r>
              <a:r>
                <a:rPr kumimoji="0" lang="en-US" altLang="zh-CN" sz="1100" b="1" i="0" u="none" strike="noStrike" cap="none" normalizeH="0" baseline="4000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1</a:t>
              </a:r>
              <a:r>
                <a:rPr kumimoji="0" lang="en-US" altLang="zh-CN" sz="1100" b="1" i="0" u="none" strike="noStrike" cap="none" normalizeH="0" baseline="-2500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</a:t>
              </a:r>
              <a:r>
                <a:rPr kumimoji="0" lang="en-US" altLang="zh-CN" sz="1200" b="1" i="0" u="none" strike="noStrike" cap="none" normalizeH="0" baseline="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</a:rPr>
                <a:t>Z</a:t>
              </a:r>
              <a:r>
                <a:rPr kumimoji="0" lang="en-US" altLang="zh-CN" sz="1200" b="1" i="0" u="none" strike="noStrike" cap="none" normalizeH="0" baseline="-2500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</a:rPr>
                <a:t>1 stop</a:t>
              </a:r>
              <a:endParaRPr kumimoji="0" lang="en-US" sz="1200" b="1" i="0" u="none" strike="noStrike" cap="none" normalizeH="0" baseline="-25000" dirty="0" smtClean="0">
                <a:ln>
                  <a:noFill/>
                </a:ln>
                <a:solidFill>
                  <a:srgbClr val="1212C4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8" name="Text Box 143"/>
            <p:cNvSpPr txBox="1">
              <a:spLocks noChangeArrowheads="1"/>
            </p:cNvSpPr>
            <p:nvPr/>
          </p:nvSpPr>
          <p:spPr bwMode="auto">
            <a:xfrm>
              <a:off x="2159515" y="2623296"/>
              <a:ext cx="488413" cy="277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zh-CN" sz="1100" baseline="40000" dirty="0" smtClean="0">
                  <a:solidFill>
                    <a:srgbClr val="1212C4"/>
                  </a:solidFill>
                  <a:latin typeface="Calibri" pitchFamily="34" charset="0"/>
                  <a:ea typeface="宋体" pitchFamily="2" charset="-122"/>
                  <a:sym typeface="Symbol"/>
                </a:rPr>
                <a:t>A</a:t>
              </a:r>
              <a:r>
                <a:rPr kumimoji="0" lang="en-US" altLang="zh-CN" sz="1100" i="0" u="none" strike="noStrike" cap="none" normalizeH="0" baseline="4000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2</a:t>
              </a:r>
              <a:r>
                <a:rPr kumimoji="0" lang="en-US" altLang="zh-CN" sz="1200" i="0" u="none" strike="noStrike" cap="none" normalizeH="0" baseline="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</a:rPr>
                <a:t>Z</a:t>
              </a:r>
              <a:r>
                <a:rPr lang="en-US" altLang="zh-CN" sz="1200" baseline="-25000" dirty="0" smtClean="0">
                  <a:solidFill>
                    <a:srgbClr val="1212C4"/>
                  </a:solidFill>
                  <a:latin typeface="Calibri" pitchFamily="34" charset="0"/>
                  <a:ea typeface="宋体" pitchFamily="2" charset="-122"/>
                </a:rPr>
                <a:t>2</a:t>
              </a:r>
              <a:endParaRPr kumimoji="0" lang="en-US" sz="1200" i="0" u="none" strike="noStrike" cap="none" normalizeH="0" baseline="-25000" dirty="0" smtClean="0">
                <a:ln>
                  <a:noFill/>
                </a:ln>
                <a:solidFill>
                  <a:srgbClr val="1212C4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49" name="Text Box 142"/>
            <p:cNvSpPr txBox="1">
              <a:spLocks noChangeArrowheads="1"/>
            </p:cNvSpPr>
            <p:nvPr/>
          </p:nvSpPr>
          <p:spPr bwMode="auto">
            <a:xfrm>
              <a:off x="1585984" y="3008228"/>
              <a:ext cx="1623043" cy="17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(Z-1) = Z</a:t>
              </a:r>
              <a:r>
                <a:rPr kumimoji="0" lang="en-US" altLang="zh-CN" sz="8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1</a:t>
              </a:r>
              <a:r>
                <a:rPr kumimoji="0" lang="en-US" altLang="zh-CN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+Z</a:t>
              </a:r>
              <a:r>
                <a:rPr kumimoji="0" lang="en-US" altLang="zh-CN" sz="80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2</a:t>
              </a:r>
              <a:r>
                <a:rPr kumimoji="0" lang="en-US" altLang="zh-CN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;  A=A1+A2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0" name="Text Box 129"/>
            <p:cNvSpPr txBox="1">
              <a:spLocks noChangeArrowheads="1"/>
            </p:cNvSpPr>
            <p:nvPr/>
          </p:nvSpPr>
          <p:spPr bwMode="auto">
            <a:xfrm>
              <a:off x="2690266" y="1825924"/>
              <a:ext cx="343358" cy="250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  <a:sym typeface="Symbol"/>
                </a:rPr>
                <a:t></a:t>
              </a:r>
              <a:r>
                <a:rPr kumimoji="0" lang="en-US" altLang="zh-CN" sz="1200" b="1" i="0" u="none" strike="noStrike" cap="none" normalizeH="0" baseline="28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  <a:sym typeface="Symbol"/>
                </a:rPr>
                <a:t>-</a:t>
              </a:r>
              <a:endParaRPr kumimoji="0" lang="en-US" sz="1200" b="1" i="0" u="none" strike="noStrike" cap="none" normalizeH="0" baseline="28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51" name="Straight Arrow Connector 750"/>
            <p:cNvCxnSpPr/>
            <p:nvPr/>
          </p:nvCxnSpPr>
          <p:spPr>
            <a:xfrm rot="16200000" flipV="1">
              <a:off x="2739935" y="2133991"/>
              <a:ext cx="219317" cy="575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2" name="Straight Arrow Connector 751"/>
            <p:cNvCxnSpPr/>
            <p:nvPr/>
          </p:nvCxnSpPr>
          <p:spPr>
            <a:xfrm rot="16200000" flipH="1">
              <a:off x="2730546" y="2652907"/>
              <a:ext cx="278201" cy="5914"/>
            </a:xfrm>
            <a:prstGeom prst="straightConnector1">
              <a:avLst/>
            </a:prstGeom>
            <a:ln>
              <a:solidFill>
                <a:srgbClr val="1212C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3" name="Text Box 143"/>
            <p:cNvSpPr txBox="1">
              <a:spLocks noChangeArrowheads="1"/>
            </p:cNvSpPr>
            <p:nvPr/>
          </p:nvSpPr>
          <p:spPr bwMode="auto">
            <a:xfrm>
              <a:off x="2679983" y="2754981"/>
              <a:ext cx="658439" cy="267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altLang="zh-CN" sz="1100" b="1" baseline="30000" dirty="0" smtClean="0">
                  <a:solidFill>
                    <a:srgbClr val="1212C4"/>
                  </a:solidFill>
                  <a:latin typeface="Calibri" pitchFamily="34" charset="0"/>
                  <a:ea typeface="宋体" pitchFamily="2" charset="-122"/>
                  <a:sym typeface="Symbol"/>
                </a:rPr>
                <a:t>A</a:t>
              </a:r>
              <a:r>
                <a:rPr kumimoji="0" lang="en-US" altLang="zh-CN" sz="1100" b="1" i="0" u="none" strike="noStrike" cap="none" normalizeH="0" baseline="3000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1</a:t>
              </a:r>
              <a:r>
                <a:rPr kumimoji="0" lang="en-US" altLang="zh-CN" sz="1100" b="1" i="0" u="none" strike="noStrike" cap="none" normalizeH="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(</a:t>
              </a:r>
              <a:r>
                <a:rPr kumimoji="0" lang="en-US" altLang="zh-CN" sz="1200" b="1" i="0" u="none" strike="noStrike" cap="none" normalizeH="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Calibri" pitchFamily="34" charset="0"/>
                  <a:ea typeface="宋体" pitchFamily="2" charset="-122"/>
                </a:rPr>
                <a:t>Z1+1)</a:t>
              </a:r>
              <a:endParaRPr kumimoji="0" lang="en-US" sz="1200" b="1" i="0" u="none" strike="noStrike" cap="none" normalizeH="0" dirty="0" smtClean="0">
                <a:ln>
                  <a:noFill/>
                </a:ln>
                <a:solidFill>
                  <a:srgbClr val="1212C4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54" name="Text Box 142"/>
            <p:cNvSpPr txBox="1">
              <a:spLocks noChangeArrowheads="1"/>
            </p:cNvSpPr>
            <p:nvPr/>
          </p:nvSpPr>
          <p:spPr bwMode="auto">
            <a:xfrm>
              <a:off x="780852" y="1314575"/>
              <a:ext cx="1623043" cy="255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宋体" pitchFamily="2" charset="-122"/>
                </a:rPr>
                <a:t>SPECTROSCOPY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grpSp>
        <p:nvGrpSpPr>
          <p:cNvPr id="775" name="Group 166"/>
          <p:cNvGrpSpPr/>
          <p:nvPr/>
        </p:nvGrpSpPr>
        <p:grpSpPr>
          <a:xfrm>
            <a:off x="5198671" y="1466865"/>
            <a:ext cx="2805642" cy="1819673"/>
            <a:chOff x="3098476" y="3623579"/>
            <a:chExt cx="2517323" cy="1425385"/>
          </a:xfrm>
        </p:grpSpPr>
        <p:cxnSp>
          <p:nvCxnSpPr>
            <p:cNvPr id="776" name="AutoShape 103"/>
            <p:cNvCxnSpPr>
              <a:cxnSpLocks noChangeShapeType="1"/>
            </p:cNvCxnSpPr>
            <p:nvPr/>
          </p:nvCxnSpPr>
          <p:spPr bwMode="auto">
            <a:xfrm flipV="1">
              <a:off x="3416537" y="3970412"/>
              <a:ext cx="1349204" cy="2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77" name="Text Box 104"/>
            <p:cNvSpPr txBox="1">
              <a:spLocks noChangeArrowheads="1"/>
            </p:cNvSpPr>
            <p:nvPr/>
          </p:nvSpPr>
          <p:spPr bwMode="auto">
            <a:xfrm>
              <a:off x="3135113" y="3790605"/>
              <a:ext cx="428457" cy="355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78" name="Text Box 105"/>
            <p:cNvSpPr txBox="1">
              <a:spLocks noChangeArrowheads="1"/>
            </p:cNvSpPr>
            <p:nvPr/>
          </p:nvSpPr>
          <p:spPr bwMode="auto">
            <a:xfrm>
              <a:off x="4691672" y="3814520"/>
              <a:ext cx="385424" cy="277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e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Arial" pitchFamily="34" charset="0"/>
                  <a:sym typeface="Symbol"/>
                </a:rPr>
                <a:t>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79" name="Group 107"/>
            <p:cNvGrpSpPr>
              <a:grpSpLocks/>
            </p:cNvGrpSpPr>
            <p:nvPr/>
          </p:nvGrpSpPr>
          <p:grpSpPr bwMode="auto">
            <a:xfrm>
              <a:off x="4008481" y="3987440"/>
              <a:ext cx="80137" cy="210206"/>
              <a:chOff x="5115" y="2490"/>
              <a:chExt cx="1020" cy="2250"/>
            </a:xfrm>
          </p:grpSpPr>
          <p:grpSp>
            <p:nvGrpSpPr>
              <p:cNvPr id="814" name="Group 108"/>
              <p:cNvGrpSpPr>
                <a:grpSpLocks/>
              </p:cNvGrpSpPr>
              <p:nvPr/>
            </p:nvGrpSpPr>
            <p:grpSpPr bwMode="auto">
              <a:xfrm>
                <a:off x="5130" y="2490"/>
                <a:ext cx="1005" cy="1125"/>
                <a:chOff x="5130" y="2490"/>
                <a:chExt cx="1005" cy="1125"/>
              </a:xfrm>
            </p:grpSpPr>
            <p:sp>
              <p:nvSpPr>
                <p:cNvPr id="820" name="Freeform 109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" name="Freeform 110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" name="Freeform 111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3" name="Freeform 112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15" name="Group 113"/>
              <p:cNvGrpSpPr>
                <a:grpSpLocks/>
              </p:cNvGrpSpPr>
              <p:nvPr/>
            </p:nvGrpSpPr>
            <p:grpSpPr bwMode="auto">
              <a:xfrm>
                <a:off x="5115" y="3615"/>
                <a:ext cx="1005" cy="1125"/>
                <a:chOff x="5130" y="2490"/>
                <a:chExt cx="1005" cy="1125"/>
              </a:xfrm>
            </p:grpSpPr>
            <p:sp>
              <p:nvSpPr>
                <p:cNvPr id="816" name="Freeform 114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7" name="Freeform 115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8" name="Freeform 116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9" name="Freeform 117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80" name="Group 118"/>
            <p:cNvGrpSpPr>
              <a:grpSpLocks/>
            </p:cNvGrpSpPr>
            <p:nvPr/>
          </p:nvGrpSpPr>
          <p:grpSpPr bwMode="auto">
            <a:xfrm>
              <a:off x="4008481" y="4197644"/>
              <a:ext cx="80137" cy="210206"/>
              <a:chOff x="5115" y="2490"/>
              <a:chExt cx="1020" cy="2250"/>
            </a:xfrm>
          </p:grpSpPr>
          <p:grpSp>
            <p:nvGrpSpPr>
              <p:cNvPr id="804" name="Group 119"/>
              <p:cNvGrpSpPr>
                <a:grpSpLocks/>
              </p:cNvGrpSpPr>
              <p:nvPr/>
            </p:nvGrpSpPr>
            <p:grpSpPr bwMode="auto">
              <a:xfrm>
                <a:off x="5130" y="2490"/>
                <a:ext cx="1005" cy="1125"/>
                <a:chOff x="5130" y="2490"/>
                <a:chExt cx="1005" cy="1125"/>
              </a:xfrm>
            </p:grpSpPr>
            <p:sp>
              <p:nvSpPr>
                <p:cNvPr id="810" name="Freeform 120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1" name="Freeform 121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2" name="Freeform 122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3" name="Freeform 123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05" name="Group 124"/>
              <p:cNvGrpSpPr>
                <a:grpSpLocks/>
              </p:cNvGrpSpPr>
              <p:nvPr/>
            </p:nvGrpSpPr>
            <p:grpSpPr bwMode="auto">
              <a:xfrm>
                <a:off x="5115" y="3615"/>
                <a:ext cx="1005" cy="1125"/>
                <a:chOff x="5130" y="2490"/>
                <a:chExt cx="1005" cy="1125"/>
              </a:xfrm>
            </p:grpSpPr>
            <p:sp>
              <p:nvSpPr>
                <p:cNvPr id="806" name="Freeform 125"/>
                <p:cNvSpPr>
                  <a:spLocks/>
                </p:cNvSpPr>
                <p:nvPr/>
              </p:nvSpPr>
              <p:spPr bwMode="auto">
                <a:xfrm>
                  <a:off x="5640" y="249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7" name="Freeform 126"/>
                <p:cNvSpPr>
                  <a:spLocks/>
                </p:cNvSpPr>
                <p:nvPr/>
              </p:nvSpPr>
              <p:spPr bwMode="auto">
                <a:xfrm flipH="1">
                  <a:off x="5130" y="306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8" name="Freeform 127"/>
                <p:cNvSpPr>
                  <a:spLocks/>
                </p:cNvSpPr>
                <p:nvPr/>
              </p:nvSpPr>
              <p:spPr bwMode="auto">
                <a:xfrm flipV="1">
                  <a:off x="5640" y="2775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" name="Freeform 128"/>
                <p:cNvSpPr>
                  <a:spLocks/>
                </p:cNvSpPr>
                <p:nvPr/>
              </p:nvSpPr>
              <p:spPr bwMode="auto">
                <a:xfrm flipH="1" flipV="1">
                  <a:off x="5130" y="3330"/>
                  <a:ext cx="495" cy="2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5" y="15"/>
                    </a:cxn>
                    <a:cxn ang="0">
                      <a:pos x="345" y="75"/>
                    </a:cxn>
                    <a:cxn ang="0">
                      <a:pos x="450" y="165"/>
                    </a:cxn>
                    <a:cxn ang="0">
                      <a:pos x="495" y="285"/>
                    </a:cxn>
                  </a:cxnLst>
                  <a:rect l="0" t="0" r="r" b="b"/>
                  <a:pathLst>
                    <a:path w="495" h="285">
                      <a:moveTo>
                        <a:pt x="0" y="0"/>
                      </a:moveTo>
                      <a:cubicBezTo>
                        <a:pt x="54" y="1"/>
                        <a:pt x="108" y="3"/>
                        <a:pt x="165" y="15"/>
                      </a:cubicBezTo>
                      <a:cubicBezTo>
                        <a:pt x="222" y="27"/>
                        <a:pt x="298" y="50"/>
                        <a:pt x="345" y="75"/>
                      </a:cubicBezTo>
                      <a:cubicBezTo>
                        <a:pt x="392" y="100"/>
                        <a:pt x="425" y="130"/>
                        <a:pt x="450" y="165"/>
                      </a:cubicBezTo>
                      <a:cubicBezTo>
                        <a:pt x="475" y="200"/>
                        <a:pt x="485" y="242"/>
                        <a:pt x="495" y="285"/>
                      </a:cubicBezTo>
                    </a:path>
                  </a:pathLst>
                </a:custGeom>
                <a:noFill/>
                <a:ln w="9525">
                  <a:solidFill>
                    <a:srgbClr val="FFC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81" name="Text Box 129"/>
            <p:cNvSpPr txBox="1">
              <a:spLocks noChangeArrowheads="1"/>
            </p:cNvSpPr>
            <p:nvPr/>
          </p:nvSpPr>
          <p:spPr bwMode="auto">
            <a:xfrm>
              <a:off x="3739813" y="4016643"/>
              <a:ext cx="355032" cy="30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 pitchFamily="18" charset="2"/>
                </a:rPr>
                <a:t></a:t>
              </a: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*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82" name="Oval 130"/>
            <p:cNvSpPr>
              <a:spLocks noChangeArrowheads="1"/>
            </p:cNvSpPr>
            <p:nvPr/>
          </p:nvSpPr>
          <p:spPr bwMode="auto">
            <a:xfrm>
              <a:off x="3948973" y="4407844"/>
              <a:ext cx="190425" cy="1681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83" name="AutoShape 131"/>
            <p:cNvCxnSpPr>
              <a:cxnSpLocks noChangeShapeType="1"/>
            </p:cNvCxnSpPr>
            <p:nvPr/>
          </p:nvCxnSpPr>
          <p:spPr bwMode="auto">
            <a:xfrm flipV="1">
              <a:off x="4115595" y="4218662"/>
              <a:ext cx="618880" cy="220712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784" name="Text Box 132"/>
            <p:cNvSpPr txBox="1">
              <a:spLocks noChangeArrowheads="1"/>
            </p:cNvSpPr>
            <p:nvPr/>
          </p:nvSpPr>
          <p:spPr bwMode="auto">
            <a:xfrm>
              <a:off x="4682583" y="4097410"/>
              <a:ext cx="340767" cy="23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宋体" pitchFamily="2" charset="-122"/>
                </a:rPr>
                <a:t>K</a:t>
              </a:r>
              <a:r>
                <a:rPr kumimoji="0" lang="en-US" altLang="zh-CN" sz="1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宋体" pitchFamily="2" charset="-122"/>
                </a:rPr>
                <a:t>+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85" name="AutoShape 133"/>
            <p:cNvCxnSpPr>
              <a:cxnSpLocks noChangeShapeType="1"/>
            </p:cNvCxnSpPr>
            <p:nvPr/>
          </p:nvCxnSpPr>
          <p:spPr bwMode="auto">
            <a:xfrm>
              <a:off x="4115595" y="4533968"/>
              <a:ext cx="275250" cy="46658"/>
            </a:xfrm>
            <a:prstGeom prst="straightConnector1">
              <a:avLst/>
            </a:prstGeom>
            <a:noFill/>
            <a:ln w="9525">
              <a:solidFill>
                <a:srgbClr val="1212C4"/>
              </a:solidFill>
              <a:round/>
              <a:headEnd type="none" w="med" len="med"/>
              <a:tailEnd type="arrow" w="med" len="med"/>
            </a:ln>
          </p:spPr>
        </p:cxnSp>
        <p:sp>
          <p:nvSpPr>
            <p:cNvPr id="786" name="Text Box 134"/>
            <p:cNvSpPr txBox="1">
              <a:spLocks noChangeArrowheads="1"/>
            </p:cNvSpPr>
            <p:nvPr/>
          </p:nvSpPr>
          <p:spPr bwMode="auto">
            <a:xfrm>
              <a:off x="4388337" y="4439082"/>
              <a:ext cx="632237" cy="24439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1212C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 pitchFamily="18" charset="2"/>
                </a:rPr>
                <a:t>,</a:t>
              </a:r>
              <a:r>
                <a:rPr kumimoji="0" lang="en-US" altLang="zh-CN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/>
                </a:rPr>
                <a:t>(</a:t>
              </a:r>
              <a:r>
                <a:rPr kumimoji="0" lang="en-US" altLang="zh-CN" sz="1100" b="1" i="0" u="none" strike="noStrike" cap="none" normalizeH="0" baseline="4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/>
                </a:rPr>
                <a:t>-</a:t>
              </a:r>
              <a:r>
                <a:rPr kumimoji="0" lang="en-US" altLang="zh-CN" sz="11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/>
                </a:rPr>
                <a:t>)</a:t>
              </a:r>
              <a:r>
                <a:rPr kumimoji="0" lang="en-US" altLang="zh-CN" sz="1100" b="1" i="0" u="none" strike="noStrike" cap="none" normalizeH="0" baseline="4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sym typeface="Symbol" pitchFamily="18" charset="2"/>
                </a:rPr>
                <a:t> </a:t>
              </a:r>
              <a:endParaRPr kumimoji="0" lang="en-US" sz="1100" b="1" i="0" u="none" strike="noStrike" cap="none" normalizeH="0" baseline="4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87" name="AutoShape 135"/>
            <p:cNvCxnSpPr>
              <a:cxnSpLocks noChangeShapeType="1"/>
            </p:cNvCxnSpPr>
            <p:nvPr/>
          </p:nvCxnSpPr>
          <p:spPr bwMode="auto">
            <a:xfrm flipV="1">
              <a:off x="3746647" y="4544477"/>
              <a:ext cx="226129" cy="199693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88" name="Oval 136"/>
            <p:cNvSpPr>
              <a:spLocks noChangeArrowheads="1"/>
            </p:cNvSpPr>
            <p:nvPr/>
          </p:nvSpPr>
          <p:spPr bwMode="auto">
            <a:xfrm>
              <a:off x="3651434" y="4712639"/>
              <a:ext cx="113462" cy="3363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Text Box 137"/>
            <p:cNvSpPr txBox="1">
              <a:spLocks noChangeArrowheads="1"/>
            </p:cNvSpPr>
            <p:nvPr/>
          </p:nvSpPr>
          <p:spPr bwMode="auto">
            <a:xfrm>
              <a:off x="3502325" y="4411543"/>
              <a:ext cx="431320" cy="286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p(n)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90" name="AutoShape 138"/>
            <p:cNvCxnSpPr>
              <a:cxnSpLocks noChangeShapeType="1"/>
            </p:cNvCxnSpPr>
            <p:nvPr/>
          </p:nvCxnSpPr>
          <p:spPr bwMode="auto">
            <a:xfrm>
              <a:off x="3413403" y="4765190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91" name="AutoShape 139"/>
            <p:cNvCxnSpPr>
              <a:cxnSpLocks noChangeShapeType="1"/>
            </p:cNvCxnSpPr>
            <p:nvPr/>
          </p:nvCxnSpPr>
          <p:spPr bwMode="auto">
            <a:xfrm>
              <a:off x="3413403" y="4838762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92" name="AutoShape 140"/>
            <p:cNvCxnSpPr>
              <a:cxnSpLocks noChangeShapeType="1"/>
            </p:cNvCxnSpPr>
            <p:nvPr/>
          </p:nvCxnSpPr>
          <p:spPr bwMode="auto">
            <a:xfrm>
              <a:off x="3413403" y="4912333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93" name="AutoShape 141"/>
            <p:cNvCxnSpPr>
              <a:cxnSpLocks noChangeShapeType="1"/>
            </p:cNvCxnSpPr>
            <p:nvPr/>
          </p:nvCxnSpPr>
          <p:spPr bwMode="auto">
            <a:xfrm>
              <a:off x="3413403" y="4985904"/>
              <a:ext cx="238031" cy="0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94" name="Text Box 142"/>
            <p:cNvSpPr txBox="1">
              <a:spLocks noChangeArrowheads="1"/>
            </p:cNvSpPr>
            <p:nvPr/>
          </p:nvSpPr>
          <p:spPr bwMode="auto">
            <a:xfrm>
              <a:off x="3098476" y="4717444"/>
              <a:ext cx="395222" cy="330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A</a:t>
              </a:r>
              <a:r>
                <a:rPr kumimoji="0" lang="en-US" altLang="zh-CN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Z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95" name="Text Box 143"/>
            <p:cNvSpPr txBox="1">
              <a:spLocks noChangeArrowheads="1"/>
            </p:cNvSpPr>
            <p:nvPr/>
          </p:nvSpPr>
          <p:spPr bwMode="auto">
            <a:xfrm>
              <a:off x="4323059" y="4734282"/>
              <a:ext cx="568119" cy="294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1" i="0" u="none" strike="noStrike" cap="none" normalizeH="0" baseline="4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sym typeface="Symbol"/>
                </a:rPr>
                <a:t>(A-1)</a:t>
              </a:r>
              <a:r>
                <a:rPr lang="en-US" altLang="zh-CN" sz="1400" b="1" dirty="0" smtClean="0">
                  <a:latin typeface="Calibri" pitchFamily="34" charset="0"/>
                  <a:ea typeface="宋体" pitchFamily="2" charset="-122"/>
                </a:rPr>
                <a:t>Z’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96" name="AutoShape 150"/>
            <p:cNvCxnSpPr>
              <a:cxnSpLocks noChangeShapeType="1"/>
            </p:cNvCxnSpPr>
            <p:nvPr/>
          </p:nvCxnSpPr>
          <p:spPr bwMode="auto">
            <a:xfrm flipV="1">
              <a:off x="3765738" y="4837583"/>
              <a:ext cx="633578" cy="1178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97" name="AutoShape 150"/>
            <p:cNvCxnSpPr>
              <a:cxnSpLocks noChangeShapeType="1"/>
            </p:cNvCxnSpPr>
            <p:nvPr/>
          </p:nvCxnSpPr>
          <p:spPr bwMode="auto">
            <a:xfrm flipV="1">
              <a:off x="3761502" y="4901313"/>
              <a:ext cx="633578" cy="1178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98" name="AutoShape 150"/>
            <p:cNvCxnSpPr>
              <a:cxnSpLocks noChangeShapeType="1"/>
            </p:cNvCxnSpPr>
            <p:nvPr/>
          </p:nvCxnSpPr>
          <p:spPr bwMode="auto">
            <a:xfrm flipV="1">
              <a:off x="3761502" y="4969594"/>
              <a:ext cx="633578" cy="1178"/>
            </a:xfrm>
            <a:prstGeom prst="straightConnector1">
              <a:avLst/>
            </a:prstGeom>
            <a:noFill/>
            <a:ln w="9525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799" name="Straight Arrow Connector 798"/>
            <p:cNvCxnSpPr/>
            <p:nvPr/>
          </p:nvCxnSpPr>
          <p:spPr>
            <a:xfrm flipV="1">
              <a:off x="5011948" y="4485736"/>
              <a:ext cx="345908" cy="7554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0" name="Text Box 129"/>
            <p:cNvSpPr txBox="1">
              <a:spLocks noChangeArrowheads="1"/>
            </p:cNvSpPr>
            <p:nvPr/>
          </p:nvSpPr>
          <p:spPr bwMode="auto">
            <a:xfrm>
              <a:off x="5272441" y="4313208"/>
              <a:ext cx="343358" cy="250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  <a:sym typeface="Symbol"/>
                </a:rPr>
                <a:t></a:t>
              </a:r>
              <a:r>
                <a:rPr kumimoji="0" lang="en-US" altLang="zh-CN" sz="1200" b="1" i="0" u="none" strike="noStrike" cap="none" normalizeH="0" baseline="28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宋体" pitchFamily="2" charset="-122"/>
                  <a:sym typeface="Symbol"/>
                </a:rPr>
                <a:t>-</a:t>
              </a:r>
              <a:endParaRPr kumimoji="0" lang="en-US" sz="1200" b="1" i="0" u="none" strike="noStrike" cap="none" normalizeH="0" baseline="28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01" name="Straight Arrow Connector 800"/>
            <p:cNvCxnSpPr>
              <a:stCxn id="786" idx="3"/>
            </p:cNvCxnSpPr>
            <p:nvPr/>
          </p:nvCxnSpPr>
          <p:spPr>
            <a:xfrm>
              <a:off x="5020574" y="4561277"/>
              <a:ext cx="215660" cy="1401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2" name="Text Box 134"/>
            <p:cNvSpPr txBox="1">
              <a:spLocks noChangeArrowheads="1"/>
            </p:cNvSpPr>
            <p:nvPr/>
          </p:nvSpPr>
          <p:spPr bwMode="auto">
            <a:xfrm>
              <a:off x="5204038" y="4602650"/>
              <a:ext cx="224391" cy="244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1212C4"/>
                  </a:solidFill>
                  <a:effectLst/>
                  <a:latin typeface="Times New Roman" pitchFamily="18" charset="0"/>
                  <a:ea typeface="宋体" pitchFamily="2" charset="-122"/>
                  <a:sym typeface="Symbol" pitchFamily="18" charset="2"/>
                </a:rPr>
                <a:t>N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1212C4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03" name="Text Box 142"/>
            <p:cNvSpPr txBox="1">
              <a:spLocks noChangeArrowheads="1"/>
            </p:cNvSpPr>
            <p:nvPr/>
          </p:nvSpPr>
          <p:spPr bwMode="auto">
            <a:xfrm>
              <a:off x="3262384" y="3623579"/>
              <a:ext cx="1623043" cy="255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宋体" pitchFamily="2" charset="-122"/>
                </a:rPr>
                <a:t>BACKGROUND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824" name="Text Box 142"/>
          <p:cNvSpPr txBox="1">
            <a:spLocks noChangeArrowheads="1"/>
          </p:cNvSpPr>
          <p:nvPr/>
        </p:nvSpPr>
        <p:spPr bwMode="auto">
          <a:xfrm>
            <a:off x="4347966" y="2540861"/>
            <a:ext cx="380728" cy="28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宋体" pitchFamily="2" charset="-122"/>
              </a:rPr>
              <a:t>VS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25" name="TextBox 824"/>
          <p:cNvSpPr txBox="1"/>
          <p:nvPr/>
        </p:nvSpPr>
        <p:spPr>
          <a:xfrm>
            <a:off x="728870" y="916807"/>
            <a:ext cx="755373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of Spectroscopic and Background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</a:t>
            </a:r>
            <a:r>
              <a:rPr lang="en-US" sz="1600" b="1" baseline="2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-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Production</a:t>
            </a:r>
            <a:endParaRPr lang="en-US" sz="1600" b="1" baseline="28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</p:txBody>
      </p:sp>
      <p:grpSp>
        <p:nvGrpSpPr>
          <p:cNvPr id="826" name="Group 825"/>
          <p:cNvGrpSpPr/>
          <p:nvPr/>
        </p:nvGrpSpPr>
        <p:grpSpPr>
          <a:xfrm>
            <a:off x="304801" y="3843130"/>
            <a:ext cx="8574156" cy="3014870"/>
            <a:chOff x="630554" y="3370520"/>
            <a:chExt cx="5227985" cy="248709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827" name="Group 270"/>
            <p:cNvGrpSpPr/>
            <p:nvPr/>
          </p:nvGrpSpPr>
          <p:grpSpPr>
            <a:xfrm>
              <a:off x="638310" y="4029775"/>
              <a:ext cx="5220229" cy="1151846"/>
              <a:chOff x="642144" y="2172494"/>
              <a:chExt cx="7800929" cy="2347246"/>
            </a:xfrm>
          </p:grpSpPr>
          <p:grpSp>
            <p:nvGrpSpPr>
              <p:cNvPr id="959" name="Group 457"/>
              <p:cNvGrpSpPr/>
              <p:nvPr/>
            </p:nvGrpSpPr>
            <p:grpSpPr>
              <a:xfrm>
                <a:off x="643958" y="2177034"/>
                <a:ext cx="7799115" cy="2342706"/>
                <a:chOff x="643958" y="2177034"/>
                <a:chExt cx="7799115" cy="2342706"/>
              </a:xfrm>
            </p:grpSpPr>
            <p:grpSp>
              <p:nvGrpSpPr>
                <p:cNvPr id="962" name="Group 282"/>
                <p:cNvGrpSpPr>
                  <a:grpSpLocks/>
                </p:cNvGrpSpPr>
                <p:nvPr/>
              </p:nvGrpSpPr>
              <p:grpSpPr bwMode="auto">
                <a:xfrm rot="10800000">
                  <a:off x="643958" y="2177034"/>
                  <a:ext cx="7799115" cy="115579"/>
                  <a:chOff x="2550" y="9810"/>
                  <a:chExt cx="10605" cy="166"/>
                </a:xfrm>
              </p:grpSpPr>
              <p:grpSp>
                <p:nvGrpSpPr>
                  <p:cNvPr id="1024" name="Group 283"/>
                  <p:cNvGrpSpPr>
                    <a:grpSpLocks/>
                  </p:cNvGrpSpPr>
                  <p:nvPr/>
                </p:nvGrpSpPr>
                <p:grpSpPr bwMode="auto">
                  <a:xfrm>
                    <a:off x="2730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87" name="AutoShape 28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8" name="AutoShape 28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9" name="AutoShape 28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90" name="AutoShape 28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25" name="Group 288"/>
                  <p:cNvGrpSpPr>
                    <a:grpSpLocks/>
                  </p:cNvGrpSpPr>
                  <p:nvPr/>
                </p:nvGrpSpPr>
                <p:grpSpPr bwMode="auto">
                  <a:xfrm>
                    <a:off x="3705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83" name="AutoShape 28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4" name="AutoShape 29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5" name="AutoShape 29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6" name="AutoShape 29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26" name="Group 293"/>
                  <p:cNvGrpSpPr>
                    <a:grpSpLocks/>
                  </p:cNvGrpSpPr>
                  <p:nvPr/>
                </p:nvGrpSpPr>
                <p:grpSpPr bwMode="auto">
                  <a:xfrm>
                    <a:off x="4665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79" name="AutoShape 29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0" name="AutoShape 29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1" name="AutoShape 29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2" name="AutoShape 29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27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5640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75" name="AutoShape 29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6" name="AutoShape 30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7" name="AutoShape 30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8" name="AutoShape 30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28" name="Group 303"/>
                  <p:cNvGrpSpPr>
                    <a:grpSpLocks/>
                  </p:cNvGrpSpPr>
                  <p:nvPr/>
                </p:nvGrpSpPr>
                <p:grpSpPr bwMode="auto">
                  <a:xfrm>
                    <a:off x="6600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71" name="AutoShape 30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2" name="AutoShape 30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3" name="AutoShape 30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4" name="AutoShape 30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29" name="Group 308"/>
                  <p:cNvGrpSpPr>
                    <a:grpSpLocks/>
                  </p:cNvGrpSpPr>
                  <p:nvPr/>
                </p:nvGrpSpPr>
                <p:grpSpPr bwMode="auto">
                  <a:xfrm>
                    <a:off x="7575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67" name="AutoShape 30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8" name="AutoShape 3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9" name="AutoShape 31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0" name="AutoShape 31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30" name="Group 313"/>
                  <p:cNvGrpSpPr>
                    <a:grpSpLocks/>
                  </p:cNvGrpSpPr>
                  <p:nvPr/>
                </p:nvGrpSpPr>
                <p:grpSpPr bwMode="auto">
                  <a:xfrm>
                    <a:off x="8520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63" name="AutoShape 31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4" name="AutoShape 31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5" name="AutoShape 31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6" name="AutoShape 317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31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9495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59" name="AutoShape 31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0" name="AutoShape 32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1" name="AutoShape 32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2" name="AutoShape 32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32" name="Group 323"/>
                  <p:cNvGrpSpPr>
                    <a:grpSpLocks/>
                  </p:cNvGrpSpPr>
                  <p:nvPr/>
                </p:nvGrpSpPr>
                <p:grpSpPr bwMode="auto">
                  <a:xfrm>
                    <a:off x="10470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55" name="AutoShape 32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56" name="AutoShape 32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57" name="AutoShape 32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58" name="AutoShape 32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33" name="Group 328"/>
                  <p:cNvGrpSpPr>
                    <a:grpSpLocks/>
                  </p:cNvGrpSpPr>
                  <p:nvPr/>
                </p:nvGrpSpPr>
                <p:grpSpPr bwMode="auto">
                  <a:xfrm>
                    <a:off x="11430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51" name="AutoShape 32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52" name="AutoShape 33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53" name="AutoShape 3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54" name="AutoShape 33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34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12375" y="9855"/>
                    <a:ext cx="586" cy="120"/>
                    <a:chOff x="2910" y="4650"/>
                    <a:chExt cx="586" cy="120"/>
                  </a:xfrm>
                </p:grpSpPr>
                <p:cxnSp>
                  <p:nvCxnSpPr>
                    <p:cNvPr id="1047" name="AutoShape 33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1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8" name="AutoShape 33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0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49" name="AutoShape 33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300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50" name="AutoShape 3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95" y="4650"/>
                      <a:ext cx="1" cy="12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1035" name="AutoShape 3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50" y="9975"/>
                    <a:ext cx="10605" cy="1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36" name="AutoShape 33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40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37" name="AutoShape 34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50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38" name="AutoShape 3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70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39" name="AutoShape 3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20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40" name="AutoShape 3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275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41" name="AutoShape 3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2195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42" name="AutoShape 3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510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43" name="AutoShape 3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1250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44" name="AutoShape 3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315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45" name="AutoShape 34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395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  <p:cxnSp>
                <p:nvCxnSpPr>
                  <p:cNvPr id="1046" name="AutoShape 34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45" y="9810"/>
                    <a:ext cx="1" cy="165"/>
                  </a:xfrm>
                  <a:prstGeom prst="straightConnector1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</p:cxnSp>
            </p:grpSp>
            <p:grpSp>
              <p:nvGrpSpPr>
                <p:cNvPr id="963" name="Group 455"/>
                <p:cNvGrpSpPr/>
                <p:nvPr/>
              </p:nvGrpSpPr>
              <p:grpSpPr>
                <a:xfrm>
                  <a:off x="654864" y="2302774"/>
                  <a:ext cx="7741253" cy="2216966"/>
                  <a:chOff x="654864" y="2302774"/>
                  <a:chExt cx="7741253" cy="2216966"/>
                </a:xfrm>
              </p:grpSpPr>
              <p:sp>
                <p:nvSpPr>
                  <p:cNvPr id="964" name="Text Box 3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4864" y="2302774"/>
                    <a:ext cx="508146" cy="2864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(b)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965" name="Text Box 3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4461" y="3300440"/>
                    <a:ext cx="1469094" cy="3029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3B background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grpSp>
                <p:nvGrpSpPr>
                  <p:cNvPr id="966" name="Group 453"/>
                  <p:cNvGrpSpPr/>
                  <p:nvPr/>
                </p:nvGrpSpPr>
                <p:grpSpPr>
                  <a:xfrm>
                    <a:off x="1053163" y="2355483"/>
                    <a:ext cx="7342954" cy="2164257"/>
                    <a:chOff x="1053163" y="2355483"/>
                    <a:chExt cx="7342954" cy="2164257"/>
                  </a:xfrm>
                </p:grpSpPr>
                <p:cxnSp>
                  <p:nvCxnSpPr>
                    <p:cNvPr id="967" name="AutoShape 27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11619" y="3835154"/>
                      <a:ext cx="839" cy="459777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68" name="AutoShape 27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11619" y="4274610"/>
                      <a:ext cx="529947" cy="63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969" name="AutoShape 27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310349" y="4221900"/>
                      <a:ext cx="839" cy="52709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70" name="AutoShape 27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530881" y="4221900"/>
                      <a:ext cx="839" cy="52709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sp>
                  <p:nvSpPr>
                    <p:cNvPr id="971" name="Text Box 2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75754" y="4237142"/>
                      <a:ext cx="331217" cy="2825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2" name="Text Box 2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68231" y="4232696"/>
                      <a:ext cx="331217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3" name="Text Box 2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52682" y="4138709"/>
                      <a:ext cx="431840" cy="29212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E</a:t>
                      </a:r>
                      <a:r>
                        <a:rPr kumimoji="0" lang="en-US" altLang="zh-CN" sz="1100" b="0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4" name="Text Box 36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68543" y="3955179"/>
                      <a:ext cx="297676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5" name="Text Box 3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48850" y="3948193"/>
                      <a:ext cx="331217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6" name="Text Box 3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12554" y="3845950"/>
                      <a:ext cx="400814" cy="29275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E</a:t>
                      </a:r>
                      <a:r>
                        <a:rPr kumimoji="0" lang="en-US" altLang="zh-CN" sz="1100" b="0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7" name="Text Box 3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438284" y="3955179"/>
                      <a:ext cx="297676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8" name="Text Box 3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17752" y="3948193"/>
                      <a:ext cx="331217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79" name="Text Box 3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681456" y="3845950"/>
                      <a:ext cx="387398" cy="29275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E</a:t>
                      </a:r>
                      <a:r>
                        <a:rPr kumimoji="0" lang="en-US" altLang="zh-CN" sz="1100" b="0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80" name="Text Box 38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43459" y="3955179"/>
                      <a:ext cx="297676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81" name="Text Box 3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56468" y="3948828"/>
                      <a:ext cx="309415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82" name="Text Box 3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06755" y="3845950"/>
                      <a:ext cx="401653" cy="29275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E</a:t>
                      </a:r>
                      <a:r>
                        <a:rPr kumimoji="0" lang="en-US" altLang="zh-CN" sz="1100" b="0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83" name="Freeform 5"/>
                    <p:cNvSpPr>
                      <a:spLocks/>
                    </p:cNvSpPr>
                    <p:nvPr/>
                  </p:nvSpPr>
                  <p:spPr bwMode="auto">
                    <a:xfrm>
                      <a:off x="1053163" y="3701793"/>
                      <a:ext cx="6706515" cy="11875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035"/>
                        </a:cxn>
                        <a:cxn ang="0">
                          <a:pos x="3947" y="4035"/>
                        </a:cxn>
                        <a:cxn ang="0">
                          <a:pos x="3840" y="3786"/>
                        </a:cxn>
                        <a:cxn ang="0">
                          <a:pos x="3716" y="3609"/>
                        </a:cxn>
                        <a:cxn ang="0">
                          <a:pos x="3414" y="3413"/>
                        </a:cxn>
                        <a:cxn ang="0">
                          <a:pos x="2614" y="2542"/>
                        </a:cxn>
                        <a:cxn ang="0">
                          <a:pos x="2151" y="2258"/>
                        </a:cxn>
                        <a:cxn ang="0">
                          <a:pos x="1831" y="1653"/>
                        </a:cxn>
                        <a:cxn ang="0">
                          <a:pos x="1458" y="1191"/>
                        </a:cxn>
                        <a:cxn ang="0">
                          <a:pos x="1120" y="995"/>
                        </a:cxn>
                        <a:cxn ang="0">
                          <a:pos x="356" y="18"/>
                        </a:cxn>
                        <a:cxn ang="0">
                          <a:pos x="0" y="0"/>
                        </a:cxn>
                        <a:cxn ang="0">
                          <a:pos x="0" y="4035"/>
                        </a:cxn>
                      </a:cxnLst>
                      <a:rect l="0" t="0" r="r" b="b"/>
                      <a:pathLst>
                        <a:path w="3947" h="4035">
                          <a:moveTo>
                            <a:pt x="0" y="4035"/>
                          </a:moveTo>
                          <a:lnTo>
                            <a:pt x="3947" y="4035"/>
                          </a:lnTo>
                          <a:lnTo>
                            <a:pt x="3840" y="3786"/>
                          </a:lnTo>
                          <a:lnTo>
                            <a:pt x="3716" y="3609"/>
                          </a:lnTo>
                          <a:lnTo>
                            <a:pt x="3414" y="3413"/>
                          </a:lnTo>
                          <a:lnTo>
                            <a:pt x="2614" y="2542"/>
                          </a:lnTo>
                          <a:lnTo>
                            <a:pt x="2151" y="2258"/>
                          </a:lnTo>
                          <a:lnTo>
                            <a:pt x="1831" y="1653"/>
                          </a:lnTo>
                          <a:lnTo>
                            <a:pt x="1458" y="1191"/>
                          </a:lnTo>
                          <a:lnTo>
                            <a:pt x="1120" y="995"/>
                          </a:lnTo>
                          <a:lnTo>
                            <a:pt x="356" y="18"/>
                          </a:lnTo>
                          <a:lnTo>
                            <a:pt x="0" y="0"/>
                          </a:lnTo>
                          <a:lnTo>
                            <a:pt x="0" y="4035"/>
                          </a:lnTo>
                          <a:close/>
                        </a:path>
                      </a:pathLst>
                    </a:custGeom>
                    <a:solidFill>
                      <a:srgbClr val="FEC6F7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4" name="Freeform 264"/>
                    <p:cNvSpPr>
                      <a:spLocks/>
                    </p:cNvSpPr>
                    <p:nvPr/>
                  </p:nvSpPr>
                  <p:spPr bwMode="auto">
                    <a:xfrm>
                      <a:off x="4144801" y="3637653"/>
                      <a:ext cx="59535" cy="1886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5" name="Text Box 2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83085" y="3482700"/>
                      <a:ext cx="441064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12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86" name="Freeform 266"/>
                    <p:cNvSpPr>
                      <a:spLocks/>
                    </p:cNvSpPr>
                    <p:nvPr/>
                  </p:nvSpPr>
                  <p:spPr bwMode="auto">
                    <a:xfrm>
                      <a:off x="5089817" y="2638081"/>
                      <a:ext cx="51988" cy="11869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7" name="Text Box 26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9501" y="2434865"/>
                      <a:ext cx="583613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3/2</a:t>
                      </a:r>
                      <a:r>
                        <a:rPr kumimoji="0" lang="en-US" altLang="zh-CN" sz="12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88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4502850" y="3597645"/>
                      <a:ext cx="51988" cy="2146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89" name="Text Box 2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876" y="3384899"/>
                      <a:ext cx="536655" cy="2825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5/2</a:t>
                      </a:r>
                      <a:r>
                        <a:rPr kumimoji="0" lang="en-US" altLang="zh-CN" sz="1000" b="0" i="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+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90" name="Text Box 2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35313" y="3164539"/>
                      <a:ext cx="536655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1/2</a:t>
                      </a:r>
                      <a:r>
                        <a:rPr kumimoji="0" lang="en-US" altLang="zh-CN" sz="10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91" name="Text Box 2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48969" y="2813356"/>
                      <a:ext cx="529947" cy="29593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9</a:t>
                      </a:r>
                      <a:r>
                        <a:rPr kumimoji="0" lang="en-US" altLang="zh-CN" sz="1100" b="1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  <a:sym typeface="Symbol" pitchFamily="18" charset="2"/>
                        </a:rPr>
                        <a:t>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Li</a:t>
                      </a:r>
                      <a:endParaRPr kumimoji="0" lang="en-US" altLang="zh-CN" sz="1100" b="1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92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4331792" y="2904168"/>
                      <a:ext cx="59535" cy="9208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3" name="Text Box 28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62649" y="2759376"/>
                      <a:ext cx="659080" cy="3092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8</a:t>
                      </a:r>
                      <a:r>
                        <a:rPr kumimoji="0" lang="en-US" altLang="zh-CN" sz="1100" b="1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  <a:sym typeface="Symbol" pitchFamily="18" charset="2"/>
                        </a:rPr>
                        <a:t>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94" name="Text Box 28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86943" y="2497100"/>
                      <a:ext cx="564327" cy="28259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J</a:t>
                      </a:r>
                      <a:r>
                        <a:rPr kumimoji="0" lang="en-US" altLang="zh-CN" sz="11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p</a:t>
                      </a: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=?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95" name="Freeform 350"/>
                    <p:cNvSpPr>
                      <a:spLocks/>
                    </p:cNvSpPr>
                    <p:nvPr/>
                  </p:nvSpPr>
                  <p:spPr bwMode="auto">
                    <a:xfrm>
                      <a:off x="5457091" y="2872415"/>
                      <a:ext cx="59535" cy="95257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6" name="Text Box 3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98394" y="2605059"/>
                      <a:ext cx="433517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12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97" name="Text Box 3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544297" y="2873051"/>
                      <a:ext cx="540009" cy="2965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8</a:t>
                      </a:r>
                      <a:r>
                        <a:rPr kumimoji="0" lang="en-US" altLang="zh-CN" sz="1100" b="1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  <a:sym typeface="Symbol" pitchFamily="18" charset="2"/>
                        </a:rPr>
                        <a:t>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998" name="Freeform 354"/>
                    <p:cNvSpPr>
                      <a:spLocks/>
                    </p:cNvSpPr>
                    <p:nvPr/>
                  </p:nvSpPr>
                  <p:spPr bwMode="auto">
                    <a:xfrm>
                      <a:off x="7004167" y="3597645"/>
                      <a:ext cx="96430" cy="21655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9" name="Text Box 3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089697" y="3273768"/>
                      <a:ext cx="538332" cy="3086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7</a:t>
                      </a:r>
                      <a:r>
                        <a:rPr kumimoji="0" lang="en-US" altLang="zh-CN" sz="1100" b="1" i="0" u="none" strike="noStrike" cap="none" normalizeH="0" baseline="-25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  <a:sym typeface="Symbol" pitchFamily="18" charset="2"/>
                        </a:rPr>
                        <a:t></a:t>
                      </a:r>
                      <a:r>
                        <a:rPr kumimoji="0" lang="en-US" altLang="zh-CN" sz="11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00" name="Freeform 356"/>
                    <p:cNvSpPr>
                      <a:spLocks/>
                    </p:cNvSpPr>
                    <p:nvPr/>
                  </p:nvSpPr>
                  <p:spPr bwMode="auto">
                    <a:xfrm>
                      <a:off x="3159535" y="2893372"/>
                      <a:ext cx="59535" cy="92082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1" name="Text Box 3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7264" y="2497100"/>
                      <a:ext cx="654049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1/2</a:t>
                      </a:r>
                      <a:r>
                        <a:rPr kumimoji="0" lang="en-US" altLang="zh-CN" sz="12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02" name="Freeform 358"/>
                    <p:cNvSpPr>
                      <a:spLocks/>
                    </p:cNvSpPr>
                    <p:nvPr/>
                  </p:nvSpPr>
                  <p:spPr bwMode="auto">
                    <a:xfrm>
                      <a:off x="3068136" y="3127706"/>
                      <a:ext cx="59535" cy="68649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3" name="Text Box 3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92237" y="3389983"/>
                      <a:ext cx="562650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3/2</a:t>
                      </a:r>
                      <a:r>
                        <a:rPr kumimoji="0" lang="en-US" altLang="zh-CN" sz="10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04" name="Text Box 3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03594" y="2738420"/>
                      <a:ext cx="540848" cy="3092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7</a:t>
                      </a:r>
                      <a:r>
                        <a:rPr kumimoji="0" lang="en-US" altLang="zh-CN" sz="1100" b="1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  <a:sym typeface="Symbol" pitchFamily="18" charset="2"/>
                        </a:rPr>
                        <a:t>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05" name="Freeform 361"/>
                    <p:cNvSpPr>
                      <a:spLocks/>
                    </p:cNvSpPr>
                    <p:nvPr/>
                  </p:nvSpPr>
                  <p:spPr bwMode="auto">
                    <a:xfrm>
                      <a:off x="2066938" y="3527789"/>
                      <a:ext cx="99784" cy="2972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033"/>
                        </a:cxn>
                        <a:cxn ang="0">
                          <a:pos x="45" y="1958"/>
                        </a:cxn>
                        <a:cxn ang="0">
                          <a:pos x="75" y="1763"/>
                        </a:cxn>
                        <a:cxn ang="0">
                          <a:pos x="105" y="1433"/>
                        </a:cxn>
                        <a:cxn ang="0">
                          <a:pos x="135" y="863"/>
                        </a:cxn>
                        <a:cxn ang="0">
                          <a:pos x="165" y="413"/>
                        </a:cxn>
                        <a:cxn ang="0">
                          <a:pos x="195" y="38"/>
                        </a:cxn>
                        <a:cxn ang="0">
                          <a:pos x="240" y="638"/>
                        </a:cxn>
                        <a:cxn ang="0">
                          <a:pos x="270" y="1073"/>
                        </a:cxn>
                        <a:cxn ang="0">
                          <a:pos x="315" y="1628"/>
                        </a:cxn>
                        <a:cxn ang="0">
                          <a:pos x="360" y="1883"/>
                        </a:cxn>
                        <a:cxn ang="0">
                          <a:pos x="420" y="2033"/>
                        </a:cxn>
                      </a:cxnLst>
                      <a:rect l="0" t="0" r="r" b="b"/>
                      <a:pathLst>
                        <a:path w="420" h="2033">
                          <a:moveTo>
                            <a:pt x="0" y="2033"/>
                          </a:moveTo>
                          <a:cubicBezTo>
                            <a:pt x="16" y="2018"/>
                            <a:pt x="33" y="2003"/>
                            <a:pt x="45" y="1958"/>
                          </a:cubicBezTo>
                          <a:cubicBezTo>
                            <a:pt x="57" y="1913"/>
                            <a:pt x="65" y="1850"/>
                            <a:pt x="75" y="1763"/>
                          </a:cubicBezTo>
                          <a:cubicBezTo>
                            <a:pt x="85" y="1676"/>
                            <a:pt x="95" y="1583"/>
                            <a:pt x="105" y="1433"/>
                          </a:cubicBezTo>
                          <a:cubicBezTo>
                            <a:pt x="115" y="1283"/>
                            <a:pt x="125" y="1033"/>
                            <a:pt x="135" y="863"/>
                          </a:cubicBezTo>
                          <a:cubicBezTo>
                            <a:pt x="145" y="693"/>
                            <a:pt x="155" y="550"/>
                            <a:pt x="165" y="413"/>
                          </a:cubicBezTo>
                          <a:cubicBezTo>
                            <a:pt x="175" y="276"/>
                            <a:pt x="182" y="0"/>
                            <a:pt x="195" y="38"/>
                          </a:cubicBezTo>
                          <a:cubicBezTo>
                            <a:pt x="208" y="76"/>
                            <a:pt x="228" y="466"/>
                            <a:pt x="240" y="638"/>
                          </a:cubicBezTo>
                          <a:cubicBezTo>
                            <a:pt x="252" y="810"/>
                            <a:pt x="257" y="908"/>
                            <a:pt x="270" y="1073"/>
                          </a:cubicBezTo>
                          <a:cubicBezTo>
                            <a:pt x="283" y="1238"/>
                            <a:pt x="300" y="1493"/>
                            <a:pt x="315" y="1628"/>
                          </a:cubicBezTo>
                          <a:cubicBezTo>
                            <a:pt x="330" y="1763"/>
                            <a:pt x="343" y="1816"/>
                            <a:pt x="360" y="1883"/>
                          </a:cubicBezTo>
                          <a:cubicBezTo>
                            <a:pt x="377" y="1950"/>
                            <a:pt x="410" y="2008"/>
                            <a:pt x="420" y="2033"/>
                          </a:cubicBezTo>
                        </a:path>
                      </a:pathLst>
                    </a:cu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6" name="Text Box 3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77001" y="3345529"/>
                      <a:ext cx="529947" cy="2819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12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</a:t>
                      </a:r>
                      <a:r>
                        <a:rPr kumimoji="0" lang="en-US" altLang="zh-CN" sz="1100" b="0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 </a:t>
                      </a:r>
                      <a:r>
                        <a:rPr kumimoji="0" lang="en-US" altLang="zh-CN" sz="1100" b="0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07" name="Text Box 3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9109" y="3035624"/>
                      <a:ext cx="552587" cy="297204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1" i="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6</a:t>
                      </a:r>
                      <a:r>
                        <a:rPr kumimoji="0" lang="en-US" altLang="zh-CN" sz="1100" b="1" i="0" u="none" strike="noStrike" cap="none" normalizeH="0" baseline="-2500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  <a:sym typeface="Symbol" pitchFamily="18" charset="2"/>
                        </a:rPr>
                        <a:t></a:t>
                      </a:r>
                      <a:r>
                        <a:rPr kumimoji="0" lang="en-US" altLang="zh-CN" sz="1100" b="1" i="0" u="none" strike="noStrike" cap="none" normalizeH="0" baseline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cxnSp>
                  <p:nvCxnSpPr>
                    <p:cNvPr id="1008" name="AutoShape 36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353714" y="3950098"/>
                      <a:ext cx="839" cy="52709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09" name="AutoShape 36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92237" y="3824993"/>
                      <a:ext cx="839" cy="18797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10" name="AutoShape 36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192237" y="4002808"/>
                      <a:ext cx="408361" cy="63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011" name="AutoShape 36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23670" y="3950098"/>
                      <a:ext cx="839" cy="52709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12" name="AutoShape 37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361978" y="3824993"/>
                      <a:ext cx="0" cy="18797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13" name="AutoShape 37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361978" y="4002808"/>
                      <a:ext cx="407523" cy="63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014" name="AutoShape 37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593411" y="3950098"/>
                      <a:ext cx="839" cy="52709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15" name="AutoShape 37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499017" y="3824993"/>
                      <a:ext cx="839" cy="18797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16" name="AutoShape 37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499855" y="4002808"/>
                      <a:ext cx="408361" cy="635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 type="arrow" w="med" len="med"/>
                    </a:ln>
                  </p:spPr>
                </p:cxnSp>
                <p:cxnSp>
                  <p:nvCxnSpPr>
                    <p:cNvPr id="1017" name="AutoShape 37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87685" y="3950098"/>
                      <a:ext cx="839" cy="52709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</p:cxnSp>
                <p:sp>
                  <p:nvSpPr>
                    <p:cNvPr id="1018" name="Text Box 3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20986" y="2355483"/>
                      <a:ext cx="2175131" cy="73856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Additions from </a:t>
                      </a:r>
                      <a:r>
                        <a:rPr kumimoji="0" lang="en-US" altLang="zh-CN" sz="1200" b="1" i="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9</a:t>
                      </a:r>
                      <a:r>
                        <a:rPr kumimoji="0" lang="en-US" altLang="zh-CN" sz="1200" b="1" i="0" u="none" strike="noStrike" cap="none" normalizeH="0" baseline="-250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  <a:sym typeface="Symbol" pitchFamily="18" charset="2"/>
                        </a:rPr>
                        <a:t>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Li and its continuum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(Phase II:  </a:t>
                      </a:r>
                      <a:r>
                        <a:rPr kumimoji="0" lang="en-US" altLang="zh-CN" sz="1200" b="1" i="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9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  <a:ea typeface="宋体" pitchFamily="2" charset="-122"/>
                        </a:rPr>
                        <a:t>Be target)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</a:endParaRPr>
                    </a:p>
                  </p:txBody>
                </p:sp>
                <p:cxnSp>
                  <p:nvCxnSpPr>
                    <p:cNvPr id="1019" name="AutoShape 393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5582031" y="3703698"/>
                      <a:ext cx="839" cy="123200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20" name="AutoShape 394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5242429" y="3678296"/>
                      <a:ext cx="0" cy="136536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21" name="AutoShape 395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5399233" y="3727830"/>
                      <a:ext cx="0" cy="87002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22" name="AutoShape 396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3346526" y="3654164"/>
                      <a:ext cx="839" cy="172734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prstDash val="dash"/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23" name="AutoShape 4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58793" y="3567162"/>
                      <a:ext cx="60374" cy="173369"/>
                    </a:xfrm>
                    <a:prstGeom prst="straightConnector1">
                      <a:avLst/>
                    </a:prstGeom>
                    <a:noFill/>
                    <a:ln w="9525">
                      <a:noFill/>
                      <a:round/>
                      <a:headEnd/>
                      <a:tailEnd type="triangle" w="med" len="med"/>
                    </a:ln>
                  </p:spPr>
                </p:cxnSp>
              </p:grpSp>
            </p:grpSp>
          </p:grpSp>
          <p:cxnSp>
            <p:nvCxnSpPr>
              <p:cNvPr id="960" name="Straight Connector 959"/>
              <p:cNvCxnSpPr/>
              <p:nvPr/>
            </p:nvCxnSpPr>
            <p:spPr>
              <a:xfrm rot="5400000" flipH="1" flipV="1">
                <a:off x="-185737" y="3000375"/>
                <a:ext cx="1657350" cy="158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1" name="Straight Connector 960"/>
              <p:cNvCxnSpPr/>
              <p:nvPr/>
            </p:nvCxnSpPr>
            <p:spPr>
              <a:xfrm rot="5400000" flipH="1" flipV="1">
                <a:off x="7610476" y="3009900"/>
                <a:ext cx="1657350" cy="158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8" name="Group 184"/>
            <p:cNvGrpSpPr/>
            <p:nvPr/>
          </p:nvGrpSpPr>
          <p:grpSpPr>
            <a:xfrm>
              <a:off x="630554" y="3370520"/>
              <a:ext cx="5220261" cy="2487092"/>
              <a:chOff x="789050" y="1255776"/>
              <a:chExt cx="7800976" cy="5068231"/>
            </a:xfrm>
          </p:grpSpPr>
          <p:grpSp>
            <p:nvGrpSpPr>
              <p:cNvPr id="840" name="Group 181"/>
              <p:cNvGrpSpPr/>
              <p:nvPr/>
            </p:nvGrpSpPr>
            <p:grpSpPr>
              <a:xfrm>
                <a:off x="789050" y="1255776"/>
                <a:ext cx="7800976" cy="5068231"/>
                <a:chOff x="1167002" y="1353312"/>
                <a:chExt cx="7800976" cy="5068231"/>
              </a:xfrm>
            </p:grpSpPr>
            <p:sp>
              <p:nvSpPr>
                <p:cNvPr id="842" name="Rectangle 841"/>
                <p:cNvSpPr/>
                <p:nvPr/>
              </p:nvSpPr>
              <p:spPr>
                <a:xfrm>
                  <a:off x="1167002" y="1353312"/>
                  <a:ext cx="7800976" cy="4990338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43" name="Straight Arrow Connector 842"/>
                <p:cNvCxnSpPr/>
                <p:nvPr/>
              </p:nvCxnSpPr>
              <p:spPr>
                <a:xfrm>
                  <a:off x="1557338" y="5857875"/>
                  <a:ext cx="665797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4" name="Straight Arrow Connector 8"/>
                <p:cNvCxnSpPr/>
                <p:nvPr/>
              </p:nvCxnSpPr>
              <p:spPr>
                <a:xfrm rot="16200000" flipV="1">
                  <a:off x="-305022" y="4011390"/>
                  <a:ext cx="3688494" cy="606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5" name="TextBox 844"/>
                <p:cNvSpPr txBox="1"/>
                <p:nvPr/>
              </p:nvSpPr>
              <p:spPr>
                <a:xfrm>
                  <a:off x="8201025" y="5657851"/>
                  <a:ext cx="400051" cy="56447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i="1" dirty="0" smtClean="0"/>
                    <a:t>A</a:t>
                  </a:r>
                  <a:endParaRPr lang="en-US" sz="1200" b="1" i="1" dirty="0"/>
                </a:p>
              </p:txBody>
            </p:sp>
            <p:sp>
              <p:nvSpPr>
                <p:cNvPr id="846" name="TextBox 845"/>
                <p:cNvSpPr txBox="1"/>
                <p:nvPr/>
              </p:nvSpPr>
              <p:spPr>
                <a:xfrm>
                  <a:off x="1403414" y="1718500"/>
                  <a:ext cx="400051" cy="5644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i="1" dirty="0" smtClean="0"/>
                    <a:t>p</a:t>
                  </a:r>
                  <a:endParaRPr lang="en-US" sz="1200" b="1" i="1" dirty="0"/>
                </a:p>
              </p:txBody>
            </p:sp>
            <p:cxnSp>
              <p:nvCxnSpPr>
                <p:cNvPr id="847" name="Straight Connector 846"/>
                <p:cNvCxnSpPr/>
                <p:nvPr/>
              </p:nvCxnSpPr>
              <p:spPr>
                <a:xfrm>
                  <a:off x="1552575" y="4767262"/>
                  <a:ext cx="571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8" name="Straight Connector 847"/>
                <p:cNvCxnSpPr/>
                <p:nvPr/>
              </p:nvCxnSpPr>
              <p:spPr>
                <a:xfrm>
                  <a:off x="1547812" y="5334001"/>
                  <a:ext cx="571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9" name="Straight Connector 848"/>
                <p:cNvCxnSpPr/>
                <p:nvPr/>
              </p:nvCxnSpPr>
              <p:spPr>
                <a:xfrm>
                  <a:off x="1547814" y="3705223"/>
                  <a:ext cx="571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0" name="Straight Connector 849"/>
                <p:cNvCxnSpPr/>
                <p:nvPr/>
              </p:nvCxnSpPr>
              <p:spPr>
                <a:xfrm>
                  <a:off x="1543050" y="4229099"/>
                  <a:ext cx="571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1" name="Straight Connector 850"/>
                <p:cNvCxnSpPr/>
                <p:nvPr/>
              </p:nvCxnSpPr>
              <p:spPr>
                <a:xfrm>
                  <a:off x="1562100" y="2605087"/>
                  <a:ext cx="571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2" name="Straight Connector 851"/>
                <p:cNvCxnSpPr/>
                <p:nvPr/>
              </p:nvCxnSpPr>
              <p:spPr>
                <a:xfrm>
                  <a:off x="1557337" y="3171826"/>
                  <a:ext cx="5715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3" name="Group 45"/>
                <p:cNvGrpSpPr/>
                <p:nvPr/>
              </p:nvGrpSpPr>
              <p:grpSpPr>
                <a:xfrm>
                  <a:off x="4180982" y="5804396"/>
                  <a:ext cx="1605456" cy="53479"/>
                  <a:chOff x="4180982" y="5804396"/>
                  <a:chExt cx="1605456" cy="53479"/>
                </a:xfrm>
              </p:grpSpPr>
              <p:cxnSp>
                <p:nvCxnSpPr>
                  <p:cNvPr id="955" name="Straight Connector 954"/>
                  <p:cNvCxnSpPr/>
                  <p:nvPr/>
                </p:nvCxnSpPr>
                <p:spPr>
                  <a:xfrm rot="16200000">
                    <a:off x="5204656" y="582653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6" name="Straight Connector 955"/>
                  <p:cNvCxnSpPr/>
                  <p:nvPr/>
                </p:nvCxnSpPr>
                <p:spPr>
                  <a:xfrm rot="16200000">
                    <a:off x="5762736" y="583035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7" name="Straight Connector 956"/>
                  <p:cNvCxnSpPr/>
                  <p:nvPr/>
                </p:nvCxnSpPr>
                <p:spPr>
                  <a:xfrm rot="16200000">
                    <a:off x="4158844" y="5830353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8" name="Straight Connector 957"/>
                  <p:cNvCxnSpPr/>
                  <p:nvPr/>
                </p:nvCxnSpPr>
                <p:spPr>
                  <a:xfrm rot="16200000">
                    <a:off x="4674716" y="583417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54" name="Straight Connector 853"/>
                <p:cNvCxnSpPr/>
                <p:nvPr/>
              </p:nvCxnSpPr>
              <p:spPr>
                <a:xfrm rot="16200000">
                  <a:off x="3633597" y="5822715"/>
                  <a:ext cx="45839" cy="15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5" name="Group 46"/>
                <p:cNvGrpSpPr/>
                <p:nvPr/>
              </p:nvGrpSpPr>
              <p:grpSpPr>
                <a:xfrm>
                  <a:off x="6305057" y="5799634"/>
                  <a:ext cx="1605456" cy="53479"/>
                  <a:chOff x="4180982" y="5804396"/>
                  <a:chExt cx="1605456" cy="53479"/>
                </a:xfrm>
              </p:grpSpPr>
              <p:cxnSp>
                <p:nvCxnSpPr>
                  <p:cNvPr id="951" name="Straight Connector 950"/>
                  <p:cNvCxnSpPr/>
                  <p:nvPr/>
                </p:nvCxnSpPr>
                <p:spPr>
                  <a:xfrm rot="16200000">
                    <a:off x="5204656" y="582653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2" name="Straight Connector 951"/>
                  <p:cNvCxnSpPr/>
                  <p:nvPr/>
                </p:nvCxnSpPr>
                <p:spPr>
                  <a:xfrm rot="16200000">
                    <a:off x="5762736" y="583035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3" name="Straight Connector 952"/>
                  <p:cNvCxnSpPr/>
                  <p:nvPr/>
                </p:nvCxnSpPr>
                <p:spPr>
                  <a:xfrm rot="16200000">
                    <a:off x="4158844" y="5830353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4" name="Straight Connector 953"/>
                  <p:cNvCxnSpPr/>
                  <p:nvPr/>
                </p:nvCxnSpPr>
                <p:spPr>
                  <a:xfrm rot="16200000">
                    <a:off x="4674716" y="5834174"/>
                    <a:ext cx="45839" cy="1564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56" name="Straight Connector 855"/>
                <p:cNvCxnSpPr/>
                <p:nvPr/>
              </p:nvCxnSpPr>
              <p:spPr>
                <a:xfrm rot="16200000">
                  <a:off x="3075518" y="5818894"/>
                  <a:ext cx="45839" cy="15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7" name="Straight Connector 856"/>
                <p:cNvCxnSpPr/>
                <p:nvPr/>
              </p:nvCxnSpPr>
              <p:spPr>
                <a:xfrm rot="16200000">
                  <a:off x="2029706" y="5822713"/>
                  <a:ext cx="45839" cy="15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8" name="Straight Connector 857"/>
                <p:cNvCxnSpPr/>
                <p:nvPr/>
              </p:nvCxnSpPr>
              <p:spPr>
                <a:xfrm rot="16200000">
                  <a:off x="2545577" y="5826534"/>
                  <a:ext cx="45839" cy="156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9" name="TextBox 858"/>
                <p:cNvSpPr txBox="1"/>
                <p:nvPr/>
              </p:nvSpPr>
              <p:spPr>
                <a:xfrm>
                  <a:off x="1938336" y="5910263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</a:t>
                  </a:r>
                  <a:endParaRPr lang="en-US" sz="1000" b="1" dirty="0"/>
                </a:p>
              </p:txBody>
            </p:sp>
            <p:sp>
              <p:nvSpPr>
                <p:cNvPr id="860" name="TextBox 859"/>
                <p:cNvSpPr txBox="1"/>
                <p:nvPr/>
              </p:nvSpPr>
              <p:spPr>
                <a:xfrm>
                  <a:off x="2447924" y="5905501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2</a:t>
                  </a:r>
                  <a:endParaRPr lang="en-US" sz="1000" b="1" dirty="0"/>
                </a:p>
              </p:txBody>
            </p:sp>
            <p:sp>
              <p:nvSpPr>
                <p:cNvPr id="861" name="TextBox 860"/>
                <p:cNvSpPr txBox="1"/>
                <p:nvPr/>
              </p:nvSpPr>
              <p:spPr>
                <a:xfrm>
                  <a:off x="2947986" y="5915024"/>
                  <a:ext cx="423863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3</a:t>
                  </a:r>
                  <a:endParaRPr lang="en-US" sz="1000" b="1" dirty="0"/>
                </a:p>
              </p:txBody>
            </p:sp>
            <p:sp>
              <p:nvSpPr>
                <p:cNvPr id="862" name="TextBox 861"/>
                <p:cNvSpPr txBox="1"/>
                <p:nvPr/>
              </p:nvSpPr>
              <p:spPr>
                <a:xfrm>
                  <a:off x="3514724" y="5915026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4</a:t>
                  </a:r>
                  <a:endParaRPr lang="en-US" sz="1000" b="1" dirty="0"/>
                </a:p>
              </p:txBody>
            </p:sp>
            <p:sp>
              <p:nvSpPr>
                <p:cNvPr id="863" name="TextBox 862"/>
                <p:cNvSpPr txBox="1"/>
                <p:nvPr/>
              </p:nvSpPr>
              <p:spPr>
                <a:xfrm>
                  <a:off x="4038599" y="5910266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5</a:t>
                  </a:r>
                  <a:endParaRPr lang="en-US" sz="1000" b="1" dirty="0"/>
                </a:p>
              </p:txBody>
            </p:sp>
            <p:sp>
              <p:nvSpPr>
                <p:cNvPr id="864" name="TextBox 863"/>
                <p:cNvSpPr txBox="1"/>
                <p:nvPr/>
              </p:nvSpPr>
              <p:spPr>
                <a:xfrm>
                  <a:off x="4562475" y="5905502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6</a:t>
                  </a:r>
                  <a:endParaRPr lang="en-US" sz="1000" b="1" dirty="0"/>
                </a:p>
              </p:txBody>
            </p:sp>
            <p:sp>
              <p:nvSpPr>
                <p:cNvPr id="865" name="TextBox 864"/>
                <p:cNvSpPr txBox="1"/>
                <p:nvPr/>
              </p:nvSpPr>
              <p:spPr>
                <a:xfrm>
                  <a:off x="5076825" y="5905502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7</a:t>
                  </a:r>
                  <a:endParaRPr lang="en-US" sz="1000" b="1" dirty="0"/>
                </a:p>
              </p:txBody>
            </p:sp>
            <p:sp>
              <p:nvSpPr>
                <p:cNvPr id="866" name="TextBox 865"/>
                <p:cNvSpPr txBox="1"/>
                <p:nvPr/>
              </p:nvSpPr>
              <p:spPr>
                <a:xfrm>
                  <a:off x="5634036" y="5905504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8</a:t>
                  </a:r>
                  <a:endParaRPr lang="en-US" sz="1000" b="1" dirty="0"/>
                </a:p>
              </p:txBody>
            </p:sp>
            <p:sp>
              <p:nvSpPr>
                <p:cNvPr id="867" name="TextBox 866"/>
                <p:cNvSpPr txBox="1"/>
                <p:nvPr/>
              </p:nvSpPr>
              <p:spPr>
                <a:xfrm>
                  <a:off x="6148387" y="5919791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9</a:t>
                  </a:r>
                  <a:endParaRPr lang="en-US" sz="1000" b="1" dirty="0"/>
                </a:p>
              </p:txBody>
            </p:sp>
            <p:sp>
              <p:nvSpPr>
                <p:cNvPr id="868" name="TextBox 867"/>
                <p:cNvSpPr txBox="1"/>
                <p:nvPr/>
              </p:nvSpPr>
              <p:spPr>
                <a:xfrm>
                  <a:off x="6634162" y="5919791"/>
                  <a:ext cx="518132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10</a:t>
                  </a:r>
                  <a:endParaRPr lang="en-US" sz="1000" b="1" dirty="0"/>
                </a:p>
              </p:txBody>
            </p:sp>
            <p:sp>
              <p:nvSpPr>
                <p:cNvPr id="869" name="TextBox 868"/>
                <p:cNvSpPr txBox="1"/>
                <p:nvPr/>
              </p:nvSpPr>
              <p:spPr>
                <a:xfrm>
                  <a:off x="7191374" y="5905502"/>
                  <a:ext cx="485256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11</a:t>
                  </a:r>
                  <a:endParaRPr lang="en-US" sz="1000" b="1" dirty="0"/>
                </a:p>
              </p:txBody>
            </p:sp>
            <p:sp>
              <p:nvSpPr>
                <p:cNvPr id="870" name="TextBox 869"/>
                <p:cNvSpPr txBox="1"/>
                <p:nvPr/>
              </p:nvSpPr>
              <p:spPr>
                <a:xfrm>
                  <a:off x="7748585" y="5905502"/>
                  <a:ext cx="484155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12</a:t>
                  </a:r>
                  <a:endParaRPr lang="en-US" sz="1000" b="1" dirty="0"/>
                </a:p>
              </p:txBody>
            </p:sp>
            <p:sp>
              <p:nvSpPr>
                <p:cNvPr id="871" name="TextBox 870"/>
                <p:cNvSpPr txBox="1"/>
                <p:nvPr/>
              </p:nvSpPr>
              <p:spPr>
                <a:xfrm>
                  <a:off x="1233486" y="5176839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1</a:t>
                  </a:r>
                  <a:endParaRPr lang="en-US" sz="1000" b="1" dirty="0"/>
                </a:p>
              </p:txBody>
            </p:sp>
            <p:sp>
              <p:nvSpPr>
                <p:cNvPr id="872" name="TextBox 871"/>
                <p:cNvSpPr txBox="1"/>
                <p:nvPr/>
              </p:nvSpPr>
              <p:spPr>
                <a:xfrm>
                  <a:off x="1243011" y="4643440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2</a:t>
                  </a:r>
                  <a:endParaRPr lang="en-US" sz="1000" b="1" dirty="0"/>
                </a:p>
              </p:txBody>
            </p:sp>
            <p:sp>
              <p:nvSpPr>
                <p:cNvPr id="873" name="TextBox 872"/>
                <p:cNvSpPr txBox="1"/>
                <p:nvPr/>
              </p:nvSpPr>
              <p:spPr>
                <a:xfrm>
                  <a:off x="1228722" y="4081461"/>
                  <a:ext cx="423863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3</a:t>
                  </a:r>
                  <a:endParaRPr lang="en-US" sz="1000" b="1" dirty="0"/>
                </a:p>
              </p:txBody>
            </p:sp>
            <p:sp>
              <p:nvSpPr>
                <p:cNvPr id="874" name="TextBox 873"/>
                <p:cNvSpPr txBox="1"/>
                <p:nvPr/>
              </p:nvSpPr>
              <p:spPr>
                <a:xfrm>
                  <a:off x="1238249" y="3538537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4</a:t>
                  </a:r>
                  <a:endParaRPr lang="en-US" sz="1000" b="1" dirty="0"/>
                </a:p>
              </p:txBody>
            </p:sp>
            <p:sp>
              <p:nvSpPr>
                <p:cNvPr id="875" name="TextBox 874"/>
                <p:cNvSpPr txBox="1"/>
                <p:nvPr/>
              </p:nvSpPr>
              <p:spPr>
                <a:xfrm>
                  <a:off x="1233486" y="2990851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5</a:t>
                  </a:r>
                  <a:endParaRPr lang="en-US" sz="1000" b="1" dirty="0"/>
                </a:p>
              </p:txBody>
            </p:sp>
            <p:sp>
              <p:nvSpPr>
                <p:cNvPr id="876" name="TextBox 875"/>
                <p:cNvSpPr txBox="1"/>
                <p:nvPr/>
              </p:nvSpPr>
              <p:spPr>
                <a:xfrm>
                  <a:off x="1243011" y="2428876"/>
                  <a:ext cx="400051" cy="5017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b="1" dirty="0" smtClean="0"/>
                    <a:t>6</a:t>
                  </a:r>
                  <a:endParaRPr lang="en-US" sz="1000" b="1" dirty="0"/>
                </a:p>
              </p:txBody>
            </p:sp>
            <p:grpSp>
              <p:nvGrpSpPr>
                <p:cNvPr id="877" name="Group 179"/>
                <p:cNvGrpSpPr/>
                <p:nvPr/>
              </p:nvGrpSpPr>
              <p:grpSpPr>
                <a:xfrm>
                  <a:off x="2757489" y="2863464"/>
                  <a:ext cx="5522919" cy="2715679"/>
                  <a:chOff x="2757489" y="2863464"/>
                  <a:chExt cx="5522919" cy="2715679"/>
                </a:xfrm>
              </p:grpSpPr>
              <p:grpSp>
                <p:nvGrpSpPr>
                  <p:cNvPr id="878" name="Group 87"/>
                  <p:cNvGrpSpPr/>
                  <p:nvPr/>
                </p:nvGrpSpPr>
                <p:grpSpPr>
                  <a:xfrm>
                    <a:off x="2757489" y="5023923"/>
                    <a:ext cx="628649" cy="533112"/>
                    <a:chOff x="2800351" y="5071978"/>
                    <a:chExt cx="628649" cy="527780"/>
                  </a:xfrm>
                </p:grpSpPr>
                <p:sp>
                  <p:nvSpPr>
                    <p:cNvPr id="949" name="Rectangle 84"/>
                    <p:cNvSpPr/>
                    <p:nvPr/>
                  </p:nvSpPr>
                  <p:spPr>
                    <a:xfrm>
                      <a:off x="2869692" y="5114921"/>
                      <a:ext cx="514350" cy="484542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50" name="TextBox 83"/>
                    <p:cNvSpPr txBox="1"/>
                    <p:nvPr/>
                  </p:nvSpPr>
                  <p:spPr>
                    <a:xfrm>
                      <a:off x="2800351" y="5071978"/>
                      <a:ext cx="628649" cy="527780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3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H</a:t>
                      </a:r>
                      <a:endParaRPr lang="en-US" sz="1100" dirty="0"/>
                    </a:p>
                  </p:txBody>
                </p:sp>
              </p:grpSp>
              <p:grpSp>
                <p:nvGrpSpPr>
                  <p:cNvPr id="879" name="Group 88"/>
                  <p:cNvGrpSpPr/>
                  <p:nvPr/>
                </p:nvGrpSpPr>
                <p:grpSpPr>
                  <a:xfrm>
                    <a:off x="3278160" y="5045164"/>
                    <a:ext cx="628650" cy="533112"/>
                    <a:chOff x="2768573" y="5092788"/>
                    <a:chExt cx="628650" cy="533112"/>
                  </a:xfrm>
                </p:grpSpPr>
                <p:sp>
                  <p:nvSpPr>
                    <p:cNvPr id="947" name="Rectangle 90"/>
                    <p:cNvSpPr/>
                    <p:nvPr/>
                  </p:nvSpPr>
                  <p:spPr>
                    <a:xfrm>
                      <a:off x="2845255" y="5114927"/>
                      <a:ext cx="526595" cy="48943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48" name="TextBox 89"/>
                    <p:cNvSpPr txBox="1"/>
                    <p:nvPr/>
                  </p:nvSpPr>
                  <p:spPr>
                    <a:xfrm>
                      <a:off x="2768573" y="5092788"/>
                      <a:ext cx="628650" cy="533112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4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H</a:t>
                      </a:r>
                      <a:endParaRPr lang="en-US" sz="1100" dirty="0"/>
                    </a:p>
                  </p:txBody>
                </p:sp>
              </p:grpSp>
              <p:grpSp>
                <p:nvGrpSpPr>
                  <p:cNvPr id="880" name="Group 91"/>
                  <p:cNvGrpSpPr/>
                  <p:nvPr/>
                </p:nvGrpSpPr>
                <p:grpSpPr>
                  <a:xfrm>
                    <a:off x="3838576" y="5045160"/>
                    <a:ext cx="628650" cy="533113"/>
                    <a:chOff x="2800351" y="5092784"/>
                    <a:chExt cx="628650" cy="533113"/>
                  </a:xfrm>
                </p:grpSpPr>
                <p:sp>
                  <p:nvSpPr>
                    <p:cNvPr id="945" name="TextBox 944"/>
                    <p:cNvSpPr txBox="1"/>
                    <p:nvPr/>
                  </p:nvSpPr>
                  <p:spPr>
                    <a:xfrm>
                      <a:off x="2800351" y="5092784"/>
                      <a:ext cx="628650" cy="533113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5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H</a:t>
                      </a:r>
                      <a:endParaRPr lang="en-US" sz="1100" dirty="0"/>
                    </a:p>
                  </p:txBody>
                </p:sp>
                <p:sp>
                  <p:nvSpPr>
                    <p:cNvPr id="946" name="Rectangle 945"/>
                    <p:cNvSpPr/>
                    <p:nvPr/>
                  </p:nvSpPr>
                  <p:spPr>
                    <a:xfrm>
                      <a:off x="2857500" y="5114926"/>
                      <a:ext cx="514350" cy="49654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81" name="Group 94"/>
                  <p:cNvGrpSpPr/>
                  <p:nvPr/>
                </p:nvGrpSpPr>
                <p:grpSpPr>
                  <a:xfrm>
                    <a:off x="4349723" y="5045592"/>
                    <a:ext cx="628649" cy="533112"/>
                    <a:chOff x="2768574" y="5093431"/>
                    <a:chExt cx="628649" cy="527780"/>
                  </a:xfrm>
                </p:grpSpPr>
                <p:sp>
                  <p:nvSpPr>
                    <p:cNvPr id="943" name="TextBox 942"/>
                    <p:cNvSpPr txBox="1"/>
                    <p:nvPr/>
                  </p:nvSpPr>
                  <p:spPr>
                    <a:xfrm>
                      <a:off x="2768574" y="5093431"/>
                      <a:ext cx="628649" cy="527780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6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H</a:t>
                      </a:r>
                      <a:endParaRPr lang="en-US" sz="1100" dirty="0"/>
                    </a:p>
                  </p:txBody>
                </p:sp>
                <p:sp>
                  <p:nvSpPr>
                    <p:cNvPr id="944" name="Rectangle 943"/>
                    <p:cNvSpPr/>
                    <p:nvPr/>
                  </p:nvSpPr>
                  <p:spPr>
                    <a:xfrm>
                      <a:off x="2822361" y="5114923"/>
                      <a:ext cx="549489" cy="48454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82" name="Group 97"/>
                  <p:cNvGrpSpPr/>
                  <p:nvPr/>
                </p:nvGrpSpPr>
                <p:grpSpPr>
                  <a:xfrm>
                    <a:off x="4899012" y="5046031"/>
                    <a:ext cx="628649" cy="533112"/>
                    <a:chOff x="2784463" y="5094073"/>
                    <a:chExt cx="628649" cy="522555"/>
                  </a:xfrm>
                </p:grpSpPr>
                <p:sp>
                  <p:nvSpPr>
                    <p:cNvPr id="941" name="TextBox 940"/>
                    <p:cNvSpPr txBox="1"/>
                    <p:nvPr/>
                  </p:nvSpPr>
                  <p:spPr>
                    <a:xfrm>
                      <a:off x="2784463" y="5094073"/>
                      <a:ext cx="628649" cy="522555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7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H</a:t>
                      </a:r>
                      <a:endParaRPr lang="en-US" sz="1100" dirty="0"/>
                    </a:p>
                  </p:txBody>
                </p:sp>
                <p:sp>
                  <p:nvSpPr>
                    <p:cNvPr id="942" name="Rectangle 941"/>
                    <p:cNvSpPr/>
                    <p:nvPr/>
                  </p:nvSpPr>
                  <p:spPr>
                    <a:xfrm>
                      <a:off x="2857500" y="5114925"/>
                      <a:ext cx="514350" cy="47974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83" name="Group 100"/>
                  <p:cNvGrpSpPr/>
                  <p:nvPr/>
                </p:nvGrpSpPr>
                <p:grpSpPr>
                  <a:xfrm>
                    <a:off x="5430810" y="5032502"/>
                    <a:ext cx="628650" cy="533112"/>
                    <a:chOff x="2768574" y="5070249"/>
                    <a:chExt cx="628650" cy="538442"/>
                  </a:xfrm>
                </p:grpSpPr>
                <p:sp>
                  <p:nvSpPr>
                    <p:cNvPr id="939" name="TextBox 938"/>
                    <p:cNvSpPr txBox="1"/>
                    <p:nvPr/>
                  </p:nvSpPr>
                  <p:spPr>
                    <a:xfrm>
                      <a:off x="2768574" y="5070249"/>
                      <a:ext cx="628650" cy="538442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8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H</a:t>
                      </a:r>
                      <a:endParaRPr lang="en-US" sz="1100" dirty="0"/>
                    </a:p>
                  </p:txBody>
                </p:sp>
                <p:sp>
                  <p:nvSpPr>
                    <p:cNvPr id="940" name="Rectangle 102"/>
                    <p:cNvSpPr/>
                    <p:nvPr/>
                  </p:nvSpPr>
                  <p:spPr>
                    <a:xfrm>
                      <a:off x="2845308" y="5105401"/>
                      <a:ext cx="516638" cy="494331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84" name="Group 123"/>
                  <p:cNvGrpSpPr/>
                  <p:nvPr/>
                </p:nvGrpSpPr>
                <p:grpSpPr>
                  <a:xfrm>
                    <a:off x="4344958" y="4485331"/>
                    <a:ext cx="2314781" cy="539099"/>
                    <a:chOff x="4359246" y="4571055"/>
                    <a:chExt cx="2314781" cy="539099"/>
                  </a:xfrm>
                </p:grpSpPr>
                <p:grpSp>
                  <p:nvGrpSpPr>
                    <p:cNvPr id="927" name="Group 91"/>
                    <p:cNvGrpSpPr/>
                    <p:nvPr/>
                  </p:nvGrpSpPr>
                  <p:grpSpPr>
                    <a:xfrm>
                      <a:off x="4359246" y="4575818"/>
                      <a:ext cx="678221" cy="533112"/>
                      <a:chOff x="2768572" y="5071118"/>
                      <a:chExt cx="678221" cy="533112"/>
                    </a:xfrm>
                  </p:grpSpPr>
                  <p:sp>
                    <p:nvSpPr>
                      <p:cNvPr id="937" name="Rectangle 936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38" name="TextBox 937"/>
                      <p:cNvSpPr txBox="1"/>
                      <p:nvPr/>
                    </p:nvSpPr>
                    <p:spPr>
                      <a:xfrm>
                        <a:off x="2768572" y="5071118"/>
                        <a:ext cx="678221" cy="533112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100" baseline="40000" dirty="0" smtClean="0"/>
                          <a:t>6</a:t>
                        </a:r>
                        <a:r>
                          <a:rPr lang="en-US" sz="110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100" dirty="0" smtClean="0">
                            <a:sym typeface="Symbol"/>
                          </a:rPr>
                          <a:t>He</a:t>
                        </a:r>
                        <a:endParaRPr lang="en-US" sz="1100" dirty="0"/>
                      </a:p>
                    </p:txBody>
                  </p:sp>
                </p:grpSp>
                <p:grpSp>
                  <p:nvGrpSpPr>
                    <p:cNvPr id="928" name="Group 94"/>
                    <p:cNvGrpSpPr/>
                    <p:nvPr/>
                  </p:nvGrpSpPr>
                  <p:grpSpPr>
                    <a:xfrm>
                      <a:off x="4856106" y="4575817"/>
                      <a:ext cx="769250" cy="517434"/>
                      <a:chOff x="2736795" y="5071118"/>
                      <a:chExt cx="769250" cy="517434"/>
                    </a:xfrm>
                  </p:grpSpPr>
                  <p:sp>
                    <p:nvSpPr>
                      <p:cNvPr id="935" name="Rectangle 934"/>
                      <p:cNvSpPr/>
                      <p:nvPr/>
                    </p:nvSpPr>
                    <p:spPr>
                      <a:xfrm>
                        <a:off x="2857500" y="5114925"/>
                        <a:ext cx="514350" cy="4714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36" name="TextBox 935"/>
                      <p:cNvSpPr txBox="1"/>
                      <p:nvPr/>
                    </p:nvSpPr>
                    <p:spPr>
                      <a:xfrm>
                        <a:off x="2736795" y="5071118"/>
                        <a:ext cx="769250" cy="517434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7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He</a:t>
                        </a:r>
                        <a:endParaRPr lang="en-US" sz="1050" dirty="0"/>
                      </a:p>
                    </p:txBody>
                  </p:sp>
                </p:grpSp>
                <p:grpSp>
                  <p:nvGrpSpPr>
                    <p:cNvPr id="929" name="Group 97"/>
                    <p:cNvGrpSpPr/>
                    <p:nvPr/>
                  </p:nvGrpSpPr>
                  <p:grpSpPr>
                    <a:xfrm>
                      <a:off x="5426046" y="4571055"/>
                      <a:ext cx="660091" cy="525581"/>
                      <a:chOff x="2768573" y="5071119"/>
                      <a:chExt cx="660091" cy="525581"/>
                    </a:xfrm>
                  </p:grpSpPr>
                  <p:sp>
                    <p:nvSpPr>
                      <p:cNvPr id="933" name="Rectangle 932"/>
                      <p:cNvSpPr/>
                      <p:nvPr/>
                    </p:nvSpPr>
                    <p:spPr>
                      <a:xfrm>
                        <a:off x="2857500" y="5119688"/>
                        <a:ext cx="514350" cy="47701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934" name="TextBox 933"/>
                      <p:cNvSpPr txBox="1"/>
                      <p:nvPr/>
                    </p:nvSpPr>
                    <p:spPr>
                      <a:xfrm>
                        <a:off x="2768573" y="5071119"/>
                        <a:ext cx="660091" cy="51743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8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He</a:t>
                        </a:r>
                        <a:endParaRPr lang="en-US" sz="1050" dirty="0"/>
                      </a:p>
                    </p:txBody>
                  </p:sp>
                </p:grpSp>
                <p:grpSp>
                  <p:nvGrpSpPr>
                    <p:cNvPr id="930" name="Group 100"/>
                    <p:cNvGrpSpPr/>
                    <p:nvPr/>
                  </p:nvGrpSpPr>
                  <p:grpSpPr>
                    <a:xfrm>
                      <a:off x="5921304" y="4592721"/>
                      <a:ext cx="752723" cy="517433"/>
                      <a:chOff x="2720906" y="5092784"/>
                      <a:chExt cx="752723" cy="517433"/>
                    </a:xfrm>
                  </p:grpSpPr>
                  <p:sp>
                    <p:nvSpPr>
                      <p:cNvPr id="931" name="TextBox 930"/>
                      <p:cNvSpPr txBox="1"/>
                      <p:nvPr/>
                    </p:nvSpPr>
                    <p:spPr>
                      <a:xfrm>
                        <a:off x="2720906" y="5092784"/>
                        <a:ext cx="752723" cy="517433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>
                          <a:spcBef>
                            <a:spcPts val="1800"/>
                          </a:spcBef>
                          <a:spcAft>
                            <a:spcPts val="1800"/>
                          </a:spcAft>
                        </a:pPr>
                        <a:r>
                          <a:rPr lang="en-US" sz="1050" baseline="40000" dirty="0" smtClean="0"/>
                          <a:t>9</a:t>
                        </a:r>
                        <a:r>
                          <a:rPr lang="en-US" sz="1050" baseline="-30000" dirty="0" smtClean="0">
                            <a:sym typeface="Symbol"/>
                          </a:rPr>
                          <a:t></a:t>
                        </a:r>
                        <a:r>
                          <a:rPr lang="en-US" sz="1050" dirty="0" smtClean="0">
                            <a:sym typeface="Symbol"/>
                          </a:rPr>
                          <a:t>He</a:t>
                        </a:r>
                        <a:endParaRPr lang="en-US" sz="1050" dirty="0"/>
                      </a:p>
                    </p:txBody>
                  </p:sp>
                  <p:sp>
                    <p:nvSpPr>
                      <p:cNvPr id="932" name="Rectangle 931"/>
                      <p:cNvSpPr/>
                      <p:nvPr/>
                    </p:nvSpPr>
                    <p:spPr>
                      <a:xfrm>
                        <a:off x="2845308" y="5127117"/>
                        <a:ext cx="514350" cy="4714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sz="105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885" name="Group 91"/>
                  <p:cNvGrpSpPr/>
                  <p:nvPr/>
                </p:nvGrpSpPr>
                <p:grpSpPr>
                  <a:xfrm>
                    <a:off x="4386262" y="3938077"/>
                    <a:ext cx="628650" cy="533113"/>
                    <a:chOff x="2800351" y="5071982"/>
                    <a:chExt cx="628650" cy="527781"/>
                  </a:xfrm>
                </p:grpSpPr>
                <p:sp>
                  <p:nvSpPr>
                    <p:cNvPr id="925" name="TextBox 924"/>
                    <p:cNvSpPr txBox="1"/>
                    <p:nvPr/>
                  </p:nvSpPr>
                  <p:spPr>
                    <a:xfrm>
                      <a:off x="2800351" y="5071982"/>
                      <a:ext cx="628650" cy="527781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6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Li</a:t>
                      </a:r>
                      <a:endParaRPr lang="en-US" sz="1100" dirty="0"/>
                    </a:p>
                  </p:txBody>
                </p:sp>
                <p:sp>
                  <p:nvSpPr>
                    <p:cNvPr id="926" name="Rectangle 925"/>
                    <p:cNvSpPr/>
                    <p:nvPr/>
                  </p:nvSpPr>
                  <p:spPr>
                    <a:xfrm>
                      <a:off x="2857500" y="5115576"/>
                      <a:ext cx="514350" cy="470833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86" name="Group 94"/>
                  <p:cNvGrpSpPr/>
                  <p:nvPr/>
                </p:nvGrpSpPr>
                <p:grpSpPr>
                  <a:xfrm>
                    <a:off x="4883121" y="3964071"/>
                    <a:ext cx="648504" cy="533112"/>
                    <a:chOff x="2768573" y="5092784"/>
                    <a:chExt cx="648504" cy="533112"/>
                  </a:xfrm>
                </p:grpSpPr>
                <p:sp>
                  <p:nvSpPr>
                    <p:cNvPr id="923" name="Rectangle 922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24" name="TextBox 923"/>
                    <p:cNvSpPr txBox="1"/>
                    <p:nvPr/>
                  </p:nvSpPr>
                  <p:spPr>
                    <a:xfrm>
                      <a:off x="2768573" y="5092784"/>
                      <a:ext cx="648504" cy="533112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7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Li</a:t>
                      </a:r>
                      <a:endParaRPr lang="en-US" sz="1100" dirty="0"/>
                    </a:p>
                  </p:txBody>
                </p:sp>
              </p:grpSp>
              <p:grpSp>
                <p:nvGrpSpPr>
                  <p:cNvPr id="887" name="Group 97"/>
                  <p:cNvGrpSpPr/>
                  <p:nvPr/>
                </p:nvGrpSpPr>
                <p:grpSpPr>
                  <a:xfrm>
                    <a:off x="5453061" y="3959743"/>
                    <a:ext cx="628650" cy="517433"/>
                    <a:chOff x="2800351" y="5093435"/>
                    <a:chExt cx="628650" cy="512257"/>
                  </a:xfrm>
                </p:grpSpPr>
                <p:sp>
                  <p:nvSpPr>
                    <p:cNvPr id="921" name="Rectangle 920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22" name="TextBox 921"/>
                    <p:cNvSpPr txBox="1"/>
                    <p:nvPr/>
                  </p:nvSpPr>
                  <p:spPr>
                    <a:xfrm>
                      <a:off x="2800351" y="5093435"/>
                      <a:ext cx="628650" cy="512257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050" baseline="40000" dirty="0" smtClean="0"/>
                        <a:t>8</a:t>
                      </a:r>
                      <a:r>
                        <a:rPr lang="en-US" sz="1050" baseline="-30000" dirty="0" smtClean="0">
                          <a:sym typeface="Symbol"/>
                        </a:rPr>
                        <a:t></a:t>
                      </a:r>
                      <a:r>
                        <a:rPr lang="en-US" sz="1050" dirty="0" smtClean="0">
                          <a:sym typeface="Symbol"/>
                        </a:rPr>
                        <a:t>Li</a:t>
                      </a:r>
                      <a:endParaRPr lang="en-US" sz="1050" dirty="0"/>
                    </a:p>
                  </p:txBody>
                </p:sp>
              </p:grpSp>
              <p:grpSp>
                <p:nvGrpSpPr>
                  <p:cNvPr id="888" name="Group 100"/>
                  <p:cNvGrpSpPr/>
                  <p:nvPr/>
                </p:nvGrpSpPr>
                <p:grpSpPr>
                  <a:xfrm>
                    <a:off x="5964208" y="3916411"/>
                    <a:ext cx="628650" cy="541295"/>
                    <a:chOff x="2768573" y="5050531"/>
                    <a:chExt cx="628650" cy="535881"/>
                  </a:xfrm>
                </p:grpSpPr>
                <p:sp>
                  <p:nvSpPr>
                    <p:cNvPr id="919" name="Rectangle 918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20" name="TextBox 919"/>
                    <p:cNvSpPr txBox="1"/>
                    <p:nvPr/>
                  </p:nvSpPr>
                  <p:spPr>
                    <a:xfrm>
                      <a:off x="2768573" y="5050531"/>
                      <a:ext cx="628650" cy="512259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050" baseline="40000" dirty="0" smtClean="0"/>
                        <a:t>9</a:t>
                      </a:r>
                      <a:r>
                        <a:rPr lang="en-US" sz="1050" baseline="-30000" dirty="0" smtClean="0">
                          <a:sym typeface="Symbol"/>
                        </a:rPr>
                        <a:t></a:t>
                      </a:r>
                      <a:r>
                        <a:rPr lang="en-US" sz="1050" dirty="0" smtClean="0">
                          <a:sym typeface="Symbol"/>
                        </a:rPr>
                        <a:t>Li</a:t>
                      </a:r>
                      <a:endParaRPr lang="en-US" sz="1050" dirty="0"/>
                    </a:p>
                  </p:txBody>
                </p:sp>
              </p:grpSp>
              <p:grpSp>
                <p:nvGrpSpPr>
                  <p:cNvPr id="889" name="Group 100"/>
                  <p:cNvGrpSpPr/>
                  <p:nvPr/>
                </p:nvGrpSpPr>
                <p:grpSpPr>
                  <a:xfrm>
                    <a:off x="6538911" y="3938514"/>
                    <a:ext cx="628650" cy="519196"/>
                    <a:chOff x="2800351" y="5072829"/>
                    <a:chExt cx="628650" cy="508914"/>
                  </a:xfrm>
                </p:grpSpPr>
                <p:sp>
                  <p:nvSpPr>
                    <p:cNvPr id="917" name="TextBox 916"/>
                    <p:cNvSpPr txBox="1"/>
                    <p:nvPr/>
                  </p:nvSpPr>
                  <p:spPr>
                    <a:xfrm>
                      <a:off x="2800351" y="5072829"/>
                      <a:ext cx="628650" cy="507187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050" baseline="40000" dirty="0" smtClean="0"/>
                        <a:t>10</a:t>
                      </a:r>
                      <a:r>
                        <a:rPr lang="en-US" sz="1050" baseline="-30000" dirty="0" smtClean="0">
                          <a:sym typeface="Symbol"/>
                        </a:rPr>
                        <a:t></a:t>
                      </a:r>
                      <a:r>
                        <a:rPr lang="en-US" sz="1050" dirty="0" smtClean="0">
                          <a:sym typeface="Symbol"/>
                        </a:rPr>
                        <a:t>Li</a:t>
                      </a:r>
                      <a:endParaRPr lang="en-US" sz="1050" dirty="0"/>
                    </a:p>
                  </p:txBody>
                </p:sp>
                <p:sp>
                  <p:nvSpPr>
                    <p:cNvPr id="918" name="Rectangle 917"/>
                    <p:cNvSpPr/>
                    <p:nvPr/>
                  </p:nvSpPr>
                  <p:spPr>
                    <a:xfrm>
                      <a:off x="2857500" y="5114925"/>
                      <a:ext cx="514350" cy="466818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90" name="Group 97"/>
                  <p:cNvGrpSpPr/>
                  <p:nvPr/>
                </p:nvGrpSpPr>
                <p:grpSpPr>
                  <a:xfrm>
                    <a:off x="6982243" y="3430717"/>
                    <a:ext cx="805610" cy="503106"/>
                    <a:chOff x="4334294" y="5097594"/>
                    <a:chExt cx="805610" cy="503106"/>
                  </a:xfrm>
                </p:grpSpPr>
                <p:sp>
                  <p:nvSpPr>
                    <p:cNvPr id="915" name="TextBox 914"/>
                    <p:cNvSpPr txBox="1"/>
                    <p:nvPr/>
                  </p:nvSpPr>
                  <p:spPr>
                    <a:xfrm>
                      <a:off x="4334294" y="5097594"/>
                      <a:ext cx="805610" cy="501751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000" baseline="40000" dirty="0" smtClean="0"/>
                        <a:t>11</a:t>
                      </a:r>
                      <a:r>
                        <a:rPr lang="en-US" sz="1000" baseline="-30000" dirty="0" smtClean="0">
                          <a:sym typeface="Symbol"/>
                        </a:rPr>
                        <a:t></a:t>
                      </a:r>
                      <a:r>
                        <a:rPr lang="en-US" sz="1000" dirty="0" smtClean="0">
                          <a:sym typeface="Symbol"/>
                        </a:rPr>
                        <a:t>Be</a:t>
                      </a:r>
                      <a:endParaRPr lang="en-US" sz="1000" dirty="0"/>
                    </a:p>
                  </p:txBody>
                </p:sp>
                <p:sp>
                  <p:nvSpPr>
                    <p:cNvPr id="916" name="Rectangle 915"/>
                    <p:cNvSpPr/>
                    <p:nvPr/>
                  </p:nvSpPr>
                  <p:spPr>
                    <a:xfrm>
                      <a:off x="4474083" y="5129213"/>
                      <a:ext cx="514350" cy="471487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91" name="Group 100"/>
                  <p:cNvGrpSpPr/>
                  <p:nvPr/>
                </p:nvGrpSpPr>
                <p:grpSpPr>
                  <a:xfrm>
                    <a:off x="5970572" y="3440196"/>
                    <a:ext cx="641497" cy="517433"/>
                    <a:chOff x="2784460" y="5092784"/>
                    <a:chExt cx="641497" cy="517433"/>
                  </a:xfrm>
                </p:grpSpPr>
                <p:sp>
                  <p:nvSpPr>
                    <p:cNvPr id="913" name="Rectangle 912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14" name="TextBox 913"/>
                    <p:cNvSpPr txBox="1"/>
                    <p:nvPr/>
                  </p:nvSpPr>
                  <p:spPr>
                    <a:xfrm>
                      <a:off x="2784460" y="5092784"/>
                      <a:ext cx="641497" cy="517433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050" baseline="40000" dirty="0" smtClean="0"/>
                        <a:t>9</a:t>
                      </a:r>
                      <a:r>
                        <a:rPr lang="en-US" sz="1050" baseline="-30000" dirty="0" smtClean="0">
                          <a:sym typeface="Symbol"/>
                        </a:rPr>
                        <a:t></a:t>
                      </a:r>
                      <a:r>
                        <a:rPr lang="en-US" sz="1050" dirty="0" smtClean="0">
                          <a:sym typeface="Symbol"/>
                        </a:rPr>
                        <a:t>Be</a:t>
                      </a:r>
                      <a:endParaRPr lang="en-US" sz="1050" dirty="0"/>
                    </a:p>
                  </p:txBody>
                </p:sp>
              </p:grpSp>
              <p:grpSp>
                <p:nvGrpSpPr>
                  <p:cNvPr id="892" name="Group 100"/>
                  <p:cNvGrpSpPr/>
                  <p:nvPr/>
                </p:nvGrpSpPr>
                <p:grpSpPr>
                  <a:xfrm>
                    <a:off x="6488621" y="3414673"/>
                    <a:ext cx="700089" cy="519151"/>
                    <a:chOff x="2759585" y="5072454"/>
                    <a:chExt cx="700089" cy="513958"/>
                  </a:xfrm>
                </p:grpSpPr>
                <p:sp>
                  <p:nvSpPr>
                    <p:cNvPr id="911" name="Rectangle 910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12" name="TextBox 911"/>
                    <p:cNvSpPr txBox="1"/>
                    <p:nvPr/>
                  </p:nvSpPr>
                  <p:spPr>
                    <a:xfrm>
                      <a:off x="2759585" y="5072454"/>
                      <a:ext cx="700089" cy="496732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000" baseline="40000" dirty="0" smtClean="0"/>
                        <a:t>10</a:t>
                      </a:r>
                      <a:r>
                        <a:rPr lang="en-US" sz="1000" baseline="-30000" dirty="0" smtClean="0">
                          <a:sym typeface="Symbol"/>
                        </a:rPr>
                        <a:t></a:t>
                      </a:r>
                      <a:r>
                        <a:rPr lang="en-US" sz="1000" dirty="0" smtClean="0">
                          <a:sym typeface="Symbol"/>
                        </a:rPr>
                        <a:t>Be</a:t>
                      </a:r>
                      <a:endParaRPr lang="en-US" sz="1000" dirty="0"/>
                    </a:p>
                  </p:txBody>
                </p:sp>
              </p:grpSp>
              <p:grpSp>
                <p:nvGrpSpPr>
                  <p:cNvPr id="893" name="Group 100"/>
                  <p:cNvGrpSpPr/>
                  <p:nvPr/>
                </p:nvGrpSpPr>
                <p:grpSpPr>
                  <a:xfrm>
                    <a:off x="5405398" y="3396860"/>
                    <a:ext cx="714118" cy="536964"/>
                    <a:chOff x="2752686" y="5049448"/>
                    <a:chExt cx="714118" cy="536964"/>
                  </a:xfrm>
                </p:grpSpPr>
                <p:sp>
                  <p:nvSpPr>
                    <p:cNvPr id="909" name="Rectangle 908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10" name="TextBox 909"/>
                    <p:cNvSpPr txBox="1"/>
                    <p:nvPr/>
                  </p:nvSpPr>
                  <p:spPr>
                    <a:xfrm>
                      <a:off x="2752686" y="5049448"/>
                      <a:ext cx="714118" cy="517433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050" baseline="40000" dirty="0" smtClean="0"/>
                        <a:t>8</a:t>
                      </a:r>
                      <a:r>
                        <a:rPr lang="en-US" sz="1050" baseline="-30000" dirty="0" smtClean="0">
                          <a:sym typeface="Symbol"/>
                        </a:rPr>
                        <a:t></a:t>
                      </a:r>
                      <a:r>
                        <a:rPr lang="en-US" sz="1050" dirty="0" smtClean="0">
                          <a:sym typeface="Symbol"/>
                        </a:rPr>
                        <a:t>Be</a:t>
                      </a:r>
                      <a:endParaRPr lang="en-US" sz="1050" dirty="0"/>
                    </a:p>
                  </p:txBody>
                </p:sp>
              </p:grpSp>
              <p:grpSp>
                <p:nvGrpSpPr>
                  <p:cNvPr id="894" name="Group 97"/>
                  <p:cNvGrpSpPr/>
                  <p:nvPr/>
                </p:nvGrpSpPr>
                <p:grpSpPr>
                  <a:xfrm>
                    <a:off x="7010321" y="2906797"/>
                    <a:ext cx="695326" cy="533113"/>
                    <a:chOff x="4362372" y="5107074"/>
                    <a:chExt cx="695326" cy="533113"/>
                  </a:xfrm>
                </p:grpSpPr>
                <p:sp>
                  <p:nvSpPr>
                    <p:cNvPr id="907" name="Rectangle 906"/>
                    <p:cNvSpPr/>
                    <p:nvPr/>
                  </p:nvSpPr>
                  <p:spPr>
                    <a:xfrm>
                      <a:off x="4461891" y="5129213"/>
                      <a:ext cx="522352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08" name="TextBox 907"/>
                    <p:cNvSpPr txBox="1"/>
                    <p:nvPr/>
                  </p:nvSpPr>
                  <p:spPr>
                    <a:xfrm>
                      <a:off x="4362372" y="5107074"/>
                      <a:ext cx="695326" cy="533113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11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B</a:t>
                      </a:r>
                      <a:endParaRPr lang="en-US" sz="1100" dirty="0"/>
                    </a:p>
                  </p:txBody>
                </p:sp>
              </p:grpSp>
              <p:grpSp>
                <p:nvGrpSpPr>
                  <p:cNvPr id="895" name="Group 100"/>
                  <p:cNvGrpSpPr/>
                  <p:nvPr/>
                </p:nvGrpSpPr>
                <p:grpSpPr>
                  <a:xfrm>
                    <a:off x="5970575" y="2885130"/>
                    <a:ext cx="628650" cy="533113"/>
                    <a:chOff x="2784463" y="5071118"/>
                    <a:chExt cx="628650" cy="533113"/>
                  </a:xfrm>
                </p:grpSpPr>
                <p:sp>
                  <p:nvSpPr>
                    <p:cNvPr id="905" name="Rectangle 904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06" name="TextBox 905"/>
                    <p:cNvSpPr txBox="1"/>
                    <p:nvPr/>
                  </p:nvSpPr>
                  <p:spPr>
                    <a:xfrm>
                      <a:off x="2784463" y="5071118"/>
                      <a:ext cx="628650" cy="533113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9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B</a:t>
                      </a:r>
                      <a:endParaRPr lang="en-US" sz="1100" dirty="0"/>
                    </a:p>
                  </p:txBody>
                </p:sp>
              </p:grpSp>
              <p:grpSp>
                <p:nvGrpSpPr>
                  <p:cNvPr id="896" name="Group 100"/>
                  <p:cNvGrpSpPr/>
                  <p:nvPr/>
                </p:nvGrpSpPr>
                <p:grpSpPr>
                  <a:xfrm>
                    <a:off x="6484925" y="2891680"/>
                    <a:ext cx="700089" cy="533112"/>
                    <a:chOff x="2755889" y="5082746"/>
                    <a:chExt cx="700089" cy="527778"/>
                  </a:xfrm>
                </p:grpSpPr>
                <p:sp>
                  <p:nvSpPr>
                    <p:cNvPr id="903" name="Rectangle 902"/>
                    <p:cNvSpPr/>
                    <p:nvPr/>
                  </p:nvSpPr>
                  <p:spPr>
                    <a:xfrm>
                      <a:off x="2857500" y="5125651"/>
                      <a:ext cx="514350" cy="460753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04" name="TextBox 903"/>
                    <p:cNvSpPr txBox="1"/>
                    <p:nvPr/>
                  </p:nvSpPr>
                  <p:spPr>
                    <a:xfrm>
                      <a:off x="2755889" y="5082746"/>
                      <a:ext cx="700089" cy="527778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10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B</a:t>
                      </a:r>
                      <a:endParaRPr lang="en-US" sz="1100" dirty="0"/>
                    </a:p>
                  </p:txBody>
                </p:sp>
              </p:grpSp>
              <p:grpSp>
                <p:nvGrpSpPr>
                  <p:cNvPr id="897" name="Group 100"/>
                  <p:cNvGrpSpPr/>
                  <p:nvPr/>
                </p:nvGrpSpPr>
                <p:grpSpPr>
                  <a:xfrm>
                    <a:off x="5453063" y="2863464"/>
                    <a:ext cx="628650" cy="536960"/>
                    <a:chOff x="2800351" y="5049452"/>
                    <a:chExt cx="628650" cy="536960"/>
                  </a:xfrm>
                </p:grpSpPr>
                <p:sp>
                  <p:nvSpPr>
                    <p:cNvPr id="901" name="TextBox 900"/>
                    <p:cNvSpPr txBox="1"/>
                    <p:nvPr/>
                  </p:nvSpPr>
                  <p:spPr>
                    <a:xfrm>
                      <a:off x="2800351" y="5049452"/>
                      <a:ext cx="628650" cy="533111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8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B</a:t>
                      </a:r>
                      <a:endParaRPr lang="en-US" sz="1100" dirty="0"/>
                    </a:p>
                  </p:txBody>
                </p:sp>
                <p:sp>
                  <p:nvSpPr>
                    <p:cNvPr id="902" name="Rectangle 901"/>
                    <p:cNvSpPr/>
                    <p:nvPr/>
                  </p:nvSpPr>
                  <p:spPr>
                    <a:xfrm>
                      <a:off x="2857500" y="5114925"/>
                      <a:ext cx="514350" cy="471487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898" name="Group 97"/>
                  <p:cNvGrpSpPr/>
                  <p:nvPr/>
                </p:nvGrpSpPr>
                <p:grpSpPr>
                  <a:xfrm>
                    <a:off x="7546882" y="2885131"/>
                    <a:ext cx="733526" cy="533111"/>
                    <a:chOff x="4346483" y="5085408"/>
                    <a:chExt cx="733526" cy="533111"/>
                  </a:xfrm>
                </p:grpSpPr>
                <p:sp>
                  <p:nvSpPr>
                    <p:cNvPr id="899" name="Rectangle 898"/>
                    <p:cNvSpPr/>
                    <p:nvPr/>
                  </p:nvSpPr>
                  <p:spPr>
                    <a:xfrm>
                      <a:off x="4449699" y="5129213"/>
                      <a:ext cx="514350" cy="471487"/>
                    </a:xfrm>
                    <a:prstGeom prst="rect">
                      <a:avLst/>
                    </a:prstGeom>
                    <a:solidFill>
                      <a:schemeClr val="accent3">
                        <a:lumMod val="40000"/>
                        <a:lumOff val="6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900" name="TextBox 899"/>
                    <p:cNvSpPr txBox="1"/>
                    <p:nvPr/>
                  </p:nvSpPr>
                  <p:spPr>
                    <a:xfrm>
                      <a:off x="4346483" y="5085408"/>
                      <a:ext cx="733526" cy="533111"/>
                    </a:xfrm>
                    <a:prstGeom prst="rect">
                      <a:avLst/>
                    </a:prstGeom>
                    <a:noFill/>
                    <a:ln w="28575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US" sz="1100" baseline="40000" dirty="0" smtClean="0"/>
                        <a:t>12</a:t>
                      </a:r>
                      <a:r>
                        <a:rPr lang="en-US" sz="1100" baseline="-30000" dirty="0" smtClean="0">
                          <a:sym typeface="Symbol"/>
                        </a:rPr>
                        <a:t></a:t>
                      </a:r>
                      <a:r>
                        <a:rPr lang="en-US" sz="1100" dirty="0" smtClean="0">
                          <a:sym typeface="Symbol"/>
                        </a:rPr>
                        <a:t>B</a:t>
                      </a:r>
                      <a:endParaRPr lang="en-US" sz="1100" dirty="0"/>
                    </a:p>
                  </p:txBody>
                </p:sp>
              </p:grpSp>
            </p:grpSp>
          </p:grpSp>
          <p:sp>
            <p:nvSpPr>
              <p:cNvPr id="841" name="TextBox 840"/>
              <p:cNvSpPr txBox="1"/>
              <p:nvPr/>
            </p:nvSpPr>
            <p:spPr>
              <a:xfrm>
                <a:off x="2091616" y="1328927"/>
                <a:ext cx="5187007" cy="6899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Light </a:t>
                </a:r>
                <a:r>
                  <a:rPr lang="en-US" sz="1600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Hypernuclei</a:t>
                </a:r>
                <a:r>
                  <a:rPr lang="en-US" sz="1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to Be Investigated</a:t>
                </a:r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29" name="Freeform 828"/>
            <p:cNvSpPr/>
            <p:nvPr/>
          </p:nvSpPr>
          <p:spPr>
            <a:xfrm>
              <a:off x="2835684" y="4806414"/>
              <a:ext cx="89745" cy="77778"/>
            </a:xfrm>
            <a:custGeom>
              <a:avLst/>
              <a:gdLst>
                <a:gd name="connsiteX0" fmla="*/ 0 w 134112"/>
                <a:gd name="connsiteY0" fmla="*/ 0 h 158496"/>
                <a:gd name="connsiteX1" fmla="*/ 134112 w 134112"/>
                <a:gd name="connsiteY1" fmla="*/ 158496 h 158496"/>
                <a:gd name="connsiteX2" fmla="*/ 0 w 134112"/>
                <a:gd name="connsiteY2" fmla="*/ 158496 h 158496"/>
                <a:gd name="connsiteX3" fmla="*/ 0 w 134112"/>
                <a:gd name="connsiteY3" fmla="*/ 0 h 15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" h="158496">
                  <a:moveTo>
                    <a:pt x="0" y="0"/>
                  </a:moveTo>
                  <a:lnTo>
                    <a:pt x="134112" y="158496"/>
                  </a:lnTo>
                  <a:lnTo>
                    <a:pt x="0" y="158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0" name="Freeform 829"/>
            <p:cNvSpPr/>
            <p:nvPr/>
          </p:nvSpPr>
          <p:spPr>
            <a:xfrm>
              <a:off x="2831605" y="5072653"/>
              <a:ext cx="89745" cy="77778"/>
            </a:xfrm>
            <a:custGeom>
              <a:avLst/>
              <a:gdLst>
                <a:gd name="connsiteX0" fmla="*/ 0 w 134112"/>
                <a:gd name="connsiteY0" fmla="*/ 0 h 158496"/>
                <a:gd name="connsiteX1" fmla="*/ 134112 w 134112"/>
                <a:gd name="connsiteY1" fmla="*/ 158496 h 158496"/>
                <a:gd name="connsiteX2" fmla="*/ 0 w 134112"/>
                <a:gd name="connsiteY2" fmla="*/ 158496 h 158496"/>
                <a:gd name="connsiteX3" fmla="*/ 0 w 134112"/>
                <a:gd name="connsiteY3" fmla="*/ 0 h 15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" h="158496">
                  <a:moveTo>
                    <a:pt x="0" y="0"/>
                  </a:moveTo>
                  <a:lnTo>
                    <a:pt x="134112" y="158496"/>
                  </a:lnTo>
                  <a:lnTo>
                    <a:pt x="0" y="158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1" name="Freeform 830"/>
            <p:cNvSpPr/>
            <p:nvPr/>
          </p:nvSpPr>
          <p:spPr>
            <a:xfrm>
              <a:off x="3549566" y="4803423"/>
              <a:ext cx="89745" cy="77778"/>
            </a:xfrm>
            <a:custGeom>
              <a:avLst/>
              <a:gdLst>
                <a:gd name="connsiteX0" fmla="*/ 0 w 134112"/>
                <a:gd name="connsiteY0" fmla="*/ 0 h 158496"/>
                <a:gd name="connsiteX1" fmla="*/ 134112 w 134112"/>
                <a:gd name="connsiteY1" fmla="*/ 158496 h 158496"/>
                <a:gd name="connsiteX2" fmla="*/ 0 w 134112"/>
                <a:gd name="connsiteY2" fmla="*/ 158496 h 158496"/>
                <a:gd name="connsiteX3" fmla="*/ 0 w 134112"/>
                <a:gd name="connsiteY3" fmla="*/ 0 h 15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" h="158496">
                  <a:moveTo>
                    <a:pt x="0" y="0"/>
                  </a:moveTo>
                  <a:lnTo>
                    <a:pt x="134112" y="158496"/>
                  </a:lnTo>
                  <a:lnTo>
                    <a:pt x="0" y="158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2" name="Freeform 831"/>
            <p:cNvSpPr/>
            <p:nvPr/>
          </p:nvSpPr>
          <p:spPr>
            <a:xfrm>
              <a:off x="3549566" y="4546159"/>
              <a:ext cx="89745" cy="77778"/>
            </a:xfrm>
            <a:custGeom>
              <a:avLst/>
              <a:gdLst>
                <a:gd name="connsiteX0" fmla="*/ 0 w 134112"/>
                <a:gd name="connsiteY0" fmla="*/ 0 h 158496"/>
                <a:gd name="connsiteX1" fmla="*/ 134112 w 134112"/>
                <a:gd name="connsiteY1" fmla="*/ 158496 h 158496"/>
                <a:gd name="connsiteX2" fmla="*/ 0 w 134112"/>
                <a:gd name="connsiteY2" fmla="*/ 158496 h 158496"/>
                <a:gd name="connsiteX3" fmla="*/ 0 w 134112"/>
                <a:gd name="connsiteY3" fmla="*/ 0 h 15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" h="158496">
                  <a:moveTo>
                    <a:pt x="0" y="0"/>
                  </a:moveTo>
                  <a:lnTo>
                    <a:pt x="134112" y="158496"/>
                  </a:lnTo>
                  <a:lnTo>
                    <a:pt x="0" y="158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3" name="Freeform 832"/>
            <p:cNvSpPr/>
            <p:nvPr/>
          </p:nvSpPr>
          <p:spPr>
            <a:xfrm>
              <a:off x="4267527" y="4546159"/>
              <a:ext cx="89745" cy="77778"/>
            </a:xfrm>
            <a:custGeom>
              <a:avLst/>
              <a:gdLst>
                <a:gd name="connsiteX0" fmla="*/ 0 w 134112"/>
                <a:gd name="connsiteY0" fmla="*/ 0 h 158496"/>
                <a:gd name="connsiteX1" fmla="*/ 134112 w 134112"/>
                <a:gd name="connsiteY1" fmla="*/ 158496 h 158496"/>
                <a:gd name="connsiteX2" fmla="*/ 0 w 134112"/>
                <a:gd name="connsiteY2" fmla="*/ 158496 h 158496"/>
                <a:gd name="connsiteX3" fmla="*/ 0 w 134112"/>
                <a:gd name="connsiteY3" fmla="*/ 0 h 15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" h="158496">
                  <a:moveTo>
                    <a:pt x="0" y="0"/>
                  </a:moveTo>
                  <a:lnTo>
                    <a:pt x="134112" y="158496"/>
                  </a:lnTo>
                  <a:lnTo>
                    <a:pt x="0" y="158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4" name="Freeform 833"/>
            <p:cNvSpPr/>
            <p:nvPr/>
          </p:nvSpPr>
          <p:spPr>
            <a:xfrm>
              <a:off x="4267527" y="4282911"/>
              <a:ext cx="89745" cy="77778"/>
            </a:xfrm>
            <a:custGeom>
              <a:avLst/>
              <a:gdLst>
                <a:gd name="connsiteX0" fmla="*/ 0 w 134112"/>
                <a:gd name="connsiteY0" fmla="*/ 0 h 158496"/>
                <a:gd name="connsiteX1" fmla="*/ 134112 w 134112"/>
                <a:gd name="connsiteY1" fmla="*/ 158496 h 158496"/>
                <a:gd name="connsiteX2" fmla="*/ 0 w 134112"/>
                <a:gd name="connsiteY2" fmla="*/ 158496 h 158496"/>
                <a:gd name="connsiteX3" fmla="*/ 0 w 134112"/>
                <a:gd name="connsiteY3" fmla="*/ 0 h 15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" h="158496">
                  <a:moveTo>
                    <a:pt x="0" y="0"/>
                  </a:moveTo>
                  <a:lnTo>
                    <a:pt x="134112" y="158496"/>
                  </a:lnTo>
                  <a:lnTo>
                    <a:pt x="0" y="158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1042693" y="3808020"/>
              <a:ext cx="344193" cy="23370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6" name="TextBox 835"/>
            <p:cNvSpPr txBox="1"/>
            <p:nvPr/>
          </p:nvSpPr>
          <p:spPr>
            <a:xfrm>
              <a:off x="1416080" y="3794560"/>
              <a:ext cx="130538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Previously measured</a:t>
              </a:r>
              <a:endParaRPr lang="en-US" sz="1000" dirty="0"/>
            </a:p>
          </p:txBody>
        </p:sp>
        <p:sp>
          <p:nvSpPr>
            <p:cNvPr id="837" name="Rectangle 836"/>
            <p:cNvSpPr/>
            <p:nvPr/>
          </p:nvSpPr>
          <p:spPr>
            <a:xfrm>
              <a:off x="1042693" y="4095198"/>
              <a:ext cx="344193" cy="2337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8" name="Freeform 837"/>
            <p:cNvSpPr/>
            <p:nvPr/>
          </p:nvSpPr>
          <p:spPr>
            <a:xfrm>
              <a:off x="1053020" y="4235048"/>
              <a:ext cx="89745" cy="77778"/>
            </a:xfrm>
            <a:custGeom>
              <a:avLst/>
              <a:gdLst>
                <a:gd name="connsiteX0" fmla="*/ 0 w 134112"/>
                <a:gd name="connsiteY0" fmla="*/ 0 h 158496"/>
                <a:gd name="connsiteX1" fmla="*/ 134112 w 134112"/>
                <a:gd name="connsiteY1" fmla="*/ 158496 h 158496"/>
                <a:gd name="connsiteX2" fmla="*/ 0 w 134112"/>
                <a:gd name="connsiteY2" fmla="*/ 158496 h 158496"/>
                <a:gd name="connsiteX3" fmla="*/ 0 w 134112"/>
                <a:gd name="connsiteY3" fmla="*/ 0 h 15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112" h="158496">
                  <a:moveTo>
                    <a:pt x="0" y="0"/>
                  </a:moveTo>
                  <a:lnTo>
                    <a:pt x="134112" y="158496"/>
                  </a:lnTo>
                  <a:lnTo>
                    <a:pt x="0" y="158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9" name="TextBox 838"/>
            <p:cNvSpPr txBox="1"/>
            <p:nvPr/>
          </p:nvSpPr>
          <p:spPr>
            <a:xfrm>
              <a:off x="1428318" y="4094078"/>
              <a:ext cx="124045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Mirror pairs</a:t>
              </a:r>
              <a:endParaRPr lang="en-US" sz="1000" dirty="0"/>
            </a:p>
          </p:txBody>
        </p:sp>
      </p:grpSp>
      <p:sp>
        <p:nvSpPr>
          <p:cNvPr id="1091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Study of Light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Hypernuclei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by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Pionic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Decay at </a:t>
            </a: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Jlab</a:t>
            </a: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r>
              <a:rPr lang="en-US" sz="3100" b="1" noProof="0" dirty="0" smtClean="0">
                <a:solidFill>
                  <a:srgbClr val="121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Illustration on the Main Features</a:t>
            </a: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1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212C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57188" y="4012442"/>
            <a:ext cx="8086724" cy="2845558"/>
            <a:chOff x="357188" y="3824993"/>
            <a:chExt cx="8086724" cy="3033007"/>
          </a:xfrm>
        </p:grpSpPr>
        <p:cxnSp>
          <p:nvCxnSpPr>
            <p:cNvPr id="6" name="AutoShape 115"/>
            <p:cNvCxnSpPr>
              <a:cxnSpLocks noChangeShapeType="1"/>
            </p:cNvCxnSpPr>
            <p:nvPr/>
          </p:nvCxnSpPr>
          <p:spPr bwMode="auto">
            <a:xfrm rot="5400000" flipH="1" flipV="1">
              <a:off x="7155731" y="5116393"/>
              <a:ext cx="2575524" cy="8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7" name="AutoShape 116"/>
            <p:cNvCxnSpPr>
              <a:cxnSpLocks noChangeShapeType="1"/>
            </p:cNvCxnSpPr>
            <p:nvPr/>
          </p:nvCxnSpPr>
          <p:spPr bwMode="auto">
            <a:xfrm rot="16200000" flipV="1">
              <a:off x="-645263" y="5117251"/>
              <a:ext cx="2577428" cy="10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8" name="Group 454"/>
            <p:cNvGrpSpPr/>
            <p:nvPr/>
          </p:nvGrpSpPr>
          <p:grpSpPr>
            <a:xfrm>
              <a:off x="357188" y="3824993"/>
              <a:ext cx="8085891" cy="3033007"/>
              <a:chOff x="357188" y="3824993"/>
              <a:chExt cx="8085891" cy="3033007"/>
            </a:xfrm>
          </p:grpSpPr>
          <p:sp>
            <p:nvSpPr>
              <p:cNvPr id="9" name="Text Box 384"/>
              <p:cNvSpPr txBox="1">
                <a:spLocks noChangeArrowheads="1"/>
              </p:cNvSpPr>
              <p:nvPr/>
            </p:nvSpPr>
            <p:spPr bwMode="auto">
              <a:xfrm>
                <a:off x="654864" y="3918346"/>
                <a:ext cx="482990" cy="28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(a)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0" name="AutoShape 117"/>
              <p:cNvCxnSpPr>
                <a:cxnSpLocks noChangeShapeType="1"/>
              </p:cNvCxnSpPr>
              <p:nvPr/>
            </p:nvCxnSpPr>
            <p:spPr bwMode="auto">
              <a:xfrm>
                <a:off x="654864" y="3824993"/>
                <a:ext cx="7788210" cy="63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1" name="Group 194"/>
              <p:cNvGrpSpPr>
                <a:grpSpLocks/>
              </p:cNvGrpSpPr>
              <p:nvPr/>
            </p:nvGrpSpPr>
            <p:grpSpPr bwMode="auto">
              <a:xfrm rot="10800000">
                <a:off x="643958" y="3824993"/>
                <a:ext cx="7799115" cy="115579"/>
                <a:chOff x="2550" y="9810"/>
                <a:chExt cx="10605" cy="166"/>
              </a:xfrm>
            </p:grpSpPr>
            <p:grpSp>
              <p:nvGrpSpPr>
                <p:cNvPr id="140" name="Group 195"/>
                <p:cNvGrpSpPr>
                  <a:grpSpLocks/>
                </p:cNvGrpSpPr>
                <p:nvPr/>
              </p:nvGrpSpPr>
              <p:grpSpPr bwMode="auto">
                <a:xfrm>
                  <a:off x="27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203" name="AutoShape 1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4" name="AutoShape 1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5" name="AutoShape 19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6" name="AutoShape 1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1" name="Group 200"/>
                <p:cNvGrpSpPr>
                  <a:grpSpLocks/>
                </p:cNvGrpSpPr>
                <p:nvPr/>
              </p:nvGrpSpPr>
              <p:grpSpPr bwMode="auto">
                <a:xfrm>
                  <a:off x="370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99" name="AutoShape 20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0" name="AutoShape 20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1" name="AutoShape 20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2" name="AutoShape 20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2" name="Group 205"/>
                <p:cNvGrpSpPr>
                  <a:grpSpLocks/>
                </p:cNvGrpSpPr>
                <p:nvPr/>
              </p:nvGrpSpPr>
              <p:grpSpPr bwMode="auto">
                <a:xfrm>
                  <a:off x="466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95" name="AutoShape 2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6" name="AutoShape 20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7" name="AutoShape 20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8" name="AutoShape 20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3" name="Group 210"/>
                <p:cNvGrpSpPr>
                  <a:grpSpLocks/>
                </p:cNvGrpSpPr>
                <p:nvPr/>
              </p:nvGrpSpPr>
              <p:grpSpPr bwMode="auto">
                <a:xfrm>
                  <a:off x="564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91" name="AutoShape 2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2" name="AutoShape 2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3" name="AutoShape 2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4" name="AutoShape 2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4" name="Group 215"/>
                <p:cNvGrpSpPr>
                  <a:grpSpLocks/>
                </p:cNvGrpSpPr>
                <p:nvPr/>
              </p:nvGrpSpPr>
              <p:grpSpPr bwMode="auto">
                <a:xfrm>
                  <a:off x="660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87" name="AutoShape 2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8" name="AutoShape 2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9" name="AutoShape 2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0" name="AutoShape 2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5" name="Group 220"/>
                <p:cNvGrpSpPr>
                  <a:grpSpLocks/>
                </p:cNvGrpSpPr>
                <p:nvPr/>
              </p:nvGrpSpPr>
              <p:grpSpPr bwMode="auto">
                <a:xfrm>
                  <a:off x="75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83" name="AutoShape 2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4" name="AutoShape 2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5" name="AutoShape 2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6" name="AutoShape 2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6" name="Group 225"/>
                <p:cNvGrpSpPr>
                  <a:grpSpLocks/>
                </p:cNvGrpSpPr>
                <p:nvPr/>
              </p:nvGrpSpPr>
              <p:grpSpPr bwMode="auto">
                <a:xfrm>
                  <a:off x="852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79" name="AutoShape 2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0" name="AutoShape 2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1" name="AutoShape 2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82" name="AutoShape 22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7" name="Group 230"/>
                <p:cNvGrpSpPr>
                  <a:grpSpLocks/>
                </p:cNvGrpSpPr>
                <p:nvPr/>
              </p:nvGrpSpPr>
              <p:grpSpPr bwMode="auto">
                <a:xfrm>
                  <a:off x="949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75" name="AutoShape 2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6" name="AutoShape 2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7" name="AutoShape 2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8" name="AutoShape 2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8" name="Group 235"/>
                <p:cNvGrpSpPr>
                  <a:grpSpLocks/>
                </p:cNvGrpSpPr>
                <p:nvPr/>
              </p:nvGrpSpPr>
              <p:grpSpPr bwMode="auto">
                <a:xfrm>
                  <a:off x="1047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71" name="AutoShape 2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2" name="AutoShape 2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3" name="AutoShape 2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4" name="AutoShape 23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49" name="Group 240"/>
                <p:cNvGrpSpPr>
                  <a:grpSpLocks/>
                </p:cNvGrpSpPr>
                <p:nvPr/>
              </p:nvGrpSpPr>
              <p:grpSpPr bwMode="auto">
                <a:xfrm>
                  <a:off x="114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67" name="AutoShape 2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8" name="AutoShape 2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9" name="AutoShape 2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70" name="AutoShape 2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150" name="Group 245"/>
                <p:cNvGrpSpPr>
                  <a:grpSpLocks/>
                </p:cNvGrpSpPr>
                <p:nvPr/>
              </p:nvGrpSpPr>
              <p:grpSpPr bwMode="auto">
                <a:xfrm>
                  <a:off x="123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163" name="AutoShape 2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4" name="AutoShape 2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5" name="AutoShape 24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66" name="AutoShape 24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51" name="AutoShape 250"/>
                <p:cNvCxnSpPr>
                  <a:cxnSpLocks noChangeShapeType="1"/>
                </p:cNvCxnSpPr>
                <p:nvPr/>
              </p:nvCxnSpPr>
              <p:spPr bwMode="auto">
                <a:xfrm>
                  <a:off x="2550" y="9975"/>
                  <a:ext cx="1060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2" name="AutoShape 251"/>
                <p:cNvCxnSpPr>
                  <a:cxnSpLocks noChangeShapeType="1"/>
                </p:cNvCxnSpPr>
                <p:nvPr/>
              </p:nvCxnSpPr>
              <p:spPr bwMode="auto">
                <a:xfrm>
                  <a:off x="834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3" name="AutoShape 252"/>
                <p:cNvCxnSpPr>
                  <a:cxnSpLocks noChangeShapeType="1"/>
                </p:cNvCxnSpPr>
                <p:nvPr/>
              </p:nvCxnSpPr>
              <p:spPr bwMode="auto">
                <a:xfrm>
                  <a:off x="25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4" name="AutoShape 253"/>
                <p:cNvCxnSpPr>
                  <a:cxnSpLocks noChangeShapeType="1"/>
                </p:cNvCxnSpPr>
                <p:nvPr/>
              </p:nvCxnSpPr>
              <p:spPr bwMode="auto">
                <a:xfrm>
                  <a:off x="447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5" name="AutoShape 254"/>
                <p:cNvCxnSpPr>
                  <a:cxnSpLocks noChangeShapeType="1"/>
                </p:cNvCxnSpPr>
                <p:nvPr/>
              </p:nvCxnSpPr>
              <p:spPr bwMode="auto">
                <a:xfrm>
                  <a:off x="642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6" name="AutoShape 255"/>
                <p:cNvCxnSpPr>
                  <a:cxnSpLocks noChangeShapeType="1"/>
                </p:cNvCxnSpPr>
                <p:nvPr/>
              </p:nvCxnSpPr>
              <p:spPr bwMode="auto">
                <a:xfrm>
                  <a:off x="1027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7" name="AutoShape 256"/>
                <p:cNvCxnSpPr>
                  <a:cxnSpLocks noChangeShapeType="1"/>
                </p:cNvCxnSpPr>
                <p:nvPr/>
              </p:nvCxnSpPr>
              <p:spPr bwMode="auto">
                <a:xfrm>
                  <a:off x="121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8" name="AutoShape 257"/>
                <p:cNvCxnSpPr>
                  <a:cxnSpLocks noChangeShapeType="1"/>
                </p:cNvCxnSpPr>
                <p:nvPr/>
              </p:nvCxnSpPr>
              <p:spPr bwMode="auto">
                <a:xfrm>
                  <a:off x="351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59" name="AutoShape 258"/>
                <p:cNvCxnSpPr>
                  <a:cxnSpLocks noChangeShapeType="1"/>
                </p:cNvCxnSpPr>
                <p:nvPr/>
              </p:nvCxnSpPr>
              <p:spPr bwMode="auto">
                <a:xfrm>
                  <a:off x="112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0" name="AutoShape 259"/>
                <p:cNvCxnSpPr>
                  <a:cxnSpLocks noChangeShapeType="1"/>
                </p:cNvCxnSpPr>
                <p:nvPr/>
              </p:nvCxnSpPr>
              <p:spPr bwMode="auto">
                <a:xfrm>
                  <a:off x="931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1" name="AutoShape 260"/>
                <p:cNvCxnSpPr>
                  <a:cxnSpLocks noChangeShapeType="1"/>
                </p:cNvCxnSpPr>
                <p:nvPr/>
              </p:nvCxnSpPr>
              <p:spPr bwMode="auto">
                <a:xfrm>
                  <a:off x="73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2" name="AutoShape 261"/>
                <p:cNvCxnSpPr>
                  <a:cxnSpLocks noChangeShapeType="1"/>
                </p:cNvCxnSpPr>
                <p:nvPr/>
              </p:nvCxnSpPr>
              <p:spPr bwMode="auto">
                <a:xfrm>
                  <a:off x="544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2" name="Group 452"/>
              <p:cNvGrpSpPr/>
              <p:nvPr/>
            </p:nvGrpSpPr>
            <p:grpSpPr>
              <a:xfrm>
                <a:off x="357188" y="3956370"/>
                <a:ext cx="8085891" cy="2901630"/>
                <a:chOff x="357188" y="3956370"/>
                <a:chExt cx="8085891" cy="2901630"/>
              </a:xfrm>
            </p:grpSpPr>
            <p:sp>
              <p:nvSpPr>
                <p:cNvPr id="13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671602" y="3956370"/>
                  <a:ext cx="1712266" cy="839044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2-B decay from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7</a:t>
                  </a:r>
                  <a:r>
                    <a:rPr kumimoji="0" lang="en-US" altLang="zh-CN" sz="12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He and its continuum</a:t>
                  </a:r>
                  <a:endParaRPr kumimoji="0" lang="en-US" altLang="zh-CN" sz="1200" b="1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(Phase I: 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7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Li target)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4" name="Text Box 262"/>
                <p:cNvSpPr txBox="1">
                  <a:spLocks noChangeArrowheads="1"/>
                </p:cNvSpPr>
                <p:nvPr/>
              </p:nvSpPr>
              <p:spPr bwMode="auto">
                <a:xfrm>
                  <a:off x="4039025" y="4463520"/>
                  <a:ext cx="593675" cy="28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C9600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1/2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C9600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+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15" name="Group 446"/>
                <p:cNvGrpSpPr/>
                <p:nvPr/>
              </p:nvGrpSpPr>
              <p:grpSpPr>
                <a:xfrm>
                  <a:off x="357188" y="4363517"/>
                  <a:ext cx="8085891" cy="2494483"/>
                  <a:chOff x="357188" y="4363517"/>
                  <a:chExt cx="8085891" cy="2494483"/>
                </a:xfrm>
              </p:grpSpPr>
              <p:sp>
                <p:nvSpPr>
                  <p:cNvPr id="16" name="Freeform 6"/>
                  <p:cNvSpPr>
                    <a:spLocks/>
                  </p:cNvSpPr>
                  <p:nvPr/>
                </p:nvSpPr>
                <p:spPr bwMode="auto">
                  <a:xfrm>
                    <a:off x="1046455" y="5746024"/>
                    <a:ext cx="6706515" cy="74936"/>
                  </a:xfrm>
                  <a:custGeom>
                    <a:avLst/>
                    <a:gdLst/>
                    <a:ahLst/>
                    <a:cxnLst>
                      <a:cxn ang="0">
                        <a:pos x="0" y="4035"/>
                      </a:cxn>
                      <a:cxn ang="0">
                        <a:pos x="3947" y="4035"/>
                      </a:cxn>
                      <a:cxn ang="0">
                        <a:pos x="3840" y="3786"/>
                      </a:cxn>
                      <a:cxn ang="0">
                        <a:pos x="3716" y="3609"/>
                      </a:cxn>
                      <a:cxn ang="0">
                        <a:pos x="3414" y="3413"/>
                      </a:cxn>
                      <a:cxn ang="0">
                        <a:pos x="2614" y="2542"/>
                      </a:cxn>
                      <a:cxn ang="0">
                        <a:pos x="2151" y="2258"/>
                      </a:cxn>
                      <a:cxn ang="0">
                        <a:pos x="1831" y="1653"/>
                      </a:cxn>
                      <a:cxn ang="0">
                        <a:pos x="1458" y="1191"/>
                      </a:cxn>
                      <a:cxn ang="0">
                        <a:pos x="1120" y="995"/>
                      </a:cxn>
                      <a:cxn ang="0">
                        <a:pos x="356" y="18"/>
                      </a:cxn>
                      <a:cxn ang="0">
                        <a:pos x="0" y="0"/>
                      </a:cxn>
                      <a:cxn ang="0">
                        <a:pos x="0" y="4035"/>
                      </a:cxn>
                    </a:cxnLst>
                    <a:rect l="0" t="0" r="r" b="b"/>
                    <a:pathLst>
                      <a:path w="3947" h="4035">
                        <a:moveTo>
                          <a:pt x="0" y="4035"/>
                        </a:moveTo>
                        <a:lnTo>
                          <a:pt x="3947" y="4035"/>
                        </a:lnTo>
                        <a:lnTo>
                          <a:pt x="3840" y="3786"/>
                        </a:lnTo>
                        <a:lnTo>
                          <a:pt x="3716" y="3609"/>
                        </a:lnTo>
                        <a:lnTo>
                          <a:pt x="3414" y="3413"/>
                        </a:lnTo>
                        <a:lnTo>
                          <a:pt x="2614" y="2542"/>
                        </a:lnTo>
                        <a:lnTo>
                          <a:pt x="2151" y="2258"/>
                        </a:lnTo>
                        <a:lnTo>
                          <a:pt x="1831" y="1653"/>
                        </a:lnTo>
                        <a:lnTo>
                          <a:pt x="1458" y="1191"/>
                        </a:lnTo>
                        <a:lnTo>
                          <a:pt x="1120" y="995"/>
                        </a:lnTo>
                        <a:lnTo>
                          <a:pt x="356" y="18"/>
                        </a:lnTo>
                        <a:lnTo>
                          <a:pt x="0" y="0"/>
                        </a:lnTo>
                        <a:lnTo>
                          <a:pt x="0" y="4035"/>
                        </a:lnTo>
                        <a:close/>
                      </a:path>
                    </a:pathLst>
                  </a:custGeom>
                  <a:solidFill>
                    <a:srgbClr val="92CDDC"/>
                  </a:solidFill>
                  <a:ln w="9525">
                    <a:solidFill>
                      <a:srgbClr val="B6DDE8">
                        <a:alpha val="0"/>
                      </a:srgbClr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17" name="AutoShape 7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781479" y="5820326"/>
                    <a:ext cx="839" cy="401988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" name="AutoShape 7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1041424" y="5820326"/>
                    <a:ext cx="839" cy="408973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sp>
                <p:nvSpPr>
                  <p:cNvPr id="19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04335" y="5847633"/>
                    <a:ext cx="583613" cy="4921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P</a:t>
                    </a:r>
                    <a:r>
                      <a:rPr kumimoji="0" lang="en-US" altLang="zh-CN" sz="1100" b="1" i="0" u="none" strike="noStrike" cap="none" normalizeH="0" baseline="-2500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Max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0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7090" y="5866996"/>
                    <a:ext cx="560973" cy="3290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P</a:t>
                    </a:r>
                    <a:r>
                      <a:rPr kumimoji="0" lang="en-US" altLang="zh-CN" sz="1100" b="1" i="0" u="none" strike="noStrike" cap="none" normalizeH="0" baseline="-2500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Min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1" name="AutoShape 7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715236" y="6235014"/>
                    <a:ext cx="77144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2" name="AutoShape 8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029684" y="6229299"/>
                    <a:ext cx="77983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3" name="AutoShape 8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52347" y="5820961"/>
                    <a:ext cx="0" cy="18861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4E6128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24" name="Freeform 82"/>
                  <p:cNvSpPr>
                    <a:spLocks/>
                  </p:cNvSpPr>
                  <p:nvPr/>
                </p:nvSpPr>
                <p:spPr bwMode="auto">
                  <a:xfrm>
                    <a:off x="4129707" y="4795352"/>
                    <a:ext cx="52827" cy="1025609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Freeform 83"/>
                  <p:cNvSpPr>
                    <a:spLocks/>
                  </p:cNvSpPr>
                  <p:nvPr/>
                </p:nvSpPr>
                <p:spPr bwMode="auto">
                  <a:xfrm>
                    <a:off x="4074365" y="4623888"/>
                    <a:ext cx="63728" cy="1197072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E36C0A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6" name="Freeform 84"/>
                  <p:cNvSpPr>
                    <a:spLocks/>
                  </p:cNvSpPr>
                  <p:nvPr/>
                </p:nvSpPr>
                <p:spPr bwMode="auto">
                  <a:xfrm>
                    <a:off x="3247580" y="4623888"/>
                    <a:ext cx="51988" cy="1197072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22AA3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" name="Freeform 85"/>
                  <p:cNvSpPr>
                    <a:spLocks/>
                  </p:cNvSpPr>
                  <p:nvPr/>
                </p:nvSpPr>
                <p:spPr bwMode="auto">
                  <a:xfrm>
                    <a:off x="6733324" y="4634684"/>
                    <a:ext cx="51988" cy="1186277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5525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28" name="AutoShape 8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52347" y="5967658"/>
                    <a:ext cx="794082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</p:spPr>
              </p:cxnSp>
              <p:sp>
                <p:nvSpPr>
                  <p:cNvPr id="29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19861" y="5935905"/>
                    <a:ext cx="330378" cy="2825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30" name="AutoShape 8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92141" y="5915583"/>
                    <a:ext cx="0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" name="AutoShape 8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72879" y="5915583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" name="AutoShape 9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82510" y="5915583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33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27383" y="5930825"/>
                    <a:ext cx="330378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34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46645" y="5820961"/>
                    <a:ext cx="510661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35" name="AutoShape 9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3963" y="5820961"/>
                    <a:ext cx="7799111" cy="12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6" name="AutoShape 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820531" y="5831756"/>
                    <a:ext cx="839" cy="23623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37" name="AutoShape 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820531" y="6061645"/>
                    <a:ext cx="551749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38" name="AutoShape 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008360" y="6009571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9" name="AutoShape 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207090" y="6009571"/>
                    <a:ext cx="839" cy="520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40" name="Text 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95135" y="5894627"/>
                    <a:ext cx="452803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1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77143" y="6017827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2" name="Text Box 10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62864" y="6024812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3" name="Freeform 101"/>
                  <p:cNvSpPr>
                    <a:spLocks/>
                  </p:cNvSpPr>
                  <p:nvPr/>
                </p:nvSpPr>
                <p:spPr bwMode="auto">
                  <a:xfrm>
                    <a:off x="4003090" y="5025876"/>
                    <a:ext cx="51988" cy="795085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Text Box 10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77969" y="4660086"/>
                    <a:ext cx="410913" cy="299557"/>
                  </a:xfrm>
                  <a:prstGeom prst="rect">
                    <a:avLst/>
                  </a:prstGeom>
                  <a:noFill/>
                  <a:ln w="9525">
                    <a:solidFill>
                      <a:srgbClr val="55257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4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5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87637" y="4409241"/>
                    <a:ext cx="408361" cy="2825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r>
                      <a:rPr kumimoji="0" lang="en-US" altLang="zh-CN" sz="12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55257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6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95952" y="4864574"/>
                    <a:ext cx="485230" cy="313272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7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He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02134" y="4635000"/>
                    <a:ext cx="593675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1/2</a:t>
                    </a:r>
                    <a:r>
                      <a:rPr kumimoji="0" lang="en-US" altLang="zh-CN" sz="1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8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68279" y="5431039"/>
                    <a:ext cx="606253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9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58409" y="5486923"/>
                    <a:ext cx="569358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5/2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2879" y="6176590"/>
                    <a:ext cx="341279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1248" y="4465761"/>
                    <a:ext cx="405631" cy="261134"/>
                  </a:xfrm>
                  <a:prstGeom prst="rect">
                    <a:avLst/>
                  </a:prstGeom>
                  <a:noFill/>
                  <a:ln w="9525">
                    <a:solidFill>
                      <a:srgbClr val="C9600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C9600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C96009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C9600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15904" y="4633415"/>
                    <a:ext cx="491320" cy="311681"/>
                  </a:xfrm>
                  <a:prstGeom prst="rect">
                    <a:avLst/>
                  </a:prstGeom>
                  <a:noFill/>
                  <a:ln w="9525">
                    <a:solidFill>
                      <a:srgbClr val="22AA39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6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He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3" name="Text Box 1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3258" y="4363517"/>
                    <a:ext cx="516531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r>
                      <a:rPr kumimoji="0" lang="en-US" altLang="zh-CN" sz="12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 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22AA39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?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4" name="Freeform 112"/>
                  <p:cNvSpPr>
                    <a:spLocks/>
                  </p:cNvSpPr>
                  <p:nvPr/>
                </p:nvSpPr>
                <p:spPr bwMode="auto">
                  <a:xfrm>
                    <a:off x="6800406" y="4636589"/>
                    <a:ext cx="51988" cy="1184371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Text Box 1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70842" y="4655006"/>
                    <a:ext cx="389767" cy="319184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6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6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90968" y="5438660"/>
                    <a:ext cx="396936" cy="291964"/>
                  </a:xfrm>
                  <a:prstGeom prst="rect">
                    <a:avLst/>
                  </a:prstGeom>
                  <a:noFill/>
                  <a:ln w="9525">
                    <a:solidFill>
                      <a:srgbClr val="0000CC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5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7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188" y="6341703"/>
                    <a:ext cx="573550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58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0317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10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59" name="Text Box 1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15093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11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60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38068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12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61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61044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13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sp>
                <p:nvSpPr>
                  <p:cNvPr id="62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62217" y="6341703"/>
                    <a:ext cx="661595" cy="2616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14</a:t>
                    </a:r>
                    <a:r>
                      <a: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effectLst/>
                        <a:ea typeface="宋体" pitchFamily="2" charset="-122"/>
                      </a:rPr>
                      <a:t>0.0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</a:endParaRPr>
                  </a:p>
                </p:txBody>
              </p:sp>
              <p:grpSp>
                <p:nvGrpSpPr>
                  <p:cNvPr id="63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643964" y="6289629"/>
                    <a:ext cx="7799115" cy="115579"/>
                    <a:chOff x="2550" y="9810"/>
                    <a:chExt cx="10605" cy="166"/>
                  </a:xfrm>
                </p:grpSpPr>
                <p:grpSp>
                  <p:nvGrpSpPr>
                    <p:cNvPr id="73" name="Group 1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3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36" name="AutoShape 12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7" name="AutoShape 12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8" name="AutoShape 12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9" name="AutoShape 13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4" name="Group 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0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32" name="AutoShape 13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3" name="AutoShape 13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4" name="AutoShape 13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5" name="AutoShape 13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5" name="Group 1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6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28" name="AutoShape 13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9" name="AutoShape 13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0" name="AutoShape 13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31" name="AutoShape 1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6" name="Group 1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64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24" name="AutoShape 14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5" name="AutoShape 14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6" name="AutoShape 14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7" name="AutoShape 14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7" name="Group 1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0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20" name="AutoShape 14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1" name="AutoShape 1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2" name="AutoShape 14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23" name="AutoShape 15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8" name="Group 1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7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16" name="AutoShape 15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7" name="AutoShape 15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8" name="AutoShape 1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9" name="AutoShape 1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79" name="Group 1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52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12" name="AutoShape 15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3" name="AutoShape 15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4" name="AutoShape 15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5" name="AutoShape 16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0" name="Group 1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49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8" name="AutoShape 16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9" name="AutoShape 16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0" name="AutoShape 16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11" name="AutoShape 16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1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47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4" name="AutoShape 16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5" name="AutoShape 16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6" name="AutoShape 16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7" name="AutoShape 17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2" name="Group 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430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100" name="AutoShape 172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1" name="AutoShape 17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2" name="AutoShape 17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03" name="AutoShape 17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grpSp>
                  <p:nvGrpSpPr>
                    <p:cNvPr id="83" name="Group 1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75" y="9855"/>
                      <a:ext cx="586" cy="120"/>
                      <a:chOff x="2910" y="4650"/>
                      <a:chExt cx="586" cy="120"/>
                    </a:xfrm>
                  </p:grpSpPr>
                  <p:cxnSp>
                    <p:nvCxnSpPr>
                      <p:cNvPr id="96" name="AutoShape 177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1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7" name="AutoShape 17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10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8" name="AutoShape 17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99" name="AutoShape 18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495" y="4650"/>
                        <a:ext cx="1" cy="12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  <p:cxnSp>
                  <p:nvCxnSpPr>
                    <p:cNvPr id="84" name="AutoShape 18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50" y="9975"/>
                      <a:ext cx="10605" cy="1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5" name="AutoShape 18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34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6" name="AutoShape 18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55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7" name="AutoShape 18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7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8" name="AutoShape 18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42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89" name="AutoShape 18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27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0" name="AutoShape 18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219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1" name="AutoShape 18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51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2" name="AutoShape 18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1250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3" name="AutoShape 19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31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4" name="AutoShape 19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39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5" name="AutoShape 19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445" y="9810"/>
                      <a:ext cx="1" cy="16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64" name="Text Box 1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6363" y="6518247"/>
                    <a:ext cx="3298753" cy="33975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</a:t>
                    </a:r>
                    <a:r>
                      <a:rPr kumimoji="0" lang="en-US" altLang="zh-CN" sz="14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r>
                      <a:rPr kumimoji="0" lang="en-US" altLang="zh-CN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 Momentum (</a:t>
                    </a:r>
                    <a:r>
                      <a:rPr kumimoji="0" lang="en-US" altLang="zh-CN" sz="13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MeV</a:t>
                    </a:r>
                    <a:r>
                      <a:rPr kumimoji="0" lang="en-US" altLang="zh-CN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/c)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65" name="Text Box 2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55487" y="5362453"/>
                    <a:ext cx="1765931" cy="30355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1849B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3B background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66" name="Freeform 352"/>
                  <p:cNvSpPr>
                    <a:spLocks/>
                  </p:cNvSpPr>
                  <p:nvPr/>
                </p:nvSpPr>
                <p:spPr bwMode="auto">
                  <a:xfrm>
                    <a:off x="2731888" y="5603773"/>
                    <a:ext cx="51988" cy="215283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22AA3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7" name="Group 388"/>
                  <p:cNvGrpSpPr>
                    <a:grpSpLocks/>
                  </p:cNvGrpSpPr>
                  <p:nvPr/>
                </p:nvGrpSpPr>
                <p:grpSpPr bwMode="auto">
                  <a:xfrm>
                    <a:off x="6634378" y="5732053"/>
                    <a:ext cx="370628" cy="86367"/>
                    <a:chOff x="10440" y="10665"/>
                    <a:chExt cx="660" cy="762"/>
                  </a:xfrm>
                </p:grpSpPr>
                <p:sp>
                  <p:nvSpPr>
                    <p:cNvPr id="71" name="Freeform 389"/>
                    <p:cNvSpPr>
                      <a:spLocks/>
                    </p:cNvSpPr>
                    <p:nvPr/>
                  </p:nvSpPr>
                  <p:spPr bwMode="auto">
                    <a:xfrm>
                      <a:off x="10440" y="10665"/>
                      <a:ext cx="330" cy="762"/>
                    </a:xfrm>
                    <a:custGeom>
                      <a:avLst/>
                      <a:gdLst/>
                      <a:ahLst/>
                      <a:cxnLst>
                        <a:cxn ang="0">
                          <a:pos x="330" y="0"/>
                        </a:cxn>
                        <a:cxn ang="0">
                          <a:pos x="255" y="180"/>
                        </a:cxn>
                        <a:cxn ang="0">
                          <a:pos x="180" y="495"/>
                        </a:cxn>
                        <a:cxn ang="0">
                          <a:pos x="105" y="720"/>
                        </a:cxn>
                        <a:cxn ang="0">
                          <a:pos x="0" y="750"/>
                        </a:cxn>
                      </a:cxnLst>
                      <a:rect l="0" t="0" r="r" b="b"/>
                      <a:pathLst>
                        <a:path w="330" h="762">
                          <a:moveTo>
                            <a:pt x="330" y="0"/>
                          </a:moveTo>
                          <a:cubicBezTo>
                            <a:pt x="305" y="48"/>
                            <a:pt x="280" y="97"/>
                            <a:pt x="255" y="180"/>
                          </a:cubicBezTo>
                          <a:cubicBezTo>
                            <a:pt x="230" y="263"/>
                            <a:pt x="205" y="405"/>
                            <a:pt x="180" y="495"/>
                          </a:cubicBezTo>
                          <a:cubicBezTo>
                            <a:pt x="155" y="585"/>
                            <a:pt x="135" y="678"/>
                            <a:pt x="105" y="720"/>
                          </a:cubicBezTo>
                          <a:cubicBezTo>
                            <a:pt x="75" y="762"/>
                            <a:pt x="17" y="745"/>
                            <a:pt x="0" y="75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" name="Freeform 390"/>
                    <p:cNvSpPr>
                      <a:spLocks/>
                    </p:cNvSpPr>
                    <p:nvPr/>
                  </p:nvSpPr>
                  <p:spPr bwMode="auto">
                    <a:xfrm flipH="1">
                      <a:off x="10770" y="10665"/>
                      <a:ext cx="330" cy="762"/>
                    </a:xfrm>
                    <a:custGeom>
                      <a:avLst/>
                      <a:gdLst/>
                      <a:ahLst/>
                      <a:cxnLst>
                        <a:cxn ang="0">
                          <a:pos x="330" y="0"/>
                        </a:cxn>
                        <a:cxn ang="0">
                          <a:pos x="255" y="180"/>
                        </a:cxn>
                        <a:cxn ang="0">
                          <a:pos x="180" y="495"/>
                        </a:cxn>
                        <a:cxn ang="0">
                          <a:pos x="105" y="720"/>
                        </a:cxn>
                        <a:cxn ang="0">
                          <a:pos x="0" y="750"/>
                        </a:cxn>
                      </a:cxnLst>
                      <a:rect l="0" t="0" r="r" b="b"/>
                      <a:pathLst>
                        <a:path w="330" h="762">
                          <a:moveTo>
                            <a:pt x="330" y="0"/>
                          </a:moveTo>
                          <a:cubicBezTo>
                            <a:pt x="305" y="48"/>
                            <a:pt x="280" y="97"/>
                            <a:pt x="255" y="180"/>
                          </a:cubicBezTo>
                          <a:cubicBezTo>
                            <a:pt x="230" y="263"/>
                            <a:pt x="205" y="405"/>
                            <a:pt x="180" y="495"/>
                          </a:cubicBezTo>
                          <a:cubicBezTo>
                            <a:pt x="155" y="585"/>
                            <a:pt x="135" y="678"/>
                            <a:pt x="105" y="720"/>
                          </a:cubicBezTo>
                          <a:cubicBezTo>
                            <a:pt x="75" y="762"/>
                            <a:pt x="17" y="745"/>
                            <a:pt x="0" y="75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CC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cxnSp>
                <p:nvCxnSpPr>
                  <p:cNvPr id="68" name="AutoShape 391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484403" y="5685059"/>
                    <a:ext cx="0" cy="13717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69" name="AutoShape 392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556516" y="5691410"/>
                    <a:ext cx="839" cy="1244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70" name="AutoShape 4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82679" y="5598057"/>
                    <a:ext cx="149257" cy="17400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48AA2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</p:grpSp>
        </p:grpSp>
      </p:grpSp>
      <p:grpSp>
        <p:nvGrpSpPr>
          <p:cNvPr id="207" name="Group 206"/>
          <p:cNvGrpSpPr/>
          <p:nvPr/>
        </p:nvGrpSpPr>
        <p:grpSpPr>
          <a:xfrm>
            <a:off x="642144" y="2363563"/>
            <a:ext cx="7811448" cy="2347246"/>
            <a:chOff x="642144" y="2172494"/>
            <a:chExt cx="7811448" cy="2347246"/>
          </a:xfrm>
        </p:grpSpPr>
        <p:grpSp>
          <p:nvGrpSpPr>
            <p:cNvPr id="208" name="Group 457"/>
            <p:cNvGrpSpPr/>
            <p:nvPr/>
          </p:nvGrpSpPr>
          <p:grpSpPr>
            <a:xfrm>
              <a:off x="643958" y="2177034"/>
              <a:ext cx="7799115" cy="2342706"/>
              <a:chOff x="643958" y="2177034"/>
              <a:chExt cx="7799115" cy="2342706"/>
            </a:xfrm>
          </p:grpSpPr>
          <p:grpSp>
            <p:nvGrpSpPr>
              <p:cNvPr id="211" name="Group 282"/>
              <p:cNvGrpSpPr>
                <a:grpSpLocks/>
              </p:cNvGrpSpPr>
              <p:nvPr/>
            </p:nvGrpSpPr>
            <p:grpSpPr bwMode="auto">
              <a:xfrm rot="10800000">
                <a:off x="643958" y="2177034"/>
                <a:ext cx="7799115" cy="115579"/>
                <a:chOff x="2550" y="9810"/>
                <a:chExt cx="10605" cy="166"/>
              </a:xfrm>
            </p:grpSpPr>
            <p:grpSp>
              <p:nvGrpSpPr>
                <p:cNvPr id="273" name="Group 283"/>
                <p:cNvGrpSpPr>
                  <a:grpSpLocks/>
                </p:cNvGrpSpPr>
                <p:nvPr/>
              </p:nvGrpSpPr>
              <p:grpSpPr bwMode="auto">
                <a:xfrm>
                  <a:off x="27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36" name="AutoShape 28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7" name="AutoShape 28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8" name="AutoShape 28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9" name="AutoShape 28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4" name="Group 288"/>
                <p:cNvGrpSpPr>
                  <a:grpSpLocks/>
                </p:cNvGrpSpPr>
                <p:nvPr/>
              </p:nvGrpSpPr>
              <p:grpSpPr bwMode="auto">
                <a:xfrm>
                  <a:off x="370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32" name="AutoShape 28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3" name="AutoShape 29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4" name="AutoShape 29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5" name="AutoShape 29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5" name="Group 293"/>
                <p:cNvGrpSpPr>
                  <a:grpSpLocks/>
                </p:cNvGrpSpPr>
                <p:nvPr/>
              </p:nvGrpSpPr>
              <p:grpSpPr bwMode="auto">
                <a:xfrm>
                  <a:off x="466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28" name="AutoShape 29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9" name="AutoShape 29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0" name="AutoShape 29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31" name="AutoShape 29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6" name="Group 298"/>
                <p:cNvGrpSpPr>
                  <a:grpSpLocks/>
                </p:cNvGrpSpPr>
                <p:nvPr/>
              </p:nvGrpSpPr>
              <p:grpSpPr bwMode="auto">
                <a:xfrm>
                  <a:off x="564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24" name="AutoShape 2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5" name="AutoShape 30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6" name="AutoShape 30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7" name="AutoShape 30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7" name="Group 303"/>
                <p:cNvGrpSpPr>
                  <a:grpSpLocks/>
                </p:cNvGrpSpPr>
                <p:nvPr/>
              </p:nvGrpSpPr>
              <p:grpSpPr bwMode="auto">
                <a:xfrm>
                  <a:off x="660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20" name="AutoShape 30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1" name="AutoShape 30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2" name="AutoShape 3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23" name="AutoShape 30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8" name="Group 308"/>
                <p:cNvGrpSpPr>
                  <a:grpSpLocks/>
                </p:cNvGrpSpPr>
                <p:nvPr/>
              </p:nvGrpSpPr>
              <p:grpSpPr bwMode="auto">
                <a:xfrm>
                  <a:off x="75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16" name="AutoShape 30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7" name="AutoShape 3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8" name="AutoShape 3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9" name="AutoShape 3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79" name="Group 313"/>
                <p:cNvGrpSpPr>
                  <a:grpSpLocks/>
                </p:cNvGrpSpPr>
                <p:nvPr/>
              </p:nvGrpSpPr>
              <p:grpSpPr bwMode="auto">
                <a:xfrm>
                  <a:off x="852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12" name="AutoShape 3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3" name="AutoShape 3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4" name="AutoShape 3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5" name="AutoShape 31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0" name="Group 318"/>
                <p:cNvGrpSpPr>
                  <a:grpSpLocks/>
                </p:cNvGrpSpPr>
                <p:nvPr/>
              </p:nvGrpSpPr>
              <p:grpSpPr bwMode="auto">
                <a:xfrm>
                  <a:off x="949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08" name="AutoShape 3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9" name="AutoShape 3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0" name="AutoShape 3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1" name="AutoShape 3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1" name="Group 323"/>
                <p:cNvGrpSpPr>
                  <a:grpSpLocks/>
                </p:cNvGrpSpPr>
                <p:nvPr/>
              </p:nvGrpSpPr>
              <p:grpSpPr bwMode="auto">
                <a:xfrm>
                  <a:off x="1047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04" name="AutoShape 3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5" name="AutoShape 3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6" name="AutoShape 3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7" name="AutoShape 3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2" name="Group 328"/>
                <p:cNvGrpSpPr>
                  <a:grpSpLocks/>
                </p:cNvGrpSpPr>
                <p:nvPr/>
              </p:nvGrpSpPr>
              <p:grpSpPr bwMode="auto">
                <a:xfrm>
                  <a:off x="114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300" name="AutoShape 3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1" name="AutoShape 3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2" name="AutoShape 3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03" name="AutoShape 3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283" name="Group 333"/>
                <p:cNvGrpSpPr>
                  <a:grpSpLocks/>
                </p:cNvGrpSpPr>
                <p:nvPr/>
              </p:nvGrpSpPr>
              <p:grpSpPr bwMode="auto">
                <a:xfrm>
                  <a:off x="123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296" name="AutoShape 3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7" name="AutoShape 3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8" name="AutoShape 3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99" name="AutoShape 3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284" name="AutoShape 338"/>
                <p:cNvCxnSpPr>
                  <a:cxnSpLocks noChangeShapeType="1"/>
                </p:cNvCxnSpPr>
                <p:nvPr/>
              </p:nvCxnSpPr>
              <p:spPr bwMode="auto">
                <a:xfrm>
                  <a:off x="2550" y="9975"/>
                  <a:ext cx="1060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5" name="AutoShape 339"/>
                <p:cNvCxnSpPr>
                  <a:cxnSpLocks noChangeShapeType="1"/>
                </p:cNvCxnSpPr>
                <p:nvPr/>
              </p:nvCxnSpPr>
              <p:spPr bwMode="auto">
                <a:xfrm>
                  <a:off x="834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6" name="AutoShape 340"/>
                <p:cNvCxnSpPr>
                  <a:cxnSpLocks noChangeShapeType="1"/>
                </p:cNvCxnSpPr>
                <p:nvPr/>
              </p:nvCxnSpPr>
              <p:spPr bwMode="auto">
                <a:xfrm>
                  <a:off x="25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7" name="AutoShape 341"/>
                <p:cNvCxnSpPr>
                  <a:cxnSpLocks noChangeShapeType="1"/>
                </p:cNvCxnSpPr>
                <p:nvPr/>
              </p:nvCxnSpPr>
              <p:spPr bwMode="auto">
                <a:xfrm>
                  <a:off x="447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8" name="AutoShape 342"/>
                <p:cNvCxnSpPr>
                  <a:cxnSpLocks noChangeShapeType="1"/>
                </p:cNvCxnSpPr>
                <p:nvPr/>
              </p:nvCxnSpPr>
              <p:spPr bwMode="auto">
                <a:xfrm>
                  <a:off x="642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89" name="AutoShape 343"/>
                <p:cNvCxnSpPr>
                  <a:cxnSpLocks noChangeShapeType="1"/>
                </p:cNvCxnSpPr>
                <p:nvPr/>
              </p:nvCxnSpPr>
              <p:spPr bwMode="auto">
                <a:xfrm>
                  <a:off x="1027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0" name="AutoShape 344"/>
                <p:cNvCxnSpPr>
                  <a:cxnSpLocks noChangeShapeType="1"/>
                </p:cNvCxnSpPr>
                <p:nvPr/>
              </p:nvCxnSpPr>
              <p:spPr bwMode="auto">
                <a:xfrm>
                  <a:off x="121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1" name="AutoShape 345"/>
                <p:cNvCxnSpPr>
                  <a:cxnSpLocks noChangeShapeType="1"/>
                </p:cNvCxnSpPr>
                <p:nvPr/>
              </p:nvCxnSpPr>
              <p:spPr bwMode="auto">
                <a:xfrm>
                  <a:off x="351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2" name="AutoShape 346"/>
                <p:cNvCxnSpPr>
                  <a:cxnSpLocks noChangeShapeType="1"/>
                </p:cNvCxnSpPr>
                <p:nvPr/>
              </p:nvCxnSpPr>
              <p:spPr bwMode="auto">
                <a:xfrm>
                  <a:off x="112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3" name="AutoShape 347"/>
                <p:cNvCxnSpPr>
                  <a:cxnSpLocks noChangeShapeType="1"/>
                </p:cNvCxnSpPr>
                <p:nvPr/>
              </p:nvCxnSpPr>
              <p:spPr bwMode="auto">
                <a:xfrm>
                  <a:off x="931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4" name="AutoShape 348"/>
                <p:cNvCxnSpPr>
                  <a:cxnSpLocks noChangeShapeType="1"/>
                </p:cNvCxnSpPr>
                <p:nvPr/>
              </p:nvCxnSpPr>
              <p:spPr bwMode="auto">
                <a:xfrm>
                  <a:off x="73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95" name="AutoShape 349"/>
                <p:cNvCxnSpPr>
                  <a:cxnSpLocks noChangeShapeType="1"/>
                </p:cNvCxnSpPr>
                <p:nvPr/>
              </p:nvCxnSpPr>
              <p:spPr bwMode="auto">
                <a:xfrm>
                  <a:off x="544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212" name="Group 455"/>
              <p:cNvGrpSpPr/>
              <p:nvPr/>
            </p:nvGrpSpPr>
            <p:grpSpPr>
              <a:xfrm>
                <a:off x="654864" y="2302774"/>
                <a:ext cx="7741253" cy="2216966"/>
                <a:chOff x="654864" y="2302774"/>
                <a:chExt cx="7741253" cy="2216966"/>
              </a:xfrm>
            </p:grpSpPr>
            <p:sp>
              <p:nvSpPr>
                <p:cNvPr id="213" name="Text Box 385"/>
                <p:cNvSpPr txBox="1">
                  <a:spLocks noChangeArrowheads="1"/>
                </p:cNvSpPr>
                <p:nvPr/>
              </p:nvSpPr>
              <p:spPr bwMode="auto">
                <a:xfrm>
                  <a:off x="654864" y="2302774"/>
                  <a:ext cx="508146" cy="2864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(b)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14" name="Text Box 397"/>
                <p:cNvSpPr txBox="1">
                  <a:spLocks noChangeArrowheads="1"/>
                </p:cNvSpPr>
                <p:nvPr/>
              </p:nvSpPr>
              <p:spPr bwMode="auto">
                <a:xfrm>
                  <a:off x="724461" y="3300440"/>
                  <a:ext cx="1469094" cy="3029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3B background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215" name="Group 453"/>
                <p:cNvGrpSpPr/>
                <p:nvPr/>
              </p:nvGrpSpPr>
              <p:grpSpPr>
                <a:xfrm>
                  <a:off x="1053163" y="2314539"/>
                  <a:ext cx="7342954" cy="2205201"/>
                  <a:chOff x="1053163" y="2314539"/>
                  <a:chExt cx="7342954" cy="2205201"/>
                </a:xfrm>
              </p:grpSpPr>
              <p:cxnSp>
                <p:nvCxnSpPr>
                  <p:cNvPr id="216" name="AutoShape 2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111619" y="3835154"/>
                    <a:ext cx="839" cy="45977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17" name="AutoShape 27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111619" y="4274610"/>
                    <a:ext cx="529947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18" name="AutoShape 27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10349" y="4221900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19" name="AutoShape 27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530881" y="4221900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20" name="Text Box 2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75754" y="4237142"/>
                    <a:ext cx="331217" cy="2825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1" name="Text Box 2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8231" y="4232696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2" name="Text Box 2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52682" y="4138709"/>
                    <a:ext cx="431840" cy="2921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3" name="Text Box 3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68543" y="3955179"/>
                    <a:ext cx="297676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4" name="Text Box 3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48850" y="3948193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5" name="Text Box 3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12554" y="3845950"/>
                    <a:ext cx="400814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6" name="Text Box 3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38284" y="3955179"/>
                    <a:ext cx="297676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7" name="Text Box 37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7752" y="3948193"/>
                    <a:ext cx="3312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8" name="Text Box 37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81456" y="3845950"/>
                    <a:ext cx="387398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29" name="Text Box 3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3459" y="3955179"/>
                    <a:ext cx="297676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FFC000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0" name="Text Box 3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56468" y="3948828"/>
                    <a:ext cx="309415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FFC000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1" name="Text Box 3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06755" y="3845950"/>
                    <a:ext cx="401653" cy="29275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E</a:t>
                    </a:r>
                    <a:r>
                      <a:rPr kumimoji="0" lang="en-US" altLang="zh-CN" sz="11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x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2" name="Freeform 5"/>
                  <p:cNvSpPr>
                    <a:spLocks/>
                  </p:cNvSpPr>
                  <p:nvPr/>
                </p:nvSpPr>
                <p:spPr bwMode="auto">
                  <a:xfrm>
                    <a:off x="1053163" y="3701793"/>
                    <a:ext cx="6706515" cy="118755"/>
                  </a:xfrm>
                  <a:custGeom>
                    <a:avLst/>
                    <a:gdLst/>
                    <a:ahLst/>
                    <a:cxnLst>
                      <a:cxn ang="0">
                        <a:pos x="0" y="4035"/>
                      </a:cxn>
                      <a:cxn ang="0">
                        <a:pos x="3947" y="4035"/>
                      </a:cxn>
                      <a:cxn ang="0">
                        <a:pos x="3840" y="3786"/>
                      </a:cxn>
                      <a:cxn ang="0">
                        <a:pos x="3716" y="3609"/>
                      </a:cxn>
                      <a:cxn ang="0">
                        <a:pos x="3414" y="3413"/>
                      </a:cxn>
                      <a:cxn ang="0">
                        <a:pos x="2614" y="2542"/>
                      </a:cxn>
                      <a:cxn ang="0">
                        <a:pos x="2151" y="2258"/>
                      </a:cxn>
                      <a:cxn ang="0">
                        <a:pos x="1831" y="1653"/>
                      </a:cxn>
                      <a:cxn ang="0">
                        <a:pos x="1458" y="1191"/>
                      </a:cxn>
                      <a:cxn ang="0">
                        <a:pos x="1120" y="995"/>
                      </a:cxn>
                      <a:cxn ang="0">
                        <a:pos x="356" y="18"/>
                      </a:cxn>
                      <a:cxn ang="0">
                        <a:pos x="0" y="0"/>
                      </a:cxn>
                      <a:cxn ang="0">
                        <a:pos x="0" y="4035"/>
                      </a:cxn>
                    </a:cxnLst>
                    <a:rect l="0" t="0" r="r" b="b"/>
                    <a:pathLst>
                      <a:path w="3947" h="4035">
                        <a:moveTo>
                          <a:pt x="0" y="4035"/>
                        </a:moveTo>
                        <a:lnTo>
                          <a:pt x="3947" y="4035"/>
                        </a:lnTo>
                        <a:lnTo>
                          <a:pt x="3840" y="3786"/>
                        </a:lnTo>
                        <a:lnTo>
                          <a:pt x="3716" y="3609"/>
                        </a:lnTo>
                        <a:lnTo>
                          <a:pt x="3414" y="3413"/>
                        </a:lnTo>
                        <a:lnTo>
                          <a:pt x="2614" y="2542"/>
                        </a:lnTo>
                        <a:lnTo>
                          <a:pt x="2151" y="2258"/>
                        </a:lnTo>
                        <a:lnTo>
                          <a:pt x="1831" y="1653"/>
                        </a:lnTo>
                        <a:lnTo>
                          <a:pt x="1458" y="1191"/>
                        </a:lnTo>
                        <a:lnTo>
                          <a:pt x="1120" y="995"/>
                        </a:lnTo>
                        <a:lnTo>
                          <a:pt x="356" y="18"/>
                        </a:lnTo>
                        <a:lnTo>
                          <a:pt x="0" y="0"/>
                        </a:lnTo>
                        <a:lnTo>
                          <a:pt x="0" y="4035"/>
                        </a:lnTo>
                        <a:close/>
                      </a:path>
                    </a:pathLst>
                  </a:custGeom>
                  <a:solidFill>
                    <a:srgbClr val="FEC6F7"/>
                  </a:solidFill>
                  <a:ln w="9525">
                    <a:solidFill>
                      <a:srgbClr val="B6DDE8">
                        <a:alpha val="0"/>
                      </a:srgbClr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3" name="Freeform 264"/>
                  <p:cNvSpPr>
                    <a:spLocks/>
                  </p:cNvSpPr>
                  <p:nvPr/>
                </p:nvSpPr>
                <p:spPr bwMode="auto">
                  <a:xfrm>
                    <a:off x="4144801" y="3637653"/>
                    <a:ext cx="59535" cy="188610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4" name="Text Box 2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83085" y="3482700"/>
                    <a:ext cx="441064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5" name="Freeform 266"/>
                  <p:cNvSpPr>
                    <a:spLocks/>
                  </p:cNvSpPr>
                  <p:nvPr/>
                </p:nvSpPr>
                <p:spPr bwMode="auto">
                  <a:xfrm>
                    <a:off x="5089817" y="2638081"/>
                    <a:ext cx="51988" cy="1186912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6" name="Text Box 2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9501" y="2434865"/>
                    <a:ext cx="583613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7" name="Freeform 268"/>
                  <p:cNvSpPr>
                    <a:spLocks/>
                  </p:cNvSpPr>
                  <p:nvPr/>
                </p:nvSpPr>
                <p:spPr bwMode="auto">
                  <a:xfrm>
                    <a:off x="4502850" y="3597645"/>
                    <a:ext cx="51988" cy="214647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8" name="Text Box 2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2876" y="3384899"/>
                    <a:ext cx="536655" cy="28259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5/2</a:t>
                    </a:r>
                    <a:r>
                      <a:rPr kumimoji="0" lang="en-US" altLang="zh-CN" sz="1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39" name="Text Box 2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5313" y="3164539"/>
                    <a:ext cx="536655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1/2</a:t>
                    </a:r>
                    <a:r>
                      <a:rPr kumimoji="0" lang="en-US" altLang="zh-CN" sz="1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0" name="Text Box 2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40238" y="2813355"/>
                    <a:ext cx="438677" cy="298334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  <a:endParaRPr kumimoji="0" lang="en-US" altLang="zh-CN" sz="11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1" name="Freeform 279"/>
                  <p:cNvSpPr>
                    <a:spLocks/>
                  </p:cNvSpPr>
                  <p:nvPr/>
                </p:nvSpPr>
                <p:spPr bwMode="auto">
                  <a:xfrm>
                    <a:off x="4331792" y="2904168"/>
                    <a:ext cx="59535" cy="920825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2" name="Text Box 2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62316" y="2759376"/>
                    <a:ext cx="459412" cy="311370"/>
                  </a:xfrm>
                  <a:prstGeom prst="rect">
                    <a:avLst/>
                  </a:prstGeom>
                  <a:noFill/>
                  <a:ln w="9525">
                    <a:solidFill>
                      <a:srgbClr val="C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8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He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4" name="Freeform 350"/>
                  <p:cNvSpPr>
                    <a:spLocks/>
                  </p:cNvSpPr>
                  <p:nvPr/>
                </p:nvSpPr>
                <p:spPr bwMode="auto">
                  <a:xfrm>
                    <a:off x="5457091" y="2872415"/>
                    <a:ext cx="59535" cy="952578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E2AC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45" name="Text Box 3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98394" y="2605059"/>
                    <a:ext cx="433517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6" name="Text Box 3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4298" y="2873051"/>
                    <a:ext cx="447070" cy="306877"/>
                  </a:xfrm>
                  <a:prstGeom prst="rect">
                    <a:avLst/>
                  </a:prstGeom>
                  <a:noFill/>
                  <a:ln w="9525">
                    <a:solidFill>
                      <a:srgbClr val="E2AC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8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E2A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7" name="Freeform 354"/>
                  <p:cNvSpPr>
                    <a:spLocks/>
                  </p:cNvSpPr>
                  <p:nvPr/>
                </p:nvSpPr>
                <p:spPr bwMode="auto">
                  <a:xfrm>
                    <a:off x="7004167" y="3597645"/>
                    <a:ext cx="96430" cy="216553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8" name="Text Box 3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89697" y="3273768"/>
                    <a:ext cx="430219" cy="301945"/>
                  </a:xfrm>
                  <a:prstGeom prst="rect">
                    <a:avLst/>
                  </a:prstGeom>
                  <a:noFill/>
                  <a:ln w="9525">
                    <a:solidFill>
                      <a:srgbClr val="00B0F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7</a:t>
                    </a:r>
                    <a:r>
                      <a:rPr kumimoji="0" lang="en-US" altLang="zh-CN" sz="11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H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49" name="Freeform 356"/>
                  <p:cNvSpPr>
                    <a:spLocks/>
                  </p:cNvSpPr>
                  <p:nvPr/>
                </p:nvSpPr>
                <p:spPr bwMode="auto">
                  <a:xfrm>
                    <a:off x="3159535" y="2893372"/>
                    <a:ext cx="59535" cy="920825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0" name="Text Box 3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7264" y="2497100"/>
                    <a:ext cx="654049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1/2</a:t>
                    </a:r>
                    <a:r>
                      <a:rPr kumimoji="0" lang="en-US" altLang="zh-CN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1" name="Freeform 358"/>
                  <p:cNvSpPr>
                    <a:spLocks/>
                  </p:cNvSpPr>
                  <p:nvPr/>
                </p:nvSpPr>
                <p:spPr bwMode="auto">
                  <a:xfrm>
                    <a:off x="3068136" y="3127706"/>
                    <a:ext cx="59535" cy="686491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2" name="Text Box 3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92237" y="3389983"/>
                    <a:ext cx="562650" cy="28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3/2</a:t>
                    </a:r>
                    <a:r>
                      <a:rPr kumimoji="0" lang="en-US" altLang="zh-CN" sz="10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+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3" name="Text Box 3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61312" y="2738420"/>
                    <a:ext cx="483129" cy="291383"/>
                  </a:xfrm>
                  <a:prstGeom prst="rect">
                    <a:avLst/>
                  </a:prstGeom>
                  <a:noFill/>
                  <a:ln w="9525">
                    <a:solidFill>
                      <a:srgbClr val="3333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7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4" name="Freeform 361"/>
                  <p:cNvSpPr>
                    <a:spLocks/>
                  </p:cNvSpPr>
                  <p:nvPr/>
                </p:nvSpPr>
                <p:spPr bwMode="auto">
                  <a:xfrm>
                    <a:off x="2066938" y="3527789"/>
                    <a:ext cx="99784" cy="297204"/>
                  </a:xfrm>
                  <a:custGeom>
                    <a:avLst/>
                    <a:gdLst/>
                    <a:ahLst/>
                    <a:cxnLst>
                      <a:cxn ang="0">
                        <a:pos x="0" y="2033"/>
                      </a:cxn>
                      <a:cxn ang="0">
                        <a:pos x="45" y="1958"/>
                      </a:cxn>
                      <a:cxn ang="0">
                        <a:pos x="75" y="1763"/>
                      </a:cxn>
                      <a:cxn ang="0">
                        <a:pos x="105" y="1433"/>
                      </a:cxn>
                      <a:cxn ang="0">
                        <a:pos x="135" y="863"/>
                      </a:cxn>
                      <a:cxn ang="0">
                        <a:pos x="165" y="413"/>
                      </a:cxn>
                      <a:cxn ang="0">
                        <a:pos x="195" y="38"/>
                      </a:cxn>
                      <a:cxn ang="0">
                        <a:pos x="240" y="638"/>
                      </a:cxn>
                      <a:cxn ang="0">
                        <a:pos x="270" y="1073"/>
                      </a:cxn>
                      <a:cxn ang="0">
                        <a:pos x="315" y="1628"/>
                      </a:cxn>
                      <a:cxn ang="0">
                        <a:pos x="360" y="1883"/>
                      </a:cxn>
                      <a:cxn ang="0">
                        <a:pos x="420" y="2033"/>
                      </a:cxn>
                    </a:cxnLst>
                    <a:rect l="0" t="0" r="r" b="b"/>
                    <a:pathLst>
                      <a:path w="420" h="2033">
                        <a:moveTo>
                          <a:pt x="0" y="2033"/>
                        </a:moveTo>
                        <a:cubicBezTo>
                          <a:pt x="16" y="2018"/>
                          <a:pt x="33" y="2003"/>
                          <a:pt x="45" y="1958"/>
                        </a:cubicBezTo>
                        <a:cubicBezTo>
                          <a:pt x="57" y="1913"/>
                          <a:pt x="65" y="1850"/>
                          <a:pt x="75" y="1763"/>
                        </a:cubicBezTo>
                        <a:cubicBezTo>
                          <a:pt x="85" y="1676"/>
                          <a:pt x="95" y="1583"/>
                          <a:pt x="105" y="1433"/>
                        </a:cubicBezTo>
                        <a:cubicBezTo>
                          <a:pt x="115" y="1283"/>
                          <a:pt x="125" y="1033"/>
                          <a:pt x="135" y="863"/>
                        </a:cubicBezTo>
                        <a:cubicBezTo>
                          <a:pt x="145" y="693"/>
                          <a:pt x="155" y="550"/>
                          <a:pt x="165" y="413"/>
                        </a:cubicBezTo>
                        <a:cubicBezTo>
                          <a:pt x="175" y="276"/>
                          <a:pt x="182" y="0"/>
                          <a:pt x="195" y="38"/>
                        </a:cubicBezTo>
                        <a:cubicBezTo>
                          <a:pt x="208" y="76"/>
                          <a:pt x="228" y="466"/>
                          <a:pt x="240" y="638"/>
                        </a:cubicBezTo>
                        <a:cubicBezTo>
                          <a:pt x="252" y="810"/>
                          <a:pt x="257" y="908"/>
                          <a:pt x="270" y="1073"/>
                        </a:cubicBezTo>
                        <a:cubicBezTo>
                          <a:pt x="283" y="1238"/>
                          <a:pt x="300" y="1493"/>
                          <a:pt x="315" y="1628"/>
                        </a:cubicBezTo>
                        <a:cubicBezTo>
                          <a:pt x="330" y="1763"/>
                          <a:pt x="343" y="1816"/>
                          <a:pt x="360" y="1883"/>
                        </a:cubicBezTo>
                        <a:cubicBezTo>
                          <a:pt x="377" y="1950"/>
                          <a:pt x="410" y="2008"/>
                          <a:pt x="420" y="2033"/>
                        </a:cubicBezTo>
                      </a:path>
                    </a:pathLst>
                  </a:custGeom>
                  <a:noFill/>
                  <a:ln w="9525">
                    <a:solidFill>
                      <a:srgbClr val="00CC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5" name="Text Box 3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7002" y="3345530"/>
                    <a:ext cx="393244" cy="25748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1</a:t>
                    </a:r>
                    <a:r>
                      <a:rPr kumimoji="0" lang="en-US" altLang="zh-CN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rPr>
                      <a:t>-</a:t>
                    </a:r>
                    <a:r>
                      <a:rPr kumimoji="0" lang="en-US" altLang="zh-CN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 </a:t>
                    </a:r>
                    <a:r>
                      <a: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?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256" name="Text Box 3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9869" y="3035623"/>
                    <a:ext cx="411827" cy="321726"/>
                  </a:xfrm>
                  <a:prstGeom prst="rect">
                    <a:avLst/>
                  </a:prstGeom>
                  <a:noFill/>
                  <a:ln w="9525">
                    <a:solidFill>
                      <a:srgbClr val="00CC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1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6</a:t>
                    </a:r>
                    <a:r>
                      <a:rPr kumimoji="0" lang="en-US" altLang="zh-CN" sz="11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  <a:ea typeface="宋体" pitchFamily="2" charset="-122"/>
                      </a:rPr>
                      <a:t>Li</a:t>
                    </a: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58" name="AutoShape 3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92237" y="3824993"/>
                    <a:ext cx="839" cy="187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59" name="AutoShape 3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92237" y="4002808"/>
                    <a:ext cx="408361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60" name="AutoShape 3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23670" y="3950098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61" name="AutoShape 37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61978" y="3824993"/>
                    <a:ext cx="0" cy="187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62" name="AutoShape 37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61978" y="4002808"/>
                    <a:ext cx="407523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63" name="AutoShape 37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93411" y="3950098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64" name="AutoShape 37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99017" y="3824993"/>
                    <a:ext cx="839" cy="187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65" name="AutoShape 37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499855" y="4002808"/>
                    <a:ext cx="408361" cy="6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round/>
                    <a:headEnd/>
                    <a:tailEnd type="arrow" w="med" len="med"/>
                  </a:ln>
                </p:spPr>
              </p:cxnSp>
              <p:cxnSp>
                <p:nvCxnSpPr>
                  <p:cNvPr id="266" name="AutoShape 37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87685" y="3950098"/>
                    <a:ext cx="839" cy="5270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267" name="Text Box 3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20986" y="2314539"/>
                    <a:ext cx="2175131" cy="738565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Additions from </a:t>
                    </a:r>
                    <a:r>
                      <a:rPr kumimoji="0" lang="en-US" altLang="zh-CN" sz="12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</a:t>
                    </a:r>
                    <a:r>
                      <a:rPr kumimoji="0" lang="en-US" altLang="zh-CN" sz="1200" b="1" i="0" u="none" strike="noStrike" cap="none" normalizeH="0" baseline="-2500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  <a:sym typeface="Symbol" pitchFamily="18" charset="2"/>
                      </a:rPr>
                      <a:t></a:t>
                    </a: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Li and its continuum </a:t>
                    </a: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(Phase II:  </a:t>
                    </a:r>
                    <a:r>
                      <a:rPr kumimoji="0" lang="en-US" altLang="zh-CN" sz="1200" b="1" i="0" u="none" strike="noStrike" cap="none" normalizeH="0" baseline="3000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9</a:t>
                    </a:r>
                    <a:r>
                      <a: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Calibri" pitchFamily="34" charset="0"/>
                        <a:ea typeface="宋体" pitchFamily="2" charset="-122"/>
                      </a:rPr>
                      <a:t>Be target)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268" name="AutoShape 39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582031" y="3703698"/>
                    <a:ext cx="839" cy="12320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2AC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69" name="AutoShape 39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242429" y="3678296"/>
                    <a:ext cx="0" cy="13653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70" name="AutoShape 395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399233" y="3727830"/>
                    <a:ext cx="0" cy="8700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71" name="AutoShape 39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346526" y="3654164"/>
                    <a:ext cx="839" cy="17273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3333FF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272" name="AutoShape 4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558793" y="3567162"/>
                    <a:ext cx="60374" cy="17336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EF03D3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</p:grpSp>
        </p:grp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-185737" y="3000375"/>
              <a:ext cx="16573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5400000" flipH="1" flipV="1">
              <a:off x="7624123" y="3037196"/>
              <a:ext cx="16573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0" name="Group 339"/>
          <p:cNvGrpSpPr/>
          <p:nvPr/>
        </p:nvGrpSpPr>
        <p:grpSpPr>
          <a:xfrm>
            <a:off x="642935" y="391094"/>
            <a:ext cx="7809863" cy="1994210"/>
            <a:chOff x="642935" y="200025"/>
            <a:chExt cx="7809863" cy="1994210"/>
          </a:xfrm>
        </p:grpSpPr>
        <p:grpSp>
          <p:nvGrpSpPr>
            <p:cNvPr id="341" name="Group 458"/>
            <p:cNvGrpSpPr/>
            <p:nvPr/>
          </p:nvGrpSpPr>
          <p:grpSpPr>
            <a:xfrm>
              <a:off x="643958" y="201388"/>
              <a:ext cx="7799115" cy="1984536"/>
              <a:chOff x="643958" y="201388"/>
              <a:chExt cx="7799115" cy="1984536"/>
            </a:xfrm>
          </p:grpSpPr>
          <p:grpSp>
            <p:nvGrpSpPr>
              <p:cNvPr id="344" name="Group 7"/>
              <p:cNvGrpSpPr>
                <a:grpSpLocks/>
              </p:cNvGrpSpPr>
              <p:nvPr/>
            </p:nvGrpSpPr>
            <p:grpSpPr bwMode="auto">
              <a:xfrm rot="10800000">
                <a:off x="643958" y="201388"/>
                <a:ext cx="7799115" cy="115579"/>
                <a:chOff x="2550" y="9810"/>
                <a:chExt cx="10605" cy="166"/>
              </a:xfrm>
            </p:grpSpPr>
            <p:grpSp>
              <p:nvGrpSpPr>
                <p:cNvPr id="391" name="Group 8"/>
                <p:cNvGrpSpPr>
                  <a:grpSpLocks/>
                </p:cNvGrpSpPr>
                <p:nvPr/>
              </p:nvGrpSpPr>
              <p:grpSpPr bwMode="auto">
                <a:xfrm>
                  <a:off x="27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54" name="AutoShape 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5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6" name="AutoShape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7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2" name="Group 13"/>
                <p:cNvGrpSpPr>
                  <a:grpSpLocks/>
                </p:cNvGrpSpPr>
                <p:nvPr/>
              </p:nvGrpSpPr>
              <p:grpSpPr bwMode="auto">
                <a:xfrm>
                  <a:off x="370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50" name="AutoShape 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1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2" name="AutoShape 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53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3" name="Group 18"/>
                <p:cNvGrpSpPr>
                  <a:grpSpLocks/>
                </p:cNvGrpSpPr>
                <p:nvPr/>
              </p:nvGrpSpPr>
              <p:grpSpPr bwMode="auto">
                <a:xfrm>
                  <a:off x="466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46" name="AutoShape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7" name="AutoShape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8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9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4" name="Group 23"/>
                <p:cNvGrpSpPr>
                  <a:grpSpLocks/>
                </p:cNvGrpSpPr>
                <p:nvPr/>
              </p:nvGrpSpPr>
              <p:grpSpPr bwMode="auto">
                <a:xfrm>
                  <a:off x="564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42" name="AutoShape 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3" name="AutoShape 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4" name="AutoShape 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5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5" name="Group 28"/>
                <p:cNvGrpSpPr>
                  <a:grpSpLocks/>
                </p:cNvGrpSpPr>
                <p:nvPr/>
              </p:nvGrpSpPr>
              <p:grpSpPr bwMode="auto">
                <a:xfrm>
                  <a:off x="660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38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9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0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41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6" name="Group 33"/>
                <p:cNvGrpSpPr>
                  <a:grpSpLocks/>
                </p:cNvGrpSpPr>
                <p:nvPr/>
              </p:nvGrpSpPr>
              <p:grpSpPr bwMode="auto">
                <a:xfrm>
                  <a:off x="75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34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5" name="AutoShape 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6" name="AutoShape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7" name="AutoShape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7" name="Group 38"/>
                <p:cNvGrpSpPr>
                  <a:grpSpLocks/>
                </p:cNvGrpSpPr>
                <p:nvPr/>
              </p:nvGrpSpPr>
              <p:grpSpPr bwMode="auto">
                <a:xfrm>
                  <a:off x="852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30" name="AutoShape 3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1" name="AutoShape 4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2" name="AutoShape 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33" name="AutoShape 42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8" name="Group 43"/>
                <p:cNvGrpSpPr>
                  <a:grpSpLocks/>
                </p:cNvGrpSpPr>
                <p:nvPr/>
              </p:nvGrpSpPr>
              <p:grpSpPr bwMode="auto">
                <a:xfrm>
                  <a:off x="949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26" name="AutoShape 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7" name="AutoShape 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8" name="AutoShape 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9" name="AutoShape 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399" name="Group 48"/>
                <p:cNvGrpSpPr>
                  <a:grpSpLocks/>
                </p:cNvGrpSpPr>
                <p:nvPr/>
              </p:nvGrpSpPr>
              <p:grpSpPr bwMode="auto">
                <a:xfrm>
                  <a:off x="1047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22" name="AutoShape 4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3" name="AutoShape 5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4" name="AutoShape 5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5" name="AutoShape 5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400" name="Group 53"/>
                <p:cNvGrpSpPr>
                  <a:grpSpLocks/>
                </p:cNvGrpSpPr>
                <p:nvPr/>
              </p:nvGrpSpPr>
              <p:grpSpPr bwMode="auto">
                <a:xfrm>
                  <a:off x="11430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18" name="AutoShape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9" name="AutoShape 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0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21" name="AutoShape 5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401" name="Group 58"/>
                <p:cNvGrpSpPr>
                  <a:grpSpLocks/>
                </p:cNvGrpSpPr>
                <p:nvPr/>
              </p:nvGrpSpPr>
              <p:grpSpPr bwMode="auto">
                <a:xfrm>
                  <a:off x="12375" y="9855"/>
                  <a:ext cx="586" cy="120"/>
                  <a:chOff x="2910" y="4650"/>
                  <a:chExt cx="586" cy="120"/>
                </a:xfrm>
              </p:grpSpPr>
              <p:cxnSp>
                <p:nvCxnSpPr>
                  <p:cNvPr id="414" name="AutoShape 5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91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5" name="AutoShape 6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10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6" name="AutoShape 6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300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7" name="AutoShape 6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495" y="4650"/>
                    <a:ext cx="1" cy="1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402" name="AutoShape 63"/>
                <p:cNvCxnSpPr>
                  <a:cxnSpLocks noChangeShapeType="1"/>
                </p:cNvCxnSpPr>
                <p:nvPr/>
              </p:nvCxnSpPr>
              <p:spPr bwMode="auto">
                <a:xfrm>
                  <a:off x="2550" y="9975"/>
                  <a:ext cx="10605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3" name="AutoShape 64"/>
                <p:cNvCxnSpPr>
                  <a:cxnSpLocks noChangeShapeType="1"/>
                </p:cNvCxnSpPr>
                <p:nvPr/>
              </p:nvCxnSpPr>
              <p:spPr bwMode="auto">
                <a:xfrm>
                  <a:off x="834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4" name="AutoShape 65"/>
                <p:cNvCxnSpPr>
                  <a:cxnSpLocks noChangeShapeType="1"/>
                </p:cNvCxnSpPr>
                <p:nvPr/>
              </p:nvCxnSpPr>
              <p:spPr bwMode="auto">
                <a:xfrm>
                  <a:off x="25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5" name="AutoShape 66"/>
                <p:cNvCxnSpPr>
                  <a:cxnSpLocks noChangeShapeType="1"/>
                </p:cNvCxnSpPr>
                <p:nvPr/>
              </p:nvCxnSpPr>
              <p:spPr bwMode="auto">
                <a:xfrm>
                  <a:off x="447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6" name="AutoShape 67"/>
                <p:cNvCxnSpPr>
                  <a:cxnSpLocks noChangeShapeType="1"/>
                </p:cNvCxnSpPr>
                <p:nvPr/>
              </p:nvCxnSpPr>
              <p:spPr bwMode="auto">
                <a:xfrm>
                  <a:off x="642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7" name="AutoShape 68"/>
                <p:cNvCxnSpPr>
                  <a:cxnSpLocks noChangeShapeType="1"/>
                </p:cNvCxnSpPr>
                <p:nvPr/>
              </p:nvCxnSpPr>
              <p:spPr bwMode="auto">
                <a:xfrm>
                  <a:off x="1027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8" name="AutoShape 69"/>
                <p:cNvCxnSpPr>
                  <a:cxnSpLocks noChangeShapeType="1"/>
                </p:cNvCxnSpPr>
                <p:nvPr/>
              </p:nvCxnSpPr>
              <p:spPr bwMode="auto">
                <a:xfrm>
                  <a:off x="121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9" name="AutoShape 70"/>
                <p:cNvCxnSpPr>
                  <a:cxnSpLocks noChangeShapeType="1"/>
                </p:cNvCxnSpPr>
                <p:nvPr/>
              </p:nvCxnSpPr>
              <p:spPr bwMode="auto">
                <a:xfrm>
                  <a:off x="351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0" name="AutoShape 71"/>
                <p:cNvCxnSpPr>
                  <a:cxnSpLocks noChangeShapeType="1"/>
                </p:cNvCxnSpPr>
                <p:nvPr/>
              </p:nvCxnSpPr>
              <p:spPr bwMode="auto">
                <a:xfrm>
                  <a:off x="11250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1" name="AutoShape 72"/>
                <p:cNvCxnSpPr>
                  <a:cxnSpLocks noChangeShapeType="1"/>
                </p:cNvCxnSpPr>
                <p:nvPr/>
              </p:nvCxnSpPr>
              <p:spPr bwMode="auto">
                <a:xfrm>
                  <a:off x="931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2" name="AutoShape 73"/>
                <p:cNvCxnSpPr>
                  <a:cxnSpLocks noChangeShapeType="1"/>
                </p:cNvCxnSpPr>
                <p:nvPr/>
              </p:nvCxnSpPr>
              <p:spPr bwMode="auto">
                <a:xfrm>
                  <a:off x="739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3" name="AutoShape 74"/>
                <p:cNvCxnSpPr>
                  <a:cxnSpLocks noChangeShapeType="1"/>
                </p:cNvCxnSpPr>
                <p:nvPr/>
              </p:nvCxnSpPr>
              <p:spPr bwMode="auto">
                <a:xfrm>
                  <a:off x="5445" y="9810"/>
                  <a:ext cx="1" cy="1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45" name="Text Box 387"/>
              <p:cNvSpPr txBox="1">
                <a:spLocks noChangeArrowheads="1"/>
              </p:cNvSpPr>
              <p:nvPr/>
            </p:nvSpPr>
            <p:spPr bwMode="auto">
              <a:xfrm>
                <a:off x="654864" y="315697"/>
                <a:ext cx="487182" cy="2737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1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ea typeface="宋体" pitchFamily="2" charset="-122"/>
                  </a:rPr>
                  <a:t>(c)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346" name="Group 456"/>
              <p:cNvGrpSpPr/>
              <p:nvPr/>
            </p:nvGrpSpPr>
            <p:grpSpPr>
              <a:xfrm>
                <a:off x="972233" y="313792"/>
                <a:ext cx="7422207" cy="1872132"/>
                <a:chOff x="972233" y="313792"/>
                <a:chExt cx="7422207" cy="1872132"/>
              </a:xfrm>
            </p:grpSpPr>
            <p:sp>
              <p:nvSpPr>
                <p:cNvPr id="347" name="Freeform 4"/>
                <p:cNvSpPr>
                  <a:spLocks/>
                </p:cNvSpPr>
                <p:nvPr/>
              </p:nvSpPr>
              <p:spPr bwMode="auto">
                <a:xfrm>
                  <a:off x="1033038" y="2121149"/>
                  <a:ext cx="6707353" cy="47629"/>
                </a:xfrm>
                <a:custGeom>
                  <a:avLst/>
                  <a:gdLst/>
                  <a:ahLst/>
                  <a:cxnLst>
                    <a:cxn ang="0">
                      <a:pos x="0" y="4035"/>
                    </a:cxn>
                    <a:cxn ang="0">
                      <a:pos x="3947" y="4035"/>
                    </a:cxn>
                    <a:cxn ang="0">
                      <a:pos x="3840" y="3786"/>
                    </a:cxn>
                    <a:cxn ang="0">
                      <a:pos x="3716" y="3609"/>
                    </a:cxn>
                    <a:cxn ang="0">
                      <a:pos x="3414" y="3413"/>
                    </a:cxn>
                    <a:cxn ang="0">
                      <a:pos x="2614" y="2542"/>
                    </a:cxn>
                    <a:cxn ang="0">
                      <a:pos x="2151" y="2258"/>
                    </a:cxn>
                    <a:cxn ang="0">
                      <a:pos x="1831" y="1653"/>
                    </a:cxn>
                    <a:cxn ang="0">
                      <a:pos x="1458" y="1191"/>
                    </a:cxn>
                    <a:cxn ang="0">
                      <a:pos x="1120" y="995"/>
                    </a:cxn>
                    <a:cxn ang="0">
                      <a:pos x="356" y="18"/>
                    </a:cxn>
                    <a:cxn ang="0">
                      <a:pos x="0" y="0"/>
                    </a:cxn>
                    <a:cxn ang="0">
                      <a:pos x="0" y="4035"/>
                    </a:cxn>
                  </a:cxnLst>
                  <a:rect l="0" t="0" r="r" b="b"/>
                  <a:pathLst>
                    <a:path w="3947" h="4035">
                      <a:moveTo>
                        <a:pt x="0" y="4035"/>
                      </a:moveTo>
                      <a:lnTo>
                        <a:pt x="3947" y="4035"/>
                      </a:lnTo>
                      <a:lnTo>
                        <a:pt x="3840" y="3786"/>
                      </a:lnTo>
                      <a:lnTo>
                        <a:pt x="3716" y="3609"/>
                      </a:lnTo>
                      <a:lnTo>
                        <a:pt x="3414" y="3413"/>
                      </a:lnTo>
                      <a:lnTo>
                        <a:pt x="2614" y="2542"/>
                      </a:lnTo>
                      <a:lnTo>
                        <a:pt x="2151" y="2258"/>
                      </a:lnTo>
                      <a:lnTo>
                        <a:pt x="1831" y="1653"/>
                      </a:lnTo>
                      <a:lnTo>
                        <a:pt x="1458" y="1191"/>
                      </a:lnTo>
                      <a:lnTo>
                        <a:pt x="1120" y="995"/>
                      </a:lnTo>
                      <a:lnTo>
                        <a:pt x="356" y="18"/>
                      </a:lnTo>
                      <a:lnTo>
                        <a:pt x="0" y="0"/>
                      </a:lnTo>
                      <a:lnTo>
                        <a:pt x="0" y="4035"/>
                      </a:lnTo>
                      <a:close/>
                    </a:path>
                  </a:pathLst>
                </a:custGeom>
                <a:solidFill>
                  <a:srgbClr val="C6CDC5"/>
                </a:solidFill>
                <a:ln w="9525">
                  <a:solidFill>
                    <a:srgbClr val="B6DDE8">
                      <a:alpha val="0"/>
                    </a:srgb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" name="Text Box 386"/>
                <p:cNvSpPr txBox="1">
                  <a:spLocks noChangeArrowheads="1"/>
                </p:cNvSpPr>
                <p:nvPr/>
              </p:nvSpPr>
              <p:spPr bwMode="auto">
                <a:xfrm>
                  <a:off x="6243626" y="313792"/>
                  <a:ext cx="2150814" cy="757617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Additions from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12</a:t>
                  </a:r>
                  <a:r>
                    <a:rPr kumimoji="0" lang="en-US" altLang="zh-CN" sz="12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B and its continuum 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(Phase III:  </a:t>
                  </a:r>
                  <a:r>
                    <a:rPr kumimoji="0" lang="en-US" altLang="zh-CN" sz="12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12</a:t>
                  </a:r>
                  <a:r>
                    <a:rPr kumimoji="0" lang="en-US" altLang="zh-CN" sz="12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C target)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49" name="Freeform 398"/>
                <p:cNvSpPr>
                  <a:spLocks/>
                </p:cNvSpPr>
                <p:nvPr/>
              </p:nvSpPr>
              <p:spPr bwMode="auto">
                <a:xfrm>
                  <a:off x="4221106" y="385553"/>
                  <a:ext cx="59535" cy="177433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0" name="Text Box 399"/>
                <p:cNvSpPr txBox="1">
                  <a:spLocks noChangeArrowheads="1"/>
                </p:cNvSpPr>
                <p:nvPr/>
              </p:nvSpPr>
              <p:spPr bwMode="auto">
                <a:xfrm>
                  <a:off x="4311668" y="450376"/>
                  <a:ext cx="451401" cy="27295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12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1" name="Text Box 400"/>
                <p:cNvSpPr txBox="1">
                  <a:spLocks noChangeArrowheads="1"/>
                </p:cNvSpPr>
                <p:nvPr/>
              </p:nvSpPr>
              <p:spPr bwMode="auto">
                <a:xfrm>
                  <a:off x="3942716" y="362691"/>
                  <a:ext cx="379851" cy="28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</a:t>
                  </a:r>
                  <a:r>
                    <a:rPr kumimoji="0" lang="en-US" altLang="zh-CN" sz="1200" b="1" i="0" u="none" strike="noStrike" cap="none" normalizeH="0" baseline="3000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宋体" pitchFamily="2" charset="-122"/>
                    </a:rPr>
                    <a:t>-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2" name="Freeform 401"/>
                <p:cNvSpPr>
                  <a:spLocks/>
                </p:cNvSpPr>
                <p:nvPr/>
              </p:nvSpPr>
              <p:spPr bwMode="auto">
                <a:xfrm>
                  <a:off x="3234164" y="1766790"/>
                  <a:ext cx="59535" cy="406433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3" name="Freeform 402"/>
                <p:cNvSpPr>
                  <a:spLocks/>
                </p:cNvSpPr>
                <p:nvPr/>
              </p:nvSpPr>
              <p:spPr bwMode="auto">
                <a:xfrm>
                  <a:off x="3370843" y="1760440"/>
                  <a:ext cx="59535" cy="41278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4" name="Text Box 403"/>
                <p:cNvSpPr txBox="1">
                  <a:spLocks noChangeArrowheads="1"/>
                </p:cNvSpPr>
                <p:nvPr/>
              </p:nvSpPr>
              <p:spPr bwMode="auto">
                <a:xfrm>
                  <a:off x="3391056" y="1497506"/>
                  <a:ext cx="484908" cy="235759"/>
                </a:xfrm>
                <a:prstGeom prst="rect">
                  <a:avLst/>
                </a:prstGeom>
                <a:noFill/>
                <a:ln w="9525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11</a:t>
                  </a:r>
                  <a:r>
                    <a:rPr kumimoji="0" lang="en-US" altLang="zh-CN" sz="1000" b="1" i="0" u="none" strike="noStrike" cap="none" normalizeH="0" baseline="-2500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zh-CN" sz="1000" b="1" i="0" u="none" strike="noStrike" cap="none" normalizeH="0" baseline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alibri" pitchFamily="34" charset="0"/>
                    <a:ea typeface="宋体" pitchFamily="2" charset="-122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5" name="Freeform 404"/>
                <p:cNvSpPr>
                  <a:spLocks/>
                </p:cNvSpPr>
                <p:nvPr/>
              </p:nvSpPr>
              <p:spPr bwMode="auto">
                <a:xfrm>
                  <a:off x="2928941" y="2025257"/>
                  <a:ext cx="59535" cy="148602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6" name="Freeform 405"/>
                <p:cNvSpPr>
                  <a:spLocks/>
                </p:cNvSpPr>
                <p:nvPr/>
              </p:nvSpPr>
              <p:spPr bwMode="auto">
                <a:xfrm>
                  <a:off x="2725180" y="1747739"/>
                  <a:ext cx="59535" cy="425485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E2AC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Text Box 406"/>
                <p:cNvSpPr txBox="1">
                  <a:spLocks noChangeArrowheads="1"/>
                </p:cNvSpPr>
                <p:nvPr/>
              </p:nvSpPr>
              <p:spPr bwMode="auto">
                <a:xfrm>
                  <a:off x="2709248" y="1434659"/>
                  <a:ext cx="429737" cy="271311"/>
                </a:xfrm>
                <a:prstGeom prst="rect">
                  <a:avLst/>
                </a:prstGeom>
                <a:noFill/>
                <a:ln w="9525">
                  <a:solidFill>
                    <a:srgbClr val="E2AC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11</a:t>
                  </a:r>
                  <a:r>
                    <a:rPr kumimoji="0" lang="en-US" altLang="zh-CN" sz="1000" b="1" i="0" u="none" strike="noStrike" cap="none" normalizeH="0" baseline="-2500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58" name="Freeform 407"/>
                <p:cNvSpPr>
                  <a:spLocks/>
                </p:cNvSpPr>
                <p:nvPr/>
              </p:nvSpPr>
              <p:spPr bwMode="auto">
                <a:xfrm>
                  <a:off x="2392286" y="2036687"/>
                  <a:ext cx="59535" cy="130186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E2AC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" name="Freeform 408"/>
                <p:cNvSpPr>
                  <a:spLocks/>
                </p:cNvSpPr>
                <p:nvPr/>
              </p:nvSpPr>
              <p:spPr bwMode="auto">
                <a:xfrm>
                  <a:off x="4803042" y="1773776"/>
                  <a:ext cx="59535" cy="393097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1F905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0" name="Text Box 409"/>
                <p:cNvSpPr txBox="1">
                  <a:spLocks noChangeArrowheads="1"/>
                </p:cNvSpPr>
                <p:nvPr/>
              </p:nvSpPr>
              <p:spPr bwMode="auto">
                <a:xfrm>
                  <a:off x="4900311" y="1445454"/>
                  <a:ext cx="463259" cy="301459"/>
                </a:xfrm>
                <a:prstGeom prst="rect">
                  <a:avLst/>
                </a:prstGeom>
                <a:noFill/>
                <a:ln w="9525">
                  <a:solidFill>
                    <a:srgbClr val="11F905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30000" smtClean="0">
                      <a:ln>
                        <a:noFill/>
                      </a:ln>
                      <a:solidFill>
                        <a:srgbClr val="11F905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10</a:t>
                  </a:r>
                  <a:r>
                    <a:rPr kumimoji="0" lang="en-US" altLang="zh-CN" sz="1100" b="1" i="0" u="none" strike="noStrike" cap="none" normalizeH="0" baseline="-25000" smtClean="0">
                      <a:ln>
                        <a:noFill/>
                      </a:ln>
                      <a:solidFill>
                        <a:srgbClr val="11F905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11F905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Li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1" name="Freeform 410"/>
                <p:cNvSpPr>
                  <a:spLocks/>
                </p:cNvSpPr>
                <p:nvPr/>
              </p:nvSpPr>
              <p:spPr bwMode="auto">
                <a:xfrm>
                  <a:off x="4084427" y="1996044"/>
                  <a:ext cx="59535" cy="17781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1F905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2" name="Freeform 411"/>
                <p:cNvSpPr>
                  <a:spLocks/>
                </p:cNvSpPr>
                <p:nvPr/>
              </p:nvSpPr>
              <p:spPr bwMode="auto">
                <a:xfrm>
                  <a:off x="2638812" y="1719162"/>
                  <a:ext cx="59535" cy="455332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56D24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3" name="Text Box 412"/>
                <p:cNvSpPr txBox="1">
                  <a:spLocks noChangeArrowheads="1"/>
                </p:cNvSpPr>
                <p:nvPr/>
              </p:nvSpPr>
              <p:spPr bwMode="auto">
                <a:xfrm>
                  <a:off x="2331536" y="1158076"/>
                  <a:ext cx="493551" cy="261291"/>
                </a:xfrm>
                <a:prstGeom prst="rect">
                  <a:avLst/>
                </a:prstGeom>
                <a:noFill/>
                <a:ln w="9525">
                  <a:solidFill>
                    <a:srgbClr val="156D24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10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4" name="Text Box 413"/>
                <p:cNvSpPr txBox="1">
                  <a:spLocks noChangeArrowheads="1"/>
                </p:cNvSpPr>
                <p:nvPr/>
              </p:nvSpPr>
              <p:spPr bwMode="auto">
                <a:xfrm>
                  <a:off x="2713528" y="1696612"/>
                  <a:ext cx="466401" cy="2413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dirty="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5/2</a:t>
                  </a:r>
                  <a:r>
                    <a:rPr kumimoji="0" lang="en-US" altLang="zh-CN" sz="1000" b="0" i="0" u="none" strike="noStrike" cap="none" normalizeH="0" baseline="30000" dirty="0" smtClean="0">
                      <a:ln>
                        <a:noFill/>
                      </a:ln>
                      <a:solidFill>
                        <a:srgbClr val="E2AC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+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7" name="Text Box 416"/>
                <p:cNvSpPr txBox="1">
                  <a:spLocks noChangeArrowheads="1"/>
                </p:cNvSpPr>
                <p:nvPr/>
              </p:nvSpPr>
              <p:spPr bwMode="auto">
                <a:xfrm>
                  <a:off x="2244705" y="1667722"/>
                  <a:ext cx="519885" cy="28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J</a:t>
                  </a:r>
                  <a:r>
                    <a:rPr kumimoji="0" lang="en-US" altLang="zh-CN" sz="1000" b="0" i="0" u="none" strike="noStrike" cap="none" normalizeH="0" baseline="3000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p</a:t>
                  </a:r>
                  <a:r>
                    <a: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rgbClr val="156D24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=?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68" name="Freeform 417"/>
                <p:cNvSpPr>
                  <a:spLocks/>
                </p:cNvSpPr>
                <p:nvPr/>
              </p:nvSpPr>
              <p:spPr bwMode="auto">
                <a:xfrm>
                  <a:off x="2462722" y="1878560"/>
                  <a:ext cx="59535" cy="28958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156D24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9" name="Freeform 418"/>
                <p:cNvSpPr>
                  <a:spLocks/>
                </p:cNvSpPr>
                <p:nvPr/>
              </p:nvSpPr>
              <p:spPr bwMode="auto">
                <a:xfrm>
                  <a:off x="1412890" y="1685504"/>
                  <a:ext cx="59535" cy="48899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0066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0" name="Text Box 419"/>
                <p:cNvSpPr txBox="1">
                  <a:spLocks noChangeArrowheads="1"/>
                </p:cNvSpPr>
                <p:nvPr/>
              </p:nvSpPr>
              <p:spPr bwMode="auto">
                <a:xfrm>
                  <a:off x="972233" y="1679083"/>
                  <a:ext cx="433488" cy="245251"/>
                </a:xfrm>
                <a:prstGeom prst="rect">
                  <a:avLst/>
                </a:prstGeom>
                <a:noFill/>
                <a:ln w="9525">
                  <a:solidFill>
                    <a:srgbClr val="00669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10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669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2" name="Freeform 421"/>
                <p:cNvSpPr>
                  <a:spLocks/>
                </p:cNvSpPr>
                <p:nvPr/>
              </p:nvSpPr>
              <p:spPr bwMode="auto">
                <a:xfrm>
                  <a:off x="4531360" y="1788382"/>
                  <a:ext cx="59535" cy="379761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2344C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3" name="Text Box 422"/>
                <p:cNvSpPr txBox="1">
                  <a:spLocks noChangeArrowheads="1"/>
                </p:cNvSpPr>
                <p:nvPr/>
              </p:nvSpPr>
              <p:spPr bwMode="auto">
                <a:xfrm>
                  <a:off x="4329133" y="1447278"/>
                  <a:ext cx="447584" cy="272340"/>
                </a:xfrm>
                <a:prstGeom prst="rect">
                  <a:avLst/>
                </a:prstGeom>
                <a:noFill/>
                <a:ln w="9525">
                  <a:solidFill>
                    <a:srgbClr val="2344C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2344CF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9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2344CF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2344CF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He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75" name="Freeform 424"/>
                <p:cNvSpPr>
                  <a:spLocks/>
                </p:cNvSpPr>
                <p:nvPr/>
              </p:nvSpPr>
              <p:spPr bwMode="auto">
                <a:xfrm>
                  <a:off x="3962002" y="1999854"/>
                  <a:ext cx="59535" cy="18607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2344C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6" name="Freeform 425"/>
                <p:cNvSpPr>
                  <a:spLocks/>
                </p:cNvSpPr>
                <p:nvPr/>
              </p:nvSpPr>
              <p:spPr bwMode="auto">
                <a:xfrm>
                  <a:off x="1575563" y="1682964"/>
                  <a:ext cx="59535" cy="490895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525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7" name="Text Box 426"/>
                <p:cNvSpPr txBox="1">
                  <a:spLocks noChangeArrowheads="1"/>
                </p:cNvSpPr>
                <p:nvPr/>
              </p:nvSpPr>
              <p:spPr bwMode="auto">
                <a:xfrm>
                  <a:off x="1228298" y="1061178"/>
                  <a:ext cx="436729" cy="262654"/>
                </a:xfrm>
                <a:prstGeom prst="rect">
                  <a:avLst/>
                </a:prstGeom>
                <a:noFill/>
                <a:ln w="9525">
                  <a:solidFill>
                    <a:srgbClr val="552579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55257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9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552579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552579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552579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</p:txBody>
            </p:sp>
            <p:sp>
              <p:nvSpPr>
                <p:cNvPr id="378" name="Freeform 427"/>
                <p:cNvSpPr>
                  <a:spLocks/>
                </p:cNvSpPr>
                <p:nvPr/>
              </p:nvSpPr>
              <p:spPr bwMode="auto">
                <a:xfrm>
                  <a:off x="1007044" y="2048753"/>
                  <a:ext cx="59535" cy="11939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5257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9" name="Freeform 428"/>
                <p:cNvSpPr>
                  <a:spLocks/>
                </p:cNvSpPr>
                <p:nvPr/>
              </p:nvSpPr>
              <p:spPr bwMode="auto">
                <a:xfrm>
                  <a:off x="1536153" y="1689949"/>
                  <a:ext cx="59535" cy="490895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E36C0A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0" name="Text Box 429"/>
                <p:cNvSpPr txBox="1">
                  <a:spLocks noChangeArrowheads="1"/>
                </p:cNvSpPr>
                <p:nvPr/>
              </p:nvSpPr>
              <p:spPr bwMode="auto">
                <a:xfrm>
                  <a:off x="1132764" y="1370125"/>
                  <a:ext cx="414202" cy="267605"/>
                </a:xfrm>
                <a:prstGeom prst="rect">
                  <a:avLst/>
                </a:prstGeom>
                <a:noFill/>
                <a:ln w="9525">
                  <a:solidFill>
                    <a:srgbClr val="E36C0A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984806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9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984806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984806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984806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984806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1" name="Freeform 430"/>
                <p:cNvSpPr>
                  <a:spLocks/>
                </p:cNvSpPr>
                <p:nvPr/>
              </p:nvSpPr>
              <p:spPr bwMode="auto">
                <a:xfrm>
                  <a:off x="7290104" y="1849347"/>
                  <a:ext cx="59535" cy="325146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2" name="Text Box 431"/>
                <p:cNvSpPr txBox="1">
                  <a:spLocks noChangeArrowheads="1"/>
                </p:cNvSpPr>
                <p:nvPr/>
              </p:nvSpPr>
              <p:spPr bwMode="auto">
                <a:xfrm>
                  <a:off x="7367248" y="1585166"/>
                  <a:ext cx="439271" cy="29822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30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8</a:t>
                  </a:r>
                  <a:r>
                    <a:rPr kumimoji="0" lang="en-US" altLang="zh-CN" sz="11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H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3" name="Freeform 432"/>
                <p:cNvSpPr>
                  <a:spLocks/>
                </p:cNvSpPr>
                <p:nvPr/>
              </p:nvSpPr>
              <p:spPr bwMode="auto">
                <a:xfrm>
                  <a:off x="1622521" y="1686139"/>
                  <a:ext cx="59535" cy="48899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3D1CE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4" name="Text Box 433"/>
                <p:cNvSpPr txBox="1">
                  <a:spLocks noChangeArrowheads="1"/>
                </p:cNvSpPr>
                <p:nvPr/>
              </p:nvSpPr>
              <p:spPr bwMode="auto">
                <a:xfrm>
                  <a:off x="1666962" y="1363533"/>
                  <a:ext cx="421145" cy="287846"/>
                </a:xfrm>
                <a:prstGeom prst="rect">
                  <a:avLst/>
                </a:prstGeom>
                <a:noFill/>
                <a:ln w="9525">
                  <a:solidFill>
                    <a:srgbClr val="53D1CE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dirty="0" smtClean="0">
                      <a:ln>
                        <a:noFill/>
                      </a:ln>
                      <a:solidFill>
                        <a:srgbClr val="53D1CE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8</a:t>
                  </a:r>
                  <a:r>
                    <a:rPr kumimoji="0" lang="en-US" altLang="zh-CN" sz="1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53D1CE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dirty="0" smtClean="0">
                      <a:ln>
                        <a:noFill/>
                      </a:ln>
                      <a:solidFill>
                        <a:srgbClr val="53D1CE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Be</a:t>
                  </a: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zh-CN" sz="1000" b="1" i="0" u="none" strike="noStrike" cap="none" normalizeH="0" baseline="0" dirty="0" smtClean="0">
                    <a:ln>
                      <a:noFill/>
                    </a:ln>
                    <a:solidFill>
                      <a:srgbClr val="552579"/>
                    </a:solidFill>
                    <a:effectLst/>
                    <a:latin typeface="Times New Roman" pitchFamily="18" charset="0"/>
                    <a:ea typeface="宋体" pitchFamily="2" charset="-122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5" name="Freeform 434"/>
                <p:cNvSpPr>
                  <a:spLocks/>
                </p:cNvSpPr>
                <p:nvPr/>
              </p:nvSpPr>
              <p:spPr bwMode="auto">
                <a:xfrm>
                  <a:off x="1391927" y="2070345"/>
                  <a:ext cx="59535" cy="111134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53D1CE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6" name="Freeform 435"/>
                <p:cNvSpPr>
                  <a:spLocks/>
                </p:cNvSpPr>
                <p:nvPr/>
              </p:nvSpPr>
              <p:spPr bwMode="auto">
                <a:xfrm>
                  <a:off x="1605750" y="2048753"/>
                  <a:ext cx="118232" cy="118120"/>
                </a:xfrm>
                <a:custGeom>
                  <a:avLst/>
                  <a:gdLst/>
                  <a:ahLst/>
                  <a:cxnLst>
                    <a:cxn ang="0">
                      <a:pos x="0" y="2033"/>
                    </a:cxn>
                    <a:cxn ang="0">
                      <a:pos x="45" y="1958"/>
                    </a:cxn>
                    <a:cxn ang="0">
                      <a:pos x="75" y="1763"/>
                    </a:cxn>
                    <a:cxn ang="0">
                      <a:pos x="105" y="1433"/>
                    </a:cxn>
                    <a:cxn ang="0">
                      <a:pos x="135" y="863"/>
                    </a:cxn>
                    <a:cxn ang="0">
                      <a:pos x="165" y="413"/>
                    </a:cxn>
                    <a:cxn ang="0">
                      <a:pos x="195" y="38"/>
                    </a:cxn>
                    <a:cxn ang="0">
                      <a:pos x="240" y="638"/>
                    </a:cxn>
                    <a:cxn ang="0">
                      <a:pos x="270" y="1073"/>
                    </a:cxn>
                    <a:cxn ang="0">
                      <a:pos x="315" y="1628"/>
                    </a:cxn>
                    <a:cxn ang="0">
                      <a:pos x="360" y="1883"/>
                    </a:cxn>
                    <a:cxn ang="0">
                      <a:pos x="420" y="2033"/>
                    </a:cxn>
                  </a:cxnLst>
                  <a:rect l="0" t="0" r="r" b="b"/>
                  <a:pathLst>
                    <a:path w="420" h="2033">
                      <a:moveTo>
                        <a:pt x="0" y="2033"/>
                      </a:moveTo>
                      <a:cubicBezTo>
                        <a:pt x="16" y="2018"/>
                        <a:pt x="33" y="2003"/>
                        <a:pt x="45" y="1958"/>
                      </a:cubicBezTo>
                      <a:cubicBezTo>
                        <a:pt x="57" y="1913"/>
                        <a:pt x="65" y="1850"/>
                        <a:pt x="75" y="1763"/>
                      </a:cubicBezTo>
                      <a:cubicBezTo>
                        <a:pt x="85" y="1676"/>
                        <a:pt x="95" y="1583"/>
                        <a:pt x="105" y="1433"/>
                      </a:cubicBezTo>
                      <a:cubicBezTo>
                        <a:pt x="115" y="1283"/>
                        <a:pt x="125" y="1033"/>
                        <a:pt x="135" y="863"/>
                      </a:cubicBezTo>
                      <a:cubicBezTo>
                        <a:pt x="145" y="693"/>
                        <a:pt x="155" y="550"/>
                        <a:pt x="165" y="413"/>
                      </a:cubicBezTo>
                      <a:cubicBezTo>
                        <a:pt x="175" y="276"/>
                        <a:pt x="182" y="0"/>
                        <a:pt x="195" y="38"/>
                      </a:cubicBezTo>
                      <a:cubicBezTo>
                        <a:pt x="208" y="76"/>
                        <a:pt x="228" y="466"/>
                        <a:pt x="240" y="638"/>
                      </a:cubicBezTo>
                      <a:cubicBezTo>
                        <a:pt x="252" y="810"/>
                        <a:pt x="257" y="908"/>
                        <a:pt x="270" y="1073"/>
                      </a:cubicBezTo>
                      <a:cubicBezTo>
                        <a:pt x="283" y="1238"/>
                        <a:pt x="300" y="1493"/>
                        <a:pt x="315" y="1628"/>
                      </a:cubicBezTo>
                      <a:cubicBezTo>
                        <a:pt x="330" y="1763"/>
                        <a:pt x="343" y="1816"/>
                        <a:pt x="360" y="1883"/>
                      </a:cubicBezTo>
                      <a:cubicBezTo>
                        <a:pt x="377" y="1950"/>
                        <a:pt x="410" y="2008"/>
                        <a:pt x="420" y="2033"/>
                      </a:cubicBezTo>
                    </a:path>
                  </a:pathLst>
                </a:custGeom>
                <a:noFill/>
                <a:ln w="9525">
                  <a:solidFill>
                    <a:srgbClr val="FD71E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7" name="Text Box 436"/>
                <p:cNvSpPr txBox="1">
                  <a:spLocks noChangeArrowheads="1"/>
                </p:cNvSpPr>
                <p:nvPr/>
              </p:nvSpPr>
              <p:spPr bwMode="auto">
                <a:xfrm>
                  <a:off x="1708051" y="1836646"/>
                  <a:ext cx="366410" cy="265110"/>
                </a:xfrm>
                <a:prstGeom prst="rect">
                  <a:avLst/>
                </a:prstGeom>
                <a:noFill/>
                <a:ln w="9525">
                  <a:solidFill>
                    <a:srgbClr val="FD71EC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b="1" i="0" u="none" strike="noStrike" cap="none" normalizeH="0" baseline="3000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8</a:t>
                  </a:r>
                  <a:r>
                    <a:rPr kumimoji="0" lang="en-US" altLang="zh-CN" sz="1000" b="1" i="0" u="none" strike="noStrike" cap="none" normalizeH="0" baseline="-2500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Times New Roman" pitchFamily="18" charset="0"/>
                      <a:ea typeface="宋体" pitchFamily="2" charset="-122"/>
                      <a:sym typeface="Symbol" pitchFamily="18" charset="2"/>
                    </a:rPr>
                    <a:t></a:t>
                  </a:r>
                  <a:r>
                    <a:rPr kumimoji="0" lang="en-US" altLang="zh-CN" sz="1000" b="1" i="0" u="none" strike="noStrike" cap="none" normalizeH="0" baseline="0" smtClean="0">
                      <a:ln>
                        <a:noFill/>
                      </a:ln>
                      <a:solidFill>
                        <a:srgbClr val="FD71EC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B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8" name="Text Box 439"/>
                <p:cNvSpPr txBox="1">
                  <a:spLocks noChangeArrowheads="1"/>
                </p:cNvSpPr>
                <p:nvPr/>
              </p:nvSpPr>
              <p:spPr bwMode="auto">
                <a:xfrm>
                  <a:off x="5115811" y="1784572"/>
                  <a:ext cx="1407882" cy="3029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100" b="1" i="0" u="none" strike="noStrike" cap="none" normalizeH="0" baseline="0" smtClean="0">
                      <a:ln>
                        <a:noFill/>
                      </a:ln>
                      <a:solidFill>
                        <a:srgbClr val="808080"/>
                      </a:solidFill>
                      <a:effectLst/>
                      <a:latin typeface="Calibri" pitchFamily="34" charset="0"/>
                      <a:ea typeface="宋体" pitchFamily="2" charset="-122"/>
                    </a:rPr>
                    <a:t>3B background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89" name="AutoShape 440"/>
                <p:cNvCxnSpPr>
                  <a:cxnSpLocks noChangeShapeType="1"/>
                </p:cNvCxnSpPr>
                <p:nvPr/>
              </p:nvCxnSpPr>
              <p:spPr bwMode="auto">
                <a:xfrm flipH="1">
                  <a:off x="5345567" y="2001125"/>
                  <a:ext cx="253234" cy="172734"/>
                </a:xfrm>
                <a:prstGeom prst="straightConnector1">
                  <a:avLst/>
                </a:prstGeom>
                <a:noFill/>
                <a:ln w="9525">
                  <a:solidFill>
                    <a:srgbClr val="4B4B4B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cxnSp>
          <p:nvCxnSpPr>
            <p:cNvPr id="342" name="Straight Connector 341"/>
            <p:cNvCxnSpPr/>
            <p:nvPr/>
          </p:nvCxnSpPr>
          <p:spPr>
            <a:xfrm rot="16200000" flipV="1">
              <a:off x="-342901" y="1185861"/>
              <a:ext cx="1971676" cy="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 rot="16200000" flipV="1">
              <a:off x="7466958" y="1208395"/>
              <a:ext cx="1971676" cy="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8" name="TextBox 457"/>
          <p:cNvSpPr txBox="1"/>
          <p:nvPr/>
        </p:nvSpPr>
        <p:spPr>
          <a:xfrm>
            <a:off x="232012" y="0"/>
            <a:ext cx="87209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 of Decay </a:t>
            </a:r>
            <a:r>
              <a:rPr lang="en-US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Pion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Spectroscopy</a:t>
            </a:r>
            <a:endParaRPr lang="en-US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3552" y="1082596"/>
            <a:ext cx="8229600" cy="363953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Precise </a:t>
            </a:r>
            <a:r>
              <a:rPr lang="en-US" sz="2800" dirty="0" smtClean="0">
                <a:solidFill>
                  <a:srgbClr val="0070C0"/>
                </a:solidFill>
              </a:rPr>
              <a:t>measurement of ground state </a:t>
            </a:r>
            <a:r>
              <a:rPr lang="en-US" sz="2800" dirty="0" smtClean="0">
                <a:solidFill>
                  <a:srgbClr val="0070C0"/>
                </a:solidFill>
              </a:rPr>
              <a:t>B</a:t>
            </a:r>
            <a:r>
              <a:rPr lang="en-US" sz="2800" baseline="-25000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 (20keV) 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for a series of light </a:t>
            </a:r>
            <a:r>
              <a:rPr lang="en-US" sz="2800" dirty="0" err="1" smtClean="0">
                <a:solidFill>
                  <a:srgbClr val="0070C0"/>
                </a:solidFill>
                <a:sym typeface="Symbol"/>
              </a:rPr>
              <a:t>hypernuclei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 with high resolution (130keV), 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spin-parity determination of </a:t>
            </a:r>
            <a:r>
              <a:rPr lang="en-US" sz="2800" dirty="0" err="1" smtClean="0">
                <a:solidFill>
                  <a:srgbClr val="0070C0"/>
                </a:solidFill>
                <a:sym typeface="Symbol"/>
              </a:rPr>
              <a:t>g.s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., charge symmetry breaking (CSB) from mirror pairs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800" dirty="0" smtClean="0">
                <a:solidFill>
                  <a:srgbClr val="0070C0"/>
                </a:solidFill>
                <a:sym typeface="Symbol"/>
              </a:rPr>
              <a:t>Neutron rich light </a:t>
            </a:r>
            <a:r>
              <a:rPr lang="en-US" sz="2800" dirty="0" err="1" smtClean="0">
                <a:solidFill>
                  <a:srgbClr val="0070C0"/>
                </a:solidFill>
                <a:sym typeface="Symbol"/>
              </a:rPr>
              <a:t>hypernuclei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 (- coupling) and neutron drip line limit (</a:t>
            </a:r>
            <a:r>
              <a:rPr lang="en-US" sz="2800" baseline="30000" dirty="0" smtClean="0">
                <a:solidFill>
                  <a:srgbClr val="0070C0"/>
                </a:solidFill>
                <a:sym typeface="Symbol"/>
              </a:rPr>
              <a:t>6</a:t>
            </a:r>
            <a:r>
              <a:rPr lang="en-US" sz="2800" baseline="-25000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H and </a:t>
            </a:r>
            <a:r>
              <a:rPr lang="en-US" sz="2800" baseline="30000" dirty="0" smtClean="0">
                <a:solidFill>
                  <a:srgbClr val="0070C0"/>
                </a:solidFill>
                <a:sym typeface="Symbol"/>
              </a:rPr>
              <a:t>8</a:t>
            </a:r>
            <a:r>
              <a:rPr lang="en-US" sz="2800" baseline="-25000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sz="2800" dirty="0" smtClean="0">
                <a:solidFill>
                  <a:srgbClr val="0070C0"/>
                </a:solidFill>
                <a:sym typeface="Symbol"/>
              </a:rPr>
              <a:t>H)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70C0"/>
              </a:solidFill>
              <a:sym typeface="Symbol"/>
            </a:endParaRPr>
          </a:p>
          <a:p>
            <a:r>
              <a:rPr lang="en-US" sz="2800" dirty="0" smtClean="0">
                <a:solidFill>
                  <a:srgbClr val="0070C0"/>
                </a:solidFill>
                <a:sym typeface="Symbol"/>
              </a:rPr>
              <a:t>Formation of quasi free continuum and fragmentation mechanism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Goal of Decay Pion Spectroscopy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604" y="4995081"/>
            <a:ext cx="8557146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Provide precise input for theoretical description of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-N interaction. Since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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and excitation are the only sources of experimental information, study wide range of 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hypernuclei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is needed.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5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5" y="887104"/>
            <a:ext cx="6318914" cy="59708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Preliminary Results from MAMI-C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080680" y="1419368"/>
            <a:ext cx="627797" cy="2606722"/>
            <a:chOff x="4080680" y="1419368"/>
            <a:chExt cx="627797" cy="260672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326340" y="2934269"/>
              <a:ext cx="0" cy="109182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80680" y="1419368"/>
              <a:ext cx="6277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baseline="30000" dirty="0" smtClean="0">
                  <a:solidFill>
                    <a:srgbClr val="FF0000"/>
                  </a:solidFill>
                </a:rPr>
                <a:t>4</a:t>
              </a:r>
              <a:r>
                <a:rPr lang="en-US" sz="2000" b="1" baseline="-25000" dirty="0" smtClean="0">
                  <a:solidFill>
                    <a:srgbClr val="FF0000"/>
                  </a:solidFill>
                  <a:sym typeface="Symbol"/>
                </a:rPr>
                <a:t></a:t>
              </a:r>
              <a:r>
                <a:rPr lang="en-US" sz="2000" b="1" dirty="0" smtClean="0">
                  <a:solidFill>
                    <a:srgbClr val="FF0000"/>
                  </a:solidFill>
                  <a:sym typeface="Symbol"/>
                </a:rPr>
                <a:t>H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23331" y="1119115"/>
            <a:ext cx="118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2011 Run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Partial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72" y="4096601"/>
            <a:ext cx="118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2012 Run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Partial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8537" y="2210937"/>
            <a:ext cx="2197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KID affected by huge rate of e</a:t>
            </a:r>
            <a:r>
              <a:rPr lang="en-US" baseline="30000" dirty="0" smtClean="0"/>
              <a:t>+</a:t>
            </a:r>
            <a:r>
              <a:rPr lang="en-US" dirty="0" smtClean="0"/>
              <a:t> at 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64574" y="4860878"/>
            <a:ext cx="25794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Added 10cm </a:t>
            </a:r>
            <a:r>
              <a:rPr lang="en-US" dirty="0" err="1" smtClean="0"/>
              <a:t>Pb</a:t>
            </a:r>
            <a:r>
              <a:rPr lang="en-US" dirty="0" smtClean="0"/>
              <a:t> curtain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Luminosity increased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KID was still a problem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K+ singles increased just a little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64072" y="1091821"/>
            <a:ext cx="2538483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KAOS – SPEC-C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036" y="1787857"/>
            <a:ext cx="1255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dirty="0" smtClean="0">
                <a:sym typeface="Symbol"/>
              </a:rPr>
              <a:t>A beam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3719" y="4738048"/>
            <a:ext cx="1348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</a:t>
            </a:r>
            <a:r>
              <a:rPr lang="en-US" dirty="0" smtClean="0">
                <a:sym typeface="Symbol"/>
              </a:rPr>
              <a:t>A beam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81935" y="3207225"/>
            <a:ext cx="3370996" cy="138499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 are convinced at least on </a:t>
            </a:r>
            <a:r>
              <a:rPr lang="en-US" sz="2800" baseline="30000" dirty="0" smtClean="0"/>
              <a:t>4</a:t>
            </a:r>
            <a:r>
              <a:rPr lang="en-US" sz="2800" baseline="-25000" dirty="0" smtClean="0">
                <a:sym typeface="Symbol"/>
              </a:rPr>
              <a:t></a:t>
            </a:r>
            <a:r>
              <a:rPr lang="en-US" sz="2800" dirty="0" smtClean="0">
                <a:sym typeface="Symbol"/>
              </a:rPr>
              <a:t>H observation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244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9366"/>
            <a:ext cx="8229600" cy="4612944"/>
          </a:xfrm>
        </p:spPr>
        <p:txBody>
          <a:bodyPr/>
          <a:lstStyle/>
          <a:p>
            <a:r>
              <a:rPr lang="en-US" dirty="0" smtClean="0"/>
              <a:t>Higher production rate (~9 times)</a:t>
            </a:r>
          </a:p>
          <a:p>
            <a:r>
              <a:rPr lang="en-US" dirty="0" smtClean="0"/>
              <a:t>Excellent PID for both K</a:t>
            </a:r>
            <a:r>
              <a:rPr lang="en-US" baseline="30000" dirty="0" smtClean="0"/>
              <a:t>+</a:t>
            </a:r>
            <a:r>
              <a:rPr lang="en-US" dirty="0" smtClean="0"/>
              <a:t> and 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-</a:t>
            </a:r>
            <a:endParaRPr lang="en-US" baseline="30000" dirty="0" smtClean="0"/>
          </a:p>
          <a:p>
            <a:r>
              <a:rPr lang="en-US" dirty="0" smtClean="0"/>
              <a:t>Less background (accidental or real)</a:t>
            </a:r>
          </a:p>
          <a:p>
            <a:r>
              <a:rPr lang="en-US" dirty="0" smtClean="0"/>
              <a:t>Full coverage of the interested </a:t>
            </a:r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- </a:t>
            </a:r>
            <a:r>
              <a:rPr lang="en-US" dirty="0" smtClean="0">
                <a:sym typeface="Symbol"/>
              </a:rPr>
              <a:t>momentum range</a:t>
            </a:r>
          </a:p>
          <a:p>
            <a:r>
              <a:rPr lang="en-US" dirty="0" smtClean="0">
                <a:sym typeface="Symbol"/>
              </a:rPr>
              <a:t>Can take data together with the (e, </a:t>
            </a:r>
            <a:r>
              <a:rPr lang="en-US" dirty="0" err="1" smtClean="0">
                <a:sym typeface="Symbol"/>
              </a:rPr>
              <a:t>e’K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) experiment 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7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Jlab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Experiment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1040</Words>
  <Application>Microsoft Office PowerPoint</Application>
  <PresentationFormat>On-screen Show (4:3)</PresentationFormat>
  <Paragraphs>299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Study of Light -Hypernuclei by Spectroscopy  of Two Body Weak Decay Pions</vt:lpstr>
      <vt:lpstr>Future Project: Super Hypernuclear Physics Experiment at JLab</vt:lpstr>
      <vt:lpstr>Decay Pion Spectroscopy to Study -Hypernuclei</vt:lpstr>
      <vt:lpstr>Decay Pion Spectroscopy for Light and Exotic -Hypernuclei</vt:lpstr>
      <vt:lpstr>PowerPoint Presentation</vt:lpstr>
      <vt:lpstr>PowerPoint Presentation</vt:lpstr>
      <vt:lpstr>Physics Goal of Decay Pion Spectroscopy</vt:lpstr>
      <vt:lpstr>Preliminary Results from MAMI-C</vt:lpstr>
      <vt:lpstr>Advantages of Jlab Experiment</vt:lpstr>
      <vt:lpstr>Summary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P12-10-001:  Study of Light Hypernuclei by Pionic Decay at Jlab Physics Objectives  </dc:title>
  <dc:creator>tangl</dc:creator>
  <cp:lastModifiedBy>Liguang Tang</cp:lastModifiedBy>
  <cp:revision>38</cp:revision>
  <dcterms:created xsi:type="dcterms:W3CDTF">2010-12-22T19:19:36Z</dcterms:created>
  <dcterms:modified xsi:type="dcterms:W3CDTF">2013-06-07T20:02:58Z</dcterms:modified>
</cp:coreProperties>
</file>