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embeddings/oleObject3.bin" ContentType="application/vnd.openxmlformats-officedocument.oleObject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65"/>
  </p:notesMasterIdLst>
  <p:sldIdLst>
    <p:sldId id="762" r:id="rId2"/>
    <p:sldId id="769" r:id="rId3"/>
    <p:sldId id="862" r:id="rId4"/>
    <p:sldId id="842" r:id="rId5"/>
    <p:sldId id="857" r:id="rId6"/>
    <p:sldId id="650" r:id="rId7"/>
    <p:sldId id="651" r:id="rId8"/>
    <p:sldId id="773" r:id="rId9"/>
    <p:sldId id="830" r:id="rId10"/>
    <p:sldId id="843" r:id="rId11"/>
    <p:sldId id="844" r:id="rId12"/>
    <p:sldId id="866" r:id="rId13"/>
    <p:sldId id="846" r:id="rId14"/>
    <p:sldId id="847" r:id="rId15"/>
    <p:sldId id="848" r:id="rId16"/>
    <p:sldId id="860" r:id="rId17"/>
    <p:sldId id="861" r:id="rId18"/>
    <p:sldId id="835" r:id="rId19"/>
    <p:sldId id="872" r:id="rId20"/>
    <p:sldId id="834" r:id="rId21"/>
    <p:sldId id="859" r:id="rId22"/>
    <p:sldId id="856" r:id="rId23"/>
    <p:sldId id="839" r:id="rId24"/>
    <p:sldId id="820" r:id="rId25"/>
    <p:sldId id="871" r:id="rId26"/>
    <p:sldId id="858" r:id="rId27"/>
    <p:sldId id="884" r:id="rId28"/>
    <p:sldId id="885" r:id="rId29"/>
    <p:sldId id="886" r:id="rId30"/>
    <p:sldId id="874" r:id="rId31"/>
    <p:sldId id="875" r:id="rId32"/>
    <p:sldId id="876" r:id="rId33"/>
    <p:sldId id="877" r:id="rId34"/>
    <p:sldId id="878" r:id="rId35"/>
    <p:sldId id="879" r:id="rId36"/>
    <p:sldId id="880" r:id="rId37"/>
    <p:sldId id="881" r:id="rId38"/>
    <p:sldId id="882" r:id="rId39"/>
    <p:sldId id="883" r:id="rId40"/>
    <p:sldId id="873" r:id="rId41"/>
    <p:sldId id="824" r:id="rId42"/>
    <p:sldId id="863" r:id="rId43"/>
    <p:sldId id="807" r:id="rId44"/>
    <p:sldId id="864" r:id="rId45"/>
    <p:sldId id="865" r:id="rId46"/>
    <p:sldId id="789" r:id="rId47"/>
    <p:sldId id="869" r:id="rId48"/>
    <p:sldId id="868" r:id="rId49"/>
    <p:sldId id="870" r:id="rId50"/>
    <p:sldId id="763" r:id="rId51"/>
    <p:sldId id="597" r:id="rId52"/>
    <p:sldId id="770" r:id="rId53"/>
    <p:sldId id="852" r:id="rId54"/>
    <p:sldId id="853" r:id="rId55"/>
    <p:sldId id="854" r:id="rId56"/>
    <p:sldId id="855" r:id="rId57"/>
    <p:sldId id="840" r:id="rId58"/>
    <p:sldId id="841" r:id="rId59"/>
    <p:sldId id="639" r:id="rId60"/>
    <p:sldId id="837" r:id="rId61"/>
    <p:sldId id="800" r:id="rId62"/>
    <p:sldId id="836" r:id="rId63"/>
    <p:sldId id="812" r:id="rId6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414141"/>
    <a:srgbClr val="65725B"/>
    <a:srgbClr val="CBFFF3"/>
    <a:srgbClr val="FFF261"/>
    <a:srgbClr val="EBFFE2"/>
    <a:srgbClr val="94F9FF"/>
    <a:srgbClr val="A4FF93"/>
    <a:srgbClr val="9EFFCC"/>
    <a:srgbClr val="215511"/>
    <a:srgbClr val="5FF4FD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98562" autoAdjust="0"/>
  </p:normalViewPr>
  <p:slideViewPr>
    <p:cSldViewPr>
      <p:cViewPr>
        <p:scale>
          <a:sx n="100" d="100"/>
          <a:sy n="100" d="100"/>
        </p:scale>
        <p:origin x="-1024" y="-520"/>
      </p:cViewPr>
      <p:guideLst>
        <p:guide orient="horz" pos="3024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ict"/><Relationship Id="rId4" Type="http://schemas.openxmlformats.org/officeDocument/2006/relationships/image" Target="../media/image87.pict"/><Relationship Id="rId1" Type="http://schemas.openxmlformats.org/officeDocument/2006/relationships/image" Target="../media/image84.png"/><Relationship Id="rId2" Type="http://schemas.openxmlformats.org/officeDocument/2006/relationships/image" Target="../media/image8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16C74ACB-3FCB-6340-8432-0A7F8BB70D9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361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7B8EB94-9A2C-3E45-8A29-87066B1E9D9B}" type="slidenum">
              <a:rPr lang="en-US" sz="1200" b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6C98C4E-0C22-E240-B169-1B2BAFEB562C}" type="slidenum">
              <a:rPr lang="en-US" sz="1200" b="0">
                <a:latin typeface="Arial" charset="0"/>
              </a:rPr>
              <a:pPr/>
              <a:t>51</a:t>
            </a:fld>
            <a:endParaRPr lang="en-US" sz="1200" b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7EEA95D-CBA1-8943-A8E1-980100FFDDB3}" type="slidenum">
              <a:rPr lang="en-US" sz="1200" b="0">
                <a:latin typeface="Arial" charset="0"/>
              </a:rPr>
              <a:pPr/>
              <a:t>2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82BB472E-987A-4444-8B7D-9AE3BCD7C8EB}" type="slidenum">
              <a:rPr lang="en-US" sz="1200" b="0">
                <a:latin typeface="Arial" charset="0"/>
              </a:rPr>
              <a:pPr/>
              <a:t>3</a:t>
            </a:fld>
            <a:endParaRPr lang="en-US" sz="1200" b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0EE2BA8-6125-114F-B486-7257B06FA405}" type="slidenum">
              <a:rPr lang="it-IT" sz="1200" b="0">
                <a:latin typeface="Arial" charset="0"/>
              </a:rPr>
              <a:pPr/>
              <a:t>6</a:t>
            </a:fld>
            <a:endParaRPr lang="it-IT" sz="1200" b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32F905FB-2B2D-FC46-AD2C-41EBE1B8D7EA}" type="slidenum">
              <a:rPr lang="it-IT" sz="1200" b="0">
                <a:latin typeface="Arial" charset="0"/>
              </a:rPr>
              <a:pPr/>
              <a:t>7</a:t>
            </a:fld>
            <a:endParaRPr lang="it-IT" sz="1200" b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D2C0B-71A2-C248-9361-193137352CDC}" type="slidenum">
              <a:rPr lang="en-US"/>
              <a:pPr/>
              <a:t>47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AB824-E101-0244-97AB-5B78415B85AF}" type="slidenum">
              <a:rPr lang="en-US"/>
              <a:pPr/>
              <a:t>48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538DE-443C-2B49-ABC2-25C26E0BA6A4}" type="slidenum">
              <a:rPr lang="en-US"/>
              <a:pPr/>
              <a:t>49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F7C1DCCE-121A-0441-B4A2-9609866B8698}" type="slidenum">
              <a:rPr lang="en-US" sz="1200" b="0">
                <a:latin typeface="Arial" charset="0"/>
              </a:rPr>
              <a:pPr/>
              <a:t>50</a:t>
            </a:fld>
            <a:endParaRPr lang="en-US" sz="1200" b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6AF9-1A05-4D43-BBBD-6B963426B97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561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7A4BF-CFFC-BB4E-A704-8BA197755AC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742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738A3-17CE-464C-BC13-D9A6D902F56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04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D0209-3B37-344E-82CB-25240AFC26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05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5368A-3A69-A240-986E-C943B9193E2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308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9F6B-46F1-684A-A634-F3D99D1959B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490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8AA7-A217-9543-9F4F-962D4BE6E44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452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5EDD4-8D49-4140-93BC-ED96180122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53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0443A-11EF-314C-B6C3-65714721A36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71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8758A-A576-AB4E-BB2C-00542BF1F96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192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A677D-2A8C-7B4C-8748-18C89ABB42F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46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5F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</a:defRPr>
            </a:lvl1pPr>
          </a:lstStyle>
          <a:p>
            <a:fld id="{4A29E7C4-16CE-D84E-9D6A-0A535F53AAA6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cid:9C475645-B164-43F9-93F3-72206669EDAD" TargetMode="External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df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8.pn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89.png"/><Relationship Id="rId8" Type="http://schemas.openxmlformats.org/officeDocument/2006/relationships/oleObject" Target="../embeddings/Microsoft_Equation3.bin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8.jpeg"/><Relationship Id="rId6" Type="http://schemas.openxmlformats.org/officeDocument/2006/relationships/image" Target="../media/image99.png"/><Relationship Id="rId7" Type="http://schemas.openxmlformats.org/officeDocument/2006/relationships/image" Target="../media/image100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1.png"/><Relationship Id="rId10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6.png"/><Relationship Id="rId12" Type="http://schemas.openxmlformats.org/officeDocument/2006/relationships/image" Target="../media/image127.png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28.png"/><Relationship Id="rId15" Type="http://schemas.openxmlformats.org/officeDocument/2006/relationships/image" Target="../media/image5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png"/><Relationship Id="rId6" Type="http://schemas.openxmlformats.org/officeDocument/2006/relationships/image" Target="../media/image122.jpeg"/><Relationship Id="rId7" Type="http://schemas.openxmlformats.org/officeDocument/2006/relationships/image" Target="../media/image56.png"/><Relationship Id="rId8" Type="http://schemas.openxmlformats.org/officeDocument/2006/relationships/image" Target="../media/image123.emf"/><Relationship Id="rId9" Type="http://schemas.openxmlformats.org/officeDocument/2006/relationships/image" Target="../media/image124.png"/><Relationship Id="rId10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1219200"/>
            <a:ext cx="9144000" cy="5632311"/>
          </a:xfrm>
          <a:prstGeom prst="rect">
            <a:avLst/>
          </a:prstGeom>
          <a:solidFill>
            <a:srgbClr val="3DFDEE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endParaRPr lang="en-US" sz="2400" dirty="0">
              <a:solidFill>
                <a:srgbClr val="901832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901832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physics</a:t>
            </a: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 Experimental challenges</a:t>
            </a: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err="1" smtClean="0">
                <a:solidFill>
                  <a:srgbClr val="FF0000"/>
                </a:solidFill>
                <a:latin typeface="Comic Sans MS" charset="0"/>
              </a:rPr>
              <a:t>proposal(</a:t>
            </a:r>
            <a:r>
              <a:rPr lang="en-US" sz="2400" dirty="0" err="1" smtClean="0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)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Elementary reaction (&amp; </a:t>
            </a:r>
            <a:r>
              <a:rPr lang="en-US" sz="1600" i="1" baseline="30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O)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Few body systems (</a:t>
            </a:r>
            <a:r>
              <a:rPr lang="en-US" sz="1600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N, </a:t>
            </a:r>
            <a:r>
              <a:rPr lang="en-US" sz="1600" i="1" baseline="30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4</a:t>
            </a:r>
            <a:r>
              <a:rPr lang="en-US" sz="1600" i="1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H)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Medium mass nuclei (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40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Ca, 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27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Al,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48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Ti)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Heavy nuclei: </a:t>
            </a:r>
            <a:r>
              <a:rPr lang="en-US" sz="1600" i="1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sz="1600" i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Pb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1600" i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indent="-368300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Summary and conclusions</a:t>
            </a:r>
            <a:endParaRPr lang="en-US" sz="1600" dirty="0" smtClean="0">
              <a:solidFill>
                <a:srgbClr val="39961C"/>
              </a:solidFill>
              <a:latin typeface="Comic Sans MS" charset="0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it-IT" sz="800" dirty="0">
              <a:solidFill>
                <a:srgbClr val="800000"/>
              </a:solidFill>
              <a:latin typeface="Comic Sans MS" charset="0"/>
            </a:endParaRPr>
          </a:p>
          <a:p>
            <a:pPr algn="just">
              <a:spcBef>
                <a:spcPct val="50000"/>
              </a:spcBef>
            </a:pPr>
            <a:endParaRPr lang="en-US" sz="2400" b="0" dirty="0"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A Study with High Precision on </a:t>
            </a:r>
            <a:endParaRPr lang="en-US" sz="2000" b="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the Electro-production of the </a:t>
            </a:r>
            <a:r>
              <a:rPr lang="en-US" sz="2000" b="0" dirty="0">
                <a:solidFill>
                  <a:srgbClr val="FFFF00"/>
                </a:solidFill>
                <a:latin typeface="Comic Sans MS"/>
                <a:cs typeface="Comic Sans MS"/>
              </a:rPr>
              <a:t> 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and </a:t>
            </a:r>
            <a:r>
              <a:rPr lang="en-US" sz="2000" b="0" dirty="0">
                <a:solidFill>
                  <a:srgbClr val="FFFF00"/>
                </a:solidFill>
                <a:latin typeface="Comic Sans MS"/>
                <a:cs typeface="Comic Sans MS"/>
              </a:rPr>
              <a:t>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-</a:t>
            </a:r>
            <a:r>
              <a:rPr lang="en-US" sz="2000" dirty="0" err="1">
                <a:solidFill>
                  <a:srgbClr val="FFFF00"/>
                </a:solidFill>
                <a:latin typeface="Comic Sans MS"/>
                <a:cs typeface="Comic Sans MS"/>
              </a:rPr>
              <a:t>Hypernuclei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endParaRPr lang="en-US" sz="2000" b="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in the Full Mass 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Range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mic Sans MS"/>
                <a:cs typeface="Comic Sans MS"/>
              </a:rPr>
              <a:t>F. Garibaldi  - PAC </a:t>
            </a:r>
            <a:r>
              <a:rPr lang="en-US" sz="12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Jlab</a:t>
            </a:r>
            <a:r>
              <a:rPr lang="en-US" sz="1200" dirty="0" smtClean="0">
                <a:solidFill>
                  <a:schemeClr val="bg1"/>
                </a:solidFill>
                <a:latin typeface="Comic Sans MS"/>
                <a:cs typeface="Comic Sans MS"/>
              </a:rPr>
              <a:t> – 18 June 2013</a:t>
            </a:r>
          </a:p>
        </p:txBody>
      </p:sp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59824" y="1431449"/>
            <a:ext cx="1783576" cy="10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jlab.jpg                                                       00039ECCMacintosh HD                   BF68A04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7503" y="787400"/>
            <a:ext cx="226449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000"/>
            <a:ext cx="111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130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goldseal.jpg                                                   00039F3CMacintosh HD                   BF68A04A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73574" y="76200"/>
            <a:ext cx="770425" cy="7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4"/>
          <p:cNvSpPr txBox="1">
            <a:spLocks noChangeArrowheads="1"/>
          </p:cNvSpPr>
          <p:nvPr/>
        </p:nvSpPr>
        <p:spPr bwMode="auto">
          <a:xfrm>
            <a:off x="1219200" y="0"/>
            <a:ext cx="10668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Tohoku</a:t>
            </a:r>
            <a:endParaRPr lang="it-IT" dirty="0">
              <a:solidFill>
                <a:srgbClr val="FF0000"/>
              </a:solidFill>
              <a:latin typeface="Comic Sans MS" pitchFamily="-65" charset="0"/>
              <a:ea typeface="Comic Sans MS" pitchFamily="-65" charset="0"/>
              <a:cs typeface="Comic Sans MS" pitchFamily="-65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rcRect l="19149" t="5243" r="10638" b="24740"/>
          <a:stretch>
            <a:fillRect/>
          </a:stretch>
        </p:blipFill>
        <p:spPr>
          <a:xfrm>
            <a:off x="5334000" y="1905000"/>
            <a:ext cx="25146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654325" y="1628800"/>
            <a:ext cx="7243798" cy="523220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Established lightest </a:t>
            </a:r>
            <a:r>
              <a:rPr kumimoji="1" lang="en-US" altLang="ja-JP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hypernuycleus</a:t>
            </a:r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= </a:t>
            </a:r>
            <a:r>
              <a:rPr kumimoji="1" lang="en-US" altLang="ja-JP" sz="2800" b="1" baseline="30000" dirty="0" smtClean="0">
                <a:solidFill>
                  <a:srgbClr val="0000FF"/>
                </a:solidFill>
              </a:rPr>
              <a:t>3</a:t>
            </a:r>
            <a:r>
              <a:rPr kumimoji="1" lang="en-US" altLang="ja-JP" sz="28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kumimoji="1" lang="en-US" altLang="ja-JP" sz="2800" b="1" dirty="0" smtClean="0">
                <a:solidFill>
                  <a:srgbClr val="0000FF"/>
                </a:solidFill>
              </a:rPr>
              <a:t>H</a:t>
            </a:r>
            <a:endParaRPr kumimoji="1"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8103" y="2297668"/>
            <a:ext cx="89958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-HI experiment at GSI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; indication of 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 structure in d + p</a:t>
            </a:r>
            <a:r>
              <a:rPr kumimoji="1" lang="en-US" altLang="ja-JP" sz="18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invariant mass</a:t>
            </a:r>
            <a:endParaRPr kumimoji="1" lang="ja-JP" altLang="en-US" sz="1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" name="グループ化 16"/>
          <p:cNvGrpSpPr/>
          <p:nvPr/>
        </p:nvGrpSpPr>
        <p:grpSpPr>
          <a:xfrm>
            <a:off x="76200" y="2718212"/>
            <a:ext cx="4352397" cy="2723704"/>
            <a:chOff x="435627" y="2718212"/>
            <a:chExt cx="4352397" cy="27237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27" y="2718212"/>
              <a:ext cx="4248472" cy="2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276072" y="5195695"/>
              <a:ext cx="15119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i="1" dirty="0" err="1" smtClean="0"/>
                <a:t>T.R.Saito</a:t>
              </a:r>
              <a:r>
                <a:rPr kumimoji="1" lang="en-US" altLang="ja-JP" sz="1000" i="1" dirty="0" smtClean="0"/>
                <a:t>, NUFRA2011</a:t>
              </a:r>
              <a:endParaRPr kumimoji="1" lang="ja-JP" altLang="en-US" sz="1000" i="1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5379998" y="3645024"/>
            <a:ext cx="280911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d(</a:t>
            </a:r>
            <a:r>
              <a:rPr kumimoji="1" lang="en-US" altLang="ja-JP" sz="32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kumimoji="1" lang="en-US" altLang="ja-JP" sz="32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kumimoji="1" lang="en-US" altLang="ja-JP" sz="3200" b="1" dirty="0" smtClean="0">
                <a:solidFill>
                  <a:srgbClr val="0000FF"/>
                </a:solidFill>
              </a:rPr>
              <a:t>[</a:t>
            </a:r>
            <a:r>
              <a:rPr kumimoji="1" lang="en-US" altLang="ja-JP" sz="3200" b="1" dirty="0" err="1" smtClean="0">
                <a:solidFill>
                  <a:srgbClr val="0000FF"/>
                </a:solidFill>
              </a:rPr>
              <a:t>n</a:t>
            </a:r>
            <a:r>
              <a:rPr kumimoji="1" lang="en-US" altLang="ja-JP" sz="3200" b="1" dirty="0" err="1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kumimoji="1" lang="en-US" altLang="ja-JP" sz="3200" b="1" dirty="0" smtClean="0">
                <a:solidFill>
                  <a:srgbClr val="0000FF"/>
                </a:solidFill>
              </a:rPr>
              <a:t>]</a:t>
            </a:r>
            <a:endParaRPr kumimoji="1" lang="ja-JP" altLang="en-US" sz="3200" b="1" dirty="0">
              <a:solidFill>
                <a:srgbClr val="0000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48200" y="2914045"/>
            <a:ext cx="4495800" cy="40011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Indication of a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bound state ?</a:t>
            </a:r>
            <a:endParaRPr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40906" y="1012086"/>
            <a:ext cx="93611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Search of [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nL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] bound state and study of n-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interaction through FSI</a:t>
            </a:r>
            <a:r>
              <a:rPr lang="en-US" altLang="ja-JP" sz="2000" b="1" dirty="0" smtClean="0">
                <a:solidFill>
                  <a:srgbClr val="FF0000"/>
                </a:solidFill>
                <a:latin typeface="+mj-lt"/>
              </a:rPr>
              <a:t>.</a:t>
            </a:r>
            <a:endParaRPr kumimoji="1" lang="ja-JP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43400" y="4457031"/>
            <a:ext cx="4800600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Direct method  to search or set upper limit  on this exotic system. </a:t>
            </a:r>
          </a:p>
          <a:p>
            <a:pPr algn="just"/>
            <a:r>
              <a:rPr kumimoji="1" lang="en-US" altLang="ja-JP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(charge 0, S=-1 nuclei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)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5582960"/>
            <a:ext cx="6781799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Electro-production data of 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d(e,e’K</a:t>
            </a:r>
            <a:r>
              <a:rPr lang="en-US" altLang="ja-JP" sz="16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provide also information of </a:t>
            </a:r>
            <a:r>
              <a:rPr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altLang="ja-JP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 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interaction through FSI. (not very sensitive to deuteron </a:t>
            </a:r>
            <a:r>
              <a:rPr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w.f.and</a:t>
            </a:r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basic production mechanism)</a:t>
            </a:r>
            <a:endParaRPr lang="ja-JP" altLang="en-US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58000" y="6309320"/>
            <a:ext cx="21980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Comic Sans MS"/>
                <a:cs typeface="Comic Sans MS"/>
              </a:rPr>
              <a:t>R.A.Adelseck</a:t>
            </a:r>
            <a:r>
              <a:rPr kumimoji="1" lang="en-US" altLang="ja-JP" sz="1200" dirty="0" smtClean="0">
                <a:latin typeface="Comic Sans MS"/>
                <a:cs typeface="Comic Sans MS"/>
              </a:rPr>
              <a:t> &amp; </a:t>
            </a:r>
            <a:r>
              <a:rPr kumimoji="1" lang="en-US" altLang="ja-JP" sz="1200" dirty="0" err="1" smtClean="0">
                <a:latin typeface="Comic Sans MS"/>
                <a:cs typeface="Comic Sans MS"/>
              </a:rPr>
              <a:t>L.E.wright</a:t>
            </a:r>
            <a:endParaRPr kumimoji="1" lang="en-US" altLang="ja-JP" sz="1200" dirty="0" smtClean="0">
              <a:latin typeface="Comic Sans MS"/>
              <a:cs typeface="Comic Sans MS"/>
            </a:endParaRPr>
          </a:p>
          <a:p>
            <a:r>
              <a:rPr lang="en-US" altLang="ja-JP" sz="1200" dirty="0" smtClean="0">
                <a:latin typeface="Comic Sans MS"/>
                <a:cs typeface="Comic Sans MS"/>
              </a:rPr>
              <a:t>PRC 39(1989) 580</a:t>
            </a:r>
            <a:r>
              <a:rPr lang="en-US" altLang="ja-JP" sz="1200" dirty="0" smtClean="0"/>
              <a:t>.</a:t>
            </a:r>
            <a:endParaRPr kumimoji="1" lang="ja-JP" altLang="en-US" sz="1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-1" y="35278"/>
            <a:ext cx="9142715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Few-body physics with strangeness</a:t>
            </a:r>
            <a:endParaRPr lang="it-IT" sz="24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11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838200" y="762000"/>
            <a:ext cx="6250153" cy="400110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Charge Symmetry Breaking of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 interaction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0" y="1607468"/>
            <a:ext cx="447669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44263" y="1655723"/>
            <a:ext cx="38664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A=4,iso-doublet </a:t>
            </a:r>
            <a:r>
              <a:rPr kumimoji="1" lang="en-US" altLang="ja-JP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hypernucleus</a:t>
            </a:r>
            <a:endParaRPr kumimoji="1" lang="ja-JP" alt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31300" y="6019800"/>
            <a:ext cx="35621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A=7,iso-triplet </a:t>
            </a:r>
            <a:r>
              <a:rPr kumimoji="1" lang="en-US" altLang="ja-JP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hypernuclei</a:t>
            </a:r>
            <a:endParaRPr kumimoji="1" lang="ja-JP" alt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" name="グループ化 17"/>
          <p:cNvGrpSpPr/>
          <p:nvPr/>
        </p:nvGrpSpPr>
        <p:grpSpPr>
          <a:xfrm>
            <a:off x="185984" y="4169246"/>
            <a:ext cx="5132364" cy="2378263"/>
            <a:chOff x="185984" y="4169246"/>
            <a:chExt cx="5132364" cy="2378263"/>
          </a:xfrm>
        </p:grpSpPr>
        <p:grpSp>
          <p:nvGrpSpPr>
            <p:cNvPr id="3" name="グループ化 11"/>
            <p:cNvGrpSpPr/>
            <p:nvPr/>
          </p:nvGrpSpPr>
          <p:grpSpPr>
            <a:xfrm>
              <a:off x="185984" y="4169246"/>
              <a:ext cx="5132364" cy="2378263"/>
              <a:chOff x="185984" y="4169246"/>
              <a:chExt cx="5132364" cy="237826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984" y="4169246"/>
                <a:ext cx="5132364" cy="237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481156" y="5506085"/>
                <a:ext cx="1508521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JLab E01-011 (HKS)</a:t>
                </a:r>
                <a:endParaRPr kumimoji="1" lang="ja-JP" altLang="en-US" sz="10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3" name="左矢印 12"/>
            <p:cNvSpPr/>
            <p:nvPr/>
          </p:nvSpPr>
          <p:spPr>
            <a:xfrm>
              <a:off x="2051720" y="5661248"/>
              <a:ext cx="792088" cy="30999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057126" y="5661248"/>
              <a:ext cx="1809873" cy="523220"/>
            </a:xfrm>
            <a:prstGeom prst="rect">
              <a:avLst/>
            </a:prstGeom>
            <a:solidFill>
              <a:srgbClr val="CBFFF3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Recently measured </a:t>
              </a:r>
            </a:p>
            <a:p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at JLab Hall-C</a:t>
              </a:r>
              <a:endParaRPr kumimoji="1" lang="ja-JP" alt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5415613" y="3778204"/>
            <a:ext cx="36616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bg1"/>
                </a:solidFill>
                <a:latin typeface="Comic Sans MS"/>
                <a:cs typeface="Comic Sans MS"/>
              </a:rPr>
              <a:t>Phenomenological CSB potential</a:t>
            </a:r>
            <a:endParaRPr kumimoji="1" lang="ja-JP" altLang="en-US" sz="18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75676" y="2667000"/>
            <a:ext cx="32584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Introduced to explain A=4.</a:t>
            </a:r>
            <a:endParaRPr kumimoji="1" lang="ja-JP" altLang="en-US" sz="1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31185" y="4809025"/>
            <a:ext cx="32111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NOT 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ecessary for A=7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1" name="下矢印 20"/>
          <p:cNvSpPr/>
          <p:nvPr/>
        </p:nvSpPr>
        <p:spPr>
          <a:xfrm>
            <a:off x="6868701" y="4365104"/>
            <a:ext cx="93610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/>
          <p:cNvSpPr/>
          <p:nvPr/>
        </p:nvSpPr>
        <p:spPr>
          <a:xfrm rot="10800000">
            <a:off x="6804248" y="3167447"/>
            <a:ext cx="93610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28851" y="3988979"/>
            <a:ext cx="594693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Re-check of A=4 system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7744" y="2771636"/>
            <a:ext cx="882210" cy="30777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Decay </a:t>
            </a:r>
            <a:r>
              <a:rPr kumimoji="1" lang="en-US" altLang="ja-JP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endParaRPr kumimoji="1" lang="ja-JP" altLang="en-US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4271" y="1691516"/>
            <a:ext cx="1402948" cy="307777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4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H</a:t>
            </a:r>
            <a:r>
              <a:rPr kumimoji="1"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e(</a:t>
            </a:r>
            <a:r>
              <a:rPr kumimoji="1" lang="en-US" altLang="ja-JP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e,e’K</a:t>
            </a:r>
            <a:r>
              <a:rPr kumimoji="1" lang="en-US" altLang="ja-JP" b="1" baseline="30000" dirty="0" smtClean="0">
                <a:solidFill>
                  <a:schemeClr val="bg1"/>
                </a:solidFill>
              </a:rPr>
              <a:t>+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)</a:t>
            </a:r>
            <a:r>
              <a:rPr lang="en-US" altLang="ja-JP" b="1" baseline="30000" dirty="0">
                <a:solidFill>
                  <a:schemeClr val="bg1"/>
                </a:solidFill>
              </a:rPr>
              <a:t> 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4</a:t>
            </a:r>
            <a:r>
              <a:rPr lang="en-US" altLang="ja-JP" b="1" baseline="-25000" dirty="0" smtClean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altLang="ja-JP" b="1" dirty="0" smtClean="0">
                <a:solidFill>
                  <a:schemeClr val="bg1"/>
                </a:solidFill>
              </a:rPr>
              <a:t>H</a:t>
            </a:r>
            <a:endParaRPr kumimoji="1" lang="ja-JP" altLang="en-US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92991" y="2574806"/>
            <a:ext cx="1075391" cy="23596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E13 @ J-PARC</a:t>
            </a:r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3131840" y="2276872"/>
            <a:ext cx="0" cy="1070595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Few-body physics with strangeness</a:t>
            </a:r>
            <a:endParaRPr lang="it-IT" sz="2800" dirty="0">
              <a:latin typeface="Comic Sans MS"/>
              <a:cs typeface="Comic Sans MS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471" y="685800"/>
            <a:ext cx="1106229" cy="83820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6200" y="1219200"/>
            <a:ext cx="4800600" cy="307777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Measurinng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binding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energies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g.s.</a:t>
            </a:r>
            <a:r>
              <a:rPr lang="it-IT" dirty="0" smtClean="0">
                <a:solidFill>
                  <a:srgbClr val="000090"/>
                </a:solidFill>
                <a:latin typeface="Comic Sans MS"/>
                <a:cs typeface="Comic Sans MS"/>
              </a:rPr>
              <a:t> 0+ and 1+</a:t>
            </a:r>
            <a:endParaRPr lang="it-IT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42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5"/>
          <p:cNvGrpSpPr/>
          <p:nvPr/>
        </p:nvGrpSpPr>
        <p:grpSpPr>
          <a:xfrm>
            <a:off x="2555776" y="2817912"/>
            <a:ext cx="4227892" cy="2592288"/>
            <a:chOff x="2771800" y="2708920"/>
            <a:chExt cx="4227892" cy="2592288"/>
          </a:xfrm>
        </p:grpSpPr>
        <p:sp>
          <p:nvSpPr>
            <p:cNvPr id="14" name="円/楕円 13"/>
            <p:cNvSpPr/>
            <p:nvPr/>
          </p:nvSpPr>
          <p:spPr>
            <a:xfrm>
              <a:off x="2771800" y="2708920"/>
              <a:ext cx="4227892" cy="259228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3125742" y="2935228"/>
              <a:ext cx="3520008" cy="2158256"/>
            </a:xfrm>
            <a:prstGeom prst="ellipse">
              <a:avLst/>
            </a:prstGeom>
            <a:solidFill>
              <a:schemeClr val="bg2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5148064" y="5216184"/>
            <a:ext cx="3965040" cy="1184616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35496" y="5127162"/>
            <a:ext cx="4689303" cy="1273638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1524000" y="1524000"/>
            <a:ext cx="5832648" cy="1584176"/>
          </a:xfrm>
          <a:prstGeom prst="roundRect">
            <a:avLst/>
          </a:prstGeom>
          <a:solidFill>
            <a:srgbClr val="D3FF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08863" y="3227492"/>
            <a:ext cx="2236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High quality </a:t>
            </a:r>
          </a:p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medium heavy </a:t>
            </a:r>
          </a:p>
          <a:p>
            <a:pPr algn="ctr"/>
            <a:r>
              <a:rPr kumimoji="1" lang="en-US" altLang="ja-JP" sz="2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endParaRPr kumimoji="1" lang="ja-JP" alt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1550" y="1524000"/>
            <a:ext cx="606728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Single particle nature of 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 </a:t>
            </a:r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in nuclear medium</a:t>
            </a:r>
          </a:p>
          <a:p>
            <a:pPr algn="ctr"/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A dependence of </a:t>
            </a:r>
            <a:r>
              <a:rPr lang="en-US" altLang="ja-JP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potential</a:t>
            </a:r>
          </a:p>
          <a:p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Effective </a:t>
            </a:r>
            <a:r>
              <a:rPr lang="en-US" altLang="ja-JP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N interaction</a:t>
            </a:r>
          </a:p>
          <a:p>
            <a:pPr algn="ctr"/>
            <a:r>
              <a:rPr lang="en-US" altLang="ja-JP" sz="1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ls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splitting in the heavy nuclei beyond </a:t>
            </a:r>
            <a:r>
              <a:rPr lang="en-US" altLang="ja-JP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shell</a:t>
            </a:r>
          </a:p>
          <a:p>
            <a:pPr algn="ctr"/>
            <a:r>
              <a:rPr kumimoji="1" lang="en-US" altLang="ja-JP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Inputs for (relativistic and non) mean-field theories</a:t>
            </a:r>
          </a:p>
          <a:p>
            <a:endParaRPr lang="en-US" altLang="ja-JP" dirty="0"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5229761"/>
            <a:ext cx="530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Collective motion of core nucleus</a:t>
            </a:r>
          </a:p>
          <a:p>
            <a:pPr algn="ctr"/>
            <a:endParaRPr lang="en-US" altLang="ja-JP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altLang="ja-JP" sz="20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Tri-axial deformation of core nucleus</a:t>
            </a:r>
          </a:p>
          <a:p>
            <a:pPr algn="ctr"/>
            <a:endParaRPr kumimoji="1" lang="en-US" altLang="ja-JP" sz="2000" b="1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54951" y="5232737"/>
            <a:ext cx="3289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Modify nature of core</a:t>
            </a:r>
          </a:p>
          <a:p>
            <a:pPr algn="ctr"/>
            <a:endParaRPr lang="en-US" altLang="ja-JP" sz="20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r>
              <a:rPr lang="en-US" altLang="ja-JP" sz="2000" b="1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  </a:t>
            </a:r>
            <a:r>
              <a:rPr lang="en-US" altLang="ja-JP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energy level inversion  </a:t>
            </a:r>
            <a:endParaRPr kumimoji="1" lang="ja-JP" alt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08524" y="909935"/>
            <a:ext cx="32395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ja-JP" sz="2400" b="1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kumimoji="1" lang="en-US" altLang="ja-JP" sz="24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in nuclear medium</a:t>
            </a:r>
            <a:endParaRPr kumimoji="1" lang="ja-JP" altLang="en-US" sz="2400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93187" y="4719935"/>
            <a:ext cx="23984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0090"/>
                </a:solidFill>
                <a:latin typeface="Symbol" pitchFamily="18" charset="2"/>
              </a:rPr>
              <a:t>L</a:t>
            </a:r>
            <a:r>
              <a:rPr kumimoji="1" lang="en-US" altLang="ja-JP" sz="2400" i="1" dirty="0" smtClean="0">
                <a:solidFill>
                  <a:srgbClr val="000090"/>
                </a:solidFill>
                <a:latin typeface="+mj-lt"/>
              </a:rPr>
              <a:t> as an impurity</a:t>
            </a:r>
            <a:endParaRPr kumimoji="1" lang="ja-JP" altLang="en-US" sz="2400" i="1" dirty="0">
              <a:solidFill>
                <a:srgbClr val="00009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1651" y="4643735"/>
            <a:ext cx="19367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000090"/>
                </a:solidFill>
                <a:latin typeface="Symbol" pitchFamily="18" charset="2"/>
              </a:rPr>
              <a:t>L</a:t>
            </a:r>
            <a:r>
              <a:rPr kumimoji="1" lang="en-US" altLang="ja-JP" sz="2400" b="1" i="1" dirty="0" smtClean="0">
                <a:solidFill>
                  <a:srgbClr val="000090"/>
                </a:solidFill>
                <a:latin typeface="+mj-lt"/>
              </a:rPr>
              <a:t> as a probe</a:t>
            </a:r>
            <a:endParaRPr kumimoji="1" lang="ja-JP" altLang="en-US" sz="2400" b="1" i="1" dirty="0">
              <a:solidFill>
                <a:srgbClr val="00009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Medium heavy </a:t>
            </a:r>
            <a:r>
              <a:rPr kumimoji="1"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hypernuclei</a:t>
            </a:r>
            <a:endParaRPr lang="it-IT" sz="28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6553200"/>
            <a:ext cx="9144000" cy="338554"/>
          </a:xfrm>
          <a:prstGeom prst="rect">
            <a:avLst/>
          </a:prstGeom>
          <a:solidFill>
            <a:srgbClr val="EBFFE2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extent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does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keep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identity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baryon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inside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?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48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/>
          <p:cNvGrpSpPr/>
          <p:nvPr/>
        </p:nvGrpSpPr>
        <p:grpSpPr>
          <a:xfrm>
            <a:off x="251520" y="836712"/>
            <a:ext cx="4567908" cy="3240360"/>
            <a:chOff x="611560" y="980728"/>
            <a:chExt cx="6096000" cy="43243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80728"/>
              <a:ext cx="609600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角丸四角形 3"/>
            <p:cNvSpPr/>
            <p:nvPr/>
          </p:nvSpPr>
          <p:spPr>
            <a:xfrm>
              <a:off x="4644008" y="1916832"/>
              <a:ext cx="504056" cy="2736304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" r="14801"/>
          <a:stretch/>
        </p:blipFill>
        <p:spPr bwMode="auto">
          <a:xfrm>
            <a:off x="4816475" y="304800"/>
            <a:ext cx="4327525" cy="307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53337" y="4292024"/>
            <a:ext cx="4224233" cy="584776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Missing in (</a:t>
            </a:r>
            <a:r>
              <a:rPr kumimoji="1"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kumimoji="1"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data</a:t>
            </a:r>
          </a:p>
          <a:p>
            <a:pPr algn="ctr"/>
            <a:r>
              <a:rPr lang="en-US" altLang="ja-JP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Complete A dependence of L </a:t>
            </a:r>
            <a:r>
              <a:rPr lang="en-US" altLang="ja-JP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S.P.Energy</a:t>
            </a:r>
            <a:endParaRPr kumimoji="1" lang="ja-JP" alt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96593" y="4324290"/>
            <a:ext cx="3818807" cy="400110"/>
          </a:xfrm>
          <a:prstGeom prst="rect">
            <a:avLst/>
          </a:prstGeom>
          <a:solidFill>
            <a:srgbClr val="D3FFFC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Doubly LS closed </a:t>
            </a:r>
            <a:r>
              <a:rPr kumimoji="1" lang="en-US" altLang="ja-JP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40</a:t>
            </a:r>
            <a:r>
              <a:rPr kumimoji="1"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Ca target</a:t>
            </a:r>
            <a:endParaRPr kumimoji="1" lang="ja-JP" alt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34894" y="1905000"/>
            <a:ext cx="3409106" cy="58477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Clean Spectrum</a:t>
            </a:r>
            <a:endParaRPr kumimoji="1" lang="ja-JP" altLang="en-US" sz="3200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上矢印 10"/>
          <p:cNvSpPr/>
          <p:nvPr/>
        </p:nvSpPr>
        <p:spPr>
          <a:xfrm>
            <a:off x="6957616" y="2971800"/>
            <a:ext cx="1174819" cy="1285850"/>
          </a:xfrm>
          <a:prstGeom prst="upArrow">
            <a:avLst/>
          </a:prstGeom>
          <a:solidFill>
            <a:schemeClr val="accent1">
              <a:alpha val="43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8600" y="4953000"/>
            <a:ext cx="877851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Systematic study of isotope effect of core nuclei for the first time</a:t>
            </a:r>
          </a:p>
          <a:p>
            <a:pPr algn="ctr"/>
            <a:r>
              <a:rPr kumimoji="1" lang="en-US" altLang="ja-JP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40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Ca, 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44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 (, 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48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Ca) targets </a:t>
            </a:r>
            <a:r>
              <a:rPr kumimoji="1" lang="en-US" altLang="ja-JP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(charge radii similar)</a:t>
            </a:r>
            <a:endParaRPr kumimoji="1" lang="ja-JP" alt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-2953" y="-149388"/>
            <a:ext cx="9146953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1.  Ca (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  <a:r>
              <a:rPr lang="en-US" altLang="ja-JP" sz="2800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K</a:t>
            </a:r>
            <a:endParaRPr lang="it-IT" sz="2800" b="1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02" y="457200"/>
            <a:ext cx="4591898" cy="3645967"/>
          </a:xfrm>
          <a:prstGeom prst="rect">
            <a:avLst/>
          </a:prstGeom>
        </p:spPr>
      </p:pic>
      <p:cxnSp>
        <p:nvCxnSpPr>
          <p:cNvPr id="15" name="直線矢印コネクタ 7"/>
          <p:cNvCxnSpPr/>
          <p:nvPr/>
        </p:nvCxnSpPr>
        <p:spPr>
          <a:xfrm rot="5400000" flipH="1" flipV="1">
            <a:off x="1463958" y="2650842"/>
            <a:ext cx="2133600" cy="155631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 bwMode="auto">
          <a:xfrm>
            <a:off x="3276600" y="1600200"/>
            <a:ext cx="381000" cy="2286000"/>
          </a:xfrm>
          <a:prstGeom prst="rect">
            <a:avLst/>
          </a:prstGeom>
          <a:solidFill>
            <a:srgbClr val="FF0000">
              <a:alpha val="0"/>
            </a:srgbClr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5715000"/>
            <a:ext cx="9144000" cy="1200329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-Comparison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advanced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field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calculatins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(QMC, Thomas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al.) and DDHR (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Lenske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al). </a:t>
            </a:r>
          </a:p>
          <a:p>
            <a:pPr algn="just"/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-Disentagle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degenerate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clarify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origin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splitting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  <a:endParaRPr lang="it-IT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96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8458"/>
            <a:ext cx="4106688" cy="436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1005" r="1753"/>
          <a:stretch/>
        </p:blipFill>
        <p:spPr bwMode="auto">
          <a:xfrm>
            <a:off x="6247219" y="2996952"/>
            <a:ext cx="27720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00005" y="5574058"/>
            <a:ext cx="70655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Tri-axially deformed </a:t>
            </a:r>
            <a:r>
              <a:rPr lang="en-US" altLang="ja-JP" sz="24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26</a:t>
            </a:r>
            <a:r>
              <a:rPr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Mg core + </a:t>
            </a:r>
            <a:r>
              <a:rPr lang="en-US" altLang="ja-JP" sz="2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 </a:t>
            </a:r>
            <a:r>
              <a:rPr lang="en-US" altLang="ja-JP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in p-shell</a:t>
            </a:r>
            <a:endParaRPr kumimoji="1" lang="ja-JP" alt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2" name="グループ化 15"/>
          <p:cNvGrpSpPr/>
          <p:nvPr/>
        </p:nvGrpSpPr>
        <p:grpSpPr>
          <a:xfrm>
            <a:off x="6012160" y="116632"/>
            <a:ext cx="3384376" cy="2936205"/>
            <a:chOff x="6012160" y="116632"/>
            <a:chExt cx="3384376" cy="293620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2" r="56437"/>
            <a:stretch/>
          </p:blipFill>
          <p:spPr bwMode="auto">
            <a:xfrm>
              <a:off x="6012160" y="172517"/>
              <a:ext cx="3007059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正方形/長方形 12"/>
            <p:cNvSpPr/>
            <p:nvPr/>
          </p:nvSpPr>
          <p:spPr>
            <a:xfrm>
              <a:off x="6444208" y="116632"/>
              <a:ext cx="29523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aseline="30000" dirty="0" smtClean="0">
                  <a:solidFill>
                    <a:srgbClr val="FF0000"/>
                  </a:solidFill>
                </a:rPr>
                <a:t>9</a:t>
              </a:r>
              <a:r>
                <a:rPr lang="en-US" altLang="ja-JP" sz="2000" baseline="-25000" dirty="0" smtClean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altLang="ja-JP" sz="2000" dirty="0" smtClean="0">
                  <a:solidFill>
                    <a:srgbClr val="FF0000"/>
                  </a:solidFill>
                </a:rPr>
                <a:t>Be = 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Symbol" pitchFamily="18" charset="2"/>
                </a:rPr>
                <a:t>a + a + L</a:t>
              </a:r>
              <a:r>
                <a:rPr lang="ja-JP" altLang="en-US" sz="2000" dirty="0">
                  <a:solidFill>
                    <a:srgbClr val="FF0000"/>
                  </a:solidFill>
                </a:rPr>
                <a:t/>
              </a:r>
              <a:br>
                <a:rPr lang="ja-JP" altLang="en-US" sz="2000" dirty="0">
                  <a:solidFill>
                    <a:srgbClr val="FF0000"/>
                  </a:solidFill>
                </a:rPr>
              </a:b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7380312" y="692696"/>
              <a:ext cx="720080" cy="1728192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角丸四角形 21"/>
          <p:cNvSpPr/>
          <p:nvPr/>
        </p:nvSpPr>
        <p:spPr>
          <a:xfrm>
            <a:off x="7433895" y="4508730"/>
            <a:ext cx="378465" cy="61895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7567449" y="2420888"/>
            <a:ext cx="172903" cy="19442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89456" y="2699628"/>
            <a:ext cx="2552214" cy="307777"/>
          </a:xfrm>
          <a:prstGeom prst="rect">
            <a:avLst/>
          </a:prstGeom>
          <a:solidFill>
            <a:schemeClr val="tx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Genuine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state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4" name="グループ化 26"/>
          <p:cNvGrpSpPr/>
          <p:nvPr/>
        </p:nvGrpSpPr>
        <p:grpSpPr>
          <a:xfrm>
            <a:off x="3649651" y="1209199"/>
            <a:ext cx="5341949" cy="3515201"/>
            <a:chOff x="3635896" y="1124744"/>
            <a:chExt cx="5341949" cy="351520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570" y="1190357"/>
              <a:ext cx="5067275" cy="344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直線矢印コネクタ 19"/>
            <p:cNvCxnSpPr/>
            <p:nvPr/>
          </p:nvCxnSpPr>
          <p:spPr>
            <a:xfrm>
              <a:off x="3635896" y="1612677"/>
              <a:ext cx="2376264" cy="808211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角丸四角形 20"/>
            <p:cNvSpPr/>
            <p:nvPr/>
          </p:nvSpPr>
          <p:spPr>
            <a:xfrm>
              <a:off x="5724128" y="1916832"/>
              <a:ext cx="936104" cy="129614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720594" y="1556792"/>
              <a:ext cx="936104" cy="129614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 flipV="1">
              <a:off x="3707904" y="1916832"/>
              <a:ext cx="2952328" cy="936104"/>
            </a:xfrm>
            <a:prstGeom prst="straightConnector1">
              <a:avLst/>
            </a:prstGeom>
            <a:ln w="666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3754499" y="2016782"/>
              <a:ext cx="4345893" cy="2491948"/>
            </a:xfrm>
            <a:prstGeom prst="straightConnector1">
              <a:avLst/>
            </a:prstGeom>
            <a:ln w="666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角丸四角形 34"/>
            <p:cNvSpPr/>
            <p:nvPr/>
          </p:nvSpPr>
          <p:spPr>
            <a:xfrm>
              <a:off x="7812360" y="1124744"/>
              <a:ext cx="936104" cy="129614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401088" y="6165304"/>
            <a:ext cx="8532404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Totally new method to search shape of nucleus with</a:t>
            </a:r>
            <a:r>
              <a:rPr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  <a:r>
              <a:rPr lang="en-US" altLang="ja-JP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!</a:t>
            </a:r>
            <a:endParaRPr kumimoji="1" lang="ja-JP" alt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9" name="図 38" descr="deformation.png"/>
          <p:cNvPicPr>
            <a:picLocks noChangeAspect="1"/>
          </p:cNvPicPr>
          <p:nvPr/>
        </p:nvPicPr>
        <p:blipFill>
          <a:blip r:embed="rId5"/>
          <a:srcRect t="55152"/>
          <a:stretch>
            <a:fillRect/>
          </a:stretch>
        </p:blipFill>
        <p:spPr>
          <a:xfrm>
            <a:off x="1416562" y="2384885"/>
            <a:ext cx="1592257" cy="97842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4580" y="0"/>
            <a:ext cx="9170371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2. 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27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Al (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27</a:t>
            </a:r>
            <a:r>
              <a:rPr lang="en-US" altLang="ja-JP" sz="2800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Mg</a:t>
            </a:r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0" y="533400"/>
            <a:ext cx="5943600" cy="523220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New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field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Collective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properties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yet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in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hypernuclei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07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5"/>
          <p:cNvGrpSpPr/>
          <p:nvPr/>
        </p:nvGrpSpPr>
        <p:grpSpPr>
          <a:xfrm>
            <a:off x="184690" y="941478"/>
            <a:ext cx="3682354" cy="3605758"/>
            <a:chOff x="241646" y="1395636"/>
            <a:chExt cx="3682354" cy="3605758"/>
          </a:xfrm>
        </p:grpSpPr>
        <p:grpSp>
          <p:nvGrpSpPr>
            <p:cNvPr id="4" name="グループ化 6"/>
            <p:cNvGrpSpPr/>
            <p:nvPr/>
          </p:nvGrpSpPr>
          <p:grpSpPr>
            <a:xfrm>
              <a:off x="648000" y="1395636"/>
              <a:ext cx="3276000" cy="3605758"/>
              <a:chOff x="648000" y="1395636"/>
              <a:chExt cx="3276000" cy="3605758"/>
            </a:xfrm>
          </p:grpSpPr>
          <p:pic>
            <p:nvPicPr>
              <p:cNvPr id="14" name="コンテンツ プレースホルダー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56445" r="-242"/>
              <a:stretch/>
            </p:blipFill>
            <p:spPr>
              <a:xfrm>
                <a:off x="648000" y="1395636"/>
                <a:ext cx="3276000" cy="360575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2098385" y="1484784"/>
                <a:ext cx="1793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Isaka</a:t>
                </a:r>
                <a:r>
                  <a:rPr kumimoji="1" lang="en-US" altLang="ja-JP" sz="1400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Hyper-AMD</a:t>
                </a:r>
                <a:endParaRPr kumimoji="1" lang="ja-JP" altLang="en-US" sz="1400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 rot="16200000">
              <a:off x="-354674" y="3044625"/>
              <a:ext cx="15004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Energy surface</a:t>
              </a:r>
              <a:endParaRPr kumimoji="1" lang="ja-JP" altLang="en-US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64082" y="958618"/>
            <a:ext cx="4871442" cy="49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 descr="deformation.png"/>
          <p:cNvPicPr>
            <a:picLocks noChangeAspect="1"/>
          </p:cNvPicPr>
          <p:nvPr/>
        </p:nvPicPr>
        <p:blipFill>
          <a:blip r:embed="rId4"/>
          <a:srcRect t="33949" b="33578"/>
          <a:stretch>
            <a:fillRect/>
          </a:stretch>
        </p:blipFill>
        <p:spPr>
          <a:xfrm>
            <a:off x="338580" y="4662050"/>
            <a:ext cx="1386408" cy="15015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図 19" descr="deformation.png"/>
          <p:cNvPicPr>
            <a:picLocks noChangeAspect="1"/>
          </p:cNvPicPr>
          <p:nvPr/>
        </p:nvPicPr>
        <p:blipFill>
          <a:blip r:embed="rId4"/>
          <a:srcRect t="33949" b="33578"/>
          <a:stretch>
            <a:fillRect/>
          </a:stretch>
        </p:blipFill>
        <p:spPr>
          <a:xfrm>
            <a:off x="1798059" y="4694023"/>
            <a:ext cx="1939236" cy="15015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上矢印 12"/>
          <p:cNvSpPr/>
          <p:nvPr/>
        </p:nvSpPr>
        <p:spPr>
          <a:xfrm>
            <a:off x="1028513" y="3949790"/>
            <a:ext cx="246171" cy="792088"/>
          </a:xfrm>
          <a:prstGeom prst="upArrow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上矢印 21"/>
          <p:cNvSpPr/>
          <p:nvPr/>
        </p:nvSpPr>
        <p:spPr>
          <a:xfrm rot="18756520">
            <a:off x="2103334" y="3386782"/>
            <a:ext cx="246171" cy="1577118"/>
          </a:xfrm>
          <a:prstGeom prst="up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1151598" y="2830826"/>
            <a:ext cx="5811718" cy="100811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1575542" y="2038738"/>
            <a:ext cx="4824261" cy="156380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左中かっこ 25"/>
          <p:cNvSpPr/>
          <p:nvPr/>
        </p:nvSpPr>
        <p:spPr>
          <a:xfrm>
            <a:off x="6465535" y="1534682"/>
            <a:ext cx="275481" cy="864096"/>
          </a:xfrm>
          <a:prstGeom prst="lef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2161" y="1782064"/>
            <a:ext cx="835047" cy="307777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Positive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756652" y="2559691"/>
            <a:ext cx="948660" cy="307777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Comic Sans MS"/>
                <a:cs typeface="Comic Sans MS"/>
              </a:rPr>
              <a:t>Negative</a:t>
            </a:r>
            <a:endParaRPr kumimoji="1" lang="ja-JP" altLang="en-US" dirty="0">
              <a:solidFill>
                <a:srgbClr val="0070C0"/>
              </a:solidFill>
              <a:latin typeface="Comic Sans MS"/>
              <a:cs typeface="Comic Sans M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447800" y="6279703"/>
            <a:ext cx="647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 </a:t>
            </a:r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impurity causes energy level inversion !</a:t>
            </a:r>
            <a:endParaRPr kumimoji="1" lang="ja-JP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00"/>
                </a:solidFill>
              </a:rPr>
              <a:t>3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.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48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Ti (</a:t>
            </a:r>
            <a:r>
              <a:rPr lang="en-US" altLang="ja-JP" sz="28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+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  <a:r>
              <a:rPr lang="en-US" altLang="ja-JP" sz="28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48</a:t>
            </a:r>
            <a:r>
              <a:rPr lang="en-US" altLang="ja-JP" sz="2800" b="1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Sc</a:t>
            </a:r>
            <a:endParaRPr lang="it-IT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1"/>
            <a:ext cx="9143999" cy="58477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3200" dirty="0" err="1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altLang="ja-JP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yperon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sz="3200" dirty="0">
                <a:solidFill>
                  <a:srgbClr val="FFFF00"/>
                </a:solidFill>
                <a:latin typeface="Comic Sans MS"/>
                <a:cs typeface="Comic Sans MS"/>
              </a:rPr>
              <a:t>in heavier 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nuclei – 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(e,e’K+)</a:t>
            </a:r>
            <a:r>
              <a:rPr lang="en-US" altLang="ja-JP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altLang="ja-JP" sz="32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Ti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09600"/>
            <a:ext cx="9144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range of the mass spectroscopy to its extreme</a:t>
            </a:r>
          </a:p>
        </p:txBody>
      </p:sp>
      <p:pic>
        <p:nvPicPr>
          <p:cNvPr id="12" name="Picture 4" descr="shell89Y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485294"/>
            <a:ext cx="2895600" cy="32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35129"/>
            <a:ext cx="3076603" cy="325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E140pik_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90160" y="2514600"/>
            <a:ext cx="295344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" y="2611329"/>
            <a:ext cx="213360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800" b="1" i="1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Hotchi</a:t>
            </a:r>
            <a:r>
              <a:rPr lang="en-US" altLang="ja-JP" sz="800" b="1" i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 et al., PRC 64 (2001) 044302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648200" y="2611329"/>
            <a:ext cx="3024275" cy="276436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i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Hasegawa et. al., PRC 53 (1996)1210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0" y="2133600"/>
            <a:ext cx="9144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Studied with (</a:t>
            </a:r>
            <a:r>
              <a:rPr lang="it-IT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,k) reaction, levels barely visible (poor energy resolution)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5657672"/>
            <a:ext cx="9144000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reaction can do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much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Energy resolution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Much more precise 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single particle energies.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Complementarity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with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reaction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1548824"/>
            <a:ext cx="91440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Limits of m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ean-field approximation and the role that the sub-structure of nucleons plays in the nucleus. </a:t>
            </a:r>
            <a:endParaRPr lang="it-IT" sz="16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0" y="990600"/>
            <a:ext cx="9144000" cy="584776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In the A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∞ limit the ambiguity due to parameters in the relativistic mean field theorie becomes smaller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24400" y="0"/>
            <a:ext cx="434340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mass dependence of the binding energy for each shell model orbital will be extended to A = 208, where the ambiguity in the relativistic mean field theories become smaller.  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0660" cy="381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24400" y="1981200"/>
            <a:ext cx="4343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65725B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65725B"/>
                </a:solidFill>
                <a:latin typeface="Comic Sans MS"/>
                <a:cs typeface="Comic Sans MS"/>
              </a:rPr>
              <a:t>Distinguishability of the hyperon in the nuclear medium</a:t>
            </a:r>
            <a:endParaRPr lang="it-IT" sz="2000" dirty="0">
              <a:solidFill>
                <a:srgbClr val="65725B"/>
              </a:solidFill>
              <a:latin typeface="Comic Sans MS"/>
              <a:cs typeface="Comic Sans M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0660"/>
            <a:ext cx="4572000" cy="315354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057400" y="4572000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Lonardoni</a:t>
            </a:r>
            <a:r>
              <a:rPr lang="it-IT" sz="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et</a:t>
            </a:r>
            <a:r>
              <a:rPr lang="it-IT" sz="800" dirty="0" smtClean="0">
                <a:solidFill>
                  <a:srgbClr val="0000FF"/>
                </a:solidFill>
                <a:latin typeface="Comic Sans MS"/>
                <a:cs typeface="Comic Sans MS"/>
              </a:rPr>
              <a:t> al,(</a:t>
            </a:r>
            <a:r>
              <a:rPr lang="it-IT" sz="800" dirty="0" err="1" smtClean="0">
                <a:latin typeface="Comic Sans MS"/>
                <a:cs typeface="Comic Sans MS"/>
              </a:rPr>
              <a:t>arXiv</a:t>
            </a:r>
            <a:r>
              <a:rPr lang="it-IT" sz="800" dirty="0" smtClean="0">
                <a:latin typeface="Comic Sans MS"/>
                <a:cs typeface="Comic Sans MS"/>
              </a:rPr>
              <a:t>:1301.7472v1 [</a:t>
            </a:r>
            <a:r>
              <a:rPr lang="it-IT" sz="800" dirty="0" err="1" smtClean="0">
                <a:latin typeface="Comic Sans MS"/>
                <a:cs typeface="Comic Sans MS"/>
              </a:rPr>
              <a:t>nucl-th</a:t>
            </a:r>
            <a:r>
              <a:rPr lang="it-IT" sz="800" dirty="0" smtClean="0">
                <a:latin typeface="Comic Sans MS"/>
                <a:cs typeface="Comic Sans MS"/>
              </a:rPr>
              <a:t>] 30 Jan 2013)</a:t>
            </a:r>
            <a:endParaRPr lang="it-IT" sz="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648200" y="2819400"/>
            <a:ext cx="4495800" cy="3662541"/>
          </a:xfrm>
          <a:prstGeom prst="rect">
            <a:avLst/>
          </a:prstGeom>
          <a:solidFill>
            <a:srgbClr val="CBFFF3"/>
          </a:solidFill>
        </p:spPr>
        <p:txBody>
          <a:bodyPr wrap="square">
            <a:spAutoFit/>
          </a:bodyPr>
          <a:lstStyle/>
          <a:p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Separation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function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baryon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number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A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Plain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green </a:t>
            </a:r>
            <a:r>
              <a:rPr lang="it-IT" dirty="0" err="1" smtClean="0">
                <a:solidFill>
                  <a:srgbClr val="65725B"/>
                </a:solidFill>
                <a:latin typeface="Comic Sans MS"/>
                <a:cs typeface="Comic Sans MS"/>
              </a:rPr>
              <a:t>dots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[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dashed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are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available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B</a:t>
            </a:r>
            <a:r>
              <a:rPr lang="it-IT" baseline="-25000" dirty="0" smtClean="0">
                <a:solidFill>
                  <a:srgbClr val="65725B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65725B"/>
                </a:solidFill>
                <a:latin typeface="Comic Sans MS"/>
                <a:cs typeface="Comic Sans MS"/>
              </a:rPr>
              <a:t>experimental</a:t>
            </a:r>
            <a:r>
              <a:rPr lang="it-IT" dirty="0" smtClean="0">
                <a:solidFill>
                  <a:srgbClr val="65725B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65725B"/>
                </a:solidFill>
                <a:latin typeface="Comic Sans MS"/>
                <a:cs typeface="Comic Sans MS"/>
              </a:rPr>
              <a:t>values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Empty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dots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[upper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banded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refer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AFDMC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nuclear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AV4'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plus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two-body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alone. </a:t>
            </a: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Empty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blue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diamonds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[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lower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banded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curve] are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with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three-body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hyperon-nucleon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possibly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improved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refitting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terms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NN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also</a:t>
            </a:r>
            <a:r>
              <a:rPr lang="it-IT" smtClean="0">
                <a:solidFill>
                  <a:srgbClr val="FF0000"/>
                </a:solidFill>
                <a:latin typeface="Comic Sans MS"/>
                <a:cs typeface="Comic Sans MS"/>
              </a:rPr>
              <a:t> CSB</a:t>
            </a:r>
          </a:p>
          <a:p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48200" y="6443246"/>
            <a:ext cx="44958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neutron stars structure and dynamics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1" y="39282"/>
            <a:ext cx="4334147" cy="674335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88698" y="135313"/>
            <a:ext cx="4755302" cy="6494087"/>
          </a:xfrm>
          <a:prstGeom prst="rect">
            <a:avLst/>
          </a:prstGeom>
          <a:solidFill>
            <a:srgbClr val="C8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Appearence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brings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down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values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incompatible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recent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star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clearly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that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inclusion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YNN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(curve </a:t>
            </a:r>
            <a:r>
              <a:rPr lang="it-IT" sz="1600" b="1" dirty="0" err="1" smtClean="0">
                <a:solidFill>
                  <a:srgbClr val="39961C"/>
                </a:solidFill>
                <a:latin typeface="Comic Sans MS"/>
                <a:cs typeface="Comic Sans MS"/>
              </a:rPr>
              <a:t>3</a:t>
            </a:r>
            <a:r>
              <a:rPr lang="it-IT" sz="16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)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leads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large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mass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although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resulting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value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still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below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line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 precise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knowledge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can,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potentials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contribute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reliable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predictions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regarding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internal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and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particular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their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seems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only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simultaneous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strong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repulsion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relevant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channels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significantly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raise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motivation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perform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realistic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sophisticated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TBF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their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on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dynamics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they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pivotal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issue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0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1" y="39282"/>
            <a:ext cx="4334147" cy="674335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88698" y="-76200"/>
            <a:ext cx="4755302" cy="7017307"/>
          </a:xfrm>
          <a:prstGeom prst="rect">
            <a:avLst/>
          </a:prstGeom>
          <a:solidFill>
            <a:srgbClr val="C8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Appearence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brings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down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values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incompatible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recent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observation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star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8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clearly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that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inclusion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YNN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(curve </a:t>
            </a:r>
            <a:r>
              <a:rPr lang="it-IT" sz="1800" b="1" dirty="0" err="1" smtClean="0">
                <a:solidFill>
                  <a:srgbClr val="39961C"/>
                </a:solidFill>
                <a:latin typeface="Comic Sans MS"/>
                <a:cs typeface="Comic Sans MS"/>
              </a:rPr>
              <a:t>3</a:t>
            </a:r>
            <a:r>
              <a:rPr lang="it-IT" sz="18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)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leads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large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maximum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mass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although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resulting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value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still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below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line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8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A precise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knowledge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can,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constraining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potentials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contribute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reliable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predictions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regarding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internal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and in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particular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their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motivation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perform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realistic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sophisticated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hyperonic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TBF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their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on the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dynamics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they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pivotal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role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issue</a:t>
            </a:r>
            <a:r>
              <a:rPr lang="it-IT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"/>
            <a:ext cx="7734300" cy="57023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6400"/>
            <a:ext cx="9118600" cy="347000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0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17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21518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0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2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4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2152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8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4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 dirty="0" smtClean="0">
                  <a:solidFill>
                    <a:srgbClr val="DA271A"/>
                  </a:solidFill>
                  <a:latin typeface="Comic Sans MS" charset="0"/>
                </a:rPr>
                <a:t>670 </a:t>
              </a:r>
              <a:r>
                <a:rPr lang="en-US" sz="900" dirty="0" err="1">
                  <a:solidFill>
                    <a:srgbClr val="DA271A"/>
                  </a:solidFill>
                  <a:latin typeface="Comic Sans MS" charset="0"/>
                </a:rPr>
                <a:t>KeV</a:t>
              </a:r>
              <a:endParaRPr lang="en-US" sz="1200" dirty="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2152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3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153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"/>
            <a:ext cx="4572000" cy="33102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175433"/>
            <a:ext cx="4572000" cy="3682567"/>
          </a:xfrm>
          <a:prstGeom prst="rect">
            <a:avLst/>
          </a:prstGeom>
        </p:spPr>
      </p:pic>
      <p:pic>
        <p:nvPicPr>
          <p:cNvPr id="5" name="Picture 7" descr="E140pik_P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91000" cy="443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 bwMode="auto">
          <a:xfrm>
            <a:off x="6629400" y="228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9525" cap="flat" cmpd="sng" algn="ctr">
            <a:solidFill>
              <a:srgbClr val="FF0000">
                <a:alpha val="9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010400" y="3657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9525" cap="flat" cmpd="sng" algn="ctr">
            <a:solidFill>
              <a:srgbClr val="FF0000">
                <a:alpha val="9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2400" y="152400"/>
            <a:ext cx="4495800" cy="6432531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Millener-Motoba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weak-coupling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(i.e. no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residual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it-IT" sz="1600" dirty="0" smtClean="0"/>
              <a:t>.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Each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peak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does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one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proton-hole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state</a:t>
            </a: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Interpretation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difficult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because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configuration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mixing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should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</a:t>
            </a:r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many-body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Auxiliary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Field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Diffusion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Monte Carlo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(AFDMC)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include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explicitely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Once the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single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are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AMDC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can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determine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balance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between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spin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dependent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components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 and </a:t>
            </a:r>
            <a:r>
              <a:rPr lang="it-I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required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single-particle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energies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across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entire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periodic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table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2400" y="5029200"/>
            <a:ext cx="4343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Up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now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these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 are the best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quasi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strongly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system</a:t>
            </a:r>
            <a:r>
              <a:rPr lang="it-IT" sz="1800" dirty="0" smtClean="0">
                <a:latin typeface="Comic Sans MS"/>
                <a:cs typeface="Comic Sans MS"/>
              </a:rPr>
              <a:t>”</a:t>
            </a:r>
            <a:endParaRPr lang="it-IT" sz="18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4495374" cy="2438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8600"/>
            <a:ext cx="3810000" cy="232833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rcRect r="28788" b="16575"/>
          <a:stretch>
            <a:fillRect/>
          </a:stretch>
        </p:blipFill>
        <p:spPr>
          <a:xfrm>
            <a:off x="0" y="4876800"/>
            <a:ext cx="3581400" cy="1917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81600" y="2667000"/>
            <a:ext cx="388620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&lt;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it-IT" sz="2000" dirty="0" smtClean="0">
                <a:solidFill>
                  <a:srgbClr val="FFFF00"/>
                </a:solidFill>
              </a:rPr>
              <a:t>&gt; = 25 </a:t>
            </a:r>
            <a:r>
              <a:rPr lang="it-IT" sz="2000" dirty="0" err="1" smtClean="0">
                <a:solidFill>
                  <a:srgbClr val="FFFF00"/>
                </a:solidFill>
              </a:rPr>
              <a:t>mA</a:t>
            </a:r>
            <a:r>
              <a:rPr lang="it-IT" sz="2000" dirty="0" smtClean="0">
                <a:solidFill>
                  <a:srgbClr val="FFFF00"/>
                </a:solidFill>
              </a:rPr>
              <a:t>   - 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100 mg/cm</a:t>
            </a:r>
            <a:r>
              <a:rPr lang="it-IT" sz="20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</a:p>
          <a:p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cryocooling</a:t>
            </a:r>
            <a:endParaRPr lang="it-IT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81400" y="4446657"/>
            <a:ext cx="3048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D3FCFF"/>
                </a:solidFill>
                <a:latin typeface="Comic Sans MS"/>
                <a:cs typeface="Comic Sans MS"/>
              </a:rPr>
              <a:t>PID </a:t>
            </a:r>
            <a:r>
              <a:rPr lang="it-IT" sz="1600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p</a:t>
            </a:r>
            <a:r>
              <a:rPr lang="it-IT" sz="16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</a:t>
            </a:r>
            <a:r>
              <a:rPr lang="it-IT" sz="1600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rejection</a:t>
            </a:r>
            <a:r>
              <a:rPr lang="it-IT" sz="1600" dirty="0" smtClean="0">
                <a:solidFill>
                  <a:srgbClr val="D3FC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ratio</a:t>
            </a:r>
            <a:r>
              <a:rPr lang="it-IT" sz="1600" dirty="0" smtClean="0">
                <a:solidFill>
                  <a:srgbClr val="D3FC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~ 10-</a:t>
            </a:r>
            <a:r>
              <a:rPr lang="it-IT" sz="1600" baseline="30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10</a:t>
            </a:r>
          </a:p>
          <a:p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2000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 + RICH)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33600" y="0"/>
            <a:ext cx="3048000" cy="30480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The target</a:t>
            </a:r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705600" y="489585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pic>
        <p:nvPicPr>
          <p:cNvPr id="14" name="Picture 12" descr="run_2411_disp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0" y="3426023"/>
            <a:ext cx="91440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Target </a:t>
            </a:r>
            <a:r>
              <a:rPr lang="it-IT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calibration</a:t>
            </a:r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  and </a:t>
            </a:r>
            <a:r>
              <a:rPr lang="it-IT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monitoring</a:t>
            </a:r>
            <a:endParaRPr lang="it-IT" dirty="0">
              <a:solidFill>
                <a:srgbClr val="D3FCFF"/>
              </a:solidFill>
              <a:latin typeface="Comic Sans MS"/>
              <a:cs typeface="Comic Sans M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3733800"/>
            <a:ext cx="9144000" cy="738664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95600"/>
            <a:ext cx="4572000" cy="446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524000" y="0"/>
          <a:ext cx="6096000" cy="647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      &lt;I&gt; (</a:t>
                      </a:r>
                      <a:r>
                        <a:rPr lang="it-IT" dirty="0" err="1" smtClean="0"/>
                        <a:t>mA</a:t>
                      </a:r>
                      <a:r>
                        <a:rPr lang="it-IT" dirty="0" smtClean="0"/>
                        <a:t>)</a:t>
                      </a:r>
                      <a:r>
                        <a:rPr lang="it-IT" dirty="0" err="1" smtClean="0"/>
                        <a:t>å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 </a:t>
                      </a:r>
                      <a:r>
                        <a:rPr lang="it-IT" dirty="0" err="1" smtClean="0"/>
                        <a:t>thickness</a:t>
                      </a:r>
                      <a:r>
                        <a:rPr lang="it-IT" baseline="0" dirty="0" smtClean="0"/>
                        <a:t> (mg/cm2)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significance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11.52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4.63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14.0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 bwMode="auto">
          <a:xfrm>
            <a:off x="2057400" y="9144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3581400" y="9144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5105400" y="9144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057400" y="4267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3581400" y="4267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5105400" y="41910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2057400" y="3124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3581400" y="3124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5105400" y="3124200"/>
            <a:ext cx="457200" cy="457200"/>
          </a:xfrm>
          <a:prstGeom prst="ellipse">
            <a:avLst/>
          </a:prstGeom>
          <a:solidFill>
            <a:srgbClr val="FF0000">
              <a:alpha val="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Beam</a:t>
            </a:r>
            <a:r>
              <a:rPr lang="it-IT" sz="2600" dirty="0" smtClean="0">
                <a:solidFill>
                  <a:srgbClr val="FFF261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time</a:t>
            </a:r>
            <a:r>
              <a:rPr lang="it-IT" sz="2600" dirty="0" smtClean="0">
                <a:solidFill>
                  <a:srgbClr val="FFF261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 smtClean="0">
                <a:solidFill>
                  <a:srgbClr val="FFF261"/>
                </a:solidFill>
                <a:latin typeface="Comic Sans MS"/>
                <a:cs typeface="Comic Sans MS"/>
              </a:rPr>
              <a:t>request</a:t>
            </a:r>
            <a:endParaRPr lang="it-IT" sz="2600" dirty="0">
              <a:solidFill>
                <a:srgbClr val="FFF26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1485900" y="1270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Target</a:t>
                      </a:r>
                      <a:endParaRPr lang="it-IT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Beam</a:t>
                      </a:r>
                      <a:r>
                        <a:rPr lang="it-IT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time</a:t>
                      </a:r>
                      <a:r>
                        <a:rPr lang="it-IT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(</a:t>
                      </a:r>
                      <a:r>
                        <a:rPr lang="it-IT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r>
                        <a:rPr lang="it-IT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endParaRPr lang="it-IT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waterfall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168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d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72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4He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263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Medium</a:t>
                      </a:r>
                      <a:r>
                        <a:rPr lang="it-IT" b="1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mass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840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208Pb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840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                  </a:t>
                      </a:r>
                      <a:r>
                        <a:rPr lang="it-IT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it-IT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2183</a:t>
                      </a:r>
                      <a:endParaRPr lang="it-IT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Summary</a:t>
            </a:r>
            <a:r>
              <a:rPr lang="it-IT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it-IT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conclusions</a:t>
            </a:r>
            <a:endParaRPr lang="it-IT" sz="36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609600"/>
            <a:ext cx="9144000" cy="707886"/>
          </a:xfrm>
          <a:prstGeom prst="rect">
            <a:avLst/>
          </a:prstGeom>
          <a:solidFill>
            <a:srgbClr val="CBFFF3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- The (e,e’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6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GeV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era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specific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technique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1148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40386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few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provide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about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Charge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Symmetry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Breaking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1752600"/>
            <a:ext cx="9144000" cy="4401205"/>
          </a:xfrm>
          <a:prstGeom prst="rect">
            <a:avLst/>
          </a:prstGeom>
          <a:solidFill>
            <a:srgbClr val="EAFDE3"/>
          </a:solidFill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Charge Symmetry Breaking (CSB) in the Λ-N interaction</a:t>
            </a:r>
          </a:p>
          <a:p>
            <a:pPr algn="just"/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Limits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mean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field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description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nuclei and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hypernuclei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identity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in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medium </a:t>
            </a: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Λ binding energy as a function of A for different nuclei than those probed with hadrons, </a:t>
            </a: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Energy level modification effects by adding a Λ </a:t>
            </a:r>
          </a:p>
          <a:p>
            <a:pPr algn="just"/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- The role of the 3 body ΛNN interaction in Hypernuclei and Neutron Stars (structure and dynamics)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1352490"/>
            <a:ext cx="9144000" cy="400110"/>
          </a:xfrm>
          <a:prstGeom prst="rect">
            <a:avLst/>
          </a:prstGeom>
          <a:solidFill>
            <a:srgbClr val="A4FF93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experiments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obtain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important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information on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617220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Comparison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lattice QCD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microscopic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Mcarlo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He,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microscopic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Mcarlo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“standard”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up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208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96870"/>
            <a:ext cx="9144000" cy="6432530"/>
          </a:xfrm>
          <a:prstGeom prst="rect">
            <a:avLst/>
          </a:prstGeom>
          <a:solidFill>
            <a:srgbClr val="CBFFF3"/>
          </a:solidFill>
          <a:ln>
            <a:solidFill>
              <a:srgbClr val="CBFFF3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collaboration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right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one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perform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Designed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built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several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detectors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in Hall A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Waterfall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target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Septum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magnets</a:t>
            </a: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counter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gas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Cherenkov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detectors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HRS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detectors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HRS and HKS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Ring Imaging Cherenkov Detector (HRS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 HKS)</a:t>
            </a:r>
          </a:p>
          <a:p>
            <a:pPr lvl="2"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HES and HKS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spectrometers</a:t>
            </a: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lvl="2" algn="just">
              <a:buFontTx/>
              <a:buChar char="-"/>
            </a:pPr>
            <a:endParaRPr lang="it-IT" sz="24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lvl="2" algn="l"/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Several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papers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show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successfull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outcome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experiments</a:t>
            </a:r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marL="0" lvl="2" algn="l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  <a:sym typeface="Wingdings"/>
            </a:endParaRPr>
          </a:p>
          <a:p>
            <a:pPr marL="0" lvl="2" algn="l"/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Analysis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tools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under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control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.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Several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things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were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new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during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6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experiments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both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in Hall A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(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beam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quality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, software,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completely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new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detectors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spectrometers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…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)</a:t>
            </a:r>
          </a:p>
          <a:p>
            <a:pPr marL="0" lvl="2" algn="l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  <a:sym typeface="Wingdings"/>
            </a:endParaRPr>
          </a:p>
          <a:p>
            <a:pPr marL="0" lvl="2"/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proposed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experiments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together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with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results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6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, in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framework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experiments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performed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and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planned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in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other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facilities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will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allow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a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step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forward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in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understanding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the “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strange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world”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 </a:t>
            </a:r>
            <a:r>
              <a:rPr lang="it-IT" dirty="0" err="1" smtClean="0"/>
              <a:t>slides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79400"/>
            <a:ext cx="6299200" cy="6299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" y="381000"/>
            <a:ext cx="8610600" cy="6172200"/>
          </a:xfrm>
          <a:solidFill>
            <a:schemeClr val="bg1"/>
          </a:solidFill>
        </p:spPr>
        <p:txBody>
          <a:bodyPr/>
          <a:lstStyle/>
          <a:p>
            <a:r>
              <a:rPr lang="it-IT" dirty="0" smtClean="0"/>
              <a:t>● </a:t>
            </a:r>
            <a:r>
              <a:rPr lang="it-IT" sz="1400" b="1" dirty="0" smtClean="0">
                <a:latin typeface="Comic Sans MS"/>
                <a:cs typeface="Comic Sans MS"/>
              </a:rPr>
              <a:t>Assumiing 25 A beam on 100 mg/cm2 (or 13 A beam on 200 mg/cm2), signal counting</a:t>
            </a:r>
          </a:p>
          <a:p>
            <a:r>
              <a:rPr lang="it-IT" sz="1400" b="1" dirty="0" err="1" smtClean="0">
                <a:latin typeface="Comic Sans MS"/>
                <a:cs typeface="Comic Sans MS"/>
              </a:rPr>
              <a:t>rates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will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range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from</a:t>
            </a:r>
            <a:r>
              <a:rPr lang="it-IT" sz="1400" b="1" dirty="0" smtClean="0">
                <a:latin typeface="Comic Sans MS"/>
                <a:cs typeface="Comic Sans MS"/>
              </a:rPr>
              <a:t> 0.06 (</a:t>
            </a:r>
            <a:r>
              <a:rPr lang="it-IT" sz="1400" b="1" dirty="0" err="1" smtClean="0">
                <a:latin typeface="Comic Sans MS"/>
                <a:cs typeface="Comic Sans MS"/>
              </a:rPr>
              <a:t>g.s.</a:t>
            </a:r>
            <a:r>
              <a:rPr lang="it-IT" sz="1400" b="1" dirty="0" smtClean="0"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latin typeface="Comic Sans MS"/>
                <a:cs typeface="Comic Sans MS"/>
              </a:rPr>
              <a:t>to</a:t>
            </a:r>
            <a:r>
              <a:rPr lang="it-IT" sz="1400" b="1" dirty="0" smtClean="0">
                <a:latin typeface="Comic Sans MS"/>
                <a:cs typeface="Comic Sans MS"/>
              </a:rPr>
              <a:t> 0.21 (first </a:t>
            </a:r>
            <a:r>
              <a:rPr lang="it-IT" sz="1400" b="1" dirty="0" err="1" smtClean="0">
                <a:latin typeface="Comic Sans MS"/>
                <a:cs typeface="Comic Sans MS"/>
              </a:rPr>
              <a:t>p-shell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doublet</a:t>
            </a:r>
            <a:r>
              <a:rPr lang="it-IT" sz="1400" b="1" dirty="0" smtClean="0"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latin typeface="Comic Sans MS"/>
                <a:cs typeface="Comic Sans MS"/>
              </a:rPr>
              <a:t>counts</a:t>
            </a:r>
            <a:r>
              <a:rPr lang="it-IT" sz="1400" b="1" dirty="0" smtClean="0">
                <a:latin typeface="Comic Sans MS"/>
                <a:cs typeface="Comic Sans MS"/>
              </a:rPr>
              <a:t>/</a:t>
            </a:r>
            <a:r>
              <a:rPr lang="it-IT" sz="1400" b="1" dirty="0" err="1" smtClean="0">
                <a:latin typeface="Comic Sans MS"/>
                <a:cs typeface="Comic Sans MS"/>
              </a:rPr>
              <a:t>h</a:t>
            </a:r>
            <a:endParaRPr lang="it-IT" sz="1400" b="1" dirty="0" smtClean="0">
              <a:latin typeface="Comic Sans MS"/>
              <a:cs typeface="Comic Sans MS"/>
            </a:endParaRPr>
          </a:p>
          <a:p>
            <a:r>
              <a:rPr lang="it-IT" sz="1400" b="1" dirty="0" smtClean="0">
                <a:latin typeface="Comic Sans MS"/>
                <a:cs typeface="Comic Sans MS"/>
              </a:rPr>
              <a:t>● Corresponding background will be around 0.1 counts/h/MeV. Background in the </a:t>
            </a:r>
            <a:r>
              <a:rPr lang="it-IT" sz="1400" b="1" dirty="0" err="1" smtClean="0">
                <a:latin typeface="Comic Sans MS"/>
                <a:cs typeface="Comic Sans MS"/>
              </a:rPr>
              <a:t>spectral</a:t>
            </a:r>
            <a:endParaRPr lang="it-IT" sz="1400" b="1" dirty="0" smtClean="0">
              <a:latin typeface="Comic Sans MS"/>
              <a:cs typeface="Comic Sans MS"/>
            </a:endParaRPr>
          </a:p>
          <a:p>
            <a:r>
              <a:rPr lang="it-IT" sz="1400" b="1" dirty="0" err="1" smtClean="0">
                <a:latin typeface="Comic Sans MS"/>
                <a:cs typeface="Comic Sans MS"/>
              </a:rPr>
              <a:t>region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latin typeface="Comic Sans MS"/>
                <a:cs typeface="Comic Sans MS"/>
              </a:rPr>
              <a:t> interest </a:t>
            </a:r>
            <a:r>
              <a:rPr lang="it-IT" sz="1400" b="1" dirty="0" err="1" smtClean="0">
                <a:latin typeface="Comic Sans MS"/>
                <a:cs typeface="Comic Sans MS"/>
              </a:rPr>
              <a:t>is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flat</a:t>
            </a:r>
            <a:r>
              <a:rPr lang="it-IT" sz="1400" b="1" dirty="0" smtClean="0">
                <a:latin typeface="Comic Sans MS"/>
                <a:cs typeface="Comic Sans MS"/>
              </a:rPr>
              <a:t>, </a:t>
            </a:r>
            <a:r>
              <a:rPr lang="it-IT" sz="1400" b="1" dirty="0" err="1" smtClean="0"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uniform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after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few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days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beam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time</a:t>
            </a:r>
            <a:r>
              <a:rPr lang="it-IT" sz="1400" b="1" dirty="0" smtClean="0">
                <a:latin typeface="Comic Sans MS"/>
                <a:cs typeface="Comic Sans MS"/>
              </a:rPr>
              <a:t>. </a:t>
            </a:r>
            <a:r>
              <a:rPr lang="it-IT" sz="1400" b="1" dirty="0" err="1" smtClean="0">
                <a:latin typeface="Comic Sans MS"/>
                <a:cs typeface="Comic Sans MS"/>
              </a:rPr>
              <a:t>Expected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spectrum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is</a:t>
            </a:r>
            <a:endParaRPr lang="it-IT" sz="1400" b="1" dirty="0" smtClean="0">
              <a:latin typeface="Comic Sans MS"/>
              <a:cs typeface="Comic Sans MS"/>
            </a:endParaRPr>
          </a:p>
          <a:p>
            <a:r>
              <a:rPr lang="it-IT" sz="1400" b="1" dirty="0" smtClean="0">
                <a:latin typeface="Comic Sans MS"/>
                <a:cs typeface="Comic Sans MS"/>
              </a:rPr>
              <a:t>“</a:t>
            </a:r>
            <a:r>
              <a:rPr lang="it-IT" sz="1400" b="1" dirty="0" err="1" smtClean="0">
                <a:latin typeface="Comic Sans MS"/>
                <a:cs typeface="Comic Sans MS"/>
              </a:rPr>
              <a:t>simple</a:t>
            </a:r>
            <a:r>
              <a:rPr lang="it-IT" sz="1400" b="1" dirty="0" smtClean="0">
                <a:latin typeface="Comic Sans MS"/>
                <a:cs typeface="Comic Sans MS"/>
              </a:rPr>
              <a:t>”, </a:t>
            </a:r>
            <a:r>
              <a:rPr lang="it-IT" sz="1400" b="1" dirty="0" err="1" smtClean="0">
                <a:latin typeface="Comic Sans MS"/>
                <a:cs typeface="Comic Sans MS"/>
              </a:rPr>
              <a:t>as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shown</a:t>
            </a:r>
            <a:r>
              <a:rPr lang="it-IT" sz="1400" b="1" dirty="0" smtClean="0">
                <a:latin typeface="Comic Sans MS"/>
                <a:cs typeface="Comic Sans MS"/>
              </a:rPr>
              <a:t> in Fig. 5-4 </a:t>
            </a:r>
            <a:r>
              <a:rPr lang="it-IT" sz="1400" b="1" dirty="0" err="1" smtClean="0"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latin typeface="Comic Sans MS"/>
                <a:cs typeface="Comic Sans MS"/>
              </a:rPr>
              <a:t>Proposal</a:t>
            </a:r>
            <a:endParaRPr lang="it-IT" sz="1400" b="1" dirty="0" smtClean="0">
              <a:latin typeface="Comic Sans MS"/>
              <a:cs typeface="Comic Sans MS"/>
            </a:endParaRPr>
          </a:p>
          <a:p>
            <a:r>
              <a:rPr lang="it-IT" sz="1400" b="1" dirty="0" smtClean="0">
                <a:latin typeface="Comic Sans MS"/>
                <a:cs typeface="Comic Sans MS"/>
              </a:rPr>
              <a:t>● Background is due to random coincidences of e' (rates of the order of 40 kHz) and</a:t>
            </a:r>
          </a:p>
          <a:p>
            <a:r>
              <a:rPr lang="it-IT" sz="1400" b="1" dirty="0" err="1" smtClean="0">
                <a:latin typeface="Comic Sans MS"/>
                <a:cs typeface="Comic Sans MS"/>
              </a:rPr>
              <a:t>kaons</a:t>
            </a:r>
            <a:r>
              <a:rPr lang="it-IT" sz="1400" b="1" dirty="0" smtClean="0">
                <a:latin typeface="Comic Sans MS"/>
                <a:cs typeface="Comic Sans MS"/>
              </a:rPr>
              <a:t> (</a:t>
            </a:r>
            <a:r>
              <a:rPr lang="it-IT" sz="1400" b="1" dirty="0" err="1" smtClean="0">
                <a:latin typeface="Comic Sans MS"/>
                <a:cs typeface="Comic Sans MS"/>
              </a:rPr>
              <a:t>rates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latin typeface="Comic Sans MS"/>
                <a:cs typeface="Comic Sans MS"/>
              </a:rPr>
              <a:t>order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latin typeface="Comic Sans MS"/>
                <a:cs typeface="Comic Sans MS"/>
              </a:rPr>
              <a:t> 100 Hz)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Despite of the small signal rate and relatively high background, calculations show that</a:t>
            </a:r>
          </a:p>
          <a:p>
            <a:r>
              <a:rPr lang="it-IT" sz="1400" b="1" dirty="0" err="1" smtClean="0">
                <a:latin typeface="Comic Sans MS"/>
                <a:cs typeface="Comic Sans MS"/>
              </a:rPr>
              <a:t>also</a:t>
            </a:r>
            <a:r>
              <a:rPr lang="it-IT" sz="1400" b="1" dirty="0" smtClean="0"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latin typeface="Comic Sans MS"/>
                <a:cs typeface="Comic Sans MS"/>
              </a:rPr>
              <a:t>g.s.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peak</a:t>
            </a:r>
            <a:r>
              <a:rPr lang="it-IT" sz="1400" b="1" dirty="0" smtClean="0">
                <a:latin typeface="Comic Sans MS"/>
                <a:cs typeface="Comic Sans MS"/>
              </a:rPr>
              <a:t> can </a:t>
            </a:r>
            <a:r>
              <a:rPr lang="it-IT" sz="1400" b="1" dirty="0" err="1" smtClean="0">
                <a:latin typeface="Comic Sans MS"/>
                <a:cs typeface="Comic Sans MS"/>
              </a:rPr>
              <a:t>be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observed</a:t>
            </a:r>
            <a:r>
              <a:rPr lang="it-IT" sz="1400" b="1" dirty="0" smtClean="0">
                <a:latin typeface="Comic Sans MS"/>
                <a:cs typeface="Comic Sans MS"/>
              </a:rPr>
              <a:t> (</a:t>
            </a:r>
            <a:r>
              <a:rPr lang="it-IT" sz="1400" b="1" dirty="0" err="1" smtClean="0">
                <a:latin typeface="Comic Sans MS"/>
                <a:cs typeface="Comic Sans MS"/>
              </a:rPr>
              <a:t>peak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significance</a:t>
            </a:r>
            <a:r>
              <a:rPr lang="it-IT" sz="1400" b="1" dirty="0" smtClean="0">
                <a:latin typeface="Comic Sans MS"/>
                <a:cs typeface="Comic Sans MS"/>
              </a:rPr>
              <a:t>&gt;</a:t>
            </a:r>
            <a:r>
              <a:rPr lang="it-IT" sz="1400" b="1" dirty="0" err="1" smtClean="0"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latin typeface="Comic Sans MS"/>
                <a:cs typeface="Comic Sans MS"/>
              </a:rPr>
              <a:t>) in </a:t>
            </a:r>
            <a:r>
              <a:rPr lang="it-IT" sz="1400" b="1" dirty="0" err="1" smtClean="0">
                <a:latin typeface="Comic Sans MS"/>
                <a:cs typeface="Comic Sans MS"/>
              </a:rPr>
              <a:t>about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5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weeks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beam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time</a:t>
            </a:r>
            <a:endParaRPr lang="it-IT" sz="1400" b="1" dirty="0" smtClean="0">
              <a:latin typeface="Comic Sans MS"/>
              <a:cs typeface="Comic Sans MS"/>
            </a:endParaRPr>
          </a:p>
          <a:p>
            <a:r>
              <a:rPr lang="it-IT" sz="1400" b="1" dirty="0" smtClean="0">
                <a:latin typeface="Comic Sans MS"/>
                <a:cs typeface="Comic Sans MS"/>
              </a:rPr>
              <a:t>(a </a:t>
            </a:r>
            <a:r>
              <a:rPr lang="it-IT" sz="1400" b="1" dirty="0" err="1" smtClean="0">
                <a:latin typeface="Comic Sans MS"/>
                <a:cs typeface="Comic Sans MS"/>
              </a:rPr>
              <a:t>day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will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be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sufficient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for</a:t>
            </a:r>
            <a:r>
              <a:rPr lang="it-IT" sz="1400" b="1" dirty="0" smtClean="0">
                <a:latin typeface="Comic Sans MS"/>
                <a:cs typeface="Comic Sans MS"/>
              </a:rPr>
              <a:t> 12C(e,e'</a:t>
            </a:r>
            <a:r>
              <a:rPr lang="it-IT" sz="1400" b="1" dirty="0" err="1" smtClean="0">
                <a:latin typeface="Comic Sans MS"/>
                <a:cs typeface="Comic Sans MS"/>
              </a:rPr>
              <a:t>K</a:t>
            </a:r>
            <a:r>
              <a:rPr lang="it-IT" sz="1400" b="1" dirty="0" smtClean="0">
                <a:latin typeface="Comic Sans MS"/>
                <a:cs typeface="Comic Sans MS"/>
              </a:rPr>
              <a:t>)12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B spectrum)</a:t>
            </a:r>
          </a:p>
          <a:p>
            <a:r>
              <a:rPr lang="it-IT" sz="1400" b="1" dirty="0" err="1" smtClean="0">
                <a:latin typeface="Comic Sans MS"/>
                <a:cs typeface="Comic Sans MS"/>
              </a:rPr>
              <a:t>Additional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remarks</a:t>
            </a:r>
            <a:r>
              <a:rPr lang="it-IT" sz="1400" b="1" dirty="0" smtClean="0">
                <a:latin typeface="Comic Sans MS"/>
                <a:cs typeface="Comic Sans MS"/>
              </a:rPr>
              <a:t>: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Hadron rates will be of the order of 50 kHz (not an issue)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kaon identification can be performed by HKS detectors and selection in coincidence time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(</a:t>
            </a:r>
            <a:r>
              <a:rPr lang="it-IT" sz="1400" b="1" dirty="0" err="1" smtClean="0">
                <a:latin typeface="Comic Sans MS"/>
                <a:cs typeface="Comic Sans MS"/>
              </a:rPr>
              <a:t>not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an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issue</a:t>
            </a:r>
            <a:r>
              <a:rPr lang="it-IT" sz="1400" b="1" dirty="0" smtClean="0">
                <a:latin typeface="Comic Sans MS"/>
                <a:cs typeface="Comic Sans MS"/>
              </a:rPr>
              <a:t>)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Signal calculations are performed by Millener-Motoba (reliable)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Rates of e' in HRS are based on calculation and previous experiments (reliable)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Rates of kaons in HKS are based on previous experiments and MonteCarlo simulations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(</a:t>
            </a:r>
            <a:r>
              <a:rPr lang="it-IT" sz="1400" b="1" dirty="0" err="1" smtClean="0">
                <a:latin typeface="Comic Sans MS"/>
                <a:cs typeface="Comic Sans MS"/>
              </a:rPr>
              <a:t>reliable</a:t>
            </a:r>
            <a:r>
              <a:rPr lang="it-IT" sz="1400" b="1" dirty="0" smtClean="0">
                <a:latin typeface="Comic Sans MS"/>
                <a:cs typeface="Comic Sans MS"/>
              </a:rPr>
              <a:t>)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● Radiative loss are not taken into accounts in the calculations, however it is a 10% effect</a:t>
            </a:r>
          </a:p>
          <a:p>
            <a:r>
              <a:rPr lang="it-IT" sz="1400" b="1" dirty="0" smtClean="0">
                <a:latin typeface="Comic Sans MS"/>
                <a:cs typeface="Comic Sans MS"/>
              </a:rPr>
              <a:t>and </a:t>
            </a:r>
            <a:r>
              <a:rPr lang="it-IT" sz="1400" b="1" dirty="0" err="1" smtClean="0">
                <a:latin typeface="Comic Sans MS"/>
                <a:cs typeface="Comic Sans MS"/>
              </a:rPr>
              <a:t>it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could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be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partially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recovered</a:t>
            </a:r>
            <a:r>
              <a:rPr lang="it-IT" sz="1400" b="1" dirty="0" smtClean="0">
                <a:latin typeface="Comic Sans MS"/>
                <a:cs typeface="Comic Sans MS"/>
              </a:rPr>
              <a:t> In the data </a:t>
            </a:r>
            <a:r>
              <a:rPr lang="it-IT" sz="1400" b="1" dirty="0" err="1" smtClean="0">
                <a:latin typeface="Comic Sans MS"/>
                <a:cs typeface="Comic Sans MS"/>
              </a:rPr>
              <a:t>analysis</a:t>
            </a:r>
            <a:endParaRPr lang="it-IT" sz="1400" b="1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5562600"/>
          </a:xfrm>
          <a:solidFill>
            <a:schemeClr val="bg1"/>
          </a:solidFill>
        </p:spPr>
        <p:txBody>
          <a:bodyPr/>
          <a:lstStyle/>
          <a:p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con 25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microA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e 100 mg/cm^2 si ha un fondo di 0.1 conteggi/ora/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che è confrontabile con il fondo del nostro C-12, ma i conteggi nei picchi vanno da 0.06 conteggi/ora a 0.21 conteggi l'ora, cioè da 15 a 50 volte inferiori al nostro C-12. Questo lo rende "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challenging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". Ad ogni modo con i nostri calcoli mostriamo che si osserva anche il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g.s.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con cinque settimane di fascio (il nostro C-12 ha preso dati dal 17 al 24 Aprile 2004, con il futuro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setup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sarebbe bastato un solo giorno di fascio).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In questi conti c'è una sovrastima di segnale perché non teniamo conto delle perdite radiative (che comunque almeno in parte possono essere recuperate), questo è il 10% di errore che dice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Nue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come detto al punto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), in realtà il fondo non è enorme, è il segnale che è piccolo.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 effetti il fondo viene dalle (moderatamente) alte rate di e', che tornano molto bene con conti e misure di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Bogdan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(se non sbaglio le abbiamo corrette di conseguenza, ma erano già molto simili). Almeno fino alla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shell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lo spettro è "semplice" e il fondo uniforme, quindi non esistono problemi di "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peak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searching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" o sottrazione del fondo.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 Per il segnale abbiamo usato i calcoli di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Millener-Motoba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nel calcolo delle rate di </a:t>
            </a:r>
            <a:r>
              <a:rPr lang="it-IT" sz="1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adroni</a:t>
            </a:r>
            <a:r>
              <a:rPr lang="it-IT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abbiamo usato le misure e le simulazioni di HKS, quindi lo spettro previsto è realistico, seppur ottenuto da 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calcoli analitici e non da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MonteCarlo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ross_section_vs_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785" r="24300"/>
          <a:stretch>
            <a:fillRect/>
          </a:stretch>
        </p:blipFill>
        <p:spPr bwMode="auto">
          <a:xfrm>
            <a:off x="190500" y="1676400"/>
            <a:ext cx="2770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529" t="39316" r="25565" b="46223"/>
          <a:stretch>
            <a:fillRect/>
          </a:stretch>
        </p:blipFill>
        <p:spPr bwMode="auto">
          <a:xfrm>
            <a:off x="0" y="5503863"/>
            <a:ext cx="32004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5562600" y="2362200"/>
            <a:ext cx="3581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EF849"/>
                </a:solidFill>
                <a:latin typeface="Comic Sans MS" charset="0"/>
              </a:rPr>
              <a:t>good energy resolution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4114800" y="152400"/>
            <a:ext cx="50292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2F2F2"/>
                </a:solidFill>
                <a:latin typeface="Comic Sans MS" charset="0"/>
              </a:rPr>
              <a:t>reasonable counting rates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5029200" y="777875"/>
            <a:ext cx="40386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forward angle</a:t>
            </a:r>
          </a:p>
        </p:txBody>
      </p:sp>
      <p:sp>
        <p:nvSpPr>
          <p:cNvPr id="498698" name="Text Box 10"/>
          <p:cNvSpPr txBox="1">
            <a:spLocks noChangeArrowheads="1"/>
          </p:cNvSpPr>
          <p:nvPr/>
        </p:nvSpPr>
        <p:spPr bwMode="auto">
          <a:xfrm>
            <a:off x="4800600" y="1600200"/>
            <a:ext cx="3276600" cy="523875"/>
          </a:xfrm>
          <a:prstGeom prst="rect">
            <a:avLst/>
          </a:prstGeom>
          <a:solidFill>
            <a:srgbClr val="FFC5FF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septum magnets</a:t>
            </a:r>
            <a:endParaRPr lang="en-US" sz="280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4724400" y="3048000"/>
            <a:ext cx="4343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   </a:t>
            </a:r>
            <a:r>
              <a:rPr lang="en-US" sz="2400">
                <a:solidFill>
                  <a:srgbClr val="FFFF00"/>
                </a:solidFill>
                <a:latin typeface="Comic Sans MS" charset="0"/>
              </a:rPr>
              <a:t>do not degrade HRS   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4038600" y="3733800"/>
            <a:ext cx="5105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minimize beam energy instability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4038600" y="4419600"/>
            <a:ext cx="51054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background free</a:t>
            </a:r>
            <a:r>
              <a:rPr lang="ja-JP" altLang="en-US" sz="2400">
                <a:solidFill>
                  <a:srgbClr val="FF0000"/>
                </a:solidFill>
                <a:latin typeface="Comic Sans MS" charset="0"/>
              </a:rPr>
              <a:t>”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spectrum</a:t>
            </a:r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4051300" y="51054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unambiguous K identification</a:t>
            </a:r>
          </a:p>
        </p:txBody>
      </p:sp>
      <p:sp>
        <p:nvSpPr>
          <p:cNvPr id="498704" name="Text Box 16"/>
          <p:cNvSpPr txBox="1">
            <a:spLocks noChangeArrowheads="1"/>
          </p:cNvSpPr>
          <p:nvPr/>
        </p:nvSpPr>
        <p:spPr bwMode="auto">
          <a:xfrm>
            <a:off x="4724400" y="6270625"/>
            <a:ext cx="3276600" cy="587375"/>
          </a:xfrm>
          <a:prstGeom prst="rect">
            <a:avLst/>
          </a:prstGeom>
          <a:solidFill>
            <a:srgbClr val="FFD7BE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B21D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RICH detector</a:t>
            </a:r>
            <a:endParaRPr lang="en-US" sz="2400">
              <a:latin typeface="Comic Sans MS" charset="0"/>
            </a:endParaRPr>
          </a:p>
        </p:txBody>
      </p:sp>
      <p:sp>
        <p:nvSpPr>
          <p:cNvPr id="27661" name="Text Box 20"/>
          <p:cNvSpPr txBox="1">
            <a:spLocks noChangeArrowheads="1"/>
          </p:cNvSpPr>
          <p:nvPr/>
        </p:nvSpPr>
        <p:spPr bwMode="auto">
          <a:xfrm>
            <a:off x="4038600" y="5715000"/>
            <a:ext cx="48006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High P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/high E</a:t>
            </a:r>
            <a:r>
              <a:rPr lang="en-US" sz="2400" baseline="-25000">
                <a:solidFill>
                  <a:srgbClr val="FF0000"/>
                </a:solidFill>
                <a:latin typeface="Comic Sans MS" charset="0"/>
              </a:rPr>
              <a:t>in</a:t>
            </a:r>
            <a:r>
              <a:rPr lang="en-US" sz="2400">
                <a:solidFill>
                  <a:srgbClr val="FF0000"/>
                </a:solidFill>
                <a:latin typeface="Comic Sans MS" charset="0"/>
              </a:rPr>
              <a:t> (Kaon survival)</a:t>
            </a:r>
          </a:p>
        </p:txBody>
      </p:sp>
      <p:pic>
        <p:nvPicPr>
          <p:cNvPr id="2766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8194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 Box 5"/>
          <p:cNvSpPr txBox="1">
            <a:spLocks noChangeArrowheads="1"/>
          </p:cNvSpPr>
          <p:nvPr/>
        </p:nvSpPr>
        <p:spPr bwMode="auto">
          <a:xfrm>
            <a:off x="2438400" y="1447800"/>
            <a:ext cx="22098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E</a:t>
            </a:r>
            <a:r>
              <a:rPr lang="en-US" sz="1200" baseline="-25000">
                <a:solidFill>
                  <a:srgbClr val="0000FF"/>
                </a:solidFill>
                <a:latin typeface="Comic Sans MS" charset="0"/>
              </a:rPr>
              <a:t>beam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/E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: 2.5 x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-5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2. </a:t>
            </a:r>
            <a:r>
              <a:rPr lang="en-US" sz="1200">
                <a:solidFill>
                  <a:srgbClr val="0000FF"/>
                </a:solidFill>
              </a:rPr>
              <a:t>D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P/P</a:t>
            </a:r>
            <a:r>
              <a:rPr lang="en-US" sz="1200">
                <a:solidFill>
                  <a:srgbClr val="FF0000"/>
                </a:solidFill>
                <a:latin typeface="Comic Sans MS" charset="0"/>
              </a:rPr>
              <a:t>     :  ~ </a:t>
            </a:r>
            <a:r>
              <a:rPr lang="en-US" sz="1200">
                <a:solidFill>
                  <a:srgbClr val="0000FF"/>
                </a:solidFill>
                <a:latin typeface="Comic Sans MS" charset="0"/>
              </a:rPr>
              <a:t>10</a:t>
            </a:r>
            <a:r>
              <a:rPr lang="en-US" sz="1200" baseline="30000">
                <a:solidFill>
                  <a:srgbClr val="0000FF"/>
                </a:solidFill>
                <a:latin typeface="Comic Sans MS" charset="0"/>
              </a:rPr>
              <a:t>-4</a:t>
            </a:r>
          </a:p>
          <a:p>
            <a:pPr algn="l">
              <a:spcBef>
                <a:spcPct val="50000"/>
              </a:spcBef>
              <a:buFont typeface="Times" charset="0"/>
              <a:buNone/>
            </a:pPr>
            <a:r>
              <a:rPr lang="en-US" sz="1200">
                <a:solidFill>
                  <a:srgbClr val="FF0000"/>
                </a:solidFill>
                <a:latin typeface="Comic Sans MS" charset="0"/>
              </a:rPr>
              <a:t>3. Straggling, energy loss…</a:t>
            </a:r>
          </a:p>
        </p:txBody>
      </p:sp>
      <p:sp>
        <p:nvSpPr>
          <p:cNvPr id="27664" name="Rectangle 9"/>
          <p:cNvSpPr>
            <a:spLocks noChangeArrowheads="1"/>
          </p:cNvSpPr>
          <p:nvPr/>
        </p:nvSpPr>
        <p:spPr bwMode="auto">
          <a:xfrm>
            <a:off x="2971800" y="2286000"/>
            <a:ext cx="1357313" cy="3698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omic Sans MS" charset="0"/>
                <a:cs typeface="Comic Sans MS" charset="0"/>
              </a:rPr>
              <a:t>~ 600 keV</a:t>
            </a:r>
            <a:endParaRPr lang="it-IT" sz="180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cxnSp>
        <p:nvCxnSpPr>
          <p:cNvPr id="27665" name="Connettore 2 21"/>
          <p:cNvCxnSpPr>
            <a:cxnSpLocks noChangeShapeType="1"/>
          </p:cNvCxnSpPr>
          <p:nvPr/>
        </p:nvCxnSpPr>
        <p:spPr bwMode="auto">
          <a:xfrm rot="10800000">
            <a:off x="8191500" y="18621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7666" name="Connettore 2 27"/>
          <p:cNvCxnSpPr>
            <a:cxnSpLocks noChangeShapeType="1"/>
          </p:cNvCxnSpPr>
          <p:nvPr/>
        </p:nvCxnSpPr>
        <p:spPr bwMode="auto">
          <a:xfrm rot="10800000">
            <a:off x="8153400" y="6472238"/>
            <a:ext cx="9525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Responses to </a:t>
            </a:r>
            <a:br>
              <a:rPr lang="en-US" altLang="ja-JP" dirty="0" smtClean="0"/>
            </a:br>
            <a:r>
              <a:rPr lang="en-US" altLang="ja-JP" dirty="0" smtClean="0"/>
              <a:t>Physics Technical Reviews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Drafted by </a:t>
            </a:r>
          </a:p>
          <a:p>
            <a:r>
              <a:rPr kumimoji="1" lang="en-US" altLang="ja-JP" dirty="0" smtClean="0"/>
              <a:t>Satoshi N Nakamura</a:t>
            </a:r>
          </a:p>
          <a:p>
            <a:r>
              <a:rPr lang="en-US" altLang="ja-JP" dirty="0" smtClean="0"/>
              <a:t>Tohoku Univ.</a:t>
            </a:r>
          </a:p>
          <a:p>
            <a:r>
              <a:rPr kumimoji="1" lang="en-US" altLang="ja-JP" dirty="0" smtClean="0"/>
              <a:t>11 June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53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38560" y="603884"/>
            <a:ext cx="763069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Comic Sans MS"/>
                <a:cs typeface="Comic Sans MS"/>
              </a:rPr>
              <a:t>C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2. Should be check the beam energy spread (5x10</a:t>
            </a:r>
            <a:r>
              <a:rPr kumimoji="1" lang="en-US" altLang="ja-JP" b="1" baseline="30000" dirty="0" smtClean="0">
                <a:latin typeface="Comic Sans MS"/>
                <a:cs typeface="Comic Sans MS"/>
              </a:rPr>
              <a:t>-5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) for 4.5 </a:t>
            </a:r>
            <a:r>
              <a:rPr kumimoji="1" lang="en-US" altLang="ja-JP" b="1" dirty="0" err="1" smtClean="0">
                <a:latin typeface="Comic Sans MS"/>
                <a:cs typeface="Comic Sans MS"/>
              </a:rPr>
              <a:t>GeV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 beam. </a:t>
            </a:r>
          </a:p>
          <a:p>
            <a:r>
              <a:rPr lang="en-US" altLang="ja-JP" b="1" dirty="0">
                <a:latin typeface="Comic Sans MS"/>
                <a:cs typeface="Comic Sans MS"/>
              </a:rPr>
              <a:t> </a:t>
            </a:r>
            <a:r>
              <a:rPr lang="en-US" altLang="ja-JP" b="1" dirty="0" smtClean="0">
                <a:latin typeface="Comic Sans MS"/>
                <a:cs typeface="Comic Sans MS"/>
              </a:rPr>
              <a:t>   </a:t>
            </a:r>
            <a:r>
              <a:rPr kumimoji="1" lang="en-US" altLang="ja-JP" b="1" dirty="0" smtClean="0">
                <a:latin typeface="Comic Sans MS"/>
                <a:cs typeface="Comic Sans MS"/>
              </a:rPr>
              <a:t>SLI should be brought back into service</a:t>
            </a:r>
          </a:p>
          <a:p>
            <a:endParaRPr lang="en-US" altLang="ja-JP" b="1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</a:t>
            </a:r>
            <a:r>
              <a:rPr lang="en-US" altLang="ja-JP" dirty="0">
                <a:latin typeface="Comic Sans MS"/>
                <a:cs typeface="Comic Sans MS"/>
              </a:rPr>
              <a:t>2. Check of available beam stability  and SLI re-installation will be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done in close contact with </a:t>
            </a:r>
            <a:r>
              <a:rPr lang="en-US" altLang="ja-JP" dirty="0" err="1">
                <a:latin typeface="Comic Sans MS"/>
                <a:cs typeface="Comic Sans MS"/>
              </a:rPr>
              <a:t>Acc</a:t>
            </a:r>
            <a:r>
              <a:rPr lang="en-US" altLang="ja-JP" dirty="0">
                <a:latin typeface="Comic Sans MS"/>
                <a:cs typeface="Comic Sans MS"/>
              </a:rPr>
              <a:t> group.  </a:t>
            </a:r>
            <a:r>
              <a:rPr lang="en-US" altLang="ja-JP" dirty="0">
                <a:solidFill>
                  <a:srgbClr val="FF0000"/>
                </a:solidFill>
                <a:latin typeface="Comic Sans MS"/>
                <a:cs typeface="Comic Sans MS"/>
              </a:rPr>
              <a:t>(Can we check stability before presentation?)</a:t>
            </a:r>
            <a:endParaRPr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5616" y="2348880"/>
            <a:ext cx="741682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C3. Heat problem about super-SC should be considered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A3</a:t>
            </a:r>
            <a:r>
              <a:rPr kumimoji="1" lang="en-US" altLang="ja-JP" dirty="0" smtClean="0">
                <a:latin typeface="Comic Sans MS"/>
                <a:cs typeface="Comic Sans MS"/>
              </a:rPr>
              <a:t>. Heat load on super-SC will be carefully estimated with experts.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But HAPPEX used 1g/cm2 target with 50uA and our hydrogen target is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0.283g/cm  with 100uA. </a:t>
            </a:r>
          </a:p>
          <a:p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Our luminosity is less than 60% of HAPPEX and should not be problem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Re-installation of </a:t>
            </a:r>
            <a:r>
              <a:rPr kumimoji="1" lang="en-US" altLang="ja-JP" dirty="0" smtClean="0">
                <a:latin typeface="Comic Sans MS"/>
                <a:cs typeface="Comic Sans MS"/>
              </a:rPr>
              <a:t>SLI will be discussed with Acc</a:t>
            </a:r>
            <a:r>
              <a:rPr lang="en-US" altLang="ja-JP" dirty="0" smtClean="0"/>
              <a:t>. Group.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4998" y="134144"/>
            <a:ext cx="62560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C4. Second (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unuse</a:t>
            </a:r>
            <a:r>
              <a:rPr lang="en-US" altLang="ja-JP" b="1" i="1" dirty="0" smtClean="0">
                <a:latin typeface="Comic Sans MS"/>
                <a:cs typeface="Comic Sans MS"/>
              </a:rPr>
              <a:t>) HRS location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A4</a:t>
            </a:r>
            <a:r>
              <a:rPr kumimoji="1" lang="en-US" altLang="ja-JP" dirty="0" smtClean="0">
                <a:latin typeface="Comic Sans MS"/>
                <a:cs typeface="Comic Sans MS"/>
              </a:rPr>
              <a:t>. Second HRS will be stayed at most forward position (HKS side).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3074" name="Picture 2" descr="C:\Users\calzone\Desktop\Proposal HKS-A\インポートされたコンポーネント\HALL_A\HALL_A-HRS-HKS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8564" t="18474" r="25570" b="11571"/>
          <a:stretch/>
        </p:blipFill>
        <p:spPr bwMode="auto">
          <a:xfrm>
            <a:off x="607122" y="3554067"/>
            <a:ext cx="3672408" cy="289926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lzone\Desktop\Proposal HKS-A\インポートされたコンポーネント\HALL_A\rotate-HRS1-HALL_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544" t="9571" r="25378" b="25441"/>
          <a:stretch/>
        </p:blipFill>
        <p:spPr bwMode="auto">
          <a:xfrm>
            <a:off x="4571999" y="3599545"/>
            <a:ext cx="4327093" cy="28083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30304" y="1196752"/>
            <a:ext cx="3375205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Original configuration conflict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between HRS and HES.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I 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prepared two drawings.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Are they realistic?  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We need designer’s opinion (Robin?).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412051" y="908720"/>
            <a:ext cx="3293091" cy="2402793"/>
            <a:chOff x="5014117" y="835262"/>
            <a:chExt cx="3788522" cy="2764283"/>
          </a:xfrm>
        </p:grpSpPr>
        <p:pic>
          <p:nvPicPr>
            <p:cNvPr id="1026" name="Picture 2" descr="C:\Users\calzone\Desktop\Proposal HKS-A\インポートされたコンポーネント\HALL_A\HALL_A-or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018" y="835262"/>
              <a:ext cx="3559621" cy="276428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円/楕円 3"/>
            <p:cNvSpPr/>
            <p:nvPr/>
          </p:nvSpPr>
          <p:spPr>
            <a:xfrm rot="18984805">
              <a:off x="5014117" y="2170024"/>
              <a:ext cx="2448272" cy="10081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311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67335" y="260647"/>
            <a:ext cx="749358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C5. 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Infrastracture</a:t>
            </a:r>
            <a:r>
              <a:rPr lang="en-US" altLang="ja-JP" b="1" i="1" dirty="0" smtClean="0">
                <a:latin typeface="Comic Sans MS"/>
                <a:cs typeface="Comic Sans MS"/>
              </a:rPr>
              <a:t> like power, cooling 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A5</a:t>
            </a:r>
            <a:r>
              <a:rPr kumimoji="1" lang="en-US" altLang="ja-JP" dirty="0" smtClean="0">
                <a:latin typeface="Comic Sans MS"/>
                <a:cs typeface="Comic Sans MS"/>
              </a:rPr>
              <a:t>. As PTAC comments, we should ask JLab to plan preparation of infrastructure.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They will be shared with other projects.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8030" y="1821091"/>
            <a:ext cx="7718792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C6. Commissioning time</a:t>
            </a:r>
            <a:endParaRPr lang="en-US" altLang="ja-JP" dirty="0" smtClean="0">
              <a:latin typeface="Comic Sans MS"/>
              <a:cs typeface="Comic Sans MS"/>
            </a:endParaRP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A6</a:t>
            </a:r>
            <a:r>
              <a:rPr kumimoji="1" lang="en-US" altLang="ja-JP" dirty="0" smtClean="0">
                <a:latin typeface="Comic Sans MS"/>
                <a:cs typeface="Comic Sans MS"/>
              </a:rPr>
              <a:t>. Though we have experienced the operation of HKS, HES and ENGE in Hall-C,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Combination with Septa are new. We need </a:t>
            </a:r>
            <a:r>
              <a:rPr kumimoji="1" lang="en-US" altLang="ja-JP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one month of commissioning </a:t>
            </a:r>
            <a:r>
              <a:rPr kumimoji="1" lang="en-US" altLang="ja-JP" dirty="0" smtClean="0">
                <a:latin typeface="Comic Sans MS"/>
                <a:cs typeface="Comic Sans MS"/>
              </a:rPr>
              <a:t>time</a:t>
            </a:r>
            <a:r>
              <a:rPr kumimoji="1" lang="en-US" altLang="ja-JP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for setup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of spectrometers in addition to physics and calibration </a:t>
            </a:r>
            <a:r>
              <a:rPr lang="en-US" altLang="ja-JP" dirty="0" err="1" smtClean="0">
                <a:latin typeface="Comic Sans MS"/>
                <a:cs typeface="Comic Sans MS"/>
              </a:rPr>
              <a:t>beamtime</a:t>
            </a:r>
            <a:r>
              <a:rPr lang="en-US" altLang="ja-JP" dirty="0" smtClean="0">
                <a:latin typeface="Comic Sans MS"/>
                <a:cs typeface="Comic Sans MS"/>
              </a:rPr>
              <a:t>.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The commissioning does not require high-quality or high-intensity beam.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83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74646" y="309540"/>
            <a:ext cx="8545758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C7. Energy loss and straggling for 100mg/cm</a:t>
            </a:r>
            <a:r>
              <a:rPr lang="en-US" altLang="ja-JP" b="1" i="1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b="1" i="1" dirty="0" smtClean="0">
                <a:latin typeface="Comic Sans MS"/>
                <a:cs typeface="Comic Sans MS"/>
              </a:rPr>
              <a:t> thick </a:t>
            </a:r>
            <a:r>
              <a:rPr lang="en-US" altLang="ja-JP" b="1" i="1" baseline="30000" dirty="0" smtClean="0">
                <a:latin typeface="Comic Sans MS"/>
                <a:cs typeface="Comic Sans MS"/>
              </a:rPr>
              <a:t>208</a:t>
            </a:r>
            <a:r>
              <a:rPr lang="en-US" altLang="ja-JP" b="1" i="1" dirty="0" smtClean="0">
                <a:latin typeface="Comic Sans MS"/>
                <a:cs typeface="Comic Sans MS"/>
              </a:rPr>
              <a:t>Pb and </a:t>
            </a:r>
            <a:r>
              <a:rPr lang="en-US" altLang="ja-JP" b="1" i="1" baseline="30000" dirty="0" smtClean="0">
                <a:latin typeface="Comic Sans MS"/>
                <a:cs typeface="Comic Sans MS"/>
              </a:rPr>
              <a:t>12</a:t>
            </a:r>
            <a:r>
              <a:rPr lang="en-US" altLang="ja-JP" b="1" i="1" dirty="0" smtClean="0">
                <a:latin typeface="Comic Sans MS"/>
                <a:cs typeface="Comic Sans MS"/>
              </a:rPr>
              <a:t>C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A7</a:t>
            </a:r>
            <a:r>
              <a:rPr kumimoji="1" lang="en-US" altLang="ja-JP" dirty="0" smtClean="0">
                <a:latin typeface="Comic Sans MS"/>
                <a:cs typeface="Comic Sans MS"/>
              </a:rPr>
              <a:t>.  From view point of energy deposit 1.6%X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thick of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208</a:t>
            </a:r>
            <a:r>
              <a:rPr kumimoji="1" lang="en-US" altLang="ja-JP" dirty="0" smtClean="0">
                <a:latin typeface="Comic Sans MS"/>
                <a:cs typeface="Comic Sans MS"/>
              </a:rPr>
              <a:t>Pb is much larger than 0.2%X</a:t>
            </a:r>
            <a:r>
              <a:rPr lang="en-US" altLang="ja-JP" baseline="-25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12</a:t>
            </a:r>
            <a:r>
              <a:rPr kumimoji="1" lang="en-US" altLang="ja-JP" dirty="0" smtClean="0">
                <a:latin typeface="Comic Sans MS"/>
                <a:cs typeface="Comic Sans MS"/>
              </a:rPr>
              <a:t>C.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52400" y="1437753"/>
            <a:ext cx="4366443" cy="3155038"/>
            <a:chOff x="755576" y="1772816"/>
            <a:chExt cx="4366443" cy="31550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772816"/>
              <a:ext cx="4366443" cy="315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4571999" y="2636912"/>
              <a:ext cx="550019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4727332" y="2023219"/>
            <a:ext cx="411184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GEANT simulation shows average energy loss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for 2.4 </a:t>
            </a:r>
            <a:r>
              <a:rPr lang="en-US" altLang="ja-JP" dirty="0" err="1" smtClean="0">
                <a:latin typeface="Comic Sans MS"/>
                <a:cs typeface="Comic Sans MS"/>
              </a:rPr>
              <a:t>GeV</a:t>
            </a:r>
            <a:r>
              <a:rPr lang="en-US" altLang="ja-JP" dirty="0" smtClean="0">
                <a:latin typeface="Comic Sans MS"/>
                <a:cs typeface="Comic Sans MS"/>
              </a:rPr>
              <a:t> electron is about 30MeV.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It is roughly consistent with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2.4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x</a:t>
            </a:r>
            <a:r>
              <a:rPr kumimoji="1" lang="en-US" altLang="ja-JP" dirty="0" smtClean="0">
                <a:latin typeface="Comic Sans MS"/>
                <a:cs typeface="Comic Sans MS"/>
              </a:rPr>
              <a:t> (1-exp(-0.016)).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But most probable energy loss is ~ 50 </a:t>
            </a:r>
            <a:r>
              <a:rPr lang="en-US" altLang="ja-JP" dirty="0" err="1" smtClean="0">
                <a:latin typeface="Comic Sans MS"/>
                <a:cs typeface="Comic Sans MS"/>
              </a:rPr>
              <a:t>keV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467544" y="4781671"/>
            <a:ext cx="82809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Radiation tail cannot be used in the high-precision spectroscopy and it should be treated as background in the missing mass spectrum or beam loss (about 10% of electrons).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The energy straggling effect for missing mass resolution was estimated with only sharp peak with small energy losses. This sharp peak width is governed by ionization .</a:t>
            </a:r>
          </a:p>
          <a:p>
            <a:r>
              <a:rPr lang="en-US" altLang="ja-JP" dirty="0" err="1" smtClean="0">
                <a:latin typeface="Comic Sans MS"/>
                <a:cs typeface="Comic Sans MS"/>
              </a:rPr>
              <a:t>dE</a:t>
            </a:r>
            <a:r>
              <a:rPr lang="en-US" altLang="ja-JP" dirty="0" smtClean="0">
                <a:latin typeface="Comic Sans MS"/>
                <a:cs typeface="Comic Sans MS"/>
              </a:rPr>
              <a:t>/dx (per unit g/cm</a:t>
            </a:r>
            <a:r>
              <a:rPr lang="en-US" altLang="ja-JP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dirty="0" smtClean="0">
                <a:latin typeface="Comic Sans MS"/>
                <a:cs typeface="Comic Sans MS"/>
              </a:rPr>
              <a:t>) is in </a:t>
            </a:r>
            <a:r>
              <a:rPr lang="en-US" altLang="ja-JP" dirty="0" err="1" smtClean="0">
                <a:latin typeface="Comic Sans MS"/>
                <a:cs typeface="Comic Sans MS"/>
              </a:rPr>
              <a:t>propotional</a:t>
            </a:r>
            <a:r>
              <a:rPr lang="en-US" altLang="ja-JP" dirty="0" smtClean="0">
                <a:latin typeface="Comic Sans MS"/>
                <a:cs typeface="Comic Sans MS"/>
              </a:rPr>
              <a:t> to Z/A while A/Z(Z+1) for X</a:t>
            </a:r>
            <a:r>
              <a:rPr lang="en-US" altLang="ja-JP" baseline="-25000" dirty="0" smtClean="0">
                <a:latin typeface="Comic Sans MS"/>
                <a:cs typeface="Comic Sans MS"/>
              </a:rPr>
              <a:t>0</a:t>
            </a:r>
            <a:r>
              <a:rPr lang="en-US" altLang="ja-JP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Z/A for </a:t>
            </a:r>
            <a:r>
              <a:rPr lang="en-US" altLang="ja-JP" baseline="30000" dirty="0" smtClean="0">
                <a:latin typeface="Comic Sans MS"/>
                <a:cs typeface="Comic Sans MS"/>
              </a:rPr>
              <a:t>208</a:t>
            </a:r>
            <a:r>
              <a:rPr lang="en-US" altLang="ja-JP" dirty="0" smtClean="0">
                <a:latin typeface="Comic Sans MS"/>
                <a:cs typeface="Comic Sans MS"/>
              </a:rPr>
              <a:t>Pb is only 0.395 while it for </a:t>
            </a:r>
            <a:r>
              <a:rPr lang="en-US" altLang="ja-JP" baseline="30000" dirty="0" smtClean="0">
                <a:latin typeface="Comic Sans MS"/>
                <a:cs typeface="Comic Sans MS"/>
              </a:rPr>
              <a:t>12</a:t>
            </a:r>
            <a:r>
              <a:rPr lang="en-US" altLang="ja-JP" dirty="0" smtClean="0">
                <a:latin typeface="Comic Sans MS"/>
                <a:cs typeface="Comic Sans MS"/>
              </a:rPr>
              <a:t>C is 0.5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38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36512" y="44624"/>
            <a:ext cx="91805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C8. Design of 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Pb</a:t>
            </a:r>
            <a:r>
              <a:rPr lang="en-US" altLang="ja-JP" b="1" i="1" dirty="0" smtClean="0">
                <a:latin typeface="Comic Sans MS"/>
                <a:cs typeface="Comic Sans MS"/>
              </a:rPr>
              <a:t> target is challenge.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54" y="457200"/>
            <a:ext cx="9126146" cy="2585323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ja-JP" b="1" dirty="0">
                <a:solidFill>
                  <a:srgbClr val="FF0000"/>
                </a:solidFill>
                <a:latin typeface="Comic Sans MS"/>
                <a:cs typeface="Comic Sans MS"/>
              </a:rPr>
              <a:t>A8</a:t>
            </a:r>
            <a:r>
              <a:rPr lang="en-US" altLang="ja-JP" b="1" dirty="0">
                <a:solidFill>
                  <a:srgbClr val="FF0000"/>
                </a:solidFill>
              </a:rPr>
              <a:t>.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en-US" altLang="ja-JP" b="1" dirty="0" err="1">
                <a:solidFill>
                  <a:schemeClr val="bg1"/>
                </a:solidFill>
                <a:latin typeface="Comic Sans MS"/>
                <a:cs typeface="Comic Sans MS"/>
              </a:rPr>
              <a:t>Nikhef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 target,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water-cooled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worked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successfully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with 100 mg/cm2  </a:t>
            </a:r>
            <a:r>
              <a:rPr lang="en-US" altLang="ja-JP" b="1" dirty="0" err="1">
                <a:solidFill>
                  <a:srgbClr val="FFFF00"/>
                </a:solidFill>
                <a:latin typeface="Comic Sans MS"/>
                <a:cs typeface="Comic Sans MS"/>
              </a:rPr>
              <a:t>Pb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 target and </a:t>
            </a:r>
            <a:r>
              <a:rPr lang="en-US" altLang="ja-JP" b="1" dirty="0">
                <a:solidFill>
                  <a:schemeClr val="bg1"/>
                </a:solidFill>
                <a:latin typeface="Comic Sans MS"/>
                <a:cs typeface="Comic Sans MS"/>
              </a:rPr>
              <a:t>10 </a:t>
            </a:r>
            <a:r>
              <a:rPr lang="en-US" altLang="ja-JP" b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.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We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used the same approximate formula they used at </a:t>
            </a:r>
            <a:r>
              <a:rPr lang="en-US" altLang="ja-JP" b="1" dirty="0" err="1">
                <a:solidFill>
                  <a:srgbClr val="FFFF00"/>
                </a:solidFill>
                <a:latin typeface="Comic Sans MS"/>
                <a:cs typeface="Comic Sans MS"/>
              </a:rPr>
              <a:t>Nikhef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They measured a maximum temperature of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~ </a:t>
            </a:r>
            <a:r>
              <a:rPr lang="en-US" altLang="ja-JP" b="1" dirty="0">
                <a:solidFill>
                  <a:schemeClr val="bg1"/>
                </a:solidFill>
                <a:latin typeface="Comic Sans MS"/>
                <a:cs typeface="Comic Sans MS"/>
              </a:rPr>
              <a:t>400 K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The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melting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temperature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is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601 </a:t>
            </a:r>
            <a:r>
              <a:rPr lang="en-US" altLang="ja-JP" b="1" dirty="0">
                <a:solidFill>
                  <a:schemeClr val="bg1"/>
                </a:solidFill>
                <a:latin typeface="Comic Sans MS"/>
                <a:cs typeface="Comic Sans MS"/>
              </a:rPr>
              <a:t>K.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So the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calculation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showed to be reliable. </a:t>
            </a:r>
            <a:r>
              <a:rPr lang="en-US" altLang="ja-JP" b="1" dirty="0">
                <a:solidFill>
                  <a:srgbClr val="CCFFCC"/>
                </a:solidFill>
                <a:latin typeface="Comic Sans MS"/>
                <a:cs typeface="Comic Sans MS"/>
              </a:rPr>
              <a:t>We plan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to use </a:t>
            </a:r>
            <a:r>
              <a:rPr lang="en-US" altLang="ja-JP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cryo</a:t>
            </a:r>
            <a:r>
              <a:rPr lang="en-US" altLang="ja-JP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-cooling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Using the same formula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brought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us to a maximum current of ~ 35 </a:t>
            </a:r>
            <a:r>
              <a:rPr lang="en-US" altLang="ja-JP" b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on 100 mg.cm2.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Conservatively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we planned to use </a:t>
            </a:r>
            <a:r>
              <a:rPr lang="en-US" altLang="ja-JP" b="1" dirty="0">
                <a:solidFill>
                  <a:srgbClr val="CCFFCC"/>
                </a:solidFill>
                <a:latin typeface="Comic Sans MS"/>
                <a:cs typeface="Comic Sans MS"/>
              </a:rPr>
              <a:t>25 </a:t>
            </a:r>
            <a:r>
              <a:rPr lang="en-US" altLang="ja-JP" b="1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A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In any case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tests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will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be performed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before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production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data taking to 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check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the limits. Moreover </a:t>
            </a:r>
            <a:r>
              <a:rPr lang="en-US" altLang="ja-JP" b="1" u="sng" dirty="0">
                <a:solidFill>
                  <a:srgbClr val="CCFFCC"/>
                </a:solidFill>
                <a:effectLst>
                  <a:outerShdw blurRad="50800" dist="38100" dir="32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we don’t depend on the 25 </a:t>
            </a:r>
            <a:r>
              <a:rPr lang="en-US" altLang="ja-JP" b="1" u="sng" dirty="0" err="1" smtClean="0">
                <a:solidFill>
                  <a:srgbClr val="CCFFCC"/>
                </a:solidFill>
                <a:effectLst>
                  <a:outerShdw blurRad="50800" dist="38100" dir="324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altLang="ja-JP" b="1" u="sng" dirty="0" err="1" smtClean="0">
                <a:solidFill>
                  <a:srgbClr val="CCFFCC"/>
                </a:solidFill>
                <a:effectLst>
                  <a:outerShdw blurRad="50800" dist="38100" dir="324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. The table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shows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what</a:t>
            </a:r>
            <a:r>
              <a:rPr lang="en-US" altLang="ja-JP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we </a:t>
            </a:r>
            <a:r>
              <a:rPr lang="en-US" altLang="ja-JP" b="1" dirty="0">
                <a:solidFill>
                  <a:srgbClr val="FFFF00"/>
                </a:solidFill>
                <a:latin typeface="Comic Sans MS"/>
                <a:cs typeface="Comic Sans MS"/>
              </a:rPr>
              <a:t>can get with decreasing beam current with a 100 mg/cm2 target</a:t>
            </a:r>
            <a:endParaRPr lang="ja-JP" altLang="en-US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3733800"/>
            <a:ext cx="9144000" cy="2031325"/>
          </a:xfrm>
          <a:prstGeom prst="rect">
            <a:avLst/>
          </a:prstGeom>
          <a:solidFill>
            <a:srgbClr val="B4F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The formula</a:t>
            </a:r>
          </a:p>
          <a:p>
            <a:pPr algn="ctr"/>
            <a:endParaRPr lang="it-IT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endParaRPr lang="it-IT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endParaRPr lang="it-IT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Where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&lt;i&gt;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beam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current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K~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35.3W.K</a:t>
            </a:r>
            <a:r>
              <a:rPr lang="it-IT" b="1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</a:t>
            </a:r>
            <a:r>
              <a:rPr lang="it-IT" b="1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-1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it-IT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~ 11.235 g.cm-3.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T-meltin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601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for</a:t>
            </a:r>
            <a:r>
              <a:rPr lang="it-IT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Pb</a:t>
            </a:r>
            <a:endParaRPr lang="it-IT" b="1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4191000"/>
            <a:ext cx="6769100" cy="660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5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524000" y="0"/>
          <a:ext cx="6096000" cy="647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      &lt;I&gt; (</a:t>
                      </a:r>
                      <a:r>
                        <a:rPr lang="it-IT" dirty="0" err="1" smtClean="0"/>
                        <a:t>mA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 </a:t>
                      </a:r>
                      <a:r>
                        <a:rPr lang="it-IT" dirty="0" err="1" smtClean="0"/>
                        <a:t>thickness</a:t>
                      </a:r>
                      <a:r>
                        <a:rPr lang="it-IT" baseline="0" dirty="0" smtClean="0"/>
                        <a:t> (mg/cm2)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significance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11.52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4.63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14.0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 bwMode="auto">
          <a:xfrm>
            <a:off x="2133600" y="990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3581400" y="9144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5105400" y="9906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133600" y="32004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3581400" y="31242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5105400" y="32004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2133600" y="43434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3581400" y="42672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5105400" y="4343400"/>
            <a:ext cx="533400" cy="304800"/>
          </a:xfrm>
          <a:prstGeom prst="ellipse">
            <a:avLst/>
          </a:prstGeom>
          <a:solidFill>
            <a:srgbClr val="FF0000">
              <a:alpha val="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43019" y="1556792"/>
            <a:ext cx="735974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C9. Switching of </a:t>
            </a:r>
            <a:r>
              <a:rPr lang="en-US" altLang="ja-JP" b="1" i="1" dirty="0" err="1" smtClean="0">
                <a:latin typeface="Comic Sans MS"/>
                <a:cs typeface="Comic Sans MS"/>
              </a:rPr>
              <a:t>cryo</a:t>
            </a:r>
            <a:r>
              <a:rPr lang="en-US" altLang="ja-JP" b="1" i="1" dirty="0" smtClean="0">
                <a:latin typeface="Comic Sans MS"/>
                <a:cs typeface="Comic Sans MS"/>
              </a:rPr>
              <a:t>-targets should be done in coordination with the target Gr.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A9</a:t>
            </a:r>
            <a:r>
              <a:rPr kumimoji="1" lang="en-US" altLang="ja-JP" dirty="0" smtClean="0">
                <a:latin typeface="Comic Sans MS"/>
                <a:cs typeface="Comic Sans MS"/>
              </a:rPr>
              <a:t>. We will do so.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8191" y="2492896"/>
            <a:ext cx="50618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C10. Yield estimation for decay pion from MAMI data.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A10</a:t>
            </a:r>
            <a:r>
              <a:rPr kumimoji="1" lang="en-US" altLang="ja-JP" dirty="0" smtClean="0">
                <a:latin typeface="Comic Sans MS"/>
                <a:cs typeface="Comic Sans MS"/>
              </a:rPr>
              <a:t>.  MAMI’s results are still very preliminary.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01576"/>
            <a:ext cx="3168352" cy="209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75634" y="5877272"/>
            <a:ext cx="22327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Nagao’s estimation</a:t>
            </a:r>
          </a:p>
          <a:p>
            <a:r>
              <a:rPr lang="en-US" altLang="ja-JP" baseline="30000" dirty="0" smtClean="0">
                <a:latin typeface="Comic Sans MS"/>
                <a:cs typeface="Comic Sans MS"/>
              </a:rPr>
              <a:t>9</a:t>
            </a:r>
            <a:r>
              <a:rPr lang="en-US" altLang="ja-JP" dirty="0" smtClean="0">
                <a:latin typeface="Comic Sans MS"/>
                <a:cs typeface="Comic Sans MS"/>
              </a:rPr>
              <a:t>Be  28mg/cm</a:t>
            </a:r>
            <a:r>
              <a:rPr lang="en-US" altLang="ja-JP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dirty="0" smtClean="0">
                <a:latin typeface="Comic Sans MS"/>
                <a:cs typeface="Comic Sans MS"/>
              </a:rPr>
              <a:t>, 100mA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2" name="グループ化 8"/>
          <p:cNvGrpSpPr/>
          <p:nvPr/>
        </p:nvGrpSpPr>
        <p:grpSpPr>
          <a:xfrm>
            <a:off x="4108071" y="4975077"/>
            <a:ext cx="2555776" cy="1804389"/>
            <a:chOff x="4108071" y="4975077"/>
            <a:chExt cx="2555776" cy="180438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071" y="4975077"/>
              <a:ext cx="2555776" cy="1804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891" y="5159767"/>
              <a:ext cx="1428645" cy="23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4666264" y="5391690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80 days</a:t>
              </a:r>
              <a:endParaRPr kumimoji="1" lang="ja-JP" altLang="en-US" dirty="0"/>
            </a:p>
          </p:txBody>
        </p:sp>
      </p:grpSp>
      <p:grpSp>
        <p:nvGrpSpPr>
          <p:cNvPr id="6" name="グループ化 9"/>
          <p:cNvGrpSpPr/>
          <p:nvPr/>
        </p:nvGrpSpPr>
        <p:grpSpPr>
          <a:xfrm>
            <a:off x="6790233" y="5038326"/>
            <a:ext cx="2318271" cy="1677892"/>
            <a:chOff x="6790233" y="5038326"/>
            <a:chExt cx="2318271" cy="1677892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233" y="5038326"/>
              <a:ext cx="2318271" cy="167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7308304" y="541018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80 days</a:t>
              </a:r>
              <a:endParaRPr kumimoji="1" lang="ja-JP" altLang="en-US" dirty="0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8762" y="5157192"/>
              <a:ext cx="1409662" cy="202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グループ化 12"/>
          <p:cNvGrpSpPr/>
          <p:nvPr/>
        </p:nvGrpSpPr>
        <p:grpSpPr>
          <a:xfrm>
            <a:off x="4219586" y="3274854"/>
            <a:ext cx="2332743" cy="1690100"/>
            <a:chOff x="4219586" y="3274854"/>
            <a:chExt cx="2332743" cy="16901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586" y="3274854"/>
              <a:ext cx="2332743" cy="169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417" y="3306413"/>
              <a:ext cx="1470429" cy="22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4691417" y="352881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 days</a:t>
              </a:r>
              <a:endParaRPr kumimoji="1" lang="ja-JP" altLang="en-US" dirty="0"/>
            </a:p>
          </p:txBody>
        </p:sp>
      </p:grpSp>
      <p:grpSp>
        <p:nvGrpSpPr>
          <p:cNvPr id="8" name="グループ化 11"/>
          <p:cNvGrpSpPr/>
          <p:nvPr/>
        </p:nvGrpSpPr>
        <p:grpSpPr>
          <a:xfrm>
            <a:off x="6623720" y="3300992"/>
            <a:ext cx="2520280" cy="1858775"/>
            <a:chOff x="6623720" y="3300992"/>
            <a:chExt cx="2520280" cy="1858775"/>
          </a:xfrm>
        </p:grpSpPr>
        <p:grpSp>
          <p:nvGrpSpPr>
            <p:cNvPr id="9" name="グループ化 7"/>
            <p:cNvGrpSpPr/>
            <p:nvPr/>
          </p:nvGrpSpPr>
          <p:grpSpPr>
            <a:xfrm>
              <a:off x="6623720" y="3300992"/>
              <a:ext cx="2520280" cy="1858775"/>
              <a:chOff x="6623720" y="3300992"/>
              <a:chExt cx="2520280" cy="1858775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720" y="3300992"/>
                <a:ext cx="2520280" cy="18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7468106" y="3520123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80 days</a:t>
                </a:r>
                <a:endParaRPr kumimoji="1" lang="ja-JP" altLang="en-US" dirty="0"/>
              </a:p>
            </p:txBody>
          </p:sp>
        </p:grpSp>
        <p:pic>
          <p:nvPicPr>
            <p:cNvPr id="2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105" y="3374010"/>
              <a:ext cx="1470429" cy="227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95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1567" y="228600"/>
            <a:ext cx="8566651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C11. Trigger rate.</a:t>
            </a:r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A11</a:t>
            </a:r>
            <a:r>
              <a:rPr kumimoji="1" lang="en-US" altLang="ja-JP" dirty="0" smtClean="0">
                <a:latin typeface="Comic Sans MS"/>
                <a:cs typeface="Comic Sans MS"/>
              </a:rPr>
              <a:t>. Trigger rate for E05-115 (heaviest target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52</a:t>
            </a:r>
            <a:r>
              <a:rPr kumimoji="1" lang="en-US" altLang="ja-JP" dirty="0" smtClean="0">
                <a:latin typeface="Comic Sans MS"/>
                <a:cs typeface="Comic Sans MS"/>
              </a:rPr>
              <a:t>Cr 100mg/cm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2</a:t>
            </a:r>
            <a:r>
              <a:rPr kumimoji="1" lang="en-US" altLang="ja-JP" dirty="0" smtClean="0">
                <a:latin typeface="Comic Sans MS"/>
                <a:cs typeface="Comic Sans MS"/>
              </a:rPr>
              <a:t>) was controlled to be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less than 2kHz to have reasonable computer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livetime</a:t>
            </a:r>
            <a:r>
              <a:rPr kumimoji="1" lang="en-US" altLang="ja-JP" dirty="0" smtClean="0">
                <a:latin typeface="Comic Sans MS"/>
                <a:cs typeface="Comic Sans MS"/>
              </a:rPr>
              <a:t>.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lang="en-US" altLang="ja-JP" dirty="0" err="1" smtClean="0">
                <a:latin typeface="Comic Sans MS"/>
                <a:cs typeface="Comic Sans MS"/>
              </a:rPr>
              <a:t>Kaon</a:t>
            </a:r>
            <a:r>
              <a:rPr lang="en-US" altLang="ja-JP" dirty="0" smtClean="0">
                <a:latin typeface="Comic Sans MS"/>
                <a:cs typeface="Comic Sans MS"/>
              </a:rPr>
              <a:t> PID system of HKS has 6.5 x 10</a:t>
            </a:r>
            <a:r>
              <a:rPr lang="en-US" altLang="ja-JP" baseline="30000" dirty="0" smtClean="0">
                <a:latin typeface="Comic Sans MS"/>
                <a:cs typeface="Comic Sans MS"/>
              </a:rPr>
              <a:t>-4</a:t>
            </a:r>
            <a:r>
              <a:rPr lang="en-US" altLang="ja-JP" dirty="0" smtClean="0">
                <a:latin typeface="Comic Sans MS"/>
                <a:cs typeface="Comic Sans MS"/>
              </a:rPr>
              <a:t> and 6.1 x 10</a:t>
            </a:r>
            <a:r>
              <a:rPr lang="en-US" altLang="ja-JP" baseline="30000" dirty="0" smtClean="0">
                <a:latin typeface="Comic Sans MS"/>
                <a:cs typeface="Comic Sans MS"/>
              </a:rPr>
              <a:t>-5</a:t>
            </a:r>
            <a:r>
              <a:rPr lang="en-US" altLang="ja-JP" dirty="0" smtClean="0">
                <a:latin typeface="Comic Sans MS"/>
                <a:cs typeface="Comic Sans MS"/>
              </a:rPr>
              <a:t> rejection powers for p</a:t>
            </a:r>
            <a:r>
              <a:rPr lang="en-US" altLang="ja-JP" baseline="30000" dirty="0" smtClean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 and p.</a:t>
            </a:r>
          </a:p>
          <a:p>
            <a:r>
              <a:rPr kumimoji="1" lang="en-US" altLang="ja-JP" dirty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        In the trigger level, modest rejection thresholds for Cherenkov counters were set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to minimize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kaon</a:t>
            </a:r>
            <a:r>
              <a:rPr kumimoji="1" lang="en-US" altLang="ja-JP" dirty="0" smtClean="0">
                <a:latin typeface="Comic Sans MS"/>
                <a:cs typeface="Comic Sans MS"/>
              </a:rPr>
              <a:t> loss in trigger level .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Trigger rate can be adjusted by this threshold level.  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          With smaller solid angle of HRS than HES, trigger rates are expected to be smaller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than it except for 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208</a:t>
            </a:r>
            <a:r>
              <a:rPr kumimoji="1" lang="en-US" altLang="ja-JP" dirty="0" smtClean="0">
                <a:latin typeface="Comic Sans MS"/>
                <a:cs typeface="Comic Sans MS"/>
              </a:rPr>
              <a:t>Pb.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</a:t>
            </a:r>
            <a:r>
              <a:rPr lang="en-US" altLang="ja-JP" b="1" dirty="0" smtClean="0">
                <a:latin typeface="Comic Sans MS"/>
                <a:cs typeface="Comic Sans MS"/>
              </a:rPr>
              <a:t>RICH will not be a part of trigger system </a:t>
            </a:r>
            <a:r>
              <a:rPr lang="en-US" altLang="ja-JP" dirty="0" smtClean="0">
                <a:latin typeface="Comic Sans MS"/>
                <a:cs typeface="Comic Sans MS"/>
              </a:rPr>
              <a:t>and will be used to have ultra clean </a:t>
            </a:r>
            <a:r>
              <a:rPr lang="en-US" altLang="ja-JP" dirty="0" err="1" smtClean="0">
                <a:latin typeface="Comic Sans MS"/>
                <a:cs typeface="Comic Sans MS"/>
              </a:rPr>
              <a:t>kaon</a:t>
            </a:r>
            <a:r>
              <a:rPr lang="en-US" altLang="ja-JP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         only in off-line analysis.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         Therefore dead time of RICH will not affect the total trigger rate.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45250" y="3505200"/>
            <a:ext cx="574135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C13. Design of Calcium target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A13</a:t>
            </a:r>
            <a:r>
              <a:rPr kumimoji="1" lang="en-US" altLang="ja-JP" dirty="0" smtClean="0">
                <a:latin typeface="Comic Sans MS"/>
                <a:cs typeface="Comic Sans MS"/>
              </a:rPr>
              <a:t>. Target window should be avoided to have clean spectrum. 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</a:t>
            </a:r>
            <a:r>
              <a:rPr kumimoji="1" lang="en-US" altLang="ja-JP" dirty="0" smtClean="0">
                <a:latin typeface="Comic Sans MS"/>
                <a:cs typeface="Comic Sans MS"/>
              </a:rPr>
              <a:t>We will consider optimized target design.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  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8246" y="5257800"/>
            <a:ext cx="858114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C14. instability of 100</a:t>
            </a:r>
            <a:r>
              <a:rPr lang="en-US" altLang="ja-JP" b="1" i="1" dirty="0" smtClean="0">
                <a:latin typeface="Symbol" charset="2"/>
                <a:cs typeface="Symbol" charset="2"/>
              </a:rPr>
              <a:t>m</a:t>
            </a:r>
            <a:r>
              <a:rPr lang="en-US" altLang="ja-JP" b="1" i="1" dirty="0" smtClean="0">
                <a:latin typeface="Comic Sans MS"/>
                <a:cs typeface="Comic Sans MS"/>
              </a:rPr>
              <a:t>A beam 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A14</a:t>
            </a:r>
            <a:r>
              <a:rPr kumimoji="1" lang="en-US" altLang="ja-JP" dirty="0" smtClean="0">
                <a:latin typeface="Comic Sans MS"/>
                <a:cs typeface="Comic Sans MS"/>
              </a:rPr>
              <a:t>. Lower beam intensity with longer beam time is actually preferable </a:t>
            </a:r>
            <a:r>
              <a:rPr lang="en-US" altLang="ja-JP" dirty="0" smtClean="0">
                <a:latin typeface="Comic Sans MS"/>
                <a:cs typeface="Comic Sans MS"/>
              </a:rPr>
              <a:t>in terms of S/N ratio.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We will design the system to handle 100mA beam at maximum, but 100 mA is not </a:t>
            </a:r>
          </a:p>
          <a:p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        essential as far as total yields of </a:t>
            </a:r>
            <a:r>
              <a:rPr lang="en-US" altLang="ja-JP" dirty="0" err="1" smtClean="0">
                <a:latin typeface="Comic Sans MS"/>
                <a:cs typeface="Comic Sans MS"/>
              </a:rPr>
              <a:t>hypernuclei</a:t>
            </a:r>
            <a:r>
              <a:rPr lang="en-US" altLang="ja-JP" dirty="0" smtClean="0">
                <a:latin typeface="Comic Sans MS"/>
                <a:cs typeface="Comic Sans MS"/>
              </a:rPr>
              <a:t> are kept.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      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9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/>
          <p:cNvSpPr txBox="1"/>
          <p:nvPr/>
        </p:nvSpPr>
        <p:spPr>
          <a:xfrm>
            <a:off x="0" y="304800"/>
            <a:ext cx="8806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atin typeface="Comic Sans MS"/>
                <a:cs typeface="Comic Sans MS"/>
              </a:rPr>
              <a:t>C12. Freon gas in RICH</a:t>
            </a:r>
            <a:endParaRPr lang="en-US" altLang="ja-JP" dirty="0" smtClean="0"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219200"/>
            <a:ext cx="9144000" cy="34163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A12</a:t>
            </a:r>
            <a:r>
              <a:rPr lang="en-US" altLang="ja-JP" dirty="0" smtClean="0"/>
              <a:t>. </a:t>
            </a:r>
            <a:r>
              <a:rPr lang="en-US" altLang="ja-JP" dirty="0" smtClean="0">
                <a:solidFill>
                  <a:srgbClr val="FFFF00"/>
                </a:solidFill>
                <a:latin typeface="Comic Sans MS"/>
                <a:cs typeface="Comic Sans MS"/>
              </a:rPr>
              <a:t>The answer of Brian </a:t>
            </a:r>
            <a:r>
              <a:rPr lang="en-US" altLang="ja-JP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Kross</a:t>
            </a:r>
            <a:r>
              <a:rPr lang="en-US" altLang="ja-JP" dirty="0" smtClean="0">
                <a:solidFill>
                  <a:srgbClr val="FFFF00"/>
                </a:solidFill>
                <a:latin typeface="Comic Sans MS"/>
                <a:cs typeface="Comic Sans MS"/>
              </a:rPr>
              <a:t> (who built the Freon System and handled it with Jack Segal):</a:t>
            </a:r>
          </a:p>
          <a:p>
            <a:pPr algn="just"/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The Freon (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actually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C6F14)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filtered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degassed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, and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recirculated.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On start-up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losses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can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high on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order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one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liter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/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day.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Once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Oxygen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level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low, the flow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Nitrogen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that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scavenges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Oxygen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can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reduced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which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reduces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Freon loss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about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one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liter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/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week.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takes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about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two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weeks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get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stabilized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so assume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that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you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will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sacrifice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around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10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liters.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did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see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rings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within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few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hours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beginning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filtering.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best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have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estimate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length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run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and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fill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sump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with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enough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Freon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last the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entire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run. 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Adding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more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introduces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new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Oxygen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which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has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be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filtered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out and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creates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blip</a:t>
            </a:r>
            <a:r>
              <a:rPr lang="it-IT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in detector performance.Brian</a:t>
            </a:r>
            <a:endParaRPr lang="en-US" altLang="ja-JP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just"/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-1363" y="460438"/>
            <a:ext cx="9145363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FF"/>
                </a:solidFill>
              </a:rPr>
              <a:t> 1. 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Elementary 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Symbol" pitchFamily="18" charset="2"/>
              </a:rPr>
              <a:t>L, S</a:t>
            </a:r>
            <a:r>
              <a:rPr kumimoji="1" lang="en-US" altLang="ja-JP" sz="3200" b="1" baseline="30000" dirty="0" smtClean="0">
                <a:solidFill>
                  <a:srgbClr val="0000FF"/>
                </a:solidFill>
                <a:latin typeface="Symbol" pitchFamily="18" charset="2"/>
              </a:rPr>
              <a:t>0</a:t>
            </a:r>
            <a:r>
              <a:rPr kumimoji="1" lang="en-US" altLang="ja-JP" sz="3200" b="1" dirty="0" smtClean="0">
                <a:solidFill>
                  <a:srgbClr val="0000FF"/>
                </a:solidFill>
              </a:rPr>
              <a:t> </a:t>
            </a:r>
          </a:p>
          <a:p>
            <a:pPr lvl="8" algn="just"/>
            <a:r>
              <a:rPr lang="en-US" altLang="ja-JP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   Reliable data </a:t>
            </a:r>
            <a:r>
              <a:rPr lang="en-US" altLang="ja-JP" sz="1800" b="1" baseline="30000" dirty="0" smtClean="0">
                <a:solidFill>
                  <a:srgbClr val="FF0000"/>
                </a:solidFill>
              </a:rPr>
              <a:t>1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H(</a:t>
            </a:r>
            <a:r>
              <a:rPr lang="en-US" altLang="ja-JP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1800" b="1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r>
              <a:rPr lang="en-US" altLang="ja-JP" sz="1800" b="1" dirty="0" smtClean="0">
                <a:solidFill>
                  <a:srgbClr val="FF0000"/>
                </a:solidFill>
                <a:latin typeface="Symbol" pitchFamily="18" charset="2"/>
              </a:rPr>
              <a:t>L,</a:t>
            </a:r>
            <a:r>
              <a:rPr lang="en-US" altLang="ja-JP" sz="1800" b="1" dirty="0">
                <a:solidFill>
                  <a:srgbClr val="FF0000"/>
                </a:solidFill>
                <a:latin typeface="Symbol" pitchFamily="18" charset="2"/>
              </a:rPr>
              <a:t> S</a:t>
            </a:r>
            <a:r>
              <a:rPr lang="en-US" altLang="ja-JP" sz="1800" b="1" baseline="30000" dirty="0">
                <a:solidFill>
                  <a:srgbClr val="FF0000"/>
                </a:solidFill>
                <a:latin typeface="Symbol" pitchFamily="18" charset="2"/>
              </a:rPr>
              <a:t>0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at  low Q</a:t>
            </a:r>
            <a:r>
              <a:rPr lang="en-US" altLang="ja-JP" sz="18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</a:p>
          <a:p>
            <a:pPr algn="just"/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				    Dynamics, </a:t>
            </a:r>
            <a:r>
              <a:rPr lang="en-US" altLang="ja-JP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f.f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, …</a:t>
            </a:r>
            <a:endParaRPr lang="en-US" altLang="ja-JP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 typeface="Symbol" pitchFamily="-65" charset="2"/>
              <a:buChar char=" "/>
            </a:pPr>
            <a:endParaRPr kumimoji="1" lang="ja-JP" altLang="en-US" sz="18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752600"/>
            <a:ext cx="91346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FF"/>
                </a:solidFill>
              </a:rPr>
              <a:t>2. </a:t>
            </a:r>
            <a:r>
              <a:rPr kumimoji="1" lang="en-US" altLang="ja-JP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Few-body </a:t>
            </a:r>
          </a:p>
          <a:p>
            <a:pPr algn="just"/>
            <a:r>
              <a:rPr lang="en-US" altLang="ja-JP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D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000" b="1" dirty="0" smtClean="0">
                <a:solidFill>
                  <a:srgbClr val="0000FF"/>
                </a:solidFill>
                <a:latin typeface="+mn-lt"/>
              </a:rPr>
              <a:t>e,e’K</a:t>
            </a:r>
            <a:r>
              <a:rPr lang="en-US" altLang="ja-JP" sz="2000" b="1" baseline="30000" dirty="0" smtClean="0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)</a:t>
            </a:r>
            <a:r>
              <a:rPr lang="en-US" altLang="ja-JP" sz="2000" b="1" baseline="30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[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N]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itchFamily="18" charset="2"/>
              </a:rPr>
              <a:t>  	                       </a:t>
            </a:r>
            <a:r>
              <a:rPr lang="en-US" altLang="ja-JP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Exotic bound state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, </a:t>
            </a:r>
            <a:r>
              <a:rPr lang="en-US" altLang="ja-JP" sz="18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ja-JP" sz="18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 </a:t>
            </a:r>
            <a:r>
              <a:rPr lang="en-US" altLang="ja-JP" sz="18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int</a:t>
            </a:r>
            <a:r>
              <a:rPr lang="en-US" altLang="ja-JP" sz="18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eraction</a:t>
            </a:r>
            <a:r>
              <a:rPr lang="en-US" altLang="ja-JP" sz="18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 </a:t>
            </a:r>
          </a:p>
          <a:p>
            <a:pPr algn="just"/>
            <a:r>
              <a:rPr lang="en-US" altLang="ja-JP" sz="2000" b="1" baseline="30000" dirty="0" smtClean="0">
                <a:solidFill>
                  <a:srgbClr val="0000FF"/>
                </a:solidFill>
              </a:rPr>
              <a:t>4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H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(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000" b="1" baseline="30000" dirty="0" smtClean="0">
                <a:solidFill>
                  <a:srgbClr val="0000FF"/>
                </a:solidFill>
              </a:rPr>
              <a:t>+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)</a:t>
            </a:r>
            <a:r>
              <a:rPr lang="en-US" altLang="ja-JP" sz="2000" b="1" baseline="30000" dirty="0" smtClean="0">
                <a:solidFill>
                  <a:srgbClr val="0000FF"/>
                </a:solidFill>
              </a:rPr>
              <a:t>4</a:t>
            </a:r>
            <a:r>
              <a:rPr lang="en-US" altLang="ja-JP" sz="20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itchFamily="18" charset="2"/>
              </a:rPr>
              <a:t>H  	                                     </a:t>
            </a:r>
            <a:r>
              <a:rPr lang="en-US" altLang="ja-JP" sz="18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altLang="ja-JP" sz="1600" b="1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N,  CSB </a:t>
            </a:r>
            <a:endParaRPr kumimoji="1" lang="ja-JP" altLang="en-US" sz="1600" b="1" baseline="30000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971800"/>
            <a:ext cx="9121844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</a:rPr>
              <a:t>3.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Comic Sans MS"/>
                <a:cs typeface="Comic Sans MS"/>
              </a:rPr>
              <a:t>Medium-heavy</a:t>
            </a:r>
          </a:p>
          <a:p>
            <a:pPr algn="just"/>
            <a:r>
              <a:rPr lang="en-US" altLang="ja-JP" sz="2000" baseline="30000" dirty="0" smtClean="0">
                <a:solidFill>
                  <a:srgbClr val="0000FF"/>
                </a:solidFill>
              </a:rPr>
              <a:t>40,44,48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Ca</a:t>
            </a:r>
            <a:r>
              <a:rPr lang="en-US" altLang="ja-JP" sz="2000" dirty="0" smtClean="0">
                <a:solidFill>
                  <a:srgbClr val="0000FF"/>
                </a:solidFill>
              </a:rPr>
              <a:t>(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2000" dirty="0" smtClean="0">
                <a:solidFill>
                  <a:srgbClr val="0000FF"/>
                </a:solidFill>
              </a:rPr>
              <a:t>)</a:t>
            </a:r>
            <a:r>
              <a:rPr lang="en-US" altLang="ja-JP" sz="2000" baseline="30000" dirty="0">
                <a:solidFill>
                  <a:srgbClr val="0000FF"/>
                </a:solidFill>
              </a:rPr>
              <a:t> </a:t>
            </a:r>
            <a:r>
              <a:rPr lang="en-US" altLang="ja-JP" sz="2000" baseline="30000" dirty="0" smtClean="0">
                <a:solidFill>
                  <a:srgbClr val="0000FF"/>
                </a:solidFill>
              </a:rPr>
              <a:t>40,44,48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dirty="0" smtClean="0">
                <a:solidFill>
                  <a:srgbClr val="0000FF"/>
                </a:solidFill>
              </a:rPr>
              <a:t>K           </a:t>
            </a:r>
            <a:r>
              <a:rPr lang="en-US" altLang="ja-JP" sz="1800" dirty="0" smtClean="0">
                <a:solidFill>
                  <a:srgbClr val="000090"/>
                </a:solidFill>
                <a:effectLst>
                  <a:innerShdw blurRad="63500" dist="50800" dir="7800000">
                    <a:srgbClr val="000000">
                      <a:alpha val="50000"/>
                    </a:srgbClr>
                  </a:innerShdw>
                </a:effectLst>
                <a:latin typeface="Symbol" charset="2"/>
                <a:cs typeface="Symbol" charset="2"/>
              </a:rPr>
              <a:t>L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innerShdw blurRad="63500" dist="50800" dir="7800000">
                    <a:srgbClr val="000000">
                      <a:alpha val="50000"/>
                    </a:srgbClr>
                  </a:innerShdw>
                </a:effectLst>
                <a:latin typeface="Comic Sans MS"/>
                <a:cs typeface="Comic Sans MS"/>
              </a:rPr>
              <a:t>N</a:t>
            </a:r>
            <a:r>
              <a:rPr lang="en-US" altLang="ja-JP" sz="1600" dirty="0" smtClean="0">
                <a:solidFill>
                  <a:srgbClr val="FF0000"/>
                </a:solidFill>
              </a:rPr>
              <a:t>, </a:t>
            </a:r>
            <a:r>
              <a:rPr lang="en-US" altLang="ja-JP" sz="16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’s</a:t>
            </a:r>
            <a:r>
              <a:rPr lang="en-US" altLang="ja-JP" sz="1600" dirty="0" smtClean="0">
                <a:solidFill>
                  <a:srgbClr val="FF0000"/>
                </a:solidFill>
              </a:rPr>
              <a:t> 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S.E., </a:t>
            </a:r>
            <a:r>
              <a:rPr lang="en-US" altLang="ja-JP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iso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-spin,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 dependence of B</a:t>
            </a:r>
            <a:r>
              <a:rPr lang="en-US" altLang="ja-JP" sz="1600" baseline="-25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 </a:t>
            </a:r>
            <a:r>
              <a:rPr lang="en-US" altLang="ja-JP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, 		                                                         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single  particle nature of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,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….</a:t>
            </a:r>
            <a:r>
              <a:rPr lang="en-US" altLang="ja-JP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endParaRPr lang="en-US" altLang="ja-JP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altLang="ja-JP" sz="2000" baseline="30000" dirty="0" smtClean="0">
                <a:solidFill>
                  <a:srgbClr val="0000FF"/>
                </a:solidFill>
              </a:rPr>
              <a:t>27</a:t>
            </a:r>
            <a:r>
              <a:rPr lang="en-US" altLang="ja-JP" sz="2000" dirty="0" smtClean="0">
                <a:solidFill>
                  <a:srgbClr val="0000FF"/>
                </a:solidFill>
              </a:rPr>
              <a:t>A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l</a:t>
            </a:r>
            <a:r>
              <a:rPr lang="en-US" altLang="ja-JP" sz="2000" dirty="0" smtClean="0">
                <a:solidFill>
                  <a:srgbClr val="0000FF"/>
                </a:solidFill>
              </a:rPr>
              <a:t>(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e,e’K</a:t>
            </a:r>
            <a:r>
              <a:rPr lang="en-US" altLang="ja-JP" sz="20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2000" dirty="0">
                <a:solidFill>
                  <a:srgbClr val="0000FF"/>
                </a:solidFill>
              </a:rPr>
              <a:t>)</a:t>
            </a:r>
            <a:r>
              <a:rPr lang="en-US" altLang="ja-JP" sz="2000" baseline="30000" dirty="0">
                <a:solidFill>
                  <a:srgbClr val="0000FF"/>
                </a:solidFill>
              </a:rPr>
              <a:t> </a:t>
            </a:r>
            <a:r>
              <a:rPr lang="en-US" altLang="ja-JP" sz="2000" baseline="30000" dirty="0" smtClean="0">
                <a:solidFill>
                  <a:srgbClr val="0000FF"/>
                </a:solidFill>
              </a:rPr>
              <a:t>27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dirty="0" smtClean="0">
                <a:solidFill>
                  <a:srgbClr val="0000FF"/>
                </a:solidFill>
              </a:rPr>
              <a:t>M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	                       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Tri-axial deformation</a:t>
            </a:r>
          </a:p>
          <a:p>
            <a:pPr algn="just"/>
            <a:r>
              <a:rPr lang="en-US" altLang="ja-JP" sz="20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48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Ti(e,e’K</a:t>
            </a:r>
            <a:r>
              <a:rPr lang="en-US" altLang="ja-JP" sz="20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2000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en-US" altLang="ja-JP" sz="20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2000" baseline="30000" dirty="0" smtClean="0">
                <a:solidFill>
                  <a:srgbClr val="0000FF"/>
                </a:solidFill>
              </a:rPr>
              <a:t>48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Sc </a:t>
            </a:r>
            <a:r>
              <a:rPr lang="en-US" altLang="ja-JP" sz="2000" dirty="0">
                <a:solidFill>
                  <a:srgbClr val="0000FF"/>
                </a:solidFill>
              </a:rPr>
              <a:t>	</a:t>
            </a:r>
            <a:r>
              <a:rPr lang="en-US" altLang="ja-JP" sz="2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     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Level inversion due to </a:t>
            </a:r>
            <a:r>
              <a:rPr lang="en-US" altLang="ja-JP" sz="16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altLang="ja-JP" sz="16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72481" y="0"/>
            <a:ext cx="9216481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program</a:t>
            </a:r>
            <a:endParaRPr lang="it-IT" sz="20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2156" y="4724400"/>
            <a:ext cx="9121843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4. </a:t>
            </a:r>
            <a:r>
              <a:rPr kumimoji="1" lang="en-US" altLang="ja-JP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Heavy</a:t>
            </a:r>
          </a:p>
          <a:p>
            <a:pPr algn="just"/>
            <a:r>
              <a:rPr lang="en-US" altLang="ja-JP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208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Pb(e,e’K</a:t>
            </a:r>
            <a:r>
              <a:rPr lang="en-US" altLang="ja-JP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en-US" altLang="ja-JP" sz="2000" b="1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2000" b="1" baseline="30000" dirty="0" smtClean="0">
                <a:solidFill>
                  <a:srgbClr val="0000FF"/>
                </a:solidFill>
              </a:rPr>
              <a:t>208</a:t>
            </a:r>
            <a:r>
              <a:rPr lang="en-US" altLang="ja-JP" sz="2000" b="1" baseline="-25000" dirty="0" smtClean="0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Tl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	                            </a:t>
            </a:r>
            <a:r>
              <a:rPr lang="en-US" altLang="ja-JP" sz="2000" b="1" dirty="0" smtClean="0">
                <a:solidFill>
                  <a:srgbClr val="FF0000"/>
                </a:solidFill>
                <a:latin typeface="Symbol" pitchFamily="18" charset="2"/>
              </a:rPr>
              <a:t>L </a:t>
            </a:r>
            <a:r>
              <a:rPr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 heaviest nucleus</a:t>
            </a:r>
          </a:p>
          <a:p>
            <a:pPr algn="just"/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			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 dependence of B</a:t>
            </a:r>
            <a:r>
              <a:rPr lang="en-US" altLang="ja-JP" sz="1600" baseline="-25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  <a:r>
              <a:rPr lang="en-US" altLang="ja-JP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,</a:t>
            </a:r>
            <a:r>
              <a:rPr lang="en-US" altLang="ja-JP" sz="1600" baseline="-25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		                                                         			 		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single  particle nature of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 </a:t>
            </a:r>
          </a:p>
          <a:p>
            <a:pPr algn="just"/>
            <a:r>
              <a:rPr lang="en-US" altLang="ja-JP" sz="16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					</a:t>
            </a:r>
            <a:r>
              <a:rPr lang="en-US" altLang="ja-JP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                    </a:t>
            </a:r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he role of three body forces</a:t>
            </a:r>
            <a:endParaRPr lang="en-US" altLang="ja-JP" sz="1600" b="1" baseline="-25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en-US" altLang="ja-JP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					   Neutron stars structure and dynamics</a:t>
            </a:r>
          </a:p>
          <a:p>
            <a:pPr algn="just"/>
            <a:r>
              <a:rPr lang="en-US" altLang="ja-JP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				  </a:t>
            </a:r>
            <a:r>
              <a:rPr lang="en-US" altLang="ja-JP" sz="16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CSB</a:t>
            </a:r>
            <a:endParaRPr lang="en-US" altLang="ja-JP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220679" cy="6108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9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4267200" cy="35607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2146300" cy="4318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19600" y="2514600"/>
            <a:ext cx="47244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Does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affect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structure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  <a:endParaRPr lang="it-IT" sz="1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95800" y="533400"/>
            <a:ext cx="44196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Ground state degenerate,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but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different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deformations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 </a:t>
            </a:r>
            <a:r>
              <a:rPr lang="it-IT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might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separate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these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different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copupling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parity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Pushed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up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adding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order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between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positive and negative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parity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changed</a:t>
            </a:r>
            <a:endParaRPr lang="it-IT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テキスト ボックス 34"/>
          <p:cNvSpPr txBox="1"/>
          <p:nvPr/>
        </p:nvSpPr>
        <p:spPr>
          <a:xfrm>
            <a:off x="1524000" y="4338935"/>
            <a:ext cx="647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 </a:t>
            </a:r>
            <a:r>
              <a:rPr lang="en-US" altLang="ja-JP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impurity causes energy level inversion !</a:t>
            </a:r>
            <a:endParaRPr kumimoji="1" lang="ja-JP" alt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Goals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proposal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  <a:endParaRPr lang="it-IT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81000"/>
            <a:ext cx="9144000" cy="655564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kaon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electroproduction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light Λ-Hypernuclei 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medium-heavy Λ-Hypernuclei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heavy Λ-Hypernuclei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39961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They</a:t>
            </a:r>
            <a:r>
              <a:rPr lang="it-IT" sz="2000" dirty="0" smtClean="0">
                <a:solidFill>
                  <a:srgbClr val="39961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provide invaluable information on 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Charge Symmetry Breaking (CSB) in the Λ-N interaction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Limits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of the mean field description of nuclei and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hypernuclei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Λ binding energy as a function of A for different nuclei than those probed with hadrons and structure of tri-axially deformed nucleus using a Λ as a probe. 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Energy level modification effects by adding a Λ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-  The role of the 3 body ΛNN interaction in Hypernuclei and Neutron Stars </a:t>
            </a:r>
            <a:endParaRPr lang="it-IT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2209800" y="2819400"/>
            <a:ext cx="4876800" cy="533400"/>
          </a:xfrm>
          <a:prstGeom prst="rect">
            <a:avLst/>
          </a:prstGeom>
          <a:solidFill>
            <a:srgbClr val="FF0000">
              <a:alpha val="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69950"/>
            <a:ext cx="5791200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-4" y="0"/>
            <a:ext cx="9144001" cy="1077218"/>
          </a:xfrm>
          <a:prstGeom prst="rect">
            <a:avLst/>
          </a:prstGeom>
          <a:solidFill>
            <a:srgbClr val="DDFCFF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sz="1600" dirty="0" smtClean="0">
                <a:solidFill>
                  <a:srgbClr val="FF0000"/>
                </a:solidFill>
                <a:latin typeface="Zapf Dingbats" charset="0"/>
                <a:cs typeface="Zapf Dingbats" charset="0"/>
              </a:rPr>
              <a:t> </a:t>
            </a:r>
            <a:r>
              <a:rPr lang="it-IT" sz="1600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p(e,e′K+)</a:t>
            </a:r>
            <a:r>
              <a:rPr lang="it-IT" sz="1600" b="1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L/S</a:t>
            </a:r>
            <a:r>
              <a:rPr lang="it-IT" sz="1600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 data suggest that not only do the present 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models fail 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 describe the data over the full 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angular range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but that the </a:t>
            </a:r>
            <a:r>
              <a:rPr lang="it-IT" sz="1600" b="1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cross section rises at the forward angles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failure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existing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models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describe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data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suggests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reaction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mechanisms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may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incomplete.</a:t>
            </a:r>
            <a:endParaRPr lang="it-IT" sz="1600" b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" y="1281649"/>
            <a:ext cx="9143999" cy="1200329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7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Li(e,e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7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He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clear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baseline="30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7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He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ground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state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first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time</a:t>
            </a:r>
            <a:r>
              <a:rPr lang="it-IT" dirty="0" smtClean="0">
                <a:latin typeface="Comic Sans MS" charset="0"/>
                <a:cs typeface="Comic Sans MS" charset="0"/>
              </a:rPr>
              <a:t>.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CSB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puzzle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experiment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theory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worse</a:t>
            </a:r>
            <a:r>
              <a:rPr lang="it-IT" dirty="0" smtClean="0">
                <a:latin typeface="Comic Sans MS" charset="0"/>
                <a:cs typeface="Comic Sans MS" charset="0"/>
              </a:rPr>
              <a:t>, (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CSB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is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essential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A=4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hypernuclei</a:t>
            </a:r>
            <a:r>
              <a:rPr lang="it-IT" dirty="0" smtClean="0">
                <a:latin typeface="Comic Sans MS" charset="0"/>
                <a:cs typeface="Comic Sans MS" charset="0"/>
              </a:rPr>
              <a:t>).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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u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nderstanding of the CSB effect in the </a:t>
            </a:r>
            <a:r>
              <a:rPr lang="it-IT" b="1" dirty="0" smtClean="0">
                <a:solidFill>
                  <a:srgbClr val="FF0000"/>
                </a:solidFill>
                <a:latin typeface="Symbol" charset="0"/>
                <a:cs typeface="Comic Sans MS" charset="0"/>
              </a:rPr>
              <a:t>N L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interaction potential is still imperfect.</a:t>
            </a:r>
            <a:endParaRPr lang="it-IT" dirty="0" smtClean="0">
              <a:latin typeface="Comic Sans MS" charset="0"/>
              <a:cs typeface="Comic Sans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" y="2751430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Be(e,e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Li</a:t>
            </a:r>
            <a:r>
              <a:rPr lang="it-IT" b="1" dirty="0" smtClean="0">
                <a:latin typeface="Comic Sans MS" charset="0"/>
                <a:cs typeface="Comic Sans MS" charset="0"/>
              </a:rPr>
              <a:t>: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Disagreement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between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standard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model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p-shell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hypernculei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and the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measurements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both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position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peaks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and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cross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section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</a:t>
            </a:r>
            <a:endParaRPr lang="it-IT" b="1" dirty="0" smtClean="0">
              <a:latin typeface="Comic Sans MS" charset="0"/>
              <a:cs typeface="Comic Sans MS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" y="4125825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C(e,e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</a:rPr>
              <a:t>B</a:t>
            </a:r>
            <a:r>
              <a:rPr lang="it-IT" dirty="0" smtClean="0">
                <a:latin typeface="Comic Sans MS" charset="0"/>
                <a:ea typeface="Comic Sans MS" charset="0"/>
              </a:rPr>
              <a:t>: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for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the first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time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a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measurable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strength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with</a:t>
            </a:r>
            <a:r>
              <a:rPr lang="it-IT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sub-MeV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energy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resolution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has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been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observed</a:t>
            </a:r>
            <a:r>
              <a:rPr lang="it-IT" dirty="0" smtClean="0">
                <a:latin typeface="Comic Sans MS" charset="0"/>
                <a:ea typeface="Comic Sans MS" charset="0"/>
              </a:rPr>
              <a:t> in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core-excited</a:t>
            </a:r>
            <a:r>
              <a:rPr lang="it-IT" dirty="0" smtClean="0">
                <a:latin typeface="Comic Sans MS" charset="0"/>
                <a:ea typeface="Comic Sans MS" charset="0"/>
              </a:rPr>
              <a:t> part </a:t>
            </a:r>
            <a:r>
              <a:rPr lang="it-IT" dirty="0" err="1" smtClean="0">
                <a:latin typeface="Comic Sans MS" charset="0"/>
                <a:ea typeface="Comic Sans MS" charset="0"/>
              </a:rPr>
              <a:t>of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spectrum</a:t>
            </a:r>
            <a:r>
              <a:rPr lang="it-IT" dirty="0" smtClean="0">
                <a:latin typeface="Comic Sans MS" charset="0"/>
                <a:ea typeface="Comic Sans MS" charset="0"/>
              </a:rPr>
              <a:t>.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part </a:t>
            </a:r>
            <a:r>
              <a:rPr lang="it-IT" dirty="0" err="1" smtClean="0">
                <a:latin typeface="Comic Sans MS" charset="0"/>
                <a:ea typeface="Comic Sans MS" charset="0"/>
              </a:rPr>
              <a:t>of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spectrum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is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well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reproduced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by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theory</a:t>
            </a:r>
            <a:r>
              <a:rPr lang="it-IT" dirty="0" smtClean="0">
                <a:latin typeface="Comic Sans MS" charset="0"/>
                <a:ea typeface="Comic Sans MS" charset="0"/>
              </a:rPr>
              <a:t>,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p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shell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part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isn</a:t>
            </a:r>
            <a:r>
              <a:rPr lang="ja-JP" alt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’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t</a:t>
            </a:r>
            <a:r>
              <a:rPr lang="it-IT" dirty="0" smtClean="0">
                <a:latin typeface="Comic Sans MS" charset="0"/>
                <a:ea typeface="Comic Sans MS" charset="0"/>
              </a:rPr>
              <a:t>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-4" y="5440272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ea typeface="Zapf Dingbats" charset="0"/>
                <a:cs typeface="Zapf Dingbats" charset="0"/>
              </a:rPr>
              <a:t>✓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16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O(e,e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16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N: </a:t>
            </a:r>
            <a:r>
              <a:rPr lang="it-IT" dirty="0" smtClean="0">
                <a:latin typeface="Comic Sans MS" charset="0"/>
                <a:cs typeface="Comic Sans MS" charset="0"/>
              </a:rPr>
              <a:t>The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fourth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smtClean="0">
                <a:latin typeface="Comic Sans MS" charset="0"/>
                <a:cs typeface="Comic Sans MS" charset="0"/>
              </a:rPr>
              <a:t>( in </a:t>
            </a:r>
            <a:r>
              <a:rPr lang="it-IT" dirty="0" err="1" smtClean="0">
                <a:latin typeface="Comic Sans MS" charset="0"/>
                <a:cs typeface="Comic Sans MS" charset="0"/>
              </a:rPr>
              <a:t>p</a:t>
            </a:r>
            <a:r>
              <a:rPr lang="it-IT" dirty="0" smtClean="0">
                <a:latin typeface="Comic Sans MS" charset="0"/>
                <a:cs typeface="Comic Sans MS" charset="0"/>
              </a:rPr>
              <a:t> state) position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disagrees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with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theory</a:t>
            </a:r>
            <a:r>
              <a:rPr lang="it-IT" dirty="0" smtClean="0">
                <a:latin typeface="Comic Sans MS" charset="0"/>
                <a:cs typeface="Comic Sans MS" charset="0"/>
              </a:rPr>
              <a:t>. </a:t>
            </a:r>
            <a:r>
              <a:rPr lang="it-IT" dirty="0" err="1" smtClean="0">
                <a:latin typeface="Comic Sans MS" charset="0"/>
                <a:cs typeface="Comic Sans MS" charset="0"/>
              </a:rPr>
              <a:t>This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might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be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an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indication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a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large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spin-orbit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S</a:t>
            </a:r>
            <a:r>
              <a:rPr lang="it-IT" b="1" dirty="0" smtClean="0">
                <a:solidFill>
                  <a:srgbClr val="FF000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Binding Energy 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B</a:t>
            </a:r>
            <a:r>
              <a:rPr lang="en-US" b="1" baseline="-25000" dirty="0" smtClean="0">
                <a:solidFill>
                  <a:srgbClr val="991F24"/>
                </a:solidFill>
                <a:latin typeface="Symbol" charset="0"/>
                <a:cs typeface="Comic Sans MS" charset="0"/>
              </a:rPr>
              <a:t>L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=13.76±0.16 </a:t>
            </a:r>
            <a:r>
              <a:rPr lang="en-US" b="1" dirty="0" err="1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MeV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measure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d for the first time with this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level of accuracy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4" y="3232150"/>
            <a:ext cx="4538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32150"/>
            <a:ext cx="38512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id:9C475645-B164-43F9-93F3-72206669EDAD"/>
          <p:cNvPicPr/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800600" y="3110555"/>
            <a:ext cx="3358630" cy="33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59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64994" y="18727"/>
            <a:ext cx="4667249" cy="35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l="14548" t="48548" r="18529" b="7884"/>
          <a:stretch>
            <a:fillRect/>
          </a:stretch>
        </p:blipFill>
        <p:spPr>
          <a:xfrm>
            <a:off x="-1" y="76200"/>
            <a:ext cx="4191001" cy="31888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91000" y="2514600"/>
            <a:ext cx="4953000" cy="104644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have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500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events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in the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g.s.</a:t>
            </a:r>
            <a:endParaRPr lang="it-IT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~ 263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hours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beam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time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191000" y="0"/>
            <a:ext cx="4953000" cy="1938992"/>
          </a:xfrm>
          <a:prstGeom prst="rect">
            <a:avLst/>
          </a:prstGeom>
          <a:solidFill>
            <a:srgbClr val="9EFFCC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Qg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= 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6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;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Assuming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12.36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nb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(E-91-016) and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scaling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c.r.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from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12</a:t>
            </a:r>
            <a:r>
              <a:rPr lang="it-IT" sz="24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B (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normalized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(500 mg/cm2)), 10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33800"/>
            <a:ext cx="589676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>
          <a:xfrm>
            <a:off x="418749" y="393265"/>
            <a:ext cx="8229600" cy="70643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aseline="30000" dirty="0"/>
              <a:t>7</a:t>
            </a:r>
            <a:r>
              <a:rPr lang="en-US" altLang="ja-JP" dirty="0"/>
              <a:t>Li(</a:t>
            </a:r>
            <a:r>
              <a:rPr lang="en-US" altLang="ja-JP" dirty="0" err="1"/>
              <a:t>e,e’K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7</a:t>
            </a:r>
            <a:r>
              <a:rPr lang="en-US" altLang="ja-JP" baseline="-25000" dirty="0" smtClean="0">
                <a:latin typeface="Symbol" pitchFamily="18" charset="2"/>
              </a:rPr>
              <a:t>L</a:t>
            </a:r>
            <a:r>
              <a:rPr lang="en-US" altLang="ja-JP" dirty="0" smtClean="0"/>
              <a:t>He</a:t>
            </a:r>
            <a:endParaRPr lang="en-US" altLang="ja-JP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41061" y="1047297"/>
            <a:ext cx="61462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First observation </a:t>
            </a:r>
            <a:r>
              <a:rPr lang="en-US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</a:t>
            </a:r>
            <a:r>
              <a:rPr lang="en-US" altLang="ja-JP" sz="24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7</a:t>
            </a:r>
            <a:r>
              <a:rPr lang="en-US" altLang="ja-JP" sz="24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L</a:t>
            </a:r>
            <a:r>
              <a:rPr lang="en-US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 w/ good statistics</a:t>
            </a: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4461541" y="5941515"/>
            <a:ext cx="41764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/>
              <a:t>JLab E01-011 collaboration, </a:t>
            </a:r>
          </a:p>
          <a:p>
            <a:r>
              <a:rPr lang="en-US" altLang="ja-JP" sz="1400" dirty="0" smtClean="0"/>
              <a:t>SNN et al., Phys. Rev. </a:t>
            </a:r>
            <a:r>
              <a:rPr lang="en-US" altLang="ja-JP" sz="1400" dirty="0" err="1" smtClean="0"/>
              <a:t>Lett</a:t>
            </a:r>
            <a:r>
              <a:rPr lang="en-US" altLang="ja-JP" sz="1400" dirty="0" smtClean="0"/>
              <a:t>. 110 (2013) 012502.</a:t>
            </a:r>
            <a:endParaRPr lang="en-US" altLang="ja-JP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lc="http://schemas.openxmlformats.org/drawingml/2006/lockedCanvas" xmlns:r="http://schemas.openxmlformats.org/officeDocument/2006/relationships" xmlns:a14="http://schemas.microsoft.com/office/drawing/2010/main" xmlns:p="http://schemas.openxmlformats.org/presentationml/2006/main" xmlns:mv="urn:schemas-microsoft-com:mac:vml" xmlns:mc="http://schemas.openxmlformats.org/markup-compatibility/2006" val="0"/>
              </a:ext>
            </a:extLst>
          </a:blip>
          <a:srcRect t="18683" b="881"/>
          <a:stretch/>
        </p:blipFill>
        <p:spPr bwMode="auto">
          <a:xfrm>
            <a:off x="573109" y="1927891"/>
            <a:ext cx="4737822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lc="http://schemas.openxmlformats.org/drawingml/2006/lockedCanvas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lc="http://schemas.openxmlformats.org/drawingml/2006/lockedCanvas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lc="http://schemas.openxmlformats.org/drawingml/2006/lockedCanvas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3"/>
          <p:cNvSpPr txBox="1"/>
          <p:nvPr/>
        </p:nvSpPr>
        <p:spPr>
          <a:xfrm>
            <a:off x="1017934" y="601845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FWHM 0.63 MeV</a:t>
            </a:r>
            <a:endParaRPr kumimoji="1" lang="ja-JP" alt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lc="http://schemas.openxmlformats.org/drawingml/2006/lockedCanvas" xmlns:r="http://schemas.openxmlformats.org/officeDocument/2006/relationships" xmlns:a14="http://schemas.microsoft.com/office/drawing/2010/main" xmlns:p="http://schemas.openxmlformats.org/presentationml/2006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81562" y="2323491"/>
            <a:ext cx="3721377" cy="79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lc="http://schemas.openxmlformats.org/drawingml/2006/lockedCanvas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lc="http://schemas.openxmlformats.org/drawingml/2006/lockedCanvas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lc="http://schemas.openxmlformats.org/drawingml/2006/lockedCanvas" xmlns:a14="http://schemas.microsoft.com/office/drawing/2010/main" xmlns:p="http://schemas.openxmlformats.org/presentationml/2006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1"/>
          <p:cNvSpPr txBox="1"/>
          <p:nvPr/>
        </p:nvSpPr>
        <p:spPr>
          <a:xfrm>
            <a:off x="5804890" y="3763651"/>
            <a:ext cx="29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Last missing information of</a:t>
            </a:r>
          </a:p>
          <a:p>
            <a:r>
              <a:rPr lang="en-US" altLang="ja-JP" dirty="0" smtClean="0"/>
              <a:t>A=7 </a:t>
            </a:r>
            <a:r>
              <a:rPr lang="en-US" altLang="ja-JP" dirty="0" err="1" smtClean="0"/>
              <a:t>hypernuclear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iso</a:t>
            </a:r>
            <a:r>
              <a:rPr lang="en-US" altLang="ja-JP" dirty="0" smtClean="0"/>
              <a:t>-triplet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b="21939"/>
          <a:stretch>
            <a:fillRect/>
          </a:stretch>
        </p:blipFill>
        <p:spPr>
          <a:xfrm>
            <a:off x="0" y="0"/>
            <a:ext cx="3469342" cy="2057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91400" y="0"/>
            <a:ext cx="15240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HKS PID</a:t>
            </a:r>
          </a:p>
          <a:p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(gas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counter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</a:p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e,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05200" y="0"/>
            <a:ext cx="36576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HKS PID</a:t>
            </a:r>
          </a:p>
          <a:p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TOF,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water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Cherenkiv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three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Cerenkov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Power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capability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In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10000: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:2000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in the on-line trigger 90: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:90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after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0.01: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:0.02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so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power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and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10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/>
              <a:t> </a:t>
            </a:r>
            <a:endParaRPr lang="it-IT" dirty="0" smtClean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971800"/>
            <a:ext cx="3792972" cy="20574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648200" y="5473005"/>
            <a:ext cx="4343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953000" y="5105400"/>
            <a:ext cx="33528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</a:rPr>
              <a:t>&lt;</a:t>
            </a:r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it-IT" dirty="0" smtClean="0">
                <a:solidFill>
                  <a:srgbClr val="FFFF00"/>
                </a:solidFill>
              </a:rPr>
              <a:t>&gt; = 25 </a:t>
            </a:r>
            <a:r>
              <a:rPr lang="it-IT" dirty="0" err="1" smtClean="0">
                <a:solidFill>
                  <a:srgbClr val="FFFF00"/>
                </a:solidFill>
              </a:rPr>
              <a:t>mA</a:t>
            </a:r>
            <a:r>
              <a:rPr lang="it-IT" dirty="0" smtClean="0">
                <a:solidFill>
                  <a:srgbClr val="FFFF00"/>
                </a:solidFill>
              </a:rPr>
              <a:t>   - </a:t>
            </a:r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100 mg/cm</a:t>
            </a:r>
            <a:r>
              <a:rPr lang="it-IT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  </a:t>
            </a:r>
            <a:r>
              <a:rPr lang="it-IT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cryocooling</a:t>
            </a:r>
            <a:endParaRPr lang="it-IT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rcRect r="28788" b="16575"/>
          <a:stretch>
            <a:fillRect/>
          </a:stretch>
        </p:blipFill>
        <p:spPr>
          <a:xfrm>
            <a:off x="0" y="4876800"/>
            <a:ext cx="3581400" cy="19177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4492823"/>
            <a:ext cx="25146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PID </a:t>
            </a:r>
            <a:r>
              <a:rPr lang="it-IT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/</a:t>
            </a:r>
            <a:r>
              <a:rPr lang="it-IT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K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~ 10</a:t>
            </a:r>
            <a:r>
              <a:rPr lang="it-IT" baseline="30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12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 + RICH)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228600" y="245745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4191000" y="2362200"/>
            <a:ext cx="495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Targets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standard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solid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waterfall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solid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cryocooled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0" y="2123395"/>
            <a:ext cx="8807450" cy="3439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281988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800">
                <a:solidFill>
                  <a:srgbClr val="E0FB42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rgbClr val="E0FB42"/>
                </a:solidFill>
                <a:latin typeface="Comic Sans MS" pitchFamily="-84" charset="0"/>
              </a:rPr>
              <a:t>ICH</a:t>
            </a:r>
            <a:r>
              <a:rPr lang="it-IT" sz="2400">
                <a:solidFill>
                  <a:srgbClr val="E0FB42"/>
                </a:solidFill>
                <a:latin typeface="Comic Sans MS" pitchFamily="-84" charset="0"/>
              </a:rPr>
              <a:t> detector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  –C</a:t>
            </a:r>
            <a:r>
              <a:rPr lang="en-US" sz="2400" baseline="-25000">
                <a:solidFill>
                  <a:srgbClr val="E0FB42"/>
                </a:solidFill>
                <a:latin typeface="Comic Sans MS" pitchFamily="-84" charset="0"/>
              </a:rPr>
              <a:t>6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F</a:t>
            </a:r>
            <a:r>
              <a:rPr lang="en-US" sz="2400" baseline="-25000">
                <a:solidFill>
                  <a:srgbClr val="E0FB42"/>
                </a:solidFill>
                <a:latin typeface="Comic Sans MS" pitchFamily="-84" charset="0"/>
              </a:rPr>
              <a:t>14</a:t>
            </a:r>
            <a:r>
              <a:rPr lang="en-US" sz="2400">
                <a:solidFill>
                  <a:srgbClr val="E0FB42"/>
                </a:solidFill>
                <a:latin typeface="Comic Sans MS" pitchFamily="-84" charset="0"/>
              </a:rPr>
              <a:t>/CsI proximity focusing RICH</a:t>
            </a:r>
            <a:endParaRPr lang="it-IT" sz="1800" b="0">
              <a:latin typeface="Verdana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914400"/>
            <a:ext cx="3081338" cy="2376488"/>
            <a:chOff x="340" y="564"/>
            <a:chExt cx="2103" cy="1497"/>
          </a:xfrm>
        </p:grpSpPr>
        <p:pic>
          <p:nvPicPr>
            <p:cNvPr id="55323" name="Picture 4"/>
            <p:cNvPicPr>
              <a:picLocks noChangeAspect="1" noChangeArrowheads="1"/>
            </p:cNvPicPr>
            <p:nvPr/>
          </p:nvPicPr>
          <p:blipFill>
            <a:blip r:embed="rId4"/>
            <a:srcRect l="14087" t="11870" r="13435" b="48659"/>
            <a:stretch>
              <a:fillRect/>
            </a:stretch>
          </p:blipFill>
          <p:spPr bwMode="auto">
            <a:xfrm>
              <a:off x="348" y="564"/>
              <a:ext cx="2086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4" name="Rectangle 5"/>
            <p:cNvSpPr>
              <a:spLocks noChangeArrowheads="1"/>
            </p:cNvSpPr>
            <p:nvPr/>
          </p:nvSpPr>
          <p:spPr bwMode="auto">
            <a:xfrm>
              <a:off x="340" y="572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5" name="Oval 6"/>
            <p:cNvSpPr>
              <a:spLocks noChangeArrowheads="1"/>
            </p:cNvSpPr>
            <p:nvPr/>
          </p:nvSpPr>
          <p:spPr bwMode="auto">
            <a:xfrm>
              <a:off x="1029" y="1149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aphicFrame>
          <p:nvGraphicFramePr>
            <p:cNvPr id="55301" name="Object 5"/>
            <p:cNvGraphicFramePr>
              <a:graphicFrameLocks noChangeAspect="1"/>
            </p:cNvGraphicFramePr>
            <p:nvPr/>
          </p:nvGraphicFramePr>
          <p:xfrm>
            <a:off x="834" y="1007"/>
            <a:ext cx="320" cy="238"/>
          </p:xfrm>
          <a:graphic>
            <a:graphicData uri="http://schemas.openxmlformats.org/presentationml/2006/ole">
              <p:oleObj spid="_x0000_s185349" name="Equation" r:id="rId5" imgW="228997" imgH="228997" progId="Equation.3">
                <p:embed/>
              </p:oleObj>
            </a:graphicData>
          </a:graphic>
        </p:graphicFrame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878138" y="1431925"/>
            <a:ext cx="573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latin typeface="Arial" pitchFamily="-84" charset="0"/>
              </a:rPr>
              <a:t>“</a:t>
            </a:r>
            <a:r>
              <a:rPr lang="it-IT" sz="1200">
                <a:latin typeface="Arial" pitchFamily="-84" charset="0"/>
              </a:rPr>
              <a:t>MIP</a:t>
            </a:r>
            <a:r>
              <a:rPr lang="it-IT" b="0">
                <a:latin typeface="Arial" pitchFamily="-84" charset="0"/>
              </a:rPr>
              <a:t>”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3516313" y="762000"/>
          <a:ext cx="5484812" cy="4248150"/>
        </p:xfrm>
        <a:graphic>
          <a:graphicData uri="http://schemas.openxmlformats.org/presentationml/2006/ole">
            <p:oleObj spid="_x0000_s185346" name="Photo Editor Photo" r:id="rId6" imgW="23434771" imgH="17619048" progId="">
              <p:embed/>
            </p:oleObj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5" y="3429000"/>
            <a:ext cx="3081338" cy="2409825"/>
            <a:chOff x="3061" y="572"/>
            <a:chExt cx="2103" cy="1518"/>
          </a:xfrm>
        </p:grpSpPr>
        <p:pic>
          <p:nvPicPr>
            <p:cNvPr id="55321" name="Picture 11" descr="ev8run1608"/>
            <p:cNvPicPr>
              <a:picLocks noChangeAspect="1" noChangeArrowheads="1"/>
            </p:cNvPicPr>
            <p:nvPr/>
          </p:nvPicPr>
          <p:blipFill>
            <a:blip r:embed="rId7"/>
            <a:srcRect l="7108" t="9157" r="67093" b="4712"/>
            <a:stretch>
              <a:fillRect/>
            </a:stretch>
          </p:blipFill>
          <p:spPr bwMode="auto">
            <a:xfrm>
              <a:off x="3061" y="572"/>
              <a:ext cx="2087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2" name="Rectangle 12"/>
            <p:cNvSpPr>
              <a:spLocks noChangeArrowheads="1"/>
            </p:cNvSpPr>
            <p:nvPr/>
          </p:nvSpPr>
          <p:spPr bwMode="auto">
            <a:xfrm>
              <a:off x="3061" y="580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55306" name="Text Box 13"/>
          <p:cNvSpPr txBox="1">
            <a:spLocks noChangeArrowheads="1"/>
          </p:cNvSpPr>
          <p:nvPr/>
        </p:nvSpPr>
        <p:spPr bwMode="auto">
          <a:xfrm>
            <a:off x="3733800" y="5943600"/>
            <a:ext cx="3810000" cy="939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600">
                <a:solidFill>
                  <a:srgbClr val="B21D1C"/>
                </a:solidFill>
                <a:latin typeface="Comic Sans MS" pitchFamily="-84" charset="0"/>
              </a:rPr>
              <a:t>Performances 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 i="1">
                <a:solidFill>
                  <a:schemeClr val="accent2"/>
                </a:solidFill>
                <a:latin typeface="Comic Sans MS" pitchFamily="-84" charset="0"/>
              </a:rPr>
              <a:t>- </a:t>
            </a:r>
            <a:r>
              <a:rPr lang="it-IT" sz="1600" i="1">
                <a:solidFill>
                  <a:srgbClr val="AA1C23"/>
                </a:solidFill>
                <a:latin typeface="Comic Sans MS" pitchFamily="-84" charset="0"/>
              </a:rPr>
              <a:t>N</a:t>
            </a:r>
            <a:r>
              <a:rPr lang="it-IT" sz="1600" i="1" baseline="-25000">
                <a:solidFill>
                  <a:srgbClr val="AA1C23"/>
                </a:solidFill>
                <a:latin typeface="Comic Sans MS" pitchFamily="-84" charset="0"/>
              </a:rPr>
              <a:t>p.e</a:t>
            </a:r>
            <a:r>
              <a:rPr lang="it-IT" sz="1600" i="1" baseline="-25000">
                <a:solidFill>
                  <a:schemeClr val="accent2"/>
                </a:solidFill>
                <a:latin typeface="Comic Sans MS" pitchFamily="-84" charset="0"/>
              </a:rPr>
              <a:t>.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# of detected photons(p.e.)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- and </a:t>
            </a:r>
            <a:r>
              <a:rPr lang="en-US" sz="1600">
                <a:solidFill>
                  <a:schemeClr val="accent2"/>
                </a:solidFill>
                <a:latin typeface="Comic Sans MS" pitchFamily="-84" charset="0"/>
              </a:rPr>
              <a:t> </a:t>
            </a:r>
            <a:r>
              <a:rPr lang="it-IT" sz="1800">
                <a:solidFill>
                  <a:srgbClr val="AA1C23"/>
                </a:solidFill>
              </a:rPr>
              <a:t></a:t>
            </a:r>
            <a:r>
              <a:rPr lang="it-IT" sz="1800" baseline="-25000">
                <a:solidFill>
                  <a:srgbClr val="AA1C23"/>
                </a:solidFill>
              </a:rPr>
              <a:t>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 (angular resolution)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7543800" y="5257800"/>
          <a:ext cx="1371600" cy="763588"/>
        </p:xfrm>
        <a:graphic>
          <a:graphicData uri="http://schemas.openxmlformats.org/presentationml/2006/ole">
            <p:oleObj spid="_x0000_s185347" name="Equation" r:id="rId8" imgW="812800" imgH="469900" progId="Equation.3">
              <p:embed/>
            </p:oleObj>
          </a:graphicData>
        </a:graphic>
      </p:graphicFrame>
      <p:sp>
        <p:nvSpPr>
          <p:cNvPr id="55307" name="Text Box 15"/>
          <p:cNvSpPr txBox="1">
            <a:spLocks noChangeArrowheads="1"/>
          </p:cNvSpPr>
          <p:nvPr/>
        </p:nvSpPr>
        <p:spPr bwMode="auto">
          <a:xfrm>
            <a:off x="7508875" y="4740275"/>
            <a:ext cx="1635125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-84" charset="0"/>
              </a:rPr>
              <a:t>Cherenkov angle resolution</a:t>
            </a:r>
            <a:endParaRPr lang="en-US">
              <a:latin typeface="Comic Sans MS" pitchFamily="-84" charset="0"/>
            </a:endParaRPr>
          </a:p>
        </p:txBody>
      </p:sp>
      <p:sp>
        <p:nvSpPr>
          <p:cNvPr id="55308" name="Text Box 16"/>
          <p:cNvSpPr txBox="1">
            <a:spLocks noChangeArrowheads="1"/>
          </p:cNvSpPr>
          <p:nvPr/>
        </p:nvSpPr>
        <p:spPr bwMode="auto">
          <a:xfrm>
            <a:off x="5334000" y="4953000"/>
            <a:ext cx="1965325" cy="339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E0FB42"/>
                </a:solidFill>
                <a:latin typeface="Comic Sans MS" pitchFamily="-84" charset="0"/>
              </a:rPr>
              <a:t>Separation Power</a:t>
            </a:r>
            <a:endParaRPr lang="en-US" b="0">
              <a:latin typeface="Verdana" pitchFamily="-84" charset="0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5562600" y="5334000"/>
          <a:ext cx="1403350" cy="385763"/>
        </p:xfrm>
        <a:graphic>
          <a:graphicData uri="http://schemas.openxmlformats.org/presentationml/2006/ole">
            <p:oleObj spid="_x0000_s185348" name="Equation" r:id="rId9" imgW="952483" imgH="241592" progId="Equation.3">
              <p:embed/>
            </p:oleObj>
          </a:graphicData>
        </a:graphic>
      </p:graphicFrame>
      <p:pic>
        <p:nvPicPr>
          <p:cNvPr id="204818" name="Picture 18"/>
          <p:cNvPicPr>
            <a:picLocks noChangeAspect="1" noChangeArrowheads="1"/>
          </p:cNvPicPr>
          <p:nvPr/>
        </p:nvPicPr>
        <p:blipFill>
          <a:blip r:embed="rId10"/>
          <a:srcRect b="5998"/>
          <a:stretch>
            <a:fillRect/>
          </a:stretch>
        </p:blipFill>
        <p:spPr bwMode="auto">
          <a:xfrm>
            <a:off x="0" y="34290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41700" y="3429000"/>
            <a:ext cx="1395413" cy="1512888"/>
            <a:chOff x="2485" y="2160"/>
            <a:chExt cx="816" cy="953"/>
          </a:xfrm>
        </p:grpSpPr>
        <p:sp>
          <p:nvSpPr>
            <p:cNvPr id="55319" name="Oval 20"/>
            <p:cNvSpPr>
              <a:spLocks noChangeArrowheads="1"/>
            </p:cNvSpPr>
            <p:nvPr/>
          </p:nvSpPr>
          <p:spPr bwMode="auto">
            <a:xfrm>
              <a:off x="2530" y="2160"/>
              <a:ext cx="771" cy="363"/>
            </a:xfrm>
            <a:prstGeom prst="ellips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0" name="AutoShape 21"/>
            <p:cNvSpPr>
              <a:spLocks noChangeArrowheads="1"/>
            </p:cNvSpPr>
            <p:nvPr/>
          </p:nvSpPr>
          <p:spPr bwMode="auto">
            <a:xfrm flipH="1" flipV="1">
              <a:off x="2485" y="2523"/>
              <a:ext cx="498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48 w 21600"/>
                <a:gd name="T13" fmla="*/ 2929 h 21600"/>
                <a:gd name="T14" fmla="*/ 18217 w 21600"/>
                <a:gd name="T15" fmla="*/ 92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0" y="5878513"/>
            <a:ext cx="4114800" cy="979487"/>
            <a:chOff x="91" y="2593"/>
            <a:chExt cx="2647" cy="549"/>
          </a:xfrm>
        </p:grpSpPr>
        <p:pic>
          <p:nvPicPr>
            <p:cNvPr id="55317" name="Picture 23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1"/>
                <a:srcRect/>
                <a:stretch>
                  <a:fillRect/>
                </a:stretch>
              </p:blipFill>
            </mc:Choice>
            <mc:Fallback>
              <p:blipFill>
                <a:blip r:embed="rId12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91" y="2784"/>
              <a:ext cx="2402" cy="358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5F5F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04824" name="Text Box 24"/>
            <p:cNvSpPr txBox="1">
              <a:spLocks noChangeArrowheads="1"/>
            </p:cNvSpPr>
            <p:nvPr/>
          </p:nvSpPr>
          <p:spPr bwMode="auto">
            <a:xfrm>
              <a:off x="144" y="2593"/>
              <a:ext cx="2594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84" charset="0"/>
                  <a:ea typeface="Comic Sans MS" pitchFamily="-84" charset="0"/>
                  <a:cs typeface="Comic Sans MS" pitchFamily="-84" charset="0"/>
                </a:rPr>
                <a:t>N. of detected photoelectrons</a:t>
              </a:r>
              <a:endParaRPr lang="en-US" sz="18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4" charset="0"/>
                <a:ea typeface="Comic Sans MS" pitchFamily="-84" charset="0"/>
                <a:cs typeface="Comic Sans MS" pitchFamily="-84" charset="0"/>
              </a:endParaRPr>
            </a:p>
          </p:txBody>
        </p:sp>
      </p:grpSp>
      <p:sp>
        <p:nvSpPr>
          <p:cNvPr id="55312" name="Line 25"/>
          <p:cNvSpPr>
            <a:spLocks noChangeShapeType="1"/>
          </p:cNvSpPr>
          <p:nvPr/>
        </p:nvSpPr>
        <p:spPr bwMode="auto">
          <a:xfrm flipH="1" flipV="1">
            <a:off x="7467600" y="6350000"/>
            <a:ext cx="533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3" name="Line 26"/>
          <p:cNvSpPr>
            <a:spLocks noChangeShapeType="1"/>
          </p:cNvSpPr>
          <p:nvPr/>
        </p:nvSpPr>
        <p:spPr bwMode="auto">
          <a:xfrm flipH="1" flipV="1">
            <a:off x="7467600" y="67056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4" name="Text Box 27"/>
          <p:cNvSpPr txBox="1">
            <a:spLocks noChangeArrowheads="1"/>
          </p:cNvSpPr>
          <p:nvPr/>
        </p:nvSpPr>
        <p:spPr bwMode="auto">
          <a:xfrm>
            <a:off x="8001000" y="6197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pitchFamily="-84" charset="0"/>
              </a:rPr>
              <a:t>maximize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5" name="Text Box 28"/>
          <p:cNvSpPr txBox="1">
            <a:spLocks noChangeArrowheads="1"/>
          </p:cNvSpPr>
          <p:nvPr/>
        </p:nvSpPr>
        <p:spPr bwMode="auto">
          <a:xfrm>
            <a:off x="8001000" y="654526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B21D1C"/>
                </a:solidFill>
                <a:latin typeface="Comic Sans MS" pitchFamily="-84" charset="0"/>
              </a:rPr>
              <a:t>minimize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6" name="Ovale 28"/>
          <p:cNvSpPr>
            <a:spLocks noChangeArrowheads="1"/>
          </p:cNvSpPr>
          <p:nvPr/>
        </p:nvSpPr>
        <p:spPr bwMode="auto">
          <a:xfrm>
            <a:off x="8382000" y="5638800"/>
            <a:ext cx="457200" cy="381000"/>
          </a:xfrm>
          <a:prstGeom prst="ellipse">
            <a:avLst/>
          </a:prstGeom>
          <a:solidFill>
            <a:schemeClr val="bg1">
              <a:alpha val="1961"/>
            </a:schemeClr>
          </a:solidFill>
          <a:ln w="603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5105400"/>
            <a:ext cx="2349500" cy="88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7493000" y="1863725"/>
            <a:ext cx="30480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104063" y="1854200"/>
            <a:ext cx="14605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600200" y="1371600"/>
            <a:ext cx="5105400" cy="44608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chemeClr val="accent2"/>
                </a:solidFill>
                <a:latin typeface="Comic Sans MS" pitchFamily="-84" charset="0"/>
              </a:rPr>
              <a:t>Kaon Identification through Aerogels</a:t>
            </a:r>
            <a:endParaRPr lang="en-US" sz="2000" b="0">
              <a:latin typeface="Comic Sans MS" pitchFamily="-84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75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pitchFamily="-84" charset="0"/>
              </a:rPr>
              <a:t>The PID Challenge</a:t>
            </a:r>
            <a:endParaRPr lang="en-US" sz="2400">
              <a:solidFill>
                <a:srgbClr val="FF0000"/>
              </a:solidFill>
              <a:latin typeface="Comic Sans MS" pitchFamily="-84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0" y="609600"/>
            <a:ext cx="91440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pitchFamily="-84" charset="0"/>
              </a:rPr>
              <a:t> Very forward  angle  ---&gt;  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high</a:t>
            </a:r>
            <a:r>
              <a:rPr lang="en-US" sz="1800">
                <a:solidFill>
                  <a:srgbClr val="0000FF"/>
                </a:solidFill>
                <a:latin typeface="Comic Sans MS" pitchFamily="-84" charset="0"/>
              </a:rPr>
              <a:t> background of </a:t>
            </a:r>
            <a:r>
              <a:rPr lang="en-US" sz="1800">
                <a:solidFill>
                  <a:srgbClr val="FF0000"/>
                </a:solidFill>
              </a:rPr>
              <a:t>p</a:t>
            </a:r>
            <a:r>
              <a:rPr lang="en-US" sz="1800">
                <a:solidFill>
                  <a:srgbClr val="0000FF"/>
                </a:solidFill>
                <a:latin typeface="Comic Sans MS" pitchFamily="-84" charset="0"/>
              </a:rPr>
              <a:t> and 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p</a:t>
            </a:r>
          </a:p>
          <a:p>
            <a:pPr algn="l"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US" sz="1800" u="sng">
                <a:solidFill>
                  <a:srgbClr val="FF0000"/>
                </a:solidFill>
                <a:latin typeface="Comic Sans MS" pitchFamily="-84" charset="0"/>
              </a:rPr>
              <a:t>TOF and 2 aerogel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 in </a:t>
            </a:r>
            <a:r>
              <a:rPr lang="en-US" sz="1800" u="sng">
                <a:solidFill>
                  <a:srgbClr val="FF0000"/>
                </a:solidFill>
                <a:latin typeface="Comic Sans MS" pitchFamily="-84" charset="0"/>
              </a:rPr>
              <a:t>not sufficient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 for </a:t>
            </a:r>
            <a:r>
              <a:rPr lang="en-US" sz="1800" u="sng">
                <a:solidFill>
                  <a:srgbClr val="FF0000"/>
                </a:solidFill>
                <a:latin typeface="Comic Sans MS" pitchFamily="-84" charset="0"/>
              </a:rPr>
              <a:t>unambiguous K identification</a:t>
            </a:r>
            <a:r>
              <a:rPr lang="en-US" sz="1800">
                <a:solidFill>
                  <a:srgbClr val="FF0000"/>
                </a:solidFill>
                <a:latin typeface="Comic Sans MS" pitchFamily="-84" charset="0"/>
              </a:rPr>
              <a:t> !</a:t>
            </a:r>
            <a:endParaRPr lang="en-US" sz="1800">
              <a:solidFill>
                <a:srgbClr val="0000FF"/>
              </a:solidFill>
              <a:latin typeface="Times" pitchFamily="-8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960563"/>
            <a:ext cx="3938588" cy="4821237"/>
            <a:chOff x="0" y="816"/>
            <a:chExt cx="2481" cy="3037"/>
          </a:xfrm>
        </p:grpSpPr>
        <p:sp>
          <p:nvSpPr>
            <p:cNvPr id="53267" name="Rectangle 8"/>
            <p:cNvSpPr>
              <a:spLocks noChangeArrowheads="1"/>
            </p:cNvSpPr>
            <p:nvPr/>
          </p:nvSpPr>
          <p:spPr bwMode="auto">
            <a:xfrm>
              <a:off x="133" y="2758"/>
              <a:ext cx="1374" cy="9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268" name="Rectangle 9"/>
            <p:cNvSpPr>
              <a:spLocks noChangeArrowheads="1"/>
            </p:cNvSpPr>
            <p:nvPr/>
          </p:nvSpPr>
          <p:spPr bwMode="auto">
            <a:xfrm>
              <a:off x="459" y="2182"/>
              <a:ext cx="75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pitchFamily="-84" charset="0"/>
                </a:rPr>
                <a:t>AERO1</a:t>
              </a:r>
            </a:p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pitchFamily="-84" charset="0"/>
                </a:rPr>
                <a:t> n=1.015</a:t>
              </a:r>
              <a:endParaRPr lang="it-IT" sz="2400">
                <a:solidFill>
                  <a:srgbClr val="00FFFF"/>
                </a:solidFill>
                <a:latin typeface="Comic Sans MS" pitchFamily="-84" charset="0"/>
              </a:endParaRPr>
            </a:p>
          </p:txBody>
        </p:sp>
        <p:sp>
          <p:nvSpPr>
            <p:cNvPr id="53269" name="Rectangle 10"/>
            <p:cNvSpPr>
              <a:spLocks noChangeArrowheads="1"/>
            </p:cNvSpPr>
            <p:nvPr/>
          </p:nvSpPr>
          <p:spPr bwMode="auto">
            <a:xfrm>
              <a:off x="1241" y="2182"/>
              <a:ext cx="75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pitchFamily="-84" charset="0"/>
                </a:rPr>
                <a:t>AERO2</a:t>
              </a:r>
            </a:p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pitchFamily="-84" charset="0"/>
                </a:rPr>
                <a:t> n=1.055</a:t>
              </a:r>
              <a:endParaRPr lang="it-IT" sz="24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70" name="Rectangle 11"/>
            <p:cNvSpPr>
              <a:spLocks noChangeArrowheads="1"/>
            </p:cNvSpPr>
            <p:nvPr/>
          </p:nvSpPr>
          <p:spPr bwMode="auto">
            <a:xfrm>
              <a:off x="709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EFFFFF"/>
                </a:gs>
                <a:gs pos="50000">
                  <a:srgbClr val="CCFFFF"/>
                </a:gs>
                <a:gs pos="100000">
                  <a:srgbClr val="EF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1" name="Rectangle 12"/>
            <p:cNvSpPr>
              <a:spLocks noChangeArrowheads="1"/>
            </p:cNvSpPr>
            <p:nvPr/>
          </p:nvSpPr>
          <p:spPr bwMode="auto">
            <a:xfrm>
              <a:off x="1440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DDFFFF"/>
                </a:gs>
                <a:gs pos="50000">
                  <a:srgbClr val="00FFFF"/>
                </a:gs>
                <a:gs pos="100000">
                  <a:srgbClr val="DD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2" name="Line 13"/>
            <p:cNvSpPr>
              <a:spLocks noChangeShapeType="1"/>
            </p:cNvSpPr>
            <p:nvPr/>
          </p:nvSpPr>
          <p:spPr bwMode="auto">
            <a:xfrm>
              <a:off x="487" y="1311"/>
              <a:ext cx="156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3" name="Line 14"/>
            <p:cNvSpPr>
              <a:spLocks noChangeShapeType="1"/>
            </p:cNvSpPr>
            <p:nvPr/>
          </p:nvSpPr>
          <p:spPr bwMode="auto">
            <a:xfrm>
              <a:off x="494" y="1582"/>
              <a:ext cx="1567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4" name="Line 15"/>
            <p:cNvSpPr>
              <a:spLocks noChangeShapeType="1"/>
            </p:cNvSpPr>
            <p:nvPr/>
          </p:nvSpPr>
          <p:spPr bwMode="auto">
            <a:xfrm>
              <a:off x="487" y="1861"/>
              <a:ext cx="156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5" name="Rectangle 16"/>
            <p:cNvSpPr>
              <a:spLocks noChangeArrowheads="1"/>
            </p:cNvSpPr>
            <p:nvPr/>
          </p:nvSpPr>
          <p:spPr bwMode="auto">
            <a:xfrm>
              <a:off x="277" y="1126"/>
              <a:ext cx="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pitchFamily="-84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pitchFamily="-84" charset="0"/>
              </a:endParaRPr>
            </a:p>
          </p:txBody>
        </p:sp>
        <p:sp>
          <p:nvSpPr>
            <p:cNvPr id="53276" name="Rectangle 17"/>
            <p:cNvSpPr>
              <a:spLocks noChangeArrowheads="1"/>
            </p:cNvSpPr>
            <p:nvPr/>
          </p:nvSpPr>
          <p:spPr bwMode="auto">
            <a:xfrm>
              <a:off x="277" y="1434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  <p:sp>
          <p:nvSpPr>
            <p:cNvPr id="53277" name="Rectangle 18"/>
            <p:cNvSpPr>
              <a:spLocks noChangeArrowheads="1"/>
            </p:cNvSpPr>
            <p:nvPr/>
          </p:nvSpPr>
          <p:spPr bwMode="auto">
            <a:xfrm>
              <a:off x="265" y="1683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78" name="Freeform 19"/>
            <p:cNvSpPr>
              <a:spLocks/>
            </p:cNvSpPr>
            <p:nvPr/>
          </p:nvSpPr>
          <p:spPr bwMode="auto">
            <a:xfrm rot="-726887">
              <a:off x="1588" y="1785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79" name="Freeform 20"/>
            <p:cNvSpPr>
              <a:spLocks/>
            </p:cNvSpPr>
            <p:nvPr/>
          </p:nvSpPr>
          <p:spPr bwMode="auto">
            <a:xfrm rot="625817">
              <a:off x="1575" y="158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0" name="Freeform 21"/>
            <p:cNvSpPr>
              <a:spLocks/>
            </p:cNvSpPr>
            <p:nvPr/>
          </p:nvSpPr>
          <p:spPr bwMode="auto">
            <a:xfrm rot="585623">
              <a:off x="1588" y="189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1" name="Freeform 22"/>
            <p:cNvSpPr>
              <a:spLocks/>
            </p:cNvSpPr>
            <p:nvPr/>
          </p:nvSpPr>
          <p:spPr bwMode="auto">
            <a:xfrm rot="-1069943">
              <a:off x="1499" y="1461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2" name="Freeform 23"/>
            <p:cNvSpPr>
              <a:spLocks/>
            </p:cNvSpPr>
            <p:nvPr/>
          </p:nvSpPr>
          <p:spPr bwMode="auto">
            <a:xfrm rot="-527185">
              <a:off x="1499" y="152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3" name="Freeform 24"/>
            <p:cNvSpPr>
              <a:spLocks/>
            </p:cNvSpPr>
            <p:nvPr/>
          </p:nvSpPr>
          <p:spPr bwMode="auto">
            <a:xfrm rot="1659467">
              <a:off x="1499" y="164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4" name="Freeform 25"/>
            <p:cNvSpPr>
              <a:spLocks/>
            </p:cNvSpPr>
            <p:nvPr/>
          </p:nvSpPr>
          <p:spPr bwMode="auto">
            <a:xfrm>
              <a:off x="1440" y="153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5" name="Freeform 26"/>
            <p:cNvSpPr>
              <a:spLocks/>
            </p:cNvSpPr>
            <p:nvPr/>
          </p:nvSpPr>
          <p:spPr bwMode="auto">
            <a:xfrm rot="2263499">
              <a:off x="1453" y="193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6" name="Freeform 27"/>
            <p:cNvSpPr>
              <a:spLocks/>
            </p:cNvSpPr>
            <p:nvPr/>
          </p:nvSpPr>
          <p:spPr bwMode="auto">
            <a:xfrm rot="625817">
              <a:off x="844" y="185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7" name="Freeform 28"/>
            <p:cNvSpPr>
              <a:spLocks/>
            </p:cNvSpPr>
            <p:nvPr/>
          </p:nvSpPr>
          <p:spPr bwMode="auto">
            <a:xfrm rot="-1069943">
              <a:off x="768" y="1732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8" name="Freeform 29"/>
            <p:cNvSpPr>
              <a:spLocks/>
            </p:cNvSpPr>
            <p:nvPr/>
          </p:nvSpPr>
          <p:spPr bwMode="auto">
            <a:xfrm rot="-1069943">
              <a:off x="768" y="176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89" name="Freeform 30"/>
            <p:cNvSpPr>
              <a:spLocks/>
            </p:cNvSpPr>
            <p:nvPr/>
          </p:nvSpPr>
          <p:spPr bwMode="auto">
            <a:xfrm rot="1659467">
              <a:off x="768" y="191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0" name="Freeform 31"/>
            <p:cNvSpPr>
              <a:spLocks/>
            </p:cNvSpPr>
            <p:nvPr/>
          </p:nvSpPr>
          <p:spPr bwMode="auto">
            <a:xfrm>
              <a:off x="709" y="180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1" name="Freeform 32"/>
            <p:cNvSpPr>
              <a:spLocks/>
            </p:cNvSpPr>
            <p:nvPr/>
          </p:nvSpPr>
          <p:spPr bwMode="auto">
            <a:xfrm rot="625817">
              <a:off x="1588" y="1861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2" name="Freeform 33"/>
            <p:cNvSpPr>
              <a:spLocks/>
            </p:cNvSpPr>
            <p:nvPr/>
          </p:nvSpPr>
          <p:spPr bwMode="auto">
            <a:xfrm rot="-1069943">
              <a:off x="1512" y="174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3" name="Freeform 34"/>
            <p:cNvSpPr>
              <a:spLocks/>
            </p:cNvSpPr>
            <p:nvPr/>
          </p:nvSpPr>
          <p:spPr bwMode="auto">
            <a:xfrm rot="-1069943">
              <a:off x="1512" y="177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4" name="Freeform 35"/>
            <p:cNvSpPr>
              <a:spLocks/>
            </p:cNvSpPr>
            <p:nvPr/>
          </p:nvSpPr>
          <p:spPr bwMode="auto">
            <a:xfrm rot="1659467">
              <a:off x="1512" y="192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5" name="Freeform 36"/>
            <p:cNvSpPr>
              <a:spLocks/>
            </p:cNvSpPr>
            <p:nvPr/>
          </p:nvSpPr>
          <p:spPr bwMode="auto">
            <a:xfrm>
              <a:off x="1453" y="181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6" name="Rectangle 37"/>
            <p:cNvSpPr>
              <a:spLocks noChangeArrowheads="1"/>
            </p:cNvSpPr>
            <p:nvPr/>
          </p:nvSpPr>
          <p:spPr bwMode="auto">
            <a:xfrm>
              <a:off x="0" y="816"/>
              <a:ext cx="2481" cy="3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97" name="Rectangle 38"/>
            <p:cNvSpPr>
              <a:spLocks noChangeArrowheads="1"/>
            </p:cNvSpPr>
            <p:nvPr/>
          </p:nvSpPr>
          <p:spPr bwMode="auto">
            <a:xfrm>
              <a:off x="432" y="912"/>
              <a:ext cx="1399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>
                  <a:latin typeface="Comic Sans MS" pitchFamily="-84" charset="0"/>
                </a:rPr>
                <a:t>p</a:t>
              </a:r>
              <a:r>
                <a:rPr lang="en-US" sz="1800" b="0" baseline="-25000">
                  <a:latin typeface="Comic Sans MS" pitchFamily="-84" charset="0"/>
                </a:rPr>
                <a:t>h</a:t>
              </a:r>
              <a:r>
                <a:rPr lang="en-US" sz="1800" b="0">
                  <a:latin typeface="Comic Sans MS" pitchFamily="-84" charset="0"/>
                </a:rPr>
                <a:t> = 1.7 : 2.5 GeV/c</a:t>
              </a:r>
              <a:endParaRPr lang="it-IT" sz="1800">
                <a:solidFill>
                  <a:schemeClr val="accent2"/>
                </a:solidFill>
                <a:latin typeface="Comic Sans MS" pitchFamily="-84" charset="0"/>
              </a:endParaRPr>
            </a:p>
          </p:txBody>
        </p:sp>
        <p:sp>
          <p:nvSpPr>
            <p:cNvPr id="53298" name="Rectangle 39"/>
            <p:cNvSpPr>
              <a:spLocks noChangeArrowheads="1"/>
            </p:cNvSpPr>
            <p:nvPr/>
          </p:nvSpPr>
          <p:spPr bwMode="auto">
            <a:xfrm>
              <a:off x="137" y="3382"/>
              <a:ext cx="13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00"/>
                  </a:solidFill>
                  <a:latin typeface="Verdana" pitchFamily="-84" charset="0"/>
                </a:rPr>
                <a:t>Protons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299" name="Line 40"/>
            <p:cNvSpPr>
              <a:spLocks noChangeShapeType="1"/>
            </p:cNvSpPr>
            <p:nvPr/>
          </p:nvSpPr>
          <p:spPr bwMode="auto">
            <a:xfrm>
              <a:off x="901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300" name="Line 41"/>
            <p:cNvSpPr>
              <a:spLocks noChangeShapeType="1"/>
            </p:cNvSpPr>
            <p:nvPr/>
          </p:nvSpPr>
          <p:spPr bwMode="auto">
            <a:xfrm>
              <a:off x="1152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301" name="Rectangle 42"/>
            <p:cNvSpPr>
              <a:spLocks noChangeArrowheads="1"/>
            </p:cNvSpPr>
            <p:nvPr/>
          </p:nvSpPr>
          <p:spPr bwMode="auto">
            <a:xfrm>
              <a:off x="148" y="2765"/>
              <a:ext cx="13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11E644"/>
                  </a:solidFill>
                  <a:latin typeface="Verdana" pitchFamily="-84" charset="0"/>
                </a:rPr>
                <a:t>Pions   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302" name="Rectangle 43"/>
            <p:cNvSpPr>
              <a:spLocks noChangeArrowheads="1"/>
            </p:cNvSpPr>
            <p:nvPr/>
          </p:nvSpPr>
          <p:spPr bwMode="auto">
            <a:xfrm>
              <a:off x="148" y="3062"/>
              <a:ext cx="13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0000FF"/>
                  </a:solidFill>
                  <a:latin typeface="Verdana" pitchFamily="-84" charset="0"/>
                </a:rPr>
                <a:t>Kaons   = A1•A2</a:t>
              </a:r>
              <a:endParaRPr lang="it-IT" sz="2400" b="0">
                <a:latin typeface="Verdana" pitchFamily="-84" charset="0"/>
              </a:endParaRPr>
            </a:p>
          </p:txBody>
        </p:sp>
        <p:sp>
          <p:nvSpPr>
            <p:cNvPr id="53303" name="Line 44"/>
            <p:cNvSpPr>
              <a:spLocks noChangeShapeType="1"/>
            </p:cNvSpPr>
            <p:nvPr/>
          </p:nvSpPr>
          <p:spPr bwMode="auto">
            <a:xfrm>
              <a:off x="945" y="3102"/>
              <a:ext cx="13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478338" y="1889125"/>
            <a:ext cx="4430712" cy="4892675"/>
            <a:chOff x="2821" y="758"/>
            <a:chExt cx="2791" cy="3082"/>
          </a:xfrm>
        </p:grpSpPr>
        <p:pic>
          <p:nvPicPr>
            <p:cNvPr id="53257" name="Picture 4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816"/>
              <a:ext cx="2725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8" name="Rectangle 47"/>
            <p:cNvSpPr>
              <a:spLocks noChangeArrowheads="1"/>
            </p:cNvSpPr>
            <p:nvPr/>
          </p:nvSpPr>
          <p:spPr bwMode="auto">
            <a:xfrm>
              <a:off x="2821" y="758"/>
              <a:ext cx="2791" cy="3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59" name="Rectangle 48"/>
            <p:cNvSpPr>
              <a:spLocks noChangeArrowheads="1"/>
            </p:cNvSpPr>
            <p:nvPr/>
          </p:nvSpPr>
          <p:spPr bwMode="auto">
            <a:xfrm>
              <a:off x="4664" y="1488"/>
              <a:ext cx="21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pitchFamily="-84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pitchFamily="-84" charset="0"/>
              </a:endParaRPr>
            </a:p>
          </p:txBody>
        </p:sp>
        <p:sp>
          <p:nvSpPr>
            <p:cNvPr id="53260" name="Rectangle 49"/>
            <p:cNvSpPr>
              <a:spLocks noChangeArrowheads="1"/>
            </p:cNvSpPr>
            <p:nvPr/>
          </p:nvSpPr>
          <p:spPr bwMode="auto">
            <a:xfrm>
              <a:off x="4290" y="1248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  <p:sp>
          <p:nvSpPr>
            <p:cNvPr id="53261" name="AutoShape 50"/>
            <p:cNvSpPr>
              <a:spLocks noChangeArrowheads="1"/>
            </p:cNvSpPr>
            <p:nvPr/>
          </p:nvSpPr>
          <p:spPr bwMode="auto">
            <a:xfrm rot="1304804" flipH="1">
              <a:off x="3589" y="1525"/>
              <a:ext cx="99" cy="395"/>
            </a:xfrm>
            <a:prstGeom prst="downArrow">
              <a:avLst>
                <a:gd name="adj1" fmla="val 50000"/>
                <a:gd name="adj2" fmla="val 99747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2" name="Rectangle 51"/>
            <p:cNvSpPr>
              <a:spLocks noChangeArrowheads="1"/>
            </p:cNvSpPr>
            <p:nvPr/>
          </p:nvSpPr>
          <p:spPr bwMode="auto">
            <a:xfrm>
              <a:off x="3202" y="1296"/>
              <a:ext cx="86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rgbClr val="FF0000"/>
                  </a:solidFill>
                  <a:latin typeface="Comic Sans MS" pitchFamily="-84" charset="0"/>
                </a:rPr>
                <a:t>All events</a:t>
              </a:r>
              <a:endParaRPr lang="it-IT" sz="2400">
                <a:solidFill>
                  <a:srgbClr val="FF5050"/>
                </a:solidFill>
                <a:latin typeface="Comic Sans MS" pitchFamily="-84" charset="0"/>
              </a:endParaRPr>
            </a:p>
          </p:txBody>
        </p:sp>
        <p:sp>
          <p:nvSpPr>
            <p:cNvPr id="53263" name="AutoShape 52"/>
            <p:cNvSpPr>
              <a:spLocks noChangeArrowheads="1"/>
            </p:cNvSpPr>
            <p:nvPr/>
          </p:nvSpPr>
          <p:spPr bwMode="auto">
            <a:xfrm>
              <a:off x="4298" y="1536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4" name="Rectangle 53"/>
            <p:cNvSpPr>
              <a:spLocks noChangeArrowheads="1"/>
            </p:cNvSpPr>
            <p:nvPr/>
          </p:nvSpPr>
          <p:spPr bwMode="auto">
            <a:xfrm>
              <a:off x="3934" y="1008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rgbClr val="333399"/>
                </a:solidFill>
                <a:latin typeface="Comic Sans MS" pitchFamily="-84" charset="0"/>
              </a:endParaRPr>
            </a:p>
          </p:txBody>
        </p:sp>
        <p:sp>
          <p:nvSpPr>
            <p:cNvPr id="53265" name="AutoShape 54"/>
            <p:cNvSpPr>
              <a:spLocks noChangeArrowheads="1"/>
            </p:cNvSpPr>
            <p:nvPr/>
          </p:nvSpPr>
          <p:spPr bwMode="auto">
            <a:xfrm>
              <a:off x="4298" y="2575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3266" name="Rectangle 55"/>
            <p:cNvSpPr>
              <a:spLocks noChangeArrowheads="1"/>
            </p:cNvSpPr>
            <p:nvPr/>
          </p:nvSpPr>
          <p:spPr bwMode="auto">
            <a:xfrm>
              <a:off x="4334" y="2458"/>
              <a:ext cx="2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pitchFamily="-84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pitchFamily="-8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895600" y="762000"/>
          <a:ext cx="2667000" cy="1881188"/>
        </p:xfrm>
        <a:graphic>
          <a:graphicData uri="http://schemas.openxmlformats.org/presentationml/2006/ole">
            <p:oleObj spid="_x0000_s187394" name="Photo Editor Photo" r:id="rId4" imgW="6095238" imgH="4571429" progId="">
              <p:embed/>
            </p:oleObj>
          </a:graphicData>
        </a:graphic>
      </p:graphicFrame>
      <p:pic>
        <p:nvPicPr>
          <p:cNvPr id="57349" name="Picture 3" descr="IMG_0453"/>
          <p:cNvPicPr>
            <a:picLocks noChangeAspect="1" noChangeArrowheads="1"/>
          </p:cNvPicPr>
          <p:nvPr/>
        </p:nvPicPr>
        <p:blipFill>
          <a:blip r:embed="rId5"/>
          <a:srcRect r="9238"/>
          <a:stretch>
            <a:fillRect/>
          </a:stretch>
        </p:blipFill>
        <p:spPr bwMode="auto">
          <a:xfrm>
            <a:off x="0" y="762000"/>
            <a:ext cx="236061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1371600" y="76200"/>
            <a:ext cx="6834188" cy="6588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sz="3200">
                <a:solidFill>
                  <a:srgbClr val="FEF849"/>
                </a:solidFill>
                <a:latin typeface="Comic Sans MS" pitchFamily="-84" charset="0"/>
              </a:rPr>
              <a:t>The </a:t>
            </a:r>
            <a:r>
              <a:rPr lang="it-IT" sz="3200">
                <a:solidFill>
                  <a:schemeClr val="bg1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chemeClr val="bg1"/>
                </a:solidFill>
                <a:latin typeface="Comic Sans MS" pitchFamily="-84" charset="0"/>
              </a:rPr>
              <a:t>ICH detector</a:t>
            </a:r>
            <a:r>
              <a:rPr lang="it-IT" sz="2800">
                <a:solidFill>
                  <a:srgbClr val="FEF849"/>
                </a:solidFill>
                <a:latin typeface="Comic Sans MS" pitchFamily="-84" charset="0"/>
              </a:rPr>
              <a:t> at Jefferson Lab</a:t>
            </a:r>
            <a:endParaRPr lang="it-IT" sz="1800" b="0">
              <a:solidFill>
                <a:srgbClr val="FEF849"/>
              </a:solidFill>
              <a:latin typeface="Verdana" pitchFamily="-8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743200"/>
            <a:ext cx="5638800" cy="4114800"/>
            <a:chOff x="280" y="245"/>
            <a:chExt cx="5304" cy="3908"/>
          </a:xfrm>
        </p:grpSpPr>
        <p:pic>
          <p:nvPicPr>
            <p:cNvPr id="5735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6" y="245"/>
              <a:ext cx="5208" cy="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Rectangle 8"/>
            <p:cNvSpPr>
              <a:spLocks noChangeArrowheads="1"/>
            </p:cNvSpPr>
            <p:nvPr/>
          </p:nvSpPr>
          <p:spPr bwMode="auto">
            <a:xfrm>
              <a:off x="2928" y="245"/>
              <a:ext cx="72" cy="39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7357" name="Rectangle 9"/>
            <p:cNvSpPr>
              <a:spLocks noChangeArrowheads="1"/>
            </p:cNvSpPr>
            <p:nvPr/>
          </p:nvSpPr>
          <p:spPr bwMode="auto">
            <a:xfrm>
              <a:off x="280" y="1960"/>
              <a:ext cx="5304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</p:grpSp>
      <p:pic>
        <p:nvPicPr>
          <p:cNvPr id="57352" name="Picture 10" descr="rich_halla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962400"/>
            <a:ext cx="240188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6248400" y="6019800"/>
            <a:ext cx="2590800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RICH flying to hunt kaons </a:t>
            </a:r>
          </a:p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into the detector hut</a:t>
            </a:r>
            <a:r>
              <a:rPr lang="it-IT" sz="2400" b="0">
                <a:latin typeface="Verdana" pitchFamily="-84" charset="0"/>
              </a:rPr>
              <a:t> 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096000" y="762000"/>
          <a:ext cx="2838450" cy="2138363"/>
        </p:xfrm>
        <a:graphic>
          <a:graphicData uri="http://schemas.openxmlformats.org/presentationml/2006/ole">
            <p:oleObj spid="_x0000_s187395" name="Bitmap Image" r:id="rId8" imgW="6276190" imgH="5229955" progId="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 l="12698" t="15594" r="11111" b="1973"/>
          <a:stretch>
            <a:fillRect/>
          </a:stretch>
        </p:blipFill>
        <p:spPr bwMode="auto">
          <a:xfrm>
            <a:off x="685800" y="0"/>
            <a:ext cx="91440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304800" y="762000"/>
          <a:ext cx="8534400" cy="5562600"/>
        </p:xfrm>
        <a:graphic>
          <a:graphicData uri="http://schemas.openxmlformats.org/presentationml/2006/ole">
            <p:oleObj spid="_x0000_s187396" name="Photo Editor Photo" r:id="rId10" imgW="15238095" imgH="114285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Elementary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production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L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in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1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it-IT" sz="3200" dirty="0" smtClean="0">
                <a:solidFill>
                  <a:srgbClr val="FFFF00"/>
                </a:solidFill>
              </a:rPr>
              <a:t>(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e,e’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K</a:t>
            </a:r>
            <a:r>
              <a:rPr lang="it-IT" sz="3200" dirty="0" err="1" smtClean="0">
                <a:solidFill>
                  <a:srgbClr val="FFFF00"/>
                </a:solidFill>
              </a:rPr>
              <a:t>+</a:t>
            </a:r>
            <a:r>
              <a:rPr lang="it-IT" sz="3200" dirty="0" smtClean="0">
                <a:solidFill>
                  <a:srgbClr val="FFFF00"/>
                </a:solidFill>
              </a:rPr>
              <a:t>)</a:t>
            </a:r>
            <a:r>
              <a:rPr lang="it-IT" sz="3200" dirty="0" err="1" smtClean="0">
                <a:solidFill>
                  <a:srgbClr val="FFFF00"/>
                </a:solidFill>
              </a:rPr>
              <a:t>L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10136"/>
            <a:ext cx="9144000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cross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electroproduction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hypernuclei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amplitudes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a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nuclear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wavefunction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cross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sections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are sensitive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only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elementary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amplitude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very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small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kaon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angles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production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cross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input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and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determine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small-angle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behavior</a:t>
            </a: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Dynamics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elementary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reaction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itself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also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interesting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unexplored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kinematics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region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ratio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makes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interpretation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structure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simpler</a:t>
            </a: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60418" name="Object 2"/>
          <p:cNvGraphicFramePr>
            <a:graphicFrameLocks noGrp="1" noChangeAspect="1"/>
          </p:cNvGraphicFramePr>
          <p:nvPr/>
        </p:nvGraphicFramePr>
        <p:xfrm>
          <a:off x="2590800" y="1828800"/>
          <a:ext cx="4330700" cy="1239910"/>
        </p:xfrm>
        <a:graphic>
          <a:graphicData uri="http://schemas.openxmlformats.org/presentationml/2006/ole">
            <p:oleObj spid="_x0000_s117762" name="Equation" r:id="rId3" imgW="1511280" imgH="431640" progId="Equation.3">
              <p:embed/>
            </p:oleObj>
          </a:graphicData>
        </a:graphic>
      </p:graphicFrame>
      <p:sp>
        <p:nvSpPr>
          <p:cNvPr id="8" name="Rettangolo 7"/>
          <p:cNvSpPr/>
          <p:nvPr/>
        </p:nvSpPr>
        <p:spPr bwMode="auto">
          <a:xfrm>
            <a:off x="5029200" y="2057400"/>
            <a:ext cx="1143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3962400"/>
            <a:ext cx="9144000" cy="838200"/>
          </a:xfrm>
          <a:prstGeom prst="rect">
            <a:avLst/>
          </a:prstGeom>
          <a:solidFill>
            <a:srgbClr val="FF0000">
              <a:alpha val="14000"/>
            </a:srgbClr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it-IT" sz="3200">
                <a:solidFill>
                  <a:srgbClr val="FEF849"/>
                </a:solidFill>
                <a:latin typeface="Comic Sans MS" charset="0"/>
              </a:rPr>
              <a:t>HYPERNUCLEAR PHYSICS</a:t>
            </a:r>
            <a:endParaRPr lang="it-IT" sz="3200" b="0">
              <a:latin typeface="Verdana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533400"/>
            <a:ext cx="9144000" cy="4513263"/>
          </a:xfrm>
          <a:prstGeom prst="rect">
            <a:avLst/>
          </a:prstGeom>
          <a:solidFill>
            <a:srgbClr val="A4FF93">
              <a:alpha val="38000"/>
            </a:srgb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1600" b="0" dirty="0">
                <a:latin typeface="Verdana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Hypernuclei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are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bound states 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of nucleons with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a strange baryon 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(</a:t>
            </a:r>
            <a:r>
              <a:rPr lang="en-US" sz="2000" dirty="0">
                <a:solidFill>
                  <a:srgbClr val="0918AC"/>
                </a:solidFill>
                <a:cs typeface="Symbol" charset="0"/>
              </a:rPr>
              <a:t>L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) </a:t>
            </a: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Extension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of physics 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N-N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interaction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to system with S#0 </a:t>
            </a: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Internal</a:t>
            </a: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nuclear shell 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 are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not Pauli-blocked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sz="2000" dirty="0">
                <a:solidFill>
                  <a:srgbClr val="0918AC"/>
                </a:solidFill>
                <a:latin typeface="Comic Sans MS" charset="0"/>
              </a:rPr>
              <a:t>  for hyperons</a:t>
            </a:r>
          </a:p>
          <a:p>
            <a:pPr algn="just" eaLnBrk="1" hangingPunct="1">
              <a:lnSpc>
                <a:spcPct val="120000"/>
              </a:lnSpc>
            </a:pPr>
            <a:endParaRPr lang="en-US" sz="2000" dirty="0">
              <a:solidFill>
                <a:srgbClr val="0918AC"/>
              </a:solidFill>
              <a:latin typeface="Comic Sans MS" charset="0"/>
            </a:endParaRPr>
          </a:p>
          <a:p>
            <a:pPr algn="just" eaLnBrk="1" hangingPunct="1">
              <a:lnSpc>
                <a:spcPct val="120000"/>
              </a:lnSpc>
              <a:buFontTx/>
              <a:buBlip>
                <a:blip r:embed="rId3"/>
              </a:buBlip>
            </a:pPr>
            <a:r>
              <a:rPr lang="en-US" sz="2000" dirty="0">
                <a:solidFill>
                  <a:srgbClr val="B21D1C"/>
                </a:solidFill>
                <a:latin typeface="Comic Sans MS" charset="0"/>
              </a:rPr>
              <a:t> Spectroscopy</a:t>
            </a:r>
            <a:endParaRPr lang="en-US" sz="2000" dirty="0">
              <a:solidFill>
                <a:srgbClr val="0918AC"/>
              </a:solidFill>
              <a:latin typeface="Comic Sans MS" charset="0"/>
            </a:endParaRPr>
          </a:p>
        </p:txBody>
      </p:sp>
      <p:pic>
        <p:nvPicPr>
          <p:cNvPr id="16388" name="Picture 6" descr="NMA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9667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新規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50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新規_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95475"/>
            <a:ext cx="625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新規_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047875"/>
            <a:ext cx="6238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新規_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19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Line 11"/>
          <p:cNvSpPr>
            <a:spLocks noChangeShapeType="1"/>
          </p:cNvSpPr>
          <p:nvPr/>
        </p:nvSpPr>
        <p:spPr bwMode="auto">
          <a:xfrm flipV="1">
            <a:off x="5638800" y="2286000"/>
            <a:ext cx="985838" cy="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2"/>
          <p:cNvSpPr>
            <a:spLocks noChangeShapeType="1"/>
          </p:cNvSpPr>
          <p:nvPr/>
        </p:nvSpPr>
        <p:spPr bwMode="auto">
          <a:xfrm flipV="1">
            <a:off x="3886200" y="2362200"/>
            <a:ext cx="56197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V="1">
            <a:off x="2133600" y="2362200"/>
            <a:ext cx="49212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29718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0" y="5754469"/>
            <a:ext cx="91440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800" dirty="0">
                <a:solidFill>
                  <a:srgbClr val="FEF849"/>
                </a:solidFill>
              </a:rPr>
              <a:t></a:t>
            </a:r>
            <a:r>
              <a:rPr lang="en-US" sz="1800" dirty="0">
                <a:solidFill>
                  <a:srgbClr val="FEF849"/>
                </a:solidFill>
                <a:latin typeface="Comic Sans MS" charset="0"/>
              </a:rPr>
              <a:t>-N interaction, mirror </a:t>
            </a:r>
            <a:r>
              <a:rPr lang="en-US" sz="1800" dirty="0" err="1">
                <a:solidFill>
                  <a:srgbClr val="FEF849"/>
                </a:solidFill>
                <a:latin typeface="Comic Sans MS" charset="0"/>
              </a:rPr>
              <a:t>hypernuclei,CSB</a:t>
            </a:r>
            <a:r>
              <a:rPr lang="en-US" sz="1800" dirty="0">
                <a:solidFill>
                  <a:srgbClr val="FEF849"/>
                </a:solidFill>
                <a:latin typeface="Comic Sans MS" charset="0"/>
              </a:rPr>
              <a:t>, </a:t>
            </a:r>
            <a:r>
              <a:rPr lang="en-US" sz="1800" dirty="0">
                <a:solidFill>
                  <a:srgbClr val="FEF849"/>
                </a:solidFill>
                <a:cs typeface="Symbol" charset="0"/>
              </a:rPr>
              <a:t>L </a:t>
            </a:r>
            <a:r>
              <a:rPr lang="en-US" sz="1800" dirty="0">
                <a:solidFill>
                  <a:srgbClr val="FEF849"/>
                </a:solidFill>
                <a:latin typeface="Comic Sans MS" charset="0"/>
              </a:rPr>
              <a:t>binding </a:t>
            </a:r>
            <a:r>
              <a:rPr lang="en-US" sz="1800" dirty="0" smtClean="0">
                <a:solidFill>
                  <a:srgbClr val="FEF849"/>
                </a:solidFill>
                <a:latin typeface="Comic Sans MS" charset="0"/>
              </a:rPr>
              <a:t>energy, limits of mean field description, the role of 3 body interaction in </a:t>
            </a:r>
            <a:r>
              <a:rPr lang="en-US" sz="1800" dirty="0" err="1" smtClean="0">
                <a:solidFill>
                  <a:srgbClr val="FEF849"/>
                </a:solidFill>
                <a:latin typeface="Comic Sans MS" charset="0"/>
              </a:rPr>
              <a:t>hypernucley</a:t>
            </a:r>
            <a:r>
              <a:rPr lang="en-US" sz="1800" dirty="0" smtClean="0">
                <a:solidFill>
                  <a:srgbClr val="FEF849"/>
                </a:solidFill>
                <a:latin typeface="Comic Sans MS" charset="0"/>
              </a:rPr>
              <a:t> and neutron stars….</a:t>
            </a:r>
            <a:endParaRPr lang="en-US" sz="1800" dirty="0">
              <a:latin typeface="Comic Sans MS" charset="0"/>
            </a:endParaRP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2438400" y="5176837"/>
            <a:ext cx="4114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B21D1C"/>
                </a:solidFill>
                <a:latin typeface="Comic Sans MS" charset="0"/>
              </a:rPr>
              <a:t>Ideal </a:t>
            </a:r>
            <a:r>
              <a:rPr lang="en-US" sz="2400">
                <a:solidFill>
                  <a:srgbClr val="0000FF"/>
                </a:solidFill>
                <a:latin typeface="Comic Sans MS" charset="0"/>
              </a:rPr>
              <a:t>laboratory</a:t>
            </a:r>
            <a:r>
              <a:rPr lang="en-US" sz="2400">
                <a:solidFill>
                  <a:srgbClr val="B21D1C"/>
                </a:solidFill>
                <a:latin typeface="Comic Sans MS" charset="0"/>
              </a:rPr>
              <a:t> to study</a:t>
            </a:r>
            <a:endParaRPr lang="en-US" sz="2400">
              <a:solidFill>
                <a:srgbClr val="0918AC"/>
              </a:solidFill>
              <a:latin typeface="Comic Sans MS" charset="0"/>
            </a:endParaRPr>
          </a:p>
        </p:txBody>
      </p:sp>
      <p:sp>
        <p:nvSpPr>
          <p:cNvPr id="16399" name="CasellaDiTesto 16"/>
          <p:cNvSpPr txBox="1">
            <a:spLocks noChangeArrowheads="1"/>
          </p:cNvSpPr>
          <p:nvPr/>
        </p:nvSpPr>
        <p:spPr bwMode="auto">
          <a:xfrm>
            <a:off x="6096000" y="3200400"/>
            <a:ext cx="3048000" cy="181588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This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“</a:t>
            </a:r>
            <a:r>
              <a:rPr lang="it-IT" sz="16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impurity</a:t>
            </a:r>
            <a:r>
              <a:rPr lang="it-IT" sz="16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” 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can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used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as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a </a:t>
            </a:r>
            <a:r>
              <a:rPr lang="it-IT" sz="16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probe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study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Comic Sans MS" charset="0"/>
                <a:cs typeface="Comic Sans MS" charset="0"/>
              </a:rPr>
              <a:t>both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structure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properties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baryons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in the </a:t>
            </a:r>
            <a:r>
              <a:rPr lang="it-IT" sz="1600" dirty="0" err="1">
                <a:solidFill>
                  <a:srgbClr val="D3FCFF"/>
                </a:solidFill>
                <a:latin typeface="Comic Sans MS" charset="0"/>
                <a:cs typeface="Comic Sans MS" charset="0"/>
              </a:rPr>
              <a:t>nuclear</a:t>
            </a:r>
            <a:r>
              <a:rPr lang="it-IT" sz="1600" dirty="0">
                <a:solidFill>
                  <a:srgbClr val="D3FCFF"/>
                </a:solidFill>
                <a:latin typeface="Comic Sans MS" charset="0"/>
                <a:cs typeface="Comic Sans MS" charset="0"/>
              </a:rPr>
              <a:t> medium </a:t>
            </a:r>
            <a:r>
              <a:rPr lang="it-IT" sz="1600" dirty="0">
                <a:solidFill>
                  <a:srgbClr val="FFFF00"/>
                </a:solidFill>
                <a:latin typeface="Comic Sans MS" charset="0"/>
                <a:cs typeface="Comic Sans MS" charset="0"/>
              </a:rPr>
              <a:t>and the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structure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nuclei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as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 smtClean="0">
                <a:solidFill>
                  <a:srgbClr val="A4FF93"/>
                </a:solidFill>
                <a:latin typeface="Comic Sans MS" charset="0"/>
                <a:cs typeface="Comic Sans MS" charset="0"/>
              </a:rPr>
              <a:t>baryonic</a:t>
            </a:r>
            <a:r>
              <a:rPr lang="it-IT" sz="1600" dirty="0" smtClean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many-body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A4FF93"/>
                </a:solidFill>
                <a:latin typeface="Comic Sans MS" charset="0"/>
                <a:cs typeface="Comic Sans MS" charset="0"/>
              </a:rPr>
              <a:t>systems</a:t>
            </a:r>
            <a:r>
              <a:rPr lang="it-IT" sz="1600" dirty="0">
                <a:solidFill>
                  <a:srgbClr val="A4FF93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endParaRPr lang="it-IT" sz="2400" b="0">
              <a:latin typeface="Times New Roman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155" r="15524" b="83333"/>
          <a:stretch>
            <a:fillRect/>
          </a:stretch>
        </p:blipFill>
        <p:spPr bwMode="auto">
          <a:xfrm>
            <a:off x="139700" y="2908300"/>
            <a:ext cx="392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12393"/>
          <a:stretch>
            <a:fillRect/>
          </a:stretch>
        </p:blipFill>
        <p:spPr bwMode="auto">
          <a:xfrm>
            <a:off x="-25400" y="228600"/>
            <a:ext cx="510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590800" y="2209800"/>
            <a:ext cx="28956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L</a:t>
            </a:r>
            <a:r>
              <a:rPr lang="en-US" sz="2400">
                <a:solidFill>
                  <a:schemeClr val="bg1"/>
                </a:solidFill>
                <a:latin typeface="Comic Sans MS" charset="0"/>
              </a:rPr>
              <a:t>N</a:t>
            </a:r>
            <a:r>
              <a:rPr lang="en-US" sz="2400">
                <a:solidFill>
                  <a:srgbClr val="FAFF12"/>
                </a:solidFill>
                <a:latin typeface="Comic Sans MS" charset="0"/>
              </a:rPr>
              <a:t> interaction</a:t>
            </a:r>
            <a:endParaRPr lang="en-US">
              <a:latin typeface="Comic Sans MS" charset="0"/>
            </a:endParaRPr>
          </a:p>
        </p:txBody>
      </p:sp>
      <p:grpSp>
        <p:nvGrpSpPr>
          <p:cNvPr id="23558" name="Group 7"/>
          <p:cNvGrpSpPr>
            <a:grpSpLocks/>
          </p:cNvGrpSpPr>
          <p:nvPr/>
        </p:nvGrpSpPr>
        <p:grpSpPr bwMode="auto">
          <a:xfrm>
            <a:off x="304800" y="2895600"/>
            <a:ext cx="3886200" cy="1752600"/>
            <a:chOff x="96" y="2138"/>
            <a:chExt cx="2352" cy="934"/>
          </a:xfrm>
        </p:grpSpPr>
        <p:pic>
          <p:nvPicPr>
            <p:cNvPr id="2357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5000" b="16667"/>
            <a:stretch>
              <a:fillRect/>
            </a:stretch>
          </p:blipFill>
          <p:spPr bwMode="auto">
            <a:xfrm>
              <a:off x="96" y="2400"/>
              <a:ext cx="235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5" name="Text Box 9"/>
            <p:cNvSpPr txBox="1">
              <a:spLocks noChangeArrowheads="1"/>
            </p:cNvSpPr>
            <p:nvPr/>
          </p:nvSpPr>
          <p:spPr bwMode="auto">
            <a:xfrm>
              <a:off x="672" y="2138"/>
              <a:ext cx="33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charset="0"/>
                </a:rPr>
                <a:t>(r)</a:t>
              </a:r>
            </a:p>
          </p:txBody>
        </p:sp>
      </p:grpSp>
      <p:pic>
        <p:nvPicPr>
          <p:cNvPr id="23559" name="Picture 10" descr="fake_Li_spectrum_r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2373" t="24480" r="10980" b="13116"/>
          <a:stretch>
            <a:fillRect/>
          </a:stretch>
        </p:blipFill>
        <p:spPr bwMode="auto">
          <a:xfrm>
            <a:off x="7391400" y="2667000"/>
            <a:ext cx="6524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-1323975" y="1546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endParaRPr lang="it-IT" sz="2400" b="0">
              <a:latin typeface="Arial" charset="0"/>
            </a:endParaRPr>
          </a:p>
        </p:txBody>
      </p:sp>
      <p:pic>
        <p:nvPicPr>
          <p:cNvPr id="23561" name="Picture 12" descr="mauro-c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878" t="25490" r="14394" b="14706"/>
          <a:stretch>
            <a:fillRect/>
          </a:stretch>
        </p:blipFill>
        <p:spPr bwMode="auto">
          <a:xfrm>
            <a:off x="4419600" y="2959100"/>
            <a:ext cx="28956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165"/>
          <a:stretch>
            <a:fillRect/>
          </a:stretch>
        </p:blipFill>
        <p:spPr bwMode="auto">
          <a:xfrm>
            <a:off x="5041900" y="228600"/>
            <a:ext cx="4114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15"/>
          <p:cNvSpPr>
            <a:spLocks noChangeArrowheads="1"/>
          </p:cNvSpPr>
          <p:nvPr/>
        </p:nvSpPr>
        <p:spPr bwMode="auto">
          <a:xfrm>
            <a:off x="0" y="5137150"/>
            <a:ext cx="8763000" cy="730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Each of the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5 radial integral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(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V, </a:t>
            </a:r>
            <a:r>
              <a:rPr lang="it-IT" sz="1800">
                <a:solidFill>
                  <a:srgbClr val="B21D1C"/>
                </a:solidFill>
              </a:rPr>
              <a:t>D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S</a:t>
            </a:r>
            <a:r>
              <a:rPr lang="it-IT" sz="1800" baseline="-25000">
                <a:solidFill>
                  <a:srgbClr val="B21D1C"/>
                </a:solidFill>
              </a:rPr>
              <a:t>L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S</a:t>
            </a:r>
            <a:r>
              <a:rPr lang="it-IT" sz="1800" baseline="-25000">
                <a:solidFill>
                  <a:srgbClr val="B21D1C"/>
                </a:solidFill>
                <a:latin typeface="Comic Sans MS Bold" charset="0"/>
              </a:rPr>
              <a:t>N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, T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) can be 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phenomenologically determined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from the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low lying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level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structure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of </a:t>
            </a:r>
            <a:r>
              <a:rPr lang="it-IT" sz="1800">
                <a:solidFill>
                  <a:srgbClr val="B21D1C"/>
                </a:solidFill>
                <a:latin typeface="Comic Sans MS Bold" charset="0"/>
              </a:rPr>
              <a:t>p-shell</a:t>
            </a:r>
            <a:r>
              <a:rPr lang="it-IT" sz="1800">
                <a:solidFill>
                  <a:srgbClr val="0918AC"/>
                </a:solidFill>
                <a:latin typeface="Comic Sans MS Bold" charset="0"/>
              </a:rPr>
              <a:t> hypernuclei</a:t>
            </a:r>
            <a:endParaRPr lang="it-IT" b="0" i="1">
              <a:solidFill>
                <a:srgbClr val="991F24"/>
              </a:solidFill>
              <a:latin typeface="Verdana" charset="0"/>
            </a:endParaRPr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0" y="6248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65" name="Text Box 18"/>
          <p:cNvSpPr txBox="1">
            <a:spLocks noChangeArrowheads="1"/>
          </p:cNvSpPr>
          <p:nvPr/>
        </p:nvSpPr>
        <p:spPr bwMode="auto">
          <a:xfrm>
            <a:off x="1117600" y="2565400"/>
            <a:ext cx="228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V</a:t>
            </a: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457200" y="3657600"/>
            <a:ext cx="457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>
              <a:latin typeface="Comic Sans MS" charset="0"/>
            </a:endParaRPr>
          </a:p>
        </p:txBody>
      </p:sp>
      <p:sp>
        <p:nvSpPr>
          <p:cNvPr id="23567" name="Text Box 20"/>
          <p:cNvSpPr txBox="1">
            <a:spLocks noChangeArrowheads="1"/>
          </p:cNvSpPr>
          <p:nvPr/>
        </p:nvSpPr>
        <p:spPr bwMode="auto">
          <a:xfrm>
            <a:off x="-88900" y="365760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S</a:t>
            </a:r>
            <a:r>
              <a:rPr lang="en-US" baseline="-25000"/>
              <a:t>L</a:t>
            </a:r>
            <a:endParaRPr lang="en-US">
              <a:latin typeface="Comic Sans MS" charset="0"/>
            </a:endParaRPr>
          </a:p>
        </p:txBody>
      </p:sp>
      <p:sp>
        <p:nvSpPr>
          <p:cNvPr id="23568" name="Text Box 21"/>
          <p:cNvSpPr txBox="1">
            <a:spLocks noChangeArrowheads="1"/>
          </p:cNvSpPr>
          <p:nvPr/>
        </p:nvSpPr>
        <p:spPr bwMode="auto">
          <a:xfrm>
            <a:off x="-63500" y="3962400"/>
            <a:ext cx="53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charset="0"/>
              </a:rPr>
              <a:t>S</a:t>
            </a:r>
            <a:r>
              <a:rPr lang="en-US" baseline="-25000">
                <a:latin typeface="Comic Sans MS" charset="0"/>
              </a:rPr>
              <a:t>N</a:t>
            </a:r>
            <a:r>
              <a:rPr lang="en-US"/>
              <a:t> </a:t>
            </a:r>
            <a:endParaRPr lang="en-US">
              <a:latin typeface="Comic Sans MS" charset="0"/>
            </a:endParaRPr>
          </a:p>
        </p:txBody>
      </p:sp>
      <p:sp>
        <p:nvSpPr>
          <p:cNvPr id="23569" name="Text Box 22"/>
          <p:cNvSpPr txBox="1">
            <a:spLocks noChangeArrowheads="1"/>
          </p:cNvSpPr>
          <p:nvPr/>
        </p:nvSpPr>
        <p:spPr bwMode="auto">
          <a:xfrm>
            <a:off x="304800" y="42672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70" name="Text Box 23"/>
          <p:cNvSpPr txBox="1">
            <a:spLocks noChangeArrowheads="1"/>
          </p:cNvSpPr>
          <p:nvPr/>
        </p:nvSpPr>
        <p:spPr bwMode="auto">
          <a:xfrm>
            <a:off x="381000" y="4724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3571" name="Text Box 25"/>
          <p:cNvSpPr txBox="1">
            <a:spLocks noChangeArrowheads="1"/>
          </p:cNvSpPr>
          <p:nvPr/>
        </p:nvSpPr>
        <p:spPr bwMode="auto">
          <a:xfrm>
            <a:off x="-63500" y="3416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</a:t>
            </a:r>
            <a:endParaRPr lang="en-US">
              <a:latin typeface="Comic Sans MS" charset="0"/>
            </a:endParaRPr>
          </a:p>
        </p:txBody>
      </p:sp>
      <p:sp>
        <p:nvSpPr>
          <p:cNvPr id="23572" name="Text Box 26"/>
          <p:cNvSpPr txBox="1">
            <a:spLocks noChangeArrowheads="1"/>
          </p:cNvSpPr>
          <p:nvPr/>
        </p:nvSpPr>
        <p:spPr bwMode="auto">
          <a:xfrm>
            <a:off x="-76200" y="4267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</a:t>
            </a:r>
          </a:p>
        </p:txBody>
      </p:sp>
      <p:sp>
        <p:nvSpPr>
          <p:cNvPr id="23573" name="Text Box 6"/>
          <p:cNvSpPr txBox="1">
            <a:spLocks noChangeArrowheads="1"/>
          </p:cNvSpPr>
          <p:nvPr/>
        </p:nvSpPr>
        <p:spPr bwMode="auto">
          <a:xfrm>
            <a:off x="0" y="6096000"/>
            <a:ext cx="9144000" cy="677863"/>
          </a:xfrm>
          <a:prstGeom prst="rect">
            <a:avLst/>
          </a:prstGeom>
          <a:solidFill>
            <a:srgbClr val="03F7D6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1800">
                <a:solidFill>
                  <a:schemeClr val="accent2"/>
                </a:solidFill>
                <a:latin typeface="Zapf Dingbats" charset="0"/>
                <a:cs typeface="Zapf Dingbats" charset="0"/>
              </a:rPr>
              <a:t>✔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most of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information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is carried out by the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spin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dependent part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 </a:t>
            </a:r>
          </a:p>
          <a:p>
            <a:pPr algn="just"/>
            <a:r>
              <a:rPr lang="en-US" sz="1800">
                <a:solidFill>
                  <a:srgbClr val="B40D08"/>
                </a:solidFill>
                <a:latin typeface="Zapf Dingbats" charset="0"/>
                <a:cs typeface="Zapf Dingbats" charset="0"/>
              </a:rPr>
              <a:t>✔ </a:t>
            </a:r>
            <a:r>
              <a:rPr lang="en-US" sz="1800">
                <a:solidFill>
                  <a:srgbClr val="B40D08"/>
                </a:solidFill>
                <a:latin typeface="Comic Sans MS" charset="0"/>
              </a:rPr>
              <a:t>doublet splitting</a:t>
            </a:r>
            <a:r>
              <a:rPr lang="en-US" sz="18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determined by</a:t>
            </a:r>
            <a:r>
              <a:rPr lang="en-US" sz="1600">
                <a:solidFill>
                  <a:srgbClr val="2810D8"/>
                </a:solidFill>
                <a:latin typeface="Comic Sans MS" charset="0"/>
              </a:rPr>
              <a:t> </a:t>
            </a:r>
            <a:r>
              <a:rPr lang="en-US" sz="1600">
                <a:solidFill>
                  <a:srgbClr val="940049"/>
                </a:solidFill>
              </a:rPr>
              <a:t>D</a:t>
            </a:r>
            <a:r>
              <a:rPr lang="en-US" sz="1600">
                <a:solidFill>
                  <a:srgbClr val="940049"/>
                </a:solidFill>
                <a:latin typeface="Comic Sans MS" charset="0"/>
              </a:rPr>
              <a:t>, </a:t>
            </a:r>
            <a:r>
              <a:rPr lang="en-US" sz="2000">
                <a:solidFill>
                  <a:srgbClr val="940049"/>
                </a:solidFill>
              </a:rPr>
              <a:t>s</a:t>
            </a:r>
            <a:r>
              <a:rPr lang="en-US" sz="1600" baseline="-25000">
                <a:solidFill>
                  <a:srgbClr val="940049"/>
                </a:solidFill>
              </a:rPr>
              <a:t>L</a:t>
            </a:r>
            <a:r>
              <a:rPr lang="en-US" sz="1600">
                <a:solidFill>
                  <a:srgbClr val="940049"/>
                </a:solidFill>
                <a:latin typeface="Comic Sans MS" charset="0"/>
              </a:rPr>
              <a:t>, T</a:t>
            </a:r>
            <a:endParaRPr lang="en-US">
              <a:solidFill>
                <a:srgbClr val="2810D8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/>
        </p:nvSpPr>
        <p:spPr bwMode="auto">
          <a:xfrm>
            <a:off x="0" y="304800"/>
            <a:ext cx="9144000" cy="1082675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1" lang="en-US" altLang="ja-JP" sz="2800">
                <a:solidFill>
                  <a:srgbClr val="FF0000"/>
                </a:solidFill>
                <a:latin typeface="Comic Sans MS" charset="0"/>
                <a:cs typeface="Comic Sans MS" charset="0"/>
              </a:rPr>
              <a:t>YN, YY Interactions and Hypernuclear Structure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31988" y="1609725"/>
            <a:ext cx="453707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000">
                <a:solidFill>
                  <a:srgbClr val="CC0066"/>
                </a:solidFill>
                <a:latin typeface="Comic Sans MS" charset="0"/>
                <a:cs typeface="Comic Sans MS" charset="0"/>
              </a:rPr>
              <a:t>Free YN, YY interaction</a:t>
            </a:r>
          </a:p>
          <a:p>
            <a:r>
              <a:rPr kumimoji="1" lang="en-US" altLang="ja-JP">
                <a:solidFill>
                  <a:srgbClr val="0000FF"/>
                </a:solidFill>
                <a:latin typeface="Comic Sans MS" charset="0"/>
                <a:cs typeface="Comic Sans MS" charset="0"/>
              </a:rPr>
              <a:t>Constructed from limited hyperon scattering data</a:t>
            </a:r>
          </a:p>
          <a:p>
            <a:r>
              <a:rPr kumimoji="1" lang="en-US" altLang="ja-JP">
                <a:solidFill>
                  <a:srgbClr val="0000FF"/>
                </a:solidFill>
                <a:latin typeface="Comic Sans MS" charset="0"/>
                <a:cs typeface="Comic Sans MS" charset="0"/>
              </a:rPr>
              <a:t>(Meson exchange model: Nijmegen, Julich</a:t>
            </a:r>
            <a:r>
              <a:rPr kumimoji="1" lang="en-US" altLang="ja-JP">
                <a:solidFill>
                  <a:srgbClr val="0000FF"/>
                </a:solidFill>
                <a:latin typeface="Times New Roman" charset="0"/>
              </a:rPr>
              <a:t>)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93813" y="2884488"/>
            <a:ext cx="56927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000">
                <a:solidFill>
                  <a:srgbClr val="CC0066"/>
                </a:solidFill>
                <a:latin typeface="Comic Sans MS" charset="0"/>
                <a:cs typeface="Comic Sans MS" charset="0"/>
              </a:rPr>
              <a:t>YN, YY effective interaction in finite nuclei</a:t>
            </a:r>
          </a:p>
          <a:p>
            <a:r>
              <a:rPr kumimoji="1" lang="en-US" altLang="ja-JP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(YN G potential)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3238" y="4037013"/>
            <a:ext cx="71469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000" dirty="0" err="1">
                <a:solidFill>
                  <a:srgbClr val="CC0066"/>
                </a:solidFill>
                <a:latin typeface="Comic Sans MS" charset="0"/>
                <a:cs typeface="Comic Sans MS" charset="0"/>
              </a:rPr>
              <a:t>Hypernuclear</a:t>
            </a:r>
            <a:r>
              <a:rPr kumimoji="1" lang="en-US" altLang="ja-JP" sz="2000" dirty="0">
                <a:solidFill>
                  <a:srgbClr val="CC0066"/>
                </a:solidFill>
                <a:latin typeface="Comic Sans MS" charset="0"/>
                <a:cs typeface="Comic Sans MS" charset="0"/>
              </a:rPr>
              <a:t> properties, spectroscopic information</a:t>
            </a:r>
          </a:p>
          <a:p>
            <a:r>
              <a:rPr kumimoji="1" lang="en-US" altLang="ja-JP" sz="2000" dirty="0">
                <a:solidFill>
                  <a:schemeClr val="hlink"/>
                </a:solidFill>
                <a:latin typeface="Comic Sans MS" charset="0"/>
                <a:cs typeface="Comic Sans MS" charset="0"/>
              </a:rPr>
              <a:t>from structure calculation (shell model, cluster model…</a:t>
            </a:r>
            <a:r>
              <a:rPr kumimoji="1" lang="en-US" altLang="ja-JP" sz="2000" dirty="0">
                <a:solidFill>
                  <a:schemeClr val="hlink"/>
                </a:solidFill>
                <a:latin typeface="Times New Roman" charset="0"/>
              </a:rPr>
              <a:t>)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584325" y="4810125"/>
            <a:ext cx="5329238" cy="5238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>
                <a:solidFill>
                  <a:schemeClr val="accent2"/>
                </a:solidFill>
                <a:latin typeface="Comic Sans MS" charset="0"/>
                <a:cs typeface="Comic Sans MS" charset="0"/>
              </a:rPr>
              <a:t>Energy levels, Energy splitting, cross sections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Comic Sans MS" charset="0"/>
                <a:cs typeface="Comic Sans MS" charset="0"/>
              </a:rPr>
              <a:t>Polarizations, weak decay widths</a:t>
            </a:r>
          </a:p>
        </p:txBody>
      </p:sp>
      <p:pic>
        <p:nvPicPr>
          <p:cNvPr id="25607" name="Immagin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605213"/>
            <a:ext cx="3968750" cy="487362"/>
          </a:xfrm>
          <a:prstGeom prst="rec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3633788" y="2489200"/>
            <a:ext cx="495300" cy="4064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/>
            <a:endParaRPr kumimoji="1" lang="it-IT">
              <a:latin typeface="Arial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0" y="5476875"/>
            <a:ext cx="8991600" cy="831850"/>
          </a:xfrm>
          <a:prstGeom prst="rect">
            <a:avLst/>
          </a:prstGeom>
          <a:solidFill>
            <a:srgbClr val="0000FF"/>
          </a:solidFill>
          <a:ln w="9525">
            <a:solidFill>
              <a:srgbClr val="E3804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kumimoji="1" lang="en-US" altLang="ja-JP" sz="2400">
                <a:solidFill>
                  <a:srgbClr val="FFFF00"/>
                </a:solidFill>
                <a:latin typeface="Comic Sans MS" charset="0"/>
                <a:cs typeface="Comic Sans MS" charset="0"/>
              </a:rPr>
              <a:t>high quality (high resolution &amp; high statistics) spectroscopy plays a significant role</a:t>
            </a: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3635375" y="3605213"/>
            <a:ext cx="495300" cy="4064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/>
            <a:endParaRPr kumimoji="1" lang="it-IT">
              <a:latin typeface="Arial" charset="0"/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246563" y="2525713"/>
            <a:ext cx="1958975" cy="307975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r>
              <a:rPr kumimoji="1" lang="en-US" altLang="ja-JP">
                <a:solidFill>
                  <a:srgbClr val="FF0000"/>
                </a:solidFill>
                <a:latin typeface="Comic Sans MS" charset="0"/>
                <a:cs typeface="Comic Sans MS" charset="0"/>
              </a:rPr>
              <a:t>G-matrix calculation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FFFF00"/>
                </a:solidFill>
                <a:latin typeface="Comic Sans MS"/>
                <a:cs typeface="Comic Sans MS"/>
              </a:rPr>
              <a:t>Medium </a:t>
            </a:r>
            <a:r>
              <a:rPr lang="it-IT" sz="5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5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5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hypernuclei</a:t>
            </a:r>
            <a:r>
              <a:rPr lang="it-IT" sz="5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948691"/>
            <a:ext cx="9144000" cy="5909309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to what extent does a Λ hyperon keep its identity as a baryon inside a nucleus?” 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mean-field approximation and the role that the sub-structure of nucleons plays in the nucleus. 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it-IT" sz="2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existing data from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(π+, K</a:t>
            </a:r>
            <a:r>
              <a:rPr lang="it-IT" sz="28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+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) reactions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obtained at KEK,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do not resolve the fine structure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in the missing mass spectra due to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limited energy resolution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(a few MeV), and theoretical analyses suffer from those uncertainties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improved energy resolution (600 ∼ 800keV) of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hypernuclear spectroscopy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 which is comparable to the spreading widths of the excited hypernuclear states, will provide important information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200"/>
            <a:ext cx="4567447" cy="3733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02" y="3212033"/>
            <a:ext cx="4591898" cy="364596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mass (A) dependence of the central binding potential 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depth from the absolute Λ binding energies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Information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spin-orbit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splitting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mass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Self-consistent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parameters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non-relativistic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Hartree-Fock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or 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relativistic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mean-field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theories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lvl="2"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0" lvl="2"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- Access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deformation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utilizing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a probe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marL="0" lvl="2" algn="just"/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Modify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levels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adding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impurity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5702300" cy="37852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943600" y="0"/>
            <a:ext cx="3124200" cy="3539431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40</a:t>
            </a:r>
            <a:r>
              <a:rPr lang="it-IT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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K is clean, since the </a:t>
            </a:r>
            <a:r>
              <a:rPr lang="it-IT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40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Ca is doubly LS-closed up to the 0d3/2 shell. A precise mass spectrum of 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40</a:t>
            </a:r>
            <a:r>
              <a:rPr lang="it-IT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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K will 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complete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 dependence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of  single energies 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 the medium mass region </a:t>
            </a:r>
          </a:p>
          <a:p>
            <a:pPr algn="just"/>
            <a:endParaRPr lang="it-IT" dirty="0" smtClean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There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variety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isotopes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(Ca40, Ca44, Ca48)</a:t>
            </a:r>
          </a:p>
          <a:p>
            <a:pPr algn="just"/>
            <a:endParaRPr lang="it-IT" dirty="0" smtClean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This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will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allow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first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time</a:t>
            </a:r>
            <a:r>
              <a:rPr lang="it-IT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study</a:t>
            </a:r>
            <a:r>
              <a:rPr lang="it-IT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hypernuclear</a:t>
            </a:r>
            <a:r>
              <a:rPr lang="it-IT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isotopes</a:t>
            </a:r>
            <a:r>
              <a:rPr lang="it-IT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sistematically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. </a:t>
            </a:r>
          </a:p>
          <a:p>
            <a:pPr algn="just"/>
            <a:endParaRPr lang="it-IT" dirty="0" smtClean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Comparison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binding</a:t>
            </a:r>
            <a:r>
              <a:rPr lang="it-IT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eneries</a:t>
            </a:r>
            <a:endParaRPr lang="it-IT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6874"/>
            <a:ext cx="5715000" cy="29767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000546"/>
            <a:ext cx="3457575" cy="350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00800" y="3657600"/>
            <a:ext cx="2133600" cy="3108544"/>
          </a:xfrm>
          <a:prstGeom prst="rect">
            <a:avLst/>
          </a:prstGeom>
          <a:solidFill>
            <a:srgbClr val="DBFFF6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Collective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plays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rolee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in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sd-shell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nuclei.</a:t>
            </a:r>
          </a:p>
          <a:p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Triaxial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expected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 Mg-26</a:t>
            </a:r>
          </a:p>
          <a:p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properties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never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hypernculei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some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Be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290"/>
            <a:ext cx="4267200" cy="356071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2146300" cy="4318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19600" y="5486400"/>
            <a:ext cx="47244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Does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affect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structure</a:t>
            </a:r>
            <a:r>
              <a:rPr lang="it-IT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  <a:endParaRPr lang="it-IT" sz="1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19600" y="6019800"/>
            <a:ext cx="4495800" cy="307777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Energy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inversion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95800" y="3810000"/>
            <a:ext cx="44196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Ground state degenerate,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but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different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deformations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might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separate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these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states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different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copupling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parity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Pushed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up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adding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order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between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positive and negative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parity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changed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38700" cy="2794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876800" y="152400"/>
            <a:ext cx="4267200" cy="224676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Precise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spectroscopy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27</a:t>
            </a:r>
            <a:r>
              <a:rPr lang="it-IT" sz="20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Mg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will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make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clear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triaxially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deformed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Mg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structure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characteristic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hypernnuclear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states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this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is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possible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because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doesn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’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suffer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Pauli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blocking</a:t>
            </a:r>
            <a:endParaRPr lang="it-IT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Summary</a:t>
            </a:r>
            <a:r>
              <a:rPr lang="it-IT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conclusions</a:t>
            </a:r>
            <a:endParaRPr lang="it-IT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58224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hypernculear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physics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part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modern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nuclear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hadronic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physics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295400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Jlab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6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GeV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era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specific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technique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framework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planned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other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facilties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2286000"/>
            <a:ext cx="9144000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elementary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part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reaction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angular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distribution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allow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answer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following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questions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:</a:t>
            </a:r>
          </a:p>
          <a:p>
            <a:pPr algn="just" eaLnBrk="1" hangingPunct="1">
              <a:buFontTx/>
              <a:buChar char="-"/>
            </a:pP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does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cross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section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for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photo-production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continue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in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rising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as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kaon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angle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goes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DA271A"/>
                </a:solidFill>
                <a:latin typeface="Comic Sans MS" charset="0"/>
              </a:rPr>
              <a:t>to</a:t>
            </a:r>
            <a:r>
              <a:rPr lang="it-IT" sz="1600" dirty="0" smtClean="0">
                <a:solidFill>
                  <a:srgbClr val="DA271A"/>
                </a:solidFill>
                <a:latin typeface="Comic Sans MS" charset="0"/>
              </a:rPr>
              <a:t> zero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or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is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there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a plateau or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even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a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dip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like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for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the high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energy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data?</a:t>
            </a:r>
          </a:p>
          <a:p>
            <a:pPr algn="just" eaLnBrk="1" hangingPunct="1"/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- </a:t>
            </a:r>
            <a:r>
              <a:rPr lang="it-IT" sz="1600" dirty="0" err="1" smtClean="0">
                <a:solidFill>
                  <a:srgbClr val="1727F6"/>
                </a:solidFill>
                <a:latin typeface="Comic Sans MS" charset="0"/>
              </a:rPr>
              <a:t>w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hat is the angular dependence of the </a:t>
            </a:r>
            <a:r>
              <a:rPr lang="en-US" sz="1600" dirty="0" err="1" smtClean="0">
                <a:solidFill>
                  <a:srgbClr val="1727F6"/>
                </a:solidFill>
                <a:latin typeface="Comic Sans MS" charset="0"/>
              </a:rPr>
              <a:t>hypernuclear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form factor at forward angle</a:t>
            </a:r>
          </a:p>
          <a:p>
            <a:pPr algn="just" eaLnBrk="1" hangingPunct="1"/>
            <a:r>
              <a:rPr lang="en-US" dirty="0" smtClean="0"/>
              <a:t>- 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is the </a:t>
            </a:r>
            <a:r>
              <a:rPr lang="en-US" sz="1600" dirty="0" err="1" smtClean="0">
                <a:solidFill>
                  <a:srgbClr val="1727F6"/>
                </a:solidFill>
                <a:latin typeface="Comic Sans MS" charset="0"/>
              </a:rPr>
              <a:t>hypernuclear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angular dependence the same as the </a:t>
            </a:r>
            <a:r>
              <a:rPr lang="en-US" sz="1600" dirty="0" err="1" smtClean="0">
                <a:solidFill>
                  <a:srgbClr val="1727F6"/>
                </a:solidFill>
                <a:latin typeface="Comic Sans MS" charset="0"/>
              </a:rPr>
              <a:t>hypernuclear</a:t>
            </a:r>
            <a:r>
              <a:rPr lang="en-US" sz="1600" dirty="0" smtClean="0">
                <a:solidFill>
                  <a:srgbClr val="1727F6"/>
                </a:solidFill>
                <a:latin typeface="Comic Sans MS" charset="0"/>
              </a:rPr>
              <a:t> process?</a:t>
            </a:r>
            <a:r>
              <a:rPr lang="it-IT" sz="1600" dirty="0" smtClean="0">
                <a:solidFill>
                  <a:srgbClr val="1727F6"/>
                </a:solidFill>
                <a:latin typeface="Comic Sans MS" charset="0"/>
              </a:rPr>
              <a:t>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1148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40386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few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provide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about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Charge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Symmetry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Breaking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749224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Interesting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betwen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theory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different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kind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namely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lattice QCD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standard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calulation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initio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Mcalrlo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possible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entire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range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715000"/>
            <a:ext cx="91440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non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existence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or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existence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</a:t>
            </a:r>
            <a:r>
              <a:rPr lang="it-IT" sz="1600" dirty="0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L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bound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state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established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533400"/>
            <a:ext cx="91440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of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medium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heavy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hypernuclei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 an essential part of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series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of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measurements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propose,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fully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complementary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reactions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in the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framework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or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planned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other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facilities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76278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obtained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limits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description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hypernculei</a:t>
            </a:r>
            <a:endParaRPr lang="it-IT" sz="1600" dirty="0" smtClean="0">
              <a:solidFill>
                <a:srgbClr val="0000FF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and nuclei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terms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shell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/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mean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field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approximation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25908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three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interaction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both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hypernuclei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dynamics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neutron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stars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shown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233446"/>
            <a:ext cx="91440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behaviour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ea typeface="Zapf Dingbats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binding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energy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function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extended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extreme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336298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between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standard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shell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/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model-mean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field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microscopic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consistent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show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their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valididy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whole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range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843046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p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results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might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reveal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limits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distinguishability</a:t>
            </a:r>
            <a:endParaRPr lang="it-IT" sz="1600" dirty="0" smtClean="0">
              <a:solidFill>
                <a:srgbClr val="FF0000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dense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nuclear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medium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5739824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Combining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informations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from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/>
            </a:r>
            <a:b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</a:b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allow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step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forward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comprehension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strangeness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our</a:t>
            </a:r>
            <a:endParaRPr lang="it-IT" sz="1600" dirty="0" smtClean="0">
              <a:solidFill>
                <a:srgbClr val="FF0000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 world.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36863"/>
            <a:ext cx="44958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2834"/>
          <a:stretch>
            <a:fillRect/>
          </a:stretch>
        </p:blipFill>
        <p:spPr bwMode="auto">
          <a:xfrm>
            <a:off x="7162800" y="0"/>
            <a:ext cx="19780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7"/>
          <p:cNvGrpSpPr>
            <a:grpSpLocks/>
          </p:cNvGrpSpPr>
          <p:nvPr/>
        </p:nvGrpSpPr>
        <p:grpSpPr bwMode="auto">
          <a:xfrm>
            <a:off x="2438400" y="819150"/>
            <a:ext cx="1828800" cy="1960563"/>
            <a:chOff x="1872" y="563"/>
            <a:chExt cx="1152" cy="1162"/>
          </a:xfrm>
        </p:grpSpPr>
        <p:pic>
          <p:nvPicPr>
            <p:cNvPr id="3176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73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0" name="Text Box 9"/>
            <p:cNvSpPr txBox="1">
              <a:spLocks noChangeArrowheads="1"/>
            </p:cNvSpPr>
            <p:nvPr/>
          </p:nvSpPr>
          <p:spPr bwMode="auto">
            <a:xfrm>
              <a:off x="1872" y="563"/>
              <a:ext cx="1152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hadron arm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2500313"/>
            <a:ext cx="2362200" cy="1919287"/>
            <a:chOff x="4272" y="1536"/>
            <a:chExt cx="1488" cy="1209"/>
          </a:xfrm>
        </p:grpSpPr>
        <p:pic>
          <p:nvPicPr>
            <p:cNvPr id="31767" name="Picture 11" descr="sep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536"/>
              <a:ext cx="1488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8" name="Text Box 12"/>
            <p:cNvSpPr txBox="1">
              <a:spLocks noChangeArrowheads="1"/>
            </p:cNvSpPr>
            <p:nvPr/>
          </p:nvSpPr>
          <p:spPr bwMode="auto">
            <a:xfrm>
              <a:off x="4272" y="1536"/>
              <a:ext cx="864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241A"/>
                  </a:solidFill>
                  <a:latin typeface="Comic Sans MS" charset="0"/>
                </a:rPr>
                <a:t>septum magnets</a:t>
              </a:r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76800" y="304800"/>
            <a:ext cx="1905000" cy="1657350"/>
            <a:chOff x="3555" y="390"/>
            <a:chExt cx="975" cy="913"/>
          </a:xfrm>
        </p:grpSpPr>
        <p:pic>
          <p:nvPicPr>
            <p:cNvPr id="31765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6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6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grpSp>
        <p:nvGrpSpPr>
          <p:cNvPr id="31752" name="Group 16"/>
          <p:cNvGrpSpPr>
            <a:grpSpLocks/>
          </p:cNvGrpSpPr>
          <p:nvPr/>
        </p:nvGrpSpPr>
        <p:grpSpPr bwMode="auto">
          <a:xfrm>
            <a:off x="2743200" y="5253038"/>
            <a:ext cx="2032000" cy="1547812"/>
            <a:chOff x="1632" y="3216"/>
            <a:chExt cx="1440" cy="1104"/>
          </a:xfrm>
        </p:grpSpPr>
        <p:pic>
          <p:nvPicPr>
            <p:cNvPr id="31763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8927"/>
            <a:stretch>
              <a:fillRect/>
            </a:stretch>
          </p:blipFill>
          <p:spPr bwMode="auto">
            <a:xfrm>
              <a:off x="1632" y="3233"/>
              <a:ext cx="1440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4" name="Text Box 18"/>
            <p:cNvSpPr txBox="1">
              <a:spLocks noChangeArrowheads="1"/>
            </p:cNvSpPr>
            <p:nvPr/>
          </p:nvSpPr>
          <p:spPr bwMode="auto">
            <a:xfrm>
              <a:off x="1632" y="3216"/>
              <a:ext cx="720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electron arm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0367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14509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656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4791075"/>
            <a:ext cx="22098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 Box 24"/>
          <p:cNvSpPr txBox="1">
            <a:spLocks noChangeArrowheads="1"/>
          </p:cNvSpPr>
          <p:nvPr/>
        </p:nvSpPr>
        <p:spPr bwMode="auto">
          <a:xfrm>
            <a:off x="0" y="533400"/>
            <a:ext cx="1981200" cy="304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charset="0"/>
              </a:rPr>
              <a:t>aerogel first generation</a:t>
            </a:r>
            <a:endParaRPr lang="en-US"/>
          </a:p>
        </p:txBody>
      </p:sp>
      <p:graphicFrame>
        <p:nvGraphicFramePr>
          <p:cNvPr id="2073" name="Object 2"/>
          <p:cNvGraphicFramePr>
            <a:graphicFrameLocks noChangeAspect="1"/>
          </p:cNvGraphicFramePr>
          <p:nvPr/>
        </p:nvGraphicFramePr>
        <p:xfrm>
          <a:off x="7010400" y="990600"/>
          <a:ext cx="1981200" cy="1492250"/>
        </p:xfrm>
        <a:graphic>
          <a:graphicData uri="http://schemas.openxmlformats.org/presentationml/2006/ole">
            <p:oleObj spid="_x0000_s31776" name="Bitmap Image" r:id="rId13" imgW="6276190" imgH="5229955" progId="">
              <p:embed/>
            </p:oleObj>
          </a:graphicData>
        </a:graphic>
      </p:graphicFrame>
      <p:pic>
        <p:nvPicPr>
          <p:cNvPr id="31758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6383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3429000"/>
            <a:ext cx="1981200" cy="2682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charset="0"/>
              </a:rPr>
              <a:t>aerogel second generation</a:t>
            </a:r>
            <a:endParaRPr lang="en-US"/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5029200" y="6096000"/>
            <a:ext cx="4114800" cy="369888"/>
          </a:xfrm>
          <a:prstGeom prst="rect">
            <a:avLst/>
          </a:prstGeom>
          <a:solidFill>
            <a:srgbClr val="9E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To be added to do the experiment</a:t>
            </a:r>
          </a:p>
        </p:txBody>
      </p:sp>
      <p:sp>
        <p:nvSpPr>
          <p:cNvPr id="31761" name="CasellaDiTesto 24"/>
          <p:cNvSpPr txBox="1">
            <a:spLocks noChangeArrowheads="1"/>
          </p:cNvSpPr>
          <p:nvPr/>
        </p:nvSpPr>
        <p:spPr bwMode="auto">
          <a:xfrm>
            <a:off x="381000" y="0"/>
            <a:ext cx="6629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Hall A </a:t>
            </a:r>
            <a:r>
              <a:rPr lang="it-IT" sz="2400" dirty="0" smtClean="0">
                <a:solidFill>
                  <a:schemeClr val="bg1"/>
                </a:solidFill>
                <a:latin typeface="Comic Sans MS" charset="0"/>
                <a:cs typeface="Comic Sans MS" charset="0"/>
              </a:rPr>
              <a:t>detector </a:t>
            </a:r>
            <a:r>
              <a:rPr lang="it-IT" sz="24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setup</a:t>
            </a:r>
            <a:endParaRPr lang="it-IT" sz="2400" dirty="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7" name="Picture 12" descr="run_2411_disp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animBg="1" autoUpdateAnimBg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78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2878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5205413" y="1981200"/>
            <a:ext cx="1430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1800">
                <a:latin typeface="Comic Sans MS" charset="0"/>
                <a:cs typeface="Comic Sans MS" charset="0"/>
              </a:rPr>
              <a:t>Be windows</a:t>
            </a:r>
          </a:p>
        </p:txBody>
      </p:sp>
      <p:sp>
        <p:nvSpPr>
          <p:cNvPr id="37893" name="Line 20"/>
          <p:cNvSpPr>
            <a:spLocks noChangeShapeType="1"/>
          </p:cNvSpPr>
          <p:nvPr/>
        </p:nvSpPr>
        <p:spPr bwMode="auto">
          <a:xfrm>
            <a:off x="5486400" y="2362200"/>
            <a:ext cx="21113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21"/>
          <p:cNvSpPr>
            <a:spLocks noChangeShapeType="1"/>
          </p:cNvSpPr>
          <p:nvPr/>
        </p:nvSpPr>
        <p:spPr bwMode="auto">
          <a:xfrm>
            <a:off x="7104063" y="2895600"/>
            <a:ext cx="49212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Line 22"/>
          <p:cNvSpPr>
            <a:spLocks noChangeShapeType="1"/>
          </p:cNvSpPr>
          <p:nvPr/>
        </p:nvSpPr>
        <p:spPr bwMode="auto">
          <a:xfrm>
            <a:off x="5486400" y="2362200"/>
            <a:ext cx="11953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23"/>
          <p:cNvSpPr>
            <a:spLocks noChangeShapeType="1"/>
          </p:cNvSpPr>
          <p:nvPr/>
        </p:nvSpPr>
        <p:spPr bwMode="auto">
          <a:xfrm>
            <a:off x="6694488" y="2755900"/>
            <a:ext cx="420687" cy="1270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24"/>
          <p:cNvSpPr>
            <a:spLocks noChangeArrowheads="1"/>
          </p:cNvSpPr>
          <p:nvPr/>
        </p:nvSpPr>
        <p:spPr bwMode="auto">
          <a:xfrm>
            <a:off x="6891338" y="1879600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>
                <a:latin typeface="Comic Sans MS" charset="0"/>
                <a:cs typeface="Comic Sans MS" charset="0"/>
              </a:rPr>
              <a:t>H</a:t>
            </a:r>
            <a:r>
              <a:rPr lang="it-IT" sz="1800" baseline="-25000">
                <a:latin typeface="Comic Sans MS" charset="0"/>
                <a:cs typeface="Comic Sans MS" charset="0"/>
              </a:rPr>
              <a:t>2</a:t>
            </a:r>
            <a:r>
              <a:rPr lang="it-IT" sz="1800">
                <a:latin typeface="Comic Sans MS" charset="0"/>
                <a:cs typeface="Comic Sans MS" charset="0"/>
              </a:rPr>
              <a:t>O “foil”</a:t>
            </a:r>
          </a:p>
        </p:txBody>
      </p:sp>
      <p:sp>
        <p:nvSpPr>
          <p:cNvPr id="37898" name="Rectangle 25"/>
          <p:cNvSpPr>
            <a:spLocks noChangeArrowheads="1"/>
          </p:cNvSpPr>
          <p:nvPr/>
        </p:nvSpPr>
        <p:spPr bwMode="auto">
          <a:xfrm>
            <a:off x="6400800" y="4267200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H</a:t>
            </a:r>
            <a:r>
              <a:rPr lang="it-IT" sz="1800" baseline="-25000"/>
              <a:t>2</a:t>
            </a:r>
            <a:r>
              <a:rPr lang="it-IT" sz="1800"/>
              <a:t>O “</a:t>
            </a:r>
            <a:r>
              <a:rPr lang="it-IT" sz="1800">
                <a:latin typeface="Comic Sans MS" charset="0"/>
                <a:cs typeface="Comic Sans MS" charset="0"/>
              </a:rPr>
              <a:t>foil</a:t>
            </a:r>
            <a:r>
              <a:rPr lang="it-IT" sz="1800"/>
              <a:t>”</a:t>
            </a:r>
          </a:p>
        </p:txBody>
      </p:sp>
      <p:pic>
        <p:nvPicPr>
          <p:cNvPr id="3789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125" y="1447800"/>
            <a:ext cx="328771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0" name="Text Box 30"/>
          <p:cNvSpPr txBox="1">
            <a:spLocks noChangeArrowheads="1"/>
          </p:cNvSpPr>
          <p:nvPr/>
        </p:nvSpPr>
        <p:spPr bwMode="auto">
          <a:xfrm>
            <a:off x="222250" y="127000"/>
            <a:ext cx="82296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>
                <a:solidFill>
                  <a:srgbClr val="3366FF"/>
                </a:solidFill>
                <a:latin typeface="Comic Sans MS" charset="0"/>
                <a:cs typeface="Comic Sans MS" charset="0"/>
              </a:rPr>
              <a:t>The</a:t>
            </a:r>
            <a:r>
              <a:rPr lang="en-US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991F2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Comic Sans MS" charset="0"/>
              </a:rPr>
              <a:t>WATERFALL</a:t>
            </a:r>
            <a:r>
              <a:rPr lang="en-US" sz="2400">
                <a:latin typeface="Comic Sans MS" charset="0"/>
                <a:cs typeface="Comic Sans MS" charset="0"/>
              </a:rPr>
              <a:t> </a:t>
            </a:r>
            <a:r>
              <a:rPr lang="en-US" sz="2400">
                <a:solidFill>
                  <a:srgbClr val="3366FF"/>
                </a:solidFill>
                <a:latin typeface="Comic Sans MS" charset="0"/>
                <a:cs typeface="Comic Sans MS" charset="0"/>
              </a:rPr>
              <a:t>target: reactions on </a:t>
            </a:r>
            <a:r>
              <a:rPr lang="en-US" sz="2000" baseline="30000">
                <a:solidFill>
                  <a:srgbClr val="3366FF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O and </a:t>
            </a:r>
            <a:r>
              <a:rPr lang="en-US" sz="2000" baseline="30000">
                <a:solidFill>
                  <a:srgbClr val="3366FF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H nuclei</a:t>
            </a:r>
            <a:endParaRPr lang="it-IT" sz="2000">
              <a:solidFill>
                <a:srgbClr val="3366F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59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32150"/>
            <a:ext cx="38512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09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27491" y="893094"/>
            <a:ext cx="3823230" cy="507831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observation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pulsar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(M=1.97(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Demorest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al. Nature 467 1081 (2010),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severely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constraints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state at high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densities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with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implications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for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possible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hypernuclear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components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Further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information 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contributions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nucleonic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degrees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freedom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experiments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are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important</a:t>
            </a:r>
            <a:endParaRPr lang="it-IT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5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EFFCC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vs 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591"/>
            <a:ext cx="9118600" cy="347000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2133600"/>
            <a:ext cx="9144000" cy="19389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Therefore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great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importance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carry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out accurate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theoretical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matter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the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corresponding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star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structure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much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possible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constrained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by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independent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experimental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 on the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.”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457200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H.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J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Schulze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Rjiken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Phys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 C84, 035801 (2011)</a:t>
            </a: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New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(ESC08)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TBF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stiffen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EOS,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higher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20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029200"/>
            <a:ext cx="9144000" cy="1446550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massive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have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hybrid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containing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nonbaryonic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(“quark”)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matter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possibility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them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nucleonic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ruled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out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early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appearance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earlier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than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it-IT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42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600200" y="1254760"/>
          <a:ext cx="60960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Purpose</a:t>
                      </a:r>
                      <a:endParaRPr lang="it-IT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Energy</a:t>
                      </a:r>
                      <a:endParaRPr lang="it-IT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Time</a:t>
                      </a:r>
                      <a:endParaRPr lang="it-IT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Calibrations</a:t>
                      </a:r>
                      <a:endParaRPr lang="it-IT" b="1" baseline="3000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  24 </a:t>
                      </a:r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 8.5°</a:t>
                      </a:r>
                    </a:p>
                    <a:p>
                      <a:r>
                        <a:rPr lang="it-IT" b="1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 11°</a:t>
                      </a:r>
                    </a:p>
                    <a:p>
                      <a:endParaRPr lang="it-IT" b="1" baseline="30000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  36 </a:t>
                      </a:r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endParaRPr lang="it-IT" b="1" dirty="0" smtClean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  <a:p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 110 </a:t>
                      </a:r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Total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 170 </a:t>
                      </a:r>
                      <a:r>
                        <a:rPr lang="it-IT" b="1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hours</a:t>
                      </a:r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b="1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447800" y="0"/>
            <a:ext cx="6096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Beam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time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request</a:t>
            </a:r>
            <a:endParaRPr lang="it-IT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9939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52988" y="3276600"/>
            <a:ext cx="41497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2425" y="838200"/>
            <a:ext cx="4143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844550" y="1143000"/>
            <a:ext cx="1620838" cy="400050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it-IT" sz="2000">
                <a:solidFill>
                  <a:srgbClr val="000000"/>
                </a:solidFill>
              </a:rPr>
              <a:t>L</a:t>
            </a:r>
            <a:endParaRPr lang="it-IT" sz="18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844550" y="3657600"/>
            <a:ext cx="2025650" cy="369888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16</a:t>
            </a:r>
            <a:r>
              <a:rPr lang="en-US" sz="1800">
                <a:solidFill>
                  <a:srgbClr val="000000"/>
                </a:solidFill>
                <a:latin typeface="Verdana" charset="0"/>
              </a:rPr>
              <a:t>O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16</a:t>
            </a:r>
            <a:r>
              <a:rPr lang="en-US" sz="1800">
                <a:solidFill>
                  <a:srgbClr val="000000"/>
                </a:solidFill>
                <a:latin typeface="Verdana" charset="0"/>
              </a:rPr>
              <a:t>N</a:t>
            </a:r>
            <a:r>
              <a:rPr lang="it-IT" sz="2000" baseline="-25000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3994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3138" y="762000"/>
            <a:ext cx="4219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9" name="Text Box 31"/>
          <p:cNvSpPr txBox="1">
            <a:spLocks noChangeArrowheads="1"/>
          </p:cNvSpPr>
          <p:nvPr/>
        </p:nvSpPr>
        <p:spPr bwMode="auto">
          <a:xfrm>
            <a:off x="5194300" y="1143000"/>
            <a:ext cx="1827213" cy="400050"/>
          </a:xfrm>
          <a:prstGeom prst="rect">
            <a:avLst/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1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US" sz="1800" baseline="3000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it-IT" sz="1800">
                <a:solidFill>
                  <a:srgbClr val="000000"/>
                </a:solidFill>
                <a:latin typeface="Verdana" charset="0"/>
              </a:rPr>
              <a:t>(e,e’K)</a:t>
            </a:r>
            <a:r>
              <a:rPr lang="it-IT" sz="2000">
                <a:solidFill>
                  <a:srgbClr val="000000"/>
                </a:solidFill>
              </a:rPr>
              <a:t>L,S</a:t>
            </a:r>
            <a:endParaRPr lang="it-IT" sz="18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39945" name="Rectangle 32"/>
          <p:cNvSpPr>
            <a:spLocks noChangeArrowheads="1"/>
          </p:cNvSpPr>
          <p:nvPr/>
        </p:nvSpPr>
        <p:spPr bwMode="auto">
          <a:xfrm>
            <a:off x="6823075" y="1676400"/>
            <a:ext cx="376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39946" name="Rectangle 33"/>
          <p:cNvSpPr>
            <a:spLocks noChangeArrowheads="1"/>
          </p:cNvSpPr>
          <p:nvPr/>
        </p:nvSpPr>
        <p:spPr bwMode="auto">
          <a:xfrm>
            <a:off x="7900988" y="22352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9947" name="Text Box 34"/>
          <p:cNvSpPr txBox="1">
            <a:spLocks noChangeArrowheads="1"/>
          </p:cNvSpPr>
          <p:nvPr/>
        </p:nvSpPr>
        <p:spPr bwMode="auto">
          <a:xfrm rot="-1327319">
            <a:off x="4757738" y="2206625"/>
            <a:ext cx="219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latin typeface="Comic Sans MS" charset="0"/>
                <a:cs typeface="Comic Sans MS" charset="0"/>
              </a:rPr>
              <a:t>Energy Calibration Run</a:t>
            </a:r>
            <a:endParaRPr lang="it-IT" sz="1800">
              <a:latin typeface="Comic Sans MS" charset="0"/>
              <a:cs typeface="Comic Sans MS" charset="0"/>
            </a:endParaRPr>
          </a:p>
        </p:txBody>
      </p:sp>
      <p:sp>
        <p:nvSpPr>
          <p:cNvPr id="39948" name="Line 35"/>
          <p:cNvSpPr>
            <a:spLocks noChangeShapeType="1"/>
          </p:cNvSpPr>
          <p:nvPr/>
        </p:nvSpPr>
        <p:spPr bwMode="auto">
          <a:xfrm flipV="1">
            <a:off x="2813050" y="4572000"/>
            <a:ext cx="2743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Text Box 37"/>
          <p:cNvSpPr txBox="1">
            <a:spLocks noChangeArrowheads="1"/>
          </p:cNvSpPr>
          <p:nvPr/>
        </p:nvSpPr>
        <p:spPr bwMode="auto">
          <a:xfrm>
            <a:off x="304800" y="152400"/>
            <a:ext cx="6305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000">
                <a:solidFill>
                  <a:srgbClr val="3366FF"/>
                </a:solidFill>
                <a:latin typeface="Comic Sans MS" charset="0"/>
                <a:cs typeface="Comic Sans MS" charset="0"/>
              </a:rPr>
              <a:t>Results on the </a:t>
            </a:r>
            <a:r>
              <a:rPr lang="en-US" sz="2000">
                <a:solidFill>
                  <a:srgbClr val="991F24"/>
                </a:solidFill>
                <a:latin typeface="Comic Sans MS" charset="0"/>
                <a:cs typeface="Comic Sans MS" charset="0"/>
              </a:rPr>
              <a:t>WATERFALL</a:t>
            </a:r>
            <a:r>
              <a:rPr lang="en-US" sz="2000">
                <a:latin typeface="Comic Sans MS" charset="0"/>
                <a:cs typeface="Comic Sans MS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Comic Sans MS" charset="0"/>
                <a:cs typeface="Comic Sans MS" charset="0"/>
              </a:rPr>
              <a:t>target</a:t>
            </a:r>
            <a:r>
              <a:rPr lang="en-US" sz="2000">
                <a:latin typeface="Comic Sans MS" charset="0"/>
                <a:cs typeface="Comic Sans MS" charset="0"/>
              </a:rPr>
              <a:t> - </a:t>
            </a:r>
            <a:r>
              <a:rPr lang="en-US" sz="20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O</a:t>
            </a:r>
            <a:r>
              <a:rPr lang="en-US" sz="2000">
                <a:latin typeface="Comic Sans MS" charset="0"/>
                <a:cs typeface="Comic Sans MS" charset="0"/>
              </a:rPr>
              <a:t> and </a:t>
            </a:r>
            <a:r>
              <a:rPr lang="en-US" sz="2000" baseline="30000">
                <a:solidFill>
                  <a:srgbClr val="FF0000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H</a:t>
            </a:r>
            <a:endParaRPr lang="it-IT" sz="20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9950" name="Rectangle 16"/>
          <p:cNvSpPr>
            <a:spLocks noChangeArrowheads="1"/>
          </p:cNvSpPr>
          <p:nvPr/>
        </p:nvSpPr>
        <p:spPr bwMode="auto">
          <a:xfrm>
            <a:off x="141288" y="5867400"/>
            <a:ext cx="9002712" cy="900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71475" indent="-371475" algn="just">
              <a:lnSpc>
                <a:spcPct val="110000"/>
              </a:lnSpc>
              <a:buFont typeface="Wingdings" charset="0"/>
              <a:buChar char="Ø"/>
            </a:pP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Water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thickness</a:t>
            </a: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from elastic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cross section on H</a:t>
            </a:r>
            <a:endParaRPr lang="en-US" sz="1600" dirty="0">
              <a:solidFill>
                <a:schemeClr val="accent2"/>
              </a:solidFill>
              <a:latin typeface="Comic Sans MS" charset="0"/>
              <a:cs typeface="Comic Sans MS" charset="0"/>
            </a:endParaRPr>
          </a:p>
          <a:p>
            <a:pPr marL="371475" indent="-371475" algn="just">
              <a:lnSpc>
                <a:spcPct val="110000"/>
              </a:lnSpc>
              <a:buFont typeface="Wingdings" charset="0"/>
              <a:buChar char="Ø"/>
            </a:pP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Precise determination</a:t>
            </a: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of the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particle </a:t>
            </a:r>
            <a:r>
              <a:rPr lang="en-US" sz="1600" dirty="0" err="1">
                <a:solidFill>
                  <a:srgbClr val="B21D1C"/>
                </a:solidFill>
                <a:latin typeface="Comic Sans MS" charset="0"/>
                <a:cs typeface="Comic Sans MS" charset="0"/>
              </a:rPr>
              <a:t>momenta</a:t>
            </a: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and </a:t>
            </a:r>
            <a:r>
              <a:rPr lang="en-US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beam energy</a:t>
            </a:r>
          </a:p>
          <a:p>
            <a:pPr marL="371475" indent="-371475" algn="just">
              <a:lnSpc>
                <a:spcPct val="110000"/>
              </a:lnSpc>
            </a:pPr>
            <a:r>
              <a:rPr lang="en-US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   </a:t>
            </a:r>
            <a:r>
              <a:rPr lang="it-IT" sz="1600" dirty="0" err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using</a:t>
            </a:r>
            <a:r>
              <a:rPr lang="it-IT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dirty="0" err="1" smtClean="0">
                <a:solidFill>
                  <a:srgbClr val="B21D1C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B21D1C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and </a:t>
            </a:r>
            <a:r>
              <a:rPr lang="it-IT" sz="1600" dirty="0" err="1" smtClean="0">
                <a:solidFill>
                  <a:srgbClr val="B21D1C"/>
                </a:solidFill>
                <a:latin typeface="Symbol" charset="2"/>
                <a:cs typeface="Symbol" charset="2"/>
              </a:rPr>
              <a:t>S</a:t>
            </a:r>
            <a:r>
              <a:rPr lang="it-IT" sz="1600" dirty="0" smtClean="0">
                <a:solidFill>
                  <a:srgbClr val="B21D1C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B21D1C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sz="1600" dirty="0">
                <a:solidFill>
                  <a:srgbClr val="B21D1C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dirty="0" err="1">
                <a:solidFill>
                  <a:srgbClr val="B21D1C"/>
                </a:solidFill>
                <a:latin typeface="Comic Sans MS" charset="0"/>
                <a:cs typeface="Comic Sans MS" charset="0"/>
              </a:rPr>
              <a:t>reconstruction</a:t>
            </a:r>
            <a:r>
              <a:rPr lang="it-IT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(</a:t>
            </a:r>
            <a:r>
              <a:rPr lang="it-IT" sz="1600" dirty="0" err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energy</a:t>
            </a:r>
            <a:r>
              <a:rPr lang="it-IT" sz="1600" dirty="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scale </a:t>
            </a:r>
            <a:r>
              <a:rPr lang="it-IT" sz="1600" dirty="0" err="1">
                <a:solidFill>
                  <a:schemeClr val="accent2"/>
                </a:solidFill>
                <a:latin typeface="Comic Sans MS" charset="0"/>
                <a:cs typeface="Comic Sans MS" charset="0"/>
              </a:rPr>
              <a:t>calibration</a:t>
            </a:r>
            <a:r>
              <a:rPr lang="it-IT" sz="1600" dirty="0">
                <a:latin typeface="Comic Sans MS" charset="0"/>
                <a:cs typeface="Comic Sans MS" charset="0"/>
              </a:rPr>
              <a:t>)</a:t>
            </a:r>
          </a:p>
        </p:txBody>
      </p:sp>
      <p:pic>
        <p:nvPicPr>
          <p:cNvPr id="15" name="Picture 15" descr="FigSpectrum_Oxy_paper"/>
          <p:cNvPicPr>
            <a:picLocks noChangeAspect="1" noChangeArrowheads="1"/>
          </p:cNvPicPr>
          <p:nvPr/>
        </p:nvPicPr>
        <p:blipFill>
          <a:blip r:embed="rId6"/>
          <a:srcRect l="1570" t="3638" r="2618" b="6419"/>
          <a:stretch>
            <a:fillRect/>
          </a:stretch>
        </p:blipFill>
        <p:spPr bwMode="auto">
          <a:xfrm>
            <a:off x="3048000" y="2362200"/>
            <a:ext cx="5475630" cy="4008437"/>
          </a:xfrm>
          <a:prstGeom prst="rect">
            <a:avLst/>
          </a:prstGeom>
          <a:noFill/>
          <a:effectLst>
            <a:outerShdw blurRad="127000" dist="38099" dir="2700000" algn="ctr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5" descr="model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95388"/>
            <a:ext cx="4959350" cy="30956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b="0">
                <a:latin typeface="Arial" charset="0"/>
              </a:rPr>
              <a:t>10/13/09</a:t>
            </a:r>
          </a:p>
        </p:txBody>
      </p:sp>
      <p:sp>
        <p:nvSpPr>
          <p:cNvPr id="48132" name="Rectangle 1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6" name="Line 11"/>
          <p:cNvSpPr>
            <a:spLocks noChangeShapeType="1"/>
          </p:cNvSpPr>
          <p:nvPr/>
        </p:nvSpPr>
        <p:spPr bwMode="auto">
          <a:xfrm flipH="1" flipV="1">
            <a:off x="5029200" y="2971800"/>
            <a:ext cx="1312863" cy="2133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4184650" y="4337050"/>
            <a:ext cx="4965700" cy="892552"/>
          </a:xfrm>
          <a:prstGeom prst="rect">
            <a:avLst/>
          </a:prstGeom>
          <a:solidFill>
            <a:srgbClr val="D3FC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600" dirty="0" smtClean="0">
                <a:solidFill>
                  <a:srgbClr val="215511"/>
                </a:solidFill>
                <a:latin typeface="Comic Sans MS" charset="0"/>
                <a:cs typeface="Comic Sans MS" charset="0"/>
              </a:rPr>
              <a:t>study </a:t>
            </a:r>
            <a:r>
              <a:rPr lang="en-US" sz="1600" dirty="0">
                <a:solidFill>
                  <a:srgbClr val="215511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angular dependence </a:t>
            </a:r>
            <a:r>
              <a:rPr lang="en-US" sz="1600" dirty="0">
                <a:solidFill>
                  <a:srgbClr val="215511"/>
                </a:solidFill>
                <a:latin typeface="Comic Sans MS" charset="0"/>
                <a:cs typeface="Comic Sans MS" charset="0"/>
              </a:rPr>
              <a:t>of </a:t>
            </a:r>
          </a:p>
          <a:p>
            <a:r>
              <a:rPr lang="en-US" sz="16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p(e,e</a:t>
            </a:r>
            <a:r>
              <a:rPr lang="ja-JP" alt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K)</a:t>
            </a:r>
            <a:r>
              <a:rPr lang="en-US" sz="1600" dirty="0">
                <a:solidFill>
                  <a:srgbClr val="FF0000"/>
                </a:solidFill>
                <a:cs typeface="Symbol" charset="0"/>
              </a:rPr>
              <a:t>L</a:t>
            </a:r>
            <a:r>
              <a:rPr lang="en-US" sz="1600" dirty="0">
                <a:solidFill>
                  <a:srgbClr val="215511"/>
                </a:solidFill>
                <a:cs typeface="Symbol" charset="0"/>
              </a:rPr>
              <a:t> </a:t>
            </a:r>
            <a:r>
              <a:rPr lang="en-US" sz="1600" dirty="0">
                <a:solidFill>
                  <a:srgbClr val="215511"/>
                </a:solidFill>
                <a:latin typeface="Comic Sans MS" charset="0"/>
                <a:cs typeface="Comic Sans MS" charset="0"/>
              </a:rPr>
              <a:t>and </a:t>
            </a:r>
            <a:r>
              <a:rPr lang="en-US" sz="16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O(e,e</a:t>
            </a:r>
            <a:r>
              <a:rPr lang="ja-JP" alt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K)</a:t>
            </a:r>
            <a:r>
              <a:rPr lang="en-US" sz="1600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16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  <a:cs typeface="Symbol" charset="0"/>
              </a:rPr>
              <a:t>L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endParaRPr lang="en-US" sz="1600" dirty="0" smtClean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r>
              <a:rPr lang="en-US" sz="2000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at small </a:t>
            </a:r>
            <a:r>
              <a:rPr lang="en-US" sz="2000" u="sng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kaon</a:t>
            </a:r>
            <a:r>
              <a:rPr lang="en-US" sz="2000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angles and at </a:t>
            </a:r>
            <a:r>
              <a:rPr lang="en-US" sz="2000" u="sng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low Q</a:t>
            </a:r>
            <a:r>
              <a:rPr lang="en-US" sz="1600" baseline="300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2</a:t>
            </a:r>
            <a:endParaRPr lang="en-US" sz="160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38" name="Oval 13"/>
          <p:cNvSpPr>
            <a:spLocks noChangeArrowheads="1"/>
          </p:cNvSpPr>
          <p:nvPr/>
        </p:nvSpPr>
        <p:spPr bwMode="auto">
          <a:xfrm>
            <a:off x="4618038" y="2743200"/>
            <a:ext cx="773112" cy="2286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9" name="Text Box 15"/>
          <p:cNvSpPr txBox="1">
            <a:spLocks noChangeArrowheads="1"/>
          </p:cNvSpPr>
          <p:nvPr/>
        </p:nvSpPr>
        <p:spPr bwMode="auto">
          <a:xfrm>
            <a:off x="20638" y="15875"/>
            <a:ext cx="9123362" cy="6461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en-US" sz="2800" dirty="0">
                <a:latin typeface="Comic Sans MS" charset="0"/>
                <a:cs typeface="Comic Sans MS" charset="0"/>
              </a:rPr>
              <a:t>     R</a:t>
            </a:r>
            <a:r>
              <a:rPr lang="en-US" sz="2400" dirty="0">
                <a:latin typeface="Comic Sans MS" charset="0"/>
                <a:cs typeface="Comic Sans MS" charset="0"/>
              </a:rPr>
              <a:t>esults on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H </a:t>
            </a:r>
            <a:r>
              <a:rPr lang="en-US" sz="2400" dirty="0">
                <a:latin typeface="Comic Sans MS" charset="0"/>
                <a:cs typeface="Comic Sans MS" charset="0"/>
              </a:rPr>
              <a:t>target – The </a:t>
            </a:r>
            <a:r>
              <a:rPr lang="it-IT" sz="24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p</a:t>
            </a:r>
            <a:r>
              <a:rPr lang="it-IT" sz="2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(e,e’</a:t>
            </a:r>
            <a:r>
              <a:rPr lang="it-IT" sz="2400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K</a:t>
            </a:r>
            <a:r>
              <a:rPr lang="it-IT" sz="240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sz="2400" dirty="0" err="1">
                <a:solidFill>
                  <a:srgbClr val="800000"/>
                </a:solidFill>
                <a:cs typeface="Symbol" charset="0"/>
              </a:rPr>
              <a:t>L</a:t>
            </a:r>
            <a:r>
              <a:rPr lang="it-IT" sz="3600" dirty="0">
                <a:solidFill>
                  <a:srgbClr val="800000"/>
                </a:solidFill>
                <a:latin typeface="Comic Sans MS" charset="0"/>
                <a:cs typeface="Comic Sans MS" charset="0"/>
              </a:rPr>
              <a:t>  </a:t>
            </a:r>
            <a:r>
              <a:rPr lang="en-US" sz="3200" dirty="0">
                <a:latin typeface="Comic Sans MS" charset="0"/>
                <a:cs typeface="Comic Sans MS" charset="0"/>
              </a:rPr>
              <a:t>C</a:t>
            </a:r>
            <a:r>
              <a:rPr lang="en-US" sz="2400" dirty="0">
                <a:latin typeface="Comic Sans MS" charset="0"/>
                <a:cs typeface="Comic Sans MS" charset="0"/>
              </a:rPr>
              <a:t>ross </a:t>
            </a:r>
            <a:r>
              <a:rPr lang="en-US" sz="3200" dirty="0">
                <a:latin typeface="Comic Sans MS" charset="0"/>
                <a:cs typeface="Comic Sans MS" charset="0"/>
              </a:rPr>
              <a:t>S</a:t>
            </a:r>
            <a:r>
              <a:rPr lang="en-US" sz="2400" dirty="0">
                <a:latin typeface="Comic Sans MS" charset="0"/>
                <a:cs typeface="Comic Sans MS" charset="0"/>
              </a:rPr>
              <a:t>ection</a:t>
            </a:r>
            <a:endParaRPr lang="it-IT" sz="2400" dirty="0">
              <a:latin typeface="Comic Sans MS" charset="0"/>
              <a:cs typeface="Comic Sans MS" charset="0"/>
            </a:endParaRPr>
          </a:p>
        </p:txBody>
      </p:sp>
      <p:sp>
        <p:nvSpPr>
          <p:cNvPr id="48141" name="Rectangle 11"/>
          <p:cNvSpPr>
            <a:spLocks noChangeArrowheads="1"/>
          </p:cNvSpPr>
          <p:nvPr/>
        </p:nvSpPr>
        <p:spPr bwMode="auto">
          <a:xfrm>
            <a:off x="3886200" y="5257800"/>
            <a:ext cx="5257800" cy="1384995"/>
          </a:xfrm>
          <a:prstGeom prst="rect">
            <a:avLst/>
          </a:prstGeom>
          <a:solidFill>
            <a:srgbClr val="EBFFE2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Wingdings" charset="0"/>
                <a:cs typeface="Wingdings" charset="0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None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 the models is able to describe the data over the entire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range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</a:p>
          <a:p>
            <a:pPr algn="just"/>
            <a:r>
              <a:rPr lang="en-US" dirty="0" err="1" smtClean="0">
                <a:solidFill>
                  <a:srgbClr val="FF0000"/>
                </a:solidFill>
                <a:latin typeface="Wingdings" charset="0"/>
                <a:cs typeface="Wingdings" charset="0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Wingdings" charset="0"/>
                <a:cs typeface="Wingding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New data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in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cs typeface="Comic Sans MS" charset="0"/>
              </a:rPr>
              <a:t>electroproduction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allows studying dynamics of the models – </a:t>
            </a:r>
            <a:r>
              <a:rPr lang="en-US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hadronic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form factors,  </a:t>
            </a:r>
            <a:r>
              <a:rPr lang="en-US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longitudinal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couplings…..</a:t>
            </a:r>
            <a:endParaRPr lang="en-US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8142" name="CasellaDiTesto 13"/>
          <p:cNvSpPr txBox="1">
            <a:spLocks noChangeArrowheads="1"/>
          </p:cNvSpPr>
          <p:nvPr/>
        </p:nvSpPr>
        <p:spPr bwMode="auto">
          <a:xfrm>
            <a:off x="5181600" y="167640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>
                <a:latin typeface="Comic Sans MS" charset="0"/>
                <a:cs typeface="Comic Sans MS" charset="0"/>
              </a:rPr>
              <a:t>W</a:t>
            </a:r>
            <a:r>
              <a:rPr lang="it-IT"/>
              <a:t>=2.2 </a:t>
            </a:r>
            <a:r>
              <a:rPr lang="it-IT">
                <a:latin typeface="Comic Sans MS" charset="0"/>
                <a:cs typeface="Comic Sans MS" charset="0"/>
              </a:rPr>
              <a:t>GeV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2831" y="159544"/>
            <a:ext cx="3668713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4875" y="838200"/>
            <a:ext cx="442912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762000"/>
            <a:ext cx="3733800" cy="3725924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0" y="4495800"/>
            <a:ext cx="3886200" cy="206210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small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angle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behavior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cross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poorly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known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(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results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from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E94-107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running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higher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</a:t>
            </a:r>
            <a:r>
              <a:rPr lang="it-IT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). </a:t>
            </a: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CLAS, SAPHIR and LEPS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have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difficulty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reaching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angles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~20</a:t>
            </a:r>
            <a:r>
              <a:rPr lang="it-IT" sz="16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cover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range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it-IT" sz="16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gk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~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0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allow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several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bins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r>
              <a:rPr lang="it-IT" sz="16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3" name="CasellaDiTesto 12"/>
          <p:cNvSpPr txBox="1">
            <a:spLocks noChangeArrowheads="1"/>
          </p:cNvSpPr>
          <p:nvPr/>
        </p:nvSpPr>
        <p:spPr bwMode="auto">
          <a:xfrm>
            <a:off x="5397500" y="434340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99216"/>
            <a:ext cx="4343400" cy="32063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4343400" cy="334065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876800" y="533400"/>
            <a:ext cx="4038600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Dividing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up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cross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remove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strong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model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dependence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in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cross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section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remaining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angular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dependence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comes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mainly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from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hypernuclear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sructure</a:t>
            </a:r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In the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doublet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case the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sipn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flip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part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coupled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in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different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way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members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allows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study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elementary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part</a:t>
            </a:r>
            <a:r>
              <a:rPr lang="it-IT" dirty="0" smtClean="0">
                <a:solidFill>
                  <a:srgbClr val="3366FF"/>
                </a:solidFill>
                <a:latin typeface="Comic Sans MS"/>
                <a:cs typeface="Comic Sans MS"/>
              </a:rPr>
              <a:t>) </a:t>
            </a:r>
          </a:p>
          <a:p>
            <a:pPr algn="just"/>
            <a:endParaRPr lang="it-IT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algn="just"/>
            <a:endParaRPr lang="it-IT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953000" y="4369475"/>
            <a:ext cx="4114800" cy="2031325"/>
          </a:xfrm>
          <a:prstGeom prst="rect">
            <a:avLst/>
          </a:prstGeom>
          <a:solidFill>
            <a:srgbClr val="B7FFC5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DA271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ratio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of the </a:t>
            </a:r>
            <a:r>
              <a:rPr lang="en-US" sz="1800" dirty="0" err="1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hypernuclear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and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elementary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cross section 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doesn</a:t>
            </a:r>
            <a:r>
              <a:rPr lang="ja-JP" alt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’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depend strongly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on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</a:t>
            </a:r>
            <a:r>
              <a:rPr lang="en-US" sz="1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electroproducion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model 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and contains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direct information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on </a:t>
            </a:r>
            <a:r>
              <a:rPr lang="en-US" sz="1800" dirty="0" err="1" smtClean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hypernuclear</a:t>
            </a:r>
            <a:r>
              <a:rPr lang="en-US" sz="1800" dirty="0" smtClean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structure</a:t>
            </a:r>
            <a:r>
              <a:rPr lang="en-US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and </a:t>
            </a:r>
            <a:r>
              <a:rPr lang="en-US" sz="1800" dirty="0">
                <a:solidFill>
                  <a:srgbClr val="8116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production mechanism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11522</TotalTime>
  <Words>6540</Words>
  <Application>Microsoft Macintosh PowerPoint</Application>
  <PresentationFormat>Presentazione su schermo (4:3)</PresentationFormat>
  <Paragraphs>741</Paragraphs>
  <Slides>63</Slides>
  <Notes>10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63</vt:i4>
      </vt:variant>
    </vt:vector>
  </HeadingPairs>
  <TitlesOfParts>
    <vt:vector size="67" baseType="lpstr">
      <vt:lpstr>Blank Presentation</vt:lpstr>
      <vt:lpstr>Equation</vt:lpstr>
      <vt:lpstr>Photo Editor Photo</vt:lpstr>
      <vt:lpstr>Bitmap 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Backup slides</vt:lpstr>
      <vt:lpstr>Diapositiva 27</vt:lpstr>
      <vt:lpstr>Diapositiva 28</vt:lpstr>
      <vt:lpstr>Diapositiva 29</vt:lpstr>
      <vt:lpstr>Responses to  Physics Technical Reviews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</vt:vector>
  </TitlesOfParts>
  <Company>Franco Garibaldi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Franco Garibaldi</cp:lastModifiedBy>
  <cp:revision>837</cp:revision>
  <cp:lastPrinted>2012-08-24T14:10:36Z</cp:lastPrinted>
  <dcterms:created xsi:type="dcterms:W3CDTF">2013-06-14T12:07:35Z</dcterms:created>
  <dcterms:modified xsi:type="dcterms:W3CDTF">2013-06-14T12:26:30Z</dcterms:modified>
</cp:coreProperties>
</file>