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01A15-7A43-461E-9404-EBAA5C6164AD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36150-67E2-4967-BD99-2B17C8DBD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A3E719-B793-4C53-A09C-F0AD9000ADC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41438" y="915988"/>
            <a:ext cx="4175125" cy="3132137"/>
          </a:xfrm>
          <a:solidFill>
            <a:srgbClr val="FFFFFF"/>
          </a:solidFill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4575" y="4352925"/>
            <a:ext cx="4772025" cy="177800"/>
          </a:xfrm>
          <a:noFill/>
          <a:ln/>
        </p:spPr>
        <p:txBody>
          <a:bodyPr lIns="0" tIns="0" rIns="0" bIns="0">
            <a:spAutoFit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F84D6-F23C-44D0-BE40-3296D5054915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41438" y="915988"/>
            <a:ext cx="4175125" cy="3132137"/>
          </a:xfrm>
          <a:solidFill>
            <a:srgbClr val="FFFFFF"/>
          </a:solidFill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4575" y="4352925"/>
            <a:ext cx="4772025" cy="177800"/>
          </a:xfrm>
          <a:noFill/>
          <a:ln/>
        </p:spPr>
        <p:txBody>
          <a:bodyPr lIns="0" tIns="0" rIns="0" bIns="0">
            <a:spAutoFit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76176-6A50-453A-8416-269C184C9606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18DF-7C61-4E25-A428-E212F8E12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ext Box 2"/>
          <p:cNvSpPr txBox="1">
            <a:spLocks noChangeArrowheads="1"/>
          </p:cNvSpPr>
          <p:nvPr/>
        </p:nvSpPr>
        <p:spPr bwMode="auto">
          <a:xfrm>
            <a:off x="990600" y="2819400"/>
            <a:ext cx="6858000" cy="584200"/>
          </a:xfrm>
          <a:prstGeom prst="rect">
            <a:avLst/>
          </a:prstGeom>
          <a:solidFill>
            <a:srgbClr val="00FFFF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b="1" dirty="0" err="1">
                <a:latin typeface="Times New Roman" pitchFamily="18" charset="0"/>
              </a:rPr>
              <a:t>JLab</a:t>
            </a:r>
            <a:r>
              <a:rPr lang="en-GB" sz="3200" b="1" dirty="0">
                <a:latin typeface="Times New Roman" pitchFamily="18" charset="0"/>
              </a:rPr>
              <a:t> Target Lab </a:t>
            </a:r>
            <a:r>
              <a:rPr lang="en-GB" sz="3200" b="1" dirty="0" smtClean="0">
                <a:latin typeface="Times New Roman" pitchFamily="18" charset="0"/>
              </a:rPr>
              <a:t>Status</a:t>
            </a:r>
            <a:endParaRPr lang="en-US" sz="3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ext Box 2"/>
          <p:cNvSpPr txBox="1">
            <a:spLocks noChangeArrowheads="1"/>
          </p:cNvSpPr>
          <p:nvPr/>
        </p:nvSpPr>
        <p:spPr bwMode="auto">
          <a:xfrm>
            <a:off x="2286000" y="0"/>
            <a:ext cx="4495800" cy="430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74713" eaLnBrk="0" hangingPunct="0">
              <a:buClr>
                <a:srgbClr val="000000"/>
              </a:buClr>
              <a:buSzPct val="45000"/>
              <a:buFont typeface="StarBats" charset="0"/>
              <a:buNone/>
              <a:tabLst>
                <a:tab pos="693738" algn="l"/>
                <a:tab pos="1389063" algn="l"/>
                <a:tab pos="2082800" algn="l"/>
                <a:tab pos="2776538" algn="l"/>
              </a:tabLst>
            </a:pPr>
            <a:r>
              <a:rPr lang="en-GB" sz="2800" b="1" dirty="0">
                <a:latin typeface="Times" pitchFamily="18" charset="0"/>
              </a:rPr>
              <a:t> </a:t>
            </a:r>
            <a:r>
              <a:rPr lang="en-GB" sz="2800" b="1" dirty="0" err="1">
                <a:latin typeface="Times" pitchFamily="18" charset="0"/>
              </a:rPr>
              <a:t>JLab</a:t>
            </a:r>
            <a:r>
              <a:rPr lang="en-GB" sz="2800" b="1" dirty="0">
                <a:latin typeface="Times" pitchFamily="18" charset="0"/>
              </a:rPr>
              <a:t> Target Lab </a:t>
            </a:r>
            <a:r>
              <a:rPr lang="en-GB" sz="2800" b="1" dirty="0" smtClean="0">
                <a:latin typeface="Times" pitchFamily="18" charset="0"/>
              </a:rPr>
              <a:t>Status</a:t>
            </a:r>
            <a:endParaRPr lang="en-GB" sz="2800" b="1" baseline="30000" dirty="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113667" name="Rectangle 4"/>
          <p:cNvSpPr>
            <a:spLocks noChangeArrowheads="1"/>
          </p:cNvSpPr>
          <p:nvPr/>
        </p:nvSpPr>
        <p:spPr bwMode="auto">
          <a:xfrm>
            <a:off x="0" y="533400"/>
            <a:ext cx="8640763" cy="510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682" tIns="43841" rIns="87682" bIns="43841">
            <a:spAutoFit/>
          </a:bodyPr>
          <a:lstStyle/>
          <a:p>
            <a:pPr defTabSz="874713" eaLnBrk="0" hangingPunct="0">
              <a:buFont typeface="Wingdings" pitchFamily="2" charset="2"/>
              <a:buNone/>
              <a:defRPr/>
            </a:pPr>
            <a:endParaRPr lang="en-GB" sz="1000" b="1" dirty="0">
              <a:latin typeface="Times New Roman" pitchFamily="18" charset="0"/>
            </a:endParaRPr>
          </a:p>
          <a:p>
            <a:pPr defTabSz="874713" eaLnBrk="0" hangingPunct="0">
              <a:buFont typeface="Arial" pitchFamily="34" charset="0"/>
              <a:buChar char="•"/>
              <a:defRPr/>
            </a:pPr>
            <a:r>
              <a:rPr lang="en-GB" sz="2300" b="1" dirty="0">
                <a:latin typeface="Times New Roman" pitchFamily="18" charset="0"/>
              </a:rPr>
              <a:t>  </a:t>
            </a:r>
            <a:r>
              <a:rPr lang="en-GB" sz="2300" b="1" dirty="0" smtClean="0">
                <a:latin typeface="Times New Roman" pitchFamily="18" charset="0"/>
              </a:rPr>
              <a:t> </a:t>
            </a:r>
            <a:r>
              <a:rPr lang="en-GB" sz="2300" b="1" dirty="0" smtClean="0">
                <a:latin typeface="Times New Roman" pitchFamily="18" charset="0"/>
              </a:rPr>
              <a:t>People</a:t>
            </a:r>
            <a:r>
              <a:rPr lang="en-GB" sz="2300" b="1" dirty="0">
                <a:solidFill>
                  <a:schemeClr val="accent2"/>
                </a:solidFill>
                <a:latin typeface="Times New Roman" pitchFamily="18" charset="0"/>
              </a:rPr>
              <a:t>:  </a:t>
            </a:r>
            <a:r>
              <a:rPr lang="en-GB" sz="2000" b="1" dirty="0" err="1">
                <a:solidFill>
                  <a:schemeClr val="accent2"/>
                </a:solidFill>
                <a:latin typeface="Times New Roman" pitchFamily="18" charset="0"/>
              </a:rPr>
              <a:t>Jie</a:t>
            </a: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 Liu (graduate student, </a:t>
            </a:r>
            <a:r>
              <a:rPr lang="en-GB" sz="2000" b="1" dirty="0" err="1">
                <a:solidFill>
                  <a:schemeClr val="accent2"/>
                </a:solidFill>
                <a:latin typeface="Times New Roman" pitchFamily="18" charset="0"/>
              </a:rPr>
              <a:t>UVa</a:t>
            </a: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), </a:t>
            </a:r>
            <a:r>
              <a:rPr lang="en-GB" sz="2000" b="1" dirty="0" smtClean="0">
                <a:solidFill>
                  <a:schemeClr val="accent2"/>
                </a:solidFill>
                <a:latin typeface="Times New Roman" pitchFamily="18" charset="0"/>
              </a:rPr>
              <a:t>  half </a:t>
            </a: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time</a:t>
            </a:r>
          </a:p>
          <a:p>
            <a:pPr defTabSz="874713" eaLnBrk="0" hangingPunct="0">
              <a:defRPr/>
            </a:pP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	</a:t>
            </a:r>
            <a:r>
              <a:rPr lang="en-GB" sz="2000" b="1" dirty="0" smtClean="0">
                <a:solidFill>
                  <a:schemeClr val="accent2"/>
                </a:solidFill>
                <a:latin typeface="Times New Roman" pitchFamily="18" charset="0"/>
              </a:rPr>
              <a:t>       </a:t>
            </a:r>
            <a:r>
              <a:rPr lang="en-GB" sz="2000" b="1" dirty="0" err="1" smtClean="0">
                <a:solidFill>
                  <a:schemeClr val="accent2"/>
                </a:solidFill>
                <a:latin typeface="Times New Roman" pitchFamily="18" charset="0"/>
              </a:rPr>
              <a:t>Zhiwen</a:t>
            </a:r>
            <a:r>
              <a:rPr lang="en-GB" sz="20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Zhao (</a:t>
            </a:r>
            <a:r>
              <a:rPr lang="en-GB" sz="2000" b="1" dirty="0" err="1">
                <a:solidFill>
                  <a:schemeClr val="accent2"/>
                </a:solidFill>
                <a:latin typeface="Times New Roman" pitchFamily="18" charset="0"/>
              </a:rPr>
              <a:t>postdoc</a:t>
            </a: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GB" sz="2000" b="1" dirty="0" err="1">
                <a:solidFill>
                  <a:schemeClr val="accent2"/>
                </a:solidFill>
                <a:latin typeface="Times New Roman" pitchFamily="18" charset="0"/>
              </a:rPr>
              <a:t>UVa</a:t>
            </a: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), </a:t>
            </a:r>
            <a:r>
              <a:rPr lang="en-GB" sz="2000" b="1" dirty="0" smtClean="0">
                <a:solidFill>
                  <a:schemeClr val="accent2"/>
                </a:solidFill>
                <a:latin typeface="Times New Roman" pitchFamily="18" charset="0"/>
              </a:rPr>
              <a:t>        part </a:t>
            </a: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time</a:t>
            </a:r>
          </a:p>
          <a:p>
            <a:pPr defTabSz="874713" eaLnBrk="0" hangingPunct="0">
              <a:defRPr/>
            </a:pPr>
            <a:r>
              <a:rPr lang="en-GB" sz="2000" b="1" dirty="0" smtClean="0">
                <a:latin typeface="Times New Roman" pitchFamily="18" charset="0"/>
              </a:rPr>
              <a:t>        Supervision: J. P. Chen</a:t>
            </a:r>
          </a:p>
          <a:p>
            <a:pPr defTabSz="874713" eaLnBrk="0" hangingPunct="0">
              <a:defRPr/>
            </a:pPr>
            <a:r>
              <a:rPr lang="en-GB" sz="2000" b="1" dirty="0" smtClean="0">
                <a:latin typeface="Times New Roman" pitchFamily="18" charset="0"/>
              </a:rPr>
              <a:t>        </a:t>
            </a:r>
            <a:r>
              <a:rPr lang="en-GB" sz="2000" b="1" dirty="0">
                <a:latin typeface="Times New Roman" pitchFamily="18" charset="0"/>
              </a:rPr>
              <a:t>Help from: Yi </a:t>
            </a:r>
            <a:r>
              <a:rPr lang="en-GB" sz="2000" b="1" dirty="0" err="1">
                <a:latin typeface="Times New Roman" pitchFamily="18" charset="0"/>
              </a:rPr>
              <a:t>Qiang</a:t>
            </a:r>
            <a:r>
              <a:rPr lang="en-GB" sz="2000" b="1" dirty="0">
                <a:latin typeface="Times New Roman" pitchFamily="18" charset="0"/>
              </a:rPr>
              <a:t>, Jin Huang, </a:t>
            </a:r>
            <a:r>
              <a:rPr lang="en-GB" sz="2000" b="1" dirty="0" err="1" smtClean="0">
                <a:latin typeface="Times New Roman" pitchFamily="18" charset="0"/>
              </a:rPr>
              <a:t>Yawei</a:t>
            </a:r>
            <a:r>
              <a:rPr lang="en-GB" sz="2000" b="1" dirty="0" smtClean="0">
                <a:latin typeface="Times New Roman" pitchFamily="18" charset="0"/>
              </a:rPr>
              <a:t> Zhang ... </a:t>
            </a:r>
          </a:p>
          <a:p>
            <a:pPr defTabSz="874713" eaLnBrk="0" hangingPunct="0">
              <a:defRPr/>
            </a:pPr>
            <a:endParaRPr lang="en-GB" sz="2000" b="1" dirty="0">
              <a:latin typeface="Times New Roman" pitchFamily="18" charset="0"/>
            </a:endParaRPr>
          </a:p>
          <a:p>
            <a:pPr marL="457200" indent="-457200" defTabSz="874713" eaLnBrk="0" hangingPunct="0">
              <a:buFont typeface="Arial" pitchFamily="34" charset="0"/>
              <a:buChar char="•"/>
              <a:defRPr/>
            </a:pPr>
            <a:r>
              <a:rPr lang="en-GB" sz="2300" b="1" dirty="0" smtClean="0">
                <a:latin typeface="Times New Roman" pitchFamily="18" charset="0"/>
              </a:rPr>
              <a:t>Main </a:t>
            </a:r>
            <a:r>
              <a:rPr lang="en-GB" sz="2300" b="1" dirty="0">
                <a:latin typeface="Times New Roman" pitchFamily="18" charset="0"/>
              </a:rPr>
              <a:t>activities:</a:t>
            </a:r>
          </a:p>
          <a:p>
            <a:pPr lvl="1" defTabSz="874713" eaLnBrk="0" hangingPunct="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 Set up working system</a:t>
            </a:r>
          </a:p>
          <a:p>
            <a:pPr lvl="1" defTabSz="874713" eaLnBrk="0" hangingPunct="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 Tests/measurements needed for completed experiments</a:t>
            </a:r>
          </a:p>
          <a:p>
            <a:pPr lvl="2" defTabSz="874713" eaLnBrk="0" hangingPunct="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 cell characterization, AFP loss study </a:t>
            </a:r>
          </a:p>
          <a:p>
            <a:pPr lvl="2" defTabSz="874713" eaLnBrk="0" hangingPunct="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 tests to collect information to improve </a:t>
            </a:r>
            <a:r>
              <a:rPr lang="en-GB" sz="2000" b="1" dirty="0" err="1">
                <a:solidFill>
                  <a:schemeClr val="accent2"/>
                </a:solidFill>
                <a:latin typeface="Times New Roman" pitchFamily="18" charset="0"/>
              </a:rPr>
              <a:t>systematics</a:t>
            </a:r>
            <a:endParaRPr lang="en-GB" sz="2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lvl="3" defTabSz="874713" eaLnBrk="0" hangingPunct="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 hot spin up/down</a:t>
            </a:r>
          </a:p>
          <a:p>
            <a:pPr lvl="3" defTabSz="874713" eaLnBrk="0" hangingPunct="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 diffusion test</a:t>
            </a:r>
          </a:p>
          <a:p>
            <a:pPr lvl="2" defTabSz="874713" eaLnBrk="0" hangingPunct="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 analysis: beam depolarization effects, ...</a:t>
            </a:r>
          </a:p>
          <a:p>
            <a:pPr lvl="1" defTabSz="874713" eaLnBrk="0" hangingPunct="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Times New Roman" pitchFamily="18" charset="0"/>
              </a:rPr>
              <a:t>work on new </a:t>
            </a: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convection cell </a:t>
            </a:r>
          </a:p>
          <a:p>
            <a:pPr lvl="1" defTabSz="874713" eaLnBrk="0" hangingPunct="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Times New Roman" pitchFamily="18" charset="0"/>
              </a:rPr>
              <a:t>work on pulse NMR</a:t>
            </a:r>
            <a:endParaRPr lang="en-GB" sz="2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defTabSz="874713" eaLnBrk="0" hangingPunct="0">
              <a:defRPr/>
            </a:pPr>
            <a:endParaRPr lang="en-GB" sz="1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ext Box 2"/>
          <p:cNvSpPr txBox="1">
            <a:spLocks noChangeArrowheads="1"/>
          </p:cNvSpPr>
          <p:nvPr/>
        </p:nvSpPr>
        <p:spPr bwMode="auto">
          <a:xfrm>
            <a:off x="2286000" y="152400"/>
            <a:ext cx="4495800" cy="430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74713" eaLnBrk="0" hangingPunct="0">
              <a:buClr>
                <a:srgbClr val="000000"/>
              </a:buClr>
              <a:buSzPct val="45000"/>
              <a:buFont typeface="StarBats" charset="0"/>
              <a:buNone/>
              <a:tabLst>
                <a:tab pos="693738" algn="l"/>
                <a:tab pos="1389063" algn="l"/>
                <a:tab pos="2082800" algn="l"/>
                <a:tab pos="2776538" algn="l"/>
              </a:tabLst>
            </a:pPr>
            <a:r>
              <a:rPr lang="en-GB" sz="2800" b="1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Times" pitchFamily="18" charset="0"/>
              </a:rPr>
              <a:t>JLab</a:t>
            </a:r>
            <a:r>
              <a:rPr lang="en-GB" sz="2800" b="1" dirty="0">
                <a:solidFill>
                  <a:srgbClr val="000000"/>
                </a:solidFill>
                <a:latin typeface="Times" pitchFamily="18" charset="0"/>
              </a:rPr>
              <a:t> Target Lab Status </a:t>
            </a:r>
            <a:endParaRPr lang="en-GB" sz="2800" b="1" baseline="30000" dirty="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201731" name="Rectangle 4"/>
          <p:cNvSpPr>
            <a:spLocks noChangeArrowheads="1"/>
          </p:cNvSpPr>
          <p:nvPr/>
        </p:nvSpPr>
        <p:spPr bwMode="auto">
          <a:xfrm>
            <a:off x="0" y="533400"/>
            <a:ext cx="8640763" cy="5351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682" tIns="43841" rIns="87682" bIns="43841">
            <a:spAutoFit/>
          </a:bodyPr>
          <a:lstStyle/>
          <a:p>
            <a:pPr defTabSz="874713" eaLnBrk="0" hangingPunct="0">
              <a:buFont typeface="Wingdings" pitchFamily="2" charset="2"/>
              <a:buNone/>
            </a:pPr>
            <a:endParaRPr lang="en-GB" sz="1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874713" eaLnBrk="0" hangingPunct="0">
              <a:buFont typeface="Wingdings" pitchFamily="2" charset="2"/>
              <a:buChar char="§"/>
            </a:pPr>
            <a:r>
              <a:rPr lang="en-GB" sz="2300" b="1" dirty="0">
                <a:latin typeface="Times New Roman" pitchFamily="18" charset="0"/>
              </a:rPr>
              <a:t> </a:t>
            </a:r>
            <a:r>
              <a:rPr lang="en-GB" sz="2300" b="1" dirty="0" smtClean="0">
                <a:latin typeface="Times New Roman" pitchFamily="18" charset="0"/>
              </a:rPr>
              <a:t>  </a:t>
            </a:r>
            <a:r>
              <a:rPr lang="en-GB" sz="2300" b="1" dirty="0">
                <a:latin typeface="Times New Roman" pitchFamily="18" charset="0"/>
              </a:rPr>
              <a:t>working system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 3 sets of Helmholtz coils (L/T/V)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 Lasers: ~10 Coherent lasers (half are near end of life?)</a:t>
            </a:r>
          </a:p>
          <a:p>
            <a:pPr lvl="2" defTabSz="874713" eaLnBrk="0" hangingPunct="0"/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          </a:t>
            </a:r>
            <a:r>
              <a:rPr lang="en-GB" sz="2300" b="1" dirty="0">
                <a:solidFill>
                  <a:srgbClr val="FF0000"/>
                </a:solidFill>
                <a:latin typeface="Times New Roman" pitchFamily="18" charset="0"/>
              </a:rPr>
              <a:t>3 Comet lasers </a:t>
            </a:r>
            <a:r>
              <a:rPr lang="en-GB" sz="2300" b="1" dirty="0" smtClean="0">
                <a:solidFill>
                  <a:srgbClr val="FF0000"/>
                </a:solidFill>
                <a:latin typeface="Times New Roman" pitchFamily="18" charset="0"/>
              </a:rPr>
              <a:t>with </a:t>
            </a:r>
            <a:r>
              <a:rPr lang="en-GB" sz="2300" b="1" dirty="0" err="1" smtClean="0">
                <a:solidFill>
                  <a:srgbClr val="FF0000"/>
                </a:solidFill>
                <a:latin typeface="Times New Roman" pitchFamily="18" charset="0"/>
              </a:rPr>
              <a:t>fibers</a:t>
            </a:r>
            <a:r>
              <a:rPr lang="en-GB" sz="2300" b="1" dirty="0" smtClean="0">
                <a:solidFill>
                  <a:srgbClr val="FF0000"/>
                </a:solidFill>
                <a:latin typeface="Times New Roman" pitchFamily="18" charset="0"/>
              </a:rPr>
              <a:t> (2 </a:t>
            </a:r>
            <a:r>
              <a:rPr lang="en-GB" sz="2300" b="1" dirty="0">
                <a:solidFill>
                  <a:srgbClr val="FF0000"/>
                </a:solidFill>
                <a:latin typeface="Times New Roman" pitchFamily="18" charset="0"/>
              </a:rPr>
              <a:t>near end of life</a:t>
            </a:r>
            <a:r>
              <a:rPr lang="en-GB" sz="2300" b="1" dirty="0" smtClean="0">
                <a:solidFill>
                  <a:srgbClr val="FF0000"/>
                </a:solidFill>
                <a:latin typeface="Times New Roman" pitchFamily="18" charset="0"/>
              </a:rPr>
              <a:t>?)</a:t>
            </a:r>
            <a:endParaRPr lang="en-GB" sz="23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 Several sets of </a:t>
            </a: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optics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optical </a:t>
            </a: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fibres/ </a:t>
            </a:r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5-1 combiners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 Complete set of EPR system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 Two sets of NMR systems (pumping/target chambers)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Oven/heating/temperature monitoring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 Mechanical </a:t>
            </a:r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support/motion </a:t>
            </a: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system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300" b="1" dirty="0">
                <a:solidFill>
                  <a:srgbClr val="0000FF"/>
                </a:solidFill>
                <a:latin typeface="Times New Roman" pitchFamily="18" charset="0"/>
              </a:rPr>
              <a:t>Many non-convection style 3He </a:t>
            </a: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cells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 He3 </a:t>
            </a: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gas: one 40L bottle at </a:t>
            </a:r>
            <a:r>
              <a:rPr lang="en-GB" sz="2300" b="1" dirty="0" err="1" smtClean="0">
                <a:solidFill>
                  <a:srgbClr val="0000FF"/>
                </a:solidFill>
                <a:latin typeface="Times New Roman" pitchFamily="18" charset="0"/>
              </a:rPr>
              <a:t>JLab</a:t>
            </a: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, one 25L at </a:t>
            </a:r>
            <a:r>
              <a:rPr lang="en-GB" sz="2300" b="1" dirty="0" err="1" smtClean="0">
                <a:solidFill>
                  <a:srgbClr val="0000FF"/>
                </a:solidFill>
                <a:latin typeface="Times New Roman" pitchFamily="18" charset="0"/>
              </a:rPr>
              <a:t>UVa</a:t>
            </a:r>
            <a:endParaRPr lang="en-GB" sz="23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300" b="1" dirty="0" smtClean="0">
                <a:solidFill>
                  <a:srgbClr val="FF0000"/>
                </a:solidFill>
                <a:latin typeface="Times New Roman" pitchFamily="18" charset="0"/>
              </a:rPr>
              <a:t>additional </a:t>
            </a:r>
            <a:r>
              <a:rPr lang="en-GB" sz="2300" b="1" dirty="0" smtClean="0">
                <a:solidFill>
                  <a:srgbClr val="FF0000"/>
                </a:solidFill>
                <a:latin typeface="Times New Roman" pitchFamily="18" charset="0"/>
              </a:rPr>
              <a:t>ERP feedback box need to be made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b="1" dirty="0" smtClean="0">
                <a:solidFill>
                  <a:srgbClr val="FF0000"/>
                </a:solidFill>
                <a:latin typeface="Times New Roman" pitchFamily="18" charset="0"/>
              </a:rPr>
              <a:t> some electronics (pre-amp, fun generator etc) need repair</a:t>
            </a:r>
          </a:p>
          <a:p>
            <a:pPr defTabSz="874713" eaLnBrk="0" hangingPunct="0"/>
            <a:endParaRPr lang="en-GB" sz="10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38200"/>
            <a:ext cx="8001000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74713" eaLnBrk="0" hangingPunct="0">
              <a:buFont typeface="Arial" pitchFamily="34" charset="0"/>
              <a:buChar char="•"/>
            </a:pPr>
            <a:r>
              <a:rPr lang="en-GB" sz="2300" b="1" dirty="0" smtClean="0">
                <a:latin typeface="Times New Roman" pitchFamily="18" charset="0"/>
              </a:rPr>
              <a:t> new convection </a:t>
            </a:r>
            <a:r>
              <a:rPr lang="en-GB" sz="2300" b="1" dirty="0" smtClean="0">
                <a:latin typeface="Times New Roman" pitchFamily="18" charset="0"/>
              </a:rPr>
              <a:t>style cell (single pumping chamber)</a:t>
            </a: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GB" sz="2300" dirty="0" smtClean="0">
                <a:solidFill>
                  <a:srgbClr val="0070C0"/>
                </a:solidFill>
                <a:latin typeface="Times New Roman" pitchFamily="18" charset="0"/>
              </a:rPr>
              <a:t>“</a:t>
            </a:r>
            <a:r>
              <a:rPr lang="en-US" sz="2400" dirty="0" err="1" smtClean="0">
                <a:solidFill>
                  <a:srgbClr val="0070C0"/>
                </a:solidFill>
              </a:rPr>
              <a:t>Protovec</a:t>
            </a:r>
            <a:r>
              <a:rPr lang="en-US" sz="2400" dirty="0" smtClean="0">
                <a:solidFill>
                  <a:srgbClr val="0070C0"/>
                </a:solidFill>
              </a:rPr>
              <a:t>-I” tested at </a:t>
            </a:r>
            <a:r>
              <a:rPr lang="en-US" sz="2400" dirty="0" err="1" smtClean="0">
                <a:solidFill>
                  <a:srgbClr val="0070C0"/>
                </a:solidFill>
              </a:rPr>
              <a:t>UVa</a:t>
            </a:r>
            <a:r>
              <a:rPr lang="en-US" sz="2400" dirty="0" smtClean="0">
                <a:solidFill>
                  <a:srgbClr val="0070C0"/>
                </a:solidFill>
              </a:rPr>
              <a:t>, is at </a:t>
            </a:r>
            <a:r>
              <a:rPr lang="en-US" sz="2400" dirty="0" err="1" smtClean="0">
                <a:solidFill>
                  <a:srgbClr val="0070C0"/>
                </a:solidFill>
              </a:rPr>
              <a:t>Jlab</a:t>
            </a:r>
            <a:r>
              <a:rPr lang="en-US" sz="2400" dirty="0" smtClean="0">
                <a:solidFill>
                  <a:srgbClr val="0070C0"/>
                </a:solidFill>
              </a:rPr>
              <a:t> now.</a:t>
            </a:r>
            <a:endParaRPr lang="en-GB" sz="2300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GB" sz="2300" dirty="0" smtClean="0">
                <a:solidFill>
                  <a:srgbClr val="0070C0"/>
                </a:solidFill>
                <a:latin typeface="Times New Roman" pitchFamily="18" charset="0"/>
              </a:rPr>
              <a:t>3D measurement of the cell, transferring into CAD </a:t>
            </a:r>
            <a:r>
              <a:rPr lang="en-GB" sz="2300" dirty="0" smtClean="0">
                <a:solidFill>
                  <a:srgbClr val="0070C0"/>
                </a:solidFill>
                <a:latin typeface="Times New Roman" pitchFamily="18" charset="0"/>
              </a:rPr>
              <a:t>model</a:t>
            </a:r>
            <a:r>
              <a:rPr lang="en-GB" sz="2300" dirty="0" smtClean="0">
                <a:solidFill>
                  <a:srgbClr val="0070C0"/>
                </a:solidFill>
                <a:latin typeface="Times New Roman" pitchFamily="18" charset="0"/>
              </a:rPr>
              <a:t>, making customized mount and oven bottom piece</a:t>
            </a:r>
            <a:r>
              <a:rPr lang="en-GB" sz="23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286000" y="152400"/>
            <a:ext cx="4495800" cy="430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74713" eaLnBrk="0" hangingPunct="0">
              <a:buClr>
                <a:srgbClr val="000000"/>
              </a:buClr>
              <a:buSzPct val="45000"/>
              <a:buFont typeface="StarBats" charset="0"/>
              <a:buNone/>
              <a:tabLst>
                <a:tab pos="693738" algn="l"/>
                <a:tab pos="1389063" algn="l"/>
                <a:tab pos="2082800" algn="l"/>
                <a:tab pos="2776538" algn="l"/>
              </a:tabLst>
            </a:pPr>
            <a:r>
              <a:rPr lang="en-GB" sz="2800" b="1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Times" pitchFamily="18" charset="0"/>
              </a:rPr>
              <a:t>JLab</a:t>
            </a:r>
            <a:r>
              <a:rPr lang="en-GB" sz="2800" b="1" dirty="0">
                <a:solidFill>
                  <a:srgbClr val="000000"/>
                </a:solidFill>
                <a:latin typeface="Times" pitchFamily="18" charset="0"/>
              </a:rPr>
              <a:t> Target Lab Status </a:t>
            </a:r>
            <a:endParaRPr lang="en-GB" sz="2800" b="1" baseline="30000" dirty="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39938" name="AutoShape 2" descr="imap://zwzhao@mail.jlab.org:993/fetch%3EUID%3E/INBOX%3E33332?part=1.2&amp;type=image/jpeg&amp;filename=SnipImag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40" name="AutoShape 4" descr="imap://zwzhao@mail.jlab.org:993/fetch%3EUID%3E/INBOX%3E33332?part=1.2&amp;type=image/jpeg&amp;filename=SnipImag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9941" name="Picture 5" descr="C:\Users\owner\Documents\Snip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048000"/>
            <a:ext cx="3321378" cy="3657600"/>
          </a:xfrm>
          <a:prstGeom prst="rect">
            <a:avLst/>
          </a:prstGeom>
          <a:noFill/>
        </p:spPr>
      </p:pic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0"/>
            <a:ext cx="47525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38200"/>
            <a:ext cx="80010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74713" eaLnBrk="0" hangingPunct="0">
              <a:buFont typeface="Arial" pitchFamily="34" charset="0"/>
              <a:buChar char="•"/>
            </a:pPr>
            <a:r>
              <a:rPr lang="en-GB" sz="2300" b="1" dirty="0" smtClean="0">
                <a:latin typeface="Times New Roman" pitchFamily="18" charset="0"/>
              </a:rPr>
              <a:t> pulse NMR</a:t>
            </a:r>
            <a:endParaRPr lang="en-GB" sz="2300" b="1" dirty="0" smtClean="0">
              <a:latin typeface="Times New Roman" pitchFamily="18" charset="0"/>
            </a:endParaRP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</a:rPr>
              <a:t>setting up electronics and testing on a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</a:rPr>
              <a:t>transversity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</a:rPr>
              <a:t> cell.</a:t>
            </a:r>
            <a:endParaRPr lang="en-GB" sz="2300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pPr lvl="1" defTabSz="874713" eaLnBrk="0" hangingPunct="0">
              <a:buFont typeface="Arial" pitchFamily="34" charset="0"/>
              <a:buChar char="•"/>
            </a:pPr>
            <a:r>
              <a:rPr lang="en-GB" sz="23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GB" sz="2300" dirty="0" smtClean="0">
                <a:solidFill>
                  <a:srgbClr val="0070C0"/>
                </a:solidFill>
                <a:latin typeface="Times New Roman" pitchFamily="18" charset="0"/>
              </a:rPr>
              <a:t>try to observe signals in lock-in amplifier and </a:t>
            </a:r>
            <a:r>
              <a:rPr lang="en-GB" sz="2300" dirty="0" err="1" smtClean="0">
                <a:solidFill>
                  <a:srgbClr val="0070C0"/>
                </a:solidFill>
                <a:latin typeface="Times New Roman" pitchFamily="18" charset="0"/>
              </a:rPr>
              <a:t>mixer+oscilloscope</a:t>
            </a:r>
            <a:r>
              <a:rPr lang="en-GB" sz="23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</a:p>
          <a:p>
            <a:pPr lvl="1" defTabSz="874713" eaLnBrk="0" hangingPunct="0">
              <a:buFont typeface="Arial" pitchFamily="34" charset="0"/>
              <a:buChar char="•"/>
            </a:pPr>
            <a:endParaRPr lang="en-GB" sz="2300" b="1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286000" y="152400"/>
            <a:ext cx="4495800" cy="430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74713" eaLnBrk="0" hangingPunct="0">
              <a:buClr>
                <a:srgbClr val="000000"/>
              </a:buClr>
              <a:buSzPct val="45000"/>
              <a:buFont typeface="StarBats" charset="0"/>
              <a:buNone/>
              <a:tabLst>
                <a:tab pos="693738" algn="l"/>
                <a:tab pos="1389063" algn="l"/>
                <a:tab pos="2082800" algn="l"/>
                <a:tab pos="2776538" algn="l"/>
              </a:tabLst>
            </a:pPr>
            <a:r>
              <a:rPr lang="en-GB" sz="2800" b="1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Times" pitchFamily="18" charset="0"/>
              </a:rPr>
              <a:t>JLab</a:t>
            </a:r>
            <a:r>
              <a:rPr lang="en-GB" sz="2800" b="1" dirty="0">
                <a:solidFill>
                  <a:srgbClr val="000000"/>
                </a:solidFill>
                <a:latin typeface="Times" pitchFamily="18" charset="0"/>
              </a:rPr>
              <a:t> Target Lab Status </a:t>
            </a:r>
            <a:endParaRPr lang="en-GB" sz="2800" b="1" baseline="30000" dirty="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39938" name="AutoShape 2" descr="imap://zwzhao@mail.jlab.org:993/fetch%3EUID%3E/INBOX%3E33332?part=1.2&amp;type=image/jpeg&amp;filename=SnipImag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40" name="AutoShape 4" descr="imap://zwzhao@mail.jlab.org:993/fetch%3EUID%3E/INBOX%3E33332?part=1.2&amp;type=image/jpeg&amp;filename=SnipImag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943350"/>
            <a:ext cx="4591204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429000"/>
            <a:ext cx="4038600" cy="32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221</Words>
  <Application>Microsoft Office PowerPoint</Application>
  <PresentationFormat>On-screen Show (4:3)</PresentationFormat>
  <Paragraphs>44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14</cp:revision>
  <dcterms:created xsi:type="dcterms:W3CDTF">2012-08-14T22:06:50Z</dcterms:created>
  <dcterms:modified xsi:type="dcterms:W3CDTF">2012-08-15T05:20:34Z</dcterms:modified>
</cp:coreProperties>
</file>