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748" r:id="rId3"/>
    <p:sldId id="754" r:id="rId4"/>
    <p:sldId id="746" r:id="rId5"/>
    <p:sldId id="749" r:id="rId6"/>
    <p:sldId id="750" r:id="rId7"/>
    <p:sldId id="751" r:id="rId8"/>
    <p:sldId id="755" r:id="rId9"/>
    <p:sldId id="752" r:id="rId10"/>
    <p:sldId id="753" r:id="rId11"/>
    <p:sldId id="75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9900CC"/>
    <a:srgbClr val="FFFFFF"/>
    <a:srgbClr val="F4C672"/>
    <a:srgbClr val="FDDD9D"/>
    <a:srgbClr val="000000"/>
    <a:srgbClr val="A23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955" autoAdjust="0"/>
  </p:normalViewPr>
  <p:slideViewPr>
    <p:cSldViewPr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4F39-3FFA-0346-B2A7-F91096022030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163D-150F-6B41-B0B1-7C70A638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AF380B-B435-44C0-9BD7-099ECA1C5D5A}" type="datetimeFigureOut">
              <a:rPr lang="en-US"/>
              <a:pPr>
                <a:defRPr/>
              </a:pPr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D6902B-54FE-4BAC-9D4B-9AF8B73A2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2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2C157-DC3C-4636-A0DD-D8BC8EF4104C}" type="slidenum">
              <a:rPr lang="en-US">
                <a:solidFill>
                  <a:srgbClr val="000000"/>
                </a:solidFill>
                <a:latin typeface="Calibri"/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latin typeface="Calibri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5ECF14-5EBB-CB40-81D0-DC9FF606459C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5ECF14-5EBB-CB40-81D0-DC9FF606459C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9144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657600"/>
            <a:ext cx="3810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5FBE3-B96C-8E49-B8B7-481FCED92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1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00C6-1F10-E148-B35B-EC5C6D0D90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1FD2-CCD7-0742-AED3-755725452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7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F7BA-04CC-6640-B947-6C1A1255D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8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68CF-13B9-E549-929B-D4D028705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8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CF82-C3FA-7B47-80EA-6CC4B1B1F8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70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890A-3BE9-F04E-983B-A3E35E594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2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BAF5-77B1-DD4A-9BE5-AC5C59E44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7BC9-1A84-5743-B669-373231D70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96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EF10-BA2C-8940-83E5-80529587A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5C27-BD5D-A946-841D-63784828F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432187" y="644404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691" r:id="rId14"/>
    <p:sldLayoutId id="214748369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4F6407AA-51A8-6F47-9CD3-C925DA505BD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2"/>
          <a:stretch>
            <a:fillRect/>
          </a:stretch>
        </p:blipFill>
        <p:spPr bwMode="auto">
          <a:xfrm>
            <a:off x="0" y="650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552" y="1052736"/>
            <a:ext cx="417646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Verdana" pitchFamily="84" charset="0"/>
              </a:rPr>
              <a:t>Hall A Update</a:t>
            </a:r>
          </a:p>
          <a:p>
            <a:pPr>
              <a:spcBef>
                <a:spcPts val="0"/>
              </a:spcBef>
            </a:pPr>
            <a:r>
              <a:rPr lang="en-US" i="1" dirty="0" err="1" smtClean="0">
                <a:solidFill>
                  <a:srgbClr val="000000"/>
                </a:solidFill>
                <a:latin typeface="Verdana" pitchFamily="84" charset="0"/>
              </a:rPr>
              <a:t>Thia</a:t>
            </a:r>
            <a:r>
              <a:rPr lang="en-US" i="1" dirty="0" smtClean="0">
                <a:solidFill>
                  <a:srgbClr val="000000"/>
                </a:solidFill>
                <a:latin typeface="Verdana" pitchFamily="84" charset="0"/>
              </a:rPr>
              <a:t> Keppel</a:t>
            </a:r>
            <a:endParaRPr lang="en-US" i="1" dirty="0">
              <a:solidFill>
                <a:srgbClr val="000000"/>
              </a:solidFill>
              <a:latin typeface="Verdana" pitchFamily="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053" y="644357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0932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APEX Collaboration Meeting</a:t>
            </a:r>
            <a:endParaRPr lang="en-US" sz="2000" dirty="0">
              <a:solidFill>
                <a:srgbClr val="FFFFFF"/>
              </a:solidFill>
              <a:ea typeface="Arial" pitchFamily="84" charset="0"/>
              <a:cs typeface="Arial" pitchFamily="84" charset="0"/>
            </a:endParaRPr>
          </a:p>
          <a:p>
            <a:pPr defTabSz="457200"/>
            <a:r>
              <a:rPr lang="en-US" sz="2000" i="1" dirty="0" smtClean="0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April </a:t>
            </a:r>
            <a:r>
              <a:rPr lang="en-US" sz="2000" i="1" dirty="0" smtClean="0">
                <a:solidFill>
                  <a:srgbClr val="FFFFFF"/>
                </a:solidFill>
                <a:ea typeface="Arial" pitchFamily="84" charset="0"/>
                <a:cs typeface="Arial" pitchFamily="84" charset="0"/>
              </a:rPr>
              <a:t>2015</a:t>
            </a:r>
            <a:endParaRPr lang="en-US" sz="2000" b="1" i="1" dirty="0">
              <a:solidFill>
                <a:srgbClr val="FFFFFF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0" y="2204864"/>
            <a:ext cx="486445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1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27" y="908720"/>
            <a:ext cx="3980653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684584" y="1102816"/>
            <a:ext cx="9505056" cy="6070600"/>
          </a:xfrm>
        </p:spPr>
        <p:txBody>
          <a:bodyPr/>
          <a:lstStyle/>
          <a:p>
            <a:pPr lvl="2" eaLnBrk="1" hangingPunct="1">
              <a:buFont typeface="Arial"/>
              <a:buChar char="•"/>
            </a:pPr>
            <a:r>
              <a:rPr lang="en-US" dirty="0" smtClean="0"/>
              <a:t>Small window of opportunity for running Spring 2015</a:t>
            </a:r>
          </a:p>
          <a:p>
            <a:pPr lvl="2" eaLnBrk="1" hangingPunct="1">
              <a:buFont typeface="Arial"/>
              <a:buChar char="•"/>
            </a:pPr>
            <a:r>
              <a:rPr lang="en-US" dirty="0" smtClean="0"/>
              <a:t>Preparations underway</a:t>
            </a:r>
          </a:p>
          <a:p>
            <a:pPr lvl="2" eaLnBrk="1" hangingPunct="1">
              <a:buFont typeface="Arial"/>
              <a:buChar char="•"/>
            </a:pPr>
            <a:r>
              <a:rPr lang="en-US" i="1" u="sng" dirty="0" smtClean="0"/>
              <a:t>A lot </a:t>
            </a:r>
            <a:r>
              <a:rPr lang="en-US" dirty="0" smtClean="0"/>
              <a:t>to do!</a:t>
            </a:r>
          </a:p>
          <a:p>
            <a:pPr lvl="2" eaLnBrk="1" hangingPunct="1">
              <a:buFont typeface="Arial"/>
              <a:buChar char="•"/>
            </a:pPr>
            <a:r>
              <a:rPr lang="en-US" dirty="0" smtClean="0"/>
              <a:t>Installation non-trivial</a:t>
            </a:r>
          </a:p>
          <a:p>
            <a:pPr lvl="2" eaLnBrk="1" hangingPunct="1">
              <a:buFont typeface="Arial"/>
              <a:buChar char="•"/>
            </a:pPr>
            <a:r>
              <a:rPr lang="en-US" dirty="0" smtClean="0"/>
              <a:t>Preparations are of benefit to APEX even if the run is later in the schedule</a:t>
            </a:r>
          </a:p>
          <a:p>
            <a:pPr marL="1371600" lvl="3" indent="0" eaLnBrk="1" hangingPunct="1">
              <a:buNone/>
            </a:pPr>
            <a:endParaRPr lang="en-US" dirty="0" smtClean="0"/>
          </a:p>
          <a:p>
            <a:pPr lvl="2" eaLnBrk="1" hangingPunct="1">
              <a:buFont typeface="Lucida Grande"/>
              <a:buChar char="-"/>
            </a:pPr>
            <a:endParaRPr lang="en-US" dirty="0" smtClean="0"/>
          </a:p>
          <a:p>
            <a:pPr lvl="2" eaLnBrk="1" hangingPunct="1">
              <a:buFont typeface="Arial"/>
              <a:buChar char="•"/>
            </a:pPr>
            <a:endParaRPr lang="en-US" dirty="0" smtClean="0"/>
          </a:p>
          <a:p>
            <a:pPr marL="914400" lvl="2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890935" y="-171400"/>
            <a:ext cx="4985321" cy="1080120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Summary</a:t>
            </a:r>
            <a:endParaRPr lang="en-US" sz="2800" b="0" dirty="0" smtClean="0"/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3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914400"/>
          </a:xfrm>
        </p:spPr>
        <p:txBody>
          <a:bodyPr/>
          <a:lstStyle/>
          <a:p>
            <a:r>
              <a:rPr lang="en-US" b="0" dirty="0" smtClean="0"/>
              <a:t>Scheduling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427984" y="6428184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9800C6-1F10-E148-B35B-EC5C6D0D90CC}" type="slidenum">
              <a:rPr lang="en-US" sz="18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Sch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2874175"/>
          </a:xfrm>
          <a:prstGeom prst="rect">
            <a:avLst/>
          </a:prstGeom>
        </p:spPr>
      </p:pic>
      <p:pic>
        <p:nvPicPr>
          <p:cNvPr id="10" name="Picture 9" descr="Sche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5904656" cy="2413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7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332656" y="-90264"/>
            <a:ext cx="9648056" cy="11430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sz="2000" b="0" dirty="0" smtClean="0"/>
              <a:t>Hall A Projected Experiment Schedule, updated </a:t>
            </a:r>
            <a:r>
              <a:rPr lang="en-US" sz="2000" b="0" dirty="0"/>
              <a:t>2</a:t>
            </a:r>
            <a:r>
              <a:rPr lang="en-US" sz="2000" b="0" dirty="0" smtClean="0"/>
              <a:t>/2015</a:t>
            </a:r>
            <a:br>
              <a:rPr lang="en-US" sz="2000" b="0" dirty="0" smtClean="0"/>
            </a:br>
            <a:r>
              <a:rPr lang="en-US" sz="1800" b="0" i="1" dirty="0" smtClean="0"/>
              <a:t>- available on Hall A wiki</a:t>
            </a:r>
            <a:br>
              <a:rPr lang="en-US" sz="1800" b="0" i="1" dirty="0" smtClean="0"/>
            </a:br>
            <a:endParaRPr lang="en-US" sz="1600" b="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725" y="1557338"/>
            <a:ext cx="8172450" cy="477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316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805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93408"/>
              </p:ext>
            </p:extLst>
          </p:nvPr>
        </p:nvGraphicFramePr>
        <p:xfrm>
          <a:off x="1475657" y="908720"/>
          <a:ext cx="6120679" cy="3764914"/>
        </p:xfrm>
        <a:graphic>
          <a:graphicData uri="http://schemas.openxmlformats.org/drawingml/2006/table">
            <a:tbl>
              <a:tblPr>
                <a:effectLst>
                  <a:outerShdw blurRad="758825" dist="1409700" dir="5400000" sx="63000" sy="63000" algn="tl" rotWithShape="0">
                    <a:schemeClr val="accent1">
                      <a:alpha val="21000"/>
                    </a:schemeClr>
                  </a:outerShdw>
                </a:effectLst>
              </a:tblPr>
              <a:tblGrid>
                <a:gridCol w="994572"/>
                <a:gridCol w="1093659"/>
                <a:gridCol w="1080120"/>
                <a:gridCol w="936104"/>
                <a:gridCol w="936104"/>
                <a:gridCol w="108012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[APEX]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APEX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PREX12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Ar(</a:t>
                      </a:r>
                      <a:r>
                        <a:rPr lang="tr-TR" sz="1800" i="1" kern="1200" dirty="0" err="1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e,e’p</a:t>
                      </a: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DVCS-II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154750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 CY 2015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7932" name="TextBox 18"/>
          <p:cNvSpPr txBox="1">
            <a:spLocks noChangeArrowheads="1"/>
          </p:cNvSpPr>
          <p:nvPr/>
        </p:nvSpPr>
        <p:spPr bwMode="auto">
          <a:xfrm>
            <a:off x="251520" y="3134296"/>
            <a:ext cx="108012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2017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3" name="TextBox 19"/>
          <p:cNvSpPr txBox="1">
            <a:spLocks noChangeArrowheads="1"/>
          </p:cNvSpPr>
          <p:nvPr/>
        </p:nvSpPr>
        <p:spPr bwMode="auto">
          <a:xfrm>
            <a:off x="251520" y="227687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2016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5" name="TextBox 14"/>
          <p:cNvSpPr txBox="1">
            <a:spLocks noChangeArrowheads="1"/>
          </p:cNvSpPr>
          <p:nvPr/>
        </p:nvSpPr>
        <p:spPr bwMode="auto">
          <a:xfrm>
            <a:off x="1174800" y="5301208"/>
            <a:ext cx="7573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latin typeface="Arial"/>
                <a:cs typeface="Arial"/>
              </a:rPr>
              <a:t>Experiments listed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dirty="0" smtClean="0">
                <a:latin typeface="Arial"/>
                <a:cs typeface="Arial"/>
              </a:rPr>
              <a:t>italics </a:t>
            </a:r>
            <a:r>
              <a:rPr lang="en-US" sz="1600" dirty="0">
                <a:latin typeface="Arial"/>
                <a:cs typeface="Arial"/>
              </a:rPr>
              <a:t>represent potential schedule </a:t>
            </a:r>
            <a:r>
              <a:rPr lang="en-US" sz="1600" dirty="0" smtClean="0">
                <a:latin typeface="Arial"/>
                <a:cs typeface="Arial"/>
              </a:rPr>
              <a:t>options, in no order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 	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 indicates PAC41 High Impact Experiments including SBS </a:t>
            </a:r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aseline="30000" dirty="0" err="1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lang="en-US" sz="1600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660066"/>
                </a:solidFill>
                <a:latin typeface="Arial"/>
                <a:cs typeface="Arial"/>
              </a:rPr>
              <a:t>Purple indicates new experiments approved by PAC42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Blue indicates potential back-up experiment</a:t>
            </a:r>
          </a:p>
          <a:p>
            <a:pPr marL="285750" indent="-285750">
              <a:buFont typeface="Lucida Grande"/>
              <a:buChar char="-"/>
            </a:pPr>
            <a:endParaRPr lang="en-US" sz="16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51520" y="4869160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2018 </a:t>
            </a:r>
            <a:r>
              <a:rPr lang="en-US" sz="1800" dirty="0" smtClean="0">
                <a:solidFill>
                  <a:srgbClr val="FF0000"/>
                </a:solidFill>
                <a:latin typeface="Constantia" pitchFamily="84" charset="0"/>
              </a:rPr>
              <a:t>SBS start?</a:t>
            </a:r>
            <a:endParaRPr lang="en-US" sz="1800" dirty="0">
              <a:solidFill>
                <a:srgbClr val="FF0000"/>
              </a:solidFill>
              <a:latin typeface="Constantia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8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332656" y="-90264"/>
            <a:ext cx="9648056" cy="11430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sz="2000" b="0" dirty="0" smtClean="0"/>
              <a:t>Hall A Projected Experiment Schedule, updated </a:t>
            </a:r>
            <a:r>
              <a:rPr lang="en-US" sz="2000" b="0" dirty="0"/>
              <a:t>2</a:t>
            </a:r>
            <a:r>
              <a:rPr lang="en-US" sz="2000" b="0" dirty="0" smtClean="0"/>
              <a:t>/2015</a:t>
            </a:r>
            <a:br>
              <a:rPr lang="en-US" sz="2000" b="0" dirty="0" smtClean="0"/>
            </a:br>
            <a:r>
              <a:rPr lang="en-US" sz="1800" b="0" i="1" dirty="0" smtClean="0"/>
              <a:t>- available on Hall A wiki</a:t>
            </a:r>
            <a:br>
              <a:rPr lang="en-US" sz="1800" b="0" i="1" dirty="0" smtClean="0"/>
            </a:br>
            <a:endParaRPr lang="en-US" sz="1600" b="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725" y="1557338"/>
            <a:ext cx="8172450" cy="477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316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805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47562"/>
              </p:ext>
            </p:extLst>
          </p:nvPr>
        </p:nvGraphicFramePr>
        <p:xfrm>
          <a:off x="1475657" y="908720"/>
          <a:ext cx="6120679" cy="3764914"/>
        </p:xfrm>
        <a:graphic>
          <a:graphicData uri="http://schemas.openxmlformats.org/drawingml/2006/table">
            <a:tbl>
              <a:tblPr>
                <a:effectLst>
                  <a:outerShdw blurRad="758825" dist="1409700" dir="5400000" sx="63000" sy="63000" algn="tl" rotWithShape="0">
                    <a:schemeClr val="accent1">
                      <a:alpha val="21000"/>
                    </a:schemeClr>
                  </a:outerShdw>
                </a:effectLst>
              </a:tblPr>
              <a:tblGrid>
                <a:gridCol w="994572"/>
                <a:gridCol w="1093659"/>
                <a:gridCol w="1080120"/>
                <a:gridCol w="936104"/>
                <a:gridCol w="936104"/>
                <a:gridCol w="108012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[APEX]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APEX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PREX12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Ar(</a:t>
                      </a:r>
                      <a:r>
                        <a:rPr lang="tr-TR" sz="1800" i="1" kern="1200" dirty="0" err="1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e,e’p</a:t>
                      </a: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DVCS-II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154750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 CY 2015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7932" name="TextBox 18"/>
          <p:cNvSpPr txBox="1">
            <a:spLocks noChangeArrowheads="1"/>
          </p:cNvSpPr>
          <p:nvPr/>
        </p:nvSpPr>
        <p:spPr bwMode="auto">
          <a:xfrm>
            <a:off x="251520" y="3134296"/>
            <a:ext cx="108012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2017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3" name="TextBox 19"/>
          <p:cNvSpPr txBox="1">
            <a:spLocks noChangeArrowheads="1"/>
          </p:cNvSpPr>
          <p:nvPr/>
        </p:nvSpPr>
        <p:spPr bwMode="auto">
          <a:xfrm>
            <a:off x="251520" y="227687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2016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5" name="TextBox 14"/>
          <p:cNvSpPr txBox="1">
            <a:spLocks noChangeArrowheads="1"/>
          </p:cNvSpPr>
          <p:nvPr/>
        </p:nvSpPr>
        <p:spPr bwMode="auto">
          <a:xfrm>
            <a:off x="1174800" y="5301208"/>
            <a:ext cx="7573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latin typeface="Arial"/>
                <a:cs typeface="Arial"/>
              </a:rPr>
              <a:t>Experiments listed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dirty="0" smtClean="0">
                <a:latin typeface="Arial"/>
                <a:cs typeface="Arial"/>
              </a:rPr>
              <a:t>italics </a:t>
            </a:r>
            <a:r>
              <a:rPr lang="en-US" sz="1600" dirty="0">
                <a:latin typeface="Arial"/>
                <a:cs typeface="Arial"/>
              </a:rPr>
              <a:t>represent potential schedule </a:t>
            </a:r>
            <a:r>
              <a:rPr lang="en-US" sz="1600" dirty="0" smtClean="0">
                <a:latin typeface="Arial"/>
                <a:cs typeface="Arial"/>
              </a:rPr>
              <a:t>options, in no order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 	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 indicates PAC41 High Impact Experiments including SBS </a:t>
            </a:r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aseline="30000" dirty="0" err="1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lang="en-US" sz="1600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660066"/>
                </a:solidFill>
                <a:latin typeface="Arial"/>
                <a:cs typeface="Arial"/>
              </a:rPr>
              <a:t>Purple indicates new experiments approved by PAC42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Blue indicates potential back-up experiment</a:t>
            </a:r>
          </a:p>
          <a:p>
            <a:pPr marL="285750" indent="-285750">
              <a:buFont typeface="Lucida Grande"/>
              <a:buChar char="-"/>
            </a:pPr>
            <a:endParaRPr lang="en-US" sz="16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51520" y="4869160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2018 </a:t>
            </a:r>
            <a:r>
              <a:rPr lang="en-US" sz="1800" dirty="0" smtClean="0">
                <a:solidFill>
                  <a:srgbClr val="FF0000"/>
                </a:solidFill>
                <a:latin typeface="Constantia" pitchFamily="84" charset="0"/>
              </a:rPr>
              <a:t>SBS start?</a:t>
            </a:r>
            <a:endParaRPr lang="en-US" sz="1800" dirty="0">
              <a:solidFill>
                <a:srgbClr val="FF0000"/>
              </a:solidFill>
              <a:latin typeface="Constantia" pitchFamily="8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331640" y="1196752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984878">
            <a:off x="1619672" y="1909661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660066"/>
                </a:solidFill>
              </a:rPr>
              <a:t>Bad run</a:t>
            </a:r>
            <a:endParaRPr lang="en-US" sz="20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1332656" y="-90264"/>
            <a:ext cx="9648056" cy="11430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sz="2000" b="0" dirty="0" smtClean="0"/>
              <a:t>Hall A Projected Experiment Schedule, updated </a:t>
            </a:r>
            <a:r>
              <a:rPr lang="en-US" sz="2000" b="0" dirty="0"/>
              <a:t>2</a:t>
            </a:r>
            <a:r>
              <a:rPr lang="en-US" sz="2000" b="0" dirty="0" smtClean="0"/>
              <a:t>/2015</a:t>
            </a:r>
            <a:br>
              <a:rPr lang="en-US" sz="2000" b="0" dirty="0" smtClean="0"/>
            </a:br>
            <a:r>
              <a:rPr lang="en-US" sz="1800" b="0" i="1" dirty="0" smtClean="0"/>
              <a:t>- available on Hall A wiki</a:t>
            </a:r>
            <a:br>
              <a:rPr lang="en-US" sz="1800" b="0" i="1" dirty="0" smtClean="0"/>
            </a:br>
            <a:endParaRPr lang="en-US" sz="1600" b="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725" y="1557338"/>
            <a:ext cx="8172450" cy="477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316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805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03321"/>
              </p:ext>
            </p:extLst>
          </p:nvPr>
        </p:nvGraphicFramePr>
        <p:xfrm>
          <a:off x="1475657" y="908720"/>
          <a:ext cx="6120679" cy="3764914"/>
        </p:xfrm>
        <a:graphic>
          <a:graphicData uri="http://schemas.openxmlformats.org/drawingml/2006/table">
            <a:tbl>
              <a:tblPr>
                <a:effectLst>
                  <a:outerShdw blurRad="758825" dist="1409700" dir="5400000" sx="63000" sy="63000" algn="tl" rotWithShape="0">
                    <a:schemeClr val="accent1">
                      <a:alpha val="21000"/>
                    </a:schemeClr>
                  </a:outerShdw>
                </a:effectLst>
              </a:tblPr>
              <a:tblGrid>
                <a:gridCol w="994572"/>
                <a:gridCol w="1093659"/>
                <a:gridCol w="1080120"/>
                <a:gridCol w="936104"/>
                <a:gridCol w="936104"/>
                <a:gridCol w="108012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90000"/>
                      </a:srgb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 –I/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[APEX]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He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group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/>
                          <a:ea typeface="ＭＳ Ｐゴシック" pitchFamily="84" charset="-128"/>
                          <a:cs typeface="Constantia"/>
                        </a:rPr>
                        <a:t>+2)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APEX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PREX12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CREX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Ar(</a:t>
                      </a:r>
                      <a:r>
                        <a:rPr lang="tr-TR" sz="1800" i="1" kern="1200" dirty="0" err="1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e,e’p</a:t>
                      </a:r>
                      <a:r>
                        <a:rPr lang="tr-TR" sz="1800" i="1" kern="1200" dirty="0" smtClean="0">
                          <a:solidFill>
                            <a:srgbClr val="660066"/>
                          </a:solidFill>
                          <a:latin typeface="Constantia"/>
                          <a:ea typeface="+mn-ea"/>
                          <a:cs typeface="Constantia"/>
                        </a:rPr>
                        <a:t>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nstantia"/>
                        <a:ea typeface="ＭＳ Ｐゴシック" pitchFamily="84" charset="-128"/>
                        <a:cs typeface="Constanti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DVCS-II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9512" y="1547500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 CY 2015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7932" name="TextBox 18"/>
          <p:cNvSpPr txBox="1">
            <a:spLocks noChangeArrowheads="1"/>
          </p:cNvSpPr>
          <p:nvPr/>
        </p:nvSpPr>
        <p:spPr bwMode="auto">
          <a:xfrm>
            <a:off x="251520" y="3134296"/>
            <a:ext cx="108012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2017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3" name="TextBox 19"/>
          <p:cNvSpPr txBox="1">
            <a:spLocks noChangeArrowheads="1"/>
          </p:cNvSpPr>
          <p:nvPr/>
        </p:nvSpPr>
        <p:spPr bwMode="auto">
          <a:xfrm>
            <a:off x="251520" y="227687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2016</a:t>
            </a:r>
            <a:endParaRPr lang="en-US" sz="1800" dirty="0">
              <a:latin typeface="Constantia" pitchFamily="84" charset="0"/>
            </a:endParaRPr>
          </a:p>
        </p:txBody>
      </p:sp>
      <p:sp>
        <p:nvSpPr>
          <p:cNvPr id="37935" name="TextBox 14"/>
          <p:cNvSpPr txBox="1">
            <a:spLocks noChangeArrowheads="1"/>
          </p:cNvSpPr>
          <p:nvPr/>
        </p:nvSpPr>
        <p:spPr bwMode="auto">
          <a:xfrm>
            <a:off x="1174800" y="5301208"/>
            <a:ext cx="7573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latin typeface="Arial"/>
                <a:cs typeface="Arial"/>
              </a:rPr>
              <a:t>Experiments listed </a:t>
            </a:r>
            <a:r>
              <a:rPr lang="en-US" sz="1600" dirty="0">
                <a:latin typeface="Arial"/>
                <a:cs typeface="Arial"/>
              </a:rPr>
              <a:t>in </a:t>
            </a:r>
            <a:r>
              <a:rPr lang="en-US" sz="1600" dirty="0" smtClean="0">
                <a:latin typeface="Arial"/>
                <a:cs typeface="Arial"/>
              </a:rPr>
              <a:t>italics </a:t>
            </a:r>
            <a:r>
              <a:rPr lang="en-US" sz="1600" dirty="0">
                <a:latin typeface="Arial"/>
                <a:cs typeface="Arial"/>
              </a:rPr>
              <a:t>represent potential schedule </a:t>
            </a:r>
            <a:r>
              <a:rPr lang="en-US" sz="1600" dirty="0" smtClean="0">
                <a:latin typeface="Arial"/>
                <a:cs typeface="Arial"/>
              </a:rPr>
              <a:t>options, in no order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  	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 indicates PAC41 High Impact Experiments including SBS </a:t>
            </a:r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600" baseline="30000" dirty="0" err="1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lang="en-US" sz="1600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660066"/>
                </a:solidFill>
                <a:latin typeface="Arial"/>
                <a:cs typeface="Arial"/>
              </a:rPr>
              <a:t>Purple indicates new experiments approved by PAC42</a:t>
            </a:r>
          </a:p>
          <a:p>
            <a:pPr marL="285750" indent="-285750">
              <a:buFont typeface="Lucida Grande"/>
              <a:buChar char="-"/>
            </a:pPr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Blue indicates potential back-up experiment</a:t>
            </a:r>
          </a:p>
          <a:p>
            <a:pPr marL="285750" indent="-285750">
              <a:buFont typeface="Lucida Grande"/>
              <a:buChar char="-"/>
            </a:pPr>
            <a:endParaRPr lang="en-US" sz="16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51520" y="4869160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nstantia" pitchFamily="84" charset="0"/>
              </a:rPr>
              <a:t>CY 2018 </a:t>
            </a:r>
            <a:r>
              <a:rPr lang="en-US" sz="1800" dirty="0" smtClean="0">
                <a:solidFill>
                  <a:srgbClr val="FF0000"/>
                </a:solidFill>
                <a:latin typeface="Constantia" pitchFamily="84" charset="0"/>
              </a:rPr>
              <a:t>SBS start?</a:t>
            </a:r>
            <a:endParaRPr lang="en-US" sz="1800" dirty="0">
              <a:solidFill>
                <a:srgbClr val="FF0000"/>
              </a:solidFill>
              <a:latin typeface="Constantia" pitchFamily="8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339752" y="1196752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39190">
            <a:off x="2555776" y="1851119"/>
            <a:ext cx="7920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660066"/>
                </a:solidFill>
              </a:rPr>
              <a:t>Short run</a:t>
            </a:r>
            <a:endParaRPr lang="en-US" sz="2000" i="1" dirty="0">
              <a:solidFill>
                <a:srgbClr val="6600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372200" y="2708920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2996952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More likely first opportunity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200"/>
            <a:ext cx="7772400" cy="457200"/>
          </a:xfrm>
        </p:spPr>
        <p:txBody>
          <a:bodyPr/>
          <a:lstStyle/>
          <a:p>
            <a:pPr marL="39688" defTabSz="642938" eaLnBrk="1" hangingPunct="1"/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APEX E&amp;D Items Remaining</a:t>
            </a:r>
            <a:endParaRPr lang="en-US" sz="32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552" y="1003949"/>
            <a:ext cx="9144000" cy="4801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Corrector magnet(s)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Vacuum extension box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Support for extension box</a:t>
            </a:r>
            <a:endParaRPr lang="en-US" sz="1800" dirty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Support for magnet</a:t>
            </a:r>
            <a:endParaRPr lang="en-US" sz="1800" dirty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otion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ooling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Shielding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Power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upply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Magnet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Walter</a:t>
            </a:r>
            <a:endParaRPr lang="en-US" sz="1800" dirty="0"/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supply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magnet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Sieve holders and </a:t>
            </a:r>
            <a:r>
              <a:rPr lang="en-US" sz="1800" dirty="0" err="1" smtClean="0"/>
              <a:t>fiducialization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Shielded beam pipe?</a:t>
            </a:r>
            <a:endParaRPr lang="en-US" sz="1800" dirty="0"/>
          </a:p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200"/>
            <a:ext cx="7772400" cy="457200"/>
          </a:xfrm>
        </p:spPr>
        <p:txBody>
          <a:bodyPr/>
          <a:lstStyle/>
          <a:p>
            <a:pPr marL="39688" defTabSz="642938" eaLnBrk="1" hangingPunct="1"/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APEX Installation</a:t>
            </a:r>
            <a:endParaRPr lang="en-US" sz="32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20688"/>
            <a:ext cx="9144000" cy="563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800" i="1" dirty="0" smtClean="0"/>
              <a:t>Current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New septum magnet </a:t>
            </a:r>
            <a:r>
              <a:rPr lang="en-US" sz="1800" dirty="0"/>
              <a:t>being fitted with water manifolds, buss bars and power </a:t>
            </a:r>
            <a:r>
              <a:rPr lang="en-US" sz="1800" dirty="0" smtClean="0"/>
              <a:t>guards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must </a:t>
            </a:r>
            <a:r>
              <a:rPr lang="en-US" sz="1800" dirty="0"/>
              <a:t>still be tested </a:t>
            </a:r>
            <a:r>
              <a:rPr lang="en-US" sz="1800" dirty="0" smtClean="0"/>
              <a:t>(only to 200 Amps).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esign/fabrication work ongoing (next slide)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Installation</a:t>
            </a:r>
            <a:endParaRPr lang="en-US" sz="1800" i="1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Post </a:t>
            </a:r>
            <a:r>
              <a:rPr lang="en-US" sz="1800" dirty="0"/>
              <a:t>run surveys  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/>
              <a:t>Remove </a:t>
            </a:r>
            <a:r>
              <a:rPr lang="en-US" sz="1800" dirty="0" smtClean="0"/>
              <a:t>target (Rad Con hold)</a:t>
            </a:r>
            <a:r>
              <a:rPr lang="en-US" sz="1800" dirty="0"/>
              <a:t> 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/>
              <a:t>Remove </a:t>
            </a:r>
            <a:r>
              <a:rPr lang="en-US" sz="1800" dirty="0" smtClean="0"/>
              <a:t>DVCS arm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/>
              <a:t>Collaboration – crystal removal and de-cabling</a:t>
            </a:r>
            <a:endParaRPr lang="en-US" sz="1800" dirty="0"/>
          </a:p>
          <a:p>
            <a:pPr marL="1200150" lvl="2" indent="-285750">
              <a:buFont typeface="Arial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anpower intensive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Disasemble</a:t>
            </a:r>
            <a:r>
              <a:rPr lang="en-US" sz="1800" dirty="0" smtClean="0"/>
              <a:t> and remove DVCS </a:t>
            </a:r>
            <a:r>
              <a:rPr lang="en-US" sz="1800" dirty="0"/>
              <a:t>beam </a:t>
            </a:r>
            <a:r>
              <a:rPr lang="en-US" sz="1800" dirty="0" smtClean="0"/>
              <a:t>line, collimators from pivot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Install target, target chamber, integrate with services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Install APEX </a:t>
            </a:r>
            <a:r>
              <a:rPr lang="en-US" sz="1800" dirty="0" err="1" smtClean="0"/>
              <a:t>beamline</a:t>
            </a:r>
            <a:r>
              <a:rPr lang="en-US" sz="1800" dirty="0" smtClean="0"/>
              <a:t> and magnet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Installation </a:t>
            </a:r>
            <a:r>
              <a:rPr lang="en-US" sz="1800" dirty="0"/>
              <a:t>of </a:t>
            </a:r>
            <a:r>
              <a:rPr lang="en-US" sz="1800" dirty="0" smtClean="0"/>
              <a:t>APEX </a:t>
            </a:r>
            <a:r>
              <a:rPr lang="en-US" sz="1800" dirty="0"/>
              <a:t>magnet </a:t>
            </a:r>
            <a:r>
              <a:rPr lang="en-US" sz="1800" dirty="0" smtClean="0"/>
              <a:t>challenging </a:t>
            </a:r>
            <a:r>
              <a:rPr lang="en-US" sz="1800" dirty="0"/>
              <a:t>due to the limited </a:t>
            </a:r>
            <a:r>
              <a:rPr lang="en-US" sz="1800" dirty="0" smtClean="0"/>
              <a:t>accessibility, plus it </a:t>
            </a:r>
            <a:r>
              <a:rPr lang="en-US" sz="1800" dirty="0"/>
              <a:t>must be partially </a:t>
            </a:r>
            <a:r>
              <a:rPr lang="en-US" sz="1800" dirty="0" smtClean="0"/>
              <a:t>disassembled </a:t>
            </a:r>
            <a:r>
              <a:rPr lang="en-US" sz="1800" dirty="0"/>
              <a:t>to install the vacuum </a:t>
            </a:r>
            <a:r>
              <a:rPr lang="en-US" sz="1800" dirty="0" smtClean="0"/>
              <a:t>transitions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Electronics </a:t>
            </a:r>
            <a:r>
              <a:rPr lang="en-US" sz="1800" dirty="0"/>
              <a:t>equipment position and shielding questions </a:t>
            </a:r>
            <a:r>
              <a:rPr lang="en-US" sz="1800" dirty="0" smtClean="0"/>
              <a:t>open</a:t>
            </a:r>
            <a:endParaRPr lang="en-US" sz="1800" dirty="0"/>
          </a:p>
          <a:p>
            <a:r>
              <a:rPr lang="en-US" sz="1800" dirty="0"/>
              <a:t> </a:t>
            </a:r>
          </a:p>
          <a:p>
            <a:pPr lvl="0" algn="ctr"/>
            <a:r>
              <a:rPr lang="en-US" sz="1800" i="1" dirty="0">
                <a:solidFill>
                  <a:srgbClr val="FF0000"/>
                </a:solidFill>
              </a:rPr>
              <a:t>Total </a:t>
            </a:r>
            <a:r>
              <a:rPr lang="en-US" sz="1800" i="1" u="sng" dirty="0">
                <a:solidFill>
                  <a:srgbClr val="FF0000"/>
                </a:solidFill>
              </a:rPr>
              <a:t>installation</a:t>
            </a:r>
            <a:r>
              <a:rPr lang="en-US" sz="1800" i="1" dirty="0">
                <a:solidFill>
                  <a:srgbClr val="FF0000"/>
                </a:solidFill>
              </a:rPr>
              <a:t> time is approximately 14 weeks. </a:t>
            </a:r>
          </a:p>
          <a:p>
            <a:pPr eaLnBrk="0" hangingPunct="0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0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HRS-right Q1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6912768" cy="4114800"/>
          </a:xfrm>
        </p:spPr>
        <p:txBody>
          <a:bodyPr/>
          <a:lstStyle/>
          <a:p>
            <a:r>
              <a:rPr lang="en-US" sz="2800" dirty="0" smtClean="0"/>
              <a:t>HRS-Q1 right in repair</a:t>
            </a:r>
          </a:p>
          <a:p>
            <a:r>
              <a:rPr lang="en-US" sz="2800" dirty="0" smtClean="0"/>
              <a:t>Old “Short Orbit Spectrometer” quad being used as replacement</a:t>
            </a:r>
          </a:p>
          <a:p>
            <a:r>
              <a:rPr lang="en-US" sz="2800" dirty="0" smtClean="0"/>
              <a:t>Shorter, resistive, different</a:t>
            </a:r>
          </a:p>
          <a:p>
            <a:r>
              <a:rPr lang="en-US" sz="2800" dirty="0" smtClean="0"/>
              <a:t>New leads on order</a:t>
            </a:r>
          </a:p>
          <a:p>
            <a:r>
              <a:rPr lang="en-US" sz="2800" dirty="0" smtClean="0"/>
              <a:t>May be complete by Fall, Spring more likely</a:t>
            </a:r>
          </a:p>
          <a:p>
            <a:r>
              <a:rPr lang="en-US" sz="2800" dirty="0" smtClean="0"/>
              <a:t>May or may not work</a:t>
            </a:r>
          </a:p>
          <a:p>
            <a:r>
              <a:rPr lang="en-US" sz="2800" dirty="0" smtClean="0"/>
              <a:t>Can APEX use the SOS quad?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800C6-1F10-E148-B35B-EC5C6D0D90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HRS-std-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404664"/>
            <a:ext cx="4572000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4294967295"/>
          </p:nvPr>
        </p:nvSpPr>
        <p:spPr>
          <a:xfrm>
            <a:off x="-756592" y="915988"/>
            <a:ext cx="9505056" cy="6070600"/>
          </a:xfrm>
        </p:spPr>
        <p:txBody>
          <a:bodyPr/>
          <a:lstStyle/>
          <a:p>
            <a:pPr lvl="2" eaLnBrk="1" hangingPunct="1">
              <a:buFont typeface="Arial"/>
              <a:buChar char="•"/>
            </a:pPr>
            <a:r>
              <a:rPr lang="en-US" dirty="0" smtClean="0"/>
              <a:t>Physics Division Readiness Process</a:t>
            </a:r>
          </a:p>
          <a:p>
            <a:pPr marL="1371600" lvl="3" indent="0" eaLnBrk="1" hangingPunct="1">
              <a:buNone/>
            </a:pPr>
            <a:r>
              <a:rPr lang="en-US" dirty="0" smtClean="0"/>
              <a:t>– Suggest aiming for shielding </a:t>
            </a:r>
            <a:r>
              <a:rPr lang="en-US" dirty="0" smtClean="0"/>
              <a:t>review Summer 2015</a:t>
            </a:r>
            <a:endParaRPr lang="en-US" dirty="0" smtClean="0"/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Will need </a:t>
            </a:r>
            <a:r>
              <a:rPr lang="en-US" i="1" u="sng" dirty="0" smtClean="0"/>
              <a:t>documentation</a:t>
            </a:r>
            <a:r>
              <a:rPr lang="en-US" dirty="0" smtClean="0"/>
              <a:t> for any new/substantially redesigned </a:t>
            </a:r>
            <a:r>
              <a:rPr lang="en-US" dirty="0" smtClean="0"/>
              <a:t>equipment</a:t>
            </a:r>
            <a:endParaRPr lang="en-US" dirty="0" smtClean="0"/>
          </a:p>
          <a:p>
            <a:pPr lvl="3" eaLnBrk="1" hangingPunct="1">
              <a:buFont typeface="Lucida Grande"/>
              <a:buChar char="-"/>
            </a:pPr>
            <a:r>
              <a:rPr lang="en-US" dirty="0"/>
              <a:t>P</a:t>
            </a:r>
            <a:r>
              <a:rPr lang="en-US" dirty="0" smtClean="0"/>
              <a:t>recursors to Request for Scheduling (look for e-mails from Rolf roughly every 6 months starting ~May)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Readiness </a:t>
            </a:r>
            <a:r>
              <a:rPr lang="en-US" dirty="0"/>
              <a:t>R</a:t>
            </a:r>
            <a:r>
              <a:rPr lang="en-US" dirty="0" smtClean="0"/>
              <a:t>eview for installation</a:t>
            </a:r>
          </a:p>
          <a:p>
            <a:pPr lvl="3" eaLnBrk="1" hangingPunct="1">
              <a:buFont typeface="Lucida Grande"/>
              <a:buChar char="-"/>
            </a:pPr>
            <a:r>
              <a:rPr lang="en-US" dirty="0" smtClean="0"/>
              <a:t>Change in physics </a:t>
            </a:r>
            <a:r>
              <a:rPr lang="en-US" dirty="0"/>
              <a:t>liaison</a:t>
            </a:r>
            <a:r>
              <a:rPr lang="en-US" dirty="0" smtClean="0"/>
              <a:t>  </a:t>
            </a:r>
          </a:p>
          <a:p>
            <a:pPr marL="1371600" lvl="3" indent="0" eaLnBrk="1" hangingPunct="1">
              <a:buNone/>
            </a:pPr>
            <a:endParaRPr lang="en-US" dirty="0" smtClean="0"/>
          </a:p>
          <a:p>
            <a:pPr lvl="2" eaLnBrk="1" hangingPunct="1">
              <a:buFont typeface="Lucida Grande"/>
              <a:buChar char="-"/>
            </a:pPr>
            <a:endParaRPr lang="en-US" dirty="0" smtClean="0"/>
          </a:p>
          <a:p>
            <a:pPr lvl="2" eaLnBrk="1" hangingPunct="1">
              <a:buFont typeface="Arial"/>
              <a:buChar char="•"/>
            </a:pPr>
            <a:endParaRPr lang="en-US" dirty="0" smtClean="0"/>
          </a:p>
          <a:p>
            <a:pPr marL="914400" lvl="2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 eaLnBrk="1" hangingPunct="1">
              <a:buFont typeface="Lucida Grande"/>
              <a:buChar char="-"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buFont typeface="Arial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914400" lvl="2" indent="0" eaLnBrk="1" hangingPunct="1">
              <a:buNone/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890935" y="-171400"/>
            <a:ext cx="4985321" cy="1080120"/>
          </a:xfrm>
        </p:spPr>
        <p:txBody>
          <a:bodyPr/>
          <a:lstStyle/>
          <a:p>
            <a:pPr algn="ctr" eaLnBrk="1" hangingPunct="1"/>
            <a:r>
              <a:rPr lang="en-US" sz="2800" b="0" dirty="0" smtClean="0"/>
              <a:t>Formal Path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78550" y="4005064"/>
            <a:ext cx="2525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717032"/>
            <a:ext cx="346083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80551</TotalTime>
  <Words>524</Words>
  <Application>Microsoft Macintosh PowerPoint</Application>
  <PresentationFormat>On-screen Show (4:3)</PresentationFormat>
  <Paragraphs>165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3_JLab_PowerPoint1</vt:lpstr>
      <vt:lpstr>Blank Presentation</vt:lpstr>
      <vt:lpstr>PowerPoint Presentation</vt:lpstr>
      <vt:lpstr>Scheduling</vt:lpstr>
      <vt:lpstr>Hall A Projected Experiment Schedule, updated 2/2015 - available on Hall A wiki </vt:lpstr>
      <vt:lpstr>Hall A Projected Experiment Schedule, updated 2/2015 - available on Hall A wiki </vt:lpstr>
      <vt:lpstr>Hall A Projected Experiment Schedule, updated 2/2015 - available on Hall A wiki </vt:lpstr>
      <vt:lpstr>APEX E&amp;D Items Remaining</vt:lpstr>
      <vt:lpstr>APEX Installation</vt:lpstr>
      <vt:lpstr>HRS-right Q1</vt:lpstr>
      <vt:lpstr>Formal Path</vt:lpstr>
      <vt:lpstr>Summary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bmck</dc:creator>
  <cp:lastModifiedBy>Governmental Relations</cp:lastModifiedBy>
  <cp:revision>492</cp:revision>
  <cp:lastPrinted>2015-04-10T21:27:22Z</cp:lastPrinted>
  <dcterms:created xsi:type="dcterms:W3CDTF">2010-06-22T16:39:58Z</dcterms:created>
  <dcterms:modified xsi:type="dcterms:W3CDTF">2015-04-20T10:47:40Z</dcterms:modified>
</cp:coreProperties>
</file>