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8" r:id="rId4"/>
    <p:sldId id="267" r:id="rId5"/>
    <p:sldId id="268" r:id="rId6"/>
    <p:sldId id="269" r:id="rId7"/>
    <p:sldId id="270" r:id="rId8"/>
    <p:sldId id="277" r:id="rId9"/>
    <p:sldId id="259" r:id="rId10"/>
    <p:sldId id="279" r:id="rId11"/>
    <p:sldId id="280" r:id="rId12"/>
    <p:sldId id="260" r:id="rId13"/>
    <p:sldId id="28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4/17/2015</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4592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132"/>
            <a:ext cx="9144000" cy="420624"/>
          </a:xfrm>
          <a:prstGeom prst="rect">
            <a:avLst/>
          </a:prstGeom>
        </p:spPr>
      </p:pic>
      <p:sp>
        <p:nvSpPr>
          <p:cNvPr id="9" name="Slide Number Placeholder 4"/>
          <p:cNvSpPr txBox="1">
            <a:spLocks/>
          </p:cNvSpPr>
          <p:nvPr userDrawn="1"/>
        </p:nvSpPr>
        <p:spPr>
          <a:xfrm>
            <a:off x="3505200" y="6561248"/>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11" name="TextBox 10"/>
          <p:cNvSpPr txBox="1"/>
          <p:nvPr userDrawn="1"/>
        </p:nvSpPr>
        <p:spPr>
          <a:xfrm>
            <a:off x="2505981" y="6537624"/>
            <a:ext cx="758541" cy="246221"/>
          </a:xfrm>
          <a:prstGeom prst="rect">
            <a:avLst/>
          </a:prstGeom>
          <a:noFill/>
        </p:spPr>
        <p:txBody>
          <a:bodyPr wrap="none" rtlCol="0">
            <a:spAutoFit/>
          </a:bodyPr>
          <a:lstStyle/>
          <a:p>
            <a:r>
              <a:rPr lang="en-US" sz="1000" baseline="0" dirty="0" smtClean="0">
                <a:solidFill>
                  <a:schemeClr val="bg1"/>
                </a:solidFill>
                <a:latin typeface="Arial" panose="020B0604020202020204" pitchFamily="34" charset="0"/>
                <a:cs typeface="Arial" panose="020B0604020202020204" pitchFamily="34" charset="0"/>
              </a:rPr>
              <a:t>April 2015</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88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5" name="Slide Number Placeholder 4"/>
          <p:cNvSpPr txBox="1">
            <a:spLocks/>
          </p:cNvSpPr>
          <p:nvPr userDrawn="1"/>
        </p:nvSpPr>
        <p:spPr>
          <a:xfrm>
            <a:off x="3505200" y="6561248"/>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TextBox 5"/>
          <p:cNvSpPr txBox="1"/>
          <p:nvPr userDrawn="1"/>
        </p:nvSpPr>
        <p:spPr>
          <a:xfrm>
            <a:off x="2505981" y="6537624"/>
            <a:ext cx="758541" cy="246221"/>
          </a:xfrm>
          <a:prstGeom prst="rect">
            <a:avLst/>
          </a:prstGeom>
          <a:noFill/>
        </p:spPr>
        <p:txBody>
          <a:bodyPr wrap="none" rtlCol="0">
            <a:spAutoFit/>
          </a:bodyPr>
          <a:lstStyle/>
          <a:p>
            <a:r>
              <a:rPr lang="en-US" sz="1000" baseline="0" dirty="0" smtClean="0">
                <a:solidFill>
                  <a:schemeClr val="bg1"/>
                </a:solidFill>
                <a:latin typeface="Arial" panose="020B0604020202020204" pitchFamily="34" charset="0"/>
                <a:cs typeface="Arial" panose="020B0604020202020204" pitchFamily="34" charset="0"/>
              </a:rPr>
              <a:t>April 2015</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89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5" name="Slide Number Placeholder 4"/>
          <p:cNvSpPr txBox="1">
            <a:spLocks/>
          </p:cNvSpPr>
          <p:nvPr userDrawn="1"/>
        </p:nvSpPr>
        <p:spPr>
          <a:xfrm>
            <a:off x="3505200" y="6561248"/>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10" name="TextBox 9"/>
          <p:cNvSpPr txBox="1"/>
          <p:nvPr userDrawn="1"/>
        </p:nvSpPr>
        <p:spPr>
          <a:xfrm>
            <a:off x="2505981" y="6537624"/>
            <a:ext cx="758541" cy="246221"/>
          </a:xfrm>
          <a:prstGeom prst="rect">
            <a:avLst/>
          </a:prstGeom>
          <a:noFill/>
        </p:spPr>
        <p:txBody>
          <a:bodyPr wrap="none" rtlCol="0">
            <a:spAutoFit/>
          </a:bodyPr>
          <a:lstStyle/>
          <a:p>
            <a:r>
              <a:rPr lang="en-US" sz="1000" baseline="0" dirty="0" smtClean="0">
                <a:solidFill>
                  <a:schemeClr val="bg1"/>
                </a:solidFill>
                <a:latin typeface="Arial" panose="020B0604020202020204" pitchFamily="34" charset="0"/>
                <a:cs typeface="Arial" panose="020B0604020202020204" pitchFamily="34" charset="0"/>
              </a:rPr>
              <a:t>April 2015</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986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pPr defTabSz="457200"/>
            <a:fld id="{65109F8C-9F4D-5945-807D-33CC9F4EE4DF}" type="datetimeFigureOut">
              <a:rPr lang="en-US" smtClean="0">
                <a:solidFill>
                  <a:prstClr val="white"/>
                </a:solidFill>
              </a:rPr>
              <a:pPr defTabSz="457200"/>
              <a:t>4/17/2015</a:t>
            </a:fld>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pPr defTabSz="457200"/>
            <a:fld id="{B58F48A6-A3E1-4848-9AC3-B43F560BE4FE}"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22132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1680245" y="-19050"/>
            <a:ext cx="7273255" cy="666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r" defTabSz="457200" fontAlgn="base">
              <a:spcBef>
                <a:spcPct val="0"/>
              </a:spcBef>
              <a:spcAft>
                <a:spcPct val="0"/>
              </a:spcAft>
              <a:defRPr/>
            </a:pPr>
            <a:r>
              <a:rPr lang="en-US" sz="360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Jefferson Lab Overview  </a:t>
            </a:r>
          </a:p>
        </p:txBody>
      </p:sp>
      <p:sp>
        <p:nvSpPr>
          <p:cNvPr id="7" name="Title 1"/>
          <p:cNvSpPr txBox="1">
            <a:spLocks/>
          </p:cNvSpPr>
          <p:nvPr/>
        </p:nvSpPr>
        <p:spPr bwMode="auto">
          <a:xfrm>
            <a:off x="-12070" y="6019800"/>
            <a:ext cx="2714625"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defTabSz="457200" fontAlgn="base">
              <a:spcBef>
                <a:spcPct val="0"/>
              </a:spcBef>
              <a:spcAft>
                <a:spcPct val="0"/>
              </a:spcAft>
              <a:defRPr/>
            </a:pPr>
            <a:r>
              <a:rPr lang="en-US" b="1" kern="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Bob </a:t>
            </a:r>
            <a:r>
              <a:rPr lang="en-US" b="1" kern="0"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McKeown</a:t>
            </a:r>
            <a:endParaRPr lang="en-US"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defTabSz="457200" fontAlgn="base">
              <a:spcBef>
                <a:spcPct val="0"/>
              </a:spcBef>
              <a:spcAft>
                <a:spcPct val="0"/>
              </a:spcAft>
              <a:defRPr/>
            </a:pPr>
            <a:r>
              <a:rPr lang="en-US" sz="160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April </a:t>
            </a:r>
            <a:r>
              <a:rPr lang="en-US" sz="1600" b="1" kern="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r>
              <a:rPr lang="en-US" sz="1600" b="1" kern="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2015</a:t>
            </a:r>
          </a:p>
        </p:txBody>
      </p:sp>
      <p:pic>
        <p:nvPicPr>
          <p:cNvPr id="5" name="Picture 2" descr="C:\Users\stewartm\Desktop\aerial March2015-aerialTwea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701"/>
            <a:ext cx="9144000" cy="537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13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54842" y="832515"/>
            <a:ext cx="8434316" cy="5540994"/>
            <a:chOff x="368490" y="818867"/>
            <a:chExt cx="8434316" cy="5540994"/>
          </a:xfrm>
        </p:grpSpPr>
        <p:sp>
          <p:nvSpPr>
            <p:cNvPr id="4" name="Rectangle 3"/>
            <p:cNvSpPr/>
            <p:nvPr/>
          </p:nvSpPr>
          <p:spPr>
            <a:xfrm>
              <a:off x="368490" y="818867"/>
              <a:ext cx="8434316" cy="5540994"/>
            </a:xfrm>
            <a:prstGeom prst="rect">
              <a:avLst/>
            </a:prstGeom>
            <a:solidFill>
              <a:schemeClr val="bg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p:nvPr/>
          </p:nvPicPr>
          <p:blipFill rotWithShape="1">
            <a:blip r:embed="rId2">
              <a:extLst>
                <a:ext uri="{28A0092B-C50C-407E-A947-70E740481C1C}">
                  <a14:useLocalDpi xmlns:a14="http://schemas.microsoft.com/office/drawing/2010/main" val="0"/>
                </a:ext>
              </a:extLst>
            </a:blip>
            <a:srcRect t="6147"/>
            <a:stretch/>
          </p:blipFill>
          <p:spPr bwMode="auto">
            <a:xfrm>
              <a:off x="450375" y="887107"/>
              <a:ext cx="8256895" cy="5418162"/>
            </a:xfrm>
            <a:prstGeom prst="rect">
              <a:avLst/>
            </a:prstGeom>
            <a:noFill/>
            <a:ln>
              <a:noFill/>
            </a:ln>
            <a:effectLst/>
            <a:extLst/>
          </p:spPr>
        </p:pic>
      </p:grpSp>
      <p:sp>
        <p:nvSpPr>
          <p:cNvPr id="3" name="Title 2"/>
          <p:cNvSpPr>
            <a:spLocks noGrp="1"/>
          </p:cNvSpPr>
          <p:nvPr>
            <p:ph type="title"/>
          </p:nvPr>
        </p:nvSpPr>
        <p:spPr>
          <a:xfrm>
            <a:off x="0" y="1"/>
            <a:ext cx="9144000" cy="713232"/>
          </a:xfrm>
          <a:noFill/>
        </p:spPr>
        <p:txBody>
          <a:bodyPr/>
          <a:lstStyle/>
          <a:p>
            <a:r>
              <a:rPr lang="en-US" sz="4000" b="1" dirty="0" smtClean="0"/>
              <a:t>Jefferson Lab 3 Year Schedule</a:t>
            </a:r>
            <a:endParaRPr lang="en-US" sz="4000" b="1" dirty="0"/>
          </a:p>
        </p:txBody>
      </p:sp>
    </p:spTree>
    <p:extLst>
      <p:ext uri="{BB962C8B-B14F-4D97-AF65-F5344CB8AC3E}">
        <p14:creationId xmlns:p14="http://schemas.microsoft.com/office/powerpoint/2010/main" val="263196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1332656" y="-90264"/>
            <a:ext cx="9648056" cy="1143000"/>
          </a:xfrm>
        </p:spPr>
        <p:txBody>
          <a:bodyPr/>
          <a:lstStyle/>
          <a:p>
            <a:pPr algn="l" eaLnBrk="1" hangingPunct="1">
              <a:lnSpc>
                <a:spcPct val="120000"/>
              </a:lnSpc>
            </a:pPr>
            <a:r>
              <a:rPr lang="en-US" sz="2000" b="0" dirty="0" smtClean="0"/>
              <a:t>Hall A Projected Experiment Schedule, updated </a:t>
            </a:r>
            <a:r>
              <a:rPr lang="en-US" sz="2000" b="0" dirty="0"/>
              <a:t>2</a:t>
            </a:r>
            <a:r>
              <a:rPr lang="en-US" sz="2000" b="0" dirty="0" smtClean="0"/>
              <a:t>/2015</a:t>
            </a:r>
            <a:br>
              <a:rPr lang="en-US" sz="2000" b="0" dirty="0" smtClean="0"/>
            </a:br>
            <a:r>
              <a:rPr lang="en-US" sz="1800" b="0" i="1" dirty="0" smtClean="0"/>
              <a:t>- available on Hall A wiki</a:t>
            </a:r>
            <a:br>
              <a:rPr lang="en-US" sz="1800" b="0" i="1" dirty="0" smtClean="0"/>
            </a:br>
            <a:endParaRPr lang="en-US" sz="1600" b="0" i="1" dirty="0" smtClean="0"/>
          </a:p>
        </p:txBody>
      </p:sp>
      <p:sp>
        <p:nvSpPr>
          <p:cNvPr id="3" name="Content Placeholder 2"/>
          <p:cNvSpPr>
            <a:spLocks noGrp="1"/>
          </p:cNvSpPr>
          <p:nvPr>
            <p:ph idx="4294967295"/>
          </p:nvPr>
        </p:nvSpPr>
        <p:spPr>
          <a:xfrm>
            <a:off x="466725" y="1557338"/>
            <a:ext cx="8172450" cy="4775200"/>
          </a:xfrm>
        </p:spPr>
        <p:txBody>
          <a:bodyPr>
            <a:normAutofit/>
          </a:bodyPr>
          <a:lstStyle/>
          <a:p>
            <a:pPr marL="274320" indent="-274320" eaLnBrk="1" fontAlgn="auto" hangingPunct="1">
              <a:spcAft>
                <a:spcPts val="0"/>
              </a:spcAft>
              <a:buClr>
                <a:schemeClr val="accent3"/>
              </a:buClr>
              <a:buFont typeface="Wingdings 2"/>
              <a:buNone/>
              <a:defRPr/>
            </a:pPr>
            <a:endParaRPr lang="en-US" sz="2947" dirty="0" smtClean="0">
              <a:ea typeface="+mn-ea"/>
              <a:cs typeface="+mn-cs"/>
            </a:endParaRPr>
          </a:p>
          <a:p>
            <a:pPr lvl="2" indent="-246888" eaLnBrk="1" fontAlgn="auto" hangingPunct="1">
              <a:spcAft>
                <a:spcPts val="0"/>
              </a:spcAft>
              <a:buFont typeface="Wingdings 2"/>
              <a:buChar char=""/>
              <a:defRPr/>
            </a:pPr>
            <a:endParaRPr lang="en-US" sz="2316" dirty="0" smtClean="0">
              <a:ea typeface="+mn-ea"/>
            </a:endParaRPr>
          </a:p>
          <a:p>
            <a:pPr lvl="2" indent="-246888" eaLnBrk="1" fontAlgn="auto" hangingPunct="1">
              <a:spcAft>
                <a:spcPts val="0"/>
              </a:spcAft>
              <a:buFont typeface="Wingdings 2"/>
              <a:buChar char=""/>
              <a:defRPr/>
            </a:pPr>
            <a:endParaRPr lang="en-US" dirty="0">
              <a:ea typeface="+mn-ea"/>
            </a:endParaRPr>
          </a:p>
        </p:txBody>
      </p:sp>
      <p:graphicFrame>
        <p:nvGraphicFramePr>
          <p:cNvPr id="38056" name="Group 168"/>
          <p:cNvGraphicFramePr>
            <a:graphicFrameLocks noGrp="1"/>
          </p:cNvGraphicFramePr>
          <p:nvPr>
            <p:extLst>
              <p:ext uri="{D42A27DB-BD31-4B8C-83A1-F6EECF244321}">
                <p14:modId xmlns:p14="http://schemas.microsoft.com/office/powerpoint/2010/main" val="2709107776"/>
              </p:ext>
            </p:extLst>
          </p:nvPr>
        </p:nvGraphicFramePr>
        <p:xfrm>
          <a:off x="1475657" y="908720"/>
          <a:ext cx="6120679" cy="3764915"/>
        </p:xfrm>
        <a:graphic>
          <a:graphicData uri="http://schemas.openxmlformats.org/drawingml/2006/table">
            <a:tbl>
              <a:tblPr>
                <a:effectLst>
                  <a:outerShdw blurRad="758825" dist="1409700" dir="5400000" sx="63000" sy="63000" algn="tl" rotWithShape="0">
                    <a:schemeClr val="accent1">
                      <a:alpha val="21000"/>
                    </a:schemeClr>
                  </a:outerShdw>
                </a:effectLst>
              </a:tblPr>
              <a:tblGrid>
                <a:gridCol w="994572"/>
                <a:gridCol w="1093659"/>
                <a:gridCol w="1080120"/>
                <a:gridCol w="936104"/>
                <a:gridCol w="936104"/>
                <a:gridCol w="1080120"/>
              </a:tblGrid>
              <a:tr h="473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84" charset="0"/>
                          <a:ea typeface="ＭＳ Ｐゴシック" pitchFamily="84" charset="-128"/>
                          <a:cs typeface="ＭＳ Ｐゴシック" pitchFamily="84" charset="-128"/>
                        </a:rPr>
                        <a:t>Spring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alpha val="9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84" charset="0"/>
                          <a:ea typeface="ＭＳ Ｐゴシック" pitchFamily="84" charset="-128"/>
                          <a:cs typeface="ＭＳ Ｐゴシック" pitchFamily="84" charset="-128"/>
                        </a:rPr>
                        <a:t>Fall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alpha val="9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84" charset="0"/>
                          <a:ea typeface="ＭＳ Ｐゴシック" pitchFamily="84" charset="-128"/>
                          <a:cs typeface="ＭＳ Ｐゴシック" pitchFamily="84" charset="-128"/>
                        </a:rPr>
                        <a:t>Spring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9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84" charset="0"/>
                          <a:ea typeface="ＭＳ Ｐゴシック" pitchFamily="84" charset="-128"/>
                          <a:cs typeface="ＭＳ Ｐゴシック" pitchFamily="84" charset="-128"/>
                        </a:rPr>
                        <a:t>Fall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9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84" charset="0"/>
                          <a:ea typeface="ＭＳ Ｐゴシック" pitchFamily="84" charset="-128"/>
                          <a:cs typeface="ＭＳ Ｐゴシック" pitchFamily="84" charset="-128"/>
                        </a:rPr>
                        <a:t>Spring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9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84" charset="0"/>
                          <a:ea typeface="ＭＳ Ｐゴシック" pitchFamily="84" charset="-128"/>
                          <a:cs typeface="ＭＳ Ｐゴシック" pitchFamily="84" charset="-128"/>
                        </a:rPr>
                        <a:t>Fall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90000"/>
                      </a:srgbClr>
                    </a:solid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tantia" pitchFamily="84" charset="0"/>
                          <a:ea typeface="ＭＳ Ｐゴシック" pitchFamily="84" charset="-128"/>
                          <a:cs typeface="ＭＳ Ｐゴシック" pitchFamily="84" charset="-128"/>
                        </a:rPr>
                        <a:t>DVCS –I/</a:t>
                      </a:r>
                      <a:r>
                        <a:rPr kumimoji="0" lang="en-US" sz="1800" b="0" i="0" u="none" strike="noStrike" cap="none" normalizeH="0" baseline="0" dirty="0" smtClean="0">
                          <a:ln>
                            <a:noFill/>
                          </a:ln>
                          <a:solidFill>
                            <a:schemeClr val="tx1"/>
                          </a:solidFill>
                          <a:effectLst/>
                          <a:latin typeface="Constantia" pitchFamily="84" charset="0"/>
                          <a:ea typeface="ＭＳ Ｐゴシック" pitchFamily="84" charset="-128"/>
                          <a:cs typeface="ＭＳ Ｐゴシック" pitchFamily="84" charset="-128"/>
                        </a:rPr>
                        <a:t> </a:t>
                      </a:r>
                      <a:r>
                        <a:rPr kumimoji="0" lang="en-US" sz="1800" b="0" i="0" u="none" strike="noStrike" cap="none" normalizeH="0" baseline="0" dirty="0" err="1" smtClean="0">
                          <a:ln>
                            <a:noFill/>
                          </a:ln>
                          <a:solidFill>
                            <a:srgbClr val="000000"/>
                          </a:solidFill>
                          <a:effectLst/>
                          <a:latin typeface="Constantia" pitchFamily="84" charset="0"/>
                          <a:ea typeface="ＭＳ Ｐゴシック" pitchFamily="84" charset="-128"/>
                          <a:cs typeface="ＭＳ Ｐゴシック" pitchFamily="84" charset="-128"/>
                        </a:rPr>
                        <a:t>GMp</a:t>
                      </a:r>
                      <a:endParaRPr kumimoji="0" lang="en-US" sz="1800" b="0" i="0" u="none" strike="noStrike" cap="none" normalizeH="0" baseline="0" dirty="0" smtClean="0">
                        <a:ln>
                          <a:noFill/>
                        </a:ln>
                        <a:solidFill>
                          <a:srgbClr val="000000"/>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tantia" pitchFamily="84" charset="0"/>
                          <a:ea typeface="ＭＳ Ｐゴシック" pitchFamily="84" charset="-128"/>
                          <a:cs typeface="ＭＳ Ｐゴシック" pitchFamily="84" charset="-128"/>
                        </a:rPr>
                        <a:t>DVCS –I/</a:t>
                      </a:r>
                      <a:r>
                        <a:rPr kumimoji="0" lang="en-US" sz="1800" b="0" i="0" u="none" strike="noStrike" cap="none" normalizeH="0" baseline="0" dirty="0" smtClean="0">
                          <a:ln>
                            <a:noFill/>
                          </a:ln>
                          <a:solidFill>
                            <a:schemeClr val="tx1"/>
                          </a:solidFill>
                          <a:effectLst/>
                          <a:latin typeface="Constantia" pitchFamily="84" charset="0"/>
                          <a:ea typeface="ＭＳ Ｐゴシック" pitchFamily="84" charset="-128"/>
                          <a:cs typeface="ＭＳ Ｐゴシック" pitchFamily="84" charset="-128"/>
                        </a:rPr>
                        <a:t> </a:t>
                      </a:r>
                      <a:r>
                        <a:rPr kumimoji="0" lang="en-US" sz="1800" b="0" i="0" u="none" strike="noStrike" cap="none" normalizeH="0" baseline="0" dirty="0" err="1" smtClean="0">
                          <a:ln>
                            <a:noFill/>
                          </a:ln>
                          <a:solidFill>
                            <a:srgbClr val="000000"/>
                          </a:solidFill>
                          <a:effectLst/>
                          <a:latin typeface="Constantia" pitchFamily="84" charset="0"/>
                          <a:ea typeface="ＭＳ Ｐゴシック" pitchFamily="84" charset="-128"/>
                          <a:cs typeface="ＭＳ Ｐゴシック" pitchFamily="84" charset="-128"/>
                        </a:rPr>
                        <a:t>GMp</a:t>
                      </a:r>
                      <a:endParaRPr kumimoji="0" lang="en-US" sz="1800" b="0" i="0" u="none" strike="noStrike" cap="none" normalizeH="0" baseline="0" dirty="0" smtClean="0">
                        <a:ln>
                          <a:noFill/>
                        </a:ln>
                        <a:solidFill>
                          <a:srgbClr val="000000"/>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000"/>
                      </a:srgbClr>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tantia" pitchFamily="84" charset="0"/>
                          <a:ea typeface="ＭＳ Ｐゴシック" pitchFamily="84" charset="-128"/>
                          <a:cs typeface="ＭＳ Ｐゴシック" pitchFamily="84" charset="-128"/>
                        </a:rPr>
                        <a:t>DVCS –I/</a:t>
                      </a:r>
                      <a:r>
                        <a:rPr kumimoji="0" lang="en-US" sz="1800" b="0" i="0" u="none" strike="noStrike" cap="none" normalizeH="0" baseline="0" dirty="0" smtClean="0">
                          <a:ln>
                            <a:noFill/>
                          </a:ln>
                          <a:solidFill>
                            <a:schemeClr val="tx1"/>
                          </a:solidFill>
                          <a:effectLst/>
                          <a:latin typeface="Constantia" pitchFamily="84" charset="0"/>
                          <a:ea typeface="ＭＳ Ｐゴシック" pitchFamily="84" charset="-128"/>
                          <a:cs typeface="ＭＳ Ｐゴシック" pitchFamily="84" charset="-128"/>
                        </a:rPr>
                        <a:t> </a:t>
                      </a:r>
                      <a:r>
                        <a:rPr kumimoji="0" lang="en-US" sz="1800" b="0" i="0" u="none" strike="noStrike" cap="none" normalizeH="0" baseline="0" dirty="0" err="1" smtClean="0">
                          <a:ln>
                            <a:noFill/>
                          </a:ln>
                          <a:solidFill>
                            <a:srgbClr val="000000"/>
                          </a:solidFill>
                          <a:effectLst/>
                          <a:latin typeface="Constantia" pitchFamily="84" charset="0"/>
                          <a:ea typeface="ＭＳ Ｐゴシック" pitchFamily="84" charset="-128"/>
                          <a:cs typeface="ＭＳ Ｐゴシック" pitchFamily="84" charset="-128"/>
                        </a:rPr>
                        <a:t>GMp</a:t>
                      </a:r>
                      <a:endParaRPr kumimoji="0" lang="en-US" sz="1800" b="0" i="0" u="none" strike="noStrike" cap="none" normalizeH="0" baseline="0" dirty="0" smtClean="0">
                        <a:ln>
                          <a:noFill/>
                        </a:ln>
                        <a:solidFill>
                          <a:srgbClr val="0000FF"/>
                        </a:solidFill>
                        <a:effectLst/>
                        <a:latin typeface="Constantia" pitchFamily="84" charset="0"/>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90"/>
                          </a:solidFill>
                          <a:effectLst/>
                          <a:latin typeface="Constantia" pitchFamily="84" charset="0"/>
                          <a:ea typeface="ＭＳ Ｐゴシック" pitchFamily="84" charset="-128"/>
                          <a:cs typeface="ＭＳ Ｐゴシック" pitchFamily="84" charset="-128"/>
                        </a:rPr>
                        <a:t>[APEX]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30000" dirty="0" smtClean="0">
                          <a:ln>
                            <a:noFill/>
                          </a:ln>
                          <a:solidFill>
                            <a:srgbClr val="FF0000"/>
                          </a:solidFill>
                          <a:effectLst/>
                          <a:latin typeface="Constantia" pitchFamily="84" charset="0"/>
                          <a:ea typeface="ＭＳ Ｐゴシック" pitchFamily="84" charset="-128"/>
                          <a:cs typeface="ＭＳ Ｐゴシック" pitchFamily="84" charset="-128"/>
                        </a:rPr>
                        <a:t>3</a:t>
                      </a:r>
                      <a:r>
                        <a:rPr kumimoji="0" lang="en-US" sz="1800" b="0" i="0" u="none" strike="noStrike" cap="none" normalizeH="0" baseline="0" dirty="0" smtClean="0">
                          <a:ln>
                            <a:noFill/>
                          </a:ln>
                          <a:solidFill>
                            <a:srgbClr val="FF0000"/>
                          </a:solidFill>
                          <a:effectLst/>
                          <a:latin typeface="Constantia" pitchFamily="84" charset="0"/>
                          <a:ea typeface="ＭＳ Ｐゴシック" pitchFamily="84" charset="-128"/>
                          <a:cs typeface="ＭＳ Ｐゴシック" pitchFamily="84" charset="-128"/>
                        </a:rPr>
                        <a:t>H/</a:t>
                      </a:r>
                      <a:r>
                        <a:rPr kumimoji="0" lang="en-US" sz="1800" b="0" i="0" u="none" strike="noStrike" cap="none" normalizeH="0" baseline="30000" dirty="0" smtClean="0">
                          <a:ln>
                            <a:noFill/>
                          </a:ln>
                          <a:solidFill>
                            <a:srgbClr val="FF0000"/>
                          </a:solidFill>
                          <a:effectLst/>
                          <a:latin typeface="Constantia"/>
                          <a:ea typeface="ＭＳ Ｐゴシック" pitchFamily="84" charset="-128"/>
                          <a:cs typeface="Constantia"/>
                        </a:rPr>
                        <a:t>3</a:t>
                      </a:r>
                      <a:r>
                        <a:rPr kumimoji="0" lang="en-US" sz="1800" b="0" i="0" u="none" strike="noStrike" cap="none" normalizeH="0" baseline="0" dirty="0" smtClean="0">
                          <a:ln>
                            <a:noFill/>
                          </a:ln>
                          <a:solidFill>
                            <a:srgbClr val="FF0000"/>
                          </a:solidFill>
                          <a:effectLst/>
                          <a:latin typeface="Constantia"/>
                          <a:ea typeface="ＭＳ Ｐゴシック" pitchFamily="84" charset="-128"/>
                          <a:cs typeface="Constantia"/>
                        </a:rPr>
                        <a:t>He </a:t>
                      </a:r>
                      <a:r>
                        <a:rPr kumimoji="0" lang="en-US" sz="1800" b="0" i="0" u="none" strike="noStrike" cap="none" normalizeH="0" baseline="0" dirty="0" smtClean="0">
                          <a:ln>
                            <a:noFill/>
                          </a:ln>
                          <a:solidFill>
                            <a:schemeClr val="tx1"/>
                          </a:solidFill>
                          <a:effectLst/>
                          <a:latin typeface="Constantia"/>
                          <a:ea typeface="ＭＳ Ｐゴシック" pitchFamily="84" charset="-128"/>
                          <a:cs typeface="Constantia"/>
                        </a:rPr>
                        <a:t>group</a:t>
                      </a:r>
                      <a:r>
                        <a:rPr kumimoji="0" lang="en-US" sz="1800" b="0" i="0" u="none" strike="noStrike" cap="none" normalizeH="0" baseline="0" dirty="0" smtClean="0">
                          <a:ln>
                            <a:noFill/>
                          </a:ln>
                          <a:solidFill>
                            <a:srgbClr val="FF0000"/>
                          </a:solidFill>
                          <a:effectLst/>
                          <a:latin typeface="Constantia"/>
                          <a:ea typeface="ＭＳ Ｐゴシック" pitchFamily="84" charset="-128"/>
                          <a:cs typeface="Constantia"/>
                        </a:rPr>
                        <a:t> </a:t>
                      </a:r>
                      <a:r>
                        <a:rPr kumimoji="0" lang="en-US" sz="1800" b="0" i="0" u="none" strike="noStrike" cap="none" normalizeH="0" baseline="0" dirty="0" smtClean="0">
                          <a:ln>
                            <a:noFill/>
                          </a:ln>
                          <a:solidFill>
                            <a:srgbClr val="660066"/>
                          </a:solidFill>
                          <a:effectLst/>
                          <a:latin typeface="Constantia"/>
                          <a:ea typeface="ＭＳ Ｐゴシック" pitchFamily="84" charset="-128"/>
                          <a:cs typeface="Constantia"/>
                        </a:rPr>
                        <a:t>(</a:t>
                      </a:r>
                      <a:r>
                        <a:rPr kumimoji="0" lang="en-US" sz="1800" b="0" i="0" u="none" strike="noStrike" cap="none" normalizeH="0" baseline="0" dirty="0" smtClean="0">
                          <a:ln>
                            <a:noFill/>
                          </a:ln>
                          <a:solidFill>
                            <a:srgbClr val="FF0000"/>
                          </a:solidFill>
                          <a:effectLst/>
                          <a:latin typeface="Constantia"/>
                          <a:ea typeface="ＭＳ Ｐゴシック" pitchFamily="84" charset="-128"/>
                          <a:cs typeface="Constantia"/>
                        </a:rPr>
                        <a:t>1</a:t>
                      </a:r>
                      <a:r>
                        <a:rPr kumimoji="0" lang="en-US" sz="1800" b="0" i="0" u="none" strike="noStrike" cap="none" normalizeH="0" baseline="0" dirty="0" smtClean="0">
                          <a:ln>
                            <a:noFill/>
                          </a:ln>
                          <a:solidFill>
                            <a:schemeClr val="tx1"/>
                          </a:solidFill>
                          <a:effectLst/>
                          <a:latin typeface="Constantia"/>
                          <a:ea typeface="ＭＳ Ｐゴシック" pitchFamily="84" charset="-128"/>
                          <a:cs typeface="Constantia"/>
                        </a:rPr>
                        <a:t>+1</a:t>
                      </a:r>
                      <a:r>
                        <a:rPr kumimoji="0" lang="en-US" sz="1800" b="0" i="0" u="none" strike="noStrike" cap="none" normalizeH="0" baseline="0" dirty="0" smtClean="0">
                          <a:ln>
                            <a:noFill/>
                          </a:ln>
                          <a:solidFill>
                            <a:srgbClr val="660066"/>
                          </a:solidFill>
                          <a:effectLst/>
                          <a:latin typeface="Constantia"/>
                          <a:ea typeface="ＭＳ Ｐゴシック" pitchFamily="84" charset="-128"/>
                          <a:cs typeface="Constantia"/>
                        </a:rPr>
                        <a:t>+2)</a:t>
                      </a:r>
                      <a:endParaRPr kumimoji="0" lang="en-US" sz="1800" b="0" i="1" u="none" strike="noStrike" cap="none" normalizeH="0" baseline="0" dirty="0" smtClean="0">
                        <a:ln>
                          <a:noFill/>
                        </a:ln>
                        <a:solidFill>
                          <a:srgbClr val="660066"/>
                        </a:solidFill>
                        <a:effectLst/>
                        <a:latin typeface="Constantia"/>
                        <a:ea typeface="ＭＳ Ｐゴシック" pitchFamily="84" charset="-128"/>
                        <a:cs typeface="Constantia"/>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000"/>
                      </a:srgbClr>
                    </a:solidFill>
                  </a:tcPr>
                </a:tc>
                <a:tc>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000"/>
                      </a:srgbClr>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cap="none" normalizeH="0" baseline="0" dirty="0" smtClean="0">
                        <a:ln>
                          <a:noFill/>
                        </a:ln>
                        <a:solidFill>
                          <a:srgbClr val="660066"/>
                        </a:solidFill>
                        <a:effectLst/>
                        <a:latin typeface="Constantia"/>
                        <a:ea typeface="ＭＳ Ｐゴシック" pitchFamily="84" charset="-128"/>
                        <a:cs typeface="Constantia"/>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smtClean="0">
                        <a:ln>
                          <a:noFill/>
                        </a:ln>
                        <a:solidFill>
                          <a:srgbClr val="FF0000"/>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30000" dirty="0" smtClean="0">
                          <a:ln>
                            <a:noFill/>
                          </a:ln>
                          <a:solidFill>
                            <a:srgbClr val="FF0000"/>
                          </a:solidFill>
                          <a:effectLst/>
                          <a:latin typeface="Constantia" pitchFamily="84" charset="0"/>
                          <a:ea typeface="ＭＳ Ｐゴシック" pitchFamily="84" charset="-128"/>
                          <a:cs typeface="ＭＳ Ｐゴシック" pitchFamily="84" charset="-128"/>
                        </a:rPr>
                        <a:t>3</a:t>
                      </a:r>
                      <a:r>
                        <a:rPr kumimoji="0" lang="en-US" sz="1800" b="0" i="0" u="none" strike="noStrike" cap="none" normalizeH="0" baseline="0" dirty="0" smtClean="0">
                          <a:ln>
                            <a:noFill/>
                          </a:ln>
                          <a:solidFill>
                            <a:srgbClr val="FF0000"/>
                          </a:solidFill>
                          <a:effectLst/>
                          <a:latin typeface="Constantia" pitchFamily="84" charset="0"/>
                          <a:ea typeface="ＭＳ Ｐゴシック" pitchFamily="84" charset="-128"/>
                          <a:cs typeface="ＭＳ Ｐゴシック" pitchFamily="84" charset="-128"/>
                        </a:rPr>
                        <a:t>H/</a:t>
                      </a:r>
                      <a:r>
                        <a:rPr kumimoji="0" lang="en-US" sz="1800" b="0" i="0" u="none" strike="noStrike" cap="none" normalizeH="0" baseline="30000" dirty="0" smtClean="0">
                          <a:ln>
                            <a:noFill/>
                          </a:ln>
                          <a:solidFill>
                            <a:srgbClr val="FF0000"/>
                          </a:solidFill>
                          <a:effectLst/>
                          <a:latin typeface="Constantia"/>
                          <a:ea typeface="ＭＳ Ｐゴシック" pitchFamily="84" charset="-128"/>
                          <a:cs typeface="Constantia"/>
                        </a:rPr>
                        <a:t>3</a:t>
                      </a:r>
                      <a:r>
                        <a:rPr kumimoji="0" lang="en-US" sz="1800" b="0" i="0" u="none" strike="noStrike" cap="none" normalizeH="0" baseline="0" dirty="0" smtClean="0">
                          <a:ln>
                            <a:noFill/>
                          </a:ln>
                          <a:solidFill>
                            <a:srgbClr val="FF0000"/>
                          </a:solidFill>
                          <a:effectLst/>
                          <a:latin typeface="Constantia"/>
                          <a:ea typeface="ＭＳ Ｐゴシック" pitchFamily="84" charset="-128"/>
                          <a:cs typeface="Constantia"/>
                        </a:rPr>
                        <a:t>He </a:t>
                      </a:r>
                      <a:r>
                        <a:rPr kumimoji="0" lang="en-US" sz="1800" b="0" i="0" u="none" strike="noStrike" cap="none" normalizeH="0" baseline="0" dirty="0" smtClean="0">
                          <a:ln>
                            <a:noFill/>
                          </a:ln>
                          <a:solidFill>
                            <a:schemeClr val="tx1"/>
                          </a:solidFill>
                          <a:effectLst/>
                          <a:latin typeface="Constantia"/>
                          <a:ea typeface="ＭＳ Ｐゴシック" pitchFamily="84" charset="-128"/>
                          <a:cs typeface="Constantia"/>
                        </a:rPr>
                        <a:t>group</a:t>
                      </a:r>
                      <a:r>
                        <a:rPr kumimoji="0" lang="en-US" sz="1800" b="0" i="0" u="none" strike="noStrike" cap="none" normalizeH="0" baseline="0" dirty="0" smtClean="0">
                          <a:ln>
                            <a:noFill/>
                          </a:ln>
                          <a:solidFill>
                            <a:srgbClr val="FF0000"/>
                          </a:solidFill>
                          <a:effectLst/>
                          <a:latin typeface="Constantia"/>
                          <a:ea typeface="ＭＳ Ｐゴシック" pitchFamily="84" charset="-128"/>
                          <a:cs typeface="Constantia"/>
                        </a:rPr>
                        <a:t> </a:t>
                      </a:r>
                      <a:r>
                        <a:rPr kumimoji="0" lang="en-US" sz="1800" b="0" i="0" u="none" strike="noStrike" cap="none" normalizeH="0" baseline="0" dirty="0" smtClean="0">
                          <a:ln>
                            <a:noFill/>
                          </a:ln>
                          <a:solidFill>
                            <a:srgbClr val="660066"/>
                          </a:solidFill>
                          <a:effectLst/>
                          <a:latin typeface="Constantia"/>
                          <a:ea typeface="ＭＳ Ｐゴシック" pitchFamily="84" charset="-128"/>
                          <a:cs typeface="Constantia"/>
                        </a:rPr>
                        <a:t>(</a:t>
                      </a:r>
                      <a:r>
                        <a:rPr kumimoji="0" lang="en-US" sz="1800" b="0" i="0" u="none" strike="noStrike" cap="none" normalizeH="0" baseline="0" dirty="0" smtClean="0">
                          <a:ln>
                            <a:noFill/>
                          </a:ln>
                          <a:solidFill>
                            <a:srgbClr val="FF0000"/>
                          </a:solidFill>
                          <a:effectLst/>
                          <a:latin typeface="Constantia"/>
                          <a:ea typeface="ＭＳ Ｐゴシック" pitchFamily="84" charset="-128"/>
                          <a:cs typeface="Constantia"/>
                        </a:rPr>
                        <a:t>1</a:t>
                      </a:r>
                      <a:r>
                        <a:rPr kumimoji="0" lang="en-US" sz="1800" b="0" i="0" u="none" strike="noStrike" cap="none" normalizeH="0" baseline="0" dirty="0" smtClean="0">
                          <a:ln>
                            <a:noFill/>
                          </a:ln>
                          <a:solidFill>
                            <a:schemeClr val="tx1"/>
                          </a:solidFill>
                          <a:effectLst/>
                          <a:latin typeface="Constantia"/>
                          <a:ea typeface="ＭＳ Ｐゴシック" pitchFamily="84" charset="-128"/>
                          <a:cs typeface="Constantia"/>
                        </a:rPr>
                        <a:t>+1</a:t>
                      </a:r>
                      <a:r>
                        <a:rPr kumimoji="0" lang="en-US" sz="1800" b="0" i="0" u="none" strike="noStrike" cap="none" normalizeH="0" baseline="0" dirty="0" smtClean="0">
                          <a:ln>
                            <a:noFill/>
                          </a:ln>
                          <a:solidFill>
                            <a:srgbClr val="660066"/>
                          </a:solidFill>
                          <a:effectLst/>
                          <a:latin typeface="Constantia"/>
                          <a:ea typeface="ＭＳ Ｐゴシック" pitchFamily="84" charset="-128"/>
                          <a:cs typeface="Constantia"/>
                        </a:rPr>
                        <a:t>+2)</a:t>
                      </a:r>
                      <a:endParaRPr kumimoji="0" lang="en-US" sz="1800" b="0" i="1" u="none" strike="noStrike" cap="none" normalizeH="0" baseline="0" dirty="0" smtClean="0">
                        <a:ln>
                          <a:noFill/>
                        </a:ln>
                        <a:solidFill>
                          <a:srgbClr val="660066"/>
                        </a:solidFill>
                        <a:effectLst/>
                        <a:latin typeface="Constantia"/>
                        <a:ea typeface="ＭＳ Ｐゴシック" pitchFamily="84" charset="-128"/>
                        <a:cs typeface="Constanti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onstantia" pitchFamily="84" charset="0"/>
                        <a:ea typeface="ＭＳ Ｐゴシック" pitchFamily="84" charset="-128"/>
                        <a:cs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FF0000"/>
                          </a:solidFill>
                          <a:effectLst/>
                          <a:latin typeface="Constantia" pitchFamily="84" charset="0"/>
                          <a:ea typeface="ＭＳ Ｐゴシック" pitchFamily="84" charset="-128"/>
                          <a:cs typeface="ＭＳ Ｐゴシック" pitchFamily="84" charset="-128"/>
                        </a:rPr>
                        <a:t>APEX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FF0000"/>
                          </a:solidFill>
                          <a:effectLst/>
                          <a:latin typeface="Constantia" pitchFamily="84" charset="0"/>
                          <a:ea typeface="ＭＳ Ｐゴシック" pitchFamily="84" charset="-128"/>
                          <a:cs typeface="ＭＳ Ｐゴシック" pitchFamily="84" charset="-128"/>
                        </a:rPr>
                        <a:t>PREX12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onstantia" pitchFamily="84" charset="0"/>
                          <a:ea typeface="ＭＳ Ｐゴシック" pitchFamily="84" charset="-128"/>
                          <a:cs typeface="ＭＳ Ｐゴシック" pitchFamily="84" charset="-128"/>
                        </a:rPr>
                        <a:t>CREX</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cap="none" normalizeH="0" baseline="0" dirty="0" smtClean="0">
                          <a:ln>
                            <a:noFill/>
                          </a:ln>
                          <a:solidFill>
                            <a:srgbClr val="000000"/>
                          </a:solidFill>
                          <a:effectLst/>
                          <a:latin typeface="Constantia" pitchFamily="84" charset="0"/>
                          <a:ea typeface="ＭＳ Ｐゴシック" pitchFamily="84" charset="-128"/>
                          <a:cs typeface="ＭＳ Ｐゴシック" pitchFamily="84" charset="-128"/>
                        </a:rPr>
                        <a:t>A</a:t>
                      </a:r>
                      <a:r>
                        <a:rPr kumimoji="0" lang="en-US" sz="1800" b="0" i="1" u="none" strike="noStrike" cap="none" normalizeH="0" baseline="-25000" dirty="0" smtClean="0">
                          <a:ln>
                            <a:noFill/>
                          </a:ln>
                          <a:solidFill>
                            <a:srgbClr val="000000"/>
                          </a:solidFill>
                          <a:effectLst/>
                          <a:latin typeface="Constantia" pitchFamily="84" charset="0"/>
                          <a:ea typeface="ＭＳ Ｐゴシック" pitchFamily="84" charset="-128"/>
                          <a:cs typeface="ＭＳ Ｐゴシック" pitchFamily="84" charset="-128"/>
                        </a:rPr>
                        <a:t>1</a:t>
                      </a:r>
                      <a:r>
                        <a:rPr kumimoji="0" lang="en-US" sz="1800" b="0" i="1" u="none" strike="noStrike" cap="none" normalizeH="0" baseline="30000" dirty="0" smtClean="0">
                          <a:ln>
                            <a:noFill/>
                          </a:ln>
                          <a:solidFill>
                            <a:srgbClr val="000000"/>
                          </a:solidFill>
                          <a:effectLst/>
                          <a:latin typeface="Constantia" pitchFamily="84" charset="0"/>
                          <a:ea typeface="ＭＳ Ｐゴシック" pitchFamily="84" charset="-128"/>
                          <a:cs typeface="ＭＳ Ｐゴシック" pitchFamily="84" charset="-128"/>
                        </a:rPr>
                        <a:t>n</a:t>
                      </a:r>
                      <a:endParaRPr kumimoji="0" lang="en-US" sz="1800" b="0" i="1" u="none" strike="noStrike" cap="none" normalizeH="0" baseline="0" dirty="0" smtClean="0">
                        <a:ln>
                          <a:noFill/>
                        </a:ln>
                        <a:solidFill>
                          <a:schemeClr val="tx1"/>
                        </a:solidFill>
                        <a:effectLst/>
                        <a:latin typeface="Constantia" pitchFamily="84" charset="0"/>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tr-TR" sz="1800" i="1" kern="1200" dirty="0" smtClean="0">
                          <a:solidFill>
                            <a:srgbClr val="660066"/>
                          </a:solidFill>
                          <a:latin typeface="Constantia"/>
                          <a:ea typeface="+mn-ea"/>
                          <a:cs typeface="Constantia"/>
                        </a:rPr>
                        <a:t>Ar(</a:t>
                      </a:r>
                      <a:r>
                        <a:rPr lang="tr-TR" sz="1800" i="1" kern="1200" dirty="0" err="1" smtClean="0">
                          <a:solidFill>
                            <a:srgbClr val="660066"/>
                          </a:solidFill>
                          <a:latin typeface="Constantia"/>
                          <a:ea typeface="+mn-ea"/>
                          <a:cs typeface="Constantia"/>
                        </a:rPr>
                        <a:t>e,e’p</a:t>
                      </a:r>
                      <a:r>
                        <a:rPr lang="tr-TR" sz="1800" i="1" kern="1200" dirty="0" smtClean="0">
                          <a:solidFill>
                            <a:srgbClr val="660066"/>
                          </a:solidFill>
                          <a:latin typeface="Constantia"/>
                          <a:ea typeface="+mn-ea"/>
                          <a:cs typeface="Constantia"/>
                        </a:rPr>
                        <a:t>)</a:t>
                      </a:r>
                      <a:endParaRPr kumimoji="0" lang="en-US" sz="1800" b="0" i="1" u="none" strike="noStrike" cap="none" normalizeH="0" baseline="0" dirty="0" smtClean="0">
                        <a:ln>
                          <a:noFill/>
                        </a:ln>
                        <a:solidFill>
                          <a:srgbClr val="660066"/>
                        </a:solidFill>
                        <a:effectLst/>
                        <a:latin typeface="Constantia"/>
                        <a:ea typeface="ＭＳ Ｐゴシック" pitchFamily="84" charset="-128"/>
                        <a:cs typeface="Constanti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FF0000"/>
                          </a:solidFill>
                          <a:effectLst/>
                          <a:latin typeface="Constantia" pitchFamily="84" charset="0"/>
                          <a:ea typeface="ＭＳ Ｐゴシック" pitchFamily="84" charset="-128"/>
                          <a:cs typeface="ＭＳ Ｐゴシック" pitchFamily="84" charset="-128"/>
                        </a:rPr>
                        <a:t>DVCS-II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000"/>
                      </a:srgbClr>
                    </a:solidFill>
                  </a:tcPr>
                </a:tc>
              </a:tr>
            </a:tbl>
          </a:graphicData>
        </a:graphic>
      </p:graphicFrame>
      <p:sp>
        <p:nvSpPr>
          <p:cNvPr id="18" name="TextBox 17"/>
          <p:cNvSpPr txBox="1"/>
          <p:nvPr/>
        </p:nvSpPr>
        <p:spPr>
          <a:xfrm>
            <a:off x="179512" y="1547500"/>
            <a:ext cx="1008112" cy="369332"/>
          </a:xfrm>
          <a:prstGeom prst="rect">
            <a:avLst/>
          </a:prstGeom>
          <a:noFill/>
        </p:spPr>
        <p:txBody>
          <a:bodyPr wrap="square">
            <a:spAutoFit/>
          </a:bodyPr>
          <a:lstStyle/>
          <a:p>
            <a:pPr fontAlgn="auto">
              <a:spcBef>
                <a:spcPts val="0"/>
              </a:spcBef>
              <a:spcAft>
                <a:spcPts val="0"/>
              </a:spcAft>
              <a:defRPr/>
            </a:pPr>
            <a:r>
              <a:rPr lang="en-US" sz="1800" dirty="0" smtClean="0">
                <a:solidFill>
                  <a:schemeClr val="accent4">
                    <a:lumMod val="75000"/>
                  </a:schemeClr>
                </a:solidFill>
                <a:latin typeface="Constantia"/>
                <a:ea typeface="+mn-ea"/>
                <a:cs typeface="+mn-cs"/>
              </a:rPr>
              <a:t> CY 2015</a:t>
            </a:r>
            <a:endParaRPr lang="en-US" sz="1800" dirty="0">
              <a:solidFill>
                <a:schemeClr val="accent4">
                  <a:lumMod val="75000"/>
                </a:schemeClr>
              </a:solidFill>
              <a:latin typeface="Constantia"/>
              <a:ea typeface="+mn-ea"/>
              <a:cs typeface="+mn-cs"/>
            </a:endParaRPr>
          </a:p>
        </p:txBody>
      </p:sp>
      <p:sp>
        <p:nvSpPr>
          <p:cNvPr id="37932" name="TextBox 18"/>
          <p:cNvSpPr txBox="1">
            <a:spLocks noChangeArrowheads="1"/>
          </p:cNvSpPr>
          <p:nvPr/>
        </p:nvSpPr>
        <p:spPr bwMode="auto">
          <a:xfrm>
            <a:off x="251520" y="3134296"/>
            <a:ext cx="1080120" cy="366712"/>
          </a:xfrm>
          <a:prstGeom prst="rect">
            <a:avLst/>
          </a:prstGeom>
          <a:noFill/>
          <a:ln w="9525">
            <a:noFill/>
            <a:miter lim="800000"/>
            <a:headEnd/>
            <a:tailEnd/>
          </a:ln>
        </p:spPr>
        <p:txBody>
          <a:bodyPr wrap="square">
            <a:prstTxWarp prst="textNoShape">
              <a:avLst/>
            </a:prstTxWarp>
            <a:spAutoFit/>
          </a:bodyPr>
          <a:lstStyle/>
          <a:p>
            <a:r>
              <a:rPr lang="en-US" sz="1800" dirty="0" smtClean="0">
                <a:latin typeface="Constantia" pitchFamily="84" charset="0"/>
              </a:rPr>
              <a:t>CY 2017</a:t>
            </a:r>
            <a:endParaRPr lang="en-US" sz="1800" dirty="0">
              <a:latin typeface="Constantia" pitchFamily="84" charset="0"/>
            </a:endParaRPr>
          </a:p>
        </p:txBody>
      </p:sp>
      <p:sp>
        <p:nvSpPr>
          <p:cNvPr id="37933" name="TextBox 19"/>
          <p:cNvSpPr txBox="1">
            <a:spLocks noChangeArrowheads="1"/>
          </p:cNvSpPr>
          <p:nvPr/>
        </p:nvSpPr>
        <p:spPr bwMode="auto">
          <a:xfrm>
            <a:off x="251520" y="2276872"/>
            <a:ext cx="1080120" cy="369332"/>
          </a:xfrm>
          <a:prstGeom prst="rect">
            <a:avLst/>
          </a:prstGeom>
          <a:noFill/>
          <a:ln w="9525">
            <a:noFill/>
            <a:miter lim="800000"/>
            <a:headEnd/>
            <a:tailEnd/>
          </a:ln>
        </p:spPr>
        <p:txBody>
          <a:bodyPr wrap="square">
            <a:prstTxWarp prst="textNoShape">
              <a:avLst/>
            </a:prstTxWarp>
            <a:spAutoFit/>
          </a:bodyPr>
          <a:lstStyle/>
          <a:p>
            <a:r>
              <a:rPr lang="en-US" sz="1800" dirty="0" smtClean="0">
                <a:latin typeface="Constantia" pitchFamily="84" charset="0"/>
              </a:rPr>
              <a:t>CY 2016</a:t>
            </a:r>
            <a:endParaRPr lang="en-US" sz="1800" dirty="0">
              <a:latin typeface="Constantia" pitchFamily="84" charset="0"/>
            </a:endParaRPr>
          </a:p>
        </p:txBody>
      </p:sp>
      <p:sp>
        <p:nvSpPr>
          <p:cNvPr id="37935" name="TextBox 14"/>
          <p:cNvSpPr txBox="1">
            <a:spLocks noChangeArrowheads="1"/>
          </p:cNvSpPr>
          <p:nvPr/>
        </p:nvSpPr>
        <p:spPr bwMode="auto">
          <a:xfrm>
            <a:off x="1174800" y="5301208"/>
            <a:ext cx="7573664" cy="1323439"/>
          </a:xfrm>
          <a:prstGeom prst="rect">
            <a:avLst/>
          </a:prstGeom>
          <a:noFill/>
          <a:ln w="9525">
            <a:noFill/>
            <a:miter lim="800000"/>
            <a:headEnd/>
            <a:tailEnd/>
          </a:ln>
        </p:spPr>
        <p:txBody>
          <a:bodyPr wrap="square">
            <a:prstTxWarp prst="textNoShape">
              <a:avLst/>
            </a:prstTxWarp>
            <a:spAutoFit/>
          </a:bodyPr>
          <a:lstStyle/>
          <a:p>
            <a:pPr marL="285750" indent="-285750">
              <a:buFont typeface="Lucida Grande"/>
              <a:buChar char="-"/>
            </a:pPr>
            <a:r>
              <a:rPr lang="en-US" sz="1600" dirty="0" smtClean="0">
                <a:latin typeface="Arial"/>
                <a:cs typeface="Arial"/>
              </a:rPr>
              <a:t>Experiments listed </a:t>
            </a:r>
            <a:r>
              <a:rPr lang="en-US" sz="1600" dirty="0">
                <a:latin typeface="Arial"/>
                <a:cs typeface="Arial"/>
              </a:rPr>
              <a:t>in </a:t>
            </a:r>
            <a:r>
              <a:rPr lang="en-US" sz="1600" dirty="0" smtClean="0">
                <a:latin typeface="Arial"/>
                <a:cs typeface="Arial"/>
              </a:rPr>
              <a:t>italics </a:t>
            </a:r>
            <a:r>
              <a:rPr lang="en-US" sz="1600" dirty="0">
                <a:latin typeface="Arial"/>
                <a:cs typeface="Arial"/>
              </a:rPr>
              <a:t>represent potential schedule </a:t>
            </a:r>
            <a:r>
              <a:rPr lang="en-US" sz="1600" dirty="0" smtClean="0">
                <a:latin typeface="Arial"/>
                <a:cs typeface="Arial"/>
              </a:rPr>
              <a:t>options, in no order</a:t>
            </a:r>
            <a:r>
              <a:rPr lang="en-US" sz="1600" dirty="0" smtClean="0">
                <a:solidFill>
                  <a:srgbClr val="FF0000"/>
                </a:solidFill>
                <a:latin typeface="Arial"/>
                <a:cs typeface="Arial"/>
              </a:rPr>
              <a:t>  	</a:t>
            </a:r>
          </a:p>
          <a:p>
            <a:pPr marL="285750" indent="-285750">
              <a:buFont typeface="Lucida Grande"/>
              <a:buChar char="-"/>
            </a:pPr>
            <a:r>
              <a:rPr lang="en-US" sz="1600" dirty="0" smtClean="0">
                <a:solidFill>
                  <a:srgbClr val="FF0000"/>
                </a:solidFill>
                <a:latin typeface="Arial"/>
                <a:cs typeface="Arial"/>
              </a:rPr>
              <a:t>Red indicates PAC41 High Impact Experiments including SBS </a:t>
            </a:r>
            <a:r>
              <a:rPr lang="en-US" sz="1600" dirty="0" err="1" smtClean="0">
                <a:solidFill>
                  <a:srgbClr val="FF0000"/>
                </a:solidFill>
                <a:latin typeface="Arial"/>
                <a:cs typeface="Arial"/>
              </a:rPr>
              <a:t>G</a:t>
            </a:r>
            <a:r>
              <a:rPr lang="en-US" sz="1600" baseline="-25000" dirty="0" err="1" smtClean="0">
                <a:solidFill>
                  <a:srgbClr val="FF0000"/>
                </a:solidFill>
                <a:latin typeface="Arial"/>
                <a:cs typeface="Arial"/>
              </a:rPr>
              <a:t>e</a:t>
            </a:r>
            <a:r>
              <a:rPr lang="en-US" sz="1600" baseline="30000" dirty="0" err="1" smtClean="0">
                <a:solidFill>
                  <a:srgbClr val="FF0000"/>
                </a:solidFill>
                <a:latin typeface="Arial"/>
                <a:cs typeface="Arial"/>
              </a:rPr>
              <a:t>p</a:t>
            </a:r>
            <a:endParaRPr lang="en-US" sz="1600" baseline="30000" dirty="0">
              <a:solidFill>
                <a:srgbClr val="FF0000"/>
              </a:solidFill>
              <a:latin typeface="Arial"/>
              <a:cs typeface="Arial"/>
            </a:endParaRPr>
          </a:p>
          <a:p>
            <a:pPr marL="285750" indent="-285750">
              <a:buFont typeface="Lucida Grande"/>
              <a:buChar char="-"/>
            </a:pPr>
            <a:r>
              <a:rPr lang="en-US" sz="1600" dirty="0" smtClean="0">
                <a:solidFill>
                  <a:srgbClr val="660066"/>
                </a:solidFill>
                <a:latin typeface="Arial"/>
                <a:cs typeface="Arial"/>
              </a:rPr>
              <a:t>Purple indicates new experiments approved by PAC42</a:t>
            </a:r>
          </a:p>
          <a:p>
            <a:pPr marL="285750" indent="-285750">
              <a:buFont typeface="Lucida Grande"/>
              <a:buChar char="-"/>
            </a:pPr>
            <a:r>
              <a:rPr lang="en-US" sz="1600" dirty="0" smtClean="0">
                <a:solidFill>
                  <a:srgbClr val="000090"/>
                </a:solidFill>
                <a:latin typeface="Arial"/>
                <a:cs typeface="Arial"/>
              </a:rPr>
              <a:t>Blue indicates potential back-up experiment</a:t>
            </a:r>
          </a:p>
          <a:p>
            <a:pPr marL="285750" indent="-285750">
              <a:buFont typeface="Lucida Grande"/>
              <a:buChar char="-"/>
            </a:pPr>
            <a:endParaRPr lang="en-US" sz="1600" dirty="0" smtClean="0">
              <a:solidFill>
                <a:srgbClr val="0000FF"/>
              </a:solidFill>
              <a:latin typeface="Arial"/>
              <a:cs typeface="Arial"/>
            </a:endParaRPr>
          </a:p>
        </p:txBody>
      </p:sp>
      <p:sp>
        <p:nvSpPr>
          <p:cNvPr id="11" name="TextBox 18"/>
          <p:cNvSpPr txBox="1">
            <a:spLocks noChangeArrowheads="1"/>
          </p:cNvSpPr>
          <p:nvPr/>
        </p:nvSpPr>
        <p:spPr bwMode="auto">
          <a:xfrm>
            <a:off x="251520" y="4869160"/>
            <a:ext cx="2088232" cy="369332"/>
          </a:xfrm>
          <a:prstGeom prst="rect">
            <a:avLst/>
          </a:prstGeom>
          <a:noFill/>
          <a:ln w="9525">
            <a:noFill/>
            <a:miter lim="800000"/>
            <a:headEnd/>
            <a:tailEnd/>
          </a:ln>
        </p:spPr>
        <p:txBody>
          <a:bodyPr wrap="square">
            <a:prstTxWarp prst="textNoShape">
              <a:avLst/>
            </a:prstTxWarp>
            <a:spAutoFit/>
          </a:bodyPr>
          <a:lstStyle/>
          <a:p>
            <a:r>
              <a:rPr lang="en-US" sz="1800" dirty="0" smtClean="0">
                <a:latin typeface="Constantia" pitchFamily="84" charset="0"/>
              </a:rPr>
              <a:t>CY 2018 </a:t>
            </a:r>
            <a:r>
              <a:rPr lang="en-US" sz="1800" dirty="0" smtClean="0">
                <a:solidFill>
                  <a:srgbClr val="FF0000"/>
                </a:solidFill>
                <a:latin typeface="Constantia" pitchFamily="84" charset="0"/>
              </a:rPr>
              <a:t>SBS start?</a:t>
            </a:r>
            <a:endParaRPr lang="en-US" sz="1800" dirty="0">
              <a:solidFill>
                <a:srgbClr val="FF0000"/>
              </a:solidFill>
              <a:latin typeface="Constantia" pitchFamily="84" charset="0"/>
            </a:endParaRPr>
          </a:p>
        </p:txBody>
      </p:sp>
    </p:spTree>
    <p:extLst>
      <p:ext uri="{BB962C8B-B14F-4D97-AF65-F5344CB8AC3E}">
        <p14:creationId xmlns:p14="http://schemas.microsoft.com/office/powerpoint/2010/main" val="3255428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14"/>
          <a:stretch/>
        </p:blipFill>
        <p:spPr bwMode="auto">
          <a:xfrm>
            <a:off x="864745" y="933450"/>
            <a:ext cx="7898255" cy="538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76200"/>
            <a:ext cx="9067800" cy="914400"/>
          </a:xfrm>
        </p:spPr>
        <p:txBody>
          <a:bodyPr/>
          <a:lstStyle/>
          <a:p>
            <a:r>
              <a:rPr lang="en-US" sz="3200" b="1" dirty="0" smtClean="0">
                <a:latin typeface="Arial" panose="020B0604020202020204" pitchFamily="34" charset="0"/>
                <a:cs typeface="Arial" panose="020B0604020202020204" pitchFamily="34" charset="0"/>
              </a:rPr>
              <a:t>Jefferson Lab NP Funding Projection (AY$)</a:t>
            </a:r>
            <a:endParaRPr lang="en-US" sz="3200" b="1"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2906973" y="1536795"/>
            <a:ext cx="0" cy="4626592"/>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101755" y="2009775"/>
            <a:ext cx="1876924" cy="646331"/>
          </a:xfrm>
          <a:prstGeom prst="rect">
            <a:avLst/>
          </a:prstGeom>
          <a:noFill/>
        </p:spPr>
        <p:txBody>
          <a:bodyPr wrap="none" rtlCol="0">
            <a:spAutoFit/>
          </a:bodyPr>
          <a:lstStyle/>
          <a:p>
            <a:pPr defTabSz="457200"/>
            <a:r>
              <a:rPr lang="en-US" dirty="0">
                <a:solidFill>
                  <a:prstClr val="black"/>
                </a:solidFill>
              </a:rPr>
              <a:t>Actual    Proposed</a:t>
            </a:r>
          </a:p>
          <a:p>
            <a:pPr defTabSz="457200"/>
            <a:r>
              <a:rPr lang="en-US" dirty="0">
                <a:solidFill>
                  <a:prstClr val="black"/>
                </a:solidFill>
              </a:rPr>
              <a:t>         </a:t>
            </a:r>
            <a:r>
              <a:rPr lang="en-US" dirty="0">
                <a:solidFill>
                  <a:prstClr val="black"/>
                </a:solidFill>
                <a:sym typeface="Wingdings 3"/>
              </a:rPr>
              <a:t>  </a:t>
            </a:r>
            <a:endParaRPr lang="en-US" dirty="0">
              <a:solidFill>
                <a:prstClr val="black"/>
              </a:solidFill>
            </a:endParaRPr>
          </a:p>
        </p:txBody>
      </p:sp>
      <p:sp>
        <p:nvSpPr>
          <p:cNvPr id="11" name="TextBox 10"/>
          <p:cNvSpPr txBox="1"/>
          <p:nvPr/>
        </p:nvSpPr>
        <p:spPr>
          <a:xfrm>
            <a:off x="4191000" y="4177605"/>
            <a:ext cx="3986852" cy="1384995"/>
          </a:xfrm>
          <a:prstGeom prst="rect">
            <a:avLst/>
          </a:prstGeom>
          <a:solidFill>
            <a:schemeClr val="accent1">
              <a:lumMod val="20000"/>
              <a:lumOff val="80000"/>
            </a:schemeClr>
          </a:solidFill>
        </p:spPr>
        <p:txBody>
          <a:bodyPr wrap="square" rtlCol="0">
            <a:spAutoFit/>
          </a:bodyPr>
          <a:lstStyle/>
          <a:p>
            <a:pPr defTabSz="457200"/>
            <a:r>
              <a:rPr lang="en-US" sz="1400" dirty="0">
                <a:solidFill>
                  <a:srgbClr val="002060"/>
                </a:solidFill>
                <a:latin typeface="Arial" panose="020B0604020202020204" pitchFamily="34" charset="0"/>
                <a:cs typeface="Arial" panose="020B0604020202020204" pitchFamily="34" charset="0"/>
              </a:rPr>
              <a:t>Proposed budget as presented at NSAC 					meeting November 2014 </a:t>
            </a:r>
          </a:p>
          <a:p>
            <a:pPr marL="285750" indent="-285750" defTabSz="45720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12 GeV Project completes in FY17</a:t>
            </a:r>
          </a:p>
          <a:p>
            <a:pPr marL="285750" indent="-285750" defTabSz="45720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 FY15 ops = senate mark (PB +$8M)</a:t>
            </a:r>
          </a:p>
          <a:p>
            <a:pPr marL="285750" indent="-285750" defTabSz="45720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 FY15-19 proposed for 30 weeks/</a:t>
            </a:r>
            <a:r>
              <a:rPr lang="en-US" sz="1400" dirty="0" err="1">
                <a:solidFill>
                  <a:srgbClr val="002060"/>
                </a:solidFill>
                <a:latin typeface="Arial" panose="020B0604020202020204" pitchFamily="34" charset="0"/>
                <a:cs typeface="Arial" panose="020B0604020202020204" pitchFamily="34" charset="0"/>
              </a:rPr>
              <a:t>yr</a:t>
            </a:r>
            <a:r>
              <a:rPr lang="en-US" sz="1400" dirty="0">
                <a:solidFill>
                  <a:srgbClr val="002060"/>
                </a:solidFill>
                <a:latin typeface="Arial" panose="020B0604020202020204" pitchFamily="34" charset="0"/>
                <a:cs typeface="Arial" panose="020B0604020202020204" pitchFamily="34" charset="0"/>
              </a:rPr>
              <a:t> ops</a:t>
            </a:r>
          </a:p>
          <a:p>
            <a:pPr marL="285750" indent="-285750" defTabSz="45720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 FY20+ is COL supporting 30 weeks/</a:t>
            </a:r>
            <a:r>
              <a:rPr lang="en-US" sz="1400" dirty="0" err="1">
                <a:solidFill>
                  <a:srgbClr val="002060"/>
                </a:solidFill>
                <a:latin typeface="Arial" panose="020B0604020202020204" pitchFamily="34" charset="0"/>
                <a:cs typeface="Arial" panose="020B0604020202020204" pitchFamily="34" charset="0"/>
              </a:rPr>
              <a:t>yr</a:t>
            </a:r>
            <a:r>
              <a:rPr lang="en-US" sz="1400" dirty="0">
                <a:solidFill>
                  <a:srgbClr val="002060"/>
                </a:solidFill>
                <a:latin typeface="Arial" panose="020B0604020202020204" pitchFamily="34" charset="0"/>
                <a:cs typeface="Arial" panose="020B0604020202020204" pitchFamily="34" charset="0"/>
              </a:rPr>
              <a:t> ops</a:t>
            </a:r>
          </a:p>
        </p:txBody>
      </p:sp>
    </p:spTree>
    <p:extLst>
      <p:ext uri="{BB962C8B-B14F-4D97-AF65-F5344CB8AC3E}">
        <p14:creationId xmlns:p14="http://schemas.microsoft.com/office/powerpoint/2010/main" val="2419688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 y="1143000"/>
            <a:ext cx="8280595" cy="5016758"/>
          </a:xfrm>
          <a:prstGeom prst="rect">
            <a:avLst/>
          </a:prstGeom>
        </p:spPr>
        <p:txBody>
          <a:bodyPr wrap="square">
            <a:spAutoFit/>
          </a:bodyPr>
          <a:lstStyle/>
          <a:p>
            <a:r>
              <a:rPr lang="en-US" sz="2000" dirty="0" smtClean="0">
                <a:solidFill>
                  <a:srgbClr val="000000"/>
                </a:solidFill>
                <a:latin typeface="ArialMT"/>
              </a:rPr>
              <a:t>•     </a:t>
            </a:r>
            <a:r>
              <a:rPr lang="en-US" sz="2400" b="1" dirty="0" smtClean="0">
                <a:solidFill>
                  <a:srgbClr val="000000"/>
                </a:solidFill>
                <a:latin typeface="Arial" panose="020B0604020202020204" pitchFamily="34" charset="0"/>
                <a:cs typeface="Arial" panose="020B0604020202020204" pitchFamily="34" charset="0"/>
              </a:rPr>
              <a:t>Recommendation </a:t>
            </a:r>
            <a:r>
              <a:rPr lang="en-US" sz="2400" b="1" dirty="0">
                <a:solidFill>
                  <a:srgbClr val="000000"/>
                </a:solidFill>
                <a:latin typeface="Arial" panose="020B0604020202020204" pitchFamily="34" charset="0"/>
                <a:cs typeface="Arial" panose="020B0604020202020204" pitchFamily="34" charset="0"/>
              </a:rPr>
              <a:t>1</a:t>
            </a:r>
            <a:r>
              <a:rPr lang="en-US" sz="2400" b="1" dirty="0" smtClean="0">
                <a:solidFill>
                  <a:srgbClr val="000000"/>
                </a:solidFill>
                <a:latin typeface="Arial" panose="020B0604020202020204" pitchFamily="34" charset="0"/>
                <a:cs typeface="Arial" panose="020B0604020202020204" pitchFamily="34" charset="0"/>
              </a:rPr>
              <a:t>:</a:t>
            </a:r>
          </a:p>
          <a:p>
            <a:endParaRPr lang="en-US" sz="1400" b="1" dirty="0">
              <a:solidFill>
                <a:srgbClr val="000000"/>
              </a:solidFill>
              <a:latin typeface="Arial" panose="020B0604020202020204" pitchFamily="34" charset="0"/>
              <a:cs typeface="Arial" panose="020B0604020202020204" pitchFamily="34" charset="0"/>
            </a:endParaRPr>
          </a:p>
          <a:p>
            <a:pPr lvl="1"/>
            <a:r>
              <a:rPr lang="en-US" sz="2000" dirty="0">
                <a:solidFill>
                  <a:srgbClr val="000000"/>
                </a:solidFill>
                <a:latin typeface="Arial" panose="020B0604020202020204" pitchFamily="34" charset="0"/>
                <a:cs typeface="Arial" panose="020B0604020202020204" pitchFamily="34" charset="0"/>
              </a:rPr>
              <a:t>With highest priority, we recommend both completion of construction and full operation of the 12 GeV CEBAF at the Thomas Jefferson National Accelerator Facility, along with targeted instrumentation investments, such as the </a:t>
            </a:r>
            <a:r>
              <a:rPr lang="en-US" sz="2000" dirty="0" err="1">
                <a:solidFill>
                  <a:srgbClr val="000000"/>
                </a:solidFill>
                <a:latin typeface="Arial" panose="020B0604020202020204" pitchFamily="34" charset="0"/>
                <a:cs typeface="Arial" panose="020B0604020202020204" pitchFamily="34" charset="0"/>
              </a:rPr>
              <a:t>SoLID</a:t>
            </a:r>
            <a:r>
              <a:rPr lang="en-US" sz="2000" dirty="0">
                <a:solidFill>
                  <a:srgbClr val="000000"/>
                </a:solidFill>
                <a:latin typeface="Arial" panose="020B0604020202020204" pitchFamily="34" charset="0"/>
                <a:cs typeface="Arial" panose="020B0604020202020204" pitchFamily="34" charset="0"/>
              </a:rPr>
              <a:t> and MOLLER projects.</a:t>
            </a:r>
            <a:endParaRPr lang="en-US" sz="2000" dirty="0" smtClean="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   </a:t>
            </a:r>
            <a:r>
              <a:rPr lang="en-US" sz="2400" b="1" dirty="0" smtClean="0">
                <a:solidFill>
                  <a:srgbClr val="000000"/>
                </a:solidFill>
                <a:latin typeface="Arial" panose="020B0604020202020204" pitchFamily="34" charset="0"/>
                <a:cs typeface="Arial" panose="020B0604020202020204" pitchFamily="34" charset="0"/>
              </a:rPr>
              <a:t>Recommendation </a:t>
            </a:r>
            <a:r>
              <a:rPr lang="en-US" sz="2400" b="1" dirty="0">
                <a:solidFill>
                  <a:srgbClr val="000000"/>
                </a:solidFill>
                <a:latin typeface="Arial" panose="020B0604020202020204" pitchFamily="34" charset="0"/>
                <a:cs typeface="Arial" panose="020B0604020202020204" pitchFamily="34" charset="0"/>
              </a:rPr>
              <a:t>2: </a:t>
            </a:r>
            <a:endParaRPr lang="en-US" sz="2400" b="1" dirty="0" smtClean="0">
              <a:solidFill>
                <a:srgbClr val="000000"/>
              </a:solidFill>
              <a:latin typeface="Arial" panose="020B0604020202020204" pitchFamily="34" charset="0"/>
              <a:cs typeface="Arial" panose="020B0604020202020204" pitchFamily="34" charset="0"/>
            </a:endParaRPr>
          </a:p>
          <a:p>
            <a:pPr marL="463550"/>
            <a:endParaRPr lang="en-US" sz="1400" b="1" dirty="0">
              <a:solidFill>
                <a:srgbClr val="000000"/>
              </a:solidFill>
              <a:latin typeface="Arial" panose="020B0604020202020204" pitchFamily="34" charset="0"/>
              <a:cs typeface="Arial" panose="020B0604020202020204" pitchFamily="34" charset="0"/>
            </a:endParaRPr>
          </a:p>
          <a:p>
            <a:pPr marL="463550"/>
            <a:r>
              <a:rPr lang="en-US" sz="2000" dirty="0">
                <a:solidFill>
                  <a:srgbClr val="000000"/>
                </a:solidFill>
                <a:latin typeface="Arial" panose="020B0604020202020204" pitchFamily="34" charset="0"/>
                <a:cs typeface="Arial" panose="020B0604020202020204" pitchFamily="34" charset="0"/>
              </a:rPr>
              <a:t>A high luminosity, high-energy polarized Electron Ion Collider (EIC) is the highest priority of the U.S. Nuclear Physics QCD community for new construction </a:t>
            </a:r>
            <a:r>
              <a:rPr lang="en-US" sz="2000" dirty="0" smtClean="0">
                <a:solidFill>
                  <a:srgbClr val="000000"/>
                </a:solidFill>
                <a:latin typeface="Arial" panose="020B0604020202020204" pitchFamily="34" charset="0"/>
                <a:cs typeface="Arial" panose="020B0604020202020204" pitchFamily="34" charset="0"/>
              </a:rPr>
              <a:t>after FRIB. (</a:t>
            </a:r>
            <a:r>
              <a:rPr lang="en-US" b="1" i="1" dirty="0">
                <a:solidFill>
                  <a:srgbClr val="000000"/>
                </a:solidFill>
                <a:latin typeface="Arial" panose="020B0604020202020204" pitchFamily="34" charset="0"/>
                <a:cs typeface="Arial" panose="020B0604020202020204" pitchFamily="34" charset="0"/>
              </a:rPr>
              <a:t>voted jointly </a:t>
            </a:r>
            <a:r>
              <a:rPr lang="en-US" b="1" i="1" dirty="0" smtClean="0">
                <a:solidFill>
                  <a:srgbClr val="000000"/>
                </a:solidFill>
                <a:latin typeface="Arial" panose="020B0604020202020204" pitchFamily="34" charset="0"/>
                <a:cs typeface="Arial" panose="020B0604020202020204" pitchFamily="34" charset="0"/>
              </a:rPr>
              <a:t>with Phases </a:t>
            </a:r>
            <a:r>
              <a:rPr lang="en-US" b="1" i="1" dirty="0">
                <a:solidFill>
                  <a:srgbClr val="000000"/>
                </a:solidFill>
                <a:latin typeface="Arial" panose="020B0604020202020204" pitchFamily="34" charset="0"/>
                <a:cs typeface="Arial" panose="020B0604020202020204" pitchFamily="34" charset="0"/>
              </a:rPr>
              <a:t>of QCD community</a:t>
            </a:r>
            <a:r>
              <a:rPr lang="en-US" sz="2000" dirty="0" smtClean="0">
                <a:solidFill>
                  <a:srgbClr val="000000"/>
                </a:solidFill>
                <a:latin typeface="Arial" panose="020B0604020202020204" pitchFamily="34" charset="0"/>
                <a:cs typeface="Arial" panose="020B0604020202020204" pitchFamily="34" charset="0"/>
              </a:rPr>
              <a:t>)</a:t>
            </a:r>
          </a:p>
          <a:p>
            <a:pPr marL="463550"/>
            <a:endParaRPr lang="en-US" sz="2000" dirty="0">
              <a:solidFill>
                <a:srgbClr val="000000"/>
              </a:solidFill>
              <a:latin typeface="Arial" panose="020B0604020202020204" pitchFamily="34" charset="0"/>
              <a:cs typeface="Arial" panose="020B0604020202020204" pitchFamily="34" charset="0"/>
            </a:endParaRPr>
          </a:p>
          <a:p>
            <a:pPr marL="463550"/>
            <a:r>
              <a:rPr lang="en-US" sz="2400" b="1" dirty="0" smtClean="0">
                <a:solidFill>
                  <a:srgbClr val="C00000"/>
                </a:solidFill>
                <a:latin typeface="Arial" panose="020B0604020202020204" pitchFamily="34" charset="0"/>
                <a:cs typeface="Arial" panose="020B0604020202020204" pitchFamily="34" charset="0"/>
              </a:rPr>
              <a:t>LRP Resolution Meeting: April 16-20</a:t>
            </a:r>
            <a:endParaRPr lang="en-US" sz="2400" b="1" dirty="0">
              <a:solidFill>
                <a:srgbClr val="C0000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sz="3200" b="1" dirty="0">
                <a:solidFill>
                  <a:prstClr val="black"/>
                </a:solidFill>
                <a:latin typeface="Arial" panose="020B0604020202020204" pitchFamily="34" charset="0"/>
                <a:cs typeface="Arial" panose="020B0604020202020204" pitchFamily="34" charset="0"/>
              </a:rPr>
              <a:t>Important to Get Priority from NSAC</a:t>
            </a:r>
            <a:endParaRPr lang="en-US" dirty="0"/>
          </a:p>
        </p:txBody>
      </p:sp>
    </p:spTree>
    <p:extLst>
      <p:ext uri="{BB962C8B-B14F-4D97-AF65-F5344CB8AC3E}">
        <p14:creationId xmlns:p14="http://schemas.microsoft.com/office/powerpoint/2010/main" val="3491165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09600" y="1295400"/>
            <a:ext cx="7620000" cy="4835245"/>
          </a:xfrm>
        </p:spPr>
        <p:txBody>
          <a:bodyPr/>
          <a:lstStyle/>
          <a:p>
            <a:pPr marL="569913" indent="-569913">
              <a:lnSpc>
                <a:spcPct val="150000"/>
              </a:lnSpc>
            </a:pPr>
            <a:r>
              <a:rPr lang="en-US" sz="2400" dirty="0" smtClean="0"/>
              <a:t>CEBAF Status</a:t>
            </a:r>
          </a:p>
          <a:p>
            <a:pPr marL="569913" indent="-569913">
              <a:lnSpc>
                <a:spcPct val="150000"/>
              </a:lnSpc>
            </a:pPr>
            <a:r>
              <a:rPr lang="en-US" sz="2400" dirty="0" smtClean="0"/>
              <a:t>PAC</a:t>
            </a:r>
          </a:p>
          <a:p>
            <a:pPr marL="569913" indent="-569913">
              <a:lnSpc>
                <a:spcPct val="150000"/>
              </a:lnSpc>
            </a:pPr>
            <a:r>
              <a:rPr lang="en-US" sz="2400" dirty="0" smtClean="0"/>
              <a:t>MOLLER, </a:t>
            </a:r>
            <a:r>
              <a:rPr lang="en-US" sz="2400" dirty="0" err="1" smtClean="0"/>
              <a:t>SoLID</a:t>
            </a:r>
            <a:r>
              <a:rPr lang="en-US" sz="2400" dirty="0" smtClean="0"/>
              <a:t> status</a:t>
            </a:r>
          </a:p>
          <a:p>
            <a:pPr marL="569913" indent="-569913">
              <a:lnSpc>
                <a:spcPct val="150000"/>
              </a:lnSpc>
            </a:pPr>
            <a:r>
              <a:rPr lang="en-US" sz="2400" dirty="0" smtClean="0"/>
              <a:t>Budget</a:t>
            </a:r>
          </a:p>
          <a:p>
            <a:pPr marL="569913" indent="-569913">
              <a:lnSpc>
                <a:spcPct val="150000"/>
              </a:lnSpc>
            </a:pPr>
            <a:r>
              <a:rPr lang="en-US" sz="2400" dirty="0"/>
              <a:t> </a:t>
            </a:r>
            <a:r>
              <a:rPr lang="en-US" sz="2400" dirty="0" smtClean="0"/>
              <a:t>Experiment Schedule</a:t>
            </a:r>
            <a:endParaRPr lang="en-US" sz="2400" dirty="0" smtClean="0"/>
          </a:p>
        </p:txBody>
      </p:sp>
    </p:spTree>
    <p:extLst>
      <p:ext uri="{BB962C8B-B14F-4D97-AF65-F5344CB8AC3E}">
        <p14:creationId xmlns:p14="http://schemas.microsoft.com/office/powerpoint/2010/main" val="1947884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Arial" panose="020B0604020202020204" pitchFamily="34" charset="0"/>
                <a:cs typeface="Arial" panose="020B0604020202020204" pitchFamily="34" charset="0"/>
              </a:rPr>
              <a:t>CEBAF Commissioning</a:t>
            </a:r>
            <a:endParaRPr lang="en-US" sz="4000" b="1" dirty="0">
              <a:latin typeface="Arial" panose="020B0604020202020204" pitchFamily="34" charset="0"/>
              <a:cs typeface="Arial" panose="020B0604020202020204" pitchFamily="34" charset="0"/>
            </a:endParaRPr>
          </a:p>
        </p:txBody>
      </p:sp>
      <p:grpSp>
        <p:nvGrpSpPr>
          <p:cNvPr id="3" name="Group 7"/>
          <p:cNvGrpSpPr>
            <a:grpSpLocks noChangeAspect="1"/>
          </p:cNvGrpSpPr>
          <p:nvPr/>
        </p:nvGrpSpPr>
        <p:grpSpPr>
          <a:xfrm>
            <a:off x="2429348" y="965212"/>
            <a:ext cx="5957785" cy="3073387"/>
            <a:chOff x="416508" y="1802346"/>
            <a:chExt cx="4624217" cy="2385452"/>
          </a:xfrm>
        </p:grpSpPr>
        <p:pic>
          <p:nvPicPr>
            <p:cNvPr id="4" name="Picture 3"/>
            <p:cNvPicPr/>
            <p:nvPr/>
          </p:nvPicPr>
          <p:blipFill rotWithShape="1">
            <a:blip r:embed="rId2">
              <a:extLst>
                <a:ext uri="{28A0092B-C50C-407E-A947-70E740481C1C}">
                  <a14:useLocalDpi xmlns:a14="http://schemas.microsoft.com/office/drawing/2010/main" val="0"/>
                </a:ext>
              </a:extLst>
            </a:blip>
            <a:srcRect l="50309" t="50000" r="1740" b="13910"/>
            <a:stretch/>
          </p:blipFill>
          <p:spPr bwMode="auto">
            <a:xfrm>
              <a:off x="489161" y="1803468"/>
              <a:ext cx="4551564" cy="23843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53640926-AAD7-44D8-BBD7-CCE9431645EC}">
                <a14:shadowObscured xmlns:a14="http://schemas.microsoft.com/office/drawing/2010/main"/>
              </a:ext>
            </a:extLst>
          </p:spPr>
        </p:pic>
        <p:sp>
          <p:nvSpPr>
            <p:cNvPr id="5" name="TextBox 4"/>
            <p:cNvSpPr txBox="1"/>
            <p:nvPr/>
          </p:nvSpPr>
          <p:spPr>
            <a:xfrm rot="16200000">
              <a:off x="175961" y="2758588"/>
              <a:ext cx="819648" cy="338554"/>
            </a:xfrm>
            <a:prstGeom prst="rect">
              <a:avLst/>
            </a:prstGeom>
            <a:noFill/>
          </p:spPr>
          <p:txBody>
            <a:bodyPr wrap="none" rtlCol="0">
              <a:spAutoFit/>
            </a:bodyPr>
            <a:lstStyle/>
            <a:p>
              <a:pPr defTabSz="457200"/>
              <a:r>
                <a:rPr lang="en-US" sz="1600" dirty="0">
                  <a:solidFill>
                    <a:prstClr val="black"/>
                  </a:solidFill>
                </a:rPr>
                <a:t>Current</a:t>
              </a:r>
            </a:p>
          </p:txBody>
        </p:sp>
        <p:sp>
          <p:nvSpPr>
            <p:cNvPr id="6" name="TextBox 5"/>
            <p:cNvSpPr txBox="1"/>
            <p:nvPr/>
          </p:nvSpPr>
          <p:spPr>
            <a:xfrm>
              <a:off x="1037345" y="3273399"/>
              <a:ext cx="554960" cy="276999"/>
            </a:xfrm>
            <a:prstGeom prst="rect">
              <a:avLst/>
            </a:prstGeom>
            <a:solidFill>
              <a:schemeClr val="tx2">
                <a:lumMod val="20000"/>
                <a:lumOff val="80000"/>
              </a:schemeClr>
            </a:solidFill>
            <a:ln>
              <a:solidFill>
                <a:schemeClr val="tx2">
                  <a:lumMod val="75000"/>
                </a:schemeClr>
              </a:solidFill>
            </a:ln>
          </p:spPr>
          <p:txBody>
            <a:bodyPr wrap="none" rtlCol="0">
              <a:spAutoFit/>
            </a:bodyPr>
            <a:lstStyle/>
            <a:p>
              <a:pPr defTabSz="457200"/>
              <a:r>
                <a:rPr lang="en-US" sz="1200" dirty="0">
                  <a:solidFill>
                    <a:prstClr val="black"/>
                  </a:solidFill>
                </a:rPr>
                <a:t>Hall D</a:t>
              </a:r>
            </a:p>
          </p:txBody>
        </p:sp>
        <p:sp>
          <p:nvSpPr>
            <p:cNvPr id="7" name="TextBox 6"/>
            <p:cNvSpPr txBox="1"/>
            <p:nvPr/>
          </p:nvSpPr>
          <p:spPr>
            <a:xfrm>
              <a:off x="1037345" y="2628098"/>
              <a:ext cx="543739" cy="276999"/>
            </a:xfrm>
            <a:prstGeom prst="rect">
              <a:avLst/>
            </a:prstGeom>
            <a:solidFill>
              <a:schemeClr val="accent2">
                <a:lumMod val="20000"/>
                <a:lumOff val="80000"/>
              </a:schemeClr>
            </a:solidFill>
            <a:ln>
              <a:solidFill>
                <a:schemeClr val="accent2">
                  <a:lumMod val="75000"/>
                </a:schemeClr>
              </a:solidFill>
            </a:ln>
          </p:spPr>
          <p:txBody>
            <a:bodyPr wrap="none" rtlCol="0">
              <a:spAutoFit/>
            </a:bodyPr>
            <a:lstStyle/>
            <a:p>
              <a:pPr defTabSz="457200"/>
              <a:r>
                <a:rPr lang="en-US" sz="1200" dirty="0">
                  <a:solidFill>
                    <a:prstClr val="black"/>
                  </a:solidFill>
                </a:rPr>
                <a:t>Hall B</a:t>
              </a:r>
            </a:p>
          </p:txBody>
        </p:sp>
        <p:sp>
          <p:nvSpPr>
            <p:cNvPr id="8" name="TextBox 7"/>
            <p:cNvSpPr txBox="1"/>
            <p:nvPr/>
          </p:nvSpPr>
          <p:spPr>
            <a:xfrm>
              <a:off x="1008319" y="1802346"/>
              <a:ext cx="550151" cy="276999"/>
            </a:xfrm>
            <a:prstGeom prst="rect">
              <a:avLst/>
            </a:prstGeom>
            <a:solidFill>
              <a:schemeClr val="accent3">
                <a:lumMod val="20000"/>
                <a:lumOff val="80000"/>
              </a:schemeClr>
            </a:solidFill>
            <a:ln>
              <a:solidFill>
                <a:schemeClr val="accent3">
                  <a:lumMod val="75000"/>
                </a:schemeClr>
              </a:solidFill>
            </a:ln>
          </p:spPr>
          <p:txBody>
            <a:bodyPr wrap="none" rtlCol="0">
              <a:spAutoFit/>
            </a:bodyPr>
            <a:lstStyle/>
            <a:p>
              <a:pPr defTabSz="457200"/>
              <a:r>
                <a:rPr lang="en-US" sz="1200" dirty="0">
                  <a:solidFill>
                    <a:prstClr val="black"/>
                  </a:solidFill>
                </a:rPr>
                <a:t>Hall A</a:t>
              </a:r>
            </a:p>
          </p:txBody>
        </p:sp>
      </p:grpSp>
      <p:sp>
        <p:nvSpPr>
          <p:cNvPr id="9" name="TextBox 8"/>
          <p:cNvSpPr txBox="1"/>
          <p:nvPr/>
        </p:nvSpPr>
        <p:spPr>
          <a:xfrm>
            <a:off x="688344" y="1600200"/>
            <a:ext cx="1673856"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Dec. 2014:</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589229" y="4267200"/>
            <a:ext cx="7797904" cy="1881990"/>
          </a:xfrm>
          <a:prstGeom prst="rect">
            <a:avLst/>
          </a:prstGeom>
          <a:noFill/>
        </p:spPr>
        <p:txBody>
          <a:bodyPr wrap="none" rtlCol="0">
            <a:spAutoFit/>
          </a:bodyPr>
          <a:lstStyle/>
          <a:p>
            <a:pPr marL="461963" indent="-461963">
              <a:lnSpc>
                <a:spcPct val="150000"/>
              </a:lnSpc>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Feb. 2015: restore 5 pass beam</a:t>
            </a:r>
          </a:p>
          <a:p>
            <a:pPr marL="461963" indent="-461963">
              <a:lnSpc>
                <a:spcPct val="150000"/>
              </a:lnSpc>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Mar. 2015: commission new RF separator system in pass 5</a:t>
            </a:r>
          </a:p>
          <a:p>
            <a:pPr marL="461963" indent="-461963">
              <a:lnSpc>
                <a:spcPct val="150000"/>
              </a:lnSpc>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Demonstrate 5 pass beam to D and A</a:t>
            </a:r>
          </a:p>
          <a:p>
            <a:pPr marL="461963" indent="-461963">
              <a:lnSpc>
                <a:spcPct val="150000"/>
              </a:lnSpc>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Beam to Hall A, B, D for commissioning/physics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58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Outage Event </a:t>
            </a:r>
            <a:endParaRPr lang="en-US" dirty="0"/>
          </a:p>
        </p:txBody>
      </p:sp>
      <p:sp>
        <p:nvSpPr>
          <p:cNvPr id="3" name="Content Placeholder 2"/>
          <p:cNvSpPr>
            <a:spLocks noGrp="1"/>
          </p:cNvSpPr>
          <p:nvPr>
            <p:ph idx="1"/>
          </p:nvPr>
        </p:nvSpPr>
        <p:spPr>
          <a:xfrm>
            <a:off x="381000" y="990600"/>
            <a:ext cx="8382000" cy="5186082"/>
          </a:xfrm>
        </p:spPr>
        <p:txBody>
          <a:bodyPr>
            <a:normAutofit fontScale="92500" lnSpcReduction="10000"/>
          </a:bodyPr>
          <a:lstStyle/>
          <a:p>
            <a:pPr marL="461963" indent="-461963">
              <a:spcAft>
                <a:spcPts val="1000"/>
              </a:spcAft>
            </a:pPr>
            <a:r>
              <a:rPr lang="en-US" sz="2400" dirty="0" smtClean="0"/>
              <a:t>March 24, 4PM </a:t>
            </a:r>
            <a:r>
              <a:rPr lang="en-US" sz="2400" dirty="0" err="1" smtClean="0"/>
              <a:t>JLab</a:t>
            </a:r>
            <a:r>
              <a:rPr lang="en-US" sz="2400" dirty="0" smtClean="0"/>
              <a:t> site lost power due to off-site event</a:t>
            </a:r>
          </a:p>
          <a:p>
            <a:pPr marL="461963" indent="-461963">
              <a:spcAft>
                <a:spcPts val="1000"/>
              </a:spcAft>
            </a:pPr>
            <a:r>
              <a:rPr lang="en-US" sz="2400" dirty="0" smtClean="0"/>
              <a:t>Power restored after a few hours, both CHL-1 and CHL-2 stable at 4K</a:t>
            </a:r>
          </a:p>
          <a:p>
            <a:pPr marL="461963" indent="-461963">
              <a:spcAft>
                <a:spcPts val="1000"/>
              </a:spcAft>
            </a:pPr>
            <a:r>
              <a:rPr lang="en-US" sz="2400" dirty="0" smtClean="0"/>
              <a:t>Encountered difficulties restarting 2K cold boxes on CHL-1 and CHL-2</a:t>
            </a:r>
          </a:p>
          <a:p>
            <a:pPr marL="461963" indent="-461963">
              <a:spcAft>
                <a:spcPts val="1000"/>
              </a:spcAft>
            </a:pPr>
            <a:r>
              <a:rPr lang="en-US" sz="2400" dirty="0" smtClean="0"/>
              <a:t>CHL-2 warmup to remove contamination restored functionality</a:t>
            </a:r>
          </a:p>
          <a:p>
            <a:pPr marL="461963" indent="-461963">
              <a:spcAft>
                <a:spcPts val="1000"/>
              </a:spcAft>
            </a:pPr>
            <a:r>
              <a:rPr lang="en-US" sz="2400" dirty="0" smtClean="0"/>
              <a:t>CHL-1 has a failed compressor – will take weeks to repair, recovery plan still under discussion</a:t>
            </a:r>
          </a:p>
          <a:p>
            <a:pPr marL="461963" indent="-461963">
              <a:spcAft>
                <a:spcPts val="1000"/>
              </a:spcAft>
            </a:pPr>
            <a:r>
              <a:rPr lang="en-US" sz="2400" dirty="0" smtClean="0"/>
              <a:t>Plan is to reconfigure </a:t>
            </a:r>
            <a:r>
              <a:rPr lang="en-US" sz="2400" dirty="0" err="1" smtClean="0"/>
              <a:t>cryoplant</a:t>
            </a:r>
            <a:r>
              <a:rPr lang="en-US" sz="2400" dirty="0" smtClean="0"/>
              <a:t> to use CHL-2 to cool both LINACs and attempt to restore beam at lower </a:t>
            </a:r>
            <a:r>
              <a:rPr lang="en-US" sz="2400" smtClean="0"/>
              <a:t>energy           (~5.5 GeV) </a:t>
            </a:r>
            <a:r>
              <a:rPr lang="en-US" sz="2400" dirty="0" smtClean="0"/>
              <a:t>– work began April 10, beam restart expected   mid-week (~April 15)</a:t>
            </a:r>
          </a:p>
          <a:p>
            <a:pPr marL="461963" indent="-461963">
              <a:spcAft>
                <a:spcPts val="1000"/>
              </a:spcAft>
            </a:pPr>
            <a:r>
              <a:rPr lang="en-US" sz="2400" dirty="0" smtClean="0"/>
              <a:t>Hope for 2 weeks of running at lower energy before shutdown</a:t>
            </a:r>
            <a:endParaRPr lang="en-US" sz="2400" dirty="0"/>
          </a:p>
        </p:txBody>
      </p:sp>
    </p:spTree>
    <p:extLst>
      <p:ext uri="{BB962C8B-B14F-4D97-AF65-F5344CB8AC3E}">
        <p14:creationId xmlns:p14="http://schemas.microsoft.com/office/powerpoint/2010/main" val="254985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Summer Shutdown</a:t>
            </a:r>
            <a:endParaRPr lang="en-US" dirty="0"/>
          </a:p>
        </p:txBody>
      </p:sp>
      <p:sp>
        <p:nvSpPr>
          <p:cNvPr id="3" name="Content Placeholder 2"/>
          <p:cNvSpPr>
            <a:spLocks noGrp="1"/>
          </p:cNvSpPr>
          <p:nvPr>
            <p:ph idx="1"/>
          </p:nvPr>
        </p:nvSpPr>
        <p:spPr/>
        <p:txBody>
          <a:bodyPr>
            <a:normAutofit/>
          </a:bodyPr>
          <a:lstStyle/>
          <a:p>
            <a:pPr marL="461963" indent="-461963">
              <a:spcAft>
                <a:spcPts val="1000"/>
              </a:spcAft>
            </a:pPr>
            <a:r>
              <a:rPr lang="en-US" sz="2400" dirty="0" smtClean="0"/>
              <a:t>May-June: CHL-1 maintenance (UIM project), need CHL-2 on to keep CEBAF cool</a:t>
            </a:r>
          </a:p>
          <a:p>
            <a:pPr marL="461963" indent="-461963">
              <a:spcAft>
                <a:spcPts val="1000"/>
              </a:spcAft>
            </a:pPr>
            <a:r>
              <a:rPr lang="en-US" sz="2400" dirty="0" smtClean="0"/>
              <a:t>June-Oct.: CHL-2 warranty repair by vendor, CHL-1 used for CEBAF</a:t>
            </a:r>
          </a:p>
          <a:p>
            <a:pPr marL="461963" indent="-461963">
              <a:spcAft>
                <a:spcPts val="1000"/>
              </a:spcAft>
            </a:pPr>
            <a:r>
              <a:rPr lang="en-US" sz="2400" dirty="0" smtClean="0"/>
              <a:t>LINACs at 2K for He processing (gradient maintenance)</a:t>
            </a:r>
          </a:p>
          <a:p>
            <a:pPr marL="461963" indent="-461963">
              <a:spcAft>
                <a:spcPts val="1000"/>
              </a:spcAft>
            </a:pPr>
            <a:r>
              <a:rPr lang="en-US" sz="2400" dirty="0" smtClean="0"/>
              <a:t>Restart in November (see Rolf’s talk for physics)</a:t>
            </a:r>
          </a:p>
          <a:p>
            <a:pPr>
              <a:spcAft>
                <a:spcPts val="1000"/>
              </a:spcAft>
            </a:pPr>
            <a:endParaRPr lang="en-US" sz="2400" dirty="0"/>
          </a:p>
        </p:txBody>
      </p:sp>
    </p:spTree>
    <p:extLst>
      <p:ext uri="{BB962C8B-B14F-4D97-AF65-F5344CB8AC3E}">
        <p14:creationId xmlns:p14="http://schemas.microsoft.com/office/powerpoint/2010/main" val="344517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834" y="932472"/>
            <a:ext cx="8815340" cy="5214792"/>
          </a:xfrm>
          <a:prstGeom prst="rect">
            <a:avLst/>
          </a:prstGeom>
          <a:solidFill>
            <a:schemeClr val="bg1"/>
          </a:solidFill>
          <a:effectLst>
            <a:outerShdw blurRad="292100" dist="139700" dir="2700000" algn="tl" rotWithShape="0">
              <a:prstClr val="black">
                <a:alpha val="6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111702"/>
            <a:ext cx="9144000" cy="553998"/>
          </a:xfrm>
          <a:prstGeom prst="rect">
            <a:avLst/>
          </a:prstGeom>
        </p:spPr>
        <p:txBody>
          <a:bodyPr wrap="square">
            <a:spAutoFit/>
          </a:bodyPr>
          <a:lstStyle/>
          <a:p>
            <a:pPr algn="ctr" fontAlgn="b"/>
            <a:r>
              <a:rPr lang="en-US" sz="3000" b="1" dirty="0">
                <a:solidFill>
                  <a:srgbClr val="000000"/>
                </a:solidFill>
                <a:latin typeface="Arial" panose="020B0604020202020204" pitchFamily="34" charset="0"/>
                <a:cs typeface="Arial" panose="020B0604020202020204" pitchFamily="34" charset="0"/>
              </a:rPr>
              <a:t>12 </a:t>
            </a:r>
            <a:r>
              <a:rPr lang="en-US" sz="3000" b="1" dirty="0" err="1">
                <a:solidFill>
                  <a:srgbClr val="000000"/>
                </a:solidFill>
                <a:latin typeface="Arial" panose="020B0604020202020204" pitchFamily="34" charset="0"/>
                <a:cs typeface="Arial" panose="020B0604020202020204" pitchFamily="34" charset="0"/>
              </a:rPr>
              <a:t>GeV</a:t>
            </a:r>
            <a:r>
              <a:rPr lang="en-US" sz="3000" b="1" dirty="0">
                <a:solidFill>
                  <a:srgbClr val="000000"/>
                </a:solidFill>
                <a:latin typeface="Arial" panose="020B0604020202020204" pitchFamily="34" charset="0"/>
                <a:cs typeface="Arial" panose="020B0604020202020204" pitchFamily="34" charset="0"/>
              </a:rPr>
              <a:t> Approved Experiments by Physics Topics</a:t>
            </a:r>
          </a:p>
        </p:txBody>
      </p:sp>
      <p:graphicFrame>
        <p:nvGraphicFramePr>
          <p:cNvPr id="6" name="Content Placeholder 3"/>
          <p:cNvGraphicFramePr>
            <a:graphicFrameLocks/>
          </p:cNvGraphicFramePr>
          <p:nvPr>
            <p:extLst>
              <p:ext uri="{D42A27DB-BD31-4B8C-83A1-F6EECF244321}">
                <p14:modId xmlns:p14="http://schemas.microsoft.com/office/powerpoint/2010/main" val="1517084001"/>
              </p:ext>
            </p:extLst>
          </p:nvPr>
        </p:nvGraphicFramePr>
        <p:xfrm>
          <a:off x="162372" y="922946"/>
          <a:ext cx="8827802" cy="5224317"/>
        </p:xfrm>
        <a:graphic>
          <a:graphicData uri="http://schemas.openxmlformats.org/drawingml/2006/table">
            <a:tbl>
              <a:tblPr firstRow="1" bandRow="1">
                <a:tableStyleId>{073A0DAA-6AF3-43AB-8588-CEC1D06C72B9}</a:tableStyleId>
              </a:tblPr>
              <a:tblGrid>
                <a:gridCol w="4904337"/>
                <a:gridCol w="572172"/>
                <a:gridCol w="653911"/>
                <a:gridCol w="653911"/>
                <a:gridCol w="653911"/>
                <a:gridCol w="653911"/>
                <a:gridCol w="735649"/>
              </a:tblGrid>
              <a:tr h="54452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Topic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A</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B</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D</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Other</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5656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Hadron spectra as probes of </a:t>
                      </a:r>
                      <a:r>
                        <a:rPr lang="en-US" sz="1400" u="none" strike="noStrike" dirty="0" smtClean="0">
                          <a:latin typeface="Arial" panose="020B0604020202020204" pitchFamily="34" charset="0"/>
                          <a:cs typeface="Arial" panose="020B0604020202020204" pitchFamily="34" charset="0"/>
                        </a:rPr>
                        <a:t>QCD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a:latin typeface="Arial" panose="020B0604020202020204" pitchFamily="34" charset="0"/>
                          <a:cs typeface="Arial" panose="020B0604020202020204" pitchFamily="34" charset="0"/>
                        </a:rPr>
                        <a:t>GluEx</a:t>
                      </a:r>
                      <a:r>
                        <a:rPr lang="en-US" sz="1400" u="none" strike="noStrike" dirty="0">
                          <a:latin typeface="Arial" panose="020B0604020202020204" pitchFamily="34" charset="0"/>
                          <a:cs typeface="Arial" panose="020B0604020202020204" pitchFamily="34" charset="0"/>
                        </a:rPr>
                        <a:t> and heavy baryon and meson spectroscopy)</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5895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transverse structure of the </a:t>
                      </a:r>
                      <a:r>
                        <a:rPr lang="en-US" sz="1400" u="none" strike="noStrike" dirty="0" smtClean="0">
                          <a:latin typeface="Arial" panose="020B0604020202020204" pitchFamily="34" charset="0"/>
                          <a:cs typeface="Arial" panose="020B0604020202020204" pitchFamily="34" charset="0"/>
                        </a:rPr>
                        <a:t>hadrons</a:t>
                      </a:r>
                      <a:r>
                        <a:rPr lang="en-US" sz="1400" u="none" strike="noStrike" dirty="0">
                          <a:latin typeface="Arial" panose="020B0604020202020204" pitchFamily="34" charset="0"/>
                          <a:cs typeface="Arial" panose="020B0604020202020204" pitchFamily="34" charset="0"/>
                        </a:rPr>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(Elastic and transition Form Factors)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6133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longitudinal structure of the hadrons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a:latin typeface="Arial" panose="020B0604020202020204" pitchFamily="34" charset="0"/>
                          <a:cs typeface="Arial" panose="020B0604020202020204" pitchFamily="34" charset="0"/>
                        </a:rPr>
                        <a:t>Unpolarized</a:t>
                      </a:r>
                      <a:r>
                        <a:rPr lang="en-US" sz="1400" u="none" strike="noStrike" dirty="0">
                          <a:latin typeface="Arial" panose="020B0604020202020204" pitchFamily="34" charset="0"/>
                          <a:cs typeface="Arial" panose="020B0604020202020204" pitchFamily="34" charset="0"/>
                        </a:rPr>
                        <a:t> and polarized </a:t>
                      </a:r>
                      <a:r>
                        <a:rPr lang="en-US" sz="1400" u="none" strike="noStrike" dirty="0" err="1">
                          <a:latin typeface="Arial" panose="020B0604020202020204" pitchFamily="34" charset="0"/>
                          <a:cs typeface="Arial" panose="020B0604020202020204" pitchFamily="34" charset="0"/>
                        </a:rPr>
                        <a:t>parton</a:t>
                      </a:r>
                      <a:r>
                        <a:rPr lang="en-US" sz="1400" u="none" strike="noStrike" dirty="0">
                          <a:latin typeface="Arial" panose="020B0604020202020204" pitchFamily="34" charset="0"/>
                          <a:cs typeface="Arial" panose="020B0604020202020204" pitchFamily="34" charset="0"/>
                        </a:rPr>
                        <a:t> distribution functions)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2</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875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3D structure of the </a:t>
                      </a:r>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(Generalized Parton Distributions and Transverse Momentum Distributions)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9</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8960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and cold nuclear </a:t>
                      </a:r>
                      <a:r>
                        <a:rPr lang="en-US" sz="1400" u="none" strike="noStrike" dirty="0" smtClean="0">
                          <a:latin typeface="Arial" panose="020B0604020202020204" pitchFamily="34" charset="0"/>
                          <a:cs typeface="Arial" panose="020B0604020202020204" pitchFamily="34" charset="0"/>
                        </a:rPr>
                        <a:t>matter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(Medium modification of the nucleons, quark </a:t>
                      </a:r>
                      <a:r>
                        <a:rPr lang="en-US" sz="1400" u="none" strike="noStrike" dirty="0" err="1">
                          <a:latin typeface="Arial" panose="020B0604020202020204" pitchFamily="34" charset="0"/>
                          <a:cs typeface="Arial" panose="020B0604020202020204" pitchFamily="34" charset="0"/>
                        </a:rPr>
                        <a:t>hadronization</a:t>
                      </a:r>
                      <a:r>
                        <a:rPr lang="en-US" sz="1400" u="none" strike="noStrike" dirty="0">
                          <a:latin typeface="Arial" panose="020B0604020202020204" pitchFamily="34" charset="0"/>
                          <a:cs typeface="Arial" panose="020B0604020202020204" pitchFamily="34" charset="0"/>
                        </a:rPr>
                        <a:t>, N-N correlations, </a:t>
                      </a:r>
                      <a:r>
                        <a:rPr lang="en-US" sz="1400" u="none" strike="noStrike" dirty="0" err="1">
                          <a:latin typeface="Arial" panose="020B0604020202020204" pitchFamily="34" charset="0"/>
                          <a:cs typeface="Arial" panose="020B0604020202020204" pitchFamily="34" charset="0"/>
                        </a:rPr>
                        <a:t>hypernuclear</a:t>
                      </a:r>
                      <a:r>
                        <a:rPr lang="en-US" sz="1400" u="none" strike="noStrike" dirty="0">
                          <a:latin typeface="Arial" panose="020B0604020202020204" pitchFamily="34" charset="0"/>
                          <a:cs typeface="Arial" panose="020B0604020202020204" pitchFamily="34" charset="0"/>
                        </a:rPr>
                        <a:t> spectroscopy, few-body experiments)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17</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637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Low-energy tests of the Standard Model and Fundamental </a:t>
                      </a:r>
                      <a:r>
                        <a:rPr lang="en-US" sz="1400" u="none" strike="noStrike" dirty="0" smtClean="0">
                          <a:latin typeface="Arial" panose="020B0604020202020204" pitchFamily="34" charset="0"/>
                          <a:cs typeface="Arial" panose="020B0604020202020204" pitchFamily="34" charset="0"/>
                        </a:rPr>
                        <a:t>Symmetries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5026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22</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bl>
          </a:graphicData>
        </a:graphic>
      </p:graphicFrame>
    </p:spTree>
    <p:extLst>
      <p:ext uri="{BB962C8B-B14F-4D97-AF65-F5344CB8AC3E}">
        <p14:creationId xmlns:p14="http://schemas.microsoft.com/office/powerpoint/2010/main" val="1291263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734" y="940036"/>
            <a:ext cx="8793620" cy="5375305"/>
          </a:xfrm>
          <a:prstGeom prst="rect">
            <a:avLst/>
          </a:prstGeom>
          <a:solidFill>
            <a:schemeClr val="bg1"/>
          </a:solidFill>
          <a:effectLst>
            <a:outerShdw blurRad="292100" dist="139700" dir="2700000" algn="tl" rotWithShape="0">
              <a:prstClr val="black">
                <a:alpha val="6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95250"/>
            <a:ext cx="9144000" cy="947738"/>
          </a:xfrm>
        </p:spPr>
        <p:txBody>
          <a:bodyPr>
            <a:noAutofit/>
          </a:bodyPr>
          <a:lstStyle/>
          <a:p>
            <a:r>
              <a:rPr lang="en-US" sz="3200" b="1" dirty="0">
                <a:solidFill>
                  <a:srgbClr val="000000"/>
                </a:solidFill>
                <a:latin typeface="Arial" panose="020B0604020202020204" pitchFamily="34" charset="0"/>
                <a:cs typeface="Arial" panose="020B0604020202020204" pitchFamily="34" charset="0"/>
              </a:rPr>
              <a:t>12 </a:t>
            </a:r>
            <a:r>
              <a:rPr lang="en-US" sz="3200" b="1" dirty="0" err="1">
                <a:solidFill>
                  <a:srgbClr val="000000"/>
                </a:solidFill>
                <a:latin typeface="Arial" panose="020B0604020202020204" pitchFamily="34" charset="0"/>
                <a:cs typeface="Arial" panose="020B0604020202020204" pitchFamily="34" charset="0"/>
              </a:rPr>
              <a:t>GeV</a:t>
            </a:r>
            <a:r>
              <a:rPr lang="en-US" sz="3200" b="1" dirty="0">
                <a:solidFill>
                  <a:srgbClr val="000000"/>
                </a:solidFill>
                <a:latin typeface="Arial" panose="020B0604020202020204" pitchFamily="34" charset="0"/>
                <a:cs typeface="Arial" panose="020B0604020202020204" pitchFamily="34" charset="0"/>
              </a:rPr>
              <a:t> Approved Experiments by PAC Days</a:t>
            </a:r>
            <a:br>
              <a:rPr lang="en-US" sz="3200" b="1" dirty="0">
                <a:solidFill>
                  <a:srgbClr val="000000"/>
                </a:solidFill>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395650585"/>
              </p:ext>
            </p:extLst>
          </p:nvPr>
        </p:nvGraphicFramePr>
        <p:xfrm>
          <a:off x="136734" y="940036"/>
          <a:ext cx="8793620" cy="5375305"/>
        </p:xfrm>
        <a:graphic>
          <a:graphicData uri="http://schemas.openxmlformats.org/drawingml/2006/table">
            <a:tbl>
              <a:tblPr firstRow="1" bandRow="1">
                <a:tableStyleId>{073A0DAA-6AF3-43AB-8588-CEC1D06C72B9}</a:tableStyleId>
              </a:tblPr>
              <a:tblGrid>
                <a:gridCol w="4966769"/>
                <a:gridCol w="651379"/>
                <a:gridCol w="651379"/>
                <a:gridCol w="651379"/>
                <a:gridCol w="569957"/>
                <a:gridCol w="651379"/>
                <a:gridCol w="651378"/>
              </a:tblGrid>
              <a:tr h="55188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Topic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182880"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A</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B</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D</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Other</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6536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Hadron spectra as probes of </a:t>
                      </a:r>
                      <a:r>
                        <a:rPr lang="en-US" sz="1400" u="none" strike="noStrike" dirty="0" smtClean="0">
                          <a:latin typeface="Arial" panose="020B0604020202020204" pitchFamily="34" charset="0"/>
                          <a:cs typeface="Arial" panose="020B0604020202020204" pitchFamily="34" charset="0"/>
                        </a:rPr>
                        <a:t>QCD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a:latin typeface="Arial" panose="020B0604020202020204" pitchFamily="34" charset="0"/>
                          <a:cs typeface="Arial" panose="020B0604020202020204" pitchFamily="34" charset="0"/>
                        </a:rPr>
                        <a:t>GluEx</a:t>
                      </a:r>
                      <a:r>
                        <a:rPr lang="en-US" sz="1400" u="none" strike="noStrike" dirty="0">
                          <a:latin typeface="Arial" panose="020B0604020202020204" pitchFamily="34" charset="0"/>
                          <a:cs typeface="Arial" panose="020B0604020202020204" pitchFamily="34" charset="0"/>
                        </a:rPr>
                        <a:t> and heavy baryon and meson spectroscopy)</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119</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540</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smtClean="0">
                          <a:latin typeface="Arial" panose="020B0604020202020204" pitchFamily="34" charset="0"/>
                          <a:cs typeface="Arial" panose="020B0604020202020204" pitchFamily="34" charset="0"/>
                        </a:rPr>
                        <a:t>659</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97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transverse structure of the </a:t>
                      </a:r>
                      <a:r>
                        <a:rPr lang="en-US" sz="1400" u="none" strike="noStrike" dirty="0" smtClean="0">
                          <a:latin typeface="Arial" panose="020B0604020202020204" pitchFamily="34" charset="0"/>
                          <a:cs typeface="Arial" panose="020B0604020202020204" pitchFamily="34" charset="0"/>
                        </a:rPr>
                        <a:t>hadrons</a:t>
                      </a:r>
                      <a:r>
                        <a:rPr lang="en-US" sz="1400" u="none" strike="noStrike" dirty="0">
                          <a:latin typeface="Arial" panose="020B0604020202020204" pitchFamily="34" charset="0"/>
                          <a:cs typeface="Arial" panose="020B0604020202020204" pitchFamily="34" charset="0"/>
                        </a:rPr>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(Elastic and transition Form Factors)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145.5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85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102</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25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357.5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6216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longitudinal structure of the hadrons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a:latin typeface="Arial" panose="020B0604020202020204" pitchFamily="34" charset="0"/>
                          <a:cs typeface="Arial" panose="020B0604020202020204" pitchFamily="34" charset="0"/>
                        </a:rPr>
                        <a:t>Unpolarized</a:t>
                      </a:r>
                      <a:r>
                        <a:rPr lang="en-US" sz="1400" u="none" strike="noStrike" dirty="0">
                          <a:latin typeface="Arial" panose="020B0604020202020204" pitchFamily="34" charset="0"/>
                          <a:cs typeface="Arial" panose="020B0604020202020204" pitchFamily="34" charset="0"/>
                        </a:rPr>
                        <a:t> and polarized </a:t>
                      </a:r>
                      <a:r>
                        <a:rPr lang="en-US" sz="1400" u="none" strike="noStrike" dirty="0" err="1">
                          <a:latin typeface="Arial" panose="020B0604020202020204" pitchFamily="34" charset="0"/>
                          <a:cs typeface="Arial" panose="020B0604020202020204" pitchFamily="34" charset="0"/>
                        </a:rPr>
                        <a:t>parton</a:t>
                      </a:r>
                      <a:r>
                        <a:rPr lang="en-US" sz="1400" u="none" strike="noStrike" dirty="0">
                          <a:latin typeface="Arial" panose="020B0604020202020204" pitchFamily="34" charset="0"/>
                          <a:cs typeface="Arial" panose="020B0604020202020204" pitchFamily="34" charset="0"/>
                        </a:rPr>
                        <a:t> distribution functions)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a:latin typeface="Arial" panose="020B0604020202020204" pitchFamily="34" charset="0"/>
                          <a:cs typeface="Arial" panose="020B0604020202020204" pitchFamily="34" charset="0"/>
                        </a:rPr>
                        <a:t>65</a:t>
                      </a:r>
                      <a:endParaRPr lang="en-US" sz="1400" b="0" i="0" u="none" strike="noStrike">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230</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165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460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8066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3D structure of the </a:t>
                      </a:r>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(Generalized Parton Distributions and Transverse Momentum Distributions)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409 </a:t>
                      </a:r>
                      <a:endParaRPr lang="en-US" sz="1400" b="0" i="0" u="none" strike="noStrike" dirty="0">
                        <a:solidFill>
                          <a:srgbClr val="FF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872 </a:t>
                      </a:r>
                      <a:endParaRPr lang="en-US" sz="1400" b="0" i="0" u="none" strike="noStrike" dirty="0">
                        <a:solidFill>
                          <a:srgbClr val="00206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212 </a:t>
                      </a:r>
                      <a:endParaRPr lang="en-US" sz="1400" b="0" i="0" u="none" strike="noStrike" dirty="0">
                        <a:solidFill>
                          <a:srgbClr val="00206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1493 </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9081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and cold nuclear </a:t>
                      </a:r>
                      <a:r>
                        <a:rPr lang="en-US" sz="1400" u="none" strike="noStrike" dirty="0" smtClean="0">
                          <a:latin typeface="Arial" panose="020B0604020202020204" pitchFamily="34" charset="0"/>
                          <a:cs typeface="Arial" panose="020B0604020202020204" pitchFamily="34" charset="0"/>
                        </a:rPr>
                        <a:t>matter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(Medium modification of the nucleons, quark </a:t>
                      </a:r>
                      <a:r>
                        <a:rPr lang="en-US" sz="1400" u="none" strike="noStrike" dirty="0" err="1">
                          <a:latin typeface="Arial" panose="020B0604020202020204" pitchFamily="34" charset="0"/>
                          <a:cs typeface="Arial" panose="020B0604020202020204" pitchFamily="34" charset="0"/>
                        </a:rPr>
                        <a:t>hadronization</a:t>
                      </a:r>
                      <a:r>
                        <a:rPr lang="en-US" sz="1400" u="none" strike="noStrike" dirty="0">
                          <a:latin typeface="Arial" panose="020B0604020202020204" pitchFamily="34" charset="0"/>
                          <a:cs typeface="Arial" panose="020B0604020202020204" pitchFamily="34" charset="0"/>
                        </a:rPr>
                        <a:t>, N-N correlations, </a:t>
                      </a:r>
                      <a:r>
                        <a:rPr lang="en-US" sz="1400" u="none" strike="noStrike" dirty="0" err="1">
                          <a:latin typeface="Arial" panose="020B0604020202020204" pitchFamily="34" charset="0"/>
                          <a:cs typeface="Arial" panose="020B0604020202020204" pitchFamily="34" charset="0"/>
                        </a:rPr>
                        <a:t>hypernuclear</a:t>
                      </a:r>
                      <a:r>
                        <a:rPr lang="en-US" sz="1400" u="none" strike="noStrike" dirty="0">
                          <a:latin typeface="Arial" panose="020B0604020202020204" pitchFamily="34" charset="0"/>
                          <a:cs typeface="Arial" panose="020B0604020202020204" pitchFamily="34" charset="0"/>
                        </a:rPr>
                        <a:t> spectroscopy, few-body experiments)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180</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175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201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14</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570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6460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Low-energy tests of the Standard Model and Fundamental </a:t>
                      </a:r>
                      <a:r>
                        <a:rPr lang="en-US" sz="1400" u="none" strike="noStrike" dirty="0" smtClean="0">
                          <a:latin typeface="Arial" panose="020B0604020202020204" pitchFamily="34" charset="0"/>
                          <a:cs typeface="Arial" panose="020B0604020202020204" pitchFamily="34" charset="0"/>
                        </a:rPr>
                        <a:t>Symmetries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547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205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FF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79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60</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891 </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8981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182880"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1346.5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1686</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680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644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4430.5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bl>
          </a:graphicData>
        </a:graphic>
      </p:graphicFrame>
    </p:spTree>
    <p:extLst>
      <p:ext uri="{BB962C8B-B14F-4D97-AF65-F5344CB8AC3E}">
        <p14:creationId xmlns:p14="http://schemas.microsoft.com/office/powerpoint/2010/main" val="2752324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smtClean="0"/>
              <a:t>Future Projects</a:t>
            </a:r>
            <a:endParaRPr lang="en-US" dirty="0"/>
          </a:p>
        </p:txBody>
      </p:sp>
      <p:sp>
        <p:nvSpPr>
          <p:cNvPr id="4" name="TextBox 3"/>
          <p:cNvSpPr txBox="1"/>
          <p:nvPr/>
        </p:nvSpPr>
        <p:spPr>
          <a:xfrm>
            <a:off x="304800" y="850642"/>
            <a:ext cx="8300990" cy="5016758"/>
          </a:xfrm>
          <a:prstGeom prst="rect">
            <a:avLst/>
          </a:prstGeom>
          <a:noFill/>
        </p:spPr>
        <p:txBody>
          <a:bodyPr wrap="none" rtlCol="0">
            <a:spAutoFit/>
          </a:bodyPr>
          <a:lstStyle/>
          <a:p>
            <a:pPr>
              <a:buClr>
                <a:srgbClr val="C00000"/>
              </a:buClr>
            </a:pPr>
            <a:endParaRPr lang="en-US" sz="2000" b="1" dirty="0" smtClean="0">
              <a:solidFill>
                <a:srgbClr val="002060"/>
              </a:solidFill>
              <a:latin typeface="Arial" pitchFamily="34" charset="0"/>
              <a:cs typeface="Arial" pitchFamily="34" charset="0"/>
            </a:endParaRPr>
          </a:p>
          <a:p>
            <a:pPr>
              <a:buClr>
                <a:srgbClr val="C00000"/>
              </a:buClr>
              <a:buSzPct val="120000"/>
            </a:pPr>
            <a:endParaRPr lang="en-US" sz="2000" dirty="0" smtClean="0">
              <a:solidFill>
                <a:srgbClr val="002060"/>
              </a:solidFill>
              <a:latin typeface="Arial" pitchFamily="34" charset="0"/>
              <a:cs typeface="Arial" pitchFamily="34" charset="0"/>
            </a:endParaRPr>
          </a:p>
          <a:p>
            <a:pPr marL="227013" indent="-227013">
              <a:buClr>
                <a:srgbClr val="C00000"/>
              </a:buClr>
              <a:buSzPct val="120000"/>
              <a:buFont typeface="Arial" pitchFamily="34" charset="0"/>
              <a:buChar char="•"/>
            </a:pPr>
            <a:r>
              <a:rPr lang="en-US" sz="2000" dirty="0" smtClean="0">
                <a:solidFill>
                  <a:srgbClr val="002060"/>
                </a:solidFill>
                <a:latin typeface="Arial" pitchFamily="34" charset="0"/>
                <a:cs typeface="Arial" pitchFamily="34" charset="0"/>
              </a:rPr>
              <a:t> MOLLER experiment </a:t>
            </a:r>
          </a:p>
          <a:p>
            <a:pPr>
              <a:buClr>
                <a:srgbClr val="C00000"/>
              </a:buClr>
              <a:tabLst>
                <a:tab pos="569913" algn="l"/>
              </a:tabLst>
            </a:pPr>
            <a:r>
              <a:rPr lang="en-US" sz="2000" dirty="0" smtClean="0">
                <a:solidFill>
                  <a:srgbClr val="002060"/>
                </a:solidFill>
                <a:latin typeface="Arial" pitchFamily="34" charset="0"/>
                <a:cs typeface="Arial" pitchFamily="34" charset="0"/>
              </a:rPr>
              <a:t>	(Possible MIE – FY17-20)</a:t>
            </a:r>
          </a:p>
          <a:p>
            <a:pPr>
              <a:buClr>
                <a:srgbClr val="C00000"/>
              </a:buClr>
              <a:tabLst>
                <a:tab pos="744538" algn="l"/>
                <a:tab pos="1084263" algn="l"/>
              </a:tabLst>
            </a:pPr>
            <a:r>
              <a:rPr lang="en-US" sz="2000" dirty="0" smtClean="0">
                <a:solidFill>
                  <a:srgbClr val="002060"/>
                </a:solidFill>
                <a:latin typeface="Arial" pitchFamily="34" charset="0"/>
                <a:cs typeface="Arial" pitchFamily="34" charset="0"/>
              </a:rPr>
              <a:t>	– 	Standard Model Test</a:t>
            </a:r>
          </a:p>
          <a:p>
            <a:pPr>
              <a:buClr>
                <a:srgbClr val="C00000"/>
              </a:buClr>
              <a:tabLst>
                <a:tab pos="744538" algn="l"/>
                <a:tab pos="1084263" algn="l"/>
              </a:tabLst>
            </a:pPr>
            <a:r>
              <a:rPr lang="en-US" sz="2000" dirty="0" smtClean="0">
                <a:solidFill>
                  <a:srgbClr val="002060"/>
                </a:solidFill>
                <a:latin typeface="Arial" pitchFamily="34" charset="0"/>
                <a:cs typeface="Arial" pitchFamily="34" charset="0"/>
              </a:rPr>
              <a:t>	– 	DOE science review (September 2014) – strong endorsement</a:t>
            </a:r>
          </a:p>
          <a:p>
            <a:pPr>
              <a:buClr>
                <a:srgbClr val="C00000"/>
              </a:buClr>
              <a:tabLst>
                <a:tab pos="744538" algn="l"/>
                <a:tab pos="1084263" algn="l"/>
              </a:tabLst>
            </a:pPr>
            <a:r>
              <a:rPr lang="en-US" sz="2000" dirty="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  	Technical, cost &amp; schedule reviews?</a:t>
            </a:r>
          </a:p>
          <a:p>
            <a:pPr>
              <a:buClr>
                <a:srgbClr val="C00000"/>
              </a:buClr>
              <a:tabLst>
                <a:tab pos="744538" algn="l"/>
                <a:tab pos="1084263" algn="l"/>
              </a:tabLst>
            </a:pPr>
            <a:endParaRPr lang="en-US" sz="2000" dirty="0" smtClean="0">
              <a:solidFill>
                <a:srgbClr val="002060"/>
              </a:solidFill>
              <a:latin typeface="Arial" pitchFamily="34" charset="0"/>
              <a:cs typeface="Arial" pitchFamily="34" charset="0"/>
            </a:endParaRPr>
          </a:p>
          <a:p>
            <a:pPr>
              <a:buClr>
                <a:srgbClr val="C00000"/>
              </a:buClr>
              <a:tabLst>
                <a:tab pos="744538" algn="l"/>
                <a:tab pos="1084263" algn="l"/>
              </a:tabLst>
            </a:pPr>
            <a:endParaRPr lang="en-US" sz="2000" dirty="0">
              <a:solidFill>
                <a:srgbClr val="002060"/>
              </a:solidFill>
              <a:latin typeface="Arial" pitchFamily="34" charset="0"/>
              <a:cs typeface="Arial" pitchFamily="34" charset="0"/>
            </a:endParaRPr>
          </a:p>
          <a:p>
            <a:pPr>
              <a:buClr>
                <a:srgbClr val="C00000"/>
              </a:buClr>
              <a:tabLst>
                <a:tab pos="744538" algn="l"/>
                <a:tab pos="1084263" algn="l"/>
              </a:tabLst>
            </a:pPr>
            <a:endParaRPr lang="en-US" sz="2000" dirty="0" smtClean="0">
              <a:solidFill>
                <a:srgbClr val="002060"/>
              </a:solidFill>
              <a:latin typeface="Arial" pitchFamily="34" charset="0"/>
              <a:cs typeface="Arial" pitchFamily="34" charset="0"/>
            </a:endParaRPr>
          </a:p>
          <a:p>
            <a:pPr marL="227013" indent="-227013">
              <a:buClr>
                <a:srgbClr val="C00000"/>
              </a:buClr>
              <a:buSzPct val="120000"/>
              <a:buFont typeface="Arial" pitchFamily="34" charset="0"/>
              <a:buChar char="•"/>
            </a:pPr>
            <a:r>
              <a:rPr lang="en-US" sz="2000" dirty="0" smtClean="0">
                <a:solidFill>
                  <a:srgbClr val="002060"/>
                </a:solidFill>
                <a:latin typeface="Arial" pitchFamily="34" charset="0"/>
                <a:cs typeface="Arial" pitchFamily="34" charset="0"/>
              </a:rPr>
              <a:t> SoLID </a:t>
            </a:r>
          </a:p>
          <a:p>
            <a:pPr>
              <a:buClr>
                <a:srgbClr val="C00000"/>
              </a:buClr>
              <a:tabLst>
                <a:tab pos="744538" algn="l"/>
                <a:tab pos="1084263" algn="l"/>
              </a:tabLst>
            </a:pPr>
            <a:r>
              <a:rPr lang="en-US" sz="2000" dirty="0" smtClean="0">
                <a:solidFill>
                  <a:srgbClr val="002060"/>
                </a:solidFill>
                <a:latin typeface="Arial" pitchFamily="34" charset="0"/>
                <a:cs typeface="Arial" pitchFamily="34" charset="0"/>
              </a:rPr>
              <a:t>	– 	Chinese collaboration</a:t>
            </a:r>
          </a:p>
          <a:p>
            <a:pPr>
              <a:buClr>
                <a:srgbClr val="C00000"/>
              </a:buClr>
              <a:tabLst>
                <a:tab pos="744538" algn="l"/>
                <a:tab pos="1084263" algn="l"/>
              </a:tabLst>
            </a:pPr>
            <a:r>
              <a:rPr lang="en-US" sz="2000" dirty="0" smtClean="0">
                <a:solidFill>
                  <a:srgbClr val="002060"/>
                </a:solidFill>
                <a:latin typeface="Arial" pitchFamily="34" charset="0"/>
                <a:cs typeface="Arial" pitchFamily="34" charset="0"/>
              </a:rPr>
              <a:t>       	– 	CLEO Solenoid </a:t>
            </a:r>
            <a:r>
              <a:rPr lang="en-US" sz="2000" dirty="0" smtClean="0">
                <a:solidFill>
                  <a:srgbClr val="002060"/>
                </a:solidFill>
                <a:latin typeface="Arial" pitchFamily="34" charset="0"/>
                <a:cs typeface="Arial" pitchFamily="34" charset="0"/>
                <a:sym typeface="Wingdings 2"/>
              </a:rPr>
              <a:t></a:t>
            </a:r>
          </a:p>
          <a:p>
            <a:pPr>
              <a:buClr>
                <a:srgbClr val="C00000"/>
              </a:buClr>
              <a:tabLst>
                <a:tab pos="744538" algn="l"/>
                <a:tab pos="1084263" algn="l"/>
              </a:tabLst>
            </a:pPr>
            <a:r>
              <a:rPr lang="en-US" sz="2000" dirty="0">
                <a:solidFill>
                  <a:srgbClr val="002060"/>
                </a:solidFill>
                <a:latin typeface="Arial" pitchFamily="34" charset="0"/>
                <a:cs typeface="Arial" pitchFamily="34" charset="0"/>
                <a:sym typeface="Wingdings 2"/>
              </a:rPr>
              <a:t> </a:t>
            </a:r>
            <a:r>
              <a:rPr lang="en-US" sz="2000" dirty="0" smtClean="0">
                <a:solidFill>
                  <a:srgbClr val="002060"/>
                </a:solidFill>
                <a:latin typeface="Arial" pitchFamily="34" charset="0"/>
                <a:cs typeface="Arial" pitchFamily="34" charset="0"/>
                <a:sym typeface="Wingdings 2"/>
              </a:rPr>
              <a:t>      	</a:t>
            </a:r>
            <a:r>
              <a:rPr lang="en-US" sz="2000" dirty="0" smtClean="0">
                <a:solidFill>
                  <a:srgbClr val="002060"/>
                </a:solidFill>
                <a:latin typeface="Arial" pitchFamily="34" charset="0"/>
                <a:cs typeface="Arial" pitchFamily="34" charset="0"/>
              </a:rPr>
              <a:t>–</a:t>
            </a:r>
            <a:r>
              <a:rPr lang="en-US" sz="2000" dirty="0" smtClean="0">
                <a:solidFill>
                  <a:srgbClr val="002060"/>
                </a:solidFill>
                <a:latin typeface="Arial" pitchFamily="34" charset="0"/>
                <a:cs typeface="Arial" pitchFamily="34" charset="0"/>
                <a:sym typeface="Wingdings 2"/>
              </a:rPr>
              <a:t> 	Director’s review (Feb. 2015) </a:t>
            </a:r>
          </a:p>
          <a:p>
            <a:pPr>
              <a:buClr>
                <a:srgbClr val="C00000"/>
              </a:buClr>
              <a:tabLst>
                <a:tab pos="744538" algn="l"/>
                <a:tab pos="1084263" algn="l"/>
              </a:tabLst>
            </a:pPr>
            <a:r>
              <a:rPr lang="en-US" sz="2000" dirty="0">
                <a:solidFill>
                  <a:srgbClr val="002060"/>
                </a:solidFill>
                <a:latin typeface="Arial" pitchFamily="34" charset="0"/>
                <a:cs typeface="Arial" pitchFamily="34" charset="0"/>
                <a:sym typeface="Wingdings 2"/>
              </a:rPr>
              <a:t>	</a:t>
            </a:r>
            <a:r>
              <a:rPr lang="en-US" sz="2000" dirty="0" smtClean="0">
                <a:solidFill>
                  <a:srgbClr val="002060"/>
                </a:solidFill>
                <a:latin typeface="Arial" pitchFamily="34" charset="0"/>
                <a:cs typeface="Arial" pitchFamily="34" charset="0"/>
                <a:sym typeface="Wingdings 2"/>
              </a:rPr>
              <a:t>	</a:t>
            </a:r>
            <a:r>
              <a:rPr lang="en-US" sz="2000" dirty="0" smtClean="0">
                <a:solidFill>
                  <a:srgbClr val="002060"/>
                </a:solidFill>
                <a:latin typeface="Arial" pitchFamily="34" charset="0"/>
                <a:cs typeface="Arial" pitchFamily="34" charset="0"/>
                <a:sym typeface="Wingdings 3"/>
              </a:rPr>
              <a:t> lots of good feedback</a:t>
            </a:r>
            <a:endParaRPr lang="en-US" sz="2000" dirty="0" smtClean="0">
              <a:solidFill>
                <a:srgbClr val="002060"/>
              </a:solidFill>
              <a:latin typeface="Arial" pitchFamily="34" charset="0"/>
              <a:cs typeface="Arial" pitchFamily="34" charset="0"/>
            </a:endParaRPr>
          </a:p>
          <a:p>
            <a:pPr>
              <a:buClr>
                <a:srgbClr val="C00000"/>
              </a:buClr>
              <a:tabLst>
                <a:tab pos="569913" algn="l"/>
              </a:tabLst>
            </a:pPr>
            <a:endParaRPr lang="en-US" sz="2000" dirty="0" smtClean="0">
              <a:solidFill>
                <a:srgbClr val="002060"/>
              </a:solidFill>
              <a:latin typeface="Arial" pitchFamily="34" charset="0"/>
              <a:cs typeface="Arial" pitchFamily="34" charset="0"/>
            </a:endParaRPr>
          </a:p>
        </p:txBody>
      </p:sp>
      <p:pic>
        <p:nvPicPr>
          <p:cNvPr id="330" name="Picture 1"/>
          <p:cNvPicPr>
            <a:picLocks noChangeAspect="1" noChangeArrowheads="1"/>
          </p:cNvPicPr>
          <p:nvPr/>
        </p:nvPicPr>
        <p:blipFill>
          <a:blip r:embed="rId2" cstate="print"/>
          <a:srcRect/>
          <a:stretch>
            <a:fillRect/>
          </a:stretch>
        </p:blipFill>
        <p:spPr bwMode="auto">
          <a:xfrm>
            <a:off x="5502395" y="3505200"/>
            <a:ext cx="3403938" cy="229371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329" name="Picture 2"/>
          <p:cNvPicPr>
            <a:picLocks noChangeAspect="1" noChangeArrowheads="1"/>
          </p:cNvPicPr>
          <p:nvPr/>
        </p:nvPicPr>
        <p:blipFill>
          <a:blip r:embed="rId3" cstate="print"/>
          <a:srcRect/>
          <a:stretch>
            <a:fillRect/>
          </a:stretch>
        </p:blipFill>
        <p:spPr bwMode="auto">
          <a:xfrm>
            <a:off x="5822874" y="963328"/>
            <a:ext cx="3048000" cy="129291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564923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JLab</a:t>
            </a:r>
            <a:r>
              <a:rPr lang="en-US" dirty="0" smtClean="0"/>
              <a:t> Operations Budget</a:t>
            </a:r>
            <a:endParaRPr lang="en-US" dirty="0"/>
          </a:p>
        </p:txBody>
      </p:sp>
      <p:sp>
        <p:nvSpPr>
          <p:cNvPr id="4" name="Content Placeholder 3"/>
          <p:cNvSpPr>
            <a:spLocks noGrp="1"/>
          </p:cNvSpPr>
          <p:nvPr>
            <p:ph idx="1"/>
          </p:nvPr>
        </p:nvSpPr>
        <p:spPr/>
        <p:txBody>
          <a:bodyPr>
            <a:normAutofit/>
          </a:bodyPr>
          <a:lstStyle/>
          <a:p>
            <a:r>
              <a:rPr lang="en-US" sz="2200" dirty="0" smtClean="0"/>
              <a:t>FY15 – NP=$595M</a:t>
            </a:r>
          </a:p>
          <a:p>
            <a:pPr marL="914400" lvl="1" indent="-342900">
              <a:buFont typeface="Arial" panose="020B0604020202020204" pitchFamily="34" charset="0"/>
              <a:buChar char="–"/>
            </a:pPr>
            <a:r>
              <a:rPr lang="en-US" sz="2200" dirty="0" smtClean="0"/>
              <a:t>Funded at $92.6M for 21 weeks</a:t>
            </a:r>
          </a:p>
          <a:p>
            <a:pPr marL="914400" lvl="1" indent="-342900">
              <a:buFont typeface="Arial" panose="020B0604020202020204" pitchFamily="34" charset="0"/>
              <a:buChar char="–"/>
            </a:pPr>
            <a:r>
              <a:rPr lang="en-US" sz="2200" dirty="0" err="1" smtClean="0"/>
              <a:t>JLab</a:t>
            </a:r>
            <a:r>
              <a:rPr lang="en-US" sz="2200" dirty="0" smtClean="0"/>
              <a:t> proposed $97.6M for 30 weeks</a:t>
            </a:r>
            <a:endParaRPr lang="en-US" sz="2200" dirty="0"/>
          </a:p>
          <a:p>
            <a:endParaRPr lang="en-US" sz="2200" dirty="0" smtClean="0"/>
          </a:p>
          <a:p>
            <a:r>
              <a:rPr lang="en-US" sz="2200" dirty="0" smtClean="0"/>
              <a:t>FY16 – NP=$625M (Pres. Budget)</a:t>
            </a:r>
          </a:p>
          <a:p>
            <a:pPr marL="914400">
              <a:buFont typeface="Arial" panose="020B0604020202020204" pitchFamily="34" charset="0"/>
              <a:buChar char="–"/>
            </a:pPr>
            <a:r>
              <a:rPr lang="en-US" sz="2200" dirty="0" smtClean="0"/>
              <a:t>Pres. Budget is $95.7M for 16 weeks</a:t>
            </a:r>
          </a:p>
          <a:p>
            <a:pPr marL="914400">
              <a:buFont typeface="Arial" panose="020B0604020202020204" pitchFamily="34" charset="0"/>
              <a:buChar char="–"/>
            </a:pPr>
            <a:r>
              <a:rPr lang="en-US" sz="2200" dirty="0" err="1" smtClean="0"/>
              <a:t>JLab</a:t>
            </a:r>
            <a:r>
              <a:rPr lang="en-US" sz="2200" dirty="0" smtClean="0"/>
              <a:t> proposed $103.7M for 25 weeks</a:t>
            </a:r>
          </a:p>
          <a:p>
            <a:endParaRPr lang="en-US" sz="2200" dirty="0" smtClean="0"/>
          </a:p>
          <a:p>
            <a:r>
              <a:rPr lang="en-US" sz="2200" dirty="0" smtClean="0"/>
              <a:t>FY17</a:t>
            </a:r>
          </a:p>
          <a:p>
            <a:pPr marL="914400" lvl="1" indent="-342900">
              <a:buFont typeface="Arial" panose="020B0604020202020204" pitchFamily="34" charset="0"/>
              <a:buChar char="–"/>
            </a:pPr>
            <a:r>
              <a:rPr lang="en-US" sz="2200" dirty="0" smtClean="0"/>
              <a:t>DOE guidance is $105.7M for 27 weeks</a:t>
            </a:r>
          </a:p>
          <a:p>
            <a:pPr marL="914400" lvl="1" indent="-342900">
              <a:buFont typeface="Arial" panose="020B0604020202020204" pitchFamily="34" charset="0"/>
              <a:buChar char="–"/>
            </a:pPr>
            <a:r>
              <a:rPr lang="en-US" sz="2200" dirty="0" err="1" smtClean="0"/>
              <a:t>JLab</a:t>
            </a:r>
            <a:r>
              <a:rPr lang="en-US" sz="2200" dirty="0" smtClean="0"/>
              <a:t> proposed $112M for 30 weeks</a:t>
            </a:r>
            <a:endParaRPr lang="en-US" sz="2200" dirty="0"/>
          </a:p>
        </p:txBody>
      </p:sp>
    </p:spTree>
    <p:extLst>
      <p:ext uri="{BB962C8B-B14F-4D97-AF65-F5344CB8AC3E}">
        <p14:creationId xmlns:p14="http://schemas.microsoft.com/office/powerpoint/2010/main" val="2957076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6324</TotalTime>
  <Words>676</Words>
  <Application>Microsoft Office PowerPoint</Application>
  <PresentationFormat>On-screen Show (4:3)</PresentationFormat>
  <Paragraphs>212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1_JLabPowerpointMain</vt:lpstr>
      <vt:lpstr>PowerPoint Presentation</vt:lpstr>
      <vt:lpstr>Outline</vt:lpstr>
      <vt:lpstr>CEBAF Commissioning</vt:lpstr>
      <vt:lpstr>Power Outage Event </vt:lpstr>
      <vt:lpstr>2015 Summer Shutdown</vt:lpstr>
      <vt:lpstr>PowerPoint Presentation</vt:lpstr>
      <vt:lpstr>12 GeV Approved Experiments by PAC Days </vt:lpstr>
      <vt:lpstr>Future Projects</vt:lpstr>
      <vt:lpstr>JLab Operations Budget</vt:lpstr>
      <vt:lpstr>Jefferson Lab 3 Year Schedule</vt:lpstr>
      <vt:lpstr>Hall A Projected Experiment Schedule, updated 2/2015 - available on Hall A wiki </vt:lpstr>
      <vt:lpstr>Jefferson Lab NP Funding Projection (AY$)</vt:lpstr>
      <vt:lpstr>Important to Get Priority from NSAC</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McKeown</dc:creator>
  <cp:lastModifiedBy>Robert McKeown</cp:lastModifiedBy>
  <cp:revision>18</cp:revision>
  <dcterms:created xsi:type="dcterms:W3CDTF">2015-04-10T12:26:13Z</dcterms:created>
  <dcterms:modified xsi:type="dcterms:W3CDTF">2015-04-20T01:04:42Z</dcterms:modified>
</cp:coreProperties>
</file>