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2" r:id="rId4"/>
    <p:sldId id="265" r:id="rId5"/>
    <p:sldId id="267" r:id="rId6"/>
    <p:sldId id="266" r:id="rId7"/>
    <p:sldId id="268" r:id="rId8"/>
    <p:sldId id="256" r:id="rId9"/>
    <p:sldId id="258" r:id="rId10"/>
    <p:sldId id="257" r:id="rId11"/>
    <p:sldId id="259" r:id="rId12"/>
    <p:sldId id="260" r:id="rId13"/>
    <p:sldId id="263" r:id="rId14"/>
    <p:sldId id="261" r:id="rId15"/>
    <p:sldId id="264" r:id="rId16"/>
    <p:sldId id="269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10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39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0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10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63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69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66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41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71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78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29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5205-261E-4588-9C9B-CF2EFDF5BF7B}" type="datetimeFigureOut">
              <a:rPr lang="it-IT" smtClean="0"/>
              <a:t>20/04/2015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9DB1-FE04-45B9-B734-4D4741E19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04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68923"/>
            <a:ext cx="9144000" cy="2387600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APEX </a:t>
            </a:r>
            <a:r>
              <a:rPr lang="it-IT" dirty="0" err="1" smtClean="0">
                <a:solidFill>
                  <a:srgbClr val="0070C0"/>
                </a:solidFill>
              </a:rPr>
              <a:t>Septum</a:t>
            </a:r>
            <a:r>
              <a:rPr lang="it-IT" dirty="0" smtClean="0">
                <a:solidFill>
                  <a:srgbClr val="0070C0"/>
                </a:solidFill>
              </a:rPr>
              <a:t> Analysis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G.M. Urciuoli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879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7928" y="267589"/>
            <a:ext cx="10515600" cy="1325563"/>
          </a:xfrm>
        </p:spPr>
        <p:txBody>
          <a:bodyPr/>
          <a:lstStyle/>
          <a:p>
            <a:r>
              <a:rPr lang="it-IT" dirty="0" smtClean="0"/>
              <a:t>                           </a:t>
            </a:r>
            <a:r>
              <a:rPr lang="it-IT" dirty="0" smtClean="0">
                <a:solidFill>
                  <a:srgbClr val="0070C0"/>
                </a:solidFill>
              </a:rPr>
              <a:t>Second </a:t>
            </a:r>
            <a:r>
              <a:rPr lang="it-IT" dirty="0" err="1" smtClean="0">
                <a:solidFill>
                  <a:srgbClr val="0070C0"/>
                </a:solidFill>
              </a:rPr>
              <a:t>step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1000 </a:t>
            </a:r>
            <a:r>
              <a:rPr lang="it-IT" dirty="0" err="1" smtClean="0"/>
              <a:t>rays</a:t>
            </a:r>
            <a:r>
              <a:rPr lang="it-IT" dirty="0" smtClean="0"/>
              <a:t> </a:t>
            </a:r>
            <a:r>
              <a:rPr lang="it-IT" dirty="0" err="1" smtClean="0"/>
              <a:t>randomly</a:t>
            </a:r>
            <a:r>
              <a:rPr lang="it-IT" dirty="0" smtClean="0"/>
              <a:t> </a:t>
            </a:r>
            <a:r>
              <a:rPr lang="it-IT" dirty="0" err="1" smtClean="0"/>
              <a:t>chosen</a:t>
            </a:r>
            <a:r>
              <a:rPr lang="it-IT" dirty="0" smtClean="0"/>
              <a:t> in the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with </a:t>
            </a:r>
            <a:r>
              <a:rPr lang="it-IT" dirty="0" err="1" smtClean="0"/>
              <a:t>scattering</a:t>
            </a:r>
            <a:r>
              <a:rPr lang="it-IT" dirty="0" smtClean="0"/>
              <a:t> </a:t>
            </a:r>
            <a:r>
              <a:rPr lang="it-IT" dirty="0" err="1" smtClean="0"/>
              <a:t>angles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equal</a:t>
            </a:r>
            <a:r>
              <a:rPr lang="it-IT" dirty="0" smtClean="0"/>
              <a:t> to zero.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momenta</a:t>
            </a:r>
            <a:r>
              <a:rPr lang="it-IT" dirty="0" smtClean="0"/>
              <a:t> </a:t>
            </a:r>
            <a:r>
              <a:rPr lang="it-IT" dirty="0" err="1" smtClean="0"/>
              <a:t>reconstructed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/>
              <a:t>Transport</a:t>
            </a:r>
            <a:r>
              <a:rPr lang="it-IT" dirty="0" smtClean="0"/>
              <a:t> Matrix </a:t>
            </a:r>
            <a:r>
              <a:rPr lang="it-IT" dirty="0" err="1" smtClean="0"/>
              <a:t>deduced</a:t>
            </a:r>
            <a:r>
              <a:rPr lang="it-IT" dirty="0" smtClean="0"/>
              <a:t> in </a:t>
            </a:r>
            <a:r>
              <a:rPr lang="it-IT" dirty="0" err="1" smtClean="0"/>
              <a:t>indipendent</a:t>
            </a:r>
            <a:r>
              <a:rPr lang="it-IT" dirty="0" smtClean="0"/>
              <a:t> way with MUDIFI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.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reconstruction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r>
              <a:rPr lang="it-IT" dirty="0" smtClean="0"/>
              <a:t>, the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coordinates</a:t>
            </a:r>
            <a:r>
              <a:rPr lang="it-IT" dirty="0" smtClean="0"/>
              <a:t> on the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broadened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</a:t>
            </a:r>
            <a:r>
              <a:rPr lang="it-IT" dirty="0" err="1" smtClean="0"/>
              <a:t>gaussian</a:t>
            </a:r>
            <a:r>
              <a:rPr lang="it-IT" dirty="0" smtClean="0"/>
              <a:t> </a:t>
            </a:r>
            <a:r>
              <a:rPr lang="it-IT" dirty="0" err="1" smtClean="0"/>
              <a:t>distributions</a:t>
            </a:r>
            <a:r>
              <a:rPr lang="it-IT" dirty="0" smtClean="0"/>
              <a:t>. The </a:t>
            </a:r>
            <a:r>
              <a:rPr lang="it-IT" dirty="0" err="1" smtClean="0"/>
              <a:t>sigmas</a:t>
            </a:r>
            <a:r>
              <a:rPr lang="it-IT" dirty="0" smtClean="0"/>
              <a:t> of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gaussian</a:t>
            </a:r>
            <a:r>
              <a:rPr lang="it-IT" dirty="0" smtClean="0"/>
              <a:t> </a:t>
            </a:r>
            <a:r>
              <a:rPr lang="it-IT" dirty="0" err="1" smtClean="0"/>
              <a:t>distributions</a:t>
            </a:r>
            <a:r>
              <a:rPr lang="it-IT" dirty="0" smtClean="0"/>
              <a:t> of the </a:t>
            </a:r>
            <a:r>
              <a:rPr lang="it-IT" dirty="0" err="1" smtClean="0"/>
              <a:t>coordinates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in the </a:t>
            </a:r>
            <a:r>
              <a:rPr lang="it-IT" dirty="0" err="1" smtClean="0">
                <a:solidFill>
                  <a:srgbClr val="FF0000"/>
                </a:solidFill>
              </a:rPr>
              <a:t>focal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plane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: </a:t>
            </a:r>
          </a:p>
          <a:p>
            <a:r>
              <a:rPr lang="el-GR" dirty="0" smtClean="0"/>
              <a:t>σ</a:t>
            </a:r>
            <a:r>
              <a:rPr lang="it-IT" dirty="0"/>
              <a:t>x</a:t>
            </a:r>
            <a:r>
              <a:rPr lang="it-IT" dirty="0" smtClean="0"/>
              <a:t> = 2.3*10-</a:t>
            </a:r>
            <a:r>
              <a:rPr lang="it-IT" baseline="30000" dirty="0" smtClean="0"/>
              <a:t>4 </a:t>
            </a:r>
            <a:r>
              <a:rPr lang="it-IT" dirty="0"/>
              <a:t>m</a:t>
            </a:r>
            <a:endParaRPr lang="it-IT" baseline="30000" dirty="0" smtClean="0"/>
          </a:p>
          <a:p>
            <a:r>
              <a:rPr lang="el-GR" dirty="0" smtClean="0"/>
              <a:t>σ</a:t>
            </a:r>
            <a:r>
              <a:rPr lang="it-IT" dirty="0" smtClean="0"/>
              <a:t>y = 2.5*10-</a:t>
            </a:r>
            <a:r>
              <a:rPr lang="it-IT" baseline="30000" dirty="0" smtClean="0"/>
              <a:t>4 </a:t>
            </a:r>
            <a:r>
              <a:rPr lang="it-IT" dirty="0"/>
              <a:t>m</a:t>
            </a:r>
            <a:endParaRPr lang="it-IT" dirty="0" smtClean="0"/>
          </a:p>
          <a:p>
            <a:r>
              <a:rPr lang="el-GR" dirty="0" smtClean="0"/>
              <a:t>σϑ</a:t>
            </a:r>
            <a:r>
              <a:rPr lang="it-IT" dirty="0" smtClean="0"/>
              <a:t> = 2.95*10-</a:t>
            </a:r>
            <a:r>
              <a:rPr lang="it-IT" baseline="30000" dirty="0" smtClean="0"/>
              <a:t>4 </a:t>
            </a:r>
            <a:r>
              <a:rPr lang="it-IT" dirty="0" err="1" smtClean="0"/>
              <a:t>rad</a:t>
            </a:r>
            <a:endParaRPr lang="it-IT" dirty="0" smtClean="0"/>
          </a:p>
          <a:p>
            <a:r>
              <a:rPr lang="el-GR" dirty="0" smtClean="0"/>
              <a:t>σϕ</a:t>
            </a:r>
            <a:r>
              <a:rPr lang="it-IT" dirty="0" smtClean="0"/>
              <a:t> = 4.0*10-</a:t>
            </a:r>
            <a:r>
              <a:rPr lang="it-IT" baseline="30000" dirty="0" smtClean="0"/>
              <a:t>4 </a:t>
            </a:r>
            <a:r>
              <a:rPr lang="it-IT" dirty="0" err="1" smtClean="0"/>
              <a:t>rad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9489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5" y="629345"/>
            <a:ext cx="10325081" cy="64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                      </a:t>
            </a:r>
            <a:r>
              <a:rPr lang="it-IT" dirty="0" smtClean="0">
                <a:solidFill>
                  <a:srgbClr val="0070C0"/>
                </a:solidFill>
              </a:rPr>
              <a:t>Third </a:t>
            </a:r>
            <a:r>
              <a:rPr lang="it-IT" dirty="0" err="1" smtClean="0">
                <a:solidFill>
                  <a:srgbClr val="0070C0"/>
                </a:solidFill>
              </a:rPr>
              <a:t>Step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Spanned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momentum</a:t>
            </a:r>
            <a:r>
              <a:rPr lang="it-IT" dirty="0" smtClean="0"/>
              <a:t> and </a:t>
            </a:r>
            <a:r>
              <a:rPr lang="it-IT" dirty="0" err="1" smtClean="0"/>
              <a:t>vertical</a:t>
            </a:r>
            <a:r>
              <a:rPr lang="it-IT" dirty="0" smtClean="0"/>
              <a:t> (theta) angle to derive a new </a:t>
            </a:r>
            <a:r>
              <a:rPr lang="it-IT" dirty="0" err="1" smtClean="0"/>
              <a:t>Transport</a:t>
            </a:r>
            <a:r>
              <a:rPr lang="it-IT" dirty="0" smtClean="0"/>
              <a:t> Matrix. The Matrix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trace back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rays</a:t>
            </a:r>
            <a:r>
              <a:rPr lang="it-IT" dirty="0" smtClean="0"/>
              <a:t> </a:t>
            </a:r>
            <a:r>
              <a:rPr lang="it-IT" dirty="0" err="1" smtClean="0"/>
              <a:t>employed</a:t>
            </a:r>
            <a:r>
              <a:rPr lang="it-IT" dirty="0" smtClean="0"/>
              <a:t> to derive </a:t>
            </a:r>
            <a:r>
              <a:rPr lang="it-IT" dirty="0" err="1" smtClean="0"/>
              <a:t>it</a:t>
            </a:r>
            <a:r>
              <a:rPr lang="it-IT" dirty="0" smtClean="0"/>
              <a:t> (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plot in </a:t>
            </a:r>
            <a:r>
              <a:rPr lang="it-IT" dirty="0" err="1" smtClean="0"/>
              <a:t>next</a:t>
            </a:r>
            <a:r>
              <a:rPr lang="it-IT" dirty="0" smtClean="0"/>
              <a:t> slide). </a:t>
            </a:r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coordinates</a:t>
            </a:r>
            <a:r>
              <a:rPr lang="it-IT" dirty="0" smtClean="0"/>
              <a:t> on the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/>
              <a:t> </a:t>
            </a:r>
            <a:r>
              <a:rPr lang="it-IT" dirty="0" err="1" smtClean="0"/>
              <a:t>broadened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</a:t>
            </a:r>
            <a:r>
              <a:rPr lang="it-IT" dirty="0" err="1" smtClean="0"/>
              <a:t>gaussian</a:t>
            </a:r>
            <a:r>
              <a:rPr lang="it-IT" dirty="0" smtClean="0"/>
              <a:t> </a:t>
            </a:r>
            <a:r>
              <a:rPr lang="it-IT" dirty="0" err="1" smtClean="0"/>
              <a:t>distributions</a:t>
            </a:r>
            <a:endParaRPr lang="it-IT" dirty="0" smtClean="0"/>
          </a:p>
          <a:p>
            <a:r>
              <a:rPr lang="it-IT" dirty="0" err="1" smtClean="0"/>
              <a:t>Now</a:t>
            </a:r>
            <a:r>
              <a:rPr lang="it-IT" dirty="0" smtClean="0"/>
              <a:t> the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worsend</a:t>
            </a:r>
            <a:r>
              <a:rPr lang="it-IT" dirty="0" smtClean="0"/>
              <a:t> by the </a:t>
            </a:r>
            <a:r>
              <a:rPr lang="it-IT" dirty="0" err="1" smtClean="0"/>
              <a:t>fact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X</a:t>
            </a:r>
            <a:r>
              <a:rPr lang="it-IT" baseline="-25000" dirty="0" err="1" smtClean="0"/>
              <a:t>Focal</a:t>
            </a:r>
            <a:r>
              <a:rPr lang="it-IT" baseline="-25000" dirty="0" smtClean="0"/>
              <a:t> </a:t>
            </a:r>
            <a:r>
              <a:rPr lang="it-IT" baseline="-25000" dirty="0" err="1" smtClean="0"/>
              <a:t>Plane</a:t>
            </a:r>
            <a:r>
              <a:rPr lang="it-IT" dirty="0" smtClean="0"/>
              <a:t>  and </a:t>
            </a:r>
            <a:r>
              <a:rPr lang="it-IT" dirty="0" err="1" smtClean="0"/>
              <a:t>Theta</a:t>
            </a:r>
            <a:r>
              <a:rPr lang="it-IT" baseline="-25000" dirty="0" err="1" smtClean="0"/>
              <a:t>Focal</a:t>
            </a:r>
            <a:r>
              <a:rPr lang="it-IT" baseline="-25000" dirty="0" smtClean="0"/>
              <a:t> </a:t>
            </a:r>
            <a:r>
              <a:rPr lang="it-IT" baseline="-25000" dirty="0" err="1" smtClean="0"/>
              <a:t>Plane</a:t>
            </a:r>
            <a:r>
              <a:rPr lang="it-IT" dirty="0" smtClean="0"/>
              <a:t> are </a:t>
            </a:r>
            <a:r>
              <a:rPr lang="it-IT" dirty="0" err="1" smtClean="0"/>
              <a:t>extremely</a:t>
            </a:r>
            <a:r>
              <a:rPr lang="it-IT" dirty="0" smtClean="0"/>
              <a:t> </a:t>
            </a:r>
            <a:r>
              <a:rPr lang="it-IT" dirty="0" err="1" smtClean="0"/>
              <a:t>correlated</a:t>
            </a:r>
            <a:r>
              <a:rPr lang="it-IT" dirty="0" smtClean="0"/>
              <a:t> and the </a:t>
            </a:r>
            <a:r>
              <a:rPr lang="it-IT" dirty="0"/>
              <a:t> </a:t>
            </a:r>
            <a:r>
              <a:rPr lang="it-IT" dirty="0" err="1" smtClean="0"/>
              <a:t>simultaneous</a:t>
            </a:r>
            <a:r>
              <a:rPr lang="it-IT" dirty="0" smtClean="0"/>
              <a:t> use of </a:t>
            </a:r>
            <a:r>
              <a:rPr lang="it-IT" dirty="0" err="1" smtClean="0"/>
              <a:t>both</a:t>
            </a:r>
            <a:r>
              <a:rPr lang="it-IT" dirty="0" smtClean="0"/>
              <a:t> of </a:t>
            </a:r>
            <a:r>
              <a:rPr lang="it-IT" dirty="0" err="1" smtClean="0"/>
              <a:t>them</a:t>
            </a:r>
            <a:r>
              <a:rPr lang="it-IT" dirty="0" smtClean="0"/>
              <a:t> in the </a:t>
            </a:r>
            <a:r>
              <a:rPr lang="it-IT" dirty="0" err="1" smtClean="0"/>
              <a:t>determination</a:t>
            </a:r>
            <a:r>
              <a:rPr lang="it-IT" dirty="0" smtClean="0"/>
              <a:t> (</a:t>
            </a:r>
            <a:r>
              <a:rPr lang="it-IT" dirty="0" err="1" smtClean="0"/>
              <a:t>throug</a:t>
            </a:r>
            <a:r>
              <a:rPr lang="it-IT" dirty="0" smtClean="0"/>
              <a:t> MUDIFI) of the </a:t>
            </a:r>
            <a:r>
              <a:rPr lang="it-IT" dirty="0" err="1" smtClean="0"/>
              <a:t>Transport</a:t>
            </a:r>
            <a:r>
              <a:rPr lang="it-IT" dirty="0" smtClean="0"/>
              <a:t> Matrix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elminating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correlation</a:t>
            </a:r>
            <a:r>
              <a:rPr lang="it-IT" dirty="0" smtClean="0"/>
              <a:t> (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yet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) can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worsen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. </a:t>
            </a:r>
            <a:r>
              <a:rPr lang="it-IT" dirty="0" err="1" smtClean="0"/>
              <a:t>Netherteless</a:t>
            </a:r>
            <a:r>
              <a:rPr lang="it-IT" dirty="0" smtClean="0"/>
              <a:t> the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48041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12" y="216490"/>
            <a:ext cx="11764671" cy="63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25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 </a:t>
            </a:r>
            <a:r>
              <a:rPr lang="it-IT" dirty="0" err="1" smtClean="0">
                <a:solidFill>
                  <a:srgbClr val="0070C0"/>
                </a:solidFill>
              </a:rPr>
              <a:t>Fourth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Step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1000 </a:t>
            </a:r>
            <a:r>
              <a:rPr lang="it-IT" dirty="0" err="1" smtClean="0"/>
              <a:t>rays</a:t>
            </a:r>
            <a:r>
              <a:rPr lang="it-IT" dirty="0" smtClean="0"/>
              <a:t> random </a:t>
            </a:r>
            <a:r>
              <a:rPr lang="it-IT" dirty="0" err="1" smtClean="0"/>
              <a:t>chosen</a:t>
            </a:r>
            <a:r>
              <a:rPr lang="it-IT" dirty="0" smtClean="0"/>
              <a:t> in the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 and </a:t>
            </a:r>
            <a:r>
              <a:rPr lang="it-IT" dirty="0" err="1" smtClean="0"/>
              <a:t>vertical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/>
              <a:t>.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momenta</a:t>
            </a:r>
            <a:r>
              <a:rPr lang="it-IT" dirty="0" smtClean="0"/>
              <a:t> </a:t>
            </a:r>
            <a:r>
              <a:rPr lang="it-IT" dirty="0" err="1" smtClean="0"/>
              <a:t>reconstructed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/>
              <a:t>Transport</a:t>
            </a:r>
            <a:r>
              <a:rPr lang="it-IT" dirty="0" smtClean="0"/>
              <a:t> Matrix </a:t>
            </a:r>
            <a:r>
              <a:rPr lang="it-IT" dirty="0" err="1" smtClean="0"/>
              <a:t>deduced</a:t>
            </a:r>
            <a:r>
              <a:rPr lang="it-IT" dirty="0" smtClean="0"/>
              <a:t> in </a:t>
            </a:r>
            <a:r>
              <a:rPr lang="it-IT" dirty="0" err="1" smtClean="0"/>
              <a:t>indipendent</a:t>
            </a:r>
            <a:r>
              <a:rPr lang="it-IT" dirty="0" smtClean="0"/>
              <a:t> way with MUDIFI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. </a:t>
            </a:r>
            <a:r>
              <a:rPr lang="it-IT" u="sng" dirty="0" smtClean="0"/>
              <a:t>The</a:t>
            </a:r>
            <a:r>
              <a:rPr lang="it-IT" dirty="0" smtClean="0"/>
              <a:t>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coordinates</a:t>
            </a:r>
            <a:r>
              <a:rPr lang="it-IT" dirty="0" smtClean="0"/>
              <a:t> on the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broadened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</a:t>
            </a:r>
            <a:r>
              <a:rPr lang="it-IT" dirty="0" err="1" smtClean="0"/>
              <a:t>gaussian</a:t>
            </a:r>
            <a:r>
              <a:rPr lang="it-IT" dirty="0" smtClean="0"/>
              <a:t> </a:t>
            </a:r>
            <a:r>
              <a:rPr lang="it-IT" dirty="0" err="1" smtClean="0"/>
              <a:t>distributions</a:t>
            </a:r>
            <a:r>
              <a:rPr lang="it-IT" dirty="0" smtClean="0"/>
              <a:t> (with </a:t>
            </a:r>
            <a:r>
              <a:rPr lang="it-IT" dirty="0" err="1" smtClean="0"/>
              <a:t>respect</a:t>
            </a:r>
            <a:r>
              <a:rPr lang="it-IT" dirty="0" smtClean="0"/>
              <a:t> to the </a:t>
            </a:r>
            <a:r>
              <a:rPr lang="it-IT" dirty="0" err="1" smtClean="0"/>
              <a:t>corresponding</a:t>
            </a:r>
            <a:r>
              <a:rPr lang="it-IT" dirty="0" smtClean="0"/>
              <a:t> plot of the </a:t>
            </a:r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, the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plot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binning</a:t>
            </a:r>
            <a:r>
              <a:rPr lang="it-IT" dirty="0" smtClean="0"/>
              <a:t>). The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5*10</a:t>
            </a:r>
            <a:r>
              <a:rPr lang="it-IT" baseline="30000" dirty="0" smtClean="0"/>
              <a:t>-4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707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24" y="34226"/>
            <a:ext cx="10399776" cy="68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3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     </a:t>
            </a:r>
            <a:r>
              <a:rPr lang="it-IT" dirty="0" smtClean="0">
                <a:solidFill>
                  <a:srgbClr val="0070C0"/>
                </a:solidFill>
              </a:rPr>
              <a:t>To be </a:t>
            </a:r>
            <a:r>
              <a:rPr lang="it-IT" dirty="0" err="1" smtClean="0">
                <a:solidFill>
                  <a:srgbClr val="0070C0"/>
                </a:solidFill>
              </a:rPr>
              <a:t>done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</a:t>
            </a:r>
            <a:r>
              <a:rPr lang="it-IT" dirty="0" smtClean="0"/>
              <a:t>or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: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span</a:t>
            </a:r>
            <a:r>
              <a:rPr lang="it-IT" dirty="0" smtClean="0"/>
              <a:t> </a:t>
            </a:r>
            <a:r>
              <a:rPr lang="it-IT" dirty="0" err="1" smtClean="0"/>
              <a:t>rays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in the </a:t>
            </a:r>
            <a:r>
              <a:rPr lang="it-IT" dirty="0" err="1" smtClean="0"/>
              <a:t>horizontal</a:t>
            </a:r>
            <a:r>
              <a:rPr lang="it-IT" dirty="0" smtClean="0"/>
              <a:t> </a:t>
            </a:r>
            <a:r>
              <a:rPr lang="it-IT" dirty="0"/>
              <a:t>a</a:t>
            </a:r>
            <a:r>
              <a:rPr lang="it-IT" dirty="0" smtClean="0"/>
              <a:t>ngle </a:t>
            </a:r>
            <a:r>
              <a:rPr lang="it-IT" dirty="0" err="1" smtClean="0"/>
              <a:t>scattering</a:t>
            </a:r>
            <a:r>
              <a:rPr lang="it-IT" dirty="0" smtClean="0"/>
              <a:t> </a:t>
            </a:r>
            <a:r>
              <a:rPr lang="it-IT" dirty="0" err="1" smtClean="0"/>
              <a:t>acceptance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err="1" smtClean="0"/>
              <a:t>Check</a:t>
            </a:r>
            <a:r>
              <a:rPr lang="it-IT" dirty="0" smtClean="0"/>
              <a:t> on </a:t>
            </a:r>
            <a:r>
              <a:rPr lang="it-IT" dirty="0" err="1" smtClean="0"/>
              <a:t>horizontal</a:t>
            </a:r>
            <a:r>
              <a:rPr lang="it-IT" dirty="0" smtClean="0"/>
              <a:t> angle </a:t>
            </a:r>
            <a:r>
              <a:rPr lang="it-IT" dirty="0" err="1" smtClean="0"/>
              <a:t>acceptance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Simulations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take </a:t>
            </a:r>
            <a:r>
              <a:rPr lang="it-IT" dirty="0" err="1" smtClean="0"/>
              <a:t>into</a:t>
            </a:r>
            <a:r>
              <a:rPr lang="it-IT" dirty="0" smtClean="0"/>
              <a:t> accounts the target </a:t>
            </a:r>
            <a:r>
              <a:rPr lang="it-IT" dirty="0" err="1" smtClean="0"/>
              <a:t>length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Simulations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take </a:t>
            </a:r>
            <a:r>
              <a:rPr lang="it-IT" dirty="0" err="1" smtClean="0"/>
              <a:t>into</a:t>
            </a:r>
            <a:r>
              <a:rPr lang="it-IT" dirty="0" smtClean="0"/>
              <a:t> accounts the </a:t>
            </a:r>
            <a:r>
              <a:rPr lang="it-IT" dirty="0" err="1" smtClean="0"/>
              <a:t>fact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incident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rastered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Scattering</a:t>
            </a:r>
            <a:r>
              <a:rPr lang="it-IT" dirty="0" smtClean="0"/>
              <a:t> angle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estimation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Vertex</a:t>
            </a:r>
            <a:r>
              <a:rPr lang="it-IT" dirty="0" smtClean="0"/>
              <a:t> </a:t>
            </a:r>
            <a:r>
              <a:rPr lang="it-IT" dirty="0" err="1" smtClean="0"/>
              <a:t>reconstruction</a:t>
            </a:r>
            <a:r>
              <a:rPr lang="it-IT" dirty="0" smtClean="0"/>
              <a:t>.</a:t>
            </a:r>
          </a:p>
          <a:p>
            <a:r>
              <a:rPr lang="it-IT" dirty="0" smtClean="0"/>
              <a:t>Target </a:t>
            </a:r>
            <a:r>
              <a:rPr lang="it-IT" dirty="0" err="1" smtClean="0"/>
              <a:t>straggling</a:t>
            </a:r>
            <a:r>
              <a:rPr lang="it-IT" dirty="0" smtClean="0"/>
              <a:t> etc. </a:t>
            </a:r>
            <a:r>
              <a:rPr lang="it-IT" smtClean="0"/>
              <a:t>effects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591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    </a:t>
            </a:r>
            <a:r>
              <a:rPr lang="it-IT" dirty="0" err="1" smtClean="0">
                <a:solidFill>
                  <a:srgbClr val="0070C0"/>
                </a:solidFill>
              </a:rPr>
              <a:t>Conclusions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yet</a:t>
            </a:r>
            <a:r>
              <a:rPr lang="it-IT" dirty="0" smtClean="0"/>
              <a:t> be </a:t>
            </a:r>
            <a:r>
              <a:rPr lang="it-IT" dirty="0" err="1" smtClean="0"/>
              <a:t>completed</a:t>
            </a:r>
            <a:r>
              <a:rPr lang="it-IT" dirty="0" smtClean="0"/>
              <a:t>. </a:t>
            </a:r>
            <a:r>
              <a:rPr lang="it-IT" dirty="0" err="1" smtClean="0"/>
              <a:t>Nevertheless</a:t>
            </a:r>
            <a:r>
              <a:rPr lang="it-IT" dirty="0" smtClean="0"/>
              <a:t> APEX </a:t>
            </a:r>
            <a:r>
              <a:rPr lang="it-IT" dirty="0" err="1" smtClean="0"/>
              <a:t>septum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seem</a:t>
            </a:r>
            <a:r>
              <a:rPr lang="it-IT" dirty="0" smtClean="0"/>
              <a:t> to be </a:t>
            </a:r>
            <a:r>
              <a:rPr lang="it-IT" dirty="0" err="1" smtClean="0"/>
              <a:t>pretty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. HRS </a:t>
            </a:r>
            <a:r>
              <a:rPr lang="it-IT" dirty="0" err="1" smtClean="0"/>
              <a:t>outstanding</a:t>
            </a:r>
            <a:r>
              <a:rPr lang="it-IT" dirty="0" smtClean="0"/>
              <a:t> performances (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) </a:t>
            </a:r>
            <a:r>
              <a:rPr lang="it-IT" dirty="0" err="1" smtClean="0"/>
              <a:t>seem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to be </a:t>
            </a:r>
            <a:r>
              <a:rPr lang="it-IT" dirty="0" err="1" smtClean="0"/>
              <a:t>spoiled</a:t>
            </a:r>
            <a:r>
              <a:rPr lang="it-IT" dirty="0" smtClean="0"/>
              <a:t> by </a:t>
            </a:r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introduction</a:t>
            </a:r>
            <a:r>
              <a:rPr lang="it-IT" dirty="0" smtClean="0"/>
              <a:t> of the </a:t>
            </a:r>
            <a:r>
              <a:rPr lang="it-IT" dirty="0" err="1" smtClean="0"/>
              <a:t>septum</a:t>
            </a:r>
            <a:r>
              <a:rPr lang="it-IT" dirty="0" smtClean="0"/>
              <a:t>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94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231392"/>
            <a:ext cx="6090158" cy="456761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75" y="1085088"/>
            <a:ext cx="6285229" cy="47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6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6" y="377952"/>
            <a:ext cx="8908281" cy="523036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06880" y="56083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u="sng" dirty="0" err="1"/>
              <a:t>C</a:t>
            </a:r>
            <a:r>
              <a:rPr lang="it-IT" u="sng" dirty="0" err="1" smtClean="0"/>
              <a:t>omparison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PREX </a:t>
            </a:r>
            <a:r>
              <a:rPr lang="it-IT" dirty="0" err="1" smtClean="0"/>
              <a:t>septum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(from SNAKE input), and APEX </a:t>
            </a:r>
            <a:r>
              <a:rPr lang="it-IT" dirty="0" err="1" smtClean="0"/>
              <a:t>septum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(from TOSCA </a:t>
            </a:r>
            <a:r>
              <a:rPr lang="it-IT" dirty="0" err="1" smtClean="0"/>
              <a:t>simulations</a:t>
            </a:r>
            <a:r>
              <a:rPr lang="it-IT" dirty="0" smtClean="0"/>
              <a:t>). Y 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the </a:t>
            </a:r>
            <a:r>
              <a:rPr lang="it-IT" dirty="0" err="1" smtClean="0"/>
              <a:t>direction</a:t>
            </a:r>
            <a:r>
              <a:rPr lang="it-IT" dirty="0" smtClean="0"/>
              <a:t> of the </a:t>
            </a:r>
            <a:r>
              <a:rPr lang="it-IT" dirty="0" err="1" smtClean="0"/>
              <a:t>scatterd</a:t>
            </a:r>
            <a:r>
              <a:rPr lang="it-IT" dirty="0" smtClean="0"/>
              <a:t> </a:t>
            </a:r>
            <a:r>
              <a:rPr lang="it-IT" dirty="0" err="1" smtClean="0"/>
              <a:t>particles</a:t>
            </a:r>
            <a:r>
              <a:rPr lang="it-IT" dirty="0" smtClean="0"/>
              <a:t>. Z </a:t>
            </a:r>
            <a:r>
              <a:rPr lang="it-IT" dirty="0" err="1" smtClean="0"/>
              <a:t>vertical</a:t>
            </a:r>
            <a:r>
              <a:rPr lang="it-IT" dirty="0" smtClean="0"/>
              <a:t> </a:t>
            </a:r>
            <a:r>
              <a:rPr lang="it-IT" dirty="0" err="1" smtClean="0"/>
              <a:t>axis</a:t>
            </a:r>
            <a:r>
              <a:rPr lang="it-IT" dirty="0" smtClean="0"/>
              <a:t>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31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OPTIC performances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Optic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</a:t>
            </a:r>
            <a:r>
              <a:rPr lang="it-IT" dirty="0" err="1" smtClean="0"/>
              <a:t>mainly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SNAKE.  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685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59195"/>
            <a:ext cx="9144000" cy="2387600"/>
          </a:xfrm>
        </p:spPr>
        <p:txBody>
          <a:bodyPr/>
          <a:lstStyle/>
          <a:p>
            <a:r>
              <a:rPr lang="it-IT" dirty="0" err="1">
                <a:solidFill>
                  <a:srgbClr val="0070C0"/>
                </a:solidFill>
              </a:rPr>
              <a:t>S</a:t>
            </a:r>
            <a:r>
              <a:rPr lang="it-IT" dirty="0" err="1" smtClean="0">
                <a:solidFill>
                  <a:srgbClr val="0070C0"/>
                </a:solidFill>
              </a:rPr>
              <a:t>pectrometer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Acceptance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412224" cy="3152330"/>
          </a:xfrm>
        </p:spPr>
        <p:txBody>
          <a:bodyPr>
            <a:normAutofit fontScale="85000" lnSpcReduction="10000"/>
          </a:bodyPr>
          <a:lstStyle/>
          <a:p>
            <a:r>
              <a:rPr lang="it-IT" dirty="0" err="1" smtClean="0"/>
              <a:t>According</a:t>
            </a:r>
            <a:r>
              <a:rPr lang="it-IT" dirty="0" smtClean="0"/>
              <a:t> to </a:t>
            </a:r>
            <a:r>
              <a:rPr lang="it-IT" dirty="0" err="1" smtClean="0"/>
              <a:t>simulations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with SNAKE, the «</a:t>
            </a:r>
            <a:r>
              <a:rPr lang="it-IT" dirty="0" err="1" smtClean="0"/>
              <a:t>rectangular</a:t>
            </a:r>
            <a:r>
              <a:rPr lang="it-IT" dirty="0" smtClean="0"/>
              <a:t>»  </a:t>
            </a:r>
            <a:r>
              <a:rPr lang="it-IT" dirty="0" err="1" smtClean="0"/>
              <a:t>acceptance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:</a:t>
            </a:r>
          </a:p>
          <a:p>
            <a:r>
              <a:rPr lang="it-IT" dirty="0" smtClean="0"/>
              <a:t>-4.1% &lt; P &lt; 4.1%</a:t>
            </a:r>
          </a:p>
          <a:p>
            <a:r>
              <a:rPr lang="it-IT" dirty="0" smtClean="0"/>
              <a:t>-0.048 </a:t>
            </a:r>
            <a:r>
              <a:rPr lang="it-IT" dirty="0" err="1" smtClean="0"/>
              <a:t>rad</a:t>
            </a:r>
            <a:r>
              <a:rPr lang="it-IT" dirty="0" smtClean="0"/>
              <a:t> &lt; Theta &lt; 0.048 </a:t>
            </a:r>
            <a:r>
              <a:rPr lang="it-IT" dirty="0" err="1" smtClean="0"/>
              <a:t>rad</a:t>
            </a:r>
            <a:endParaRPr lang="it-IT" dirty="0" smtClean="0"/>
          </a:p>
          <a:p>
            <a:r>
              <a:rPr lang="it-IT" dirty="0" smtClean="0"/>
              <a:t>-0.02 </a:t>
            </a:r>
            <a:r>
              <a:rPr lang="it-IT" dirty="0" err="1" smtClean="0"/>
              <a:t>rad</a:t>
            </a:r>
            <a:r>
              <a:rPr lang="it-IT" dirty="0" smtClean="0"/>
              <a:t> &lt; </a:t>
            </a:r>
            <a:r>
              <a:rPr lang="it-IT" dirty="0" err="1" smtClean="0"/>
              <a:t>Phi</a:t>
            </a:r>
            <a:r>
              <a:rPr lang="it-IT" dirty="0" smtClean="0"/>
              <a:t> &lt; 002</a:t>
            </a:r>
          </a:p>
          <a:p>
            <a:endParaRPr lang="it-IT" dirty="0"/>
          </a:p>
          <a:p>
            <a:r>
              <a:rPr lang="it-IT" dirty="0" smtClean="0"/>
              <a:t>Theta and </a:t>
            </a:r>
            <a:r>
              <a:rPr lang="it-IT" dirty="0" err="1" smtClean="0"/>
              <a:t>Phi</a:t>
            </a:r>
            <a:r>
              <a:rPr lang="it-IT" dirty="0" smtClean="0"/>
              <a:t> are the </a:t>
            </a:r>
            <a:r>
              <a:rPr lang="it-IT" dirty="0" err="1" smtClean="0"/>
              <a:t>vertical</a:t>
            </a:r>
            <a:r>
              <a:rPr lang="it-IT" dirty="0" smtClean="0"/>
              <a:t> and </a:t>
            </a:r>
            <a:r>
              <a:rPr lang="it-IT" dirty="0" err="1" smtClean="0"/>
              <a:t>horizontal</a:t>
            </a:r>
            <a:r>
              <a:rPr lang="it-IT" dirty="0" smtClean="0"/>
              <a:t> </a:t>
            </a:r>
            <a:r>
              <a:rPr lang="it-IT" dirty="0" err="1" smtClean="0"/>
              <a:t>scattering</a:t>
            </a:r>
            <a:r>
              <a:rPr lang="it-IT" dirty="0" smtClean="0"/>
              <a:t> angle </a:t>
            </a:r>
            <a:r>
              <a:rPr lang="it-IT" dirty="0" err="1" smtClean="0"/>
              <a:t>respectively</a:t>
            </a:r>
            <a:r>
              <a:rPr lang="it-IT" dirty="0" smtClean="0"/>
              <a:t>. The </a:t>
            </a:r>
            <a:r>
              <a:rPr lang="it-IT" dirty="0" err="1" smtClean="0"/>
              <a:t>Phi</a:t>
            </a:r>
            <a:r>
              <a:rPr lang="it-IT" dirty="0" smtClean="0"/>
              <a:t> </a:t>
            </a:r>
            <a:r>
              <a:rPr lang="it-IT" dirty="0" err="1" smtClean="0"/>
              <a:t>acceptance</a:t>
            </a:r>
            <a:r>
              <a:rPr lang="it-IT" dirty="0" smtClean="0"/>
              <a:t> </a:t>
            </a:r>
            <a:r>
              <a:rPr lang="it-IT" dirty="0" err="1" smtClean="0"/>
              <a:t>seems</a:t>
            </a:r>
            <a:r>
              <a:rPr lang="it-IT" dirty="0" smtClean="0"/>
              <a:t> a </a:t>
            </a:r>
            <a:r>
              <a:rPr lang="it-IT" dirty="0" err="1" smtClean="0"/>
              <a:t>little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small and </a:t>
            </a:r>
            <a:r>
              <a:rPr lang="it-IT" dirty="0" err="1" smtClean="0"/>
              <a:t>has</a:t>
            </a:r>
            <a:r>
              <a:rPr lang="it-IT" dirty="0" smtClean="0"/>
              <a:t> to be </a:t>
            </a:r>
            <a:r>
              <a:rPr lang="it-IT" dirty="0" err="1" smtClean="0"/>
              <a:t>checked</a:t>
            </a:r>
            <a:r>
              <a:rPr lang="it-IT" dirty="0" smtClean="0"/>
              <a:t>. </a:t>
            </a:r>
            <a:r>
              <a:rPr lang="it-IT" dirty="0" err="1" smtClean="0"/>
              <a:t>Outside</a:t>
            </a:r>
            <a:r>
              <a:rPr lang="it-IT" dirty="0" smtClean="0"/>
              <a:t> the </a:t>
            </a:r>
            <a:r>
              <a:rPr lang="it-IT" dirty="0" err="1" smtClean="0"/>
              <a:t>rectangular</a:t>
            </a:r>
            <a:r>
              <a:rPr lang="it-IT" dirty="0" smtClean="0"/>
              <a:t> </a:t>
            </a:r>
            <a:r>
              <a:rPr lang="it-IT" dirty="0" err="1" smtClean="0"/>
              <a:t>acceptance</a:t>
            </a:r>
            <a:r>
              <a:rPr lang="it-IT" dirty="0" smtClean="0"/>
              <a:t> no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exits</a:t>
            </a:r>
            <a:r>
              <a:rPr lang="it-IT" dirty="0" smtClean="0"/>
              <a:t> HRS.  Inside the </a:t>
            </a:r>
            <a:r>
              <a:rPr lang="it-IT" dirty="0" err="1" smtClean="0"/>
              <a:t>rectangular</a:t>
            </a:r>
            <a:r>
              <a:rPr lang="it-IT" dirty="0" smtClean="0"/>
              <a:t> </a:t>
            </a:r>
            <a:r>
              <a:rPr lang="it-IT" dirty="0" err="1" smtClean="0"/>
              <a:t>acceptance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80% of the </a:t>
            </a:r>
            <a:r>
              <a:rPr lang="it-IT" dirty="0" err="1" smtClean="0"/>
              <a:t>rays</a:t>
            </a:r>
            <a:r>
              <a:rPr lang="it-IT" dirty="0" smtClean="0"/>
              <a:t> </a:t>
            </a:r>
            <a:r>
              <a:rPr lang="it-IT" dirty="0" err="1" smtClean="0"/>
              <a:t>survives</a:t>
            </a:r>
            <a:r>
              <a:rPr lang="it-IT" dirty="0" smtClean="0"/>
              <a:t>. The global </a:t>
            </a:r>
            <a:r>
              <a:rPr lang="it-IT" dirty="0" err="1" smtClean="0"/>
              <a:t>acceptance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hence</a:t>
            </a:r>
            <a:r>
              <a:rPr lang="it-IT" dirty="0" smtClean="0"/>
              <a:t> 80% of the </a:t>
            </a:r>
            <a:r>
              <a:rPr lang="it-IT" dirty="0" err="1" smtClean="0"/>
              <a:t>rectangular</a:t>
            </a:r>
            <a:r>
              <a:rPr lang="it-IT" dirty="0" smtClean="0"/>
              <a:t> </a:t>
            </a:r>
            <a:r>
              <a:rPr lang="it-IT" dirty="0" err="1" smtClean="0"/>
              <a:t>acceptance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721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it-IT" dirty="0" smtClean="0"/>
              <a:t>                   </a:t>
            </a:r>
            <a:r>
              <a:rPr lang="it-IT" dirty="0" err="1" smtClean="0">
                <a:solidFill>
                  <a:srgbClr val="0070C0"/>
                </a:solidFill>
              </a:rPr>
              <a:t>Focal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Plane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at</a:t>
            </a:r>
            <a:r>
              <a:rPr lang="it-IT" dirty="0" smtClean="0">
                <a:solidFill>
                  <a:srgbClr val="0070C0"/>
                </a:solidFill>
              </a:rPr>
              <a:t> VDC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6479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APEX </a:t>
            </a:r>
            <a:r>
              <a:rPr lang="it-IT" dirty="0" err="1" smtClean="0"/>
              <a:t>septum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to the </a:t>
            </a:r>
            <a:r>
              <a:rPr lang="it-IT" dirty="0" err="1" smtClean="0"/>
              <a:t>septum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by PREX. </a:t>
            </a:r>
            <a:r>
              <a:rPr lang="it-IT" dirty="0" err="1" smtClean="0"/>
              <a:t>However</a:t>
            </a:r>
            <a:r>
              <a:rPr lang="it-IT" dirty="0" smtClean="0"/>
              <a:t> PREX </a:t>
            </a:r>
            <a:r>
              <a:rPr lang="it-IT" dirty="0" err="1" smtClean="0"/>
              <a:t>run</a:t>
            </a:r>
            <a:r>
              <a:rPr lang="it-IT" dirty="0" smtClean="0"/>
              <a:t> with a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located</a:t>
            </a:r>
            <a:r>
              <a:rPr lang="it-IT" dirty="0" smtClean="0"/>
              <a:t> 1.403 m downstream with </a:t>
            </a:r>
            <a:r>
              <a:rPr lang="it-IT" dirty="0" err="1" smtClean="0"/>
              <a:t>respect</a:t>
            </a:r>
            <a:r>
              <a:rPr lang="it-IT" dirty="0" smtClean="0"/>
              <a:t> to the </a:t>
            </a:r>
            <a:r>
              <a:rPr lang="it-IT" dirty="0" err="1" smtClean="0"/>
              <a:t>VDCs</a:t>
            </a:r>
            <a:r>
              <a:rPr lang="it-IT" dirty="0" smtClean="0"/>
              <a:t>. To </a:t>
            </a:r>
            <a:r>
              <a:rPr lang="it-IT" dirty="0" err="1" smtClean="0"/>
              <a:t>find</a:t>
            </a:r>
            <a:r>
              <a:rPr lang="it-IT" dirty="0" smtClean="0"/>
              <a:t> the </a:t>
            </a:r>
            <a:r>
              <a:rPr lang="it-IT" dirty="0" err="1" smtClean="0"/>
              <a:t>correct</a:t>
            </a:r>
            <a:r>
              <a:rPr lang="it-IT" dirty="0"/>
              <a:t> </a:t>
            </a:r>
            <a:r>
              <a:rPr lang="it-IT" dirty="0" smtClean="0"/>
              <a:t>HRS quadrupole </a:t>
            </a:r>
            <a:r>
              <a:rPr lang="it-IT" dirty="0" err="1" smtClean="0"/>
              <a:t>setting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places</a:t>
            </a:r>
            <a:r>
              <a:rPr lang="it-IT" dirty="0" smtClean="0"/>
              <a:t> the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VDC position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to </a:t>
            </a:r>
            <a:r>
              <a:rPr lang="it-IT" dirty="0" err="1" smtClean="0"/>
              <a:t>change</a:t>
            </a:r>
            <a:r>
              <a:rPr lang="it-IT" dirty="0" smtClean="0"/>
              <a:t> HRS quadrupole </a:t>
            </a:r>
            <a:r>
              <a:rPr lang="it-IT" dirty="0" err="1" smtClean="0"/>
              <a:t>fields</a:t>
            </a:r>
            <a:r>
              <a:rPr lang="it-IT" dirty="0" smtClean="0"/>
              <a:t> (</a:t>
            </a:r>
            <a:r>
              <a:rPr lang="it-IT" dirty="0" err="1" smtClean="0"/>
              <a:t>mainly</a:t>
            </a:r>
            <a:r>
              <a:rPr lang="it-IT" dirty="0" smtClean="0"/>
              <a:t> Q3 </a:t>
            </a:r>
            <a:r>
              <a:rPr lang="it-IT" dirty="0" err="1" smtClean="0"/>
              <a:t>one</a:t>
            </a:r>
            <a:r>
              <a:rPr lang="it-IT" dirty="0" smtClean="0"/>
              <a:t>) 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change</a:t>
            </a:r>
            <a:r>
              <a:rPr lang="it-IT" dirty="0" smtClean="0"/>
              <a:t> the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position with </a:t>
            </a:r>
            <a:r>
              <a:rPr lang="it-IT" dirty="0" err="1" smtClean="0"/>
              <a:t>respet</a:t>
            </a:r>
            <a:r>
              <a:rPr lang="it-IT" dirty="0" smtClean="0"/>
              <a:t> to PREX. The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VDC position </a:t>
            </a:r>
            <a:r>
              <a:rPr lang="it-IT" dirty="0" err="1" smtClean="0"/>
              <a:t>when</a:t>
            </a:r>
            <a:r>
              <a:rPr lang="it-IT" dirty="0" smtClean="0"/>
              <a:t> the X spot </a:t>
            </a:r>
            <a:r>
              <a:rPr lang="it-IT" dirty="0" err="1" smtClean="0"/>
              <a:t>size</a:t>
            </a:r>
            <a:r>
              <a:rPr lang="it-IT" dirty="0" smtClean="0"/>
              <a:t>, </a:t>
            </a:r>
            <a:r>
              <a:rPr lang="it-IT" dirty="0" err="1" smtClean="0"/>
              <a:t>produced</a:t>
            </a:r>
            <a:r>
              <a:rPr lang="it-IT" dirty="0" smtClean="0"/>
              <a:t> by </a:t>
            </a:r>
            <a:r>
              <a:rPr lang="it-IT" dirty="0" err="1" smtClean="0"/>
              <a:t>rays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centre of the HRS </a:t>
            </a:r>
            <a:r>
              <a:rPr lang="it-IT" dirty="0" err="1" smtClean="0"/>
              <a:t>momentum</a:t>
            </a:r>
            <a:r>
              <a:rPr lang="it-IT" dirty="0" smtClean="0"/>
              <a:t> and </a:t>
            </a:r>
            <a:r>
              <a:rPr lang="it-IT" dirty="0" err="1" smtClean="0"/>
              <a:t>horizontal</a:t>
            </a:r>
            <a:r>
              <a:rPr lang="it-IT" dirty="0" smtClean="0"/>
              <a:t> angle </a:t>
            </a:r>
            <a:r>
              <a:rPr lang="it-IT" dirty="0" err="1" smtClean="0"/>
              <a:t>acceptance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spanning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over the </a:t>
            </a:r>
            <a:r>
              <a:rPr lang="it-IT" dirty="0" err="1" smtClean="0"/>
              <a:t>vertical</a:t>
            </a:r>
            <a:r>
              <a:rPr lang="it-IT" dirty="0" smtClean="0"/>
              <a:t> (Theta) </a:t>
            </a:r>
            <a:r>
              <a:rPr lang="it-IT" dirty="0" err="1" smtClean="0"/>
              <a:t>scattering</a:t>
            </a:r>
            <a:r>
              <a:rPr lang="it-IT" dirty="0" smtClean="0"/>
              <a:t> angle </a:t>
            </a:r>
            <a:r>
              <a:rPr lang="it-IT" dirty="0" err="1" smtClean="0"/>
              <a:t>acceptance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minimum </a:t>
            </a:r>
            <a:r>
              <a:rPr lang="it-IT" dirty="0" err="1" smtClean="0"/>
              <a:t>at</a:t>
            </a:r>
            <a:r>
              <a:rPr lang="it-IT" dirty="0" smtClean="0"/>
              <a:t> VDC position.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, </a:t>
            </a:r>
            <a:r>
              <a:rPr lang="it-IT" dirty="0" err="1" smtClean="0"/>
              <a:t>at</a:t>
            </a:r>
            <a:r>
              <a:rPr lang="it-IT" dirty="0" smtClean="0"/>
              <a:t> focus, X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independent</a:t>
            </a:r>
            <a:r>
              <a:rPr lang="it-IT" dirty="0" smtClean="0"/>
              <a:t> of Theta </a:t>
            </a:r>
            <a:r>
              <a:rPr lang="it-IT" dirty="0" err="1" smtClean="0"/>
              <a:t>scattering</a:t>
            </a:r>
            <a:r>
              <a:rPr lang="it-IT" dirty="0" smtClean="0"/>
              <a:t> angle.</a:t>
            </a:r>
          </a:p>
          <a:p>
            <a:endParaRPr lang="it-IT" dirty="0"/>
          </a:p>
          <a:p>
            <a:r>
              <a:rPr lang="it-IT" dirty="0" smtClean="0"/>
              <a:t>To </a:t>
            </a:r>
            <a:r>
              <a:rPr lang="it-IT" dirty="0" err="1" smtClean="0"/>
              <a:t>place</a:t>
            </a:r>
            <a:r>
              <a:rPr lang="it-IT" dirty="0" smtClean="0"/>
              <a:t> the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VDC position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to reduce the Q3 </a:t>
            </a:r>
            <a:r>
              <a:rPr lang="it-IT" dirty="0" err="1" smtClean="0"/>
              <a:t>field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PREX </a:t>
            </a:r>
            <a:r>
              <a:rPr lang="it-IT" dirty="0" err="1" smtClean="0"/>
              <a:t>setting</a:t>
            </a:r>
            <a:r>
              <a:rPr lang="it-IT" dirty="0" smtClean="0"/>
              <a:t> of 13% (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setting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542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334" y="658369"/>
            <a:ext cx="9796938" cy="60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5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9344" y="3420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>
                <a:solidFill>
                  <a:srgbClr val="0070C0"/>
                </a:solidFill>
              </a:rPr>
              <a:t>Distributions</a:t>
            </a:r>
            <a:r>
              <a:rPr lang="it-IT" dirty="0" smtClean="0">
                <a:solidFill>
                  <a:srgbClr val="0070C0"/>
                </a:solidFill>
              </a:rPr>
              <a:t> on the </a:t>
            </a:r>
            <a:r>
              <a:rPr lang="it-IT" dirty="0" err="1" smtClean="0">
                <a:solidFill>
                  <a:srgbClr val="0070C0"/>
                </a:solidFill>
              </a:rPr>
              <a:t>focal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plane</a:t>
            </a:r>
            <a:r>
              <a:rPr lang="it-IT" dirty="0" smtClean="0">
                <a:solidFill>
                  <a:srgbClr val="0070C0"/>
                </a:solidFill>
              </a:rPr>
              <a:t> and </a:t>
            </a:r>
            <a:r>
              <a:rPr lang="it-IT" dirty="0" err="1" smtClean="0">
                <a:solidFill>
                  <a:srgbClr val="0070C0"/>
                </a:solidFill>
              </a:rPr>
              <a:t>Momentum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resolution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011424"/>
            <a:ext cx="9229344" cy="224637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First </a:t>
            </a:r>
            <a:r>
              <a:rPr lang="it-IT" dirty="0" err="1" smtClean="0"/>
              <a:t>step</a:t>
            </a:r>
            <a:r>
              <a:rPr lang="it-IT" dirty="0" smtClean="0"/>
              <a:t>: </a:t>
            </a:r>
            <a:r>
              <a:rPr lang="it-IT" dirty="0" err="1" smtClean="0"/>
              <a:t>simulating</a:t>
            </a:r>
            <a:r>
              <a:rPr lang="it-IT" dirty="0" smtClean="0"/>
              <a:t> </a:t>
            </a:r>
            <a:r>
              <a:rPr lang="it-IT" dirty="0" err="1" smtClean="0"/>
              <a:t>rays</a:t>
            </a:r>
            <a:r>
              <a:rPr lang="it-IT" dirty="0" smtClean="0"/>
              <a:t> </a:t>
            </a:r>
            <a:r>
              <a:rPr lang="it-IT" dirty="0" err="1" smtClean="0"/>
              <a:t>spanning</a:t>
            </a:r>
            <a:r>
              <a:rPr lang="it-IT" dirty="0" smtClean="0"/>
              <a:t> the </a:t>
            </a:r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acceptance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with </a:t>
            </a:r>
            <a:r>
              <a:rPr lang="it-IT" dirty="0" err="1" smtClean="0"/>
              <a:t>scattering</a:t>
            </a:r>
            <a:r>
              <a:rPr lang="it-IT" dirty="0" smtClean="0"/>
              <a:t> </a:t>
            </a:r>
            <a:r>
              <a:rPr lang="it-IT" dirty="0" err="1" smtClean="0"/>
              <a:t>angles</a:t>
            </a:r>
            <a:r>
              <a:rPr lang="it-IT" dirty="0" smtClean="0"/>
              <a:t> = 0.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calculated</a:t>
            </a:r>
            <a:r>
              <a:rPr lang="it-IT" dirty="0" smtClean="0"/>
              <a:t> </a:t>
            </a:r>
            <a:r>
              <a:rPr lang="it-IT" dirty="0" err="1" smtClean="0"/>
              <a:t>reconstructing</a:t>
            </a:r>
            <a:r>
              <a:rPr lang="it-IT" dirty="0" smtClean="0"/>
              <a:t> </a:t>
            </a:r>
            <a:r>
              <a:rPr lang="it-IT" dirty="0" err="1" smtClean="0"/>
              <a:t>momenta</a:t>
            </a:r>
            <a:r>
              <a:rPr lang="it-IT" dirty="0" smtClean="0"/>
              <a:t> of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rays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determine</a:t>
            </a:r>
            <a:r>
              <a:rPr lang="it-IT" dirty="0" smtClean="0"/>
              <a:t> the </a:t>
            </a:r>
            <a:r>
              <a:rPr lang="it-IT" dirty="0" err="1" smtClean="0"/>
              <a:t>polynomials</a:t>
            </a:r>
            <a:r>
              <a:rPr lang="it-IT" dirty="0" smtClean="0"/>
              <a:t> of the </a:t>
            </a:r>
            <a:r>
              <a:rPr lang="it-IT" dirty="0" err="1" smtClean="0"/>
              <a:t>Transport</a:t>
            </a:r>
            <a:r>
              <a:rPr lang="it-IT" dirty="0" smtClean="0"/>
              <a:t> Matrix (to </a:t>
            </a: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the Matrix </a:t>
            </a:r>
            <a:r>
              <a:rPr lang="it-IT" dirty="0" err="1" smtClean="0"/>
              <a:t>is</a:t>
            </a:r>
            <a:r>
              <a:rPr lang="it-IT" dirty="0" smtClean="0"/>
              <a:t>). </a:t>
            </a:r>
            <a:r>
              <a:rPr lang="it-IT" dirty="0" err="1" smtClean="0"/>
              <a:t>Transport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r>
              <a:rPr lang="it-IT" dirty="0" smtClean="0"/>
              <a:t> </a:t>
            </a:r>
            <a:r>
              <a:rPr lang="it-IT" dirty="0" err="1" smtClean="0"/>
              <a:t>calculated</a:t>
            </a:r>
            <a:r>
              <a:rPr lang="it-IT" dirty="0" smtClean="0"/>
              <a:t> with «</a:t>
            </a:r>
            <a:r>
              <a:rPr lang="it-IT" dirty="0" smtClean="0">
                <a:solidFill>
                  <a:srgbClr val="FF0000"/>
                </a:solidFill>
              </a:rPr>
              <a:t>MUDIFI</a:t>
            </a:r>
            <a:r>
              <a:rPr lang="it-IT" dirty="0" smtClean="0"/>
              <a:t>».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: 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(</a:t>
            </a:r>
            <a:r>
              <a:rPr lang="it-IT" dirty="0" err="1" smtClean="0">
                <a:solidFill>
                  <a:srgbClr val="0070C0"/>
                </a:solidFill>
              </a:rPr>
              <a:t>P_</a:t>
            </a:r>
            <a:r>
              <a:rPr lang="it-IT" baseline="-25000" dirty="0" err="1" smtClean="0">
                <a:solidFill>
                  <a:srgbClr val="0070C0"/>
                </a:solidFill>
              </a:rPr>
              <a:t>True</a:t>
            </a:r>
            <a:r>
              <a:rPr lang="it-IT" dirty="0" smtClean="0">
                <a:solidFill>
                  <a:srgbClr val="0070C0"/>
                </a:solidFill>
              </a:rPr>
              <a:t> – </a:t>
            </a:r>
            <a:r>
              <a:rPr lang="it-IT" dirty="0" err="1" smtClean="0">
                <a:solidFill>
                  <a:srgbClr val="0070C0"/>
                </a:solidFill>
              </a:rPr>
              <a:t>P_</a:t>
            </a:r>
            <a:r>
              <a:rPr lang="it-IT" baseline="-25000" dirty="0" err="1" smtClean="0">
                <a:solidFill>
                  <a:srgbClr val="0070C0"/>
                </a:solidFill>
              </a:rPr>
              <a:t>Reconstructed</a:t>
            </a:r>
            <a:r>
              <a:rPr lang="it-IT" dirty="0" smtClean="0">
                <a:solidFill>
                  <a:srgbClr val="0070C0"/>
                </a:solidFill>
              </a:rPr>
              <a:t>)/</a:t>
            </a:r>
            <a:r>
              <a:rPr lang="it-IT" dirty="0" err="1" smtClean="0">
                <a:solidFill>
                  <a:srgbClr val="0070C0"/>
                </a:solidFill>
              </a:rPr>
              <a:t>P_</a:t>
            </a:r>
            <a:r>
              <a:rPr lang="it-IT" baseline="-25000" dirty="0" err="1" smtClean="0">
                <a:solidFill>
                  <a:srgbClr val="0070C0"/>
                </a:solidFill>
              </a:rPr>
              <a:t>True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58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0"/>
            <a:ext cx="11777472" cy="71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24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713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APEX Septum Analysis</vt:lpstr>
      <vt:lpstr>Presentazione standard di PowerPoint</vt:lpstr>
      <vt:lpstr>Presentazione standard di PowerPoint</vt:lpstr>
      <vt:lpstr>OPTIC performances</vt:lpstr>
      <vt:lpstr>Spectrometer Acceptance </vt:lpstr>
      <vt:lpstr>                   Focal Plane at VDC</vt:lpstr>
      <vt:lpstr>Presentazione standard di PowerPoint</vt:lpstr>
      <vt:lpstr> Distributions on the focal plane and Momentum resolution</vt:lpstr>
      <vt:lpstr>Presentazione standard di PowerPoint</vt:lpstr>
      <vt:lpstr>                           Second step</vt:lpstr>
      <vt:lpstr>Presentazione standard di PowerPoint</vt:lpstr>
      <vt:lpstr>                            Third Step </vt:lpstr>
      <vt:lpstr>Presentazione standard di PowerPoint</vt:lpstr>
      <vt:lpstr>                            Fourth Step</vt:lpstr>
      <vt:lpstr>Presentazione standard di PowerPoint</vt:lpstr>
      <vt:lpstr>                                To be done</vt:lpstr>
      <vt:lpstr>                              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Distributions on the focal plane and Momentum resolution</dc:title>
  <dc:creator>Guido Maria Urciuoli</dc:creator>
  <cp:lastModifiedBy>Guido Maria Urciuoli</cp:lastModifiedBy>
  <cp:revision>32</cp:revision>
  <dcterms:created xsi:type="dcterms:W3CDTF">2015-04-18T21:42:02Z</dcterms:created>
  <dcterms:modified xsi:type="dcterms:W3CDTF">2015-04-20T13:15:47Z</dcterms:modified>
</cp:coreProperties>
</file>