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4" r:id="rId6"/>
    <p:sldId id="265" r:id="rId7"/>
    <p:sldId id="263" r:id="rId8"/>
    <p:sldId id="266" r:id="rId9"/>
    <p:sldId id="268" r:id="rId10"/>
    <p:sldId id="269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5" d="100"/>
          <a:sy n="75" d="100"/>
        </p:scale>
        <p:origin x="5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0102-00A4-4FBE-9C95-E5C396FE6C48}" type="datetimeFigureOut">
              <a:rPr lang="it-IT" smtClean="0"/>
              <a:t>20/04/2015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7FD6-1E6D-4AFA-8A1A-B9949C6A1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597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0102-00A4-4FBE-9C95-E5C396FE6C48}" type="datetimeFigureOut">
              <a:rPr lang="it-IT" smtClean="0"/>
              <a:t>20/04/2015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7FD6-1E6D-4AFA-8A1A-B9949C6A1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36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0102-00A4-4FBE-9C95-E5C396FE6C48}" type="datetimeFigureOut">
              <a:rPr lang="it-IT" smtClean="0"/>
              <a:t>20/04/2015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7FD6-1E6D-4AFA-8A1A-B9949C6A1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51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0102-00A4-4FBE-9C95-E5C396FE6C48}" type="datetimeFigureOut">
              <a:rPr lang="it-IT" smtClean="0"/>
              <a:t>20/04/2015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7FD6-1E6D-4AFA-8A1A-B9949C6A1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119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0102-00A4-4FBE-9C95-E5C396FE6C48}" type="datetimeFigureOut">
              <a:rPr lang="it-IT" smtClean="0"/>
              <a:t>20/04/2015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7FD6-1E6D-4AFA-8A1A-B9949C6A1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3417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0102-00A4-4FBE-9C95-E5C396FE6C48}" type="datetimeFigureOut">
              <a:rPr lang="it-IT" smtClean="0"/>
              <a:t>20/04/2015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7FD6-1E6D-4AFA-8A1A-B9949C6A1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63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0102-00A4-4FBE-9C95-E5C396FE6C48}" type="datetimeFigureOut">
              <a:rPr lang="it-IT" smtClean="0"/>
              <a:t>20/04/2015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7FD6-1E6D-4AFA-8A1A-B9949C6A1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11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0102-00A4-4FBE-9C95-E5C396FE6C48}" type="datetimeFigureOut">
              <a:rPr lang="it-IT" smtClean="0"/>
              <a:t>20/04/2015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7FD6-1E6D-4AFA-8A1A-B9949C6A1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1337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0102-00A4-4FBE-9C95-E5C396FE6C48}" type="datetimeFigureOut">
              <a:rPr lang="it-IT" smtClean="0"/>
              <a:t>20/04/2015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7FD6-1E6D-4AFA-8A1A-B9949C6A1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786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0102-00A4-4FBE-9C95-E5C396FE6C48}" type="datetimeFigureOut">
              <a:rPr lang="it-IT" smtClean="0"/>
              <a:t>20/04/2015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7FD6-1E6D-4AFA-8A1A-B9949C6A1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1820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0102-00A4-4FBE-9C95-E5C396FE6C48}" type="datetimeFigureOut">
              <a:rPr lang="it-IT" smtClean="0"/>
              <a:t>20/04/2015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7FD6-1E6D-4AFA-8A1A-B9949C6A1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431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80102-00A4-4FBE-9C95-E5C396FE6C48}" type="datetimeFigureOut">
              <a:rPr lang="it-IT" smtClean="0"/>
              <a:t>20/04/2015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E7FD6-1E6D-4AFA-8A1A-B9949C6A18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28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67968" y="232347"/>
            <a:ext cx="9144000" cy="2387600"/>
          </a:xfrm>
        </p:spPr>
        <p:txBody>
          <a:bodyPr/>
          <a:lstStyle/>
          <a:p>
            <a:r>
              <a:rPr lang="it-IT" dirty="0" err="1">
                <a:solidFill>
                  <a:srgbClr val="0070C0"/>
                </a:solidFill>
              </a:rPr>
              <a:t>Mesons</a:t>
            </a:r>
            <a:r>
              <a:rPr lang="it-IT" dirty="0">
                <a:solidFill>
                  <a:srgbClr val="0070C0"/>
                </a:solidFill>
              </a:rPr>
              <a:t> in </a:t>
            </a:r>
            <a:r>
              <a:rPr lang="it-IT" dirty="0" err="1">
                <a:solidFill>
                  <a:srgbClr val="0070C0"/>
                </a:solidFill>
              </a:rPr>
              <a:t>ep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missing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spectra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G. M. Urciuoli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4658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        </a:t>
            </a:r>
            <a:r>
              <a:rPr lang="it-IT" dirty="0" err="1" smtClean="0">
                <a:solidFill>
                  <a:srgbClr val="0070C0"/>
                </a:solidFill>
              </a:rPr>
              <a:t>Conclusions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APEX </a:t>
            </a:r>
            <a:r>
              <a:rPr lang="it-IT" dirty="0" err="1" smtClean="0"/>
              <a:t>measurments</a:t>
            </a:r>
            <a:r>
              <a:rPr lang="it-IT" dirty="0" smtClean="0"/>
              <a:t> </a:t>
            </a:r>
            <a:r>
              <a:rPr lang="it-IT" dirty="0" err="1" smtClean="0"/>
              <a:t>employng</a:t>
            </a:r>
            <a:r>
              <a:rPr lang="it-IT" dirty="0" smtClean="0"/>
              <a:t> </a:t>
            </a:r>
            <a:r>
              <a:rPr lang="it-IT" dirty="0" err="1" smtClean="0"/>
              <a:t>mesons</a:t>
            </a:r>
            <a:r>
              <a:rPr lang="it-IT" dirty="0" smtClean="0"/>
              <a:t> </a:t>
            </a:r>
            <a:r>
              <a:rPr lang="it-IT" dirty="0" err="1" smtClean="0"/>
              <a:t>detected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e p </a:t>
            </a:r>
            <a:r>
              <a:rPr lang="it-IT" dirty="0" err="1" smtClean="0"/>
              <a:t>mising</a:t>
            </a:r>
            <a:r>
              <a:rPr lang="it-IT" dirty="0" smtClean="0"/>
              <a:t> mass </a:t>
            </a:r>
            <a:r>
              <a:rPr lang="it-IT" dirty="0" err="1" smtClean="0"/>
              <a:t>spectra</a:t>
            </a:r>
            <a:r>
              <a:rPr lang="it-IT" dirty="0" smtClean="0"/>
              <a:t> </a:t>
            </a:r>
            <a:r>
              <a:rPr lang="it-IT" dirty="0" err="1" smtClean="0"/>
              <a:t>seem</a:t>
            </a:r>
            <a:r>
              <a:rPr lang="it-IT" dirty="0" smtClean="0"/>
              <a:t> to be </a:t>
            </a:r>
            <a:r>
              <a:rPr lang="it-IT" dirty="0" err="1" smtClean="0"/>
              <a:t>feasible</a:t>
            </a:r>
            <a:r>
              <a:rPr lang="it-IT" dirty="0" smtClean="0"/>
              <a:t>. </a:t>
            </a:r>
            <a:r>
              <a:rPr lang="it-IT" dirty="0" err="1" smtClean="0"/>
              <a:t>However</a:t>
            </a:r>
            <a:r>
              <a:rPr lang="it-IT" dirty="0" smtClean="0"/>
              <a:t> aa </a:t>
            </a:r>
            <a:r>
              <a:rPr lang="it-IT" dirty="0" err="1" smtClean="0"/>
              <a:t>serious</a:t>
            </a:r>
            <a:r>
              <a:rPr lang="it-IT" dirty="0" smtClean="0"/>
              <a:t> </a:t>
            </a:r>
            <a:r>
              <a:rPr lang="it-IT" dirty="0" err="1" smtClean="0"/>
              <a:t>check</a:t>
            </a:r>
            <a:r>
              <a:rPr lang="it-IT" dirty="0" smtClean="0"/>
              <a:t> of a </a:t>
            </a:r>
            <a:r>
              <a:rPr lang="it-IT" dirty="0" err="1" smtClean="0"/>
              <a:t>possible</a:t>
            </a:r>
            <a:r>
              <a:rPr lang="it-IT" dirty="0" smtClean="0"/>
              <a:t> </a:t>
            </a:r>
            <a:r>
              <a:rPr lang="it-IT" dirty="0" err="1" smtClean="0"/>
              <a:t>setbacks</a:t>
            </a:r>
            <a:r>
              <a:rPr lang="it-IT" dirty="0" smtClean="0"/>
              <a:t> </a:t>
            </a:r>
            <a:r>
              <a:rPr lang="it-IT" dirty="0" err="1" smtClean="0"/>
              <a:t>caused</a:t>
            </a:r>
            <a:r>
              <a:rPr lang="it-IT" dirty="0" smtClean="0"/>
              <a:t> by the </a:t>
            </a:r>
            <a:r>
              <a:rPr lang="it-IT" dirty="0" err="1" smtClean="0"/>
              <a:t>fscts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meson</a:t>
            </a:r>
            <a:r>
              <a:rPr lang="it-IT" dirty="0" smtClean="0"/>
              <a:t> </a:t>
            </a:r>
            <a:r>
              <a:rPr lang="it-IT" dirty="0" err="1"/>
              <a:t>decay</a:t>
            </a:r>
            <a:r>
              <a:rPr lang="it-IT" dirty="0"/>
              <a:t> </a:t>
            </a:r>
            <a:r>
              <a:rPr lang="it-IT" dirty="0" err="1" smtClean="0"/>
              <a:t>products</a:t>
            </a:r>
            <a:r>
              <a:rPr lang="it-IT" dirty="0" smtClean="0"/>
              <a:t> </a:t>
            </a:r>
            <a:r>
              <a:rPr lang="it-IT" dirty="0" err="1" smtClean="0"/>
              <a:t>cannot</a:t>
            </a:r>
            <a:r>
              <a:rPr lang="it-IT" dirty="0" smtClean="0"/>
              <a:t> be </a:t>
            </a:r>
            <a:r>
              <a:rPr lang="it-IT" dirty="0" err="1" smtClean="0"/>
              <a:t>detected</a:t>
            </a:r>
            <a:r>
              <a:rPr lang="it-IT" dirty="0" smtClean="0"/>
              <a:t> </a:t>
            </a:r>
            <a:r>
              <a:rPr lang="it-IT" dirty="0" err="1"/>
              <a:t>s</a:t>
            </a:r>
            <a:r>
              <a:rPr lang="it-IT" dirty="0" err="1" smtClean="0"/>
              <a:t>hould</a:t>
            </a:r>
            <a:r>
              <a:rPr lang="it-IT" dirty="0" smtClean="0"/>
              <a:t> be </a:t>
            </a:r>
            <a:r>
              <a:rPr lang="it-IT" dirty="0" err="1" smtClean="0"/>
              <a:t>perfrmed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71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04088" y="667385"/>
            <a:ext cx="10515600" cy="4351338"/>
          </a:xfrm>
        </p:spPr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eson </a:t>
            </a:r>
            <a:r>
              <a:rPr lang="en-US" dirty="0" err="1"/>
              <a:t>photoproduction</a:t>
            </a:r>
            <a:r>
              <a:rPr lang="en-US" dirty="0"/>
              <a:t> provide a good tool to study nucleon resonances</a:t>
            </a:r>
            <a:r>
              <a:rPr lang="en-US" dirty="0" smtClean="0"/>
              <a:t>. For example, a </a:t>
            </a:r>
            <a:r>
              <a:rPr lang="en-US" dirty="0"/>
              <a:t>large number of resonances predicted by the constituent quark model </a:t>
            </a:r>
            <a:r>
              <a:rPr lang="en-US" dirty="0" smtClean="0"/>
              <a:t>still not</a:t>
            </a:r>
            <a:r>
              <a:rPr lang="it-IT" dirty="0" smtClean="0"/>
              <a:t> </a:t>
            </a:r>
            <a:r>
              <a:rPr lang="it-IT" dirty="0" err="1" smtClean="0"/>
              <a:t>discovered</a:t>
            </a:r>
            <a:r>
              <a:rPr lang="it-IT" dirty="0" smtClean="0"/>
              <a:t> in </a:t>
            </a:r>
            <a:r>
              <a:rPr lang="el-GR" dirty="0" smtClean="0"/>
              <a:t>π</a:t>
            </a:r>
            <a:r>
              <a:rPr lang="it-IT" dirty="0" smtClean="0"/>
              <a:t>N </a:t>
            </a:r>
            <a:r>
              <a:rPr lang="it-IT" dirty="0" err="1"/>
              <a:t>scattering</a:t>
            </a:r>
            <a:r>
              <a:rPr lang="it-IT" dirty="0"/>
              <a:t> and </a:t>
            </a:r>
            <a:r>
              <a:rPr lang="el-GR" dirty="0"/>
              <a:t>π</a:t>
            </a:r>
            <a:r>
              <a:rPr lang="it-IT" dirty="0" smtClean="0"/>
              <a:t> </a:t>
            </a:r>
            <a:r>
              <a:rPr lang="it-IT" dirty="0" err="1" smtClean="0"/>
              <a:t>photoproduction</a:t>
            </a:r>
            <a:r>
              <a:rPr lang="it-IT" dirty="0" smtClean="0"/>
              <a:t>, </a:t>
            </a:r>
            <a:r>
              <a:rPr lang="it-IT" dirty="0" err="1" smtClean="0"/>
              <a:t>possibly</a:t>
            </a:r>
            <a:r>
              <a:rPr lang="it-IT" dirty="0" smtClean="0"/>
              <a:t> </a:t>
            </a:r>
            <a:r>
              <a:rPr lang="it-IT" dirty="0" err="1" smtClean="0"/>
              <a:t>because</a:t>
            </a:r>
            <a:r>
              <a:rPr lang="it-IT" dirty="0" smtClean="0"/>
              <a:t> of </a:t>
            </a:r>
            <a:r>
              <a:rPr lang="en-US" dirty="0" smtClean="0"/>
              <a:t>the </a:t>
            </a:r>
            <a:r>
              <a:rPr lang="en-US" dirty="0"/>
              <a:t>weak coupling to the pion</a:t>
            </a:r>
            <a:r>
              <a:rPr lang="en-US" dirty="0" smtClean="0"/>
              <a:t>, could be observed in meson </a:t>
            </a:r>
            <a:r>
              <a:rPr lang="en-US" dirty="0" err="1" smtClean="0"/>
              <a:t>photoproduction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With respect to experiments that  measured meson production with real </a:t>
            </a:r>
            <a:r>
              <a:rPr lang="el-GR" dirty="0" smtClean="0"/>
              <a:t>γ</a:t>
            </a:r>
            <a:r>
              <a:rPr lang="it-IT" dirty="0" smtClean="0"/>
              <a:t>, APEX </a:t>
            </a:r>
            <a:r>
              <a:rPr lang="it-IT" dirty="0" err="1" smtClean="0"/>
              <a:t>could</a:t>
            </a:r>
            <a:r>
              <a:rPr lang="it-IT" dirty="0" smtClean="0"/>
              <a:t> </a:t>
            </a:r>
            <a:r>
              <a:rPr lang="it-IT" dirty="0" err="1" smtClean="0"/>
              <a:t>provide</a:t>
            </a:r>
            <a:r>
              <a:rPr lang="it-IT" dirty="0" smtClean="0"/>
              <a:t> a </a:t>
            </a:r>
            <a:r>
              <a:rPr lang="it-IT" dirty="0" err="1" smtClean="0"/>
              <a:t>much</a:t>
            </a:r>
            <a:r>
              <a:rPr lang="it-IT" dirty="0" smtClean="0"/>
              <a:t> </a:t>
            </a:r>
            <a:r>
              <a:rPr lang="it-IT" dirty="0" err="1" smtClean="0"/>
              <a:t>higher</a:t>
            </a:r>
            <a:r>
              <a:rPr lang="it-IT" dirty="0" smtClean="0"/>
              <a:t> </a:t>
            </a:r>
            <a:r>
              <a:rPr lang="it-IT" dirty="0" err="1" smtClean="0"/>
              <a:t>intensity</a:t>
            </a:r>
            <a:r>
              <a:rPr lang="it-IT" dirty="0" smtClean="0"/>
              <a:t> </a:t>
            </a:r>
            <a:r>
              <a:rPr lang="it-IT" dirty="0" err="1" smtClean="0"/>
              <a:t>primary</a:t>
            </a:r>
            <a:r>
              <a:rPr lang="it-IT" dirty="0" smtClean="0"/>
              <a:t> </a:t>
            </a:r>
            <a:r>
              <a:rPr lang="it-IT" dirty="0" err="1" smtClean="0"/>
              <a:t>beam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could</a:t>
            </a:r>
            <a:r>
              <a:rPr lang="it-IT" dirty="0" smtClean="0"/>
              <a:t> compensate for the </a:t>
            </a:r>
            <a:r>
              <a:rPr lang="it-IT" dirty="0" err="1" smtClean="0"/>
              <a:t>much</a:t>
            </a:r>
            <a:r>
              <a:rPr lang="it-IT" dirty="0" smtClean="0"/>
              <a:t> </a:t>
            </a:r>
            <a:r>
              <a:rPr lang="it-IT" dirty="0" err="1" smtClean="0"/>
              <a:t>smaller</a:t>
            </a:r>
            <a:r>
              <a:rPr lang="it-IT" dirty="0" smtClean="0"/>
              <a:t> </a:t>
            </a:r>
            <a:r>
              <a:rPr lang="it-IT" dirty="0" err="1" smtClean="0"/>
              <a:t>acceptance</a:t>
            </a:r>
            <a:r>
              <a:rPr lang="it-IT" dirty="0" smtClean="0"/>
              <a:t>. </a:t>
            </a:r>
            <a:r>
              <a:rPr lang="it-IT" dirty="0" err="1" smtClean="0"/>
              <a:t>Besides</a:t>
            </a:r>
            <a:r>
              <a:rPr lang="it-IT" dirty="0" smtClean="0"/>
              <a:t>, APEX </a:t>
            </a:r>
            <a:r>
              <a:rPr lang="it-IT" dirty="0" err="1" smtClean="0"/>
              <a:t>could</a:t>
            </a:r>
            <a:r>
              <a:rPr lang="it-IT" dirty="0" smtClean="0"/>
              <a:t> be </a:t>
            </a:r>
            <a:r>
              <a:rPr lang="it-IT" dirty="0" err="1" smtClean="0"/>
              <a:t>able</a:t>
            </a:r>
            <a:r>
              <a:rPr lang="it-IT" dirty="0" smtClean="0"/>
              <a:t> to produce </a:t>
            </a:r>
            <a:r>
              <a:rPr lang="it-IT" dirty="0" err="1" smtClean="0"/>
              <a:t>missing</a:t>
            </a:r>
            <a:r>
              <a:rPr lang="it-IT" dirty="0" smtClean="0"/>
              <a:t> mass </a:t>
            </a:r>
            <a:r>
              <a:rPr lang="it-IT" dirty="0" err="1" smtClean="0"/>
              <a:t>spectra</a:t>
            </a:r>
            <a:r>
              <a:rPr lang="it-IT" dirty="0" smtClean="0"/>
              <a:t> with a </a:t>
            </a:r>
            <a:r>
              <a:rPr lang="it-IT" dirty="0" err="1" smtClean="0"/>
              <a:t>resolution</a:t>
            </a:r>
            <a:r>
              <a:rPr lang="it-IT" dirty="0" smtClean="0"/>
              <a:t> </a:t>
            </a:r>
            <a:r>
              <a:rPr lang="it-IT" dirty="0" err="1" smtClean="0"/>
              <a:t>improved</a:t>
            </a:r>
            <a:r>
              <a:rPr lang="it-IT" dirty="0" smtClean="0"/>
              <a:t> of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orders</a:t>
            </a:r>
            <a:r>
              <a:rPr lang="it-IT" dirty="0" smtClean="0"/>
              <a:t> of </a:t>
            </a:r>
            <a:r>
              <a:rPr lang="it-IT" dirty="0" err="1" smtClean="0"/>
              <a:t>magnutude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3929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9800" y="1"/>
            <a:ext cx="10515600" cy="863600"/>
          </a:xfrm>
        </p:spPr>
        <p:txBody>
          <a:bodyPr/>
          <a:lstStyle/>
          <a:p>
            <a:r>
              <a:rPr lang="it-IT" dirty="0" smtClean="0"/>
              <a:t>                  </a:t>
            </a:r>
            <a:r>
              <a:rPr lang="it-IT" sz="3200" dirty="0" err="1" smtClean="0">
                <a:solidFill>
                  <a:srgbClr val="0070C0"/>
                </a:solidFill>
              </a:rPr>
              <a:t>Comparison</a:t>
            </a:r>
            <a:r>
              <a:rPr lang="it-IT" sz="3200" dirty="0" smtClean="0">
                <a:solidFill>
                  <a:srgbClr val="0070C0"/>
                </a:solidFill>
              </a:rPr>
              <a:t> </a:t>
            </a:r>
            <a:r>
              <a:rPr lang="it-IT" sz="3200" dirty="0">
                <a:solidFill>
                  <a:srgbClr val="0070C0"/>
                </a:solidFill>
              </a:rPr>
              <a:t>APEX - </a:t>
            </a:r>
            <a:r>
              <a:rPr lang="it-IT" sz="3200" dirty="0" smtClean="0">
                <a:solidFill>
                  <a:srgbClr val="0070C0"/>
                </a:solidFill>
              </a:rPr>
              <a:t>SPring-8/LEPS (1)</a:t>
            </a:r>
            <a:endParaRPr lang="it-IT" sz="32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0500" y="1104901"/>
            <a:ext cx="12014200" cy="5892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dirty="0"/>
              <a:t> </a:t>
            </a:r>
            <a:r>
              <a:rPr lang="it-IT" sz="1800" dirty="0" smtClean="0"/>
              <a:t>                                                                           APEX:                    6*10</a:t>
            </a:r>
            <a:r>
              <a:rPr lang="it-IT" sz="1800" baseline="30000" dirty="0" smtClean="0"/>
              <a:t>14 </a:t>
            </a:r>
            <a:r>
              <a:rPr lang="it-IT" sz="1800" dirty="0" err="1" smtClean="0"/>
              <a:t>electrons</a:t>
            </a:r>
            <a:r>
              <a:rPr lang="it-IT" sz="1800" dirty="0" smtClean="0"/>
              <a:t>, </a:t>
            </a:r>
          </a:p>
          <a:p>
            <a:pPr marL="0" indent="0">
              <a:buNone/>
            </a:pPr>
            <a:r>
              <a:rPr lang="it-IT" sz="1800" dirty="0" err="1">
                <a:solidFill>
                  <a:srgbClr val="00B050"/>
                </a:solidFill>
              </a:rPr>
              <a:t>Primary</a:t>
            </a:r>
            <a:r>
              <a:rPr lang="it-IT" sz="1800" dirty="0">
                <a:solidFill>
                  <a:srgbClr val="00B050"/>
                </a:solidFill>
              </a:rPr>
              <a:t> </a:t>
            </a:r>
            <a:r>
              <a:rPr lang="it-IT" sz="1800" dirty="0" err="1" smtClean="0">
                <a:solidFill>
                  <a:srgbClr val="00B050"/>
                </a:solidFill>
              </a:rPr>
              <a:t>beam</a:t>
            </a:r>
            <a:r>
              <a:rPr lang="it-IT" sz="1800" dirty="0" smtClean="0"/>
              <a:t>:</a:t>
            </a:r>
          </a:p>
          <a:p>
            <a:pPr marL="0" indent="0">
              <a:buNone/>
            </a:pPr>
            <a:r>
              <a:rPr lang="it-IT" sz="1800" dirty="0"/>
              <a:t> </a:t>
            </a:r>
            <a:r>
              <a:rPr lang="it-IT" sz="1800" dirty="0" smtClean="0"/>
              <a:t>                                                                          Spring-8/LEPS:     5*10</a:t>
            </a:r>
            <a:r>
              <a:rPr lang="it-IT" sz="1800" baseline="30000" dirty="0" smtClean="0"/>
              <a:t>11 </a:t>
            </a:r>
            <a:r>
              <a:rPr lang="it-IT" sz="1800" dirty="0" err="1" smtClean="0"/>
              <a:t>photons</a:t>
            </a:r>
            <a:endParaRPr lang="it-IT" sz="1800" dirty="0"/>
          </a:p>
          <a:p>
            <a:pPr marL="0" indent="0">
              <a:buNone/>
            </a:pPr>
            <a:r>
              <a:rPr lang="it-IT" sz="1800" dirty="0" smtClean="0"/>
              <a:t>----------------------------------------------------------------------------------------------------------------------------------------------------------------------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it-IT" sz="1800" dirty="0"/>
              <a:t> </a:t>
            </a:r>
            <a:r>
              <a:rPr lang="it-IT" sz="1800" dirty="0" smtClean="0"/>
              <a:t>                                                                          APEX:                     ± 50 (</a:t>
            </a:r>
            <a:r>
              <a:rPr lang="it-IT" sz="1800" dirty="0" err="1" smtClean="0"/>
              <a:t>vertical</a:t>
            </a:r>
            <a:r>
              <a:rPr lang="it-IT" sz="1800" dirty="0" smtClean="0"/>
              <a:t>) x ± 20(</a:t>
            </a:r>
            <a:r>
              <a:rPr lang="it-IT" sz="1800" dirty="0" err="1" smtClean="0"/>
              <a:t>horizontal</a:t>
            </a:r>
            <a:r>
              <a:rPr lang="it-IT" sz="1800" dirty="0" smtClean="0"/>
              <a:t>) </a:t>
            </a:r>
            <a:r>
              <a:rPr lang="it-IT" sz="1800" dirty="0" err="1" smtClean="0"/>
              <a:t>mrad</a:t>
            </a: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>
                <a:solidFill>
                  <a:srgbClr val="00B050"/>
                </a:solidFill>
              </a:rPr>
              <a:t>   Proton </a:t>
            </a:r>
          </a:p>
          <a:p>
            <a:pPr marL="0" indent="0">
              <a:buNone/>
            </a:pPr>
            <a:r>
              <a:rPr lang="it-IT" sz="1800" dirty="0">
                <a:solidFill>
                  <a:srgbClr val="00B050"/>
                </a:solidFill>
              </a:rPr>
              <a:t> </a:t>
            </a:r>
            <a:r>
              <a:rPr lang="it-IT" sz="1800" dirty="0" smtClean="0">
                <a:solidFill>
                  <a:srgbClr val="00B050"/>
                </a:solidFill>
              </a:rPr>
              <a:t>  </a:t>
            </a:r>
            <a:r>
              <a:rPr lang="it-IT" sz="1800" dirty="0" err="1" smtClean="0">
                <a:solidFill>
                  <a:srgbClr val="00B050"/>
                </a:solidFill>
              </a:rPr>
              <a:t>angular</a:t>
            </a:r>
            <a:r>
              <a:rPr lang="it-IT" sz="1800" dirty="0" smtClean="0">
                <a:solidFill>
                  <a:srgbClr val="00B050"/>
                </a:solidFill>
              </a:rPr>
              <a:t> </a:t>
            </a:r>
            <a:r>
              <a:rPr lang="it-IT" sz="1800" dirty="0" err="1" smtClean="0">
                <a:solidFill>
                  <a:srgbClr val="00B050"/>
                </a:solidFill>
              </a:rPr>
              <a:t>acceptance</a:t>
            </a:r>
            <a:endParaRPr lang="it-IT" sz="1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sz="1800" dirty="0" smtClean="0"/>
              <a:t>                                                                           Spring-8/LEPS:      ± 250 (</a:t>
            </a:r>
            <a:r>
              <a:rPr lang="it-IT" sz="1800" dirty="0" err="1" smtClean="0"/>
              <a:t>vertical</a:t>
            </a:r>
            <a:r>
              <a:rPr lang="it-IT" sz="1800" dirty="0" smtClean="0"/>
              <a:t>) x ± 120(</a:t>
            </a:r>
            <a:r>
              <a:rPr lang="it-IT" sz="1800" dirty="0" err="1" smtClean="0"/>
              <a:t>horizontal</a:t>
            </a:r>
            <a:r>
              <a:rPr lang="it-IT" sz="1800" dirty="0" smtClean="0"/>
              <a:t>) </a:t>
            </a:r>
            <a:r>
              <a:rPr lang="it-IT" sz="1800" dirty="0" err="1" smtClean="0"/>
              <a:t>mrad</a:t>
            </a: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-----------------------------------------------------------------------------------------------------------------------------------------------------------------------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it-IT" sz="1800" dirty="0"/>
              <a:t> </a:t>
            </a:r>
            <a:r>
              <a:rPr lang="it-IT" sz="1800" dirty="0" smtClean="0"/>
              <a:t>                                                                          </a:t>
            </a:r>
            <a:r>
              <a:rPr lang="it-IT" sz="1800" dirty="0"/>
              <a:t>APEX:                  </a:t>
            </a:r>
            <a:r>
              <a:rPr lang="it-IT" sz="1800" dirty="0" smtClean="0"/>
              <a:t>    0.16 </a:t>
            </a:r>
            <a:r>
              <a:rPr lang="it-IT" sz="1800" dirty="0" err="1" smtClean="0"/>
              <a:t>GeV</a:t>
            </a:r>
            <a:r>
              <a:rPr lang="it-IT" sz="1800" dirty="0" smtClean="0"/>
              <a:t>/c</a:t>
            </a:r>
            <a:endParaRPr lang="it-IT" sz="1800" dirty="0"/>
          </a:p>
          <a:p>
            <a:pPr marL="0" indent="0">
              <a:buNone/>
            </a:pPr>
            <a:r>
              <a:rPr lang="it-IT" sz="1800" dirty="0">
                <a:solidFill>
                  <a:srgbClr val="00B050"/>
                </a:solidFill>
              </a:rPr>
              <a:t>   Proton </a:t>
            </a:r>
          </a:p>
          <a:p>
            <a:pPr marL="0" indent="0">
              <a:buNone/>
            </a:pPr>
            <a:r>
              <a:rPr lang="it-IT" sz="1800" dirty="0">
                <a:solidFill>
                  <a:srgbClr val="00B050"/>
                </a:solidFill>
              </a:rPr>
              <a:t> </a:t>
            </a:r>
            <a:r>
              <a:rPr lang="it-IT" sz="1800" dirty="0" err="1" smtClean="0">
                <a:solidFill>
                  <a:srgbClr val="00B050"/>
                </a:solidFill>
              </a:rPr>
              <a:t>momentum</a:t>
            </a:r>
            <a:r>
              <a:rPr lang="it-IT" sz="1800" dirty="0" smtClean="0">
                <a:solidFill>
                  <a:srgbClr val="00B050"/>
                </a:solidFill>
              </a:rPr>
              <a:t> </a:t>
            </a:r>
            <a:r>
              <a:rPr lang="it-IT" sz="1800" dirty="0" err="1">
                <a:solidFill>
                  <a:srgbClr val="00B050"/>
                </a:solidFill>
              </a:rPr>
              <a:t>acceptance</a:t>
            </a:r>
            <a:endParaRPr lang="it-IT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sz="1800" dirty="0"/>
              <a:t>           </a:t>
            </a:r>
            <a:r>
              <a:rPr lang="it-IT" sz="1800" dirty="0" smtClean="0"/>
              <a:t>                                                                 Spring-8/LEPS</a:t>
            </a:r>
            <a:r>
              <a:rPr lang="it-IT" sz="1800" dirty="0"/>
              <a:t>:    </a:t>
            </a:r>
            <a:r>
              <a:rPr lang="it-IT" sz="1800" dirty="0" smtClean="0"/>
              <a:t>2.50 </a:t>
            </a:r>
            <a:r>
              <a:rPr lang="it-IT" sz="1800" dirty="0" err="1" smtClean="0"/>
              <a:t>GeV</a:t>
            </a:r>
            <a:r>
              <a:rPr lang="it-IT" sz="1800" dirty="0" smtClean="0"/>
              <a:t>/c</a:t>
            </a:r>
          </a:p>
          <a:p>
            <a:pPr marL="0" indent="0">
              <a:buNone/>
            </a:pPr>
            <a:r>
              <a:rPr lang="it-IT" sz="1800" dirty="0" smtClean="0"/>
              <a:t>------------------------------------------------------------------------------------------------------------------------------------------------------------------------</a:t>
            </a:r>
            <a:endParaRPr lang="it-IT" sz="1800" dirty="0"/>
          </a:p>
          <a:p>
            <a:pPr marL="0" indent="0">
              <a:buNone/>
            </a:pPr>
            <a:endParaRPr 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3209600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</a:t>
            </a:r>
            <a:r>
              <a:rPr lang="it-IT" dirty="0" smtClean="0"/>
              <a:t>           </a:t>
            </a:r>
            <a:r>
              <a:rPr lang="it-IT" dirty="0" err="1" smtClean="0">
                <a:solidFill>
                  <a:srgbClr val="0070C0"/>
                </a:solidFill>
              </a:rPr>
              <a:t>Comparison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APEX - </a:t>
            </a:r>
            <a:r>
              <a:rPr lang="it-IT" dirty="0" smtClean="0">
                <a:solidFill>
                  <a:srgbClr val="0070C0"/>
                </a:solidFill>
              </a:rPr>
              <a:t>SPring-8/LEPS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706100" cy="48926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    APEX</a:t>
            </a:r>
            <a:r>
              <a:rPr lang="it-IT" dirty="0"/>
              <a:t>:                     2-3*10</a:t>
            </a:r>
            <a:r>
              <a:rPr lang="it-IT" baseline="30000" dirty="0"/>
              <a:t>-4</a:t>
            </a:r>
            <a:r>
              <a:rPr lang="it-IT" dirty="0"/>
              <a:t>                           </a:t>
            </a:r>
          </a:p>
          <a:p>
            <a:pPr marL="0" indent="0">
              <a:buNone/>
            </a:pPr>
            <a:r>
              <a:rPr lang="it-IT" dirty="0">
                <a:solidFill>
                  <a:srgbClr val="00B050"/>
                </a:solidFill>
              </a:rPr>
              <a:t>   Proton </a:t>
            </a:r>
          </a:p>
          <a:p>
            <a:pPr marL="0" indent="0">
              <a:buNone/>
            </a:pPr>
            <a:r>
              <a:rPr lang="it-IT" dirty="0">
                <a:solidFill>
                  <a:srgbClr val="00B050"/>
                </a:solidFill>
              </a:rPr>
              <a:t>   </a:t>
            </a:r>
            <a:r>
              <a:rPr lang="it-IT" dirty="0" err="1">
                <a:solidFill>
                  <a:srgbClr val="00B050"/>
                </a:solidFill>
              </a:rPr>
              <a:t>momentum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 err="1">
                <a:solidFill>
                  <a:srgbClr val="00B050"/>
                </a:solidFill>
              </a:rPr>
              <a:t>resolution</a:t>
            </a:r>
            <a:endParaRPr lang="it-IT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dirty="0"/>
              <a:t>                                                   </a:t>
            </a:r>
            <a:r>
              <a:rPr lang="it-IT" dirty="0" smtClean="0"/>
              <a:t>Spring-8/LEPS</a:t>
            </a:r>
            <a:r>
              <a:rPr lang="it-IT" dirty="0"/>
              <a:t>:      1</a:t>
            </a:r>
            <a:r>
              <a:rPr lang="it-IT" dirty="0" smtClean="0"/>
              <a:t>%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----------------------------------------------------------------------------------------------------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   APEX</a:t>
            </a:r>
            <a:r>
              <a:rPr lang="it-IT" dirty="0"/>
              <a:t>:                     </a:t>
            </a:r>
            <a:r>
              <a:rPr lang="it-IT" dirty="0" smtClean="0"/>
              <a:t>2-3*10</a:t>
            </a:r>
            <a:r>
              <a:rPr lang="it-IT" baseline="30000" dirty="0" smtClean="0"/>
              <a:t>-4</a:t>
            </a:r>
            <a:r>
              <a:rPr lang="it-IT" dirty="0" smtClean="0"/>
              <a:t>                           </a:t>
            </a:r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 smtClean="0">
                <a:solidFill>
                  <a:srgbClr val="00B050"/>
                </a:solidFill>
              </a:rPr>
              <a:t>Real or </a:t>
            </a:r>
            <a:r>
              <a:rPr lang="it-IT" dirty="0" err="1" smtClean="0">
                <a:solidFill>
                  <a:srgbClr val="00B050"/>
                </a:solidFill>
              </a:rPr>
              <a:t>virtual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photon</a:t>
            </a:r>
            <a:endParaRPr lang="it-IT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00B050"/>
                </a:solidFill>
              </a:rPr>
              <a:t>Energy </a:t>
            </a:r>
            <a:r>
              <a:rPr lang="it-IT" dirty="0" err="1" smtClean="0">
                <a:solidFill>
                  <a:srgbClr val="00B050"/>
                </a:solidFill>
              </a:rPr>
              <a:t>resolution</a:t>
            </a:r>
            <a:endParaRPr lang="it-IT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dirty="0"/>
              <a:t>                                                  </a:t>
            </a:r>
            <a:r>
              <a:rPr lang="it-IT" dirty="0" smtClean="0"/>
              <a:t>Spring-8/LEPS</a:t>
            </a:r>
            <a:r>
              <a:rPr lang="it-IT" dirty="0"/>
              <a:t>:      1%</a:t>
            </a:r>
          </a:p>
        </p:txBody>
      </p:sp>
    </p:spTree>
    <p:extLst>
      <p:ext uri="{BB962C8B-B14F-4D97-AF65-F5344CB8AC3E}">
        <p14:creationId xmlns:p14="http://schemas.microsoft.com/office/powerpoint/2010/main" val="136270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	 </a:t>
            </a:r>
            <a:r>
              <a:rPr lang="it-IT" dirty="0" smtClean="0">
                <a:solidFill>
                  <a:srgbClr val="0070C0"/>
                </a:solidFill>
              </a:rPr>
              <a:t>An </a:t>
            </a:r>
            <a:r>
              <a:rPr lang="it-IT" dirty="0" err="1" smtClean="0">
                <a:solidFill>
                  <a:srgbClr val="0070C0"/>
                </a:solidFill>
              </a:rPr>
              <a:t>example</a:t>
            </a:r>
            <a:r>
              <a:rPr lang="it-IT" dirty="0" smtClean="0">
                <a:solidFill>
                  <a:srgbClr val="0070C0"/>
                </a:solidFill>
              </a:rPr>
              <a:t>: </a:t>
            </a:r>
            <a:r>
              <a:rPr lang="it-IT" dirty="0" err="1" smtClean="0">
                <a:solidFill>
                  <a:srgbClr val="0070C0"/>
                </a:solidFill>
              </a:rPr>
              <a:t>study</a:t>
            </a:r>
            <a:r>
              <a:rPr lang="it-IT" dirty="0" smtClean="0">
                <a:solidFill>
                  <a:srgbClr val="0070C0"/>
                </a:solidFill>
              </a:rPr>
              <a:t> of the </a:t>
            </a:r>
            <a:r>
              <a:rPr lang="it-IT" dirty="0" err="1" smtClean="0">
                <a:solidFill>
                  <a:srgbClr val="0070C0"/>
                </a:solidFill>
              </a:rPr>
              <a:t>reactions</a:t>
            </a:r>
            <a:r>
              <a:rPr lang="it-IT" dirty="0" smtClean="0"/>
              <a:t>:</a:t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4817" y="1816100"/>
            <a:ext cx="5719616" cy="1636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05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following</a:t>
            </a:r>
            <a:r>
              <a:rPr lang="it-IT" dirty="0" smtClean="0"/>
              <a:t> </a:t>
            </a:r>
            <a:r>
              <a:rPr lang="it-IT" dirty="0" err="1" smtClean="0"/>
              <a:t>spectrum</a:t>
            </a:r>
            <a:r>
              <a:rPr lang="it-IT" dirty="0" smtClean="0"/>
              <a:t> shows the </a:t>
            </a:r>
            <a:r>
              <a:rPr lang="it-IT" dirty="0" err="1" smtClean="0"/>
              <a:t>missing</a:t>
            </a:r>
            <a:r>
              <a:rPr lang="it-IT" dirty="0" smtClean="0"/>
              <a:t> mass </a:t>
            </a:r>
            <a:r>
              <a:rPr lang="it-IT" dirty="0" err="1" smtClean="0"/>
              <a:t>spectrum</a:t>
            </a:r>
            <a:r>
              <a:rPr lang="it-IT" dirty="0" smtClean="0"/>
              <a:t> </a:t>
            </a:r>
            <a:r>
              <a:rPr lang="it-IT" dirty="0" err="1" smtClean="0"/>
              <a:t>obtained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/>
              <a:t>Spring-8/LEPS</a:t>
            </a:r>
            <a:r>
              <a:rPr lang="it-IT" dirty="0" smtClean="0"/>
              <a:t> with the </a:t>
            </a:r>
            <a:r>
              <a:rPr lang="it-IT" dirty="0" err="1" smtClean="0"/>
              <a:t>following</a:t>
            </a:r>
            <a:r>
              <a:rPr lang="it-IT" dirty="0" smtClean="0"/>
              <a:t> </a:t>
            </a:r>
            <a:r>
              <a:rPr lang="it-IT" dirty="0" err="1" smtClean="0"/>
              <a:t>kinematic</a:t>
            </a:r>
            <a:r>
              <a:rPr lang="it-IT" dirty="0" smtClean="0"/>
              <a:t> </a:t>
            </a:r>
            <a:r>
              <a:rPr lang="it-IT" dirty="0" err="1" smtClean="0"/>
              <a:t>constriants</a:t>
            </a:r>
            <a:r>
              <a:rPr lang="it-IT" dirty="0" smtClean="0"/>
              <a:t>: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024" y="3251672"/>
            <a:ext cx="5221951" cy="354656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054100" y="4076700"/>
            <a:ext cx="10490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err="1"/>
              <a:t>It</a:t>
            </a:r>
            <a:r>
              <a:rPr lang="it-IT" sz="2800" dirty="0"/>
              <a:t> </a:t>
            </a:r>
            <a:r>
              <a:rPr lang="it-IT" sz="2800" dirty="0" err="1"/>
              <a:t>should</a:t>
            </a:r>
            <a:r>
              <a:rPr lang="it-IT" sz="2800" dirty="0"/>
              <a:t> be </a:t>
            </a:r>
            <a:r>
              <a:rPr lang="it-IT" sz="2800" dirty="0" err="1"/>
              <a:t>noted</a:t>
            </a:r>
            <a:r>
              <a:rPr lang="it-IT" sz="2800" dirty="0"/>
              <a:t>, </a:t>
            </a:r>
            <a:r>
              <a:rPr lang="it-IT" sz="2800" dirty="0" err="1"/>
              <a:t>however</a:t>
            </a:r>
            <a:r>
              <a:rPr lang="it-IT" sz="2800" dirty="0"/>
              <a:t>, </a:t>
            </a:r>
            <a:r>
              <a:rPr lang="it-IT" sz="2800" dirty="0" err="1"/>
              <a:t>that</a:t>
            </a:r>
            <a:r>
              <a:rPr lang="it-IT" sz="2800" dirty="0"/>
              <a:t> the </a:t>
            </a:r>
            <a:r>
              <a:rPr lang="it-IT" sz="2800" dirty="0" smtClean="0"/>
              <a:t>background </a:t>
            </a:r>
            <a:r>
              <a:rPr lang="it-IT" sz="2800" dirty="0" err="1" smtClean="0"/>
              <a:t>was</a:t>
            </a:r>
            <a:r>
              <a:rPr lang="it-IT" sz="2800" dirty="0" smtClean="0"/>
              <a:t> </a:t>
            </a:r>
            <a:r>
              <a:rPr lang="it-IT" sz="2800" dirty="0" err="1"/>
              <a:t>highly</a:t>
            </a:r>
            <a:r>
              <a:rPr lang="it-IT" sz="2800" dirty="0"/>
              <a:t> </a:t>
            </a:r>
            <a:r>
              <a:rPr lang="it-IT" sz="2800" dirty="0" err="1"/>
              <a:t>suppressed</a:t>
            </a:r>
            <a:r>
              <a:rPr lang="it-IT" sz="2800" dirty="0"/>
              <a:t> by the </a:t>
            </a:r>
            <a:r>
              <a:rPr lang="it-IT" sz="2800" dirty="0" err="1"/>
              <a:t>inclusion</a:t>
            </a:r>
            <a:r>
              <a:rPr lang="it-IT" sz="2800" dirty="0"/>
              <a:t> of the </a:t>
            </a:r>
            <a:r>
              <a:rPr lang="it-IT" sz="2800" dirty="0" err="1"/>
              <a:t>detections</a:t>
            </a:r>
            <a:r>
              <a:rPr lang="it-IT" sz="2800" dirty="0"/>
              <a:t> of </a:t>
            </a:r>
            <a:r>
              <a:rPr lang="el-GR" sz="2800" dirty="0"/>
              <a:t>π</a:t>
            </a:r>
            <a:r>
              <a:rPr lang="it-IT" sz="2800" dirty="0"/>
              <a:t>s in the trigger.  </a:t>
            </a:r>
          </a:p>
        </p:txBody>
      </p:sp>
    </p:spTree>
    <p:extLst>
      <p:ext uri="{BB962C8B-B14F-4D97-AF65-F5344CB8AC3E}">
        <p14:creationId xmlns:p14="http://schemas.microsoft.com/office/powerpoint/2010/main" val="1055128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9401" y="850900"/>
            <a:ext cx="5600699" cy="4170162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824" y="5021062"/>
            <a:ext cx="8304352" cy="1836938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521424" y="1711548"/>
            <a:ext cx="2082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err="1">
                <a:solidFill>
                  <a:srgbClr val="FF0000"/>
                </a:solidFill>
              </a:rPr>
              <a:t>Much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err="1" smtClean="0">
                <a:solidFill>
                  <a:srgbClr val="FF0000"/>
                </a:solidFill>
              </a:rPr>
              <a:t>narrower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it-IT" sz="2000" dirty="0" smtClean="0">
                <a:solidFill>
                  <a:srgbClr val="FF0000"/>
                </a:solidFill>
              </a:rPr>
              <a:t>in </a:t>
            </a:r>
            <a:r>
              <a:rPr lang="it-IT" sz="2000" dirty="0">
                <a:solidFill>
                  <a:srgbClr val="FF0000"/>
                </a:solidFill>
              </a:rPr>
              <a:t>APEX</a:t>
            </a:r>
          </a:p>
        </p:txBody>
      </p:sp>
      <p:cxnSp>
        <p:nvCxnSpPr>
          <p:cNvPr id="12" name="Connettore 2 11"/>
          <p:cNvCxnSpPr/>
          <p:nvPr/>
        </p:nvCxnSpPr>
        <p:spPr>
          <a:xfrm>
            <a:off x="2489200" y="2065491"/>
            <a:ext cx="2832100" cy="131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0508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31900" y="-92075"/>
            <a:ext cx="10033000" cy="855047"/>
          </a:xfrm>
        </p:spPr>
        <p:txBody>
          <a:bodyPr/>
          <a:lstStyle/>
          <a:p>
            <a:r>
              <a:rPr lang="it-IT" dirty="0" smtClean="0"/>
              <a:t>          </a:t>
            </a:r>
            <a:r>
              <a:rPr lang="it-IT" sz="3600" dirty="0" err="1" smtClean="0">
                <a:solidFill>
                  <a:srgbClr val="0070C0"/>
                </a:solidFill>
              </a:rPr>
              <a:t>Serious</a:t>
            </a:r>
            <a:r>
              <a:rPr lang="it-IT" sz="3600" dirty="0" smtClean="0">
                <a:solidFill>
                  <a:srgbClr val="0070C0"/>
                </a:solidFill>
              </a:rPr>
              <a:t> </a:t>
            </a:r>
            <a:r>
              <a:rPr lang="it-IT" sz="3600" dirty="0" err="1" smtClean="0">
                <a:solidFill>
                  <a:srgbClr val="0070C0"/>
                </a:solidFill>
              </a:rPr>
              <a:t>possible</a:t>
            </a:r>
            <a:r>
              <a:rPr lang="it-IT" sz="3600" dirty="0" smtClean="0">
                <a:solidFill>
                  <a:srgbClr val="0070C0"/>
                </a:solidFill>
              </a:rPr>
              <a:t> </a:t>
            </a:r>
            <a:r>
              <a:rPr lang="it-IT" sz="3600" dirty="0" err="1" smtClean="0">
                <a:solidFill>
                  <a:srgbClr val="0070C0"/>
                </a:solidFill>
              </a:rPr>
              <a:t>setback</a:t>
            </a:r>
            <a:r>
              <a:rPr lang="it-IT" sz="3600" dirty="0" smtClean="0">
                <a:solidFill>
                  <a:srgbClr val="0070C0"/>
                </a:solidFill>
              </a:rPr>
              <a:t> to be </a:t>
            </a:r>
            <a:r>
              <a:rPr lang="it-IT" sz="3600" dirty="0" err="1" smtClean="0">
                <a:solidFill>
                  <a:srgbClr val="0070C0"/>
                </a:solidFill>
              </a:rPr>
              <a:t>checked</a:t>
            </a:r>
            <a:r>
              <a:rPr lang="it-IT" sz="3600" dirty="0" smtClean="0"/>
              <a:t>: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49300" y="573881"/>
            <a:ext cx="10515600" cy="4351338"/>
          </a:xfrm>
        </p:spPr>
        <p:txBody>
          <a:bodyPr>
            <a:normAutofit/>
          </a:bodyPr>
          <a:lstStyle/>
          <a:p>
            <a:r>
              <a:rPr lang="it-IT" sz="1800" dirty="0" err="1" smtClean="0"/>
              <a:t>Without</a:t>
            </a:r>
            <a:r>
              <a:rPr lang="it-IT" sz="1800" dirty="0" smtClean="0"/>
              <a:t> the </a:t>
            </a:r>
            <a:r>
              <a:rPr lang="it-IT" sz="1800" dirty="0" err="1" smtClean="0"/>
              <a:t>possibility</a:t>
            </a:r>
            <a:r>
              <a:rPr lang="it-IT" sz="1800" dirty="0" smtClean="0"/>
              <a:t> to </a:t>
            </a:r>
            <a:r>
              <a:rPr lang="it-IT" sz="1800" dirty="0" err="1" smtClean="0"/>
              <a:t>detect</a:t>
            </a:r>
            <a:r>
              <a:rPr lang="it-IT" sz="1800" dirty="0" smtClean="0"/>
              <a:t> the </a:t>
            </a:r>
            <a:r>
              <a:rPr lang="it-IT" sz="1800" dirty="0" err="1" smtClean="0"/>
              <a:t>meson</a:t>
            </a:r>
            <a:r>
              <a:rPr lang="it-IT" sz="1800" dirty="0" smtClean="0"/>
              <a:t> </a:t>
            </a:r>
            <a:r>
              <a:rPr lang="it-IT" sz="1800" dirty="0" err="1" smtClean="0"/>
              <a:t>decay</a:t>
            </a:r>
            <a:r>
              <a:rPr lang="it-IT" sz="1800" dirty="0" smtClean="0"/>
              <a:t> </a:t>
            </a:r>
            <a:r>
              <a:rPr lang="it-IT" sz="1800" dirty="0" err="1" smtClean="0"/>
              <a:t>produtcs</a:t>
            </a:r>
            <a:r>
              <a:rPr lang="it-IT" sz="1800" dirty="0" smtClean="0"/>
              <a:t> (</a:t>
            </a:r>
            <a:r>
              <a:rPr lang="el-GR" sz="1800" dirty="0" smtClean="0"/>
              <a:t>π</a:t>
            </a:r>
            <a:r>
              <a:rPr lang="it-IT" sz="1800" dirty="0" smtClean="0"/>
              <a:t>s and </a:t>
            </a:r>
            <a:r>
              <a:rPr lang="it-IT" sz="1800" dirty="0" err="1" smtClean="0"/>
              <a:t>Ks</a:t>
            </a:r>
            <a:r>
              <a:rPr lang="it-IT" sz="1800" dirty="0" smtClean="0"/>
              <a:t>), </a:t>
            </a:r>
            <a:r>
              <a:rPr lang="it-IT" sz="1800" dirty="0" err="1" smtClean="0"/>
              <a:t>as</a:t>
            </a:r>
            <a:r>
              <a:rPr lang="it-IT" sz="1800" dirty="0" smtClean="0"/>
              <a:t> with the </a:t>
            </a:r>
            <a:r>
              <a:rPr lang="it-IT" sz="1800" dirty="0" err="1" smtClean="0"/>
              <a:t>present</a:t>
            </a:r>
            <a:r>
              <a:rPr lang="it-IT" sz="1800" dirty="0" smtClean="0"/>
              <a:t> APEX </a:t>
            </a:r>
            <a:r>
              <a:rPr lang="it-IT" sz="1800" dirty="0" err="1" smtClean="0"/>
              <a:t>apparatus</a:t>
            </a:r>
            <a:r>
              <a:rPr lang="it-IT" sz="1800" dirty="0" smtClean="0"/>
              <a:t>, </a:t>
            </a:r>
            <a:r>
              <a:rPr lang="it-IT" sz="1800" dirty="0" err="1" smtClean="0"/>
              <a:t>it</a:t>
            </a:r>
            <a:r>
              <a:rPr lang="it-IT" sz="1800" dirty="0" smtClean="0"/>
              <a:t> </a:t>
            </a:r>
            <a:r>
              <a:rPr lang="it-IT" sz="1800" dirty="0" err="1" smtClean="0"/>
              <a:t>would</a:t>
            </a:r>
            <a:r>
              <a:rPr lang="it-IT" sz="1800" dirty="0" smtClean="0"/>
              <a:t> be </a:t>
            </a:r>
            <a:r>
              <a:rPr lang="it-IT" sz="1800" dirty="0" err="1" smtClean="0"/>
              <a:t>impossible</a:t>
            </a:r>
            <a:r>
              <a:rPr lang="it-IT" sz="1800" dirty="0" smtClean="0"/>
              <a:t> to </a:t>
            </a:r>
            <a:r>
              <a:rPr lang="it-IT" sz="1800" dirty="0" err="1" smtClean="0"/>
              <a:t>apply</a:t>
            </a:r>
            <a:r>
              <a:rPr lang="it-IT" sz="1800" dirty="0" smtClean="0"/>
              <a:t> </a:t>
            </a:r>
            <a:r>
              <a:rPr lang="it-IT" sz="1800" dirty="0" err="1" smtClean="0"/>
              <a:t>cuts</a:t>
            </a:r>
            <a:r>
              <a:rPr lang="it-IT" sz="1800" dirty="0" smtClean="0"/>
              <a:t> </a:t>
            </a:r>
            <a:r>
              <a:rPr lang="it-IT" sz="1800" dirty="0" err="1" smtClean="0"/>
              <a:t>usually</a:t>
            </a:r>
            <a:r>
              <a:rPr lang="it-IT" sz="1800" dirty="0" smtClean="0"/>
              <a:t> </a:t>
            </a:r>
            <a:r>
              <a:rPr lang="it-IT" sz="1800" dirty="0" err="1" smtClean="0"/>
              <a:t>applied</a:t>
            </a:r>
            <a:r>
              <a:rPr lang="it-IT" sz="1800" dirty="0" smtClean="0"/>
              <a:t> to reduce the </a:t>
            </a:r>
            <a:r>
              <a:rPr lang="it-IT" sz="1800" dirty="0" err="1" smtClean="0"/>
              <a:t>huge</a:t>
            </a:r>
            <a:r>
              <a:rPr lang="it-IT" sz="1800" dirty="0" smtClean="0"/>
              <a:t> background and to </a:t>
            </a:r>
            <a:r>
              <a:rPr lang="it-IT" sz="1800" dirty="0" err="1" smtClean="0"/>
              <a:t>disentangle</a:t>
            </a:r>
            <a:r>
              <a:rPr lang="it-IT" sz="1800" dirty="0" smtClean="0"/>
              <a:t> </a:t>
            </a:r>
            <a:r>
              <a:rPr lang="it-IT" sz="1800" dirty="0" err="1" smtClean="0"/>
              <a:t>between</a:t>
            </a:r>
            <a:r>
              <a:rPr lang="it-IT" sz="1800" dirty="0" smtClean="0"/>
              <a:t> </a:t>
            </a:r>
            <a:r>
              <a:rPr lang="it-IT" sz="1800" dirty="0" err="1" smtClean="0"/>
              <a:t>diffrent</a:t>
            </a:r>
            <a:r>
              <a:rPr lang="it-IT" sz="1800" dirty="0" smtClean="0"/>
              <a:t> </a:t>
            </a:r>
            <a:r>
              <a:rPr lang="it-IT" sz="1800" dirty="0" err="1" smtClean="0"/>
              <a:t>contributions</a:t>
            </a:r>
            <a:r>
              <a:rPr lang="it-IT" sz="1800" dirty="0" smtClean="0"/>
              <a:t>. </a:t>
            </a:r>
          </a:p>
          <a:p>
            <a:r>
              <a:rPr lang="it-IT" sz="1800" dirty="0" smtClean="0"/>
              <a:t>For </a:t>
            </a:r>
            <a:r>
              <a:rPr lang="it-IT" sz="1800" dirty="0" err="1" smtClean="0"/>
              <a:t>example</a:t>
            </a:r>
            <a:r>
              <a:rPr lang="it-IT" sz="1800" dirty="0" smtClean="0"/>
              <a:t> </a:t>
            </a:r>
            <a:r>
              <a:rPr lang="it-IT" sz="1800" dirty="0" err="1" smtClean="0"/>
              <a:t>it</a:t>
            </a:r>
            <a:r>
              <a:rPr lang="it-IT" sz="1800" dirty="0" smtClean="0"/>
              <a:t> </a:t>
            </a:r>
            <a:r>
              <a:rPr lang="it-IT" sz="1800" dirty="0" err="1" smtClean="0"/>
              <a:t>would</a:t>
            </a:r>
            <a:r>
              <a:rPr lang="it-IT" sz="1800" dirty="0" smtClean="0"/>
              <a:t> be </a:t>
            </a:r>
            <a:r>
              <a:rPr lang="it-IT" sz="1800" dirty="0" err="1" smtClean="0"/>
              <a:t>impossible</a:t>
            </a:r>
            <a:r>
              <a:rPr lang="it-IT" sz="1800" dirty="0" smtClean="0"/>
              <a:t> to </a:t>
            </a:r>
            <a:r>
              <a:rPr lang="it-IT" sz="1800" dirty="0" err="1" smtClean="0"/>
              <a:t>obtain</a:t>
            </a:r>
            <a:r>
              <a:rPr lang="it-IT" sz="1800" dirty="0" smtClean="0"/>
              <a:t> the </a:t>
            </a:r>
            <a:r>
              <a:rPr lang="it-IT" sz="1800" dirty="0" err="1" smtClean="0"/>
              <a:t>following</a:t>
            </a:r>
            <a:r>
              <a:rPr lang="it-IT" sz="1800" dirty="0" smtClean="0"/>
              <a:t> </a:t>
            </a:r>
            <a:r>
              <a:rPr lang="it-IT" sz="1800" dirty="0" err="1" smtClean="0"/>
              <a:t>spectra</a:t>
            </a:r>
            <a:r>
              <a:rPr lang="it-IT" sz="1800" dirty="0" smtClean="0"/>
              <a:t> </a:t>
            </a:r>
            <a:r>
              <a:rPr lang="it-IT" sz="1800" dirty="0" err="1" smtClean="0"/>
              <a:t>obtained</a:t>
            </a:r>
            <a:r>
              <a:rPr lang="it-IT" sz="1800" dirty="0" smtClean="0"/>
              <a:t> </a:t>
            </a:r>
            <a:r>
              <a:rPr lang="it-IT" sz="1800" dirty="0" err="1" smtClean="0"/>
              <a:t>at</a:t>
            </a:r>
            <a:r>
              <a:rPr lang="it-IT" sz="1800" dirty="0" smtClean="0"/>
              <a:t> Spring-8/LEPS from the </a:t>
            </a:r>
            <a:r>
              <a:rPr lang="it-IT" sz="1800" dirty="0" err="1" smtClean="0"/>
              <a:t>spectrum</a:t>
            </a:r>
            <a:r>
              <a:rPr lang="it-IT" sz="1800" dirty="0" smtClean="0"/>
              <a:t> a) </a:t>
            </a:r>
            <a:r>
              <a:rPr lang="it-IT" sz="1800" dirty="0" err="1" smtClean="0"/>
              <a:t>shown</a:t>
            </a:r>
            <a:r>
              <a:rPr lang="it-IT" sz="1800" dirty="0" smtClean="0"/>
              <a:t> in the </a:t>
            </a:r>
            <a:r>
              <a:rPr lang="it-IT" sz="1800" dirty="0" err="1" smtClean="0"/>
              <a:t>previous</a:t>
            </a:r>
            <a:r>
              <a:rPr lang="it-IT" sz="1800" dirty="0" smtClean="0"/>
              <a:t> slide: (M </a:t>
            </a:r>
            <a:r>
              <a:rPr lang="it-IT" sz="1800" dirty="0"/>
              <a:t>M</a:t>
            </a:r>
            <a:r>
              <a:rPr lang="it-IT" sz="1800" baseline="30000" dirty="0"/>
              <a:t>2</a:t>
            </a:r>
            <a:r>
              <a:rPr lang="it-IT" sz="1800" dirty="0"/>
              <a:t>(p, </a:t>
            </a:r>
            <a:r>
              <a:rPr lang="el-GR" sz="1800" dirty="0"/>
              <a:t>π</a:t>
            </a:r>
            <a:r>
              <a:rPr lang="it-IT" sz="1800" baseline="30000" dirty="0"/>
              <a:t>+</a:t>
            </a:r>
            <a:r>
              <a:rPr lang="it-IT" sz="1800" dirty="0"/>
              <a:t>, </a:t>
            </a:r>
            <a:r>
              <a:rPr lang="el-GR" sz="1800" dirty="0"/>
              <a:t>π</a:t>
            </a:r>
            <a:r>
              <a:rPr lang="it-IT" sz="1800" baseline="30000" dirty="0"/>
              <a:t>-</a:t>
            </a:r>
            <a:r>
              <a:rPr lang="it-IT" sz="1800" dirty="0"/>
              <a:t>) </a:t>
            </a:r>
            <a:r>
              <a:rPr lang="it-IT" sz="1800" dirty="0" smtClean="0"/>
              <a:t> and M </a:t>
            </a:r>
            <a:r>
              <a:rPr lang="it-IT" sz="1800" dirty="0"/>
              <a:t>M</a:t>
            </a:r>
            <a:r>
              <a:rPr lang="it-IT" sz="1800" baseline="30000" dirty="0"/>
              <a:t>2</a:t>
            </a:r>
            <a:r>
              <a:rPr lang="it-IT" sz="1800" dirty="0"/>
              <a:t>(p, </a:t>
            </a:r>
            <a:r>
              <a:rPr lang="el-GR" sz="1800" dirty="0"/>
              <a:t>π</a:t>
            </a:r>
            <a:r>
              <a:rPr lang="it-IT" sz="1800" baseline="30000" dirty="0"/>
              <a:t>+/-</a:t>
            </a:r>
            <a:r>
              <a:rPr lang="it-IT" sz="1800" dirty="0"/>
              <a:t>) </a:t>
            </a:r>
            <a:r>
              <a:rPr lang="it-IT" sz="1800" dirty="0" smtClean="0"/>
              <a:t>the </a:t>
            </a:r>
            <a:r>
              <a:rPr lang="en-US" sz="1800" dirty="0" smtClean="0"/>
              <a:t>missing </a:t>
            </a:r>
            <a:r>
              <a:rPr lang="en-US" sz="1800" dirty="0"/>
              <a:t>mass squared for </a:t>
            </a:r>
            <a:r>
              <a:rPr lang="en-US" sz="1800" dirty="0" smtClean="0"/>
              <a:t>the </a:t>
            </a:r>
            <a:r>
              <a:rPr lang="el-GR" sz="1800" dirty="0"/>
              <a:t>γ</a:t>
            </a:r>
            <a:r>
              <a:rPr lang="it-IT" sz="1800" dirty="0"/>
              <a:t>p -&gt; p </a:t>
            </a:r>
            <a:r>
              <a:rPr lang="el-GR" sz="1800" dirty="0" smtClean="0"/>
              <a:t>π</a:t>
            </a:r>
            <a:r>
              <a:rPr lang="it-IT" sz="1800" baseline="30000" dirty="0" smtClean="0"/>
              <a:t>+</a:t>
            </a:r>
            <a:r>
              <a:rPr lang="el-GR" sz="1800" dirty="0" smtClean="0"/>
              <a:t>π</a:t>
            </a:r>
            <a:r>
              <a:rPr lang="it-IT" sz="1800" baseline="30000" dirty="0" smtClean="0"/>
              <a:t>-</a:t>
            </a:r>
            <a:r>
              <a:rPr lang="it-IT" sz="1800" dirty="0"/>
              <a:t>X</a:t>
            </a:r>
            <a:r>
              <a:rPr lang="it-IT" sz="1800" dirty="0" smtClean="0"/>
              <a:t> and </a:t>
            </a:r>
            <a:r>
              <a:rPr lang="el-GR" sz="1800" dirty="0" smtClean="0"/>
              <a:t>γ</a:t>
            </a:r>
            <a:r>
              <a:rPr lang="it-IT" sz="1800" dirty="0" smtClean="0"/>
              <a:t>p -&gt; p </a:t>
            </a:r>
            <a:r>
              <a:rPr lang="el-GR" sz="1800" dirty="0" smtClean="0"/>
              <a:t>π</a:t>
            </a:r>
            <a:r>
              <a:rPr lang="it-IT" sz="1800" baseline="30000" dirty="0" smtClean="0"/>
              <a:t>±</a:t>
            </a:r>
            <a:r>
              <a:rPr lang="it-IT" sz="1800" dirty="0" smtClean="0"/>
              <a:t>X </a:t>
            </a:r>
            <a:r>
              <a:rPr lang="it-IT" sz="1800" dirty="0" err="1" smtClean="0"/>
              <a:t>respectively</a:t>
            </a:r>
            <a:r>
              <a:rPr lang="it-IT" sz="1800" dirty="0" smtClean="0"/>
              <a:t>):</a:t>
            </a:r>
          </a:p>
          <a:p>
            <a:pPr marL="0" indent="0">
              <a:buNone/>
            </a:pPr>
            <a:endParaRPr lang="it-IT" sz="20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550" y="5424893"/>
            <a:ext cx="5981700" cy="1323163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4787" y="2214024"/>
            <a:ext cx="3496825" cy="3018812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7100" y="2174516"/>
            <a:ext cx="3732826" cy="305832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2120900" y="2298700"/>
            <a:ext cx="520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146050" y="5317512"/>
            <a:ext cx="27114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/>
              <a:t> 0.15 &lt; M M</a:t>
            </a:r>
            <a:r>
              <a:rPr lang="it-IT" sz="1400" baseline="30000" dirty="0"/>
              <a:t>2</a:t>
            </a:r>
            <a:r>
              <a:rPr lang="it-IT" sz="1400" dirty="0"/>
              <a:t>(p, </a:t>
            </a:r>
            <a:r>
              <a:rPr lang="el-GR" sz="1400" dirty="0"/>
              <a:t>π</a:t>
            </a:r>
            <a:r>
              <a:rPr lang="it-IT" sz="1400" baseline="30000" dirty="0"/>
              <a:t>+</a:t>
            </a:r>
            <a:r>
              <a:rPr lang="it-IT" sz="1400" dirty="0"/>
              <a:t>, </a:t>
            </a:r>
            <a:r>
              <a:rPr lang="el-GR" sz="1400" dirty="0"/>
              <a:t>π</a:t>
            </a:r>
            <a:r>
              <a:rPr lang="it-IT" sz="1400" baseline="30000" dirty="0"/>
              <a:t>-</a:t>
            </a:r>
            <a:r>
              <a:rPr lang="it-IT" sz="1400" dirty="0"/>
              <a:t>) &lt; 0.19 GeV</a:t>
            </a:r>
            <a:r>
              <a:rPr lang="it-IT" sz="1400" baseline="30000" dirty="0"/>
              <a:t>2</a:t>
            </a:r>
            <a:endParaRPr lang="it-IT" sz="1400" dirty="0"/>
          </a:p>
          <a:p>
            <a:r>
              <a:rPr lang="it-IT" sz="1400" dirty="0" smtClean="0"/>
              <a:t> </a:t>
            </a:r>
            <a:r>
              <a:rPr lang="it-IT" sz="1400" dirty="0"/>
              <a:t>0.05 &lt; M M</a:t>
            </a:r>
            <a:r>
              <a:rPr lang="it-IT" sz="1400" baseline="30000" dirty="0"/>
              <a:t>2</a:t>
            </a:r>
            <a:r>
              <a:rPr lang="it-IT" sz="1400" dirty="0"/>
              <a:t>(p, </a:t>
            </a:r>
            <a:r>
              <a:rPr lang="el-GR" sz="1400" dirty="0"/>
              <a:t>π</a:t>
            </a:r>
            <a:r>
              <a:rPr lang="it-IT" sz="1400" baseline="30000" dirty="0"/>
              <a:t>+/-</a:t>
            </a:r>
            <a:r>
              <a:rPr lang="it-IT" sz="1400" dirty="0"/>
              <a:t>) &lt; 0.44 GeV</a:t>
            </a:r>
            <a:r>
              <a:rPr lang="it-IT" sz="1400" baseline="30000" dirty="0"/>
              <a:t>2</a:t>
            </a:r>
            <a:endParaRPr lang="it-IT" sz="1400" dirty="0"/>
          </a:p>
          <a:p>
            <a:r>
              <a:rPr lang="it-IT" sz="1400" dirty="0"/>
              <a:t>          </a:t>
            </a:r>
            <a:r>
              <a:rPr lang="it-IT" sz="1400" dirty="0" smtClean="0"/>
              <a:t>(</a:t>
            </a:r>
            <a:r>
              <a:rPr lang="it-IT" sz="1400" dirty="0"/>
              <a:t>to </a:t>
            </a:r>
            <a:r>
              <a:rPr lang="it-IT" sz="1400" dirty="0" err="1"/>
              <a:t>select</a:t>
            </a:r>
            <a:r>
              <a:rPr lang="it-IT" sz="1400" dirty="0"/>
              <a:t> </a:t>
            </a:r>
            <a:r>
              <a:rPr lang="el-GR" sz="1400" dirty="0"/>
              <a:t>ω</a:t>
            </a:r>
            <a:r>
              <a:rPr lang="it-IT" sz="1400" dirty="0"/>
              <a:t>)</a:t>
            </a:r>
          </a:p>
        </p:txBody>
      </p:sp>
      <p:cxnSp>
        <p:nvCxnSpPr>
          <p:cNvPr id="16" name="Connettore 2 15"/>
          <p:cNvCxnSpPr/>
          <p:nvPr/>
        </p:nvCxnSpPr>
        <p:spPr>
          <a:xfrm flipV="1">
            <a:off x="1397000" y="4356100"/>
            <a:ext cx="1460500" cy="787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9334501" y="5317512"/>
            <a:ext cx="285749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 </a:t>
            </a:r>
            <a:r>
              <a:rPr lang="it-IT" sz="1400" dirty="0"/>
              <a:t>0.24 &lt; M M</a:t>
            </a:r>
            <a:r>
              <a:rPr lang="it-IT" sz="1400" baseline="30000" dirty="0"/>
              <a:t>2</a:t>
            </a:r>
            <a:r>
              <a:rPr lang="it-IT" sz="1400" dirty="0"/>
              <a:t>(p, </a:t>
            </a:r>
            <a:r>
              <a:rPr lang="el-GR" sz="1400" dirty="0"/>
              <a:t>π</a:t>
            </a:r>
            <a:r>
              <a:rPr lang="it-IT" sz="1400" baseline="30000" dirty="0"/>
              <a:t>+</a:t>
            </a:r>
            <a:r>
              <a:rPr lang="it-IT" sz="1400" dirty="0"/>
              <a:t>, </a:t>
            </a:r>
            <a:r>
              <a:rPr lang="el-GR" sz="1400" dirty="0"/>
              <a:t>π</a:t>
            </a:r>
            <a:r>
              <a:rPr lang="it-IT" sz="1400" baseline="30000" dirty="0"/>
              <a:t>-</a:t>
            </a:r>
            <a:r>
              <a:rPr lang="it-IT" sz="1400" dirty="0"/>
              <a:t>) &lt; </a:t>
            </a:r>
            <a:r>
              <a:rPr lang="it-IT" sz="1400" dirty="0" smtClean="0"/>
              <a:t>0.36 GeV</a:t>
            </a:r>
            <a:r>
              <a:rPr lang="it-IT" sz="1400" baseline="30000" dirty="0" smtClean="0"/>
              <a:t>2</a:t>
            </a:r>
            <a:endParaRPr lang="it-IT" sz="1400" dirty="0" smtClean="0"/>
          </a:p>
          <a:p>
            <a:r>
              <a:rPr lang="it-IT" sz="1400" dirty="0" smtClean="0"/>
              <a:t>0.40 &lt; M M</a:t>
            </a:r>
            <a:r>
              <a:rPr lang="it-IT" sz="1400" baseline="30000" dirty="0" smtClean="0"/>
              <a:t>2</a:t>
            </a:r>
            <a:r>
              <a:rPr lang="it-IT" sz="1400" dirty="0" smtClean="0"/>
              <a:t>(p, </a:t>
            </a:r>
            <a:r>
              <a:rPr lang="el-GR" sz="1400" dirty="0" smtClean="0"/>
              <a:t>π</a:t>
            </a:r>
            <a:r>
              <a:rPr lang="it-IT" sz="1400" baseline="30000" dirty="0" smtClean="0"/>
              <a:t>+/-</a:t>
            </a:r>
            <a:r>
              <a:rPr lang="it-IT" sz="1400" dirty="0" smtClean="0"/>
              <a:t>) &lt; 0.72 GeV</a:t>
            </a:r>
            <a:r>
              <a:rPr lang="it-IT" sz="1400" baseline="30000" dirty="0" smtClean="0"/>
              <a:t>2</a:t>
            </a:r>
            <a:endParaRPr lang="it-IT" sz="1400" dirty="0" smtClean="0"/>
          </a:p>
          <a:p>
            <a:r>
              <a:rPr lang="it-IT" sz="1400" dirty="0" smtClean="0"/>
              <a:t>               </a:t>
            </a:r>
            <a:r>
              <a:rPr lang="it-IT" sz="1400" dirty="0"/>
              <a:t>(to </a:t>
            </a:r>
            <a:r>
              <a:rPr lang="it-IT" sz="1400" dirty="0" err="1"/>
              <a:t>select</a:t>
            </a:r>
            <a:r>
              <a:rPr lang="it-IT" sz="1400" dirty="0"/>
              <a:t> </a:t>
            </a:r>
            <a:r>
              <a:rPr lang="el-GR" sz="1400" dirty="0"/>
              <a:t>η</a:t>
            </a:r>
            <a:r>
              <a:rPr lang="it-IT" sz="1400" dirty="0"/>
              <a:t>’)</a:t>
            </a:r>
          </a:p>
        </p:txBody>
      </p:sp>
      <p:cxnSp>
        <p:nvCxnSpPr>
          <p:cNvPr id="19" name="Connettore 2 18"/>
          <p:cNvCxnSpPr/>
          <p:nvPr/>
        </p:nvCxnSpPr>
        <p:spPr>
          <a:xfrm flipH="1" flipV="1">
            <a:off x="8826500" y="3949700"/>
            <a:ext cx="1422400" cy="1193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795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     </a:t>
            </a:r>
            <a:r>
              <a:rPr lang="it-IT" dirty="0" smtClean="0">
                <a:solidFill>
                  <a:srgbClr val="0070C0"/>
                </a:solidFill>
              </a:rPr>
              <a:t>To be </a:t>
            </a:r>
            <a:r>
              <a:rPr lang="it-IT" dirty="0" err="1" smtClean="0">
                <a:solidFill>
                  <a:srgbClr val="0070C0"/>
                </a:solidFill>
              </a:rPr>
              <a:t>performed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 </a:t>
            </a:r>
            <a:r>
              <a:rPr lang="it-IT" dirty="0" err="1" smtClean="0"/>
              <a:t>simulation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Monte Carlo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includes</a:t>
            </a:r>
            <a:r>
              <a:rPr lang="it-IT" dirty="0" smtClean="0"/>
              <a:t> </a:t>
            </a:r>
            <a:r>
              <a:rPr lang="it-IT" dirty="0" err="1" smtClean="0"/>
              <a:t>known</a:t>
            </a:r>
            <a:r>
              <a:rPr lang="it-IT" dirty="0" smtClean="0"/>
              <a:t> and </a:t>
            </a:r>
            <a:r>
              <a:rPr lang="it-IT" dirty="0" err="1" smtClean="0"/>
              <a:t>supposed</a:t>
            </a:r>
            <a:r>
              <a:rPr lang="it-IT" dirty="0" smtClean="0"/>
              <a:t> </a:t>
            </a:r>
            <a:r>
              <a:rPr lang="it-IT" dirty="0" err="1" smtClean="0"/>
              <a:t>resonances</a:t>
            </a:r>
            <a:r>
              <a:rPr lang="it-IT" dirty="0" smtClean="0"/>
              <a:t> to </a:t>
            </a:r>
            <a:r>
              <a:rPr lang="it-IT" dirty="0" err="1" smtClean="0"/>
              <a:t>check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APEX </a:t>
            </a:r>
            <a:r>
              <a:rPr lang="it-IT" dirty="0" err="1" smtClean="0"/>
              <a:t>better</a:t>
            </a:r>
            <a:r>
              <a:rPr lang="it-IT" dirty="0" smtClean="0"/>
              <a:t> </a:t>
            </a:r>
            <a:r>
              <a:rPr lang="it-IT" dirty="0" err="1" smtClean="0"/>
              <a:t>resolution</a:t>
            </a:r>
            <a:r>
              <a:rPr lang="it-IT" dirty="0" smtClean="0"/>
              <a:t> </a:t>
            </a:r>
            <a:r>
              <a:rPr lang="it-IT" dirty="0" err="1" smtClean="0"/>
              <a:t>could</a:t>
            </a:r>
            <a:r>
              <a:rPr lang="it-IT" dirty="0" smtClean="0"/>
              <a:t> compensate for the </a:t>
            </a:r>
            <a:r>
              <a:rPr lang="it-IT" dirty="0" err="1" smtClean="0"/>
              <a:t>lack</a:t>
            </a:r>
            <a:r>
              <a:rPr lang="it-IT" dirty="0" smtClean="0"/>
              <a:t> of </a:t>
            </a:r>
            <a:r>
              <a:rPr lang="it-IT" dirty="0" err="1" smtClean="0"/>
              <a:t>meson</a:t>
            </a:r>
            <a:r>
              <a:rPr lang="it-IT" dirty="0" smtClean="0"/>
              <a:t> </a:t>
            </a:r>
            <a:r>
              <a:rPr lang="it-IT" dirty="0" err="1" smtClean="0"/>
              <a:t>decay</a:t>
            </a:r>
            <a:r>
              <a:rPr lang="it-IT" dirty="0" smtClean="0"/>
              <a:t> </a:t>
            </a:r>
            <a:r>
              <a:rPr lang="it-IT" dirty="0" err="1" smtClean="0"/>
              <a:t>product</a:t>
            </a:r>
            <a:r>
              <a:rPr lang="it-IT" dirty="0" smtClean="0"/>
              <a:t> </a:t>
            </a:r>
            <a:r>
              <a:rPr lang="it-IT" dirty="0" err="1" smtClean="0"/>
              <a:t>detections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9960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521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Mesons in ep missing spectra</vt:lpstr>
      <vt:lpstr>Presentazione standard di PowerPoint</vt:lpstr>
      <vt:lpstr>                  Comparison APEX - SPring-8/LEPS (1)</vt:lpstr>
      <vt:lpstr>            Comparison APEX - SPring-8/LEPS (2)</vt:lpstr>
      <vt:lpstr>    An example: study of the reactions:  </vt:lpstr>
      <vt:lpstr>Presentazione standard di PowerPoint</vt:lpstr>
      <vt:lpstr>Presentazione standard di PowerPoint</vt:lpstr>
      <vt:lpstr>          Serious possible setback to be checked:</vt:lpstr>
      <vt:lpstr>                       To be performed</vt:lpstr>
      <vt:lpstr>                          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Mesons in ep missing spectra</dc:title>
  <dc:creator>Guido Maria Urciuoli</dc:creator>
  <cp:lastModifiedBy>Guido Maria Urciuoli</cp:lastModifiedBy>
  <cp:revision>22</cp:revision>
  <dcterms:created xsi:type="dcterms:W3CDTF">2015-04-19T23:45:50Z</dcterms:created>
  <dcterms:modified xsi:type="dcterms:W3CDTF">2015-04-20T13:11:00Z</dcterms:modified>
</cp:coreProperties>
</file>